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9" r:id="rId2"/>
    <p:sldId id="260" r:id="rId3"/>
    <p:sldId id="312" r:id="rId4"/>
    <p:sldId id="318" r:id="rId5"/>
    <p:sldId id="314" r:id="rId6"/>
    <p:sldId id="328" r:id="rId7"/>
    <p:sldId id="291" r:id="rId8"/>
    <p:sldId id="277" r:id="rId9"/>
    <p:sldId id="286" r:id="rId10"/>
    <p:sldId id="287" r:id="rId11"/>
    <p:sldId id="330" r:id="rId12"/>
    <p:sldId id="329" r:id="rId13"/>
    <p:sldId id="299" r:id="rId14"/>
    <p:sldId id="263" r:id="rId15"/>
    <p:sldId id="294" r:id="rId16"/>
    <p:sldId id="325" r:id="rId17"/>
    <p:sldId id="332" r:id="rId18"/>
    <p:sldId id="322" r:id="rId19"/>
    <p:sldId id="276" r:id="rId20"/>
    <p:sldId id="333" r:id="rId21"/>
    <p:sldId id="334" r:id="rId22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6F9"/>
    <a:srgbClr val="F1F9E7"/>
    <a:srgbClr val="ABDDEB"/>
    <a:srgbClr val="83CDE1"/>
    <a:srgbClr val="C5E8F1"/>
    <a:srgbClr val="E1F1F3"/>
    <a:srgbClr val="E4F2F4"/>
    <a:srgbClr val="FFF8F3"/>
    <a:srgbClr val="FEEEE2"/>
    <a:srgbClr val="F5F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79" autoAdjust="0"/>
    <p:restoredTop sz="93759" autoAdjust="0"/>
  </p:normalViewPr>
  <p:slideViewPr>
    <p:cSldViewPr snapToGrid="0">
      <p:cViewPr>
        <p:scale>
          <a:sx n="70" d="100"/>
          <a:sy n="70" d="100"/>
        </p:scale>
        <p:origin x="906" y="6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D7D19-9C34-40AD-8D9D-4B374669ED6F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1182F-6D6A-4C3E-AB24-686842447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96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712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742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358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8639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107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6386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676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7922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420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252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3264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9529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67293-ED45-43C3-9985-8528E573E5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898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AC54-F3EC-41BC-B5A1-873CE21B5092}" type="datetime1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1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F0991-6BCD-4B6B-93F4-DF6AEAE14383}" type="datetime1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066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A4A7-8554-4005-B61F-87F9DC85E92E}" type="datetime1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7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1247-46C4-48EB-A760-D0322EC4E8C1}" type="datetime1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617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7098-1BBA-4BB6-B4F1-22378575476B}" type="datetime1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235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E22AC-E12C-4B0B-A3E8-7A0B0E4295AE}" type="datetime1">
              <a:rPr lang="en-GB" smtClean="0"/>
              <a:t>23/08/2019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453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5BD4-DD33-4A94-A0F0-AEE140C144D9}" type="datetime1">
              <a:rPr lang="en-GB" smtClean="0"/>
              <a:t>23/08/2019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30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A2447-915E-4F45-B386-DF5A519B7042}" type="datetime1">
              <a:rPr lang="en-GB" smtClean="0"/>
              <a:t>23/08/2019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01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F3A7-FD8D-4B97-BBF4-295F4CD64445}" type="datetime1">
              <a:rPr lang="en-GB" smtClean="0"/>
              <a:t>23/08/2019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276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F213-2169-4281-B307-BA4099656169}" type="datetime1">
              <a:rPr lang="en-GB" smtClean="0"/>
              <a:t>23/08/2019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6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ACB3-94AB-4620-9E94-7F58650CE234}" type="datetime1">
              <a:rPr lang="en-GB" smtClean="0"/>
              <a:t>23/08/2019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5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4D750-15A8-4B63-A937-A996FE34FEF2}" type="datetime1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657BF-80B2-4125-8D04-DE7E8CC281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961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7.png"/><Relationship Id="rId5" Type="http://schemas.openxmlformats.org/officeDocument/2006/relationships/image" Target="../media/image31.png"/><Relationship Id="rId10" Type="http://schemas.openxmlformats.org/officeDocument/2006/relationships/image" Target="../media/image6.gif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6.jp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45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6.jp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51.jp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7.png"/><Relationship Id="rId4" Type="http://schemas.openxmlformats.org/officeDocument/2006/relationships/image" Target="../media/image52.png"/><Relationship Id="rId9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8639" y="1810537"/>
            <a:ext cx="804672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900" b="1" dirty="0">
                <a:solidFill>
                  <a:schemeClr val="accent1">
                    <a:lumMod val="50000"/>
                  </a:schemeClr>
                </a:solidFill>
              </a:rPr>
              <a:t>EXPLORING OF ADVANCES IN HIGH GRADIENT TECHNOLOGIES FOR USE IN HADRON THERAPY ACCELERATORS</a:t>
            </a:r>
            <a:endParaRPr lang="en-GB" sz="29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90100" y="3772088"/>
            <a:ext cx="4563799" cy="112222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Anna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Vnuchenko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825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CSIC / IFIC – Instituto de Fisica Corpuscular (CSIC-UV</a:t>
            </a:r>
            <a:r>
              <a:rPr kumimoji="0" lang="pt-B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s-ES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30" y="169881"/>
            <a:ext cx="1096058" cy="877718"/>
          </a:xfrm>
          <a:prstGeom prst="rect">
            <a:avLst/>
          </a:prstGeom>
        </p:spPr>
      </p:pic>
      <p:pic>
        <p:nvPicPr>
          <p:cNvPr id="9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08" y="230165"/>
            <a:ext cx="966722" cy="6323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840" y="6288693"/>
            <a:ext cx="1536994" cy="332085"/>
          </a:xfrm>
          <a:prstGeom prst="rect">
            <a:avLst/>
          </a:prstGeom>
        </p:spPr>
      </p:pic>
      <p:sp>
        <p:nvSpPr>
          <p:cNvPr id="15" name="Прямоугольник 26"/>
          <p:cNvSpPr/>
          <p:nvPr/>
        </p:nvSpPr>
        <p:spPr>
          <a:xfrm>
            <a:off x="1932413" y="6159704"/>
            <a:ext cx="54578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GB" sz="1600" dirty="0">
                <a:solidFill>
                  <a:sysClr val="windowText" lastClr="000000"/>
                </a:solidFill>
              </a:rPr>
              <a:t> </a:t>
            </a:r>
            <a:r>
              <a:rPr lang="en-GB" sz="1400" dirty="0">
                <a:solidFill>
                  <a:sysClr val="windowText" lastClr="000000"/>
                </a:solidFill>
              </a:rPr>
              <a:t>International Conference on Medical Accelerators and Particle </a:t>
            </a:r>
            <a:r>
              <a:rPr lang="en-GB" sz="1400" dirty="0" smtClean="0">
                <a:solidFill>
                  <a:sysClr val="windowText" lastClr="000000"/>
                </a:solidFill>
              </a:rPr>
              <a:t>Therapy 4</a:t>
            </a:r>
            <a:r>
              <a:rPr lang="en-GB" sz="1400" dirty="0" smtClean="0">
                <a:solidFill>
                  <a:sysClr val="windowText" lastClr="000000"/>
                </a:solidFill>
              </a:rPr>
              <a:t> September, </a:t>
            </a:r>
            <a:r>
              <a:rPr lang="en-GB" sz="1400" dirty="0" smtClean="0">
                <a:solidFill>
                  <a:sysClr val="windowText" lastClr="000000"/>
                </a:solidFill>
              </a:rPr>
              <a:t>2019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100" y="230165"/>
            <a:ext cx="827022" cy="58667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741" y="155963"/>
            <a:ext cx="1334258" cy="7723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48124" y="4944293"/>
            <a:ext cx="4767309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0700" indent="-1790700"/>
            <a:r>
              <a:rPr lang="en-GB" sz="1600" dirty="0" smtClean="0"/>
              <a:t>Under supervision: 	Angeles </a:t>
            </a:r>
            <a:r>
              <a:rPr lang="en-GB" sz="1600" dirty="0" err="1"/>
              <a:t>Faus</a:t>
            </a:r>
            <a:r>
              <a:rPr lang="en-GB" sz="1600" dirty="0"/>
              <a:t> </a:t>
            </a:r>
            <a:r>
              <a:rPr lang="en-GB" sz="1600" dirty="0" err="1"/>
              <a:t>Golfe</a:t>
            </a:r>
            <a:r>
              <a:rPr lang="en-GB" sz="1600" dirty="0"/>
              <a:t> </a:t>
            </a:r>
            <a:endParaRPr lang="en-GB" sz="1600" dirty="0" smtClean="0"/>
          </a:p>
          <a:p>
            <a:pPr marL="1790700">
              <a:spcAft>
                <a:spcPts val="600"/>
              </a:spcAft>
            </a:pPr>
            <a:r>
              <a:rPr lang="en-GB" sz="1600" dirty="0" smtClean="0"/>
              <a:t>(LAL, CNRS/IN2P3, </a:t>
            </a:r>
            <a:r>
              <a:rPr lang="en-GB" sz="1600" dirty="0" err="1" smtClean="0"/>
              <a:t>Orsay</a:t>
            </a:r>
            <a:r>
              <a:rPr lang="en-GB" sz="1600" dirty="0" smtClean="0"/>
              <a:t>, France) </a:t>
            </a:r>
          </a:p>
          <a:p>
            <a:pPr indent="1619250"/>
            <a:r>
              <a:rPr lang="en-GB" sz="1600" dirty="0"/>
              <a:t>	</a:t>
            </a:r>
            <a:r>
              <a:rPr lang="en-GB" sz="1600" dirty="0" smtClean="0"/>
              <a:t>Juan </a:t>
            </a:r>
            <a:r>
              <a:rPr lang="en-GB" sz="1600" dirty="0"/>
              <a:t>Fuster </a:t>
            </a:r>
            <a:r>
              <a:rPr lang="en-GB" sz="1600" dirty="0" err="1" smtClean="0"/>
              <a:t>Verdu</a:t>
            </a:r>
            <a:r>
              <a:rPr lang="en-GB" sz="1600" dirty="0" smtClean="0"/>
              <a:t> (IFIC - CSIC)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7001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98" y="1065949"/>
            <a:ext cx="3304512" cy="2478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4600" y="606577"/>
            <a:ext cx="47888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274638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Full history (</a:t>
            </a:r>
            <a:r>
              <a:rPr lang="en-GB" dirty="0" smtClean="0"/>
              <a:t>edge and phase </a:t>
            </a:r>
            <a:r>
              <a:rPr lang="en-GB" dirty="0" smtClean="0"/>
              <a:t>method)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r="5953"/>
          <a:stretch/>
        </p:blipFill>
        <p:spPr>
          <a:xfrm>
            <a:off x="6673245" y="4135732"/>
            <a:ext cx="2043090" cy="19101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3710" r="3249"/>
          <a:stretch/>
        </p:blipFill>
        <p:spPr>
          <a:xfrm>
            <a:off x="275400" y="4136116"/>
            <a:ext cx="2069115" cy="191017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3172" y="3591495"/>
            <a:ext cx="31674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8650" indent="-274638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dirty="0"/>
              <a:t>Borescope measurement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92065" y="4215352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1st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15243" y="641086"/>
            <a:ext cx="29121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274638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History at end of run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6616095" y="6027322"/>
            <a:ext cx="203337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/>
              <a:t>Courtesy of Serge </a:t>
            </a:r>
            <a:r>
              <a:rPr lang="en-GB" sz="1500" dirty="0" err="1"/>
              <a:t>Lebet</a:t>
            </a:r>
            <a:endParaRPr lang="en-GB" sz="15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1358"/>
          <a:stretch/>
        </p:blipFill>
        <p:spPr>
          <a:xfrm>
            <a:off x="2411190" y="4136116"/>
            <a:ext cx="2069115" cy="19101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4" r="530"/>
          <a:stretch/>
        </p:blipFill>
        <p:spPr>
          <a:xfrm>
            <a:off x="4546980" y="4135732"/>
            <a:ext cx="2069115" cy="190065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748849" y="4183355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  <a:r>
              <a:rPr lang="en-GB" b="1" dirty="0" smtClean="0">
                <a:solidFill>
                  <a:schemeClr val="bg1"/>
                </a:solidFill>
              </a:rPr>
              <a:t>st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78367" y="4183355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3r</a:t>
            </a:r>
            <a:r>
              <a:rPr lang="en-GB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30378" y="4183355"/>
            <a:ext cx="697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12th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189" y="13937"/>
            <a:ext cx="9130811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Position analysis of BTW structure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00458" y="1230211"/>
            <a:ext cx="2925482" cy="22326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212" y="1148917"/>
            <a:ext cx="3219575" cy="2418881"/>
          </a:xfrm>
          <a:prstGeom prst="rect">
            <a:avLst/>
          </a:prstGeom>
        </p:spPr>
      </p:pic>
      <p:pic>
        <p:nvPicPr>
          <p:cNvPr id="25" name="Imagen 15" descr="ific_2a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32" name="Picture 2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7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2065" y="4215352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1st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48849" y="4183355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  <a:r>
              <a:rPr lang="en-GB" b="1" dirty="0" smtClean="0">
                <a:solidFill>
                  <a:schemeClr val="bg1"/>
                </a:solidFill>
              </a:rPr>
              <a:t>st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78367" y="4183355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3r</a:t>
            </a:r>
            <a:r>
              <a:rPr lang="en-GB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30378" y="4183355"/>
            <a:ext cx="697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12th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189" y="13937"/>
            <a:ext cx="9130811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Conclusions of BD study in 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BTW structure</a:t>
            </a:r>
          </a:p>
        </p:txBody>
      </p:sp>
      <p:sp>
        <p:nvSpPr>
          <p:cNvPr id="25" name="Прямоугольник 26"/>
          <p:cNvSpPr/>
          <p:nvPr/>
        </p:nvSpPr>
        <p:spPr>
          <a:xfrm>
            <a:off x="394872" y="747680"/>
            <a:ext cx="85060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GB" b="1" dirty="0" smtClean="0"/>
              <a:t>Long </a:t>
            </a:r>
            <a:r>
              <a:rPr lang="en-GB" b="1" dirty="0"/>
              <a:t>term conditioning </a:t>
            </a:r>
            <a:r>
              <a:rPr lang="en-GB" dirty="0"/>
              <a:t>estimation </a:t>
            </a:r>
            <a:r>
              <a:rPr lang="en-GB" dirty="0"/>
              <a:t>of </a:t>
            </a:r>
            <a:r>
              <a:rPr lang="en-GB" dirty="0" smtClean="0"/>
              <a:t>BDR</a:t>
            </a:r>
            <a:r>
              <a:rPr lang="en-GB" dirty="0" smtClean="0"/>
              <a:t>:</a:t>
            </a:r>
            <a:endParaRPr lang="en-GB" dirty="0" smtClean="0"/>
          </a:p>
          <a:p>
            <a:pPr marL="355600" indent="-35560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355600" indent="-35560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355600" indent="-35560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003" y="4054255"/>
            <a:ext cx="2980451" cy="1998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68" y="3876831"/>
            <a:ext cx="3148139" cy="22983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325" y="3951748"/>
            <a:ext cx="2398908" cy="2230236"/>
          </a:xfrm>
          <a:prstGeom prst="rect">
            <a:avLst/>
          </a:prstGeom>
        </p:spPr>
      </p:pic>
      <p:sp>
        <p:nvSpPr>
          <p:cNvPr id="32" name="Прямоугольник 14"/>
          <p:cNvSpPr/>
          <p:nvPr/>
        </p:nvSpPr>
        <p:spPr>
          <a:xfrm>
            <a:off x="1019952" y="1222252"/>
            <a:ext cx="3884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f</a:t>
            </a:r>
            <a:r>
              <a:rPr lang="en-GB" sz="1600" dirty="0" smtClean="0"/>
              <a:t>or 12 GHz:      </a:t>
            </a:r>
            <a:r>
              <a:rPr lang="en-GB" dirty="0" smtClean="0"/>
              <a:t>𝑬</a:t>
            </a:r>
            <a:r>
              <a:rPr lang="en-GB" baseline="-25000" dirty="0" smtClean="0"/>
              <a:t>𝟎</a:t>
            </a:r>
            <a:r>
              <a:rPr lang="en-GB" dirty="0" smtClean="0"/>
              <a:t> </a:t>
            </a:r>
            <a:r>
              <a:rPr lang="en-GB" dirty="0"/>
              <a:t>∝ </a:t>
            </a:r>
            <a:r>
              <a:rPr lang="en-GB" dirty="0" smtClean="0"/>
              <a:t>𝑩𝑫𝑹 </a:t>
            </a:r>
            <a:r>
              <a:rPr lang="en-GB" baseline="30000" dirty="0" smtClean="0"/>
              <a:t>𝟏</a:t>
            </a:r>
            <a:r>
              <a:rPr lang="en-GB" baseline="30000" dirty="0"/>
              <a:t>/</a:t>
            </a:r>
            <a:r>
              <a:rPr lang="en-GB" baseline="30000" dirty="0" smtClean="0"/>
              <a:t>𝟑𝟎 </a:t>
            </a:r>
            <a:r>
              <a:rPr lang="en-GB" dirty="0" smtClean="0"/>
              <a:t>* 𝝉 </a:t>
            </a:r>
            <a:r>
              <a:rPr lang="en-GB" baseline="30000" dirty="0"/>
              <a:t>−𝟏</a:t>
            </a:r>
            <a:r>
              <a:rPr lang="en-GB" b="1" baseline="30000" dirty="0" smtClean="0"/>
              <a:t>/6 </a:t>
            </a:r>
            <a:r>
              <a:rPr lang="en-GB" b="1" baseline="30000" dirty="0" smtClean="0"/>
              <a:t>  </a:t>
            </a:r>
            <a:endParaRPr lang="en-GB" b="1" baseline="30000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5771312" y="667390"/>
            <a:ext cx="3004473" cy="2244934"/>
            <a:chOff x="5577928" y="1570067"/>
            <a:chExt cx="3222972" cy="234824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7928" y="1570067"/>
              <a:ext cx="3171050" cy="2348241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18013" y="1593504"/>
              <a:ext cx="1382887" cy="3219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/>
                <a:t>𝑬</a:t>
              </a:r>
              <a:r>
                <a:rPr lang="en-GB" sz="1400" baseline="-25000" dirty="0"/>
                <a:t>𝟎</a:t>
              </a:r>
              <a:r>
                <a:rPr lang="en-GB" sz="1400" dirty="0"/>
                <a:t> ∝ 𝑩𝑫𝑹 </a:t>
              </a:r>
              <a:r>
                <a:rPr lang="en-GB" sz="1400" baseline="30000" dirty="0"/>
                <a:t>𝟏</a:t>
              </a:r>
              <a:r>
                <a:rPr lang="en-GB" sz="1400" baseline="30000" dirty="0" smtClean="0"/>
                <a:t>/1𝟎 </a:t>
              </a:r>
              <a:endParaRPr lang="en-GB" sz="14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020300" y="1613260"/>
            <a:ext cx="2812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</a:pPr>
            <a:r>
              <a:rPr lang="en-GB" sz="1600" dirty="0"/>
              <a:t>for 3 GHz</a:t>
            </a:r>
            <a:r>
              <a:rPr lang="en-GB" dirty="0"/>
              <a:t>: </a:t>
            </a:r>
            <a:r>
              <a:rPr lang="en-GB" dirty="0" smtClean="0"/>
              <a:t>      𝑬</a:t>
            </a:r>
            <a:r>
              <a:rPr lang="en-GB" baseline="-25000" dirty="0" smtClean="0"/>
              <a:t>𝟎</a:t>
            </a:r>
            <a:r>
              <a:rPr lang="en-GB" dirty="0" smtClean="0"/>
              <a:t> </a:t>
            </a:r>
            <a:r>
              <a:rPr lang="en-GB" dirty="0"/>
              <a:t>∝ 𝑩𝑫𝑹 </a:t>
            </a:r>
            <a:r>
              <a:rPr lang="en-GB" baseline="30000" dirty="0"/>
              <a:t>𝟏/1𝟎 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82244" y="2142299"/>
            <a:ext cx="5496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GB" b="1" dirty="0"/>
              <a:t>Dark current measurements</a:t>
            </a:r>
            <a:r>
              <a:rPr lang="en-GB" dirty="0"/>
              <a:t>: radiation depends on pulse </a:t>
            </a:r>
            <a:r>
              <a:rPr lang="en-GB" dirty="0" smtClean="0"/>
              <a:t>length and BD activity of the structure. 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4703316" y="3876831"/>
            <a:ext cx="9233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𝑬</a:t>
            </a:r>
            <a:r>
              <a:rPr lang="en-GB" sz="1400" baseline="-25000" dirty="0"/>
              <a:t>𝟎</a:t>
            </a:r>
            <a:r>
              <a:rPr lang="en-GB" sz="1400" dirty="0"/>
              <a:t> </a:t>
            </a:r>
            <a:r>
              <a:rPr lang="en-GB" sz="1400" dirty="0" smtClean="0"/>
              <a:t>=</a:t>
            </a:r>
            <a:r>
              <a:rPr lang="en-GB" sz="1400" dirty="0" err="1" smtClean="0"/>
              <a:t>const</a:t>
            </a:r>
            <a:r>
              <a:rPr lang="en-GB" sz="1400" baseline="30000" dirty="0" smtClean="0"/>
              <a:t> </a:t>
            </a:r>
            <a:endParaRPr lang="en-GB" sz="1400" dirty="0"/>
          </a:p>
        </p:txBody>
      </p:sp>
      <p:sp>
        <p:nvSpPr>
          <p:cNvPr id="34" name="Rectangle 33"/>
          <p:cNvSpPr/>
          <p:nvPr/>
        </p:nvSpPr>
        <p:spPr>
          <a:xfrm>
            <a:off x="405744" y="2993002"/>
            <a:ext cx="8495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GB" b="1" dirty="0"/>
              <a:t>Statistic of BD event</a:t>
            </a:r>
            <a:r>
              <a:rPr lang="en-GB" dirty="0"/>
              <a:t>: the number of primary BDs is predominant when conditioning of the structure, but this ratio changes for a well-conditioned </a:t>
            </a:r>
            <a:r>
              <a:rPr lang="en-GB" dirty="0" smtClean="0"/>
              <a:t>structure.</a:t>
            </a:r>
            <a:endParaRPr lang="en-GB" dirty="0"/>
          </a:p>
        </p:txBody>
      </p:sp>
      <p:pic>
        <p:nvPicPr>
          <p:cNvPr id="35" name="Imagen 15" descr="ific_2a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36" name="Picture 2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0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12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18112" y="1429131"/>
            <a:ext cx="4278988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GB" sz="1600" dirty="0" smtClean="0"/>
              <a:t>Higher </a:t>
            </a:r>
            <a:r>
              <a:rPr lang="en-GB" sz="1600" dirty="0"/>
              <a:t>acceptance </a:t>
            </a:r>
            <a:r>
              <a:rPr lang="en-GB" sz="1600" dirty="0" smtClean="0"/>
              <a:t>(larger </a:t>
            </a:r>
            <a:r>
              <a:rPr lang="en-GB" sz="1600" dirty="0"/>
              <a:t>emittance </a:t>
            </a:r>
            <a:r>
              <a:rPr lang="en-GB" sz="1600" dirty="0" smtClean="0"/>
              <a:t>beams);</a:t>
            </a:r>
          </a:p>
          <a:p>
            <a:pPr marL="285750" indent="-285750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GB" sz="1600" dirty="0" smtClean="0"/>
              <a:t>Greater </a:t>
            </a:r>
            <a:r>
              <a:rPr lang="en-GB" sz="1600" dirty="0"/>
              <a:t>space charge </a:t>
            </a:r>
            <a:r>
              <a:rPr lang="en-GB" sz="1600" dirty="0" smtClean="0"/>
              <a:t>capability;</a:t>
            </a:r>
          </a:p>
          <a:p>
            <a:pPr marL="285750" indent="-285750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GB" sz="1600" dirty="0" smtClean="0"/>
              <a:t>Accept </a:t>
            </a:r>
            <a:r>
              <a:rPr lang="en-GB" sz="1600" dirty="0"/>
              <a:t>heavy ions with lower charge </a:t>
            </a:r>
            <a:r>
              <a:rPr lang="en-GB" sz="1600" dirty="0" smtClean="0"/>
              <a:t>state;</a:t>
            </a:r>
          </a:p>
          <a:p>
            <a:pPr marL="285750" indent="-285750">
              <a:spcAft>
                <a:spcPts val="3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GB" sz="1600" dirty="0" smtClean="0"/>
              <a:t>Shorter </a:t>
            </a:r>
            <a:r>
              <a:rPr lang="en-GB" sz="1600" dirty="0" smtClean="0"/>
              <a:t>RFQ</a:t>
            </a:r>
            <a:r>
              <a:rPr lang="en-GB" sz="1600" dirty="0"/>
              <a:t>;</a:t>
            </a:r>
            <a:endParaRPr lang="en-GB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98" y="3021953"/>
            <a:ext cx="4135530" cy="30087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1405" y="2439215"/>
            <a:ext cx="4143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All-Linac </a:t>
            </a:r>
            <a:r>
              <a:rPr lang="it-IT" sz="1600" dirty="0" smtClean="0"/>
              <a:t> (</a:t>
            </a:r>
            <a:r>
              <a:rPr lang="it-IT" sz="1600" dirty="0"/>
              <a:t>RFQ+DTL “injector</a:t>
            </a:r>
            <a:r>
              <a:rPr lang="it-IT" sz="1600" dirty="0" smtClean="0"/>
              <a:t>”) </a:t>
            </a:r>
            <a:r>
              <a:rPr lang="en-GB" sz="1600" dirty="0" smtClean="0"/>
              <a:t>medical </a:t>
            </a:r>
            <a:r>
              <a:rPr lang="en-GB" sz="1600" dirty="0" smtClean="0"/>
              <a:t>facility.</a:t>
            </a:r>
            <a:endParaRPr lang="it-IT" sz="1600" dirty="0"/>
          </a:p>
        </p:txBody>
      </p:sp>
      <p:sp>
        <p:nvSpPr>
          <p:cNvPr id="9" name="Rectangle 8"/>
          <p:cNvSpPr/>
          <p:nvPr/>
        </p:nvSpPr>
        <p:spPr>
          <a:xfrm>
            <a:off x="325009" y="627080"/>
            <a:ext cx="38095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/>
              <a:t>The </a:t>
            </a:r>
            <a:r>
              <a:rPr lang="en-GB" sz="1600" b="1" dirty="0" smtClean="0"/>
              <a:t>RFQ</a:t>
            </a:r>
            <a:r>
              <a:rPr lang="en-GB" sz="1600" dirty="0" smtClean="0"/>
              <a:t> is </a:t>
            </a:r>
            <a:r>
              <a:rPr lang="en-GB" sz="1600" dirty="0"/>
              <a:t>a linear </a:t>
            </a:r>
            <a:r>
              <a:rPr lang="en-GB" sz="1600" dirty="0" smtClean="0"/>
              <a:t>accelerator </a:t>
            </a:r>
            <a:r>
              <a:rPr lang="en-GB" sz="1600" dirty="0"/>
              <a:t>which  </a:t>
            </a:r>
          </a:p>
          <a:p>
            <a:pPr marL="539750" indent="-26987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 smtClean="0"/>
              <a:t>Focuses,</a:t>
            </a:r>
            <a:endParaRPr lang="en-GB" sz="1600" dirty="0"/>
          </a:p>
          <a:p>
            <a:pPr marL="539750" indent="-26987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 smtClean="0"/>
              <a:t>Bunches,</a:t>
            </a:r>
            <a:endParaRPr lang="en-GB" sz="1600" dirty="0"/>
          </a:p>
          <a:p>
            <a:pPr marL="539750" indent="-26987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 smtClean="0"/>
              <a:t>Accelerates. 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4658755" y="743164"/>
            <a:ext cx="4150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High peak fields </a:t>
            </a:r>
            <a:r>
              <a:rPr lang="en-GB" sz="1600" dirty="0"/>
              <a:t>increase the </a:t>
            </a:r>
            <a:r>
              <a:rPr lang="en-GB" sz="1600" dirty="0" smtClean="0"/>
              <a:t>RFQ</a:t>
            </a:r>
            <a:r>
              <a:rPr lang="en-GB" sz="1600" b="1" dirty="0" smtClean="0"/>
              <a:t> performance </a:t>
            </a:r>
            <a:r>
              <a:rPr lang="en-GB" sz="1600" dirty="0"/>
              <a:t>in areas of: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0" y="14411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Surface field limitations of RFQ</a:t>
            </a:r>
            <a:endParaRPr lang="en-GB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613" y="2870470"/>
            <a:ext cx="1735337" cy="1385996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658755" y="4565688"/>
            <a:ext cx="419770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but also have the effect of</a:t>
            </a:r>
            <a:r>
              <a:rPr lang="en-GB" sz="1600" dirty="0" smtClean="0"/>
              <a:t>: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Increased probability of </a:t>
            </a:r>
            <a:r>
              <a:rPr lang="en-GB" sz="1600" b="1" dirty="0"/>
              <a:t>sparking</a:t>
            </a:r>
            <a:r>
              <a:rPr lang="en-GB" sz="1600" dirty="0"/>
              <a:t>;</a:t>
            </a:r>
          </a:p>
          <a:p>
            <a:pPr marL="285750" indent="-28575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More </a:t>
            </a:r>
            <a:r>
              <a:rPr lang="en-GB" sz="1600" b="1" dirty="0"/>
              <a:t>RF power </a:t>
            </a:r>
            <a:r>
              <a:rPr lang="en-GB" sz="1600" dirty="0" smtClean="0"/>
              <a:t>required;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Tighter machining and </a:t>
            </a:r>
            <a:r>
              <a:rPr lang="en-GB" sz="1600" b="1" dirty="0"/>
              <a:t>alignment</a:t>
            </a:r>
            <a:r>
              <a:rPr lang="en-GB" sz="1600" dirty="0"/>
              <a:t> </a:t>
            </a:r>
            <a:r>
              <a:rPr lang="en-GB" sz="1600" b="1" dirty="0" smtClean="0"/>
              <a:t>tolerances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457950" y="2902242"/>
            <a:ext cx="2475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The main </a:t>
            </a:r>
            <a:r>
              <a:rPr lang="en-GB" sz="1600" b="1" dirty="0" smtClean="0"/>
              <a:t>problem:  </a:t>
            </a:r>
            <a:endParaRPr lang="en-GB" sz="1600" b="1" dirty="0" smtClean="0"/>
          </a:p>
          <a:p>
            <a:r>
              <a:rPr lang="en-GB" sz="1600" dirty="0" smtClean="0"/>
              <a:t>the </a:t>
            </a:r>
            <a:r>
              <a:rPr lang="en-GB" sz="1600" dirty="0"/>
              <a:t>expected transmission </a:t>
            </a:r>
            <a:r>
              <a:rPr lang="en-GB" sz="1600" dirty="0" smtClean="0"/>
              <a:t>through </a:t>
            </a:r>
            <a:r>
              <a:rPr lang="en-GB" sz="1600" dirty="0"/>
              <a:t>the </a:t>
            </a:r>
            <a:r>
              <a:rPr lang="en-GB" sz="1600" dirty="0" smtClean="0"/>
              <a:t>RFQ.</a:t>
            </a:r>
            <a:endParaRPr lang="en-GB" sz="1600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4901690" y="2877650"/>
            <a:ext cx="15562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PARMTEQ + TOUTATIS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57950" y="3733246"/>
            <a:ext cx="2589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(measured </a:t>
            </a:r>
            <a:r>
              <a:rPr lang="en-GB" sz="1400" dirty="0"/>
              <a:t>emittance (yellow) and RFQ acceptance (pink</a:t>
            </a:r>
            <a:r>
              <a:rPr lang="en-GB" sz="1400" dirty="0" smtClean="0"/>
              <a:t>))</a:t>
            </a:r>
            <a:endParaRPr lang="en-GB" sz="1400" dirty="0"/>
          </a:p>
        </p:txBody>
      </p:sp>
      <p:pic>
        <p:nvPicPr>
          <p:cNvPr id="31" name="Imagen 15" descr="ific_2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32" name="Picture 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44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0" y="14411"/>
            <a:ext cx="9144000" cy="523220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II.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echnical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specification of the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RFQs</a:t>
            </a:r>
            <a:endParaRPr lang="en-GB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6278">
            <a:off x="941815" y="4344645"/>
            <a:ext cx="2920242" cy="19897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805" y="4527987"/>
            <a:ext cx="3811645" cy="175964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80982" y="1176857"/>
            <a:ext cx="3998513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spcAft>
                <a:spcPts val="300"/>
              </a:spcAft>
              <a:buFont typeface="Arial"/>
              <a:buChar char="•"/>
            </a:pPr>
            <a:r>
              <a:rPr lang="en-GB" dirty="0"/>
              <a:t>4-vane structure with 2 brazing steps</a:t>
            </a:r>
          </a:p>
          <a:p>
            <a:pPr marL="214313" indent="-214313" algn="just">
              <a:spcAft>
                <a:spcPts val="300"/>
              </a:spcAft>
              <a:buFont typeface="Arial"/>
              <a:buChar char="•"/>
            </a:pPr>
            <a:r>
              <a:rPr lang="en-GB" dirty="0" smtClean="0"/>
              <a:t>Operation</a:t>
            </a:r>
            <a:r>
              <a:rPr lang="en-GB" dirty="0"/>
              <a:t>: 480 kW, 750 us, 1.2 </a:t>
            </a:r>
            <a:r>
              <a:rPr lang="en-GB" dirty="0" smtClean="0"/>
              <a:t>Hz</a:t>
            </a:r>
            <a:endParaRPr lang="en-GB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235303"/>
              </p:ext>
            </p:extLst>
          </p:nvPr>
        </p:nvGraphicFramePr>
        <p:xfrm>
          <a:off x="744996" y="2036479"/>
          <a:ext cx="3117061" cy="2284673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863317">
                  <a:extLst>
                    <a:ext uri="{9D8B030D-6E8A-4147-A177-3AD203B41FA5}">
                      <a16:colId xmlns:a16="http://schemas.microsoft.com/office/drawing/2014/main" val="2575746272"/>
                    </a:ext>
                  </a:extLst>
                </a:gridCol>
                <a:gridCol w="1253744">
                  <a:extLst>
                    <a:ext uri="{9D8B030D-6E8A-4147-A177-3AD203B41FA5}">
                      <a16:colId xmlns:a16="http://schemas.microsoft.com/office/drawing/2014/main" val="1798245200"/>
                    </a:ext>
                  </a:extLst>
                </a:gridCol>
              </a:tblGrid>
              <a:tr h="332632"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u="none" strike="noStrike" spc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Source and  </a:t>
                      </a:r>
                      <a:r>
                        <a:rPr lang="en-GB" sz="1600" u="none" strike="noStrike" spc="0" baseline="0" dirty="0" smtClean="0">
                          <a:solidFill>
                            <a:schemeClr val="tx1"/>
                          </a:solidFill>
                          <a:effectLst/>
                        </a:rPr>
                        <a:t>RFQ parameters</a:t>
                      </a:r>
                      <a:endParaRPr lang="en-GB" sz="1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endParaRPr lang="en-GB" sz="1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515974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Frequency 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</a:t>
                      </a:r>
                      <a:r>
                        <a:rPr lang="en-GB" sz="1600" b="1" u="none" strike="noStrike" baseline="0" dirty="0" smtClean="0">
                          <a:effectLst/>
                        </a:rPr>
                        <a:t>352.2 </a:t>
                      </a:r>
                      <a:r>
                        <a:rPr lang="en-GB" sz="1600" b="1" u="none" strike="noStrike" baseline="0" dirty="0">
                          <a:effectLst/>
                        </a:rPr>
                        <a:t>MHz </a:t>
                      </a:r>
                      <a:endParaRPr lang="en-GB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6028864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Length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3.06 </a:t>
                      </a:r>
                      <a:r>
                        <a:rPr lang="en-GB" sz="1600" u="none" strike="noStrike" baseline="0" dirty="0">
                          <a:effectLst/>
                        </a:rPr>
                        <a:t>m 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949720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Vane </a:t>
                      </a:r>
                      <a:r>
                        <a:rPr lang="en-GB" sz="1600" u="none" strike="noStrike" spc="0" baseline="0" dirty="0">
                          <a:effectLst/>
                        </a:rPr>
                        <a:t>voltage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78.27 </a:t>
                      </a:r>
                      <a:r>
                        <a:rPr lang="en-GB" sz="1600" u="none" strike="noStrike" baseline="0" dirty="0">
                          <a:effectLst/>
                        </a:rPr>
                        <a:t>kV 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505810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Max </a:t>
                      </a:r>
                      <a:r>
                        <a:rPr lang="en-GB" sz="1600" u="none" strike="noStrike" spc="0" baseline="0" dirty="0">
                          <a:effectLst/>
                        </a:rPr>
                        <a:t>field on pole tip 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>
                          <a:effectLst/>
                        </a:rPr>
                        <a:t> 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34 </a:t>
                      </a:r>
                      <a:r>
                        <a:rPr lang="en-GB" sz="1600" u="none" strike="noStrike" baseline="0" dirty="0">
                          <a:effectLst/>
                        </a:rPr>
                        <a:t>MV/m </a:t>
                      </a:r>
                      <a:endParaRPr lang="en-GB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916955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marL="0" indent="96838"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>
                          <a:effectLst/>
                        </a:rPr>
                        <a:t>RF total peak power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600 </a:t>
                      </a:r>
                      <a:r>
                        <a:rPr lang="en-GB" sz="1600" u="none" strike="noStrike" baseline="0" dirty="0">
                          <a:effectLst/>
                        </a:rPr>
                        <a:t>kW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6710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Beam Input Energy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>
                          <a:effectLst/>
                        </a:rPr>
                        <a:t> 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45 </a:t>
                      </a:r>
                      <a:r>
                        <a:rPr lang="en-GB" sz="1600" u="none" strike="noStrike" baseline="0" dirty="0" err="1">
                          <a:effectLst/>
                        </a:rPr>
                        <a:t>k</a:t>
                      </a:r>
                      <a:r>
                        <a:rPr lang="en-GB" sz="1600" u="none" strike="noStrike" baseline="0" dirty="0" err="1" smtClean="0">
                          <a:effectLst/>
                        </a:rPr>
                        <a:t>eV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301989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Beam Output Energy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>
                          <a:effectLst/>
                        </a:rPr>
                        <a:t>3.0 MeV 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065193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4812631" y="1168324"/>
            <a:ext cx="4122821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spcAft>
                <a:spcPts val="300"/>
              </a:spcAft>
              <a:buFont typeface="Arial"/>
              <a:buChar char="•"/>
            </a:pPr>
            <a:r>
              <a:rPr lang="en-GB" dirty="0"/>
              <a:t>4-vane structure with 3 brazing steps</a:t>
            </a:r>
          </a:p>
          <a:p>
            <a:pPr marL="214313" indent="-214313" algn="just">
              <a:spcAft>
                <a:spcPts val="300"/>
              </a:spcAft>
              <a:buFont typeface="Arial"/>
              <a:buChar char="•"/>
            </a:pPr>
            <a:r>
              <a:rPr lang="en-GB" dirty="0" smtClean="0"/>
              <a:t>Operation</a:t>
            </a:r>
            <a:r>
              <a:rPr lang="en-GB" dirty="0"/>
              <a:t>: IOT </a:t>
            </a:r>
            <a:r>
              <a:rPr lang="en-GB" dirty="0" smtClean="0"/>
              <a:t>4*100 </a:t>
            </a:r>
            <a:r>
              <a:rPr lang="en-GB" dirty="0"/>
              <a:t>kW, 10 us, 200 Hz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86245"/>
              </p:ext>
            </p:extLst>
          </p:nvPr>
        </p:nvGraphicFramePr>
        <p:xfrm>
          <a:off x="5165528" y="2073138"/>
          <a:ext cx="3192410" cy="2297321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908358">
                  <a:extLst>
                    <a:ext uri="{9D8B030D-6E8A-4147-A177-3AD203B41FA5}">
                      <a16:colId xmlns:a16="http://schemas.microsoft.com/office/drawing/2014/main" val="2575746272"/>
                    </a:ext>
                  </a:extLst>
                </a:gridCol>
                <a:gridCol w="1284052">
                  <a:extLst>
                    <a:ext uri="{9D8B030D-6E8A-4147-A177-3AD203B41FA5}">
                      <a16:colId xmlns:a16="http://schemas.microsoft.com/office/drawing/2014/main" val="1798245200"/>
                    </a:ext>
                  </a:extLst>
                </a:gridCol>
              </a:tblGrid>
              <a:tr h="345280"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GB" sz="1600" u="none" strike="noStrike" spc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GB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Source and  </a:t>
                      </a:r>
                      <a:r>
                        <a:rPr lang="en-GB" sz="1600" u="none" strike="noStrike" spc="0" baseline="0" dirty="0" smtClean="0">
                          <a:solidFill>
                            <a:schemeClr val="tx1"/>
                          </a:solidFill>
                          <a:effectLst/>
                        </a:rPr>
                        <a:t>RFQ parameters</a:t>
                      </a:r>
                      <a:endParaRPr lang="en-GB" sz="1600" b="0" i="0" u="none" strike="noStrike" spc="0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endParaRPr lang="en-GB" sz="1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515974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Frequency 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  <a:latin typeface="+mn-lt"/>
                        </a:rPr>
                        <a:t>750 </a:t>
                      </a:r>
                      <a:r>
                        <a:rPr lang="en-GB" sz="1600" b="1" u="none" strike="noStrike" dirty="0">
                          <a:effectLst/>
                          <a:latin typeface="+mn-lt"/>
                        </a:rPr>
                        <a:t>MHz 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6028864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Length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 m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949720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Vane </a:t>
                      </a:r>
                      <a:r>
                        <a:rPr lang="en-GB" sz="1600" u="none" strike="noStrike" spc="0" baseline="0" dirty="0">
                          <a:effectLst/>
                        </a:rPr>
                        <a:t>voltage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  <a:latin typeface="+mn-lt"/>
                        </a:rPr>
                        <a:t>65 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kV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505810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spc="0" baseline="0" dirty="0" smtClean="0">
                          <a:effectLst/>
                        </a:rPr>
                        <a:t>  Max </a:t>
                      </a:r>
                      <a:r>
                        <a:rPr lang="en-GB" sz="1600" u="none" strike="noStrike" spc="0" baseline="0" dirty="0">
                          <a:effectLst/>
                        </a:rPr>
                        <a:t>field on pole tip </a:t>
                      </a:r>
                      <a:endParaRPr lang="en-GB" sz="1600" b="0" i="0" u="none" strike="noStrike" spc="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>
                          <a:effectLst/>
                        </a:rPr>
                        <a:t> 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50 </a:t>
                      </a:r>
                      <a:r>
                        <a:rPr lang="en-GB" sz="1600" u="none" strike="noStrike" baseline="0" dirty="0">
                          <a:effectLst/>
                        </a:rPr>
                        <a:t>MV/m </a:t>
                      </a:r>
                      <a:endParaRPr lang="en-GB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916955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marL="0" indent="96838"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>
                          <a:effectLst/>
                        </a:rPr>
                        <a:t>RF total peak power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  <a:latin typeface="+mn-lt"/>
                        </a:rPr>
                        <a:t>400 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kW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6710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Beam Input Energy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  <a:latin typeface="+mn-lt"/>
                        </a:rPr>
                        <a:t>40 </a:t>
                      </a:r>
                      <a:r>
                        <a:rPr lang="en-GB" sz="1600" u="none" strike="noStrike" dirty="0" err="1">
                          <a:effectLst/>
                          <a:latin typeface="+mn-lt"/>
                        </a:rPr>
                        <a:t>keV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3019897"/>
                  </a:ext>
                </a:extLst>
              </a:tr>
              <a:tr h="278863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GB" sz="1600" u="none" strike="noStrike" baseline="0" dirty="0" smtClean="0">
                          <a:effectLst/>
                        </a:rPr>
                        <a:t>  Beam Output Energy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  <a:latin typeface="+mn-lt"/>
                        </a:rPr>
                        <a:t>5 </a:t>
                      </a:r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MeV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065193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445410" y="792740"/>
            <a:ext cx="1549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RFQ </a:t>
            </a:r>
            <a:r>
              <a:rPr lang="en-GB" b="1" dirty="0"/>
              <a:t>at ADAM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897548" y="768829"/>
            <a:ext cx="1532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RFQ </a:t>
            </a:r>
            <a:r>
              <a:rPr lang="en-GB" b="1" dirty="0"/>
              <a:t>at </a:t>
            </a:r>
            <a:r>
              <a:rPr lang="en-GB" b="1" dirty="0" smtClean="0"/>
              <a:t>Linac4 </a:t>
            </a:r>
            <a:endParaRPr lang="en-GB" b="1" dirty="0"/>
          </a:p>
        </p:txBody>
      </p:sp>
      <p:pic>
        <p:nvPicPr>
          <p:cNvPr id="31" name="Imagen 15" descr="ific_2a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32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22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42" y="1788800"/>
            <a:ext cx="4458103" cy="294635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8263" y="5576819"/>
            <a:ext cx="80870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kern="0" dirty="0"/>
              <a:t>M</a:t>
            </a:r>
            <a:r>
              <a:rPr lang="en-GB" kern="0" dirty="0" smtClean="0"/>
              <a:t>easurement </a:t>
            </a:r>
            <a:r>
              <a:rPr lang="en-GB" kern="0" dirty="0"/>
              <a:t>of </a:t>
            </a:r>
            <a:r>
              <a:rPr lang="en-GB" kern="0" dirty="0" smtClean="0"/>
              <a:t>BD</a:t>
            </a:r>
            <a:r>
              <a:rPr lang="en-GB" kern="0" dirty="0"/>
              <a:t>s</a:t>
            </a:r>
            <a:r>
              <a:rPr lang="en-GB" kern="0" dirty="0" smtClean="0"/>
              <a:t> </a:t>
            </a:r>
            <a:r>
              <a:rPr lang="en-GB" kern="0" dirty="0"/>
              <a:t>without </a:t>
            </a:r>
            <a:r>
              <a:rPr lang="en-GB" kern="0" dirty="0" smtClean="0"/>
              <a:t>impact on </a:t>
            </a:r>
            <a:r>
              <a:rPr lang="en-GB" kern="0" dirty="0"/>
              <a:t>normal </a:t>
            </a:r>
            <a:r>
              <a:rPr lang="en-GB" kern="0" dirty="0" smtClean="0"/>
              <a:t>operation of the RFQs</a:t>
            </a:r>
            <a:r>
              <a:rPr lang="en-GB" kern="0" dirty="0" smtClean="0"/>
              <a:t>.</a:t>
            </a:r>
            <a:endParaRPr lang="en-GB" kern="0" dirty="0"/>
          </a:p>
        </p:txBody>
      </p:sp>
      <p:grpSp>
        <p:nvGrpSpPr>
          <p:cNvPr id="31" name="Group 30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0" y="14411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Operation history 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RFQs at ADAM and Linac4</a:t>
            </a:r>
            <a:endParaRPr lang="en-GB" sz="30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236" y="1846475"/>
            <a:ext cx="4509829" cy="28886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47388" y="1286316"/>
            <a:ext cx="3168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Forward </a:t>
            </a:r>
            <a:r>
              <a:rPr lang="en-GB" sz="1600" dirty="0" smtClean="0"/>
              <a:t>power = </a:t>
            </a:r>
            <a:r>
              <a:rPr lang="en-GB" sz="1600" b="1" dirty="0" smtClean="0"/>
              <a:t>400 </a:t>
            </a:r>
            <a:r>
              <a:rPr lang="en-GB" sz="1600" b="1" dirty="0" smtClean="0"/>
              <a:t>kW </a:t>
            </a:r>
          </a:p>
          <a:p>
            <a:r>
              <a:rPr lang="en-GB" sz="1600" dirty="0" smtClean="0"/>
              <a:t>Pulse length = </a:t>
            </a:r>
            <a:r>
              <a:rPr lang="en-GB" sz="1600" b="1" dirty="0"/>
              <a:t>1</a:t>
            </a:r>
            <a:r>
              <a:rPr lang="en-GB" sz="1600" b="1" dirty="0" smtClean="0"/>
              <a:t>0 </a:t>
            </a:r>
            <a:r>
              <a:rPr lang="en-GB" sz="1600" b="1" dirty="0" smtClean="0"/>
              <a:t>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90885" y="5017979"/>
            <a:ext cx="284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BDR = </a:t>
            </a:r>
            <a:r>
              <a:rPr lang="en-GB" b="1" dirty="0" smtClean="0"/>
              <a:t>3.85</a:t>
            </a:r>
            <a:r>
              <a:rPr lang="en-GB" b="1" dirty="0" smtClean="0"/>
              <a:t> </a:t>
            </a:r>
            <a:r>
              <a:rPr lang="en-GB" b="1" dirty="0" smtClean="0"/>
              <a:t>e-05 </a:t>
            </a:r>
            <a:r>
              <a:rPr lang="en-GB" b="1" dirty="0"/>
              <a:t>[1/pulse] 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44449" y="1261309"/>
            <a:ext cx="237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Forward </a:t>
            </a:r>
            <a:r>
              <a:rPr lang="en-GB" sz="1600" dirty="0" smtClean="0"/>
              <a:t>power = </a:t>
            </a:r>
            <a:r>
              <a:rPr lang="en-GB" sz="1600" b="1" dirty="0" smtClean="0"/>
              <a:t>440 kW </a:t>
            </a:r>
          </a:p>
          <a:p>
            <a:r>
              <a:rPr lang="en-GB" sz="1600" dirty="0" smtClean="0"/>
              <a:t>Pulse length = </a:t>
            </a:r>
            <a:r>
              <a:rPr lang="en-GB" sz="1600" b="1" dirty="0" smtClean="0"/>
              <a:t>750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67892" y="5028232"/>
            <a:ext cx="2934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BDR = </a:t>
            </a:r>
            <a:r>
              <a:rPr lang="en-GB" b="1" dirty="0" smtClean="0"/>
              <a:t>1.28 </a:t>
            </a:r>
            <a:r>
              <a:rPr lang="en-GB" b="1" dirty="0"/>
              <a:t>e-07 [</a:t>
            </a:r>
            <a:r>
              <a:rPr lang="en-GB" b="1" dirty="0" smtClean="0"/>
              <a:t>1/pulse]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5247388" y="795729"/>
            <a:ext cx="1549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RFQ </a:t>
            </a:r>
            <a:r>
              <a:rPr lang="en-GB" b="1" dirty="0"/>
              <a:t>at ADAM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48423" y="754555"/>
            <a:ext cx="1532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RFQ </a:t>
            </a:r>
            <a:r>
              <a:rPr lang="en-GB" b="1" dirty="0"/>
              <a:t>at </a:t>
            </a:r>
            <a:r>
              <a:rPr lang="en-GB" b="1" dirty="0" smtClean="0"/>
              <a:t>Linac4 </a:t>
            </a:r>
            <a:endParaRPr lang="en-GB" b="1" dirty="0"/>
          </a:p>
        </p:txBody>
      </p:sp>
      <p:pic>
        <p:nvPicPr>
          <p:cNvPr id="22" name="Imagen 15" descr="ific_2a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23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9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450190" y="5790176"/>
            <a:ext cx="85443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A high BDR can be explained  that the structure has not been tested with such high power before.</a:t>
            </a:r>
            <a:endParaRPr lang="en-GB" sz="1600" dirty="0"/>
          </a:p>
        </p:txBody>
      </p:sp>
      <p:sp>
        <p:nvSpPr>
          <p:cNvPr id="38" name="Rectangle 37"/>
          <p:cNvSpPr/>
          <p:nvPr/>
        </p:nvSpPr>
        <p:spPr>
          <a:xfrm>
            <a:off x="0" y="7891"/>
            <a:ext cx="9144000" cy="523220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2800" b="1" dirty="0" smtClean="0">
                <a:solidFill>
                  <a:schemeClr val="accent2">
                    <a:lumMod val="50000"/>
                  </a:schemeClr>
                </a:solidFill>
              </a:rPr>
              <a:t>BDR vs Electric field measurement</a:t>
            </a:r>
            <a:endParaRPr lang="en-GB" sz="2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51050" y="580508"/>
            <a:ext cx="7631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RFQ at Linac4 (1 </a:t>
            </a:r>
            <a:r>
              <a:rPr lang="en-GB" sz="1600" dirty="0"/>
              <a:t>month </a:t>
            </a:r>
            <a:r>
              <a:rPr lang="en-GB" sz="1600" dirty="0" smtClean="0"/>
              <a:t>test during shutdown of </a:t>
            </a:r>
            <a:r>
              <a:rPr lang="en-GB" sz="1600" dirty="0" smtClean="0"/>
              <a:t>LHC): </a:t>
            </a:r>
            <a:r>
              <a:rPr lang="en-GB" sz="1600" b="1" dirty="0"/>
              <a:t>900 </a:t>
            </a:r>
            <a:r>
              <a:rPr lang="el-GR" sz="1600" b="1" dirty="0"/>
              <a:t>μ</a:t>
            </a:r>
            <a:r>
              <a:rPr lang="en-GB" sz="1600" b="1" dirty="0"/>
              <a:t>s, power up to 540 </a:t>
            </a:r>
            <a:r>
              <a:rPr lang="en-GB" sz="1600" b="1" dirty="0" smtClean="0"/>
              <a:t>kW.</a:t>
            </a:r>
            <a:endParaRPr lang="en-GB" sz="1600" b="1" dirty="0"/>
          </a:p>
        </p:txBody>
      </p:sp>
      <p:grpSp>
        <p:nvGrpSpPr>
          <p:cNvPr id="59" name="Group 58"/>
          <p:cNvGrpSpPr/>
          <p:nvPr/>
        </p:nvGrpSpPr>
        <p:grpSpPr>
          <a:xfrm>
            <a:off x="5443479" y="972301"/>
            <a:ext cx="2938847" cy="2188902"/>
            <a:chOff x="1080087" y="1012344"/>
            <a:chExt cx="2938847" cy="218890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087" y="1012344"/>
              <a:ext cx="2938847" cy="2188902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1471613" y="1400175"/>
              <a:ext cx="283368" cy="148590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54980" y="1379453"/>
              <a:ext cx="366713" cy="150662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121693" y="1266689"/>
              <a:ext cx="797720" cy="1619386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152602" y="935041"/>
            <a:ext cx="3004737" cy="2237978"/>
            <a:chOff x="5221593" y="991843"/>
            <a:chExt cx="3004737" cy="223797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593" y="991843"/>
              <a:ext cx="3004737" cy="2237978"/>
            </a:xfrm>
            <a:prstGeom prst="rect">
              <a:avLst/>
            </a:prstGeom>
          </p:spPr>
        </p:pic>
        <p:sp>
          <p:nvSpPr>
            <p:cNvPr id="47" name="Rectangle 46"/>
            <p:cNvSpPr/>
            <p:nvPr/>
          </p:nvSpPr>
          <p:spPr>
            <a:xfrm>
              <a:off x="5622364" y="1524986"/>
              <a:ext cx="194236" cy="1384409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816600" y="1509046"/>
              <a:ext cx="774700" cy="1400349"/>
            </a:xfrm>
            <a:prstGeom prst="rect">
              <a:avLst/>
            </a:prstGeom>
            <a:solidFill>
              <a:srgbClr val="FF0000">
                <a:alpha val="6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810375" y="1200150"/>
              <a:ext cx="184150" cy="1707742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988175" y="1389814"/>
              <a:ext cx="669926" cy="1518078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16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427031" y="3189150"/>
            <a:ext cx="2931255" cy="2270209"/>
            <a:chOff x="1054495" y="3229193"/>
            <a:chExt cx="2931255" cy="227020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495" y="3229193"/>
              <a:ext cx="2931255" cy="2183248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1529623" y="3482065"/>
              <a:ext cx="783414" cy="175064"/>
            </a:xfrm>
            <a:prstGeom prst="rect">
              <a:avLst/>
            </a:prstGeom>
            <a:noFill/>
            <a:ln w="190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71613" y="4252045"/>
              <a:ext cx="123825" cy="116755"/>
            </a:xfrm>
            <a:prstGeom prst="rect">
              <a:avLst/>
            </a:prstGeom>
            <a:solidFill>
              <a:schemeClr val="accent1">
                <a:alpha val="16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800225" y="4160044"/>
              <a:ext cx="117474" cy="11105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340894" y="3931444"/>
              <a:ext cx="128587" cy="142875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062288" y="5191625"/>
              <a:ext cx="2786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*</a:t>
              </a:r>
              <a:endParaRPr lang="en-GB" sz="14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52603" y="3202525"/>
            <a:ext cx="2903074" cy="2238069"/>
            <a:chOff x="5221594" y="3250183"/>
            <a:chExt cx="2903074" cy="223806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1594" y="3250183"/>
              <a:ext cx="2903074" cy="2162258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5696984" y="3493418"/>
              <a:ext cx="698500" cy="177886"/>
            </a:xfrm>
            <a:prstGeom prst="rect">
              <a:avLst/>
            </a:prstGeom>
            <a:noFill/>
            <a:ln w="190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614989" y="4374680"/>
              <a:ext cx="123660" cy="202086"/>
            </a:xfrm>
            <a:prstGeom prst="rect">
              <a:avLst/>
            </a:prstGeom>
            <a:solidFill>
              <a:schemeClr val="accent1">
                <a:alpha val="19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730275" y="4271096"/>
              <a:ext cx="156175" cy="160794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709271" y="3543298"/>
              <a:ext cx="141641" cy="169219"/>
            </a:xfrm>
            <a:prstGeom prst="rect">
              <a:avLst/>
            </a:prstGeom>
            <a:solidFill>
              <a:srgbClr val="FFFF00">
                <a:alpha val="21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491286" y="4252045"/>
              <a:ext cx="172318" cy="179846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208044" y="5180475"/>
              <a:ext cx="2786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*</a:t>
              </a:r>
              <a:endParaRPr lang="en-GB" sz="1400" dirty="0"/>
            </a:p>
          </p:txBody>
        </p:sp>
      </p:grpSp>
      <p:sp>
        <p:nvSpPr>
          <p:cNvPr id="58" name="Rectangle 57"/>
          <p:cNvSpPr/>
          <p:nvPr/>
        </p:nvSpPr>
        <p:spPr>
          <a:xfrm>
            <a:off x="450190" y="5461226"/>
            <a:ext cx="85443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For </a:t>
            </a:r>
            <a:r>
              <a:rPr lang="en-GB" sz="1600" b="1" dirty="0" smtClean="0"/>
              <a:t>unloaded</a:t>
            </a:r>
            <a:r>
              <a:rPr lang="en-GB" sz="1600" dirty="0" smtClean="0"/>
              <a:t> </a:t>
            </a:r>
            <a:r>
              <a:rPr lang="en-GB" sz="1600" dirty="0"/>
              <a:t>forward power </a:t>
            </a:r>
            <a:r>
              <a:rPr lang="en-GB" sz="1600" b="1" dirty="0"/>
              <a:t>440 kW </a:t>
            </a:r>
            <a:r>
              <a:rPr lang="en-GB" sz="1600" dirty="0" smtClean="0"/>
              <a:t>=&gt; BDR </a:t>
            </a:r>
            <a:r>
              <a:rPr lang="en-GB" sz="1600" dirty="0"/>
              <a:t>= </a:t>
            </a:r>
            <a:r>
              <a:rPr lang="en-GB" sz="1600" b="1" dirty="0" smtClean="0"/>
              <a:t>1.1E-05</a:t>
            </a:r>
            <a:r>
              <a:rPr lang="en-GB" sz="1600" dirty="0" smtClean="0"/>
              <a:t> </a:t>
            </a:r>
            <a:r>
              <a:rPr lang="en-GB" sz="1600" dirty="0" smtClean="0"/>
              <a:t>1/pulse;  </a:t>
            </a:r>
            <a:r>
              <a:rPr lang="en-GB" sz="1600" b="1" dirty="0" smtClean="0"/>
              <a:t>loaded</a:t>
            </a:r>
            <a:r>
              <a:rPr lang="en-GB" sz="1600" dirty="0" smtClean="0"/>
              <a:t> </a:t>
            </a:r>
            <a:r>
              <a:rPr lang="en-GB" sz="1600" dirty="0"/>
              <a:t>=&gt;</a:t>
            </a:r>
            <a:r>
              <a:rPr lang="en-GB" sz="1600" dirty="0" smtClean="0"/>
              <a:t> </a:t>
            </a:r>
            <a:r>
              <a:rPr lang="en-GB" sz="1600" dirty="0"/>
              <a:t>BDR = </a:t>
            </a:r>
            <a:r>
              <a:rPr lang="en-GB" sz="1600" b="1" dirty="0" smtClean="0"/>
              <a:t>8</a:t>
            </a:r>
            <a:r>
              <a:rPr lang="en-GB" sz="1600" b="1" dirty="0" smtClean="0"/>
              <a:t>.2E-05 </a:t>
            </a:r>
            <a:r>
              <a:rPr lang="en-GB" sz="1600" dirty="0" smtClean="0"/>
              <a:t>1/pulse. </a:t>
            </a:r>
            <a:endParaRPr lang="en-GB" sz="1600" dirty="0"/>
          </a:p>
        </p:txBody>
      </p:sp>
      <p:pic>
        <p:nvPicPr>
          <p:cNvPr id="40" name="Imagen 15" descr="ific_2a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57" name="Picture 2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93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16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89" y="13937"/>
            <a:ext cx="9130811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RF parameters measurement</a:t>
            </a:r>
            <a:endParaRPr lang="en-GB" sz="3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32" y="2524716"/>
            <a:ext cx="2724054" cy="20422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49" y="2553758"/>
            <a:ext cx="2784978" cy="208873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10" y="939586"/>
            <a:ext cx="2442894" cy="165688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5959" y="779074"/>
            <a:ext cx="2705471" cy="18573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4128" y="736962"/>
            <a:ext cx="2696182" cy="193337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104204" y="720409"/>
            <a:ext cx="13602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BD: Pick up 5</a:t>
            </a:r>
            <a:endParaRPr lang="en-GB" sz="1600" b="1" dirty="0"/>
          </a:p>
        </p:txBody>
      </p:sp>
      <p:sp>
        <p:nvSpPr>
          <p:cNvPr id="23" name="Rectangle 22"/>
          <p:cNvSpPr/>
          <p:nvPr/>
        </p:nvSpPr>
        <p:spPr>
          <a:xfrm>
            <a:off x="4293087" y="675452"/>
            <a:ext cx="13547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BD: Pick up 1</a:t>
            </a:r>
            <a:endParaRPr lang="en-GB" sz="1600" b="1" dirty="0"/>
          </a:p>
        </p:txBody>
      </p:sp>
      <p:sp>
        <p:nvSpPr>
          <p:cNvPr id="24" name="Rectangle 23"/>
          <p:cNvSpPr/>
          <p:nvPr/>
        </p:nvSpPr>
        <p:spPr>
          <a:xfrm>
            <a:off x="1945890" y="2765960"/>
            <a:ext cx="10674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352.2 </a:t>
            </a:r>
            <a:r>
              <a:rPr lang="en-GB" sz="1200" dirty="0" smtClean="0"/>
              <a:t>MHz</a:t>
            </a:r>
            <a:endParaRPr lang="en-GB" sz="12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6720002" y="4828082"/>
            <a:ext cx="2306915" cy="1325814"/>
            <a:chOff x="6564370" y="5347152"/>
            <a:chExt cx="2306915" cy="132581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64370" y="5347152"/>
              <a:ext cx="1941447" cy="1098192"/>
            </a:xfrm>
            <a:prstGeom prst="rect">
              <a:avLst/>
            </a:prstGeom>
          </p:spPr>
        </p:pic>
        <p:sp>
          <p:nvSpPr>
            <p:cNvPr id="25" name="Up Arrow 24"/>
            <p:cNvSpPr/>
            <p:nvPr/>
          </p:nvSpPr>
          <p:spPr>
            <a:xfrm>
              <a:off x="7339068" y="6403884"/>
              <a:ext cx="305732" cy="198935"/>
            </a:xfrm>
            <a:prstGeom prst="up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57094" y="6365189"/>
              <a:ext cx="4023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RF</a:t>
              </a:r>
              <a:endParaRPr lang="en-GB" sz="14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216878" y="5917515"/>
              <a:ext cx="6544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B0F0"/>
                  </a:solidFill>
                </a:rPr>
                <a:t>Beam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1498264" y="664999"/>
            <a:ext cx="16808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Normal: Pick up </a:t>
            </a:r>
            <a:endParaRPr lang="en-GB" sz="1600" b="1" dirty="0"/>
          </a:p>
        </p:txBody>
      </p:sp>
      <p:sp>
        <p:nvSpPr>
          <p:cNvPr id="29" name="Rectangle 28"/>
          <p:cNvSpPr/>
          <p:nvPr/>
        </p:nvSpPr>
        <p:spPr>
          <a:xfrm>
            <a:off x="421610" y="4796903"/>
            <a:ext cx="640346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/>
              <a:t> When RF BDs occur, the cavity divided to 2 sections:  power continue to flow into section with coupler and radiative value is driving with BD present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/>
              <a:t>Non </a:t>
            </a:r>
            <a:r>
              <a:rPr lang="en-GB" sz="1600" dirty="0"/>
              <a:t>Resonant frequencies appear during </a:t>
            </a:r>
            <a:r>
              <a:rPr lang="en-GB" sz="1600" dirty="0"/>
              <a:t>BD, that </a:t>
            </a:r>
            <a:r>
              <a:rPr lang="en-GB" sz="1600" dirty="0" smtClean="0"/>
              <a:t>depends on </a:t>
            </a:r>
            <a:r>
              <a:rPr lang="en-GB" sz="1600" dirty="0"/>
              <a:t>how far the BD event occur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3189" y="0"/>
            <a:ext cx="9147538" cy="6850942"/>
            <a:chOff x="0" y="0"/>
            <a:chExt cx="9147538" cy="685094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Slide Number Placeholder 36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2657BF-80B2-4125-8D04-DE7E8CC2816A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496" y="2564011"/>
            <a:ext cx="2779594" cy="2078390"/>
          </a:xfrm>
          <a:prstGeom prst="rect">
            <a:avLst/>
          </a:prstGeom>
        </p:spPr>
      </p:pic>
      <p:pic>
        <p:nvPicPr>
          <p:cNvPr id="39" name="Imagen 15" descr="ific_2a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40" name="Picture 2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5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17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29609" y="790885"/>
            <a:ext cx="8367824" cy="52937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8313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sz="1700" dirty="0"/>
              <a:t> The first time measurements of the BD behaviour in the RFQs have been carry out in a </a:t>
            </a:r>
            <a:r>
              <a:rPr lang="en-GB" sz="1700" b="1" dirty="0"/>
              <a:t>systematic</a:t>
            </a:r>
            <a:r>
              <a:rPr lang="en-GB" sz="1700" dirty="0"/>
              <a:t> way</a:t>
            </a:r>
            <a:r>
              <a:rPr lang="en-GB" sz="1700" dirty="0" smtClean="0"/>
              <a:t>.</a:t>
            </a:r>
            <a:endParaRPr lang="en-GB" sz="1700" dirty="0"/>
          </a:p>
          <a:p>
            <a:pPr marL="468313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sz="1700" dirty="0"/>
              <a:t>Measurements of two structures with different frequencies have been performed. </a:t>
            </a:r>
            <a:endParaRPr lang="en-GB" sz="1700" dirty="0" smtClean="0"/>
          </a:p>
          <a:p>
            <a:pPr marL="468313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sz="1700" dirty="0" smtClean="0"/>
              <a:t>Developed </a:t>
            </a:r>
            <a:r>
              <a:rPr lang="en-GB" sz="1700" dirty="0"/>
              <a:t>a </a:t>
            </a:r>
            <a:r>
              <a:rPr lang="en-GB" sz="1700" b="1" dirty="0"/>
              <a:t>primary technique </a:t>
            </a:r>
            <a:r>
              <a:rPr lang="en-GB" sz="1700" b="1" dirty="0" smtClean="0"/>
              <a:t>for </a:t>
            </a:r>
            <a:r>
              <a:rPr lang="en-GB" sz="1700" b="1" dirty="0"/>
              <a:t>determining the </a:t>
            </a:r>
            <a:r>
              <a:rPr lang="en-GB" sz="1700" b="1" dirty="0" smtClean="0"/>
              <a:t>location BD </a:t>
            </a:r>
            <a:r>
              <a:rPr lang="en-GB" sz="1700" dirty="0"/>
              <a:t>along the </a:t>
            </a:r>
            <a:r>
              <a:rPr lang="en-GB" sz="1700" dirty="0" smtClean="0"/>
              <a:t>structure.</a:t>
            </a:r>
          </a:p>
          <a:p>
            <a:pPr marL="468313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endParaRPr lang="en-GB" sz="1700" dirty="0"/>
          </a:p>
          <a:p>
            <a:pPr marL="468313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endParaRPr lang="en-GB" sz="1700" dirty="0" smtClean="0"/>
          </a:p>
          <a:p>
            <a:pPr marL="468313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endParaRPr lang="en-GB" sz="1700" dirty="0" smtClean="0"/>
          </a:p>
          <a:p>
            <a:pPr marL="468313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endParaRPr lang="en-GB" sz="1700" dirty="0" smtClean="0"/>
          </a:p>
          <a:p>
            <a:pPr marL="182563" lvl="0">
              <a:spcBef>
                <a:spcPts val="600"/>
              </a:spcBef>
              <a:spcAft>
                <a:spcPts val="600"/>
              </a:spcAft>
              <a:defRPr/>
            </a:pPr>
            <a:endParaRPr lang="en-GB" sz="1700" dirty="0" smtClean="0"/>
          </a:p>
          <a:p>
            <a:pPr marL="182563" lvl="0">
              <a:spcBef>
                <a:spcPts val="600"/>
              </a:spcBef>
              <a:spcAft>
                <a:spcPts val="600"/>
              </a:spcAft>
              <a:defRPr/>
            </a:pPr>
            <a:endParaRPr lang="en-GB" sz="800" dirty="0"/>
          </a:p>
          <a:p>
            <a:pPr marL="468313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sz="1700" dirty="0" smtClean="0"/>
              <a:t>Quality </a:t>
            </a:r>
            <a:r>
              <a:rPr lang="en-GB" sz="1700" dirty="0"/>
              <a:t>factor of the structure at BD is twice smaller compare to normal operating regime. </a:t>
            </a:r>
            <a:r>
              <a:rPr lang="en-GB" sz="1700" dirty="0" smtClean="0"/>
              <a:t>The </a:t>
            </a:r>
            <a:r>
              <a:rPr lang="en-GB" sz="1700" dirty="0"/>
              <a:t>stored energy varied from event to </a:t>
            </a:r>
            <a:r>
              <a:rPr lang="en-GB" sz="1700" dirty="0" smtClean="0"/>
              <a:t>event, require additional study with higher signal resolution:</a:t>
            </a:r>
            <a:endParaRPr lang="en-GB" sz="1700" dirty="0"/>
          </a:p>
          <a:p>
            <a:pPr marL="182563" indent="711200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700" dirty="0" smtClean="0"/>
              <a:t>Q-factor at Linac4/ADAM </a:t>
            </a:r>
            <a:r>
              <a:rPr lang="az-Cyrl-AZ" sz="1700" dirty="0"/>
              <a:t>≈</a:t>
            </a:r>
            <a:r>
              <a:rPr lang="en-GB" sz="1700" dirty="0"/>
              <a:t>  </a:t>
            </a:r>
            <a:r>
              <a:rPr lang="en-GB" sz="1700" b="1" dirty="0" smtClean="0"/>
              <a:t>6772/6500, </a:t>
            </a:r>
            <a:r>
              <a:rPr lang="en-GB" sz="1700" dirty="0" smtClean="0"/>
              <a:t>during</a:t>
            </a:r>
            <a:r>
              <a:rPr lang="en-GB" sz="1700" b="1" dirty="0" smtClean="0"/>
              <a:t> </a:t>
            </a:r>
            <a:r>
              <a:rPr lang="en-GB" sz="1700" dirty="0" smtClean="0"/>
              <a:t>BD </a:t>
            </a:r>
            <a:r>
              <a:rPr lang="en-GB" sz="1700" dirty="0"/>
              <a:t>= </a:t>
            </a:r>
            <a:r>
              <a:rPr lang="en-GB" sz="1700" dirty="0" smtClean="0"/>
              <a:t>2850 - 5700/1800 - 4500.</a:t>
            </a:r>
            <a:endParaRPr lang="en-GB" sz="1700" dirty="0"/>
          </a:p>
        </p:txBody>
      </p:sp>
      <p:sp>
        <p:nvSpPr>
          <p:cNvPr id="8" name="Rectangle 7"/>
          <p:cNvSpPr/>
          <p:nvPr/>
        </p:nvSpPr>
        <p:spPr>
          <a:xfrm>
            <a:off x="13189" y="13937"/>
            <a:ext cx="9130811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Conclusions of BD study in RFQ 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structure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1286539" y="2440971"/>
            <a:ext cx="74966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BD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location in the RFQ at Linac4: 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271463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</a:t>
            </a:r>
            <a:r>
              <a:rPr lang="en-GB" dirty="0" smtClean="0"/>
              <a:t>module: </a:t>
            </a:r>
            <a:r>
              <a:rPr lang="en-GB" dirty="0"/>
              <a:t>1</a:t>
            </a:r>
            <a:r>
              <a:rPr lang="en-GB" dirty="0" smtClean="0"/>
              <a:t>0</a:t>
            </a:r>
            <a:r>
              <a:rPr lang="en-GB" dirty="0"/>
              <a:t>% </a:t>
            </a:r>
            <a:r>
              <a:rPr lang="en-GB" dirty="0" smtClean="0"/>
              <a:t>,   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 smtClean="0"/>
              <a:t>module: </a:t>
            </a:r>
            <a:r>
              <a:rPr lang="en-GB" dirty="0" smtClean="0"/>
              <a:t>20</a:t>
            </a:r>
            <a:r>
              <a:rPr lang="en-GB" dirty="0"/>
              <a:t>%, </a:t>
            </a:r>
            <a:r>
              <a:rPr lang="en-GB" dirty="0" smtClean="0"/>
              <a:t> </a:t>
            </a: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 smtClean="0"/>
              <a:t>module: </a:t>
            </a:r>
            <a:r>
              <a:rPr lang="en-GB" dirty="0"/>
              <a:t>6</a:t>
            </a:r>
            <a:r>
              <a:rPr lang="en-GB" dirty="0" smtClean="0"/>
              <a:t>0</a:t>
            </a:r>
            <a:r>
              <a:rPr lang="en-GB" dirty="0"/>
              <a:t>%, </a:t>
            </a:r>
            <a:r>
              <a:rPr lang="en-GB" dirty="0" smtClean="0"/>
              <a:t> </a:t>
            </a:r>
            <a:r>
              <a:rPr lang="en-GB" dirty="0" smtClean="0"/>
              <a:t>Unclear</a:t>
            </a:r>
            <a:r>
              <a:rPr lang="en-GB" dirty="0" smtClean="0"/>
              <a:t>: </a:t>
            </a:r>
            <a:r>
              <a:rPr lang="en-GB" dirty="0" smtClean="0"/>
              <a:t>10</a:t>
            </a:r>
            <a:r>
              <a:rPr lang="en-GB" dirty="0" smtClean="0"/>
              <a:t>%.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BD location in the RFQ at ADAM test bench: </a:t>
            </a:r>
          </a:p>
          <a:p>
            <a:pPr marL="265113"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GB" dirty="0"/>
              <a:t>Dominant BDs in the  2</a:t>
            </a:r>
            <a:r>
              <a:rPr lang="en-GB" baseline="30000" dirty="0"/>
              <a:t>st</a:t>
            </a:r>
            <a:r>
              <a:rPr lang="en-GB" dirty="0"/>
              <a:t> and 3</a:t>
            </a:r>
            <a:r>
              <a:rPr lang="en-GB" baseline="30000" dirty="0"/>
              <a:t>rd</a:t>
            </a:r>
            <a:r>
              <a:rPr lang="en-GB" dirty="0"/>
              <a:t> module (RF directional coupler): not enough available signals</a:t>
            </a:r>
            <a:r>
              <a:rPr lang="en-GB" dirty="0" smtClean="0"/>
              <a:t>.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5" name="Imagen 15" descr="ific_2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289209"/>
            <a:ext cx="713165" cy="460863"/>
          </a:xfrm>
          <a:prstGeom prst="rect">
            <a:avLst/>
          </a:prstGeom>
        </p:spPr>
      </p:pic>
      <p:pic>
        <p:nvPicPr>
          <p:cNvPr id="16" name="Picture 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83786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078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4411"/>
            <a:ext cx="9144000" cy="584775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200" b="1" dirty="0" smtClean="0">
                <a:solidFill>
                  <a:schemeClr val="accent2">
                    <a:lumMod val="50000"/>
                  </a:schemeClr>
                </a:solidFill>
              </a:rPr>
              <a:t>Conclusions</a:t>
            </a:r>
            <a:endParaRPr lang="en-GB" sz="30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668740" y="1005555"/>
                <a:ext cx="7846610" cy="4293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spcBef>
                    <a:spcPts val="600"/>
                  </a:spcBef>
                  <a:spcAft>
                    <a:spcPts val="1200"/>
                  </a:spcAft>
                  <a:buClr>
                    <a:schemeClr val="accent2">
                      <a:lumMod val="50000"/>
                    </a:schemeClr>
                  </a:buClr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HG </a:t>
                </a:r>
                <a:r>
                  <a:rPr lang="en-GB" dirty="0" smtClean="0"/>
                  <a:t>RF </a:t>
                </a:r>
                <a:r>
                  <a:rPr lang="en-GB" dirty="0"/>
                  <a:t>technology is extremely important in a variety </a:t>
                </a:r>
                <a:r>
                  <a:rPr lang="en-GB" dirty="0" smtClean="0"/>
                  <a:t>of medical </a:t>
                </a:r>
                <a:r>
                  <a:rPr lang="en-GB" dirty="0" smtClean="0"/>
                  <a:t>applications.</a:t>
                </a:r>
              </a:p>
              <a:p>
                <a:pPr marL="342900" indent="-342900" algn="just">
                  <a:spcBef>
                    <a:spcPts val="600"/>
                  </a:spcBef>
                  <a:spcAft>
                    <a:spcPts val="1200"/>
                  </a:spcAft>
                  <a:buClr>
                    <a:schemeClr val="accent2">
                      <a:lumMod val="50000"/>
                    </a:schemeClr>
                  </a:buClr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Development </a:t>
                </a:r>
                <a:r>
                  <a:rPr lang="en-GB" dirty="0" smtClean="0"/>
                  <a:t>of HG technology </a:t>
                </a:r>
                <a:r>
                  <a:rPr lang="en-GB" dirty="0"/>
                  <a:t>is </a:t>
                </a:r>
                <a:r>
                  <a:rPr lang="en-GB" b="1" dirty="0"/>
                  <a:t>on-going</a:t>
                </a:r>
                <a:r>
                  <a:rPr lang="en-GB" dirty="0"/>
                  <a:t> towards more </a:t>
                </a:r>
                <a:r>
                  <a:rPr lang="en-GB" b="1" dirty="0" smtClean="0"/>
                  <a:t>compact</a:t>
                </a:r>
                <a:r>
                  <a:rPr lang="en-GB" dirty="0" smtClean="0"/>
                  <a:t> </a:t>
                </a:r>
                <a:r>
                  <a:rPr lang="en-GB" dirty="0"/>
                  <a:t>and more </a:t>
                </a:r>
                <a:r>
                  <a:rPr lang="en-GB" b="1" dirty="0"/>
                  <a:t>efficient</a:t>
                </a:r>
                <a:r>
                  <a:rPr lang="en-GB" dirty="0"/>
                  <a:t> </a:t>
                </a:r>
                <a:r>
                  <a:rPr lang="en-GB" dirty="0" smtClean="0"/>
                  <a:t>accelerators.</a:t>
                </a:r>
              </a:p>
              <a:p>
                <a:pPr marL="342900" indent="-342900" algn="just">
                  <a:spcBef>
                    <a:spcPts val="600"/>
                  </a:spcBef>
                  <a:spcAft>
                    <a:spcPts val="1200"/>
                  </a:spcAft>
                  <a:buClr>
                    <a:schemeClr val="accent2">
                      <a:lumMod val="50000"/>
                    </a:schemeClr>
                  </a:buClr>
                  <a:buFont typeface="Wingdings" panose="05000000000000000000" pitchFamily="2" charset="2"/>
                  <a:buChar char="q"/>
                </a:pP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The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high-power tests give oportunity determine the highest operation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field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at which the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structure could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operate </a:t>
                </a: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reliably:</a:t>
                </a:r>
              </a:p>
              <a:p>
                <a:pPr marL="723900" indent="-368300" algn="just">
                  <a:spcBef>
                    <a:spcPts val="600"/>
                  </a:spcBef>
                  <a:spcAft>
                    <a:spcPts val="1200"/>
                  </a:spcAft>
                  <a:buClr>
                    <a:schemeClr val="accent2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requirements to construct the test bench for S-band </a:t>
                </a:r>
                <a:r>
                  <a:rPr lang="en-GB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structures and RFQs for  </a:t>
                </a:r>
                <a:r>
                  <a:rPr lang="en-GB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pre-conditioning and BD phenomenon study</a:t>
                </a:r>
                <a:r>
                  <a:rPr lang="en-GB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.</a:t>
                </a:r>
              </a:p>
              <a:p>
                <a:pPr marL="723900" indent="-368300" algn="just">
                  <a:spcBef>
                    <a:spcPts val="600"/>
                  </a:spcBef>
                  <a:spcAft>
                    <a:spcPts val="1200"/>
                  </a:spcAft>
                  <a:buClr>
                    <a:schemeClr val="accent2">
                      <a:lumMod val="5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a</a:t>
                </a: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cceleration gradient of S-band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structure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for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protons </a:t>
                </a: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is above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80 MV/m for 1.6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000000"/>
                        </a:solidFill>
                        <a:ea typeface="Times New Roman" panose="02020603050405020304" pitchFamily="18" charset="0"/>
                      </a:rPr>
                      <m:t>μ</m:t>
                    </m:r>
                  </m:oMath>
                </a14:m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s and </a:t>
                </a: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50 MV/m for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the 750 MHz RFQ </a:t>
                </a: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spcBef>
                    <a:spcPts val="600"/>
                  </a:spcBef>
                  <a:spcAft>
                    <a:spcPts val="1200"/>
                  </a:spcAft>
                  <a:buClr>
                    <a:schemeClr val="accent2">
                      <a:lumMod val="50000"/>
                    </a:schemeClr>
                  </a:buClr>
                  <a:buFont typeface="Wingdings" panose="05000000000000000000" pitchFamily="2" charset="2"/>
                  <a:buChar char="q"/>
                </a:pP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These results demonstrate the possibility </a:t>
                </a: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to build </a:t>
                </a:r>
                <a:r>
                  <a:rPr lang="de-DE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all-linac facility for hadron therapy based on </a:t>
                </a:r>
                <a:r>
                  <a:rPr lang="de-DE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HG technology.</a:t>
                </a:r>
                <a:endParaRPr lang="en-GB" u="sng" dirty="0">
                  <a:solidFill>
                    <a:srgbClr val="000000"/>
                  </a:solidFill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740" y="1005555"/>
                <a:ext cx="7846610" cy="4293483"/>
              </a:xfrm>
              <a:prstGeom prst="rect">
                <a:avLst/>
              </a:prstGeom>
              <a:blipFill>
                <a:blip r:embed="rId3"/>
                <a:stretch>
                  <a:fillRect l="-544" t="-852" r="-622" b="-14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5" descr="ific_2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220969"/>
            <a:ext cx="713165" cy="460863"/>
          </a:xfrm>
          <a:prstGeom prst="rect">
            <a:avLst/>
          </a:prstGeom>
        </p:spPr>
      </p:pic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15546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596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7634" y="182740"/>
            <a:ext cx="2175505" cy="47004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Прямоугольник 6"/>
          <p:cNvSpPr/>
          <p:nvPr/>
        </p:nvSpPr>
        <p:spPr>
          <a:xfrm>
            <a:off x="469900" y="5488454"/>
            <a:ext cx="8247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cs typeface="Century Gothic"/>
              </a:rPr>
              <a:t>This project has received funding from the European Union's Horizon 2020 research and innovation programme under the Marie </a:t>
            </a:r>
            <a:r>
              <a:rPr lang="en-GB" sz="1400" dirty="0" err="1">
                <a:cs typeface="Century Gothic"/>
              </a:rPr>
              <a:t>Skłodowska</a:t>
            </a:r>
            <a:r>
              <a:rPr lang="en-GB" sz="1400" dirty="0">
                <a:cs typeface="Century Gothic"/>
              </a:rPr>
              <a:t>-Curie grant agreement No 675265.</a:t>
            </a:r>
          </a:p>
        </p:txBody>
      </p:sp>
      <p:pic>
        <p:nvPicPr>
          <p:cNvPr id="22" name="Imagen 15" descr="ific_2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220969"/>
            <a:ext cx="713165" cy="460863"/>
          </a:xfrm>
          <a:prstGeom prst="rect">
            <a:avLst/>
          </a:prstGeom>
        </p:spPr>
      </p:pic>
      <p:pic>
        <p:nvPicPr>
          <p:cNvPr id="23" name="Picture 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15546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1 Título"/>
          <p:cNvSpPr txBox="1">
            <a:spLocks/>
          </p:cNvSpPr>
          <p:nvPr/>
        </p:nvSpPr>
        <p:spPr>
          <a:xfrm>
            <a:off x="1106534" y="2127426"/>
            <a:ext cx="729461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smtClean="0">
                <a:solidFill>
                  <a:srgbClr val="002060"/>
                </a:solidFill>
              </a:rPr>
              <a:t>Thank you for your attention!</a:t>
            </a:r>
            <a:endParaRPr lang="es-E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4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999460" y="957692"/>
            <a:ext cx="7037847" cy="439217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sz="1800" dirty="0" smtClean="0"/>
              <a:t> Introduction:</a:t>
            </a:r>
          </a:p>
          <a:p>
            <a:pPr marL="627063" indent="-2651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 smtClean="0"/>
              <a:t>Applications of High-Gradient technology,</a:t>
            </a:r>
          </a:p>
          <a:p>
            <a:pPr marL="627063" indent="-2651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/>
              <a:t> </a:t>
            </a:r>
            <a:r>
              <a:rPr lang="en-GB" sz="1800" dirty="0" smtClean="0"/>
              <a:t>High-Gradient </a:t>
            </a:r>
            <a:r>
              <a:rPr lang="en-GB" sz="1800" dirty="0"/>
              <a:t>limiting </a:t>
            </a:r>
            <a:r>
              <a:rPr lang="en-GB" sz="1800" dirty="0" smtClean="0"/>
              <a:t>quantities.</a:t>
            </a:r>
            <a:endParaRPr lang="en-GB" sz="1800" dirty="0" smtClean="0"/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sz="1800" dirty="0" smtClean="0"/>
              <a:t> 3 </a:t>
            </a:r>
            <a:r>
              <a:rPr lang="en-GB" sz="1800" dirty="0" smtClean="0"/>
              <a:t>GHz structure </a:t>
            </a:r>
            <a:r>
              <a:rPr lang="en-GB" sz="1800" dirty="0" smtClean="0"/>
              <a:t>for </a:t>
            </a:r>
            <a:r>
              <a:rPr lang="en-GB" sz="1800" dirty="0" err="1" smtClean="0"/>
              <a:t>protontherapy</a:t>
            </a:r>
            <a:r>
              <a:rPr lang="en-GB" sz="1800" dirty="0"/>
              <a:t>:</a:t>
            </a:r>
            <a:endParaRPr lang="en-GB" sz="1800" dirty="0"/>
          </a:p>
          <a:p>
            <a:pPr marL="628650" lvl="0" indent="-2746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BC145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prstClr val="black"/>
                </a:solidFill>
              </a:rPr>
              <a:t>Conditioning of the </a:t>
            </a:r>
            <a:r>
              <a:rPr lang="en-GB" sz="1800" dirty="0" smtClean="0">
                <a:solidFill>
                  <a:prstClr val="black"/>
                </a:solidFill>
              </a:rPr>
              <a:t>structure,</a:t>
            </a:r>
            <a:endParaRPr lang="en-GB" sz="1800" dirty="0">
              <a:solidFill>
                <a:prstClr val="black"/>
              </a:solidFill>
            </a:endParaRPr>
          </a:p>
          <a:p>
            <a:pPr marL="628650" lvl="0" indent="-2746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BC145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prstClr val="black"/>
                </a:solidFill>
              </a:rPr>
              <a:t>Breakdown position </a:t>
            </a:r>
            <a:r>
              <a:rPr lang="en-GB" sz="1800" dirty="0" smtClean="0">
                <a:solidFill>
                  <a:prstClr val="black"/>
                </a:solidFill>
              </a:rPr>
              <a:t>analysis.</a:t>
            </a:r>
            <a:endParaRPr lang="en-GB" sz="18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sz="1800" dirty="0" smtClean="0"/>
              <a:t> 352 </a:t>
            </a:r>
            <a:r>
              <a:rPr lang="en-GB" sz="1800" dirty="0"/>
              <a:t>MHz </a:t>
            </a:r>
            <a:r>
              <a:rPr lang="en-GB" sz="1800" dirty="0"/>
              <a:t>and 750 MHz </a:t>
            </a:r>
            <a:r>
              <a:rPr lang="en-GB" sz="1800" dirty="0" smtClean="0"/>
              <a:t>RFQs:</a:t>
            </a:r>
          </a:p>
          <a:p>
            <a:pPr marL="628650" lvl="0" indent="-2746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BC145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prstClr val="black"/>
                </a:solidFill>
              </a:rPr>
              <a:t>Technical specification of the </a:t>
            </a:r>
            <a:r>
              <a:rPr lang="en-GB" sz="1800" dirty="0" smtClean="0">
                <a:solidFill>
                  <a:prstClr val="black"/>
                </a:solidFill>
              </a:rPr>
              <a:t>RFQs,</a:t>
            </a:r>
            <a:endParaRPr lang="en-GB" sz="1800" dirty="0">
              <a:solidFill>
                <a:prstClr val="black"/>
              </a:solidFill>
            </a:endParaRPr>
          </a:p>
          <a:p>
            <a:pPr marL="628650" lvl="0" indent="-2730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BC145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prstClr val="black"/>
                </a:solidFill>
              </a:rPr>
              <a:t>Breakdown </a:t>
            </a:r>
            <a:r>
              <a:rPr lang="en-GB" sz="1800" dirty="0" smtClean="0">
                <a:solidFill>
                  <a:prstClr val="black"/>
                </a:solidFill>
              </a:rPr>
              <a:t>study.</a:t>
            </a:r>
            <a:endParaRPr lang="en-GB" sz="1800" dirty="0"/>
          </a:p>
          <a:p>
            <a:pPr marL="354013" indent="-354013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sz="1800" dirty="0" smtClean="0"/>
              <a:t>Conclusions</a:t>
            </a:r>
            <a:endParaRPr lang="en-GB" sz="1800" dirty="0"/>
          </a:p>
        </p:txBody>
      </p:sp>
      <p:sp>
        <p:nvSpPr>
          <p:cNvPr id="6" name="Rectangle 5"/>
          <p:cNvSpPr/>
          <p:nvPr/>
        </p:nvSpPr>
        <p:spPr>
          <a:xfrm>
            <a:off x="0" y="20168"/>
            <a:ext cx="9144000" cy="584775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marR="0" lvl="0" indent="7127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Outline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n 15" descr="ific_2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5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28" y="780332"/>
            <a:ext cx="7539197" cy="276923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0" y="14411"/>
            <a:ext cx="9144000" cy="584775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200" b="1" dirty="0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en-GB" sz="3200" b="1" dirty="0">
                <a:solidFill>
                  <a:schemeClr val="accent2">
                    <a:lumMod val="50000"/>
                  </a:schemeClr>
                </a:solidFill>
              </a:rPr>
              <a:t>Backup slide: The IFIC – HGRF </a:t>
            </a:r>
            <a:r>
              <a:rPr lang="en-GB" sz="3200" b="1" dirty="0" smtClean="0">
                <a:solidFill>
                  <a:schemeClr val="accent2">
                    <a:lumMod val="50000"/>
                  </a:schemeClr>
                </a:solidFill>
              </a:rPr>
              <a:t>Laboratory</a:t>
            </a:r>
            <a:endParaRPr lang="en-GB" sz="30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Imagen 15" descr="ific_2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220969"/>
            <a:ext cx="713165" cy="460863"/>
          </a:xfrm>
          <a:prstGeom prst="rect">
            <a:avLst/>
          </a:prstGeom>
        </p:spPr>
      </p:pic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15546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40140" y="3585395"/>
            <a:ext cx="8263719" cy="2500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b="1" dirty="0" smtClean="0"/>
              <a:t>S-Band </a:t>
            </a:r>
            <a:r>
              <a:rPr lang="en-GB" b="1" dirty="0"/>
              <a:t>(2.9985 GHz)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b="1" dirty="0" smtClean="0"/>
              <a:t>Pulsed </a:t>
            </a:r>
            <a:r>
              <a:rPr lang="en-GB" b="1" dirty="0"/>
              <a:t>High Power RF (HPRF):</a:t>
            </a:r>
          </a:p>
          <a:p>
            <a:pPr marL="531813" indent="-1762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2 </a:t>
            </a:r>
            <a:r>
              <a:rPr lang="en-GB" dirty="0"/>
              <a:t>x pulsed power klystron: to 7.5 MW, 5 us pulse, 400 Hz</a:t>
            </a:r>
          </a:p>
          <a:p>
            <a:pPr marL="531813" indent="-176213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High </a:t>
            </a:r>
            <a:r>
              <a:rPr lang="en-GB" dirty="0"/>
              <a:t>power waveguide RF network that allows power combining: enables to test 2 structures at a </a:t>
            </a:r>
            <a:r>
              <a:rPr lang="en-GB" dirty="0" smtClean="0"/>
              <a:t>time </a:t>
            </a:r>
            <a:r>
              <a:rPr lang="en-GB" dirty="0"/>
              <a:t>at up to 15 MW, 5 us pulse, 200 Hz repetition </a:t>
            </a:r>
            <a:r>
              <a:rPr lang="en-GB" dirty="0" smtClean="0"/>
              <a:t>rate.</a:t>
            </a:r>
            <a:endParaRPr lang="en-GB" dirty="0"/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b="1" dirty="0" smtClean="0"/>
              <a:t>Low </a:t>
            </a:r>
            <a:r>
              <a:rPr lang="en-GB" b="1" dirty="0"/>
              <a:t>level RF (LLRF)</a:t>
            </a:r>
            <a:r>
              <a:rPr lang="en-GB" dirty="0"/>
              <a:t>: real-time control system with fast system interlock based on Ni-PXI acquisition </a:t>
            </a:r>
            <a:r>
              <a:rPr lang="en-GB" dirty="0" smtClean="0"/>
              <a:t>system.</a:t>
            </a:r>
            <a:endParaRPr lang="en-GB" dirty="0"/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dirty="0" smtClean="0"/>
              <a:t>Running </a:t>
            </a:r>
            <a:r>
              <a:rPr lang="en-GB" dirty="0"/>
              <a:t>on </a:t>
            </a:r>
            <a:r>
              <a:rPr lang="en-GB" b="1" dirty="0"/>
              <a:t>Ultra-High vacuum </a:t>
            </a:r>
            <a:r>
              <a:rPr lang="en-GB" dirty="0"/>
              <a:t>(10</a:t>
            </a:r>
            <a:r>
              <a:rPr lang="en-GB" baseline="30000" dirty="0"/>
              <a:t>-9</a:t>
            </a:r>
            <a:r>
              <a:rPr lang="en-GB" dirty="0"/>
              <a:t> mbar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877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21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0" y="14411"/>
            <a:ext cx="9144000" cy="584775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3200" b="1" dirty="0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en-GB" sz="3200" b="1" dirty="0">
                <a:solidFill>
                  <a:schemeClr val="accent2">
                    <a:lumMod val="50000"/>
                  </a:schemeClr>
                </a:solidFill>
              </a:rPr>
              <a:t>Backup slide: The IFIC – HGRF </a:t>
            </a:r>
            <a:r>
              <a:rPr lang="en-GB" sz="3200" b="1" dirty="0" smtClean="0">
                <a:solidFill>
                  <a:schemeClr val="accent2">
                    <a:lumMod val="50000"/>
                  </a:schemeClr>
                </a:solidFill>
              </a:rPr>
              <a:t>Laboratory</a:t>
            </a:r>
            <a:endParaRPr lang="en-GB" sz="30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Imagen 15" descr="ific_2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220969"/>
            <a:ext cx="713165" cy="460863"/>
          </a:xfrm>
          <a:prstGeom prst="rect">
            <a:avLst/>
          </a:prstGeom>
        </p:spPr>
      </p:pic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15546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129" y="1214650"/>
            <a:ext cx="8830100" cy="427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71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3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18269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itle 1"/>
          <p:cNvSpPr txBox="1">
            <a:spLocks/>
          </p:cNvSpPr>
          <p:nvPr/>
        </p:nvSpPr>
        <p:spPr>
          <a:xfrm>
            <a:off x="3347864" y="283286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53105" y="1137894"/>
            <a:ext cx="7935319" cy="461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44" name="Content Placeholder 6"/>
          <p:cNvSpPr>
            <a:spLocks noGrp="1"/>
          </p:cNvSpPr>
          <p:nvPr>
            <p:ph idx="1"/>
          </p:nvPr>
        </p:nvSpPr>
        <p:spPr>
          <a:xfrm>
            <a:off x="516768" y="3155281"/>
            <a:ext cx="2831096" cy="758694"/>
          </a:xfrm>
        </p:spPr>
        <p:txBody>
          <a:bodyPr>
            <a:noAutofit/>
          </a:bodyPr>
          <a:lstStyle/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rgbClr val="C00000"/>
                </a:solidFill>
              </a:rPr>
              <a:t>Future </a:t>
            </a:r>
            <a:r>
              <a:rPr lang="en-GB" sz="1800" b="1" dirty="0">
                <a:solidFill>
                  <a:srgbClr val="C00000"/>
                </a:solidFill>
              </a:rPr>
              <a:t>Linear Colliders  </a:t>
            </a:r>
          </a:p>
          <a:p>
            <a:pPr marL="0" indent="26987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1800" b="1" dirty="0" smtClean="0">
                <a:solidFill>
                  <a:srgbClr val="C00000"/>
                </a:solidFill>
              </a:rPr>
              <a:t> </a:t>
            </a:r>
            <a:r>
              <a:rPr lang="en-GB" sz="1800" i="1" dirty="0" smtClean="0"/>
              <a:t>X-band (12GHz)</a:t>
            </a:r>
            <a:endParaRPr lang="en-GB" sz="1800" i="1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3347864" y="283286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453105" y="1137894"/>
            <a:ext cx="7935319" cy="461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53" name="Rectangle 52"/>
          <p:cNvSpPr/>
          <p:nvPr/>
        </p:nvSpPr>
        <p:spPr>
          <a:xfrm>
            <a:off x="3317258" y="3141519"/>
            <a:ext cx="2638799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C00000"/>
                </a:solidFill>
              </a:rPr>
              <a:t>Free Electron </a:t>
            </a:r>
            <a:r>
              <a:rPr lang="en-GB" b="1" dirty="0" smtClean="0">
                <a:solidFill>
                  <a:srgbClr val="C00000"/>
                </a:solidFill>
              </a:rPr>
              <a:t>Lasers</a:t>
            </a:r>
          </a:p>
          <a:p>
            <a:pPr indent="269875">
              <a:spcAft>
                <a:spcPts val="300"/>
              </a:spcAft>
            </a:pP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(FEL) </a:t>
            </a:r>
            <a:r>
              <a:rPr lang="en-GB" sz="1600" i="1" dirty="0" smtClean="0"/>
              <a:t>C-band (5.7GHz)</a:t>
            </a:r>
            <a:endParaRPr lang="en-GB" sz="1600" i="1" dirty="0"/>
          </a:p>
        </p:txBody>
      </p:sp>
      <p:sp>
        <p:nvSpPr>
          <p:cNvPr id="54" name="Rectangle 53"/>
          <p:cNvSpPr/>
          <p:nvPr/>
        </p:nvSpPr>
        <p:spPr>
          <a:xfrm>
            <a:off x="6377290" y="3135152"/>
            <a:ext cx="2371174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C00000"/>
                </a:solidFill>
              </a:rPr>
              <a:t>Hadron</a:t>
            </a:r>
            <a:r>
              <a:rPr lang="en-GB" b="1" dirty="0" smtClean="0">
                <a:solidFill>
                  <a:srgbClr val="C00000"/>
                </a:solidFill>
              </a:rPr>
              <a:t>  </a:t>
            </a:r>
            <a:r>
              <a:rPr lang="en-GB" b="1" dirty="0">
                <a:solidFill>
                  <a:srgbClr val="C00000"/>
                </a:solidFill>
              </a:rPr>
              <a:t>therapy </a:t>
            </a:r>
          </a:p>
          <a:p>
            <a:pPr indent="269875">
              <a:spcAft>
                <a:spcPts val="300"/>
              </a:spcAft>
            </a:pPr>
            <a:r>
              <a:rPr lang="en-GB" sz="1600" i="1" dirty="0" smtClean="0"/>
              <a:t>S-band(3GHz)/C-band</a:t>
            </a:r>
            <a:endParaRPr lang="en-GB" sz="1600" i="1" dirty="0"/>
          </a:p>
        </p:txBody>
      </p:sp>
      <p:grpSp>
        <p:nvGrpSpPr>
          <p:cNvPr id="59" name="Group 58"/>
          <p:cNvGrpSpPr/>
          <p:nvPr/>
        </p:nvGrpSpPr>
        <p:grpSpPr>
          <a:xfrm>
            <a:off x="453105" y="3974221"/>
            <a:ext cx="8400278" cy="2333935"/>
            <a:chOff x="388702" y="4259615"/>
            <a:chExt cx="8400278" cy="2333935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702" y="4274311"/>
              <a:ext cx="2894724" cy="2002223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15155" y="4274312"/>
              <a:ext cx="3042795" cy="2002223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931884" y="6254996"/>
              <a:ext cx="785709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Linear collider - </a:t>
              </a:r>
              <a:r>
                <a:rPr kumimoji="0" lang="en-GB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TeV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lang="en-GB" sz="1600" kern="0" dirty="0">
                  <a:solidFill>
                    <a:prstClr val="black"/>
                  </a:solidFill>
                </a:rPr>
                <a:t> </a:t>
              </a:r>
              <a:r>
                <a:rPr lang="en-GB" sz="1600" kern="0" dirty="0" smtClean="0">
                  <a:solidFill>
                    <a:prstClr val="black"/>
                  </a:solidFill>
                </a:rPr>
                <a:t>           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       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  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XFEL – 1 to 10 GeV                            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350</a:t>
              </a:r>
              <a:r>
                <a:rPr kumimoji="0" lang="en-GB" sz="16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MeV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56" name="Picture 2" descr="Картинки по запросу Proton and Carbon ion therapy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2106" y="4259615"/>
              <a:ext cx="1981384" cy="2010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Subtitle 2"/>
          <p:cNvSpPr txBox="1">
            <a:spLocks/>
          </p:cNvSpPr>
          <p:nvPr/>
        </p:nvSpPr>
        <p:spPr>
          <a:xfrm>
            <a:off x="364864" y="926031"/>
            <a:ext cx="5675728" cy="180976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1800" dirty="0" smtClean="0"/>
              <a:t>The </a:t>
            </a:r>
            <a:r>
              <a:rPr lang="en-US" sz="1800" b="1" dirty="0" smtClean="0"/>
              <a:t>High-Gradient (HG) </a:t>
            </a:r>
            <a:r>
              <a:rPr lang="en-US" sz="1800" b="1" dirty="0"/>
              <a:t>technology </a:t>
            </a:r>
            <a:r>
              <a:rPr lang="en-US" sz="1800" dirty="0"/>
              <a:t>is being developed with the purpose of building </a:t>
            </a:r>
            <a:r>
              <a:rPr lang="en-US" sz="1800" b="1" dirty="0"/>
              <a:t>feasible, compact </a:t>
            </a:r>
            <a:r>
              <a:rPr lang="en-US" sz="1800" dirty="0"/>
              <a:t>and</a:t>
            </a:r>
            <a:r>
              <a:rPr lang="en-US" sz="1800" b="1" dirty="0"/>
              <a:t> efficient </a:t>
            </a:r>
            <a:r>
              <a:rPr lang="en-US" sz="1800" dirty="0" smtClean="0"/>
              <a:t>accelerators: </a:t>
            </a:r>
            <a:r>
              <a:rPr lang="en-GB" sz="1800" dirty="0" smtClean="0"/>
              <a:t>increasing HG </a:t>
            </a:r>
            <a:r>
              <a:rPr lang="en-GB" sz="1800" dirty="0"/>
              <a:t>from </a:t>
            </a:r>
            <a:r>
              <a:rPr lang="en-GB" sz="1800" b="1" dirty="0" smtClean="0"/>
              <a:t>20-30 MV/m </a:t>
            </a:r>
            <a:r>
              <a:rPr lang="en-GB" sz="1800" dirty="0"/>
              <a:t>up to </a:t>
            </a:r>
            <a:r>
              <a:rPr lang="en-GB" sz="1800" b="1" dirty="0" smtClean="0"/>
              <a:t>100-120 MV/m</a:t>
            </a:r>
            <a:r>
              <a:rPr lang="en-GB" sz="1800" dirty="0" smtClean="0"/>
              <a:t>.</a:t>
            </a:r>
          </a:p>
          <a:p>
            <a:pPr marL="3600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sz="1800" dirty="0" smtClean="0"/>
              <a:t>The main idea of the study: </a:t>
            </a:r>
            <a:r>
              <a:rPr lang="en-GB" sz="1800" b="1" dirty="0" smtClean="0"/>
              <a:t>Transfer </a:t>
            </a:r>
            <a:r>
              <a:rPr lang="en-GB" sz="1800" b="1" dirty="0"/>
              <a:t>Knowledge </a:t>
            </a:r>
            <a:r>
              <a:rPr lang="en-GB" sz="1800" dirty="0"/>
              <a:t>from</a:t>
            </a:r>
            <a:r>
              <a:rPr lang="en-GB" sz="1800" b="1" dirty="0"/>
              <a:t> High-Energy Physics to other applications</a:t>
            </a:r>
            <a:r>
              <a:rPr lang="en-GB" sz="1800" b="1" dirty="0" smtClean="0"/>
              <a:t>:</a:t>
            </a:r>
            <a:endParaRPr lang="en-GB" sz="1800" dirty="0"/>
          </a:p>
          <a:p>
            <a:pPr marL="360000" indent="-342900" algn="just">
              <a:lnSpc>
                <a:spcPct val="100000"/>
              </a:lnSpc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endParaRPr lang="en-GB" sz="1800" dirty="0" smtClean="0"/>
          </a:p>
        </p:txBody>
      </p:sp>
      <p:pic>
        <p:nvPicPr>
          <p:cNvPr id="60" name="Picture 59" descr="Picture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" t="5043" r="5277" b="2227"/>
          <a:stretch/>
        </p:blipFill>
        <p:spPr>
          <a:xfrm>
            <a:off x="6256664" y="876541"/>
            <a:ext cx="2412000" cy="1836000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6898106" y="2306561"/>
            <a:ext cx="17063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CLIC </a:t>
            </a:r>
            <a:r>
              <a:rPr lang="en-GB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structure</a:t>
            </a:r>
            <a:endParaRPr lang="en-GB" sz="16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2" name="Imagen 15" descr="ific_2a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16505"/>
            <a:ext cx="713165" cy="460863"/>
          </a:xfrm>
          <a:prstGeom prst="rect">
            <a:avLst/>
          </a:prstGeom>
        </p:spPr>
      </p:pic>
      <p:pic>
        <p:nvPicPr>
          <p:cNvPr id="63" name="Picture 2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311082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63"/>
          <p:cNvSpPr/>
          <p:nvPr/>
        </p:nvSpPr>
        <p:spPr>
          <a:xfrm>
            <a:off x="5680251" y="5630571"/>
            <a:ext cx="9515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SACLA </a:t>
            </a:r>
          </a:p>
        </p:txBody>
      </p:sp>
      <p:sp>
        <p:nvSpPr>
          <p:cNvPr id="65" name="Rectangle 64"/>
          <p:cNvSpPr/>
          <p:nvPr/>
        </p:nvSpPr>
        <p:spPr>
          <a:xfrm>
            <a:off x="2606721" y="5612057"/>
            <a:ext cx="881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CLIC 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81845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4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18269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Why Linear Accelerator? 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itle 1"/>
          <p:cNvSpPr txBox="1">
            <a:spLocks/>
          </p:cNvSpPr>
          <p:nvPr/>
        </p:nvSpPr>
        <p:spPr>
          <a:xfrm>
            <a:off x="3347864" y="283286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53105" y="1137894"/>
            <a:ext cx="7935319" cy="461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40" name="TextBox 39"/>
          <p:cNvSpPr txBox="1"/>
          <p:nvPr/>
        </p:nvSpPr>
        <p:spPr>
          <a:xfrm>
            <a:off x="326916" y="4835805"/>
            <a:ext cx="42597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7030A0"/>
                </a:solidFill>
              </a:rPr>
              <a:t>TULIP</a:t>
            </a:r>
            <a:r>
              <a:rPr lang="en-US" sz="1600" b="1" dirty="0" smtClean="0"/>
              <a:t>: Single-room </a:t>
            </a:r>
            <a:r>
              <a:rPr lang="en-US" sz="1600" b="1" dirty="0"/>
              <a:t>proton </a:t>
            </a:r>
            <a:r>
              <a:rPr lang="en-US" sz="1600" b="1" dirty="0" smtClean="0"/>
              <a:t>therapy</a:t>
            </a:r>
            <a:endParaRPr lang="en-US" sz="1600" dirty="0"/>
          </a:p>
          <a:p>
            <a:pPr algn="ctr"/>
            <a:endParaRPr lang="en-US" sz="800" dirty="0"/>
          </a:p>
          <a:p>
            <a:pPr algn="just"/>
            <a:r>
              <a:rPr lang="en-US" sz="1600" b="1" dirty="0"/>
              <a:t>Advantages</a:t>
            </a:r>
            <a:r>
              <a:rPr lang="en-US" sz="1600" b="1" dirty="0" smtClean="0"/>
              <a:t>:</a:t>
            </a:r>
            <a:r>
              <a:rPr lang="en-US" sz="1600" dirty="0"/>
              <a:t> footprint (200 </a:t>
            </a:r>
            <a:r>
              <a:rPr lang="en-US" sz="1600" dirty="0" smtClean="0"/>
              <a:t>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70 ton), shielding 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4558861" y="481489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LIGHT</a:t>
            </a:r>
            <a:r>
              <a:rPr lang="en-US" sz="1600" b="1" dirty="0" smtClean="0"/>
              <a:t>: </a:t>
            </a:r>
            <a:r>
              <a:rPr lang="en-GB" sz="1600" b="1" dirty="0" err="1" smtClean="0"/>
              <a:t>Linac</a:t>
            </a:r>
            <a:r>
              <a:rPr lang="en-GB" sz="1600" b="1" dirty="0" smtClean="0"/>
              <a:t> </a:t>
            </a:r>
            <a:r>
              <a:rPr lang="en-GB" sz="1600" b="1" dirty="0"/>
              <a:t>for Image Guided Hadron Therapy</a:t>
            </a:r>
            <a:endParaRPr lang="en-GB" sz="1600" b="1" dirty="0" smtClean="0"/>
          </a:p>
          <a:p>
            <a:pPr algn="ctr"/>
            <a:endParaRPr lang="en-US" sz="800" dirty="0"/>
          </a:p>
          <a:p>
            <a:pPr algn="ctr"/>
            <a:r>
              <a:rPr lang="en-US" sz="1600" b="1" dirty="0" smtClean="0"/>
              <a:t>Advantages:</a:t>
            </a:r>
            <a:r>
              <a:rPr lang="en-US" sz="1600" dirty="0" smtClean="0"/>
              <a:t> </a:t>
            </a:r>
            <a:r>
              <a:rPr lang="en-US" sz="1600" dirty="0"/>
              <a:t>beam current, power </a:t>
            </a:r>
            <a:r>
              <a:rPr lang="en-US" sz="1600" dirty="0" smtClean="0"/>
              <a:t>consumption</a:t>
            </a:r>
            <a:endParaRPr lang="en-US" sz="1600" dirty="0"/>
          </a:p>
        </p:txBody>
      </p:sp>
      <p:sp>
        <p:nvSpPr>
          <p:cNvPr id="42" name="Rectangle 41"/>
          <p:cNvSpPr/>
          <p:nvPr/>
        </p:nvSpPr>
        <p:spPr>
          <a:xfrm>
            <a:off x="541655" y="594786"/>
            <a:ext cx="784676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linear accelerator (</a:t>
            </a:r>
            <a:r>
              <a:rPr lang="en-GB" b="1" dirty="0" err="1"/>
              <a:t>Linac</a:t>
            </a:r>
            <a:r>
              <a:rPr lang="en-GB" dirty="0"/>
              <a:t>) looks as the most promising option on terms of </a:t>
            </a:r>
            <a:r>
              <a:rPr lang="en-GB" b="1" dirty="0"/>
              <a:t>size</a:t>
            </a:r>
            <a:r>
              <a:rPr lang="en-GB" dirty="0"/>
              <a:t>, </a:t>
            </a:r>
            <a:r>
              <a:rPr lang="en-GB" b="1" dirty="0"/>
              <a:t>complexity</a:t>
            </a:r>
            <a:r>
              <a:rPr lang="en-GB" dirty="0"/>
              <a:t> and </a:t>
            </a:r>
            <a:r>
              <a:rPr lang="en-GB" b="1" dirty="0" smtClean="0"/>
              <a:t>efficiency</a:t>
            </a:r>
            <a:r>
              <a:rPr lang="en-GB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Advantages</a:t>
            </a:r>
            <a:r>
              <a:rPr lang="en-US" b="1" dirty="0"/>
              <a:t>: </a:t>
            </a:r>
            <a:endParaRPr lang="en-US" b="1" dirty="0" smtClean="0"/>
          </a:p>
          <a:p>
            <a:pPr marL="539750" indent="-2667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/>
              <a:t>active </a:t>
            </a:r>
            <a:r>
              <a:rPr lang="en-US" dirty="0"/>
              <a:t>energy </a:t>
            </a:r>
            <a:r>
              <a:rPr lang="en-US" dirty="0" smtClean="0"/>
              <a:t>variation (</a:t>
            </a:r>
            <a:r>
              <a:rPr lang="en-GB" dirty="0" smtClean="0"/>
              <a:t>pulse </a:t>
            </a:r>
            <a:r>
              <a:rPr lang="en-GB" dirty="0"/>
              <a:t>to pulse</a:t>
            </a:r>
            <a:r>
              <a:rPr lang="en-GB" dirty="0" smtClean="0"/>
              <a:t>),</a:t>
            </a:r>
            <a:r>
              <a:rPr lang="en-US" dirty="0" smtClean="0"/>
              <a:t> </a:t>
            </a:r>
          </a:p>
          <a:p>
            <a:pPr marL="539750" indent="-2667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 smtClean="0"/>
              <a:t>treatment time (</a:t>
            </a:r>
            <a:r>
              <a:rPr lang="en-GB" dirty="0" smtClean="0"/>
              <a:t>a </a:t>
            </a:r>
            <a:r>
              <a:rPr lang="en-GB" dirty="0"/>
              <a:t>high repetition </a:t>
            </a:r>
            <a:r>
              <a:rPr lang="en-GB" dirty="0" smtClean="0"/>
              <a:t>rate).</a:t>
            </a:r>
            <a:endParaRPr lang="en-GB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1844080" y="3174871"/>
            <a:ext cx="1539232" cy="596756"/>
          </a:xfrm>
          <a:prstGeom prst="straightConnector1">
            <a:avLst/>
          </a:prstGeom>
          <a:ln w="15875"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453104" y="2333540"/>
            <a:ext cx="3892710" cy="2420466"/>
            <a:chOff x="760728" y="3128765"/>
            <a:chExt cx="3539464" cy="201101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728" y="3128765"/>
              <a:ext cx="3539464" cy="2011014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2598500" y="4254594"/>
              <a:ext cx="742507" cy="250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 MeV</a:t>
              </a:r>
              <a:endParaRPr lang="en-GB" sz="14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60729" y="3174871"/>
              <a:ext cx="909000" cy="250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230 MeV</a:t>
              </a:r>
              <a:endParaRPr lang="en-GB" sz="14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176267" y="3534745"/>
              <a:ext cx="839261" cy="250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 MeV</a:t>
              </a:r>
              <a:endParaRPr lang="en-GB" sz="14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71384" y="3213985"/>
              <a:ext cx="2093843" cy="250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 GHz BTW structure</a:t>
              </a:r>
              <a:endPara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551404" y="4605758"/>
              <a:ext cx="1128987" cy="255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750 MHz RFQ</a:t>
              </a:r>
              <a:endPara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057426" y="4260318"/>
              <a:ext cx="816069" cy="250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IH  SCDTL</a:t>
              </a:r>
              <a:endPara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062381" y="4308582"/>
              <a:ext cx="780415" cy="425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 source</a:t>
              </a:r>
              <a:endParaRPr lang="en-GB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525099" y="3973890"/>
              <a:ext cx="575439" cy="250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MEBT</a:t>
              </a:r>
              <a:endPara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51082" y="3451257"/>
              <a:ext cx="575439" cy="250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HEBT</a:t>
              </a:r>
              <a:endParaRPr lang="en-GB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391" y="2333540"/>
            <a:ext cx="4120841" cy="24151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29210" y="5543963"/>
            <a:ext cx="4220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CCL</a:t>
            </a:r>
            <a:r>
              <a:rPr lang="en-GB" sz="1600" dirty="0" smtClean="0"/>
              <a:t> </a:t>
            </a:r>
            <a:r>
              <a:rPr lang="en-GB" sz="1600" dirty="0"/>
              <a:t>(Coupled Cavity </a:t>
            </a:r>
            <a:r>
              <a:rPr lang="en-GB" sz="1600" dirty="0" err="1"/>
              <a:t>Linac</a:t>
            </a:r>
            <a:r>
              <a:rPr lang="en-GB" sz="1600" dirty="0" smtClean="0"/>
              <a:t>) </a:t>
            </a:r>
            <a:r>
              <a:rPr lang="en-GB" sz="1600" dirty="0"/>
              <a:t>based on the TERA design of </a:t>
            </a:r>
            <a:r>
              <a:rPr lang="en-GB" sz="1600" dirty="0" smtClean="0"/>
              <a:t>LIBO with </a:t>
            </a:r>
            <a:r>
              <a:rPr lang="en-GB" sz="1600" dirty="0"/>
              <a:t>a </a:t>
            </a:r>
            <a:r>
              <a:rPr lang="en-GB" sz="1600" dirty="0" smtClean="0"/>
              <a:t>gradient </a:t>
            </a:r>
            <a:r>
              <a:rPr lang="en-GB" sz="1600" dirty="0"/>
              <a:t>of </a:t>
            </a:r>
            <a:r>
              <a:rPr lang="en-GB" sz="1600" b="1" dirty="0"/>
              <a:t>15.7 </a:t>
            </a:r>
            <a:r>
              <a:rPr lang="en-GB" sz="1600" b="1" dirty="0" smtClean="0"/>
              <a:t>MV/m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559434" y="4313047"/>
            <a:ext cx="731290" cy="369332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TULIP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64155" y="440097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22 m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326916" y="5548352"/>
            <a:ext cx="3762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BTW</a:t>
            </a:r>
            <a:r>
              <a:rPr lang="en-GB" sz="1600" dirty="0"/>
              <a:t> (Backward Travelling </a:t>
            </a:r>
            <a:r>
              <a:rPr lang="en-GB" sz="1600" dirty="0" smtClean="0"/>
              <a:t>Wave) structure with </a:t>
            </a:r>
            <a:r>
              <a:rPr lang="en-GB" sz="1600" dirty="0"/>
              <a:t>a design gradient of </a:t>
            </a:r>
            <a:r>
              <a:rPr lang="en-GB" sz="1600" b="1" dirty="0" smtClean="0"/>
              <a:t>50 MV/m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pic>
        <p:nvPicPr>
          <p:cNvPr id="57" name="Imagen 15" descr="ific_2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60" y="6343801"/>
            <a:ext cx="640472" cy="413887"/>
          </a:xfrm>
          <a:prstGeom prst="rect">
            <a:avLst/>
          </a:prstGeom>
        </p:spPr>
      </p:pic>
      <p:pic>
        <p:nvPicPr>
          <p:cNvPr id="58" name="Picture 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06" y="6355217"/>
            <a:ext cx="1121379" cy="41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6637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657BF-80B2-4125-8D04-DE7E8CC2816A}" type="slidenum">
              <a:rPr lang="en-GB" smtClean="0"/>
              <a:t>5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18269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High-Gradient limiting quantities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781" y="941160"/>
            <a:ext cx="1517118" cy="131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9"/>
          <p:cNvSpPr/>
          <p:nvPr/>
        </p:nvSpPr>
        <p:spPr>
          <a:xfrm>
            <a:off x="827584" y="1816289"/>
            <a:ext cx="4822248" cy="123110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Surface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electric field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Surface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magnetic field/pulsed surface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heating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Power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flow: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21 Rectángulo"/>
          <p:cNvSpPr/>
          <p:nvPr/>
        </p:nvSpPr>
        <p:spPr>
          <a:xfrm>
            <a:off x="8250520" y="737198"/>
            <a:ext cx="648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Iris</a:t>
            </a:r>
            <a:endParaRPr lang="es-ES" b="1" dirty="0"/>
          </a:p>
        </p:txBody>
      </p:sp>
      <p:cxnSp>
        <p:nvCxnSpPr>
          <p:cNvPr id="14" name="17 Conector recto de flecha"/>
          <p:cNvCxnSpPr/>
          <p:nvPr/>
        </p:nvCxnSpPr>
        <p:spPr>
          <a:xfrm flipH="1">
            <a:off x="7921099" y="941160"/>
            <a:ext cx="401429" cy="1976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039" y="2667022"/>
            <a:ext cx="1399201" cy="103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24 Rectángulo"/>
          <p:cNvSpPr/>
          <p:nvPr/>
        </p:nvSpPr>
        <p:spPr>
          <a:xfrm>
            <a:off x="7766825" y="2280144"/>
            <a:ext cx="12535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Cell wall</a:t>
            </a:r>
            <a:endParaRPr lang="es-ES" sz="1600" b="1" dirty="0"/>
          </a:p>
        </p:txBody>
      </p:sp>
      <p:cxnSp>
        <p:nvCxnSpPr>
          <p:cNvPr id="21" name="28 Conector recto de flecha"/>
          <p:cNvCxnSpPr/>
          <p:nvPr/>
        </p:nvCxnSpPr>
        <p:spPr>
          <a:xfrm flipH="1">
            <a:off x="7776763" y="2666829"/>
            <a:ext cx="374994" cy="48505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2"/>
          <p:cNvSpPr/>
          <p:nvPr/>
        </p:nvSpPr>
        <p:spPr>
          <a:xfrm>
            <a:off x="5460804" y="3901394"/>
            <a:ext cx="34219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7" lvl="1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ym typeface="Symbol" pitchFamily="-109" charset="2"/>
              </a:rPr>
              <a:t>Efficiency reduction; </a:t>
            </a:r>
            <a:endParaRPr lang="en-US" dirty="0" smtClean="0">
              <a:sym typeface="Symbol" pitchFamily="-109" charset="2"/>
            </a:endParaRPr>
          </a:p>
          <a:p>
            <a:pPr marL="458787" lvl="1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ym typeface="Symbol" pitchFamily="-109" charset="2"/>
              </a:rPr>
              <a:t>Erosion </a:t>
            </a:r>
            <a:r>
              <a:rPr lang="en-US" dirty="0">
                <a:sym typeface="Symbol" pitchFamily="-109" charset="2"/>
              </a:rPr>
              <a:t>of surface</a:t>
            </a:r>
            <a:r>
              <a:rPr lang="en-US" dirty="0" smtClean="0">
                <a:sym typeface="Symbol" pitchFamily="-109" charset="2"/>
              </a:rPr>
              <a:t>;</a:t>
            </a:r>
          </a:p>
          <a:p>
            <a:pPr marL="458787" lvl="1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ym typeface="Symbol" pitchFamily="-109" charset="2"/>
              </a:rPr>
              <a:t>Material </a:t>
            </a:r>
            <a:r>
              <a:rPr lang="en-US" dirty="0">
                <a:sym typeface="Symbol" pitchFamily="-109" charset="2"/>
              </a:rPr>
              <a:t>fatigue, </a:t>
            </a:r>
            <a:r>
              <a:rPr lang="en-US" dirty="0" smtClean="0">
                <a:sym typeface="Symbol" pitchFamily="-109" charset="2"/>
              </a:rPr>
              <a:t>cracks;</a:t>
            </a:r>
            <a:endParaRPr lang="en-US" dirty="0">
              <a:sym typeface="Symbol" pitchFamily="-109" charset="2"/>
            </a:endParaRPr>
          </a:p>
          <a:p>
            <a:pPr marL="458787" lvl="1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ym typeface="Symbol" pitchFamily="-109" charset="2"/>
              </a:rPr>
              <a:t>Detector </a:t>
            </a:r>
            <a:r>
              <a:rPr lang="en-US" dirty="0" smtClean="0">
                <a:sym typeface="Symbol" pitchFamily="-109" charset="2"/>
              </a:rPr>
              <a:t>backgrounds;</a:t>
            </a:r>
          </a:p>
          <a:p>
            <a:pPr marL="458787" lvl="1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ym typeface="Symbol" pitchFamily="-109" charset="2"/>
              </a:rPr>
              <a:t>Breakdowns (vacuum arcs).</a:t>
            </a:r>
            <a:endParaRPr lang="en-US" dirty="0"/>
          </a:p>
        </p:txBody>
      </p:sp>
      <p:sp>
        <p:nvSpPr>
          <p:cNvPr id="23" name="Content Placeholder 6"/>
          <p:cNvSpPr>
            <a:spLocks noGrp="1"/>
          </p:cNvSpPr>
          <p:nvPr>
            <p:ph idx="1"/>
          </p:nvPr>
        </p:nvSpPr>
        <p:spPr>
          <a:xfrm>
            <a:off x="835130" y="5830683"/>
            <a:ext cx="7337270" cy="4819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/>
              <a:t>Well developed RF </a:t>
            </a:r>
            <a:r>
              <a:rPr lang="en-GB" sz="1800" dirty="0"/>
              <a:t>design </a:t>
            </a:r>
            <a:r>
              <a:rPr lang="en-GB" sz="1800" dirty="0" smtClean="0"/>
              <a:t>can </a:t>
            </a:r>
            <a:r>
              <a:rPr lang="en-GB" sz="1800" b="1" dirty="0" smtClean="0"/>
              <a:t>predict </a:t>
            </a:r>
            <a:r>
              <a:rPr lang="en-GB" sz="1800" b="1" dirty="0"/>
              <a:t>the gradient </a:t>
            </a:r>
            <a:r>
              <a:rPr lang="en-GB" sz="1800" dirty="0"/>
              <a:t>of pulsed </a:t>
            </a:r>
            <a:r>
              <a:rPr lang="en-GB" sz="1800" dirty="0" smtClean="0"/>
              <a:t>HG structures</a:t>
            </a:r>
            <a:r>
              <a:rPr lang="en-GB" sz="1800" dirty="0"/>
              <a:t>.</a:t>
            </a:r>
            <a:endParaRPr lang="en-GB" sz="1800" dirty="0" smtClean="0"/>
          </a:p>
        </p:txBody>
      </p:sp>
      <p:sp>
        <p:nvSpPr>
          <p:cNvPr id="24" name="Rectangle 23"/>
          <p:cNvSpPr/>
          <p:nvPr/>
        </p:nvSpPr>
        <p:spPr>
          <a:xfrm>
            <a:off x="469794" y="1362739"/>
            <a:ext cx="4654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The criteria </a:t>
            </a:r>
            <a:r>
              <a:rPr lang="en-GB" dirty="0"/>
              <a:t>which </a:t>
            </a:r>
            <a:r>
              <a:rPr lang="en-GB" b="1" dirty="0"/>
              <a:t>limit </a:t>
            </a:r>
            <a:r>
              <a:rPr lang="en-GB" b="1" dirty="0" smtClean="0"/>
              <a:t>accelerating </a:t>
            </a:r>
            <a:r>
              <a:rPr lang="en-GB" b="1" dirty="0"/>
              <a:t>gradient: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23" y="3551283"/>
            <a:ext cx="3180281" cy="174778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811112" y="5086420"/>
            <a:ext cx="1760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New CLIC 3 </a:t>
            </a:r>
            <a:r>
              <a:rPr lang="en-GB" sz="1200" dirty="0" err="1" smtClean="0"/>
              <a:t>TeV</a:t>
            </a:r>
            <a:r>
              <a:rPr lang="en-GB" sz="1200" dirty="0" smtClean="0"/>
              <a:t> baseline  </a:t>
            </a:r>
            <a:r>
              <a:rPr lang="en-GB" sz="1200" dirty="0" err="1" smtClean="0"/>
              <a:t>H.Zha</a:t>
            </a:r>
            <a:r>
              <a:rPr lang="en-GB" sz="1200" dirty="0" smtClean="0"/>
              <a:t>, A </a:t>
            </a:r>
            <a:r>
              <a:rPr lang="en-GB" sz="1200" dirty="0" err="1" smtClean="0"/>
              <a:t>Grudiev</a:t>
            </a:r>
            <a:endParaRPr lang="en-GB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Прямоугольник 1"/>
              <p:cNvSpPr/>
              <p:nvPr/>
            </p:nvSpPr>
            <p:spPr>
              <a:xfrm>
                <a:off x="4107334" y="1787630"/>
                <a:ext cx="20347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/>
                      </a:rPr>
                      <m:t>𝐸</m:t>
                    </m:r>
                    <m:r>
                      <a:rPr lang="fr-FR" sz="1600" b="0" i="1" smtClean="0">
                        <a:latin typeface="Cambria Math"/>
                      </a:rPr>
                      <m:t> </m:t>
                    </m:r>
                    <m:r>
                      <a:rPr lang="fr-FR" sz="1600" b="0" i="1" smtClean="0">
                        <a:latin typeface="Cambria Math"/>
                      </a:rPr>
                      <m:t>𝑠𝑢𝑟𝑓</m:t>
                    </m:r>
                    <m:r>
                      <a:rPr lang="fr-FR" sz="1600" b="0" i="1" smtClean="0">
                        <a:latin typeface="Cambria Math"/>
                      </a:rPr>
                      <m:t>=200</m:t>
                    </m:r>
                  </m:oMath>
                </a14:m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/>
                      </a:rPr>
                      <m:t>𝑀𝑉</m:t>
                    </m:r>
                    <m:r>
                      <a:rPr lang="fr-FR" sz="1600" i="1">
                        <a:latin typeface="Cambria Math"/>
                      </a:rPr>
                      <m:t>/</m:t>
                    </m:r>
                    <m:r>
                      <a:rPr lang="fr-FR" sz="1600" i="1">
                        <a:latin typeface="Cambria Math"/>
                      </a:rPr>
                      <m:t>𝑚</m:t>
                    </m:r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29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334" y="1787630"/>
                <a:ext cx="2034788" cy="338554"/>
              </a:xfrm>
              <a:prstGeom prst="rect">
                <a:avLst/>
              </a:prstGeom>
              <a:blipFill>
                <a:blip r:embed="rId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19"/>
              <p:cNvSpPr txBox="1"/>
              <p:nvPr/>
            </p:nvSpPr>
            <p:spPr>
              <a:xfrm>
                <a:off x="3942874" y="3158513"/>
                <a:ext cx="3284818" cy="595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/>
                      </a:rPr>
                      <m:t>Δ</m:t>
                    </m:r>
                    <m:r>
                      <a:rPr lang="es-ES" b="0" i="1" smtClean="0">
                        <a:latin typeface="Cambria Math"/>
                      </a:rPr>
                      <m:t>𝑇</m:t>
                    </m:r>
                    <m:r>
                      <a:rPr lang="es-ES" b="0" i="1" smtClean="0">
                        <a:latin typeface="Cambria Math"/>
                      </a:rPr>
                      <m:t>∝</m:t>
                    </m:r>
                    <m:sSubSup>
                      <m:sSub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s-ES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ad>
                      <m:radPr>
                        <m:degHide m:val="on"/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fr-FR" b="0" i="1" smtClean="0">
                            <a:latin typeface="Cambria Math"/>
                          </a:rPr>
                          <m:t>,  </m:t>
                        </m:r>
                      </m:e>
                    </m:rad>
                  </m:oMath>
                </a14:m>
                <a:r>
                  <a:rPr lang="en-US" dirty="0" smtClean="0">
                    <a:latin typeface="+mj-lt"/>
                  </a:rPr>
                  <a:t>   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s-ES_tradn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_tradnl" b="0" i="0" smtClean="0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s-ES_tradnl" b="0" i="1" smtClean="0">
                        <a:latin typeface="Cambria Math"/>
                      </a:rPr>
                      <m:t>=</m:t>
                    </m:r>
                    <m:r>
                      <a:rPr lang="es-ES_tradnl" b="0" i="0" smtClean="0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es-ES_tradn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_tradnl" b="0" i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s-ES_tradnl" b="0" i="0" smtClean="0">
                            <a:latin typeface="Cambria Math"/>
                          </a:rPr>
                          <m:t>o</m:t>
                        </m:r>
                      </m:sup>
                    </m:sSup>
                    <m:r>
                      <m:rPr>
                        <m:sty m:val="p"/>
                      </m:rPr>
                      <a:rPr lang="es-ES_tradnl" b="0" i="0" smtClean="0">
                        <a:latin typeface="Cambria Math"/>
                      </a:rPr>
                      <m:t>C</m:t>
                    </m:r>
                  </m:oMath>
                </a14:m>
                <a:endParaRPr lang="en-US" dirty="0" smtClean="0">
                  <a:latin typeface="+mj-lt"/>
                </a:endParaRPr>
              </a:p>
            </p:txBody>
          </p:sp>
        </mc:Choice>
        <mc:Fallback>
          <p:sp>
            <p:nvSpPr>
              <p:cNvPr id="3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874" y="3158513"/>
                <a:ext cx="3284818" cy="59548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2458842" y="2691687"/>
                <a:ext cx="3978269" cy="3441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modified </a:t>
                </a:r>
                <a:r>
                  <a:rPr lang="en-US" sz="1600" dirty="0" err="1"/>
                  <a:t>Poynting</a:t>
                </a:r>
                <a:r>
                  <a:rPr lang="en-US" sz="1600" dirty="0"/>
                  <a:t> vector</a:t>
                </a:r>
                <a:r>
                  <a:rPr lang="en-US" sz="1600" dirty="0" smtClean="0"/>
                  <a:t>,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fr-FR" sz="1600"/>
                      <m:t>  </m:t>
                    </m:r>
                    <m:sSub>
                      <m:sSubPr>
                        <m:ctrlPr>
                          <a:rPr lang="en-US" sz="1600" i="1"/>
                        </m:ctrlPr>
                      </m:sSubPr>
                      <m:e>
                        <m:r>
                          <a:rPr lang="en-US" sz="1600" i="1"/>
                          <m:t>𝑆</m:t>
                        </m:r>
                      </m:e>
                      <m:sub>
                        <m:r>
                          <a:rPr lang="en-US" sz="1600" i="1"/>
                          <m:t>𝑐</m:t>
                        </m:r>
                      </m:sub>
                    </m:sSub>
                    <m:r>
                      <a:rPr lang="en-US" sz="1600" i="1"/>
                      <m:t>=5 </m:t>
                    </m:r>
                    <m:r>
                      <a:rPr lang="en-US" sz="1600" i="1"/>
                      <m:t>𝑀𝑊</m:t>
                    </m:r>
                    <m:r>
                      <a:rPr lang="en-US" sz="1600"/>
                      <m:t>/</m:t>
                    </m:r>
                    <m:r>
                      <a:rPr lang="en-US" sz="1600" i="1"/>
                      <m:t>𝑚</m:t>
                    </m:r>
                    <m:sSup>
                      <m:sSupPr>
                        <m:ctrlPr>
                          <a:rPr lang="en-US" sz="1600" i="1"/>
                        </m:ctrlPr>
                      </m:sSupPr>
                      <m:e>
                        <m:r>
                          <a:rPr lang="en-US" sz="1600" i="1"/>
                          <m:t>𝑚</m:t>
                        </m:r>
                      </m:e>
                      <m:sup>
                        <m:r>
                          <a:rPr lang="en-US" sz="1600" i="1"/>
                          <m:t>2</m:t>
                        </m:r>
                      </m:sup>
                    </m:sSup>
                  </m:oMath>
                </a14:m>
                <a:endParaRPr lang="en-GB" sz="16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8842" y="2691687"/>
                <a:ext cx="3978269" cy="344133"/>
              </a:xfrm>
              <a:prstGeom prst="rect">
                <a:avLst/>
              </a:prstGeom>
              <a:blipFill>
                <a:blip r:embed="rId7"/>
                <a:stretch>
                  <a:fillRect l="-766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ubtitle 2"/>
          <p:cNvSpPr txBox="1">
            <a:spLocks/>
          </p:cNvSpPr>
          <p:nvPr/>
        </p:nvSpPr>
        <p:spPr>
          <a:xfrm>
            <a:off x="433139" y="647010"/>
            <a:ext cx="5840070" cy="390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buClr>
                <a:schemeClr val="accent2">
                  <a:lumMod val="50000"/>
                </a:schemeClr>
              </a:buClr>
            </a:pPr>
            <a:r>
              <a:rPr lang="en-GB" sz="1800" dirty="0"/>
              <a:t>The accelerating efficiency is strongly dependent on the type of structure </a:t>
            </a:r>
            <a:r>
              <a:rPr lang="en-GB" sz="1800" dirty="0" smtClean="0"/>
              <a:t>used </a:t>
            </a:r>
            <a:r>
              <a:rPr lang="en-GB" sz="1800" dirty="0"/>
              <a:t>and on the beam </a:t>
            </a:r>
            <a:r>
              <a:rPr lang="en-GB" sz="1800" dirty="0" smtClean="0"/>
              <a:t>energy.</a:t>
            </a:r>
            <a:endParaRPr lang="en-GB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7571004" y="641979"/>
            <a:ext cx="300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71002" y="2236611"/>
            <a:ext cx="300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</a:t>
            </a:r>
            <a:endParaRPr lang="en-GB" b="1" dirty="0"/>
          </a:p>
        </p:txBody>
      </p:sp>
      <p:pic>
        <p:nvPicPr>
          <p:cNvPr id="33" name="Imagen 15" descr="ific_2a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34" name="Picture 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630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8269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Breakdowns in accelerating structures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79002" y="640711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Subtitle 2"/>
          <p:cNvSpPr txBox="1">
            <a:spLocks/>
          </p:cNvSpPr>
          <p:nvPr/>
        </p:nvSpPr>
        <p:spPr>
          <a:xfrm>
            <a:off x="258159" y="-1594892"/>
            <a:ext cx="8378243" cy="1258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buClr>
                <a:schemeClr val="accent2">
                  <a:lumMod val="50000"/>
                </a:schemeClr>
              </a:buClr>
            </a:pPr>
            <a:endParaRPr lang="en-GB" sz="1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465" y="4332201"/>
            <a:ext cx="7069783" cy="2043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457" y="1231089"/>
            <a:ext cx="6669800" cy="195295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776921" y="4050693"/>
            <a:ext cx="23766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Traveling-wave </a:t>
            </a:r>
            <a:r>
              <a:rPr lang="en-GB" sz="1600" dirty="0" smtClean="0">
                <a:solidFill>
                  <a:srgbClr val="C00000"/>
                </a:solidFill>
              </a:rPr>
              <a:t>structure 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19169" y="4012503"/>
            <a:ext cx="2221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Standing-wave </a:t>
            </a:r>
            <a:r>
              <a:rPr lang="en-GB" sz="1600" dirty="0" smtClean="0">
                <a:solidFill>
                  <a:srgbClr val="C00000"/>
                </a:solidFill>
              </a:rPr>
              <a:t>structure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7154" y="702340"/>
            <a:ext cx="7013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BDs </a:t>
            </a:r>
            <a:r>
              <a:rPr lang="en-GB" dirty="0"/>
              <a:t>can </a:t>
            </a:r>
            <a:r>
              <a:rPr lang="en-GB" b="1" dirty="0"/>
              <a:t>damage the surface </a:t>
            </a:r>
            <a:r>
              <a:rPr lang="en-GB" dirty="0"/>
              <a:t>and induce </a:t>
            </a:r>
            <a:r>
              <a:rPr lang="en-GB" b="1" dirty="0"/>
              <a:t>instabilities</a:t>
            </a:r>
            <a:r>
              <a:rPr lang="en-GB" dirty="0"/>
              <a:t> into the beam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54195" y="3325414"/>
            <a:ext cx="7786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2425" indent="-352425"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b="1" dirty="0" smtClean="0"/>
              <a:t>Objective</a:t>
            </a:r>
            <a:r>
              <a:rPr lang="en-GB" dirty="0" smtClean="0"/>
              <a:t>: studying </a:t>
            </a:r>
            <a:r>
              <a:rPr lang="en-GB" dirty="0"/>
              <a:t>of the </a:t>
            </a:r>
            <a:r>
              <a:rPr lang="en-GB" b="1" dirty="0"/>
              <a:t>HG performance </a:t>
            </a:r>
            <a:r>
              <a:rPr lang="en-GB" dirty="0"/>
              <a:t>of various accelerating structure, definition of </a:t>
            </a:r>
            <a:r>
              <a:rPr lang="en-GB" b="1" dirty="0"/>
              <a:t>limiting </a:t>
            </a:r>
            <a:r>
              <a:rPr lang="en-GB" b="1" dirty="0" smtClean="0"/>
              <a:t>factors</a:t>
            </a:r>
            <a:r>
              <a:rPr lang="en-GB" dirty="0"/>
              <a:t> </a:t>
            </a:r>
            <a:r>
              <a:rPr lang="en-GB" dirty="0" smtClean="0"/>
              <a:t>to </a:t>
            </a:r>
            <a:r>
              <a:rPr lang="en-GB" dirty="0"/>
              <a:t>further optimize the structure design. </a:t>
            </a:r>
            <a:endParaRPr lang="en-GB" dirty="0"/>
          </a:p>
        </p:txBody>
      </p:sp>
      <p:pic>
        <p:nvPicPr>
          <p:cNvPr id="38" name="Imagen 15" descr="ific_2a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39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23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83783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10652" y="3155757"/>
            <a:ext cx="3790607" cy="2835787"/>
            <a:chOff x="611449" y="888488"/>
            <a:chExt cx="3961457" cy="296642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450" y="888488"/>
              <a:ext cx="3961456" cy="2966421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611449" y="899260"/>
              <a:ext cx="1720162" cy="386346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4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S-box at CERN 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4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651699"/>
              </p:ext>
            </p:extLst>
          </p:nvPr>
        </p:nvGraphicFramePr>
        <p:xfrm>
          <a:off x="5063721" y="3550510"/>
          <a:ext cx="3475578" cy="2240280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2158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 Number of RF cells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12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l-GR" sz="1500" dirty="0" smtClean="0"/>
                        <a:t>β</a:t>
                      </a:r>
                      <a:r>
                        <a:rPr lang="en-GB" sz="1500" dirty="0" smtClean="0"/>
                        <a:t> – RF</a:t>
                      </a:r>
                      <a:r>
                        <a:rPr lang="en-GB" sz="1500" baseline="0" dirty="0" smtClean="0"/>
                        <a:t> Ph. adv.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0.38 -</a:t>
                      </a:r>
                      <a:r>
                        <a:rPr lang="en-GB" sz="1500" baseline="0" dirty="0" smtClean="0"/>
                        <a:t> </a:t>
                      </a:r>
                      <a:r>
                        <a:rPr lang="en-GB" sz="1500" dirty="0" smtClean="0"/>
                        <a:t>150 </a:t>
                      </a:r>
                      <a:r>
                        <a:rPr lang="en-GB" sz="1500" dirty="0" err="1" smtClean="0"/>
                        <a:t>deg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 Total length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189.84 mm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 Max </a:t>
                      </a:r>
                      <a:r>
                        <a:rPr lang="en-GB" sz="1500" dirty="0" err="1" smtClean="0"/>
                        <a:t>Sc</a:t>
                      </a:r>
                      <a:r>
                        <a:rPr lang="en-GB" sz="1500" dirty="0" smtClean="0"/>
                        <a:t>/Ea</a:t>
                      </a:r>
                      <a:r>
                        <a:rPr lang="en-GB" sz="1500" baseline="30000" dirty="0" smtClean="0"/>
                        <a:t>2</a:t>
                      </a:r>
                      <a:endParaRPr lang="en-GB" sz="15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0.29</a:t>
                      </a:r>
                      <a:r>
                        <a:rPr lang="en-GB" sz="1500" baseline="0" dirty="0" smtClean="0"/>
                        <a:t> mA/V </a:t>
                      </a:r>
                      <a:endParaRPr lang="en-GB" sz="15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 Max </a:t>
                      </a:r>
                      <a:r>
                        <a:rPr lang="en-GB" sz="1500" dirty="0" err="1" smtClean="0"/>
                        <a:t>Es</a:t>
                      </a:r>
                      <a:r>
                        <a:rPr lang="en-GB" sz="1500" dirty="0" smtClean="0"/>
                        <a:t>/</a:t>
                      </a:r>
                      <a:r>
                        <a:rPr lang="en-GB" sz="1500" dirty="0" err="1" smtClean="0"/>
                        <a:t>Ea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3.9  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 Filling time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220 ns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 Group</a:t>
                      </a:r>
                      <a:r>
                        <a:rPr lang="en-GB" sz="1500" baseline="0" dirty="0" smtClean="0"/>
                        <a:t> velocity (1st/last)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0.39 / 0.21 %c </a:t>
                      </a:r>
                      <a:endParaRPr lang="en-GB" sz="1500" dirty="0"/>
                    </a:p>
                  </a:txBody>
                  <a:tcPr>
                    <a:solidFill>
                      <a:srgbClr val="ABDDE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006509" y="5510309"/>
            <a:ext cx="3585956" cy="279643"/>
          </a:xfrm>
          <a:prstGeom prst="roundRect">
            <a:avLst>
              <a:gd name="adj" fmla="val 49643"/>
            </a:avLst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0" y="14411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l. </a:t>
            </a: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S-band 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medical </a:t>
            </a:r>
            <a:r>
              <a:rPr lang="en-GB" sz="3000" b="1" dirty="0" err="1">
                <a:solidFill>
                  <a:schemeClr val="accent1">
                    <a:lumMod val="50000"/>
                  </a:schemeClr>
                </a:solidFill>
              </a:rPr>
              <a:t>linac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structure (BTW)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97634" y="2746300"/>
            <a:ext cx="320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Functional </a:t>
            </a:r>
            <a:r>
              <a:rPr lang="en-GB" sz="1400" dirty="0" smtClean="0"/>
              <a:t>diagram of S-band </a:t>
            </a:r>
            <a:r>
              <a:rPr lang="en-GB" sz="1400" dirty="0"/>
              <a:t>test facility 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52" y="981771"/>
            <a:ext cx="3705023" cy="1641776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2598457" y="6062119"/>
            <a:ext cx="1760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Dec 2017 – May 2018</a:t>
            </a:r>
            <a:endParaRPr lang="en-GB" sz="1400" dirty="0"/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5551063" y="2920297"/>
            <a:ext cx="2606031" cy="732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BTW structure (</a:t>
            </a:r>
            <a:r>
              <a:rPr lang="en-GB" sz="1600" dirty="0" smtClean="0"/>
              <a:t>TULIP), </a:t>
            </a:r>
            <a:r>
              <a:rPr lang="en-GB" sz="1600" b="1" dirty="0" smtClean="0"/>
              <a:t>3 GHz</a:t>
            </a:r>
            <a:r>
              <a:rPr lang="en-GB" sz="1600" dirty="0" smtClean="0"/>
              <a:t> </a:t>
            </a:r>
            <a:endParaRPr lang="en-GB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600" b="1" dirty="0" smtClean="0"/>
              <a:t>2.5 </a:t>
            </a:r>
            <a:r>
              <a:rPr lang="el-GR" sz="1600" b="1" dirty="0" smtClean="0">
                <a:latin typeface="Calibri" panose="020F0502020204030204" pitchFamily="34" charset="0"/>
              </a:rPr>
              <a:t>μ</a:t>
            </a:r>
            <a:r>
              <a:rPr lang="en-GB" sz="1600" b="1" dirty="0" smtClean="0">
                <a:latin typeface="Calibri" panose="020F0502020204030204" pitchFamily="34" charset="0"/>
              </a:rPr>
              <a:t>s, 50</a:t>
            </a:r>
            <a:r>
              <a:rPr lang="en-GB" sz="1600" b="1" dirty="0" smtClean="0"/>
              <a:t> MV/m</a:t>
            </a:r>
            <a:endParaRPr lang="en-GB" sz="1600" b="1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3000"/>
                    </a14:imgEffect>
                    <a14:imgEffect>
                      <a14:brightnessContrast bright="11000" contrast="7000"/>
                    </a14:imgEffect>
                  </a14:imgLayer>
                </a14:imgProps>
              </a:ext>
            </a:extLst>
          </a:blip>
          <a:srcRect t="6174" b="2845"/>
          <a:stretch/>
        </p:blipFill>
        <p:spPr>
          <a:xfrm>
            <a:off x="5601292" y="861739"/>
            <a:ext cx="2509620" cy="1971336"/>
          </a:xfrm>
          <a:prstGeom prst="rect">
            <a:avLst/>
          </a:prstGeom>
        </p:spPr>
      </p:pic>
      <p:pic>
        <p:nvPicPr>
          <p:cNvPr id="52" name="Imagen 15" descr="ific_2a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53" name="Picture 2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30481" y="5912769"/>
            <a:ext cx="37380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/>
              <a:t>10 MeV energy gain from this structure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7344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920"/>
          <a:stretch/>
        </p:blipFill>
        <p:spPr>
          <a:xfrm>
            <a:off x="4212427" y="1311758"/>
            <a:ext cx="4673830" cy="338997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27771" y="5071030"/>
            <a:ext cx="42286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</a:rPr>
              <a:t>Distribution </a:t>
            </a:r>
            <a:r>
              <a:rPr lang="en-GB" sz="1600" dirty="0">
                <a:latin typeface="Calibri" panose="020F0502020204030204" pitchFamily="34" charset="0"/>
              </a:rPr>
              <a:t>of the RF parameters along the structure </a:t>
            </a:r>
            <a:r>
              <a:rPr lang="en-GB" sz="1600" dirty="0" smtClean="0">
                <a:latin typeface="Calibri" panose="020F0502020204030204" pitchFamily="34" charset="0"/>
              </a:rPr>
              <a:t>for </a:t>
            </a:r>
            <a:r>
              <a:rPr lang="en-GB" sz="1600" dirty="0">
                <a:latin typeface="Calibri" panose="020F0502020204030204" pitchFamily="34" charset="0"/>
              </a:rPr>
              <a:t>normal (dashed) and backward (solid) filled at </a:t>
            </a:r>
            <a:r>
              <a:rPr lang="en-GB" sz="1600" dirty="0" smtClean="0">
                <a:latin typeface="Calibri" panose="020F0502020204030204" pitchFamily="34" charset="0"/>
              </a:rPr>
              <a:t>average gradient </a:t>
            </a:r>
            <a:r>
              <a:rPr lang="en-GB" sz="1600" dirty="0">
                <a:latin typeface="Calibri" panose="020F0502020204030204" pitchFamily="34" charset="0"/>
              </a:rPr>
              <a:t>of </a:t>
            </a:r>
            <a:r>
              <a:rPr lang="en-GB" sz="1600" b="1" dirty="0">
                <a:latin typeface="Calibri" panose="020F0502020204030204" pitchFamily="34" charset="0"/>
              </a:rPr>
              <a:t>50 </a:t>
            </a:r>
            <a:r>
              <a:rPr lang="en-GB" sz="1600" b="1" dirty="0" smtClean="0">
                <a:latin typeface="Calibri" panose="020F0502020204030204" pitchFamily="34" charset="0"/>
              </a:rPr>
              <a:t>MV/m </a:t>
            </a:r>
            <a:r>
              <a:rPr lang="en-GB" sz="1600" dirty="0"/>
              <a:t>with a </a:t>
            </a:r>
            <a:r>
              <a:rPr lang="en-GB" sz="1600" dirty="0">
                <a:latin typeface="Calibri" panose="020F0502020204030204" pitchFamily="34" charset="0"/>
              </a:rPr>
              <a:t>pulse width of </a:t>
            </a:r>
            <a:r>
              <a:rPr lang="en-GB" sz="1600" b="1" dirty="0"/>
              <a:t>1.6 </a:t>
            </a:r>
            <a:r>
              <a:rPr lang="el-GR" sz="1600" b="1" dirty="0">
                <a:latin typeface="Calibri" panose="020F0502020204030204" pitchFamily="34" charset="0"/>
              </a:rPr>
              <a:t>μ</a:t>
            </a:r>
            <a:r>
              <a:rPr lang="en-GB" sz="1600" b="1" dirty="0">
                <a:latin typeface="Calibri" panose="020F0502020204030204" pitchFamily="34" charset="0"/>
              </a:rPr>
              <a:t>s</a:t>
            </a:r>
            <a:r>
              <a:rPr lang="en-GB" sz="1600" b="1" dirty="0" smtClean="0">
                <a:latin typeface="Calibri" panose="020F0502020204030204" pitchFamily="34" charset="0"/>
              </a:rPr>
              <a:t>.</a:t>
            </a:r>
            <a:endParaRPr lang="en-GB" sz="1600" dirty="0"/>
          </a:p>
        </p:txBody>
      </p:sp>
      <p:sp>
        <p:nvSpPr>
          <p:cNvPr id="7" name="Oval 6"/>
          <p:cNvSpPr/>
          <p:nvPr/>
        </p:nvSpPr>
        <p:spPr>
          <a:xfrm>
            <a:off x="4827772" y="3912781"/>
            <a:ext cx="456610" cy="24156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14411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RF parameters of BTW structure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54999" y="1311759"/>
            <a:ext cx="3855526" cy="2286727"/>
            <a:chOff x="399489" y="3901865"/>
            <a:chExt cx="4115914" cy="2305802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38" t="27232" r="12262" b="51041"/>
            <a:stretch/>
          </p:blipFill>
          <p:spPr bwMode="auto">
            <a:xfrm>
              <a:off x="1097044" y="4579081"/>
              <a:ext cx="2669468" cy="1546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Down Arrow 34"/>
            <p:cNvSpPr/>
            <p:nvPr/>
          </p:nvSpPr>
          <p:spPr>
            <a:xfrm>
              <a:off x="1218384" y="4237199"/>
              <a:ext cx="182880" cy="365760"/>
            </a:xfrm>
            <a:prstGeom prst="down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9489" y="4641004"/>
              <a:ext cx="888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4">
                      <a:lumMod val="75000"/>
                    </a:schemeClr>
                  </a:solidFill>
                </a:rPr>
                <a:t>INC RF</a:t>
              </a:r>
              <a:endParaRPr lang="en-GB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569243" y="4602959"/>
              <a:ext cx="88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2">
                      <a:lumMod val="50000"/>
                    </a:schemeClr>
                  </a:solidFill>
                </a:rPr>
                <a:t>REF RF</a:t>
              </a:r>
              <a:endParaRPr lang="en-GB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8" name="Up Arrow 37"/>
            <p:cNvSpPr/>
            <p:nvPr/>
          </p:nvSpPr>
          <p:spPr>
            <a:xfrm>
              <a:off x="1460700" y="4217823"/>
              <a:ext cx="197954" cy="36576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10753" y="4485534"/>
              <a:ext cx="904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TRA RF</a:t>
              </a:r>
              <a:endParaRPr lang="en-GB" b="1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0" name="Up Arrow 39"/>
            <p:cNvSpPr/>
            <p:nvPr/>
          </p:nvSpPr>
          <p:spPr>
            <a:xfrm>
              <a:off x="3353999" y="4366532"/>
              <a:ext cx="192688" cy="261118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owchart: Magnetic Disk 40"/>
            <p:cNvSpPr/>
            <p:nvPr/>
          </p:nvSpPr>
          <p:spPr>
            <a:xfrm rot="5400000">
              <a:off x="588672" y="5363144"/>
              <a:ext cx="505152" cy="384048"/>
            </a:xfrm>
            <a:prstGeom prst="flowChartMagneticDisk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lowchart: Magnetic Disk 41"/>
            <p:cNvSpPr/>
            <p:nvPr/>
          </p:nvSpPr>
          <p:spPr>
            <a:xfrm rot="5400000">
              <a:off x="3769597" y="5363144"/>
              <a:ext cx="505152" cy="384048"/>
            </a:xfrm>
            <a:prstGeom prst="flowChartMagneticDisk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ight Arrow 42"/>
            <p:cNvSpPr/>
            <p:nvPr/>
          </p:nvSpPr>
          <p:spPr>
            <a:xfrm>
              <a:off x="3647329" y="5495544"/>
              <a:ext cx="182820" cy="155448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Left Arrow 43"/>
            <p:cNvSpPr/>
            <p:nvPr/>
          </p:nvSpPr>
          <p:spPr>
            <a:xfrm>
              <a:off x="1033272" y="5495544"/>
              <a:ext cx="205826" cy="155448"/>
            </a:xfrm>
            <a:prstGeom prst="lef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1450" y="5838335"/>
              <a:ext cx="511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DC</a:t>
              </a:r>
              <a:endParaRPr lang="en-GB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29857" y="5761417"/>
              <a:ext cx="511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DC</a:t>
              </a:r>
              <a:endParaRPr lang="en-GB" dirty="0"/>
            </a:p>
          </p:txBody>
        </p:sp>
        <p:sp>
          <p:nvSpPr>
            <p:cNvPr id="47" name="Down Arrow 46"/>
            <p:cNvSpPr/>
            <p:nvPr/>
          </p:nvSpPr>
          <p:spPr>
            <a:xfrm>
              <a:off x="3133307" y="4018262"/>
              <a:ext cx="623473" cy="297253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775837" y="3901865"/>
              <a:ext cx="535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RF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916500" y="4196638"/>
              <a:ext cx="999734" cy="38930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916500" y="4243195"/>
              <a:ext cx="999734" cy="315819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50" descr="\\cern.ch\dfs\Users\s\sbenedet\TERA\bw TW\Papers\Linac14\pic\E-field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064" y="3666169"/>
            <a:ext cx="2429942" cy="12489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35517" y="5094837"/>
            <a:ext cx="3246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kern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Electric </a:t>
            </a:r>
            <a:r>
              <a:rPr lang="en-US" sz="1600" kern="100" dirty="0">
                <a:latin typeface="Times New Roman" panose="02020603050405020304" pitchFamily="18" charset="0"/>
                <a:ea typeface="Calibri" panose="020F0502020204030204" pitchFamily="34" charset="0"/>
              </a:rPr>
              <a:t>field profile in the </a:t>
            </a:r>
            <a:r>
              <a:rPr lang="en-US" sz="1600" kern="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structure. </a:t>
            </a:r>
            <a:endParaRPr lang="en-GB" sz="1600" dirty="0"/>
          </a:p>
        </p:txBody>
      </p:sp>
      <p:pic>
        <p:nvPicPr>
          <p:cNvPr id="53" name="Imagen 15" descr="ific_2a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54" name="Picture 2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7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11" y="832726"/>
            <a:ext cx="7459177" cy="456252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0" y="0"/>
            <a:ext cx="9147538" cy="6850942"/>
            <a:chOff x="0" y="0"/>
            <a:chExt cx="9147538" cy="685094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0" y="0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38" y="6850942"/>
              <a:ext cx="914400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2657BF-80B2-4125-8D04-DE7E8CC281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2410" y="5522446"/>
            <a:ext cx="3729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/>
              <a:t>A</a:t>
            </a:r>
            <a:r>
              <a:rPr lang="en-GB" sz="1600" dirty="0" smtClean="0"/>
              <a:t>ccelerating gradient above </a:t>
            </a:r>
            <a:r>
              <a:rPr lang="en-GB" sz="1600" b="1" dirty="0" smtClean="0"/>
              <a:t>80 MV/m:</a:t>
            </a:r>
            <a:endParaRPr lang="en-GB" sz="1600" dirty="0" smtClean="0"/>
          </a:p>
          <a:p>
            <a:pPr indent="265113"/>
            <a:r>
              <a:rPr lang="en-GB" sz="1600" b="1" dirty="0" smtClean="0">
                <a:ea typeface="Times New Roman" panose="02020603050405020304" pitchFamily="18" charset="0"/>
              </a:rPr>
              <a:t>BDR = 4x10</a:t>
            </a:r>
            <a:r>
              <a:rPr lang="en-GB" sz="1600" b="1" baseline="30000" dirty="0" smtClean="0">
                <a:ea typeface="Times New Roman" panose="02020603050405020304" pitchFamily="18" charset="0"/>
              </a:rPr>
              <a:t>-6</a:t>
            </a:r>
            <a:r>
              <a:rPr lang="en-GB" sz="1600" b="1" dirty="0" smtClean="0">
                <a:ea typeface="Times New Roman" panose="02020603050405020304" pitchFamily="18" charset="0"/>
              </a:rPr>
              <a:t> </a:t>
            </a:r>
            <a:r>
              <a:rPr lang="en-GB" sz="1600" b="1" dirty="0" smtClean="0">
                <a:ea typeface="Times New Roman" panose="02020603050405020304" pitchFamily="18" charset="0"/>
              </a:rPr>
              <a:t>1/pulse</a:t>
            </a:r>
            <a:r>
              <a:rPr lang="en-GB" sz="1600" b="1" dirty="0" smtClean="0">
                <a:ea typeface="Times New Roman" panose="02020603050405020304" pitchFamily="18" charset="0"/>
              </a:rPr>
              <a:t> </a:t>
            </a:r>
            <a:r>
              <a:rPr lang="en-GB" sz="1600" b="1" dirty="0" smtClean="0">
                <a:ea typeface="Times New Roman" panose="02020603050405020304" pitchFamily="18" charset="0"/>
              </a:rPr>
              <a:t>at 1.6 </a:t>
            </a:r>
            <a:r>
              <a:rPr lang="el-GR" sz="16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μ</a:t>
            </a:r>
            <a:r>
              <a:rPr lang="en-GB" sz="16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s</a:t>
            </a:r>
            <a:r>
              <a:rPr lang="en-GB" sz="1600" dirty="0" smtClean="0"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81123" y="5624139"/>
            <a:ext cx="3218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Surface electric field: </a:t>
            </a:r>
            <a:r>
              <a:rPr lang="en-GB" sz="1600" b="1" dirty="0" smtClean="0"/>
              <a:t>320 MV/m</a:t>
            </a:r>
            <a:endParaRPr lang="en-GB" sz="1600" dirty="0" smtClean="0">
              <a:ea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88962" y="5814834"/>
            <a:ext cx="594361" cy="142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0" y="14411"/>
            <a:ext cx="9144000" cy="553998"/>
          </a:xfrm>
          <a:prstGeom prst="rect">
            <a:avLst/>
          </a:prstGeom>
          <a:solidFill>
            <a:srgbClr val="F1F6F9"/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Conditioning history </a:t>
            </a:r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</a:rPr>
              <a:t>BTW prototype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41234" y="1990958"/>
            <a:ext cx="204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626780" y="5258151"/>
            <a:ext cx="4831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 In the first cell </a:t>
            </a:r>
            <a:endParaRPr lang="en-GB" sz="1400" dirty="0"/>
          </a:p>
        </p:txBody>
      </p:sp>
      <p:pic>
        <p:nvPicPr>
          <p:cNvPr id="23" name="Imagen 15" descr="ific_2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79" y="6302857"/>
            <a:ext cx="713165" cy="460863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6" y="6297434"/>
            <a:ext cx="1224136" cy="4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252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31239</TotalTime>
  <Words>1633</Words>
  <Application>Microsoft Office PowerPoint</Application>
  <PresentationFormat>On-screen Show (4:3)</PresentationFormat>
  <Paragraphs>286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Century Gothic</vt:lpstr>
      <vt:lpstr>Symbol</vt:lpstr>
      <vt:lpstr>Times New Roman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Vnuchenko</dc:creator>
  <cp:lastModifiedBy>Anna Vnuchenko</cp:lastModifiedBy>
  <cp:revision>386</cp:revision>
  <cp:lastPrinted>2019-06-07T08:54:59Z</cp:lastPrinted>
  <dcterms:created xsi:type="dcterms:W3CDTF">2019-05-29T07:31:57Z</dcterms:created>
  <dcterms:modified xsi:type="dcterms:W3CDTF">2019-09-03T22:21:07Z</dcterms:modified>
</cp:coreProperties>
</file>