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1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9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6" r:id="rId26"/>
    <p:sldId id="287" r:id="rId27"/>
    <p:sldId id="288" r:id="rId28"/>
    <p:sldId id="289" r:id="rId29"/>
    <p:sldId id="291" r:id="rId30"/>
    <p:sldId id="292" r:id="rId31"/>
    <p:sldId id="295" r:id="rId32"/>
    <p:sldId id="296" r:id="rId33"/>
    <p:sldId id="293" r:id="rId34"/>
    <p:sldId id="260" r:id="rId35"/>
    <p:sldId id="264" r:id="rId36"/>
    <p:sldId id="26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FF9933"/>
    <a:srgbClr val="0C377B"/>
    <a:srgbClr val="244F98"/>
    <a:srgbClr val="1E5AAE"/>
    <a:srgbClr val="204B8F"/>
    <a:srgbClr val="DE6F00"/>
    <a:srgbClr val="00CC00"/>
    <a:srgbClr val="1B45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4"/>
  </p:normalViewPr>
  <p:slideViewPr>
    <p:cSldViewPr snapToGrid="0" snapToObjects="1">
      <p:cViewPr>
        <p:scale>
          <a:sx n="110" d="100"/>
          <a:sy n="110" d="100"/>
        </p:scale>
        <p:origin x="1048" y="40"/>
      </p:cViewPr>
      <p:guideLst>
        <p:guide orient="horz" pos="2137"/>
        <p:guide pos="290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8733A-5F73-489D-A7AF-273B5AF1706E}" type="datetimeFigureOut">
              <a:rPr lang="en-GB" smtClean="0"/>
              <a:t>13/03/2019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57ADB-1F76-4F74-AC5A-2259D7247037}" type="slidenum">
              <a:rPr lang="en-GB" smtClean="0"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1618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6442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8049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9145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890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341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340000"/>
            <a:ext cx="8280000" cy="540000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>
            <a:lvl1pPr>
              <a:defRPr sz="1200"/>
            </a:lvl1pPr>
          </a:lstStyle>
          <a:p>
            <a:fld id="{E0746A8F-59D7-480D-945E-499F73B1627A}" type="datetime1">
              <a:rPr lang="fr-FR" smtClean="0"/>
              <a:t>13/03/2019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dirty="0"/>
              <a:t>Dorothea Fonnesu TE/CRG-CI 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316" y="5812050"/>
            <a:ext cx="394543" cy="25155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820154" y="5737773"/>
            <a:ext cx="8262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i="1" dirty="0"/>
              <a:t>EASITrain – European Advanced Superconductivity Innovation and Training. This Marie Sklodowska-Curie Action (MSCA) Innovative Training Networks (ITN) has received funding from the European Union’s H2020 Framework Programme under Grant Agreement no. 764879 </a:t>
            </a:r>
            <a:endParaRPr lang="en-GB" sz="1000" i="1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" t="5132" r="4910" b="5109"/>
          <a:stretch/>
        </p:blipFill>
        <p:spPr>
          <a:xfrm>
            <a:off x="5385386" y="260174"/>
            <a:ext cx="1245170" cy="7854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836" y="262707"/>
            <a:ext cx="746327" cy="7828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756" y="260174"/>
            <a:ext cx="816857" cy="81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8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180000"/>
            <a:ext cx="8280000" cy="54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19669-8DCD-4BFF-8497-180F5E9D3E06}" type="datetime1">
              <a:rPr lang="fr-FR" smtClean="0"/>
              <a:t>13/03/2019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TE/CRG-CI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F9DCE-7DDA-474D-89FF-13DE6BB58C2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3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2000" y="1080000"/>
            <a:ext cx="8280000" cy="4680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>
            <a:lvl1pPr>
              <a:defRPr sz="1200"/>
            </a:lvl1pPr>
          </a:lstStyle>
          <a:p>
            <a:fld id="{978E6AA7-C858-480B-96F6-1D8D992261DC}" type="datetime1">
              <a:rPr lang="fr-FR" smtClean="0"/>
              <a:t>13/03/2019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TE/CRG-CI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17329" y="6356350"/>
            <a:ext cx="669471" cy="365125"/>
          </a:xfrm>
        </p:spPr>
        <p:txBody>
          <a:bodyPr/>
          <a:lstStyle>
            <a:lvl1pPr>
              <a:defRPr sz="1200"/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/>
              <a:t>Click to edit headline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32000" y="1080000"/>
            <a:ext cx="8280000" cy="4680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/>
              <a:t>Click to edit text</a:t>
            </a:r>
          </a:p>
          <a:p>
            <a:pPr lvl="1" eaLnBrk="1" latinLnBrk="0" hangingPunct="1"/>
            <a:r>
              <a:rPr kumimoji="0" lang="en-US" noProof="0" dirty="0"/>
              <a:t>Second line</a:t>
            </a:r>
          </a:p>
          <a:p>
            <a:pPr lvl="2" eaLnBrk="1" latinLnBrk="0" hangingPunct="1"/>
            <a:r>
              <a:rPr kumimoji="0" lang="en-US" noProof="0" dirty="0"/>
              <a:t>Third line</a:t>
            </a:r>
          </a:p>
          <a:p>
            <a:pPr lvl="3" eaLnBrk="1" latinLnBrk="0" hangingPunct="1"/>
            <a:r>
              <a:rPr kumimoji="0" lang="en-US" noProof="0" dirty="0"/>
              <a:t>Fourth line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4C03A-A67E-48BA-B050-1FFECFD4E155}" type="datetime1">
              <a:rPr lang="fr-FR" smtClean="0"/>
              <a:t>13/03/2019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Dorothea Fonnesu TE/CRG-CI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20793" y="6356350"/>
            <a:ext cx="666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32000" y="720000"/>
            <a:ext cx="82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80" r:id="rId3"/>
    <p:sldLayoutId id="2147483662" r:id="rId4"/>
    <p:sldLayoutId id="2147483678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 baseline="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 panose="05000000000000000000" pitchFamily="2" charset="2"/>
        <a:buChar char="q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jpg"/><Relationship Id="rId5" Type="http://schemas.openxmlformats.org/officeDocument/2006/relationships/image" Target="../media/image52.pn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12.png"/><Relationship Id="rId21" Type="http://schemas.openxmlformats.org/officeDocument/2006/relationships/image" Target="../media/image27.png"/><Relationship Id="rId7" Type="http://schemas.openxmlformats.org/officeDocument/2006/relationships/image" Target="../media/image16.png"/><Relationship Id="rId12" Type="http://schemas.openxmlformats.org/officeDocument/2006/relationships/image" Target="../media/image9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24" Type="http://schemas.openxmlformats.org/officeDocument/2006/relationships/image" Target="../media/image30.png"/><Relationship Id="rId5" Type="http://schemas.openxmlformats.org/officeDocument/2006/relationships/image" Target="../media/image14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4.emf"/><Relationship Id="rId19" Type="http://schemas.openxmlformats.org/officeDocument/2006/relationships/image" Target="../media/image25.png"/><Relationship Id="rId4" Type="http://schemas.openxmlformats.org/officeDocument/2006/relationships/image" Target="../media/image13.png"/><Relationship Id="rId9" Type="http://schemas.openxmlformats.org/officeDocument/2006/relationships/image" Target="../media/image3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02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 films for SRF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10" name="CasellaDiTesto 12">
            <a:extLst>
              <a:ext uri="{FF2B5EF4-FFF2-40B4-BE49-F238E27FC236}">
                <a16:creationId xmlns:a16="http://schemas.microsoft.com/office/drawing/2014/main" id="{F281C523-26D3-5E41-93EB-5AEEF9331CCD}"/>
              </a:ext>
            </a:extLst>
          </p:cNvPr>
          <p:cNvSpPr txBox="1"/>
          <p:nvPr/>
        </p:nvSpPr>
        <p:spPr>
          <a:xfrm>
            <a:off x="332579" y="889843"/>
            <a:ext cx="803944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From bulk Nb to Nb/Cu</a:t>
            </a:r>
            <a:r>
              <a:rPr lang="it-IT" dirty="0">
                <a:solidFill>
                  <a:srgbClr val="002060"/>
                </a:solidFill>
              </a:rPr>
              <a:t> (since LEP):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is cheaper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has higher thermal conductivity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Q-slope not fully understood</a:t>
            </a:r>
          </a:p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Nb</a:t>
            </a:r>
            <a:r>
              <a:rPr lang="it-IT" b="1" baseline="-25000" dirty="0">
                <a:solidFill>
                  <a:srgbClr val="002060"/>
                </a:solidFill>
              </a:rPr>
              <a:t>3</a:t>
            </a:r>
            <a:r>
              <a:rPr lang="it-IT" b="1" dirty="0">
                <a:solidFill>
                  <a:srgbClr val="002060"/>
                </a:solidFill>
              </a:rPr>
              <a:t>Sn (A15 compound) on Cu</a:t>
            </a:r>
            <a:r>
              <a:rPr lang="it-IT" dirty="0">
                <a:solidFill>
                  <a:srgbClr val="002060"/>
                </a:solidFill>
              </a:rPr>
              <a:t>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Higher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endParaRPr lang="it-IT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Lower surface resistance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Synthetize A15 crystalline phase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Achieve theoretical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r>
              <a:rPr lang="it-IT" dirty="0">
                <a:solidFill>
                  <a:srgbClr val="002060"/>
                </a:solidFill>
              </a:rPr>
              <a:t> on Cu substrate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Manage material stress and treatment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Investigate intermediate layer (Nb, Ta, Al</a:t>
            </a:r>
            <a:r>
              <a:rPr lang="it-IT" baseline="-25000" dirty="0">
                <a:solidFill>
                  <a:srgbClr val="002060"/>
                </a:solidFill>
              </a:rPr>
              <a:t>2</a:t>
            </a:r>
            <a:r>
              <a:rPr lang="it-IT" dirty="0">
                <a:solidFill>
                  <a:srgbClr val="002060"/>
                </a:solidFill>
              </a:rPr>
              <a:t>O</a:t>
            </a:r>
            <a:r>
              <a:rPr lang="it-IT" baseline="-25000" dirty="0">
                <a:solidFill>
                  <a:srgbClr val="002060"/>
                </a:solidFill>
              </a:rPr>
              <a:t>3</a:t>
            </a:r>
            <a:r>
              <a:rPr lang="it-IT" dirty="0">
                <a:solidFill>
                  <a:srgbClr val="002060"/>
                </a:solidFill>
              </a:rPr>
              <a:t>…)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Calibri" panose="020F0502020204030204" pitchFamily="34" charset="0"/>
              <a:buChar char="‼"/>
            </a:pPr>
            <a:r>
              <a:rPr lang="it-IT" dirty="0">
                <a:solidFill>
                  <a:srgbClr val="002060"/>
                </a:solidFill>
              </a:rPr>
              <a:t>Toward real cavity coatings for future leptonic machine compatible cavities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3451" y="3888529"/>
            <a:ext cx="3824796" cy="352697"/>
          </a:xfrm>
          <a:prstGeom prst="rect">
            <a:avLst/>
          </a:prstGeom>
          <a:noFill/>
          <a:ln w="12700">
            <a:solidFill>
              <a:srgbClr val="1E5AAE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Immagine 18">
            <a:extLst>
              <a:ext uri="{FF2B5EF4-FFF2-40B4-BE49-F238E27FC236}">
                <a16:creationId xmlns:a16="http://schemas.microsoft.com/office/drawing/2014/main" id="{0D179321-BFC8-CB44-99B3-BEB26B9B78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630" t="19270" r="19686" b="19351"/>
          <a:stretch/>
        </p:blipFill>
        <p:spPr>
          <a:xfrm>
            <a:off x="4386654" y="998948"/>
            <a:ext cx="4370294" cy="30659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Rettangolo 19">
            <a:extLst>
              <a:ext uri="{FF2B5EF4-FFF2-40B4-BE49-F238E27FC236}">
                <a16:creationId xmlns:a16="http://schemas.microsoft.com/office/drawing/2014/main" id="{8400942A-F620-BA45-AD9C-31529D09B0D6}"/>
              </a:ext>
            </a:extLst>
          </p:cNvPr>
          <p:cNvSpPr/>
          <p:nvPr/>
        </p:nvSpPr>
        <p:spPr>
          <a:xfrm>
            <a:off x="7015028" y="4095885"/>
            <a:ext cx="196753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002060"/>
                </a:solidFill>
              </a:rPr>
              <a:t>K. Iliyna-Brunner, FCC 2018</a:t>
            </a:r>
          </a:p>
        </p:txBody>
      </p:sp>
    </p:spTree>
    <p:extLst>
      <p:ext uri="{BB962C8B-B14F-4D97-AF65-F5344CB8AC3E}">
        <p14:creationId xmlns:p14="http://schemas.microsoft.com/office/powerpoint/2010/main" val="259374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 films for SRF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10" name="CasellaDiTesto 12">
            <a:extLst>
              <a:ext uri="{FF2B5EF4-FFF2-40B4-BE49-F238E27FC236}">
                <a16:creationId xmlns:a16="http://schemas.microsoft.com/office/drawing/2014/main" id="{F281C523-26D3-5E41-93EB-5AEEF9331CCD}"/>
              </a:ext>
            </a:extLst>
          </p:cNvPr>
          <p:cNvSpPr txBox="1"/>
          <p:nvPr/>
        </p:nvSpPr>
        <p:spPr>
          <a:xfrm>
            <a:off x="332579" y="889843"/>
            <a:ext cx="803944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From bulk Nb to Nb/Cu</a:t>
            </a:r>
            <a:r>
              <a:rPr lang="it-IT" dirty="0">
                <a:solidFill>
                  <a:srgbClr val="002060"/>
                </a:solidFill>
              </a:rPr>
              <a:t> (since LEP):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is cheaper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has higher thermal conductivity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Q-slope not fully understood</a:t>
            </a:r>
          </a:p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Nb</a:t>
            </a:r>
            <a:r>
              <a:rPr lang="it-IT" b="1" baseline="-25000" dirty="0">
                <a:solidFill>
                  <a:srgbClr val="002060"/>
                </a:solidFill>
              </a:rPr>
              <a:t>3</a:t>
            </a:r>
            <a:r>
              <a:rPr lang="it-IT" b="1" dirty="0">
                <a:solidFill>
                  <a:srgbClr val="002060"/>
                </a:solidFill>
              </a:rPr>
              <a:t>Sn (A15 compound) on Cu</a:t>
            </a:r>
            <a:r>
              <a:rPr lang="it-IT" dirty="0">
                <a:solidFill>
                  <a:srgbClr val="002060"/>
                </a:solidFill>
              </a:rPr>
              <a:t>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Higher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endParaRPr lang="it-IT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Lower surface resistance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Synthetize A15 crystalline phase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Achieve theoretical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r>
              <a:rPr lang="it-IT" dirty="0">
                <a:solidFill>
                  <a:srgbClr val="002060"/>
                </a:solidFill>
              </a:rPr>
              <a:t> on Cu substrate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Manage material stress and treatment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Investigate intermediate layer (Nb, Ta, Al</a:t>
            </a:r>
            <a:r>
              <a:rPr lang="it-IT" baseline="-25000" dirty="0">
                <a:solidFill>
                  <a:srgbClr val="002060"/>
                </a:solidFill>
              </a:rPr>
              <a:t>2</a:t>
            </a:r>
            <a:r>
              <a:rPr lang="it-IT" dirty="0">
                <a:solidFill>
                  <a:srgbClr val="002060"/>
                </a:solidFill>
              </a:rPr>
              <a:t>O</a:t>
            </a:r>
            <a:r>
              <a:rPr lang="it-IT" baseline="-25000" dirty="0">
                <a:solidFill>
                  <a:srgbClr val="002060"/>
                </a:solidFill>
              </a:rPr>
              <a:t>3</a:t>
            </a:r>
            <a:r>
              <a:rPr lang="it-IT" dirty="0">
                <a:solidFill>
                  <a:srgbClr val="002060"/>
                </a:solidFill>
              </a:rPr>
              <a:t>…)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Calibri" panose="020F0502020204030204" pitchFamily="34" charset="0"/>
              <a:buChar char="‼"/>
            </a:pPr>
            <a:r>
              <a:rPr lang="it-IT" dirty="0">
                <a:solidFill>
                  <a:srgbClr val="002060"/>
                </a:solidFill>
              </a:rPr>
              <a:t>Toward real cavity coatings for future leptonic machine compatible cavities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72152" y="4310879"/>
            <a:ext cx="4225974" cy="352697"/>
          </a:xfrm>
          <a:prstGeom prst="rect">
            <a:avLst/>
          </a:prstGeom>
          <a:noFill/>
          <a:ln w="12700">
            <a:solidFill>
              <a:srgbClr val="1E5AAE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Immagine 14">
            <a:extLst>
              <a:ext uri="{FF2B5EF4-FFF2-40B4-BE49-F238E27FC236}">
                <a16:creationId xmlns:a16="http://schemas.microsoft.com/office/drawing/2014/main" id="{86015A97-67D4-6D46-9340-53CA6D3B53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643" t="23116" r="24943" b="19317"/>
          <a:stretch/>
        </p:blipFill>
        <p:spPr>
          <a:xfrm>
            <a:off x="4780621" y="889843"/>
            <a:ext cx="4249272" cy="3691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Rettangolo 20">
            <a:extLst>
              <a:ext uri="{FF2B5EF4-FFF2-40B4-BE49-F238E27FC236}">
                <a16:creationId xmlns:a16="http://schemas.microsoft.com/office/drawing/2014/main" id="{969AF36F-2F01-9D43-9EE7-AD9C0F418D3D}"/>
              </a:ext>
            </a:extLst>
          </p:cNvPr>
          <p:cNvSpPr/>
          <p:nvPr/>
        </p:nvSpPr>
        <p:spPr>
          <a:xfrm>
            <a:off x="7160536" y="4674310"/>
            <a:ext cx="187904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50" dirty="0">
                <a:solidFill>
                  <a:srgbClr val="002060"/>
                </a:solidFill>
              </a:rPr>
              <a:t>K. Iliyna-Brunner, FCC 2018</a:t>
            </a:r>
          </a:p>
        </p:txBody>
      </p:sp>
    </p:spTree>
    <p:extLst>
      <p:ext uri="{BB962C8B-B14F-4D97-AF65-F5344CB8AC3E}">
        <p14:creationId xmlns:p14="http://schemas.microsoft.com/office/powerpoint/2010/main" val="40366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 films for SRF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10" name="CasellaDiTesto 12">
            <a:extLst>
              <a:ext uri="{FF2B5EF4-FFF2-40B4-BE49-F238E27FC236}">
                <a16:creationId xmlns:a16="http://schemas.microsoft.com/office/drawing/2014/main" id="{F281C523-26D3-5E41-93EB-5AEEF9331CCD}"/>
              </a:ext>
            </a:extLst>
          </p:cNvPr>
          <p:cNvSpPr txBox="1"/>
          <p:nvPr/>
        </p:nvSpPr>
        <p:spPr>
          <a:xfrm>
            <a:off x="332579" y="889843"/>
            <a:ext cx="803944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From bulk Nb to Nb/Cu</a:t>
            </a:r>
            <a:r>
              <a:rPr lang="it-IT" dirty="0">
                <a:solidFill>
                  <a:srgbClr val="002060"/>
                </a:solidFill>
              </a:rPr>
              <a:t> (since LEP):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is cheaper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has higher thermal conductivity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Q-slope not fully understood</a:t>
            </a:r>
          </a:p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Nb</a:t>
            </a:r>
            <a:r>
              <a:rPr lang="it-IT" b="1" baseline="-25000" dirty="0">
                <a:solidFill>
                  <a:srgbClr val="002060"/>
                </a:solidFill>
              </a:rPr>
              <a:t>3</a:t>
            </a:r>
            <a:r>
              <a:rPr lang="it-IT" b="1" dirty="0">
                <a:solidFill>
                  <a:srgbClr val="002060"/>
                </a:solidFill>
              </a:rPr>
              <a:t>Sn (A15 compound) on Cu</a:t>
            </a:r>
            <a:r>
              <a:rPr lang="it-IT" dirty="0">
                <a:solidFill>
                  <a:srgbClr val="002060"/>
                </a:solidFill>
              </a:rPr>
              <a:t>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Higher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endParaRPr lang="it-IT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Lower surface resistance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Synthetize A15 crystalline phase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Achieve theoretical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r>
              <a:rPr lang="it-IT" dirty="0">
                <a:solidFill>
                  <a:srgbClr val="002060"/>
                </a:solidFill>
              </a:rPr>
              <a:t> on Cu substrate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Manage material stress and treatment (microstructural features)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Investigate intermediate layer (Nb, Ta, Al</a:t>
            </a:r>
            <a:r>
              <a:rPr lang="it-IT" baseline="-25000" dirty="0">
                <a:solidFill>
                  <a:srgbClr val="002060"/>
                </a:solidFill>
              </a:rPr>
              <a:t>2</a:t>
            </a:r>
            <a:r>
              <a:rPr lang="it-IT" dirty="0">
                <a:solidFill>
                  <a:srgbClr val="002060"/>
                </a:solidFill>
              </a:rPr>
              <a:t>O</a:t>
            </a:r>
            <a:r>
              <a:rPr lang="it-IT" baseline="-25000" dirty="0">
                <a:solidFill>
                  <a:srgbClr val="002060"/>
                </a:solidFill>
              </a:rPr>
              <a:t>3</a:t>
            </a:r>
            <a:r>
              <a:rPr lang="it-IT" dirty="0">
                <a:solidFill>
                  <a:srgbClr val="002060"/>
                </a:solidFill>
              </a:rPr>
              <a:t>…)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Calibri" panose="020F0502020204030204" pitchFamily="34" charset="0"/>
              <a:buChar char="‼"/>
            </a:pPr>
            <a:r>
              <a:rPr lang="it-IT" dirty="0">
                <a:solidFill>
                  <a:srgbClr val="002060"/>
                </a:solidFill>
              </a:rPr>
              <a:t>Toward real cavity coatings for future leptonic machine compatible cavities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72151" y="4691228"/>
            <a:ext cx="6856551" cy="352697"/>
          </a:xfrm>
          <a:prstGeom prst="rect">
            <a:avLst/>
          </a:prstGeom>
          <a:noFill/>
          <a:ln w="12700">
            <a:solidFill>
              <a:srgbClr val="1E5AAE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7">
            <a:extLst>
              <a:ext uri="{FF2B5EF4-FFF2-40B4-BE49-F238E27FC236}">
                <a16:creationId xmlns:a16="http://schemas.microsoft.com/office/drawing/2014/main" id="{DF5CD753-B1DF-7843-BEBA-B081697D27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7" t="16131" r="23552" b="35942"/>
          <a:stretch/>
        </p:blipFill>
        <p:spPr>
          <a:xfrm>
            <a:off x="4437530" y="852157"/>
            <a:ext cx="4431158" cy="15329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AD47DD91-0B20-6E46-A3C2-F296D0983A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25" t="14566" r="2420" b="9192"/>
          <a:stretch/>
        </p:blipFill>
        <p:spPr>
          <a:xfrm>
            <a:off x="4437530" y="2543405"/>
            <a:ext cx="4431158" cy="15828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Rettangolo 22">
            <a:extLst>
              <a:ext uri="{FF2B5EF4-FFF2-40B4-BE49-F238E27FC236}">
                <a16:creationId xmlns:a16="http://schemas.microsoft.com/office/drawing/2014/main" id="{B02AB803-726E-A041-BC41-F28F62148620}"/>
              </a:ext>
            </a:extLst>
          </p:cNvPr>
          <p:cNvSpPr/>
          <p:nvPr/>
        </p:nvSpPr>
        <p:spPr>
          <a:xfrm>
            <a:off x="6989647" y="4183921"/>
            <a:ext cx="187904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50" dirty="0">
                <a:solidFill>
                  <a:srgbClr val="002060"/>
                </a:solidFill>
              </a:rPr>
              <a:t>K. Iliyna-Brunner, FCC 2018</a:t>
            </a:r>
          </a:p>
        </p:txBody>
      </p:sp>
    </p:spTree>
    <p:extLst>
      <p:ext uri="{BB962C8B-B14F-4D97-AF65-F5344CB8AC3E}">
        <p14:creationId xmlns:p14="http://schemas.microsoft.com/office/powerpoint/2010/main" val="377327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 films for SRF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10" name="CasellaDiTesto 12">
            <a:extLst>
              <a:ext uri="{FF2B5EF4-FFF2-40B4-BE49-F238E27FC236}">
                <a16:creationId xmlns:a16="http://schemas.microsoft.com/office/drawing/2014/main" id="{F281C523-26D3-5E41-93EB-5AEEF9331CCD}"/>
              </a:ext>
            </a:extLst>
          </p:cNvPr>
          <p:cNvSpPr txBox="1"/>
          <p:nvPr/>
        </p:nvSpPr>
        <p:spPr>
          <a:xfrm>
            <a:off x="332579" y="889843"/>
            <a:ext cx="803944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From bulk Nb to Nb/Cu</a:t>
            </a:r>
            <a:r>
              <a:rPr lang="it-IT" dirty="0">
                <a:solidFill>
                  <a:srgbClr val="002060"/>
                </a:solidFill>
              </a:rPr>
              <a:t> (since LEP):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is cheaper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has higher thermal conductivity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Q-slope not fully understood</a:t>
            </a:r>
          </a:p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Nb</a:t>
            </a:r>
            <a:r>
              <a:rPr lang="it-IT" b="1" baseline="-25000" dirty="0">
                <a:solidFill>
                  <a:srgbClr val="002060"/>
                </a:solidFill>
              </a:rPr>
              <a:t>3</a:t>
            </a:r>
            <a:r>
              <a:rPr lang="it-IT" b="1" dirty="0">
                <a:solidFill>
                  <a:srgbClr val="002060"/>
                </a:solidFill>
              </a:rPr>
              <a:t>Sn (A15 compound) on Cu</a:t>
            </a:r>
            <a:r>
              <a:rPr lang="it-IT" dirty="0">
                <a:solidFill>
                  <a:srgbClr val="002060"/>
                </a:solidFill>
              </a:rPr>
              <a:t>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Higher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endParaRPr lang="it-IT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Lower surface resistance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Synthetize A15 crystalline phase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Achieve theoretical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r>
              <a:rPr lang="it-IT" dirty="0">
                <a:solidFill>
                  <a:srgbClr val="002060"/>
                </a:solidFill>
              </a:rPr>
              <a:t> on Cu substrate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Manage material stress and treatment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Investigate intermediate layer (Nb, Ta, Al</a:t>
            </a:r>
            <a:r>
              <a:rPr lang="it-IT" baseline="-25000" dirty="0">
                <a:solidFill>
                  <a:srgbClr val="002060"/>
                </a:solidFill>
              </a:rPr>
              <a:t>2</a:t>
            </a:r>
            <a:r>
              <a:rPr lang="it-IT" dirty="0">
                <a:solidFill>
                  <a:srgbClr val="002060"/>
                </a:solidFill>
              </a:rPr>
              <a:t>O</a:t>
            </a:r>
            <a:r>
              <a:rPr lang="it-IT" baseline="-25000" dirty="0">
                <a:solidFill>
                  <a:srgbClr val="002060"/>
                </a:solidFill>
              </a:rPr>
              <a:t>3</a:t>
            </a:r>
            <a:r>
              <a:rPr lang="it-IT" dirty="0">
                <a:solidFill>
                  <a:srgbClr val="002060"/>
                </a:solidFill>
              </a:rPr>
              <a:t>…)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Calibri" panose="020F0502020204030204" pitchFamily="34" charset="0"/>
              <a:buChar char="‼"/>
            </a:pPr>
            <a:r>
              <a:rPr lang="it-IT" dirty="0">
                <a:solidFill>
                  <a:srgbClr val="002060"/>
                </a:solidFill>
              </a:rPr>
              <a:t>Toward real cavity coatings for future leptonic machine compatible cavities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72152" y="5125200"/>
            <a:ext cx="5205688" cy="352697"/>
          </a:xfrm>
          <a:prstGeom prst="rect">
            <a:avLst/>
          </a:prstGeom>
          <a:noFill/>
          <a:ln w="12700">
            <a:solidFill>
              <a:srgbClr val="1E5AAE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ttangolo 22">
            <a:extLst>
              <a:ext uri="{FF2B5EF4-FFF2-40B4-BE49-F238E27FC236}">
                <a16:creationId xmlns:a16="http://schemas.microsoft.com/office/drawing/2014/main" id="{B02AB803-726E-A041-BC41-F28F62148620}"/>
              </a:ext>
            </a:extLst>
          </p:cNvPr>
          <p:cNvSpPr/>
          <p:nvPr/>
        </p:nvSpPr>
        <p:spPr>
          <a:xfrm>
            <a:off x="7191511" y="4809987"/>
            <a:ext cx="187904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50" dirty="0">
                <a:solidFill>
                  <a:srgbClr val="002060"/>
                </a:solidFill>
              </a:rPr>
              <a:t>K. Iliyna-Brunner, FCC 2018</a:t>
            </a:r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3169D942-2114-4D42-ADFD-876979875E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55" r="11684" b="3070"/>
          <a:stretch/>
        </p:blipFill>
        <p:spPr>
          <a:xfrm>
            <a:off x="4334504" y="823270"/>
            <a:ext cx="4612480" cy="3943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Immagine 26">
            <a:extLst>
              <a:ext uri="{FF2B5EF4-FFF2-40B4-BE49-F238E27FC236}">
                <a16:creationId xmlns:a16="http://schemas.microsoft.com/office/drawing/2014/main" id="{0A951293-0874-BE43-822A-8392E35482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844" t="71912" r="52667" b="17406"/>
          <a:stretch/>
        </p:blipFill>
        <p:spPr>
          <a:xfrm>
            <a:off x="7414054" y="3426481"/>
            <a:ext cx="1297945" cy="53054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9810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PhD goals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0" y="6356350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32000" y="867876"/>
            <a:ext cx="8280000" cy="46800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b="1" dirty="0"/>
              <a:t>Study of SC thin films on substrate</a:t>
            </a:r>
            <a:br>
              <a:rPr lang="en-GB" sz="2400" b="1" dirty="0"/>
            </a:br>
            <a:endParaRPr lang="en-US" sz="2400" dirty="0"/>
          </a:p>
          <a:p>
            <a:r>
              <a:rPr lang="en-US" sz="1900" dirty="0"/>
              <a:t>Investigate thermodynamic parameters of SC thin films on their substrate </a:t>
            </a:r>
            <a:br>
              <a:rPr lang="en-US" sz="1900" dirty="0"/>
            </a:br>
            <a:endParaRPr lang="en-US" sz="1900" dirty="0"/>
          </a:p>
          <a:p>
            <a:pPr lvl="1"/>
            <a:r>
              <a:rPr lang="en-US" sz="1500" dirty="0"/>
              <a:t>Measurement of critical temperature T</a:t>
            </a:r>
            <a:r>
              <a:rPr lang="en-US" sz="1500" baseline="-25000" dirty="0"/>
              <a:t>c</a:t>
            </a:r>
            <a:r>
              <a:rPr lang="en-US" sz="1500" dirty="0"/>
              <a:t> on small samples</a:t>
            </a:r>
            <a:br>
              <a:rPr lang="en-US" sz="1500" dirty="0"/>
            </a:br>
            <a:endParaRPr lang="en-US" sz="1500" baseline="-25000" dirty="0"/>
          </a:p>
          <a:p>
            <a:pPr lvl="1"/>
            <a:r>
              <a:rPr lang="en-US" sz="1500" dirty="0"/>
              <a:t>Measurement of thermal diffusivity on medium size samples at QPR, i.e. in RF environment</a:t>
            </a:r>
            <a:br>
              <a:rPr lang="en-US" sz="1500" dirty="0"/>
            </a:br>
            <a:endParaRPr lang="en-US" sz="1500" dirty="0"/>
          </a:p>
          <a:p>
            <a:pPr lvl="1"/>
            <a:r>
              <a:rPr lang="en-US" sz="1500" dirty="0"/>
              <a:t>Test of coated real size 1.3 GHz cavity</a:t>
            </a:r>
            <a:br>
              <a:rPr lang="en-US" sz="1500" dirty="0"/>
            </a:br>
            <a:endParaRPr lang="en-US" sz="1500" dirty="0"/>
          </a:p>
          <a:p>
            <a:r>
              <a:rPr lang="en-US" sz="1900" dirty="0"/>
              <a:t>Numerical simulation of thermal behaviour of SC film on substrate in RF environment, focus on:</a:t>
            </a:r>
            <a:br>
              <a:rPr lang="en-US" sz="1900" dirty="0"/>
            </a:br>
            <a:endParaRPr lang="en-US" sz="1900" dirty="0"/>
          </a:p>
          <a:p>
            <a:pPr lvl="1"/>
            <a:r>
              <a:rPr lang="en-US" sz="1500" dirty="0"/>
              <a:t>QPR</a:t>
            </a:r>
            <a:br>
              <a:rPr lang="en-US" sz="1500" dirty="0"/>
            </a:br>
            <a:endParaRPr lang="en-US" sz="1500" dirty="0"/>
          </a:p>
          <a:p>
            <a:pPr lvl="1"/>
            <a:r>
              <a:rPr lang="en-US" sz="1500" dirty="0"/>
              <a:t>film/substrate interface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22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40" r="35735"/>
          <a:stretch/>
        </p:blipFill>
        <p:spPr>
          <a:xfrm>
            <a:off x="824145" y="1344292"/>
            <a:ext cx="3988574" cy="4388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270499" y="3161210"/>
            <a:ext cx="829056" cy="252577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3499799" y="4628342"/>
            <a:ext cx="370455" cy="535760"/>
          </a:xfrm>
          <a:prstGeom prst="rect">
            <a:avLst/>
          </a:prstGeom>
          <a:noFill/>
          <a:ln w="25400"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>
          <a:xfrm flipV="1">
            <a:off x="3882839" y="1402634"/>
            <a:ext cx="2298613" cy="3210347"/>
          </a:xfrm>
          <a:prstGeom prst="line">
            <a:avLst/>
          </a:prstGeom>
          <a:ln w="25400">
            <a:solidFill>
              <a:srgbClr val="08080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3870254" y="5147376"/>
            <a:ext cx="2311198" cy="481607"/>
          </a:xfrm>
          <a:prstGeom prst="line">
            <a:avLst/>
          </a:prstGeom>
          <a:ln w="25400">
            <a:solidFill>
              <a:srgbClr val="08080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1" t="44028" r="14653" b="4067"/>
          <a:stretch/>
        </p:blipFill>
        <p:spPr>
          <a:xfrm>
            <a:off x="6164613" y="1424384"/>
            <a:ext cx="2155242" cy="42279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" name="Rectangle 22"/>
          <p:cNvSpPr/>
          <p:nvPr/>
        </p:nvSpPr>
        <p:spPr>
          <a:xfrm>
            <a:off x="432001" y="744127"/>
            <a:ext cx="8303450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dirty="0">
                <a:solidFill>
                  <a:srgbClr val="002060"/>
                </a:solidFill>
              </a:rPr>
              <a:t>Contactless, inductive measurement of the critical temperature of SC thin films on Cu</a:t>
            </a:r>
          </a:p>
        </p:txBody>
      </p:sp>
    </p:spTree>
    <p:extLst>
      <p:ext uri="{BB962C8B-B14F-4D97-AF65-F5344CB8AC3E}">
        <p14:creationId xmlns:p14="http://schemas.microsoft.com/office/powerpoint/2010/main" val="364360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18" y="975257"/>
            <a:ext cx="2756263" cy="3675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712" r="39315" b="32334"/>
          <a:stretch/>
        </p:blipFill>
        <p:spPr>
          <a:xfrm>
            <a:off x="5756796" y="1145778"/>
            <a:ext cx="3103205" cy="4547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1" t="44028" r="14653" b="4067"/>
          <a:stretch/>
        </p:blipFill>
        <p:spPr>
          <a:xfrm>
            <a:off x="3582705" y="1016624"/>
            <a:ext cx="1978589" cy="3881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14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4" t="36718" r="45775" b="3786"/>
          <a:stretch/>
        </p:blipFill>
        <p:spPr>
          <a:xfrm>
            <a:off x="2049664" y="3762092"/>
            <a:ext cx="1337539" cy="22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7177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90" y="1607182"/>
            <a:ext cx="7705015" cy="453236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32000" y="744603"/>
            <a:ext cx="289222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Sensors (re-) calibration</a:t>
            </a:r>
          </a:p>
          <a:p>
            <a:pPr>
              <a:lnSpc>
                <a:spcPct val="150000"/>
              </a:lnSpc>
            </a:pPr>
            <a:r>
              <a:rPr lang="it-IT" sz="1600" dirty="0">
                <a:solidFill>
                  <a:srgbClr val="002060"/>
                </a:solidFill>
              </a:rPr>
              <a:t>T-range of interest: 8 – 30 K</a:t>
            </a:r>
            <a:r>
              <a:rPr lang="it-IT" sz="1600" dirty="0">
                <a:solidFill>
                  <a:srgbClr val="244F98"/>
                </a:solidFill>
              </a:rPr>
              <a:t> </a:t>
            </a:r>
            <a:endParaRPr lang="en-GB" sz="1600" dirty="0">
              <a:solidFill>
                <a:srgbClr val="244F98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</p:spTree>
    <p:extLst>
      <p:ext uri="{BB962C8B-B14F-4D97-AF65-F5344CB8AC3E}">
        <p14:creationId xmlns:p14="http://schemas.microsoft.com/office/powerpoint/2010/main" val="216357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32000" y="744603"/>
            <a:ext cx="289222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Sensors (re-) calibration</a:t>
            </a:r>
          </a:p>
          <a:p>
            <a:pPr>
              <a:lnSpc>
                <a:spcPct val="150000"/>
              </a:lnSpc>
            </a:pPr>
            <a:r>
              <a:rPr lang="it-IT" sz="1600" dirty="0">
                <a:solidFill>
                  <a:srgbClr val="002060"/>
                </a:solidFill>
              </a:rPr>
              <a:t>T-range of interest: 8 – 30 K</a:t>
            </a:r>
            <a:r>
              <a:rPr lang="it-IT" sz="1600" dirty="0">
                <a:solidFill>
                  <a:srgbClr val="244F98"/>
                </a:solidFill>
              </a:rPr>
              <a:t> </a:t>
            </a:r>
            <a:endParaRPr lang="en-GB" sz="1600" dirty="0">
              <a:solidFill>
                <a:srgbClr val="244F98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1766"/>
            <a:ext cx="9144000" cy="457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7" t="9578" r="7905" b="4710"/>
          <a:stretch/>
        </p:blipFill>
        <p:spPr>
          <a:xfrm>
            <a:off x="4318686" y="2594918"/>
            <a:ext cx="3797827" cy="226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56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32000" y="744603"/>
            <a:ext cx="3917931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Observation of first transitions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2" name="WhatsApp Video 2019-03-12 at 17.10.5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0" y="1765126"/>
            <a:ext cx="60960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3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Study of SC thin films on substrate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00000" y="3060000"/>
            <a:ext cx="36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2060"/>
                </a:solidFill>
              </a:rPr>
              <a:t>Dorothea Fonnesu</a:t>
            </a:r>
            <a:br>
              <a:rPr lang="en-GB" sz="1400" dirty="0">
                <a:solidFill>
                  <a:srgbClr val="002060"/>
                </a:solidFill>
              </a:rPr>
            </a:br>
            <a:r>
              <a:rPr lang="en-GB" sz="1400" dirty="0">
                <a:solidFill>
                  <a:srgbClr val="002060"/>
                </a:solidFill>
              </a:rPr>
              <a:t>TE/CRG-CI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</p:spTree>
    <p:extLst>
      <p:ext uri="{BB962C8B-B14F-4D97-AF65-F5344CB8AC3E}">
        <p14:creationId xmlns:p14="http://schemas.microsoft.com/office/powerpoint/2010/main" val="230463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31999" y="744603"/>
            <a:ext cx="6256184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Pickup coil response to temperature...</a:t>
            </a:r>
            <a:br>
              <a:rPr lang="it-IT" b="1" dirty="0">
                <a:solidFill>
                  <a:srgbClr val="002060"/>
                </a:solidFill>
              </a:rPr>
            </a:br>
            <a:r>
              <a:rPr lang="it-IT" dirty="0">
                <a:solidFill>
                  <a:srgbClr val="002060"/>
                </a:solidFill>
              </a:rPr>
              <a:t>...for no/different samples and drive coil currents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1" t="10415" r="7849" b="5424"/>
          <a:stretch/>
        </p:blipFill>
        <p:spPr>
          <a:xfrm>
            <a:off x="768250" y="1667933"/>
            <a:ext cx="7607500" cy="44771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24421" y="1828562"/>
            <a:ext cx="1184940" cy="369332"/>
          </a:xfrm>
          <a:prstGeom prst="rect">
            <a:avLst/>
          </a:prstGeom>
          <a:ln>
            <a:solidFill>
              <a:srgbClr val="080808"/>
            </a:solidFill>
          </a:ln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80808"/>
                </a:solidFill>
              </a:rPr>
              <a:t>Coils only</a:t>
            </a:r>
            <a:endParaRPr lang="en-GB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0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31999" y="744603"/>
            <a:ext cx="6739510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Pickup coil response to temperature...</a:t>
            </a:r>
            <a:br>
              <a:rPr lang="it-IT" b="1" dirty="0">
                <a:solidFill>
                  <a:srgbClr val="002060"/>
                </a:solidFill>
              </a:rPr>
            </a:br>
            <a:r>
              <a:rPr lang="it-IT" dirty="0">
                <a:solidFill>
                  <a:srgbClr val="002060"/>
                </a:solidFill>
              </a:rPr>
              <a:t>...for no/different samples and drive coil currents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3" t="10146" r="8591" b="6244"/>
          <a:stretch/>
        </p:blipFill>
        <p:spPr>
          <a:xfrm>
            <a:off x="910375" y="1667933"/>
            <a:ext cx="7323250" cy="433756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72702" y="1828562"/>
            <a:ext cx="1492716" cy="369332"/>
          </a:xfrm>
          <a:prstGeom prst="rect">
            <a:avLst/>
          </a:prstGeom>
          <a:ln>
            <a:solidFill>
              <a:srgbClr val="080808"/>
            </a:solidFill>
          </a:ln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80808"/>
                </a:solidFill>
              </a:rPr>
              <a:t>Cu substrate</a:t>
            </a:r>
            <a:endParaRPr lang="en-GB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2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31999" y="744603"/>
            <a:ext cx="8476870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Pickup coil response to temperature...</a:t>
            </a:r>
            <a:br>
              <a:rPr lang="it-IT" b="1" dirty="0">
                <a:solidFill>
                  <a:srgbClr val="002060"/>
                </a:solidFill>
              </a:rPr>
            </a:br>
            <a:r>
              <a:rPr lang="it-IT" dirty="0">
                <a:solidFill>
                  <a:srgbClr val="002060"/>
                </a:solidFill>
              </a:rPr>
              <a:t>...for no/different samples and drive coil currents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7" t="10690" r="8629" b="5717"/>
          <a:stretch/>
        </p:blipFill>
        <p:spPr>
          <a:xfrm>
            <a:off x="894514" y="1667933"/>
            <a:ext cx="7551840" cy="44776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3275" y="1828562"/>
            <a:ext cx="1928733" cy="369332"/>
          </a:xfrm>
          <a:prstGeom prst="rect">
            <a:avLst/>
          </a:prstGeom>
          <a:ln>
            <a:solidFill>
              <a:srgbClr val="080808"/>
            </a:solidFill>
          </a:ln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80808"/>
                </a:solidFill>
              </a:rPr>
              <a:t>Nb/Cu DCMS 1A</a:t>
            </a:r>
            <a:endParaRPr lang="en-GB" dirty="0">
              <a:solidFill>
                <a:srgbClr val="08080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42939" y="2163047"/>
            <a:ext cx="1213794" cy="21544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rgbClr val="080808"/>
                </a:solidFill>
              </a:rPr>
              <a:t>F. Avino TE/VSC-SCC</a:t>
            </a:r>
            <a:endParaRPr lang="en-GB" sz="800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31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8" t="10247" r="8907" b="6147"/>
          <a:stretch/>
        </p:blipFill>
        <p:spPr>
          <a:xfrm>
            <a:off x="178688" y="3730545"/>
            <a:ext cx="3253917" cy="19473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6" t="10436" r="8639" b="6083"/>
          <a:stretch/>
        </p:blipFill>
        <p:spPr>
          <a:xfrm>
            <a:off x="178687" y="1664356"/>
            <a:ext cx="3268491" cy="1937639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2" t="10951" r="9155" b="6549"/>
          <a:stretch/>
        </p:blipFill>
        <p:spPr>
          <a:xfrm>
            <a:off x="3588998" y="2090185"/>
            <a:ext cx="5319871" cy="314907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431999" y="744603"/>
            <a:ext cx="8476870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Pickup coil response to temperature...</a:t>
            </a:r>
            <a:br>
              <a:rPr lang="it-IT" b="1" dirty="0">
                <a:solidFill>
                  <a:srgbClr val="002060"/>
                </a:solidFill>
              </a:rPr>
            </a:br>
            <a:r>
              <a:rPr lang="it-IT" dirty="0">
                <a:solidFill>
                  <a:srgbClr val="002060"/>
                </a:solidFill>
              </a:rPr>
              <a:t>...for no/different samples and drive coil currents: 3, 5 and 7 mA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0" y="6356350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93513" y="3022002"/>
            <a:ext cx="723275" cy="369332"/>
          </a:xfrm>
          <a:prstGeom prst="rect">
            <a:avLst/>
          </a:prstGeom>
          <a:ln>
            <a:solidFill>
              <a:srgbClr val="080808"/>
            </a:solidFill>
          </a:ln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80808"/>
                </a:solidFill>
              </a:rPr>
              <a:t>3 mA</a:t>
            </a:r>
            <a:endParaRPr lang="en-GB" dirty="0">
              <a:solidFill>
                <a:srgbClr val="080808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17329" y="4606816"/>
            <a:ext cx="723275" cy="369332"/>
          </a:xfrm>
          <a:prstGeom prst="rect">
            <a:avLst/>
          </a:prstGeom>
          <a:ln>
            <a:solidFill>
              <a:srgbClr val="080808"/>
            </a:solidFill>
          </a:ln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80808"/>
                </a:solidFill>
              </a:rPr>
              <a:t>5 mA</a:t>
            </a:r>
            <a:endParaRPr lang="en-GB" dirty="0">
              <a:solidFill>
                <a:srgbClr val="080808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3513" y="5090381"/>
            <a:ext cx="723275" cy="369332"/>
          </a:xfrm>
          <a:prstGeom prst="rect">
            <a:avLst/>
          </a:prstGeom>
          <a:ln>
            <a:solidFill>
              <a:srgbClr val="080808"/>
            </a:solidFill>
          </a:ln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80808"/>
                </a:solidFill>
              </a:rPr>
              <a:t>7 mA</a:t>
            </a:r>
            <a:endParaRPr lang="en-GB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98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31999" y="744603"/>
            <a:ext cx="8476870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Measurement of T</a:t>
            </a:r>
            <a:r>
              <a:rPr lang="it-IT" b="1" baseline="-25000" dirty="0">
                <a:solidFill>
                  <a:srgbClr val="002060"/>
                </a:solidFill>
              </a:rPr>
              <a:t>c </a:t>
            </a:r>
            <a:r>
              <a:rPr lang="it-IT" b="1" dirty="0">
                <a:solidFill>
                  <a:srgbClr val="002060"/>
                </a:solidFill>
              </a:rPr>
              <a:t> - bulk Nb, EH 0.15 A, I</a:t>
            </a:r>
            <a:r>
              <a:rPr lang="it-IT" b="1" baseline="-25000" dirty="0">
                <a:solidFill>
                  <a:srgbClr val="002060"/>
                </a:solidFill>
              </a:rPr>
              <a:t>D</a:t>
            </a:r>
            <a:r>
              <a:rPr lang="it-IT" b="1" dirty="0">
                <a:solidFill>
                  <a:srgbClr val="002060"/>
                </a:solidFill>
              </a:rPr>
              <a:t> = 5 mA, f</a:t>
            </a:r>
            <a:r>
              <a:rPr lang="it-IT" b="1" baseline="-25000" dirty="0">
                <a:solidFill>
                  <a:srgbClr val="002060"/>
                </a:solidFill>
              </a:rPr>
              <a:t>D</a:t>
            </a:r>
            <a:r>
              <a:rPr lang="it-IT" b="1" dirty="0">
                <a:solidFill>
                  <a:srgbClr val="002060"/>
                </a:solidFill>
              </a:rPr>
              <a:t> = 7 Hz</a:t>
            </a:r>
            <a:br>
              <a:rPr lang="it-IT" b="1" dirty="0">
                <a:solidFill>
                  <a:srgbClr val="002060"/>
                </a:solidFill>
              </a:rPr>
            </a:br>
            <a:r>
              <a:rPr lang="it-IT" dirty="0">
                <a:solidFill>
                  <a:srgbClr val="002060"/>
                </a:solidFill>
              </a:rPr>
              <a:t>I – acquire signal amplitude transition and temperature 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0" y="6356350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6" t="9855" r="8726" b="6380"/>
          <a:stretch/>
        </p:blipFill>
        <p:spPr>
          <a:xfrm>
            <a:off x="1331020" y="1626496"/>
            <a:ext cx="6678827" cy="447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00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31999" y="744603"/>
            <a:ext cx="8476870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Measurement of T</a:t>
            </a:r>
            <a:r>
              <a:rPr lang="it-IT" b="1" baseline="-25000" dirty="0">
                <a:solidFill>
                  <a:srgbClr val="002060"/>
                </a:solidFill>
              </a:rPr>
              <a:t>c </a:t>
            </a:r>
            <a:r>
              <a:rPr lang="it-IT" b="1" dirty="0">
                <a:solidFill>
                  <a:srgbClr val="002060"/>
                </a:solidFill>
              </a:rPr>
              <a:t> - bulk Nb, EH 0.15 A, I</a:t>
            </a:r>
            <a:r>
              <a:rPr lang="it-IT" b="1" baseline="-25000" dirty="0">
                <a:solidFill>
                  <a:srgbClr val="002060"/>
                </a:solidFill>
              </a:rPr>
              <a:t>D</a:t>
            </a:r>
            <a:r>
              <a:rPr lang="it-IT" b="1" dirty="0">
                <a:solidFill>
                  <a:srgbClr val="002060"/>
                </a:solidFill>
              </a:rPr>
              <a:t> = 5 mA, f</a:t>
            </a:r>
            <a:r>
              <a:rPr lang="it-IT" b="1" baseline="-25000" dirty="0">
                <a:solidFill>
                  <a:srgbClr val="002060"/>
                </a:solidFill>
              </a:rPr>
              <a:t>D</a:t>
            </a:r>
            <a:r>
              <a:rPr lang="it-IT" b="1" dirty="0">
                <a:solidFill>
                  <a:srgbClr val="002060"/>
                </a:solidFill>
              </a:rPr>
              <a:t> = 7 Hz</a:t>
            </a:r>
            <a:br>
              <a:rPr lang="it-IT" b="1" dirty="0">
                <a:solidFill>
                  <a:srgbClr val="002060"/>
                </a:solidFill>
              </a:rPr>
            </a:br>
            <a:r>
              <a:rPr lang="it-IT" dirty="0">
                <a:solidFill>
                  <a:srgbClr val="002060"/>
                </a:solidFill>
              </a:rPr>
              <a:t>II.a – fit signal for regular intervals to get amplitude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0" y="6356350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0" t="10358" r="8594" b="7501"/>
          <a:stretch/>
        </p:blipFill>
        <p:spPr>
          <a:xfrm>
            <a:off x="1085408" y="1598556"/>
            <a:ext cx="6973183" cy="453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31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31999" y="744603"/>
            <a:ext cx="8476870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Measurement of T</a:t>
            </a:r>
            <a:r>
              <a:rPr lang="it-IT" b="1" baseline="-25000" dirty="0">
                <a:solidFill>
                  <a:srgbClr val="002060"/>
                </a:solidFill>
              </a:rPr>
              <a:t>c </a:t>
            </a:r>
            <a:r>
              <a:rPr lang="it-IT" b="1" dirty="0">
                <a:solidFill>
                  <a:srgbClr val="002060"/>
                </a:solidFill>
              </a:rPr>
              <a:t> - bulk Nb, EH 0.15 A, I</a:t>
            </a:r>
            <a:r>
              <a:rPr lang="it-IT" b="1" baseline="-25000" dirty="0">
                <a:solidFill>
                  <a:srgbClr val="002060"/>
                </a:solidFill>
              </a:rPr>
              <a:t>D</a:t>
            </a:r>
            <a:r>
              <a:rPr lang="it-IT" b="1" dirty="0">
                <a:solidFill>
                  <a:srgbClr val="002060"/>
                </a:solidFill>
              </a:rPr>
              <a:t> = 5 mA, f</a:t>
            </a:r>
            <a:r>
              <a:rPr lang="it-IT" b="1" baseline="-25000" dirty="0">
                <a:solidFill>
                  <a:srgbClr val="002060"/>
                </a:solidFill>
              </a:rPr>
              <a:t>D</a:t>
            </a:r>
            <a:r>
              <a:rPr lang="it-IT" b="1" dirty="0">
                <a:solidFill>
                  <a:srgbClr val="002060"/>
                </a:solidFill>
              </a:rPr>
              <a:t> = 7 Hz</a:t>
            </a:r>
            <a:br>
              <a:rPr lang="it-IT" b="1" dirty="0">
                <a:solidFill>
                  <a:srgbClr val="002060"/>
                </a:solidFill>
              </a:rPr>
            </a:br>
            <a:r>
              <a:rPr lang="it-IT" dirty="0">
                <a:solidFill>
                  <a:srgbClr val="002060"/>
                </a:solidFill>
              </a:rPr>
              <a:t>II.b – get average temperature for same intervals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0" y="6356350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9" t="10589" r="8152" b="7647"/>
          <a:stretch/>
        </p:blipFill>
        <p:spPr>
          <a:xfrm>
            <a:off x="1082319" y="1621794"/>
            <a:ext cx="6979361" cy="451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02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31999" y="744603"/>
            <a:ext cx="8476870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Measurement of T</a:t>
            </a:r>
            <a:r>
              <a:rPr lang="it-IT" b="1" baseline="-25000" dirty="0">
                <a:solidFill>
                  <a:srgbClr val="002060"/>
                </a:solidFill>
              </a:rPr>
              <a:t>c </a:t>
            </a:r>
            <a:r>
              <a:rPr lang="it-IT" b="1" dirty="0">
                <a:solidFill>
                  <a:srgbClr val="002060"/>
                </a:solidFill>
              </a:rPr>
              <a:t> - bulk Nb, EH 0.15 A, I</a:t>
            </a:r>
            <a:r>
              <a:rPr lang="it-IT" b="1" baseline="-25000" dirty="0">
                <a:solidFill>
                  <a:srgbClr val="002060"/>
                </a:solidFill>
              </a:rPr>
              <a:t>D</a:t>
            </a:r>
            <a:r>
              <a:rPr lang="it-IT" b="1" dirty="0">
                <a:solidFill>
                  <a:srgbClr val="002060"/>
                </a:solidFill>
              </a:rPr>
              <a:t> = 5 mA, f</a:t>
            </a:r>
            <a:r>
              <a:rPr lang="it-IT" b="1" baseline="-25000" dirty="0">
                <a:solidFill>
                  <a:srgbClr val="002060"/>
                </a:solidFill>
              </a:rPr>
              <a:t>D</a:t>
            </a:r>
            <a:r>
              <a:rPr lang="it-IT" b="1" dirty="0">
                <a:solidFill>
                  <a:srgbClr val="002060"/>
                </a:solidFill>
              </a:rPr>
              <a:t> = 7 Hz</a:t>
            </a:r>
            <a:br>
              <a:rPr lang="it-IT" b="1" dirty="0">
                <a:solidFill>
                  <a:srgbClr val="002060"/>
                </a:solidFill>
              </a:rPr>
            </a:br>
            <a:r>
              <a:rPr lang="it-IT" dirty="0">
                <a:solidFill>
                  <a:srgbClr val="002060"/>
                </a:solidFill>
              </a:rPr>
              <a:t>III – plot extracted A against &lt;T&gt; and fit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0" y="6356350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9" t="10419" r="8484" b="3404"/>
          <a:stretch/>
        </p:blipFill>
        <p:spPr>
          <a:xfrm>
            <a:off x="788013" y="1667933"/>
            <a:ext cx="7762863" cy="447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59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9" t="10419" r="8484" b="3404"/>
          <a:stretch/>
        </p:blipFill>
        <p:spPr>
          <a:xfrm>
            <a:off x="788013" y="1667933"/>
            <a:ext cx="7762863" cy="447679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31999" y="744603"/>
            <a:ext cx="8476870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Measurement of T</a:t>
            </a:r>
            <a:r>
              <a:rPr lang="it-IT" b="1" baseline="-25000" dirty="0">
                <a:solidFill>
                  <a:srgbClr val="002060"/>
                </a:solidFill>
              </a:rPr>
              <a:t>c </a:t>
            </a:r>
            <a:r>
              <a:rPr lang="it-IT" b="1" dirty="0">
                <a:solidFill>
                  <a:srgbClr val="002060"/>
                </a:solidFill>
              </a:rPr>
              <a:t> - bulk Nb, EH 0.15 A, I</a:t>
            </a:r>
            <a:r>
              <a:rPr lang="it-IT" b="1" baseline="-25000" dirty="0">
                <a:solidFill>
                  <a:srgbClr val="002060"/>
                </a:solidFill>
              </a:rPr>
              <a:t>D</a:t>
            </a:r>
            <a:r>
              <a:rPr lang="it-IT" b="1" dirty="0">
                <a:solidFill>
                  <a:srgbClr val="002060"/>
                </a:solidFill>
              </a:rPr>
              <a:t> = 5 mA, f</a:t>
            </a:r>
            <a:r>
              <a:rPr lang="it-IT" b="1" baseline="-25000" dirty="0">
                <a:solidFill>
                  <a:srgbClr val="002060"/>
                </a:solidFill>
              </a:rPr>
              <a:t>D</a:t>
            </a:r>
            <a:r>
              <a:rPr lang="it-IT" b="1" dirty="0">
                <a:solidFill>
                  <a:srgbClr val="002060"/>
                </a:solidFill>
              </a:rPr>
              <a:t> = 7 Hz</a:t>
            </a:r>
            <a:br>
              <a:rPr lang="it-IT" b="1" dirty="0">
                <a:solidFill>
                  <a:srgbClr val="002060"/>
                </a:solidFill>
              </a:rPr>
            </a:br>
            <a:r>
              <a:rPr lang="it-IT" dirty="0">
                <a:solidFill>
                  <a:srgbClr val="002060"/>
                </a:solidFill>
              </a:rPr>
              <a:t>III – plot extracted A against &lt;T&gt; and fit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0" y="6356350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Fonnesu – CRG FPT Seminar – CERN 13.03.2019</a:t>
            </a:r>
          </a:p>
        </p:txBody>
      </p:sp>
      <p:cxnSp>
        <p:nvCxnSpPr>
          <p:cNvPr id="4" name="Straight Connector 3"/>
          <p:cNvCxnSpPr>
            <a:stCxn id="10" idx="4"/>
          </p:cNvCxnSpPr>
          <p:nvPr/>
        </p:nvCxnSpPr>
        <p:spPr>
          <a:xfrm flipH="1">
            <a:off x="4504535" y="3898147"/>
            <a:ext cx="1" cy="1866280"/>
          </a:xfrm>
          <a:prstGeom prst="line">
            <a:avLst/>
          </a:prstGeom>
          <a:ln w="22225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278970" y="3454268"/>
            <a:ext cx="451131" cy="443879"/>
          </a:xfrm>
          <a:prstGeom prst="ellipse">
            <a:avLst/>
          </a:prstGeom>
          <a:noFill/>
          <a:ln w="57150" cmpd="dbl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440972" y="2877179"/>
            <a:ext cx="1332411" cy="16981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51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  <a:r>
              <a:rPr lang="en-US" dirty="0"/>
              <a:t> test stand @Cryolab –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2400" dirty="0"/>
              <a:t>Measurements:</a:t>
            </a:r>
          </a:p>
          <a:p>
            <a:r>
              <a:rPr lang="en-US" sz="1900" dirty="0" err="1"/>
              <a:t>HiPIMS</a:t>
            </a:r>
            <a:r>
              <a:rPr lang="en-US" sz="1900" dirty="0"/>
              <a:t> Nb3Sn/Cu, DCMS </a:t>
            </a:r>
            <a:r>
              <a:rPr lang="en-US" sz="1900" dirty="0" err="1"/>
              <a:t>Nb</a:t>
            </a:r>
            <a:r>
              <a:rPr lang="en-US" sz="1900" dirty="0"/>
              <a:t>/Cu samples ready and available from TE/VSC-SCC (G. Rosaz, F. Avino) </a:t>
            </a:r>
          </a:p>
          <a:p>
            <a:pPr marL="36576" indent="0">
              <a:buNone/>
            </a:pPr>
            <a:r>
              <a:rPr lang="en-US" sz="2400" dirty="0"/>
              <a:t>Analysis:</a:t>
            </a:r>
          </a:p>
          <a:p>
            <a:r>
              <a:rPr lang="en-US" sz="1900" dirty="0"/>
              <a:t>Fit of temperature data</a:t>
            </a:r>
          </a:p>
          <a:p>
            <a:r>
              <a:rPr lang="en-US" sz="1900" dirty="0"/>
              <a:t>Evaluation of uncertainties</a:t>
            </a:r>
          </a:p>
          <a:p>
            <a:pPr marL="36576" indent="0">
              <a:buNone/>
            </a:pPr>
            <a:r>
              <a:rPr lang="en-US" sz="2400" dirty="0"/>
              <a:t>DAQ setup:</a:t>
            </a:r>
          </a:p>
          <a:p>
            <a:r>
              <a:rPr lang="en-US" sz="1900" dirty="0"/>
              <a:t>Noise reduction (cabling, filtering at amplifier, etc.)</a:t>
            </a:r>
          </a:p>
          <a:p>
            <a:pPr marL="36576" indent="0">
              <a:buNone/>
            </a:pPr>
            <a:r>
              <a:rPr lang="en-US" sz="2400" dirty="0"/>
              <a:t>Experimental setup:</a:t>
            </a:r>
          </a:p>
          <a:p>
            <a:r>
              <a:rPr lang="en-US" sz="1900" dirty="0"/>
              <a:t>Temperature stabilization (G10 chamber, mesh at vapour inlet, etc.)</a:t>
            </a:r>
          </a:p>
          <a:p>
            <a:pPr marL="36576" indent="0">
              <a:buNone/>
            </a:pPr>
            <a:r>
              <a:rPr lang="en-US" sz="2400" dirty="0"/>
              <a:t>Automatised system:</a:t>
            </a:r>
            <a:r>
              <a:rPr lang="en-US" dirty="0"/>
              <a:t> </a:t>
            </a:r>
          </a:p>
          <a:p>
            <a:r>
              <a:rPr lang="en-US" sz="1900" dirty="0"/>
              <a:t>PID controller, DAQ GUI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0" y="6356350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Fonnesu – CRG FPT Seminar – CERN 13.03.2019</a:t>
            </a:r>
          </a:p>
        </p:txBody>
      </p:sp>
    </p:spTree>
    <p:extLst>
      <p:ext uri="{BB962C8B-B14F-4D97-AF65-F5344CB8AC3E}">
        <p14:creationId xmlns:p14="http://schemas.microsoft.com/office/powerpoint/2010/main" val="84694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2000" y="814329"/>
            <a:ext cx="82800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002060"/>
                </a:solidFill>
              </a:rPr>
              <a:t>EASITrain</a:t>
            </a:r>
            <a:endParaRPr lang="en-GB" baseline="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GB" baseline="0" dirty="0">
                <a:solidFill>
                  <a:srgbClr val="002060"/>
                </a:solidFill>
              </a:rPr>
              <a:t>SRF cavities at CERN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GB" baseline="0" dirty="0">
                <a:solidFill>
                  <a:srgbClr val="002060"/>
                </a:solidFill>
              </a:rPr>
              <a:t>Thin </a:t>
            </a:r>
            <a:r>
              <a:rPr lang="en-GB" dirty="0">
                <a:solidFill>
                  <a:srgbClr val="002060"/>
                </a:solidFill>
              </a:rPr>
              <a:t>f</a:t>
            </a:r>
            <a:r>
              <a:rPr lang="en-GB" baseline="0" dirty="0">
                <a:solidFill>
                  <a:srgbClr val="002060"/>
                </a:solidFill>
              </a:rPr>
              <a:t>ilms for</a:t>
            </a:r>
            <a:r>
              <a:rPr lang="en-GB" dirty="0">
                <a:solidFill>
                  <a:srgbClr val="002060"/>
                </a:solidFill>
              </a:rPr>
              <a:t> SRF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2060"/>
                </a:solidFill>
              </a:rPr>
              <a:t>PhD goals</a:t>
            </a: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baseline="-25000" dirty="0">
                <a:solidFill>
                  <a:srgbClr val="002060"/>
                </a:solidFill>
              </a:rPr>
              <a:t>c</a:t>
            </a:r>
            <a:r>
              <a:rPr lang="en-US" dirty="0">
                <a:solidFill>
                  <a:srgbClr val="002060"/>
                </a:solidFill>
              </a:rPr>
              <a:t> test stand @Cryolab</a:t>
            </a:r>
            <a:endParaRPr lang="en-GB" baseline="-250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2060"/>
                </a:solidFill>
              </a:rPr>
              <a:t>Next steps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2060"/>
                </a:solidFill>
              </a:rPr>
              <a:t>Conclusions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</p:spTree>
    <p:extLst>
      <p:ext uri="{BB962C8B-B14F-4D97-AF65-F5344CB8AC3E}">
        <p14:creationId xmlns:p14="http://schemas.microsoft.com/office/powerpoint/2010/main" val="416247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PhD – next to next steps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0" y="6356350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32000" y="867876"/>
            <a:ext cx="8280000" cy="46800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b="1" dirty="0"/>
              <a:t>Study of SC thin films on substrate</a:t>
            </a:r>
            <a:br>
              <a:rPr lang="en-GB" sz="2400" b="1" dirty="0"/>
            </a:br>
            <a:endParaRPr lang="en-US" sz="2400" dirty="0"/>
          </a:p>
          <a:p>
            <a:r>
              <a:rPr lang="en-US" sz="1900" dirty="0"/>
              <a:t>Investigate thermodynamic parameters of SC thin films on their substrate </a:t>
            </a:r>
            <a:br>
              <a:rPr lang="en-US" sz="1900" dirty="0"/>
            </a:br>
            <a:endParaRPr lang="en-US" sz="1900" dirty="0"/>
          </a:p>
          <a:p>
            <a:pPr lvl="1"/>
            <a:r>
              <a:rPr lang="en-US" sz="1500" dirty="0"/>
              <a:t>Measurement of critical temperature T</a:t>
            </a:r>
            <a:r>
              <a:rPr lang="en-US" sz="1500" baseline="-25000" dirty="0"/>
              <a:t>c</a:t>
            </a:r>
            <a:r>
              <a:rPr lang="en-US" sz="1500" dirty="0"/>
              <a:t> on small samples</a:t>
            </a:r>
            <a:br>
              <a:rPr lang="en-US" sz="1500" dirty="0"/>
            </a:br>
            <a:endParaRPr lang="en-US" sz="1500" baseline="-25000" dirty="0"/>
          </a:p>
          <a:p>
            <a:pPr lvl="1"/>
            <a:r>
              <a:rPr lang="en-US" sz="1500" dirty="0"/>
              <a:t>Measurement of thermal diffusivity on medium size samples at QPR, i.e. in RF environment</a:t>
            </a:r>
            <a:br>
              <a:rPr lang="en-US" sz="1500" dirty="0"/>
            </a:br>
            <a:endParaRPr lang="en-US" sz="1500" dirty="0"/>
          </a:p>
          <a:p>
            <a:pPr lvl="1"/>
            <a:r>
              <a:rPr lang="en-US" sz="1500" dirty="0"/>
              <a:t>Test of coated real size 1.3 GHz cavity</a:t>
            </a:r>
            <a:br>
              <a:rPr lang="en-US" sz="1500" dirty="0"/>
            </a:br>
            <a:endParaRPr lang="en-US" sz="1500" dirty="0"/>
          </a:p>
          <a:p>
            <a:r>
              <a:rPr lang="en-US" sz="1900" dirty="0"/>
              <a:t>Numerical simulation of thermal behaviour of SC film on substrate in RF environment, focus on:</a:t>
            </a:r>
            <a:br>
              <a:rPr lang="en-US" sz="1900" dirty="0"/>
            </a:br>
            <a:endParaRPr lang="en-US" sz="1900" dirty="0"/>
          </a:p>
          <a:p>
            <a:pPr lvl="1"/>
            <a:r>
              <a:rPr lang="en-US" sz="1500" dirty="0"/>
              <a:t>QPR</a:t>
            </a:r>
            <a:br>
              <a:rPr lang="en-US" sz="1500" dirty="0"/>
            </a:br>
            <a:endParaRPr lang="en-US" sz="1500" dirty="0"/>
          </a:p>
          <a:p>
            <a:pPr lvl="1"/>
            <a:r>
              <a:rPr lang="en-US" sz="1500" dirty="0"/>
              <a:t>film/substrate interface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32000" y="1536491"/>
            <a:ext cx="7982951" cy="737152"/>
          </a:xfrm>
          <a:prstGeom prst="rect">
            <a:avLst/>
          </a:prstGeom>
          <a:noFill/>
          <a:ln w="12700">
            <a:solidFill>
              <a:srgbClr val="1E5AAE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37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PhD – next to next steps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0" y="6356350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32000" y="867876"/>
            <a:ext cx="8280000" cy="46800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b="1" dirty="0"/>
              <a:t>Study of SC thin films on substrate</a:t>
            </a:r>
            <a:br>
              <a:rPr lang="en-GB" sz="2400" b="1" dirty="0"/>
            </a:br>
            <a:endParaRPr lang="en-US" sz="2400" dirty="0"/>
          </a:p>
          <a:p>
            <a:r>
              <a:rPr lang="en-US" sz="1900" dirty="0"/>
              <a:t>Investigate thermodynamic parameters of SC thin films on their substrate </a:t>
            </a:r>
            <a:br>
              <a:rPr lang="en-US" sz="1900" dirty="0"/>
            </a:br>
            <a:endParaRPr lang="en-US" sz="1900" dirty="0"/>
          </a:p>
          <a:p>
            <a:pPr lvl="1"/>
            <a:r>
              <a:rPr lang="en-US" sz="1500" dirty="0"/>
              <a:t>Measurement of critical temperature T</a:t>
            </a:r>
            <a:r>
              <a:rPr lang="en-US" sz="1500" baseline="-25000" dirty="0"/>
              <a:t>c</a:t>
            </a:r>
            <a:r>
              <a:rPr lang="en-US" sz="1500" dirty="0"/>
              <a:t> on small samples</a:t>
            </a:r>
            <a:br>
              <a:rPr lang="en-US" sz="1500" dirty="0"/>
            </a:br>
            <a:endParaRPr lang="en-US" sz="1500" baseline="-25000" dirty="0"/>
          </a:p>
          <a:p>
            <a:pPr lvl="1"/>
            <a:r>
              <a:rPr lang="en-US" sz="1500" dirty="0"/>
              <a:t>Measurement of thermal diffusivity on medium size samples at QPR, i.e. in RF environment</a:t>
            </a:r>
            <a:br>
              <a:rPr lang="en-US" sz="1500" dirty="0"/>
            </a:br>
            <a:endParaRPr lang="en-US" sz="1500" dirty="0"/>
          </a:p>
          <a:p>
            <a:pPr lvl="1"/>
            <a:r>
              <a:rPr lang="en-US" sz="1500" dirty="0"/>
              <a:t>Test of coated real size 1.3 GHz cavity</a:t>
            </a:r>
            <a:br>
              <a:rPr lang="en-US" sz="1500" dirty="0"/>
            </a:br>
            <a:endParaRPr lang="en-US" sz="1500" dirty="0"/>
          </a:p>
          <a:p>
            <a:r>
              <a:rPr lang="en-US" sz="1900" dirty="0"/>
              <a:t>Numerical simulation of thermal behaviour of SC film on substrate in RF environment, focus on:</a:t>
            </a:r>
            <a:br>
              <a:rPr lang="en-US" sz="1900" dirty="0"/>
            </a:br>
            <a:endParaRPr lang="en-US" sz="1900" dirty="0"/>
          </a:p>
          <a:p>
            <a:pPr lvl="1"/>
            <a:r>
              <a:rPr lang="en-US" sz="1500" dirty="0"/>
              <a:t>QPR</a:t>
            </a:r>
            <a:br>
              <a:rPr lang="en-US" sz="1500" dirty="0"/>
            </a:br>
            <a:endParaRPr lang="en-US" sz="1500" dirty="0"/>
          </a:p>
          <a:p>
            <a:pPr lvl="1"/>
            <a:r>
              <a:rPr lang="en-US" sz="1500" dirty="0"/>
              <a:t>film/substrate interface</a:t>
            </a:r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32000" y="1536491"/>
            <a:ext cx="7982951" cy="737152"/>
          </a:xfrm>
          <a:prstGeom prst="rect">
            <a:avLst/>
          </a:prstGeom>
          <a:noFill/>
          <a:ln w="12700">
            <a:solidFill>
              <a:srgbClr val="1E5AAE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303638" y="2360141"/>
            <a:ext cx="5060092" cy="383059"/>
          </a:xfrm>
          <a:prstGeom prst="rect">
            <a:avLst/>
          </a:prstGeom>
          <a:noFill/>
          <a:ln w="12700">
            <a:solidFill>
              <a:srgbClr val="1E5AAE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41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PhD – next to next steps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0" y="6356350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32000" y="867876"/>
            <a:ext cx="8280000" cy="46800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b="1" dirty="0"/>
              <a:t>Study of SC thin films on substrate</a:t>
            </a:r>
            <a:br>
              <a:rPr lang="en-GB" sz="2400" b="1" dirty="0"/>
            </a:br>
            <a:endParaRPr lang="en-US" sz="2400" dirty="0"/>
          </a:p>
          <a:p>
            <a:r>
              <a:rPr lang="en-US" sz="1900" dirty="0"/>
              <a:t>Investigate thermodynamic parameters of SC thin films on their substrate </a:t>
            </a:r>
            <a:br>
              <a:rPr lang="en-US" sz="1900" dirty="0"/>
            </a:br>
            <a:endParaRPr lang="en-US" sz="1900" dirty="0"/>
          </a:p>
          <a:p>
            <a:pPr lvl="1"/>
            <a:r>
              <a:rPr lang="en-US" sz="1500" dirty="0"/>
              <a:t>Measurement of critical temperature T</a:t>
            </a:r>
            <a:r>
              <a:rPr lang="en-US" sz="1500" baseline="-25000" dirty="0"/>
              <a:t>c</a:t>
            </a:r>
            <a:r>
              <a:rPr lang="en-US" sz="1500" dirty="0"/>
              <a:t> on small samples</a:t>
            </a:r>
            <a:br>
              <a:rPr lang="en-US" sz="1500" dirty="0"/>
            </a:br>
            <a:endParaRPr lang="en-US" sz="1500" baseline="-25000" dirty="0"/>
          </a:p>
          <a:p>
            <a:pPr lvl="1"/>
            <a:r>
              <a:rPr lang="en-US" sz="1500" dirty="0"/>
              <a:t>Measurement of thermal diffusivity on medium size samples at QPR, i.e. in RF environment</a:t>
            </a:r>
            <a:br>
              <a:rPr lang="en-US" sz="1500" dirty="0"/>
            </a:br>
            <a:endParaRPr lang="en-US" sz="1500" dirty="0"/>
          </a:p>
          <a:p>
            <a:pPr lvl="1"/>
            <a:r>
              <a:rPr lang="en-US" sz="1500" dirty="0"/>
              <a:t>Test of coated real size 1.3 GHz cavity</a:t>
            </a:r>
            <a:br>
              <a:rPr lang="en-US" sz="1500" dirty="0"/>
            </a:br>
            <a:endParaRPr lang="en-US" sz="1500" dirty="0"/>
          </a:p>
          <a:p>
            <a:r>
              <a:rPr lang="en-US" sz="1900" dirty="0"/>
              <a:t>Numerical simulation of thermal behaviour of SC film on substrate in RF environment, focus on:</a:t>
            </a:r>
            <a:br>
              <a:rPr lang="en-US" sz="1900" dirty="0"/>
            </a:br>
            <a:endParaRPr lang="en-US" sz="1900" dirty="0"/>
          </a:p>
          <a:p>
            <a:pPr lvl="1"/>
            <a:r>
              <a:rPr lang="en-US" sz="1500" dirty="0"/>
              <a:t>QPR</a:t>
            </a:r>
            <a:br>
              <a:rPr lang="en-US" sz="1500" dirty="0"/>
            </a:br>
            <a:endParaRPr lang="en-US" sz="1500" dirty="0"/>
          </a:p>
          <a:p>
            <a:pPr lvl="1"/>
            <a:r>
              <a:rPr lang="en-US" sz="1500" dirty="0"/>
              <a:t>film/substrate interface</a:t>
            </a:r>
            <a:endParaRPr lang="en-US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32000" y="1536491"/>
            <a:ext cx="7982951" cy="737152"/>
          </a:xfrm>
          <a:prstGeom prst="rect">
            <a:avLst/>
          </a:prstGeom>
          <a:noFill/>
          <a:ln w="12700">
            <a:solidFill>
              <a:srgbClr val="1E5AAE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303638" y="2360141"/>
            <a:ext cx="5060092" cy="383059"/>
          </a:xfrm>
          <a:prstGeom prst="rect">
            <a:avLst/>
          </a:prstGeom>
          <a:noFill/>
          <a:ln w="12700">
            <a:solidFill>
              <a:srgbClr val="1E5AAE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1303637" y="2764377"/>
            <a:ext cx="6851821" cy="553412"/>
          </a:xfrm>
          <a:prstGeom prst="rect">
            <a:avLst/>
          </a:prstGeom>
          <a:noFill/>
          <a:ln w="12700">
            <a:solidFill>
              <a:srgbClr val="1E5AAE"/>
            </a:solidFill>
            <a:prstDash val="dash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602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2000" y="1080000"/>
            <a:ext cx="8280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002060"/>
                </a:solidFill>
              </a:rPr>
              <a:t>EASITrain: familiarised myself with the EU standards and procedures</a:t>
            </a:r>
            <a:endParaRPr lang="en-GB" baseline="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GB" baseline="0" dirty="0">
                <a:solidFill>
                  <a:srgbClr val="002060"/>
                </a:solidFill>
              </a:rPr>
              <a:t>Requirements for measurement</a:t>
            </a:r>
            <a:r>
              <a:rPr lang="en-GB" dirty="0">
                <a:solidFill>
                  <a:srgbClr val="002060"/>
                </a:solidFill>
              </a:rPr>
              <a:t> of T</a:t>
            </a:r>
            <a:r>
              <a:rPr lang="en-GB" baseline="-25000" dirty="0">
                <a:solidFill>
                  <a:srgbClr val="002060"/>
                </a:solidFill>
              </a:rPr>
              <a:t>c</a:t>
            </a:r>
            <a:r>
              <a:rPr lang="en-GB" dirty="0">
                <a:solidFill>
                  <a:srgbClr val="002060"/>
                </a:solidFill>
              </a:rPr>
              <a:t> analysed</a:t>
            </a:r>
            <a:endParaRPr lang="en-GB" baseline="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GB" baseline="0" dirty="0">
                <a:solidFill>
                  <a:srgbClr val="002060"/>
                </a:solidFill>
              </a:rPr>
              <a:t>Measurement system established and commissioned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2060"/>
                </a:solidFill>
              </a:rPr>
              <a:t>DAQ defined – to be now implemented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2060"/>
                </a:solidFill>
              </a:rPr>
              <a:t>First diffusivity measurements done at QPR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2060"/>
                </a:solidFill>
              </a:rPr>
              <a:t>Data analysis to be done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16" y="5812050"/>
            <a:ext cx="394543" cy="2515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0154" y="5737773"/>
            <a:ext cx="8262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i="1" dirty="0"/>
              <a:t>EASITrain – European Advanced Superconductivity Innovation and Training. This Marie Sklodowska-Curie Action (MSCA) Innovative Training Networks (ITN) has received funding from the European Union’s H2020 Framework Programme under Grant Agreement no. 764879 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129567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44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2"/>
          <a:srcRect t="11617"/>
          <a:stretch/>
        </p:blipFill>
        <p:spPr>
          <a:xfrm>
            <a:off x="1110767" y="1390135"/>
            <a:ext cx="7031983" cy="4714276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 rot="16200000">
            <a:off x="6754541" y="3252765"/>
            <a:ext cx="428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O. Brunner, CERN SRF Workshop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16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SRF cavities at CERN - II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8" name="Rettangolo 5">
            <a:extLst>
              <a:ext uri="{FF2B5EF4-FFF2-40B4-BE49-F238E27FC236}">
                <a16:creationId xmlns:a16="http://schemas.microsoft.com/office/drawing/2014/main" id="{28DB1FA9-E69D-5C47-8040-A465C61FB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075" y="894623"/>
            <a:ext cx="435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1800" b="1" dirty="0"/>
              <a:t>FCC study: two phases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62833" y="972340"/>
            <a:ext cx="278026" cy="21720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2368" t="17447" r="6488" b="3957"/>
          <a:stretch/>
        </p:blipFill>
        <p:spPr>
          <a:xfrm>
            <a:off x="5362833" y="1837313"/>
            <a:ext cx="2774707" cy="1189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10068" t="16528" r="5602" b="12820"/>
          <a:stretch/>
        </p:blipFill>
        <p:spPr>
          <a:xfrm>
            <a:off x="749432" y="1864522"/>
            <a:ext cx="3448022" cy="1189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749432" y="1560314"/>
            <a:ext cx="2433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High-gradient machine – FCC-ee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62833" y="1560313"/>
            <a:ext cx="2614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High-current machine – FCC-ee/hh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2968" y="3265834"/>
            <a:ext cx="2130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Acceleration efficiency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400-800 MHz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Bulk Nb? Nb/Cu? N cells?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62833" y="3265833"/>
            <a:ext cx="2105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Cavity shape optimization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400 MHz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Nb/Cu? A15/Cu?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09854" y="5978558"/>
            <a:ext cx="205537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Pictures from: O. Brunner, CERN SRF Workshop 2016</a:t>
            </a:r>
            <a:endParaRPr lang="en-GB" sz="600" dirty="0"/>
          </a:p>
        </p:txBody>
      </p:sp>
      <p:sp>
        <p:nvSpPr>
          <p:cNvPr id="22" name="Rettangolo 5">
            <a:extLst>
              <a:ext uri="{FF2B5EF4-FFF2-40B4-BE49-F238E27FC236}">
                <a16:creationId xmlns:a16="http://schemas.microsoft.com/office/drawing/2014/main" id="{28DB1FA9-E69D-5C47-8040-A465C61FBA1F}"/>
              </a:ext>
            </a:extLst>
          </p:cNvPr>
          <p:cNvSpPr txBox="1">
            <a:spLocks/>
          </p:cNvSpPr>
          <p:nvPr/>
        </p:nvSpPr>
        <p:spPr>
          <a:xfrm>
            <a:off x="2978139" y="4091109"/>
            <a:ext cx="3052933" cy="369332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US" sz="1800" b="1" dirty="0"/>
              <a:t>Long term R&amp;D programs</a:t>
            </a:r>
            <a:endParaRPr lang="en-GB" sz="1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362833" y="4843299"/>
            <a:ext cx="1781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EHF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Seamless fabrication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9432" y="4838301"/>
            <a:ext cx="25326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Nb3Sn and other A15 materials </a:t>
            </a:r>
          </a:p>
        </p:txBody>
      </p:sp>
      <p:sp>
        <p:nvSpPr>
          <p:cNvPr id="25" name="Down Arrow 24"/>
          <p:cNvSpPr/>
          <p:nvPr/>
        </p:nvSpPr>
        <p:spPr>
          <a:xfrm>
            <a:off x="1686697" y="4170405"/>
            <a:ext cx="185352" cy="29003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Down Arrow 25"/>
          <p:cNvSpPr/>
          <p:nvPr/>
        </p:nvSpPr>
        <p:spPr>
          <a:xfrm>
            <a:off x="6950763" y="4169705"/>
            <a:ext cx="185352" cy="29003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24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t="747" r="1218" b="407"/>
          <a:stretch/>
        </p:blipFill>
        <p:spPr>
          <a:xfrm>
            <a:off x="5092377" y="1155357"/>
            <a:ext cx="3499086" cy="386162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EASITrain programme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0" name="Rettangolo 5">
            <a:extLst>
              <a:ext uri="{FF2B5EF4-FFF2-40B4-BE49-F238E27FC236}">
                <a16:creationId xmlns:a16="http://schemas.microsoft.com/office/drawing/2014/main" id="{28DB1FA9-E69D-5C47-8040-A465C61FB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075" y="894623"/>
            <a:ext cx="435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1800" b="1" dirty="0"/>
              <a:t>Pushing the limits of particle colliders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45502" y="1297967"/>
            <a:ext cx="34291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International FCC collaboration </a:t>
            </a:r>
          </a:p>
          <a:p>
            <a:r>
              <a:rPr lang="en-US" dirty="0">
                <a:solidFill>
                  <a:srgbClr val="002060"/>
                </a:solidFill>
              </a:rPr>
              <a:t>with CERN as host lab to study: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FCC-hh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FCC-ee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HE-LHC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FCC-he</a:t>
            </a:r>
          </a:p>
        </p:txBody>
      </p:sp>
      <p:sp>
        <p:nvSpPr>
          <p:cNvPr id="52" name="Rettangolo 5">
            <a:extLst>
              <a:ext uri="{FF2B5EF4-FFF2-40B4-BE49-F238E27FC236}">
                <a16:creationId xmlns:a16="http://schemas.microsoft.com/office/drawing/2014/main" id="{28DB1FA9-E69D-5C47-8040-A465C61FBA1F}"/>
              </a:ext>
            </a:extLst>
          </p:cNvPr>
          <p:cNvSpPr/>
          <p:nvPr/>
        </p:nvSpPr>
        <p:spPr>
          <a:xfrm>
            <a:off x="345502" y="3161957"/>
            <a:ext cx="3868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Challenges: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1630" y="3531289"/>
            <a:ext cx="36407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Civil 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Stronger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New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Cryocooling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Higher fields from SRF cavities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093283" y="5099747"/>
            <a:ext cx="29850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2060"/>
                </a:solidFill>
              </a:rPr>
              <a:t>Work supported by the </a:t>
            </a:r>
            <a:r>
              <a:rPr lang="en-US" sz="800" b="1" dirty="0">
                <a:solidFill>
                  <a:srgbClr val="002060"/>
                </a:solidFill>
              </a:rPr>
              <a:t>European Commission</a:t>
            </a:r>
            <a:r>
              <a:rPr lang="en-US" sz="800" dirty="0">
                <a:solidFill>
                  <a:srgbClr val="002060"/>
                </a:solidFill>
              </a:rPr>
              <a:t> under the </a:t>
            </a:r>
            <a:r>
              <a:rPr lang="en-US" sz="800" b="1" dirty="0">
                <a:solidFill>
                  <a:srgbClr val="002060"/>
                </a:solidFill>
              </a:rPr>
              <a:t>Horizon2020</a:t>
            </a:r>
            <a:r>
              <a:rPr lang="en-US" sz="800" dirty="0">
                <a:solidFill>
                  <a:srgbClr val="002060"/>
                </a:solidFill>
              </a:rPr>
              <a:t> projects </a:t>
            </a:r>
            <a:r>
              <a:rPr lang="en-US" sz="800" b="1" i="1" dirty="0">
                <a:solidFill>
                  <a:srgbClr val="002060"/>
                </a:solidFill>
              </a:rPr>
              <a:t>EuroCirCol</a:t>
            </a:r>
            <a:r>
              <a:rPr lang="en-US" sz="800" dirty="0">
                <a:solidFill>
                  <a:srgbClr val="002060"/>
                </a:solidFill>
              </a:rPr>
              <a:t>, grant agreement 654305</a:t>
            </a:r>
            <a:endParaRPr lang="en-GB" sz="800" dirty="0">
              <a:solidFill>
                <a:srgbClr val="002060"/>
              </a:solidFill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7329" y="5136133"/>
            <a:ext cx="394543" cy="251555"/>
          </a:xfrm>
          <a:prstGeom prst="rect">
            <a:avLst/>
          </a:prstGeom>
        </p:spPr>
      </p:pic>
      <p:sp>
        <p:nvSpPr>
          <p:cNvPr id="6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6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3721" y="2933551"/>
            <a:ext cx="1429269" cy="597738"/>
          </a:xfrm>
          <a:prstGeom prst="rect">
            <a:avLst/>
          </a:prstGeom>
          <a:solidFill>
            <a:srgbClr val="0C377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l="2368" t="17447" r="6488" b="3957"/>
          <a:stretch/>
        </p:blipFill>
        <p:spPr>
          <a:xfrm>
            <a:off x="2588381" y="5168237"/>
            <a:ext cx="1260296" cy="540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/>
          <a:srcRect l="10068" t="16528" r="5602" b="12820"/>
          <a:stretch/>
        </p:blipFill>
        <p:spPr>
          <a:xfrm>
            <a:off x="761293" y="5168237"/>
            <a:ext cx="1566122" cy="540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8403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8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21540" y="2908552"/>
            <a:ext cx="1391672" cy="1604412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6516" y="3679120"/>
            <a:ext cx="1326603" cy="1529396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26856" y="4371285"/>
            <a:ext cx="1391672" cy="1604411"/>
          </a:xfrm>
          <a:prstGeom prst="rect">
            <a:avLst/>
          </a:prstGeom>
          <a:noFill/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92752" y="3641612"/>
            <a:ext cx="1391672" cy="1604411"/>
          </a:xfrm>
          <a:prstGeom prst="rect">
            <a:avLst/>
          </a:prstGeom>
          <a:ln>
            <a:noFill/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8" r="2589" b="2082"/>
          <a:stretch/>
        </p:blipFill>
        <p:spPr>
          <a:xfrm>
            <a:off x="214657" y="915239"/>
            <a:ext cx="4405801" cy="1930008"/>
          </a:xfrm>
          <a:prstGeom prst="rect">
            <a:avLst/>
          </a:prstGeom>
        </p:spPr>
      </p:pic>
      <p:sp>
        <p:nvSpPr>
          <p:cNvPr id="87" name="Rounded Rectangle 86"/>
          <p:cNvSpPr/>
          <p:nvPr/>
        </p:nvSpPr>
        <p:spPr>
          <a:xfrm>
            <a:off x="153899" y="921423"/>
            <a:ext cx="4529312" cy="5065426"/>
          </a:xfrm>
          <a:prstGeom prst="roundRect">
            <a:avLst>
              <a:gd name="adj" fmla="val 1346"/>
            </a:avLst>
          </a:prstGeom>
          <a:noFill/>
          <a:ln w="19050">
            <a:solidFill>
              <a:srgbClr val="204B8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EASITrain programme</a:t>
            </a:r>
            <a:endParaRPr lang="en-GB" dirty="0"/>
          </a:p>
        </p:txBody>
      </p:sp>
      <p:pic>
        <p:nvPicPr>
          <p:cNvPr id="47" name="Content Placeholder 46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689" y="3930066"/>
            <a:ext cx="2319401" cy="192308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835" y="4817080"/>
            <a:ext cx="1943215" cy="114237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69" name="Frame 68"/>
          <p:cNvSpPr/>
          <p:nvPr/>
        </p:nvSpPr>
        <p:spPr>
          <a:xfrm>
            <a:off x="910223" y="2494717"/>
            <a:ext cx="563050" cy="290512"/>
          </a:xfrm>
          <a:prstGeom prst="frame">
            <a:avLst>
              <a:gd name="adj1" fmla="val 31353"/>
            </a:avLst>
          </a:prstGeom>
          <a:solidFill>
            <a:srgbClr val="244F98"/>
          </a:solidFill>
          <a:ln w="12700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0" name="Frame 69"/>
          <p:cNvSpPr/>
          <p:nvPr/>
        </p:nvSpPr>
        <p:spPr>
          <a:xfrm>
            <a:off x="1520723" y="2495364"/>
            <a:ext cx="563050" cy="290512"/>
          </a:xfrm>
          <a:prstGeom prst="frame">
            <a:avLst>
              <a:gd name="adj1" fmla="val 31353"/>
            </a:avLst>
          </a:prstGeom>
          <a:solidFill>
            <a:srgbClr val="9CCC3B"/>
          </a:solidFill>
          <a:ln w="12700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1" name="Frame 70"/>
          <p:cNvSpPr/>
          <p:nvPr/>
        </p:nvSpPr>
        <p:spPr>
          <a:xfrm>
            <a:off x="2125132" y="2494717"/>
            <a:ext cx="583548" cy="290512"/>
          </a:xfrm>
          <a:prstGeom prst="frame">
            <a:avLst>
              <a:gd name="adj1" fmla="val 31353"/>
            </a:avLst>
          </a:prstGeom>
          <a:solidFill>
            <a:srgbClr val="D6D8D8"/>
          </a:solidFill>
          <a:ln w="12700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2" name="Frame 71"/>
          <p:cNvSpPr/>
          <p:nvPr/>
        </p:nvSpPr>
        <p:spPr>
          <a:xfrm>
            <a:off x="2741501" y="2494717"/>
            <a:ext cx="583549" cy="290512"/>
          </a:xfrm>
          <a:prstGeom prst="frame">
            <a:avLst>
              <a:gd name="adj1" fmla="val 31353"/>
            </a:avLst>
          </a:prstGeom>
          <a:solidFill>
            <a:srgbClr val="D6D8D8"/>
          </a:solidFill>
          <a:ln w="12700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257844" y="37382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507020" y="29615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endParaRPr lang="en-GB" dirty="0"/>
          </a:p>
        </p:txBody>
      </p:sp>
      <p:sp>
        <p:nvSpPr>
          <p:cNvPr id="75" name="TextBox 74"/>
          <p:cNvSpPr txBox="1"/>
          <p:nvPr/>
        </p:nvSpPr>
        <p:spPr>
          <a:xfrm>
            <a:off x="2514971" y="44298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3750275" y="37153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endParaRPr lang="en-GB" dirty="0"/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99293" y="1059418"/>
            <a:ext cx="236849" cy="151011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85161" y="1059418"/>
            <a:ext cx="236849" cy="151011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4030672" y="1427907"/>
            <a:ext cx="541477" cy="195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" t="5132" r="4910" b="5109"/>
          <a:stretch/>
        </p:blipFill>
        <p:spPr>
          <a:xfrm>
            <a:off x="3448460" y="1547605"/>
            <a:ext cx="959078" cy="604957"/>
          </a:xfrm>
          <a:prstGeom prst="rect">
            <a:avLst/>
          </a:prstGeom>
          <a:effectLst/>
        </p:spPr>
      </p:pic>
      <p:sp>
        <p:nvSpPr>
          <p:cNvPr id="81" name="Rounded Rectangle 80"/>
          <p:cNvSpPr/>
          <p:nvPr/>
        </p:nvSpPr>
        <p:spPr>
          <a:xfrm>
            <a:off x="216695" y="2896053"/>
            <a:ext cx="4383162" cy="3036430"/>
          </a:xfrm>
          <a:prstGeom prst="roundRect">
            <a:avLst>
              <a:gd name="adj" fmla="val 1550"/>
            </a:avLst>
          </a:prstGeom>
          <a:noFill/>
          <a:ln w="12700">
            <a:solidFill>
              <a:srgbClr val="7BAF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TextBox 81"/>
          <p:cNvSpPr txBox="1"/>
          <p:nvPr/>
        </p:nvSpPr>
        <p:spPr>
          <a:xfrm>
            <a:off x="3506738" y="2911969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15 ESRs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 rot="18052319">
            <a:off x="66040" y="3909305"/>
            <a:ext cx="773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244F98"/>
                </a:solidFill>
              </a:rPr>
              <a:t>Materials</a:t>
            </a:r>
            <a:endParaRPr lang="en-GB" sz="1200" dirty="0">
              <a:solidFill>
                <a:srgbClr val="244F98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 rot="18052319">
            <a:off x="1059706" y="3212127"/>
            <a:ext cx="1104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9CCC3B"/>
                </a:solidFill>
              </a:rPr>
              <a:t>Manufacturing</a:t>
            </a:r>
            <a:endParaRPr lang="en-GB" sz="1200" dirty="0">
              <a:solidFill>
                <a:srgbClr val="9CCC3B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 rot="17875686">
            <a:off x="3805630" y="4694838"/>
            <a:ext cx="92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Valorization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 rot="17870376">
            <a:off x="2537158" y="5457894"/>
            <a:ext cx="858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Cryogenics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" t="1185" r="8791" b="78233"/>
          <a:stretch/>
        </p:blipFill>
        <p:spPr>
          <a:xfrm>
            <a:off x="4912688" y="2528686"/>
            <a:ext cx="1976486" cy="1033943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" t="43826" r="10386" b="37558"/>
          <a:stretch/>
        </p:blipFill>
        <p:spPr>
          <a:xfrm>
            <a:off x="5352189" y="958745"/>
            <a:ext cx="2749380" cy="1328352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" t="76090" r="2692" b="3520"/>
          <a:stretch/>
        </p:blipFill>
        <p:spPr>
          <a:xfrm>
            <a:off x="6901739" y="2536203"/>
            <a:ext cx="2101405" cy="1020248"/>
          </a:xfrm>
          <a:prstGeom prst="rect">
            <a:avLst/>
          </a:prstGeom>
        </p:spPr>
      </p:pic>
      <p:sp>
        <p:nvSpPr>
          <p:cNvPr id="96" name="TextBox 95"/>
          <p:cNvSpPr txBox="1"/>
          <p:nvPr/>
        </p:nvSpPr>
        <p:spPr>
          <a:xfrm>
            <a:off x="7147091" y="4180449"/>
            <a:ext cx="146226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2060"/>
                </a:solidFill>
              </a:rPr>
              <a:t>Consortium: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2060"/>
                </a:solidFill>
              </a:rPr>
              <a:t>13 beneficiaries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2060"/>
                </a:solidFill>
              </a:rPr>
              <a:t>12 partners</a:t>
            </a:r>
          </a:p>
        </p:txBody>
      </p:sp>
      <p:sp>
        <p:nvSpPr>
          <p:cNvPr id="9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pic>
        <p:nvPicPr>
          <p:cNvPr id="8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713" y="819026"/>
            <a:ext cx="900800" cy="376726"/>
          </a:xfrm>
          <a:prstGeom prst="rect">
            <a:avLst/>
          </a:prstGeom>
          <a:solidFill>
            <a:srgbClr val="0C377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33" y="4229021"/>
            <a:ext cx="364701" cy="4204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67" y="4229021"/>
            <a:ext cx="363926" cy="4212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34" y="3875305"/>
            <a:ext cx="363926" cy="4204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626" y="4224144"/>
            <a:ext cx="364700" cy="4212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124" y="4577860"/>
            <a:ext cx="364701" cy="4204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249" y="4783180"/>
            <a:ext cx="364701" cy="4204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79" y="4783180"/>
            <a:ext cx="364700" cy="4212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177" y="5131245"/>
            <a:ext cx="365475" cy="4212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581" y="5132019"/>
            <a:ext cx="364701" cy="4204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296" y="4233204"/>
            <a:ext cx="365475" cy="4212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615" y="3852405"/>
            <a:ext cx="364700" cy="4212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848" y="3142178"/>
            <a:ext cx="364701" cy="4204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116" y="3502769"/>
            <a:ext cx="352312" cy="4204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083" y="3501995"/>
            <a:ext cx="364700" cy="4212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712" y="3501221"/>
            <a:ext cx="365475" cy="4204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6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704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SRF cavities at CERN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Content Placeholder 6" descr="C:\Users\nvalverd\AppData\Local\Microsoft\Windows\Temporary Internet Files\Content.Word\IMG_6688.jpg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08" t="15130" r="5728" b="4856"/>
          <a:stretch/>
        </p:blipFill>
        <p:spPr bwMode="auto">
          <a:xfrm>
            <a:off x="3893767" y="821459"/>
            <a:ext cx="2848234" cy="1933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4566440" y="2539847"/>
            <a:ext cx="213231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M. Karppinen, CERN SRF Workshop 2016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623" y="1359126"/>
            <a:ext cx="1985822" cy="1567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angle 10"/>
          <p:cNvSpPr/>
          <p:nvPr/>
        </p:nvSpPr>
        <p:spPr>
          <a:xfrm>
            <a:off x="7003295" y="2711351"/>
            <a:ext cx="17924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80808"/>
                </a:solidFill>
              </a:rPr>
              <a:t>C. Zanoni, Proceedings IPAC 2017</a:t>
            </a:r>
            <a:endParaRPr lang="en-GB" sz="800" dirty="0">
              <a:solidFill>
                <a:srgbClr val="080808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/>
          <a:srcRect b="846"/>
          <a:stretch/>
        </p:blipFill>
        <p:spPr>
          <a:xfrm>
            <a:off x="4886810" y="3209449"/>
            <a:ext cx="1424318" cy="2366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87898" y="4891612"/>
            <a:ext cx="1450984" cy="1088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Subtitle 2"/>
          <p:cNvSpPr txBox="1">
            <a:spLocks/>
          </p:cNvSpPr>
          <p:nvPr/>
        </p:nvSpPr>
        <p:spPr>
          <a:xfrm rot="16200000">
            <a:off x="3924466" y="4252140"/>
            <a:ext cx="223333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800" dirty="0">
                <a:solidFill>
                  <a:schemeClr val="bg1"/>
                </a:solidFill>
              </a:rPr>
              <a:t>J. A. Rodriguez, CERN SRF Workshop 2016</a:t>
            </a:r>
          </a:p>
        </p:txBody>
      </p:sp>
      <p:pic>
        <p:nvPicPr>
          <p:cNvPr id="15" name="Immagine" descr="Immagine"/>
          <p:cNvPicPr>
            <a:picLocks noChangeAspect="1"/>
          </p:cNvPicPr>
          <p:nvPr/>
        </p:nvPicPr>
        <p:blipFill rotWithShape="1">
          <a:blip r:embed="rId7">
            <a:extLst/>
          </a:blip>
          <a:srcRect t="28244"/>
          <a:stretch/>
        </p:blipFill>
        <p:spPr>
          <a:xfrm>
            <a:off x="1830649" y="4065564"/>
            <a:ext cx="989574" cy="19329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" y="3228159"/>
            <a:ext cx="1483977" cy="277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Rettangolo 5">
            <a:extLst>
              <a:ext uri="{FF2B5EF4-FFF2-40B4-BE49-F238E27FC236}">
                <a16:creationId xmlns:a16="http://schemas.microsoft.com/office/drawing/2014/main" id="{28DB1FA9-E69D-5C47-8040-A465C61FB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075" y="894623"/>
            <a:ext cx="435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1800" b="1" dirty="0"/>
              <a:t>LHC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0418" y="1185817"/>
            <a:ext cx="35044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4x RF cryomodules (4x elliptical cavities each)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Nb/Cu operated at 4.5 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8-16 MV/beam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400 MHz</a:t>
            </a:r>
          </a:p>
        </p:txBody>
      </p:sp>
      <p:sp>
        <p:nvSpPr>
          <p:cNvPr id="19" name="Rettangolo 5">
            <a:extLst>
              <a:ext uri="{FF2B5EF4-FFF2-40B4-BE49-F238E27FC236}">
                <a16:creationId xmlns:a16="http://schemas.microsoft.com/office/drawing/2014/main" id="{28DB1FA9-E69D-5C47-8040-A465C61FBA1F}"/>
              </a:ext>
            </a:extLst>
          </p:cNvPr>
          <p:cNvSpPr txBox="1">
            <a:spLocks/>
          </p:cNvSpPr>
          <p:nvPr/>
        </p:nvSpPr>
        <p:spPr>
          <a:xfrm>
            <a:off x="296075" y="1983318"/>
            <a:ext cx="4350066" cy="369332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800" b="1" dirty="0"/>
              <a:t>HiLumi</a:t>
            </a:r>
            <a:endParaRPr lang="en-GB" sz="1800" b="1" dirty="0"/>
          </a:p>
        </p:txBody>
      </p:sp>
      <p:sp>
        <p:nvSpPr>
          <p:cNvPr id="20" name="Rettangolo 5">
            <a:extLst>
              <a:ext uri="{FF2B5EF4-FFF2-40B4-BE49-F238E27FC236}">
                <a16:creationId xmlns:a16="http://schemas.microsoft.com/office/drawing/2014/main" id="{28DB1FA9-E69D-5C47-8040-A465C61FBA1F}"/>
              </a:ext>
            </a:extLst>
          </p:cNvPr>
          <p:cNvSpPr txBox="1">
            <a:spLocks/>
          </p:cNvSpPr>
          <p:nvPr/>
        </p:nvSpPr>
        <p:spPr>
          <a:xfrm>
            <a:off x="6321230" y="3095498"/>
            <a:ext cx="2571215" cy="369332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800" b="1" dirty="0"/>
              <a:t>HIE-ISOLDE</a:t>
            </a:r>
            <a:endParaRPr lang="en-GB" sz="1800" b="1" dirty="0"/>
          </a:p>
        </p:txBody>
      </p:sp>
      <p:sp>
        <p:nvSpPr>
          <p:cNvPr id="21" name="Rettangolo 5">
            <a:extLst>
              <a:ext uri="{FF2B5EF4-FFF2-40B4-BE49-F238E27FC236}">
                <a16:creationId xmlns:a16="http://schemas.microsoft.com/office/drawing/2014/main" id="{28DB1FA9-E69D-5C47-8040-A465C61FBA1F}"/>
              </a:ext>
            </a:extLst>
          </p:cNvPr>
          <p:cNvSpPr txBox="1">
            <a:spLocks/>
          </p:cNvSpPr>
          <p:nvPr/>
        </p:nvSpPr>
        <p:spPr>
          <a:xfrm>
            <a:off x="1773478" y="3095498"/>
            <a:ext cx="4350066" cy="369332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800" b="1" dirty="0"/>
              <a:t>Cryolab</a:t>
            </a:r>
            <a:endParaRPr lang="en-GB" sz="1800" b="1" dirty="0"/>
          </a:p>
        </p:txBody>
      </p:sp>
      <p:sp>
        <p:nvSpPr>
          <p:cNvPr id="22" name="Rectangle 21"/>
          <p:cNvSpPr/>
          <p:nvPr/>
        </p:nvSpPr>
        <p:spPr>
          <a:xfrm rot="16200000">
            <a:off x="-346247" y="3808970"/>
            <a:ext cx="13933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80808"/>
                </a:solidFill>
              </a:rPr>
              <a:t>M. Arzeo, FCC week 2018</a:t>
            </a:r>
            <a:endParaRPr lang="en-GB" sz="800" dirty="0">
              <a:solidFill>
                <a:srgbClr val="080808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0418" y="2314546"/>
            <a:ext cx="25912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16 crab cavities (2/beam/IP side)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bulk Nb operated at 2 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3.4 MV/cavity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400 MHz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830649" y="3376681"/>
            <a:ext cx="2858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For R&amp;D purposes (1.8 K):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QPR, bulk Nb, 400-800-1200 MHz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Elliptical, bulk Nb or Nb/Cu, 1.3 GHz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360866" y="3378050"/>
            <a:ext cx="27831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2x RF cryomodules (5x QWR each)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Nb/Cu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6 MV/m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100 MHz</a:t>
            </a:r>
          </a:p>
        </p:txBody>
      </p:sp>
    </p:spTree>
    <p:extLst>
      <p:ext uri="{BB962C8B-B14F-4D97-AF65-F5344CB8AC3E}">
        <p14:creationId xmlns:p14="http://schemas.microsoft.com/office/powerpoint/2010/main" val="52595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 films for SRF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10" name="CasellaDiTesto 12">
            <a:extLst>
              <a:ext uri="{FF2B5EF4-FFF2-40B4-BE49-F238E27FC236}">
                <a16:creationId xmlns:a16="http://schemas.microsoft.com/office/drawing/2014/main" id="{F281C523-26D3-5E41-93EB-5AEEF9331CCD}"/>
              </a:ext>
            </a:extLst>
          </p:cNvPr>
          <p:cNvSpPr txBox="1"/>
          <p:nvPr/>
        </p:nvSpPr>
        <p:spPr>
          <a:xfrm>
            <a:off x="332579" y="889843"/>
            <a:ext cx="803944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From bulk Nb to Nb/Cu</a:t>
            </a:r>
            <a:r>
              <a:rPr lang="it-IT" dirty="0">
                <a:solidFill>
                  <a:srgbClr val="002060"/>
                </a:solidFill>
              </a:rPr>
              <a:t> (since LEP):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is cheaper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has higher thermal conductivity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Q-slope not fully understood</a:t>
            </a:r>
          </a:p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Nb</a:t>
            </a:r>
            <a:r>
              <a:rPr lang="it-IT" b="1" baseline="-25000" dirty="0">
                <a:solidFill>
                  <a:srgbClr val="002060"/>
                </a:solidFill>
              </a:rPr>
              <a:t>3</a:t>
            </a:r>
            <a:r>
              <a:rPr lang="it-IT" b="1" dirty="0">
                <a:solidFill>
                  <a:srgbClr val="002060"/>
                </a:solidFill>
              </a:rPr>
              <a:t>Sn (A15 compound) on Cu</a:t>
            </a:r>
            <a:r>
              <a:rPr lang="it-IT" dirty="0">
                <a:solidFill>
                  <a:srgbClr val="002060"/>
                </a:solidFill>
              </a:rPr>
              <a:t>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Higher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endParaRPr lang="it-IT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Lower surface resistance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Synthetize A15 crystalline phase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Achieve theoretical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r>
              <a:rPr lang="it-IT" dirty="0">
                <a:solidFill>
                  <a:srgbClr val="002060"/>
                </a:solidFill>
              </a:rPr>
              <a:t> on Cu substrate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Manage material stress and treatment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Investigate intermediate layer (Nb, Ta, Al</a:t>
            </a:r>
            <a:r>
              <a:rPr lang="it-IT" baseline="-25000" dirty="0">
                <a:solidFill>
                  <a:srgbClr val="002060"/>
                </a:solidFill>
              </a:rPr>
              <a:t>2</a:t>
            </a:r>
            <a:r>
              <a:rPr lang="it-IT" dirty="0">
                <a:solidFill>
                  <a:srgbClr val="002060"/>
                </a:solidFill>
              </a:rPr>
              <a:t>O</a:t>
            </a:r>
            <a:r>
              <a:rPr lang="it-IT" baseline="-25000" dirty="0">
                <a:solidFill>
                  <a:srgbClr val="002060"/>
                </a:solidFill>
              </a:rPr>
              <a:t>3</a:t>
            </a:r>
            <a:r>
              <a:rPr lang="it-IT" dirty="0">
                <a:solidFill>
                  <a:srgbClr val="002060"/>
                </a:solidFill>
              </a:rPr>
              <a:t>…)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Calibri" panose="020F0502020204030204" pitchFamily="34" charset="0"/>
              <a:buChar char="‼"/>
            </a:pPr>
            <a:r>
              <a:rPr lang="it-IT" dirty="0">
                <a:solidFill>
                  <a:srgbClr val="002060"/>
                </a:solidFill>
              </a:rPr>
              <a:t>Toward real cavity coatings for future leptonic machine compatible cavities</a:t>
            </a:r>
          </a:p>
        </p:txBody>
      </p:sp>
    </p:spTree>
    <p:extLst>
      <p:ext uri="{BB962C8B-B14F-4D97-AF65-F5344CB8AC3E}">
        <p14:creationId xmlns:p14="http://schemas.microsoft.com/office/powerpoint/2010/main" val="416978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 films for SRF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10" name="CasellaDiTesto 12">
            <a:extLst>
              <a:ext uri="{FF2B5EF4-FFF2-40B4-BE49-F238E27FC236}">
                <a16:creationId xmlns:a16="http://schemas.microsoft.com/office/drawing/2014/main" id="{F281C523-26D3-5E41-93EB-5AEEF9331CCD}"/>
              </a:ext>
            </a:extLst>
          </p:cNvPr>
          <p:cNvSpPr txBox="1"/>
          <p:nvPr/>
        </p:nvSpPr>
        <p:spPr>
          <a:xfrm>
            <a:off x="332579" y="889843"/>
            <a:ext cx="803944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From bulk Nb to Nb/Cu</a:t>
            </a:r>
            <a:r>
              <a:rPr lang="it-IT" dirty="0">
                <a:solidFill>
                  <a:srgbClr val="002060"/>
                </a:solidFill>
              </a:rPr>
              <a:t> (since LEP):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is cheaper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has higher thermal conductivity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Q-slope not fully understood</a:t>
            </a:r>
          </a:p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Nb</a:t>
            </a:r>
            <a:r>
              <a:rPr lang="it-IT" b="1" baseline="-25000" dirty="0">
                <a:solidFill>
                  <a:srgbClr val="002060"/>
                </a:solidFill>
              </a:rPr>
              <a:t>3</a:t>
            </a:r>
            <a:r>
              <a:rPr lang="it-IT" b="1" dirty="0">
                <a:solidFill>
                  <a:srgbClr val="002060"/>
                </a:solidFill>
              </a:rPr>
              <a:t>Sn (A15 compound) on Cu</a:t>
            </a:r>
            <a:r>
              <a:rPr lang="it-IT" dirty="0">
                <a:solidFill>
                  <a:srgbClr val="002060"/>
                </a:solidFill>
              </a:rPr>
              <a:t>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Higher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endParaRPr lang="it-IT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Lower surface resistance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Synthetize A15 crystalline phase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Achieve theoretical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r>
              <a:rPr lang="it-IT" dirty="0">
                <a:solidFill>
                  <a:srgbClr val="002060"/>
                </a:solidFill>
              </a:rPr>
              <a:t> on Cu substrate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Manage material stress and treatment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Investigate intermediate layer (Nb, Ta, Al</a:t>
            </a:r>
            <a:r>
              <a:rPr lang="it-IT" baseline="-25000" dirty="0">
                <a:solidFill>
                  <a:srgbClr val="002060"/>
                </a:solidFill>
              </a:rPr>
              <a:t>2</a:t>
            </a:r>
            <a:r>
              <a:rPr lang="it-IT" dirty="0">
                <a:solidFill>
                  <a:srgbClr val="002060"/>
                </a:solidFill>
              </a:rPr>
              <a:t>O</a:t>
            </a:r>
            <a:r>
              <a:rPr lang="it-IT" baseline="-25000" dirty="0">
                <a:solidFill>
                  <a:srgbClr val="002060"/>
                </a:solidFill>
              </a:rPr>
              <a:t>3</a:t>
            </a:r>
            <a:r>
              <a:rPr lang="it-IT" dirty="0">
                <a:solidFill>
                  <a:srgbClr val="002060"/>
                </a:solidFill>
              </a:rPr>
              <a:t>…)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Calibri" panose="020F0502020204030204" pitchFamily="34" charset="0"/>
              <a:buChar char="‼"/>
            </a:pPr>
            <a:r>
              <a:rPr lang="it-IT" dirty="0">
                <a:solidFill>
                  <a:srgbClr val="002060"/>
                </a:solidFill>
              </a:rPr>
              <a:t>Toward real cavity coatings for future leptonic machine compatible cavities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32579" y="2233749"/>
            <a:ext cx="3351147" cy="352697"/>
          </a:xfrm>
          <a:prstGeom prst="rect">
            <a:avLst/>
          </a:prstGeom>
          <a:noFill/>
          <a:ln w="12700">
            <a:solidFill>
              <a:srgbClr val="1E5AAE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CasellaDiTesto 2">
            <a:extLst>
              <a:ext uri="{FF2B5EF4-FFF2-40B4-BE49-F238E27FC236}">
                <a16:creationId xmlns:a16="http://schemas.microsoft.com/office/drawing/2014/main" id="{816B559F-1C26-0D48-97D2-0E80026A868C}"/>
              </a:ext>
            </a:extLst>
          </p:cNvPr>
          <p:cNvSpPr txBox="1"/>
          <p:nvPr/>
        </p:nvSpPr>
        <p:spPr>
          <a:xfrm>
            <a:off x="6014662" y="3539897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>
                <a:solidFill>
                  <a:srgbClr val="002060"/>
                </a:solidFill>
              </a:rPr>
              <a:t>G. Rosaz, FCC 2018</a:t>
            </a:r>
          </a:p>
        </p:txBody>
      </p:sp>
      <p:pic>
        <p:nvPicPr>
          <p:cNvPr id="14" name="Picture 29">
            <a:extLst>
              <a:ext uri="{FF2B5EF4-FFF2-40B4-BE49-F238E27FC236}">
                <a16:creationId xmlns:a16="http://schemas.microsoft.com/office/drawing/2014/main" id="{67AE97C7-E5D9-2E4D-9E35-682923BF4B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0" t="-2845" r="28199" b="-2531"/>
          <a:stretch/>
        </p:blipFill>
        <p:spPr>
          <a:xfrm>
            <a:off x="4370747" y="866255"/>
            <a:ext cx="4056562" cy="2636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Rettangolo 10">
            <a:extLst>
              <a:ext uri="{FF2B5EF4-FFF2-40B4-BE49-F238E27FC236}">
                <a16:creationId xmlns:a16="http://schemas.microsoft.com/office/drawing/2014/main" id="{7810EE1D-35F2-2C48-AE11-56CB0909C72E}"/>
              </a:ext>
            </a:extLst>
          </p:cNvPr>
          <p:cNvSpPr/>
          <p:nvPr/>
        </p:nvSpPr>
        <p:spPr>
          <a:xfrm>
            <a:off x="4887250" y="1584432"/>
            <a:ext cx="3243594" cy="227833"/>
          </a:xfrm>
          <a:prstGeom prst="rect">
            <a:avLst/>
          </a:prstGeom>
          <a:solidFill>
            <a:srgbClr val="FF9933">
              <a:alpha val="4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6" name="Picture 29">
            <a:extLst>
              <a:ext uri="{FF2B5EF4-FFF2-40B4-BE49-F238E27FC236}">
                <a16:creationId xmlns:a16="http://schemas.microsoft.com/office/drawing/2014/main" id="{67AE97C7-E5D9-2E4D-9E35-682923BF4B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23" t="2399" r="105" b="19817"/>
          <a:stretch/>
        </p:blipFill>
        <p:spPr>
          <a:xfrm>
            <a:off x="7516886" y="3447534"/>
            <a:ext cx="1371600" cy="19461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Rettangolo 13">
            <a:extLst>
              <a:ext uri="{FF2B5EF4-FFF2-40B4-BE49-F238E27FC236}">
                <a16:creationId xmlns:a16="http://schemas.microsoft.com/office/drawing/2014/main" id="{CA6AAC20-986C-9D46-84C5-BAFED4AA795D}"/>
              </a:ext>
            </a:extLst>
          </p:cNvPr>
          <p:cNvSpPr/>
          <p:nvPr/>
        </p:nvSpPr>
        <p:spPr>
          <a:xfrm>
            <a:off x="7583104" y="3451507"/>
            <a:ext cx="1268629" cy="183347"/>
          </a:xfrm>
          <a:prstGeom prst="rect">
            <a:avLst/>
          </a:prstGeom>
          <a:solidFill>
            <a:srgbClr val="FF9933">
              <a:alpha val="4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254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 films for SRF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lang="en-US" dirty="0"/>
              <a:t>D. Fonnesu – CRG FPT Seminar – CERN 13.03.2019</a:t>
            </a:r>
          </a:p>
        </p:txBody>
      </p:sp>
      <p:sp>
        <p:nvSpPr>
          <p:cNvPr id="10" name="CasellaDiTesto 12">
            <a:extLst>
              <a:ext uri="{FF2B5EF4-FFF2-40B4-BE49-F238E27FC236}">
                <a16:creationId xmlns:a16="http://schemas.microsoft.com/office/drawing/2014/main" id="{F281C523-26D3-5E41-93EB-5AEEF9331CCD}"/>
              </a:ext>
            </a:extLst>
          </p:cNvPr>
          <p:cNvSpPr txBox="1"/>
          <p:nvPr/>
        </p:nvSpPr>
        <p:spPr>
          <a:xfrm>
            <a:off x="332579" y="889843"/>
            <a:ext cx="803944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From bulk Nb to Nb/Cu</a:t>
            </a:r>
            <a:r>
              <a:rPr lang="it-IT" dirty="0">
                <a:solidFill>
                  <a:srgbClr val="002060"/>
                </a:solidFill>
              </a:rPr>
              <a:t> (since LEP):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is cheaper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Cu has higher thermal conductivity</a:t>
            </a:r>
          </a:p>
          <a:p>
            <a:pPr marL="285750" indent="-28575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Q-slope not fully understood</a:t>
            </a:r>
          </a:p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2060"/>
                </a:solidFill>
              </a:rPr>
              <a:t>Nb</a:t>
            </a:r>
            <a:r>
              <a:rPr lang="it-IT" b="1" baseline="-25000" dirty="0">
                <a:solidFill>
                  <a:srgbClr val="002060"/>
                </a:solidFill>
              </a:rPr>
              <a:t>3</a:t>
            </a:r>
            <a:r>
              <a:rPr lang="it-IT" b="1" dirty="0">
                <a:solidFill>
                  <a:srgbClr val="002060"/>
                </a:solidFill>
              </a:rPr>
              <a:t>Sn (A15 compound) on Cu</a:t>
            </a:r>
            <a:r>
              <a:rPr lang="it-IT" dirty="0">
                <a:solidFill>
                  <a:srgbClr val="002060"/>
                </a:solidFill>
              </a:rPr>
              <a:t>:</a:t>
            </a: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Higher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endParaRPr lang="it-IT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Clr>
                <a:srgbClr val="9CCC3B"/>
              </a:buClr>
              <a:buFont typeface="Wingdings" panose="05000000000000000000" pitchFamily="2" charset="2"/>
              <a:buChar char="Ø"/>
            </a:pPr>
            <a:r>
              <a:rPr lang="it-IT" dirty="0">
                <a:solidFill>
                  <a:srgbClr val="002060"/>
                </a:solidFill>
              </a:rPr>
              <a:t>Lower surface resistance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Synthetize A15 crystalline phase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Achieve theoretical T</a:t>
            </a:r>
            <a:r>
              <a:rPr lang="it-IT" baseline="-25000" dirty="0">
                <a:solidFill>
                  <a:srgbClr val="002060"/>
                </a:solidFill>
              </a:rPr>
              <a:t>c</a:t>
            </a:r>
            <a:r>
              <a:rPr lang="it-IT" dirty="0">
                <a:solidFill>
                  <a:srgbClr val="002060"/>
                </a:solidFill>
              </a:rPr>
              <a:t> on Cu substrate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Manage material stress and treatment</a:t>
            </a:r>
          </a:p>
          <a:p>
            <a:pPr marL="285750" indent="-285750">
              <a:lnSpc>
                <a:spcPct val="150000"/>
              </a:lnSpc>
              <a:buClr>
                <a:srgbClr val="244F98"/>
              </a:buClr>
              <a:buFont typeface="Calibri" panose="020F0502020204030204" pitchFamily="34" charset="0"/>
              <a:buChar char="→"/>
            </a:pPr>
            <a:r>
              <a:rPr lang="it-IT" dirty="0">
                <a:solidFill>
                  <a:srgbClr val="002060"/>
                </a:solidFill>
              </a:rPr>
              <a:t>Investigate intermediate layer (Nb, Ta, Al</a:t>
            </a:r>
            <a:r>
              <a:rPr lang="it-IT" baseline="-25000" dirty="0">
                <a:solidFill>
                  <a:srgbClr val="002060"/>
                </a:solidFill>
              </a:rPr>
              <a:t>2</a:t>
            </a:r>
            <a:r>
              <a:rPr lang="it-IT" dirty="0">
                <a:solidFill>
                  <a:srgbClr val="002060"/>
                </a:solidFill>
              </a:rPr>
              <a:t>O</a:t>
            </a:r>
            <a:r>
              <a:rPr lang="it-IT" baseline="-25000" dirty="0">
                <a:solidFill>
                  <a:srgbClr val="002060"/>
                </a:solidFill>
              </a:rPr>
              <a:t>3</a:t>
            </a:r>
            <a:r>
              <a:rPr lang="it-IT" dirty="0">
                <a:solidFill>
                  <a:srgbClr val="002060"/>
                </a:solidFill>
              </a:rPr>
              <a:t>…)</a:t>
            </a:r>
          </a:p>
          <a:p>
            <a:pPr marL="285750" indent="-285750">
              <a:lnSpc>
                <a:spcPct val="150000"/>
              </a:lnSpc>
              <a:buClr>
                <a:srgbClr val="FF0000"/>
              </a:buClr>
              <a:buFont typeface="Calibri" panose="020F0502020204030204" pitchFamily="34" charset="0"/>
              <a:buChar char="‼"/>
            </a:pPr>
            <a:r>
              <a:rPr lang="it-IT" dirty="0">
                <a:solidFill>
                  <a:srgbClr val="002060"/>
                </a:solidFill>
              </a:rPr>
              <a:t>Toward real cavity coatings for future leptonic machine compatible cavities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32580" y="3045213"/>
            <a:ext cx="1483158" cy="352697"/>
          </a:xfrm>
          <a:prstGeom prst="rect">
            <a:avLst/>
          </a:prstGeom>
          <a:noFill/>
          <a:ln w="12700">
            <a:solidFill>
              <a:srgbClr val="1E5AAE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ttangolo 19">
            <a:extLst>
              <a:ext uri="{FF2B5EF4-FFF2-40B4-BE49-F238E27FC236}">
                <a16:creationId xmlns:a16="http://schemas.microsoft.com/office/drawing/2014/main" id="{B3F52A10-AD4C-114B-81B1-406D46649AB3}"/>
              </a:ext>
            </a:extLst>
          </p:cNvPr>
          <p:cNvSpPr/>
          <p:nvPr/>
        </p:nvSpPr>
        <p:spPr>
          <a:xfrm>
            <a:off x="6756493" y="3860227"/>
            <a:ext cx="226857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50" dirty="0">
                <a:solidFill>
                  <a:srgbClr val="002060"/>
                </a:solidFill>
              </a:rPr>
              <a:t>A. M. Valente-Feliciano, FCC 2018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32580" y="3464645"/>
            <a:ext cx="3024573" cy="352697"/>
          </a:xfrm>
          <a:prstGeom prst="rect">
            <a:avLst/>
          </a:prstGeom>
          <a:noFill/>
          <a:ln w="12700">
            <a:solidFill>
              <a:srgbClr val="1E5AAE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5C2510-A773-0A49-A489-FEC8FBFA2A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212" y="1072834"/>
            <a:ext cx="4419499" cy="27445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/>
          <p:cNvSpPr/>
          <p:nvPr/>
        </p:nvSpPr>
        <p:spPr>
          <a:xfrm>
            <a:off x="4881671" y="3259008"/>
            <a:ext cx="51809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900" dirty="0">
                <a:solidFill>
                  <a:srgbClr val="080808"/>
                </a:solidFill>
              </a:rPr>
              <a:t>S. Aull</a:t>
            </a:r>
            <a:endParaRPr lang="en-GB" sz="900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99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7797</TotalTime>
  <Words>1717</Words>
  <Application>Microsoft Macintosh PowerPoint</Application>
  <PresentationFormat>Presentazione su schermo (4:3)</PresentationFormat>
  <Paragraphs>340</Paragraphs>
  <Slides>36</Slides>
  <Notes>6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40" baseType="lpstr">
      <vt:lpstr>Arial</vt:lpstr>
      <vt:lpstr>Calibri</vt:lpstr>
      <vt:lpstr>Wingdings</vt:lpstr>
      <vt:lpstr>CERN(4-3)</vt:lpstr>
      <vt:lpstr>Presentazione standard di PowerPoint</vt:lpstr>
      <vt:lpstr>Study of SC thin films on substrate</vt:lpstr>
      <vt:lpstr>Contents</vt:lpstr>
      <vt:lpstr>EASITrain programme</vt:lpstr>
      <vt:lpstr>EASITrain programme</vt:lpstr>
      <vt:lpstr>SRF cavities at CERN</vt:lpstr>
      <vt:lpstr>Thin films for SRF</vt:lpstr>
      <vt:lpstr>Thin films for SRF</vt:lpstr>
      <vt:lpstr>Thin films for SRF</vt:lpstr>
      <vt:lpstr>Thin films for SRF</vt:lpstr>
      <vt:lpstr>Thin films for SRF</vt:lpstr>
      <vt:lpstr>Thin films for SRF</vt:lpstr>
      <vt:lpstr>Thin films for SRF</vt:lpstr>
      <vt:lpstr>PhD goals</vt:lpstr>
      <vt:lpstr>Tc test stand @Cryolab</vt:lpstr>
      <vt:lpstr>Tc test stand @Cryolab</vt:lpstr>
      <vt:lpstr>Tc test stand @Cryolab</vt:lpstr>
      <vt:lpstr>Tc test stand @Cryolab</vt:lpstr>
      <vt:lpstr>Tc test stand @Cryolab</vt:lpstr>
      <vt:lpstr>Tc test stand @Cryolab</vt:lpstr>
      <vt:lpstr>Tc test stand @Cryolab</vt:lpstr>
      <vt:lpstr>Tc test stand @Cryolab</vt:lpstr>
      <vt:lpstr>Tc test stand @Cryolab</vt:lpstr>
      <vt:lpstr>Tc test stand @Cryolab</vt:lpstr>
      <vt:lpstr>Tc test stand @Cryolab</vt:lpstr>
      <vt:lpstr>Tc test stand @Cryolab</vt:lpstr>
      <vt:lpstr>Tc test stand @Cryolab</vt:lpstr>
      <vt:lpstr>Tc test stand @Cryolab</vt:lpstr>
      <vt:lpstr>Tc test stand @Cryolab – next steps</vt:lpstr>
      <vt:lpstr>PhD – next to next steps</vt:lpstr>
      <vt:lpstr>PhD – next to next steps</vt:lpstr>
      <vt:lpstr>PhD – next to next steps</vt:lpstr>
      <vt:lpstr>Conclusions</vt:lpstr>
      <vt:lpstr>Presentazione standard di PowerPoint</vt:lpstr>
      <vt:lpstr>Backup</vt:lpstr>
      <vt:lpstr>SRF cavities at CERN - II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Dorothea Fonnesu</cp:lastModifiedBy>
  <cp:revision>253</cp:revision>
  <dcterms:created xsi:type="dcterms:W3CDTF">2012-11-30T11:04:26Z</dcterms:created>
  <dcterms:modified xsi:type="dcterms:W3CDTF">2019-03-13T08:27:12Z</dcterms:modified>
</cp:coreProperties>
</file>