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338" r:id="rId2"/>
    <p:sldId id="339" r:id="rId3"/>
    <p:sldId id="340" r:id="rId4"/>
    <p:sldId id="342" r:id="rId5"/>
    <p:sldId id="341" r:id="rId6"/>
    <p:sldId id="343" r:id="rId7"/>
    <p:sldId id="344" r:id="rId8"/>
    <p:sldId id="345" r:id="rId9"/>
    <p:sldId id="373" r:id="rId10"/>
    <p:sldId id="349" r:id="rId11"/>
    <p:sldId id="347" r:id="rId12"/>
    <p:sldId id="350" r:id="rId13"/>
    <p:sldId id="351" r:id="rId14"/>
    <p:sldId id="352" r:id="rId15"/>
    <p:sldId id="355" r:id="rId16"/>
    <p:sldId id="353" r:id="rId17"/>
    <p:sldId id="354" r:id="rId18"/>
    <p:sldId id="360" r:id="rId19"/>
    <p:sldId id="359" r:id="rId20"/>
    <p:sldId id="358" r:id="rId21"/>
    <p:sldId id="357" r:id="rId22"/>
    <p:sldId id="356" r:id="rId23"/>
    <p:sldId id="361" r:id="rId24"/>
    <p:sldId id="362" r:id="rId25"/>
    <p:sldId id="366" r:id="rId26"/>
    <p:sldId id="365" r:id="rId27"/>
    <p:sldId id="364" r:id="rId28"/>
    <p:sldId id="363" r:id="rId29"/>
    <p:sldId id="257" r:id="rId30"/>
    <p:sldId id="367" r:id="rId31"/>
    <p:sldId id="370" r:id="rId32"/>
    <p:sldId id="369" r:id="rId33"/>
    <p:sldId id="368" r:id="rId34"/>
    <p:sldId id="372" r:id="rId35"/>
    <p:sldId id="371" r:id="rId36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B3D"/>
    <a:srgbClr val="9826C0"/>
    <a:srgbClr val="FF9900"/>
    <a:srgbClr val="2928F6"/>
    <a:srgbClr val="FFFFFF"/>
    <a:srgbClr val="FC9BF0"/>
    <a:srgbClr val="FDBCF5"/>
    <a:srgbClr val="80A0DE"/>
    <a:srgbClr val="E9DA9C"/>
    <a:srgbClr val="1413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0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56" y="288"/>
      </p:cViewPr>
      <p:guideLst>
        <p:guide orient="horz" pos="1620"/>
        <p:guide pos="288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470999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0999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Oskar Martensson</a:t>
            </a:r>
          </a:p>
          <a:p>
            <a:r>
              <a:rPr lang="en-US" dirty="0" smtClean="0"/>
              <a:t>TE-CRG-OP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0999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Oskar Martensson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cryodataanalytics.web.cern.ch/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31968" y="399994"/>
            <a:ext cx="62376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Data analytics for LHC </a:t>
            </a:r>
            <a:r>
              <a:rPr lang="en-US" sz="2800" dirty="0" err="1"/>
              <a:t>cryo</a:t>
            </a:r>
            <a:r>
              <a:rPr lang="en-US" sz="2800" dirty="0"/>
              <a:t> operation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74742" y="2479191"/>
            <a:ext cx="20697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Oskar Martensson</a:t>
            </a:r>
          </a:p>
          <a:p>
            <a:pPr algn="ctr"/>
            <a:r>
              <a:rPr lang="en-US" dirty="0"/>
              <a:t>Benjamin </a:t>
            </a:r>
            <a:r>
              <a:rPr lang="en-US" dirty="0" smtClean="0"/>
              <a:t>Bradu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TE-CRG-OP</a:t>
            </a:r>
            <a:endParaRPr lang="en-GB" dirty="0"/>
          </a:p>
        </p:txBody>
      </p:sp>
      <p:pic>
        <p:nvPicPr>
          <p:cNvPr id="9" name="Picture 22" descr="cern_logo_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849" y="1556579"/>
            <a:ext cx="480679" cy="46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8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184" y="8315"/>
            <a:ext cx="747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</a:t>
            </a:r>
            <a:r>
              <a:rPr lang="en-US" sz="2800" dirty="0" smtClean="0"/>
              <a:t>ronde - </a:t>
            </a:r>
            <a:r>
              <a:rPr lang="en-US" sz="2800" dirty="0"/>
              <a:t>Job specification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4299" y="728187"/>
            <a:ext cx="7693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xml file is defined per sector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Can be edited by experts and transferred on EOS (via CERN Box</a:t>
            </a:r>
            <a:r>
              <a:rPr lang="en-GB" dirty="0"/>
              <a:t>)</a:t>
            </a:r>
            <a:endParaRPr lang="en-GB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About 40 jobs are defined per sector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About 1000 signals are analysed per sector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23" y="2133482"/>
            <a:ext cx="8823220" cy="17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14400" y="1159479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A series of real examples</a:t>
            </a:r>
          </a:p>
          <a:p>
            <a:pPr lvl="1"/>
            <a:r>
              <a:rPr lang="en-GB" sz="1500" dirty="0" smtClean="0"/>
              <a:t>Problems detected using the different algorithms described before</a:t>
            </a:r>
          </a:p>
          <a:p>
            <a:pPr lvl="1"/>
            <a:r>
              <a:rPr lang="en-GB" sz="1500" dirty="0" smtClean="0"/>
              <a:t>2018 – January 2019 were analysed</a:t>
            </a:r>
          </a:p>
          <a:p>
            <a:pPr lvl="1"/>
            <a:r>
              <a:rPr lang="en-US" sz="1500" dirty="0" smtClean="0"/>
              <a:t>8 out of 11 active algorithms triggered warnings</a:t>
            </a:r>
            <a:endParaRPr lang="en-GB" sz="1500" dirty="0" smtClean="0"/>
          </a:p>
          <a:p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Typical day for one sector:</a:t>
            </a:r>
          </a:p>
          <a:p>
            <a:pPr lvl="1"/>
            <a:r>
              <a:rPr lang="en-GB" sz="1500" dirty="0" smtClean="0"/>
              <a:t>Total number of warnings: ~ 20 warnings</a:t>
            </a:r>
          </a:p>
          <a:p>
            <a:pPr lvl="1"/>
            <a:r>
              <a:rPr lang="en-GB" sz="1500" dirty="0" smtClean="0"/>
              <a:t>Total number of new warning: ~ 1 warning</a:t>
            </a:r>
          </a:p>
          <a:p>
            <a:pPr lvl="1"/>
            <a:endParaRPr lang="en-GB" sz="1500" dirty="0"/>
          </a:p>
        </p:txBody>
      </p:sp>
      <p:sp>
        <p:nvSpPr>
          <p:cNvPr id="8" name="Rectangle 7"/>
          <p:cNvSpPr/>
          <p:nvPr/>
        </p:nvSpPr>
        <p:spPr>
          <a:xfrm>
            <a:off x="41184" y="8315"/>
            <a:ext cx="747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</a:t>
            </a:r>
            <a:r>
              <a:rPr lang="en-US" sz="2800" dirty="0" smtClean="0"/>
              <a:t>ronde - Concrete examples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2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18" y="802390"/>
            <a:ext cx="3349563" cy="3323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771" y="809603"/>
            <a:ext cx="3404287" cy="338655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718297" y="560530"/>
            <a:ext cx="5257800" cy="78200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>
              <a:buFont typeface="Arial"/>
              <a:buNone/>
            </a:pPr>
            <a:r>
              <a:rPr lang="en-GB" sz="1800" b="1" smtClean="0"/>
              <a:t>Algorithm = Count</a:t>
            </a:r>
            <a:endParaRPr lang="en-GB" sz="1800" b="1" dirty="0"/>
          </a:p>
        </p:txBody>
      </p:sp>
      <p:sp>
        <p:nvSpPr>
          <p:cNvPr id="10" name="Rectangle 9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He guard leak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96829" y="4107218"/>
            <a:ext cx="40685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15L2 He guard regularly open: leak ? (15/11/2018)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36874" y="4104525"/>
            <a:ext cx="37240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15R1 specific He guard issue: ? </a:t>
            </a:r>
            <a:r>
              <a:rPr lang="en-GB" sz="1200" dirty="0" smtClean="0"/>
              <a:t>(13/01/2019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791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45" y="916700"/>
            <a:ext cx="3155504" cy="314064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774091" y="576005"/>
            <a:ext cx="8008620" cy="81385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800" b="1" smtClean="0"/>
              <a:t>Algorithm = Offset</a:t>
            </a:r>
            <a:endParaRPr lang="en-GB" sz="18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941" y="1046440"/>
            <a:ext cx="3704518" cy="29336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QRL sensors offset</a:t>
            </a:r>
            <a:endParaRPr lang="en-GB" sz="28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45048" y="3875709"/>
            <a:ext cx="3941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QRLGF_03L2_TT991: Line D starts at 75 K due to shield reconfiguration in S12 (26/11/2018)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057350"/>
            <a:ext cx="398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QRLAA_13L5_TT971: sensor offset (25/11/2018)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1647" y="651115"/>
            <a:ext cx="114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(sensor issue)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0361" y="72162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(process issue)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5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630192" y="2033778"/>
            <a:ext cx="6170141" cy="71723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 smtClean="0"/>
              <a:t>QURCA-8 filter in November 2018: clogging (01/12/2018)</a:t>
            </a:r>
          </a:p>
          <a:p>
            <a:pPr lvl="1"/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573" y="544050"/>
            <a:ext cx="3843442" cy="38326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Clogging filter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172360" y="1643617"/>
            <a:ext cx="3615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Slow deviation</a:t>
            </a:r>
          </a:p>
        </p:txBody>
      </p:sp>
    </p:spTree>
    <p:extLst>
      <p:ext uri="{BB962C8B-B14F-4D97-AF65-F5344CB8AC3E}">
        <p14:creationId xmlns:p14="http://schemas.microsoft.com/office/powerpoint/2010/main" val="190384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30140" y="655263"/>
            <a:ext cx="6170141" cy="9274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800" b="1" dirty="0" smtClean="0"/>
              <a:t>Algorithm = Slow deviation</a:t>
            </a:r>
            <a:endParaRPr lang="en-GB" sz="1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81" y="985034"/>
            <a:ext cx="4192913" cy="31404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281" y="1046440"/>
            <a:ext cx="2991159" cy="29548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9845" y="3965817"/>
            <a:ext cx="3150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QURCA_4_1PT349 (29/11/2018): </a:t>
            </a:r>
            <a:r>
              <a:rPr lang="en-GB" sz="1200" dirty="0" smtClean="0"/>
              <a:t>Degradation of primary vacuum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0" y="4058151"/>
            <a:ext cx="4930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QUIC_6_VACQULA (28/11/2018): </a:t>
            </a:r>
            <a:r>
              <a:rPr lang="en-GB" sz="1200" dirty="0" smtClean="0"/>
              <a:t>Degassing </a:t>
            </a:r>
            <a:r>
              <a:rPr lang="en-GB" sz="1200" dirty="0"/>
              <a:t>after QURA stop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Vacuum degradation</a:t>
            </a:r>
            <a:endParaRPr lang="en-GB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7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193806" y="2125799"/>
            <a:ext cx="4607007" cy="57578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200" smtClean="0"/>
              <a:t>QRLAA_21L2_CV920 opens regularly (25/11/2018)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139" y="683861"/>
            <a:ext cx="4853940" cy="365628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Leak on magnet bath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193806" y="1605349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Integral</a:t>
            </a:r>
          </a:p>
        </p:txBody>
      </p:sp>
    </p:spTree>
    <p:extLst>
      <p:ext uri="{BB962C8B-B14F-4D97-AF65-F5344CB8AC3E}">
        <p14:creationId xmlns:p14="http://schemas.microsoft.com/office/powerpoint/2010/main" val="37896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479" y="695695"/>
            <a:ext cx="4788035" cy="36022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Thermal shield valve not regulating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49942" y="1609048"/>
            <a:ext cx="289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Average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49942" y="1978380"/>
            <a:ext cx="3448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Thermal shield in 07L3 (18/11/2018): after S12 shield reconfiguration on QSRB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2778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206" y="957460"/>
            <a:ext cx="3267353" cy="25635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969" y="1037801"/>
            <a:ext cx="3788585" cy="2964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2722" y="4004731"/>
            <a:ext cx="26372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/>
              <a:t>Before/after valve electronic replacement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Faulty DFB current lead valve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337156" y="591787"/>
            <a:ext cx="4286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Amplitude </a:t>
            </a:r>
            <a:r>
              <a:rPr lang="en-GB" b="1" dirty="0" smtClean="0"/>
              <a:t>difference</a:t>
            </a:r>
            <a:endParaRPr lang="en-GB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-427104" y="3520961"/>
            <a:ext cx="7040880" cy="99435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 smtClean="0"/>
              <a:t>DAIB27_07L5_CV891: valve electronic problem (15/07/2018)</a:t>
            </a:r>
          </a:p>
          <a:p>
            <a:pPr lvl="1"/>
            <a:r>
              <a:rPr lang="fr-FR" sz="1200" smtClean="0"/>
              <a:t>DAOC05_07L8_CV891</a:t>
            </a:r>
            <a:r>
              <a:rPr lang="en-GB" sz="1200" smtClean="0"/>
              <a:t>: valve electronic problem</a:t>
            </a:r>
            <a:r>
              <a:rPr lang="fr-FR" sz="1200" smtClean="0"/>
              <a:t> (17/10/2018)</a:t>
            </a:r>
            <a:endParaRPr lang="en-GB" sz="1200" smtClean="0"/>
          </a:p>
          <a:p>
            <a:pPr lvl="1"/>
            <a:r>
              <a:rPr lang="en-GB" sz="1200" smtClean="0"/>
              <a:t>DADB34_06R2_CV891: valve electronic problem (29/11/2018)</a:t>
            </a:r>
            <a:endParaRPr lang="en-GB" sz="800" smtClean="0"/>
          </a:p>
          <a:p>
            <a:pPr lvl="1"/>
            <a:endParaRPr lang="en-GB" sz="1100" smtClean="0"/>
          </a:p>
          <a:p>
            <a:pPr lvl="1"/>
            <a:endParaRPr lang="en-GB" sz="1100" smtClean="0"/>
          </a:p>
          <a:p>
            <a:pPr lvl="1"/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1504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79" y="900867"/>
            <a:ext cx="3317790" cy="3314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625" y="898123"/>
            <a:ext cx="3325435" cy="331914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106826" y="4155492"/>
            <a:ext cx="6170141" cy="54367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200" dirty="0" smtClean="0"/>
              <a:t>11R2/13R2 TTAVG: </a:t>
            </a:r>
            <a:r>
              <a:rPr lang="en-GB" sz="1200" dirty="0" err="1" smtClean="0"/>
              <a:t>Pb</a:t>
            </a:r>
            <a:r>
              <a:rPr lang="en-GB" sz="1200" dirty="0" smtClean="0"/>
              <a:t> ion losses in 12R2 (20/11/2018)</a:t>
            </a:r>
            <a:endParaRPr lang="en-GB" sz="1350" dirty="0"/>
          </a:p>
        </p:txBody>
      </p:sp>
      <p:sp>
        <p:nvSpPr>
          <p:cNvPr id="10" name="Rectangle 9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Extra heat load on magnets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82600" y="587817"/>
            <a:ext cx="2563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 smtClean="0"/>
              <a:t>Algorithm </a:t>
            </a:r>
            <a:r>
              <a:rPr lang="en-GB" b="1" dirty="0"/>
              <a:t>= </a:t>
            </a:r>
            <a:r>
              <a:rPr lang="en-GB" b="1" dirty="0" smtClean="0"/>
              <a:t>Span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5405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2239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Content</a:t>
            </a:r>
            <a:endParaRPr lang="en-GB" sz="2800" dirty="0"/>
          </a:p>
        </p:txBody>
      </p:sp>
      <p:sp>
        <p:nvSpPr>
          <p:cNvPr id="8" name="Espace réservé du titre 8"/>
          <p:cNvSpPr txBox="1">
            <a:spLocks/>
          </p:cNvSpPr>
          <p:nvPr/>
        </p:nvSpPr>
        <p:spPr>
          <a:xfrm>
            <a:off x="937466" y="2023486"/>
            <a:ext cx="3298507" cy="71340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1600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723901" y="360886"/>
            <a:ext cx="8313420" cy="4038600"/>
          </a:xfrm>
          <a:prstGeom prst="rect">
            <a:avLst/>
          </a:prstGeom>
        </p:spPr>
        <p:txBody>
          <a:bodyPr vert="horz" lIns="45720" rIns="45720" anchor="ctr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220000"/>
              </a:lnSpc>
              <a:buAutoNum type="arabicPeriod"/>
            </a:pPr>
            <a:r>
              <a:rPr lang="en-US" sz="9600" dirty="0" smtClean="0"/>
              <a:t>Motivations</a:t>
            </a:r>
            <a:endParaRPr lang="en-US" sz="9600" dirty="0"/>
          </a:p>
          <a:p>
            <a:pPr marL="342900" indent="-342900">
              <a:lnSpc>
                <a:spcPct val="220000"/>
              </a:lnSpc>
              <a:buAutoNum type="arabicPeriod"/>
            </a:pPr>
            <a:r>
              <a:rPr lang="en-US" sz="9600" dirty="0"/>
              <a:t>Infrastructure</a:t>
            </a:r>
          </a:p>
          <a:p>
            <a:pPr marL="342900" indent="-342900">
              <a:lnSpc>
                <a:spcPct val="220000"/>
              </a:lnSpc>
              <a:buFont typeface="+mj-lt"/>
              <a:buAutoNum type="arabicPeriod"/>
            </a:pPr>
            <a:r>
              <a:rPr lang="en-US" sz="9600" dirty="0" smtClean="0"/>
              <a:t>Automatic </a:t>
            </a:r>
            <a:r>
              <a:rPr lang="en-US" sz="9600" dirty="0"/>
              <a:t>ronde</a:t>
            </a:r>
          </a:p>
          <a:p>
            <a:pPr marL="342900" indent="-342900">
              <a:lnSpc>
                <a:spcPct val="220000"/>
              </a:lnSpc>
              <a:buFont typeface="+mj-lt"/>
              <a:buAutoNum type="arabicPeriod"/>
            </a:pPr>
            <a:r>
              <a:rPr lang="en-US" sz="9600" dirty="0"/>
              <a:t>Estimation of </a:t>
            </a:r>
            <a:r>
              <a:rPr lang="en-US" sz="9600" dirty="0" smtClean="0"/>
              <a:t>BS heat </a:t>
            </a:r>
            <a:r>
              <a:rPr lang="en-US" sz="9600" dirty="0"/>
              <a:t>load distribution at beam dump</a:t>
            </a:r>
          </a:p>
          <a:p>
            <a:pPr marL="342900" indent="-342900">
              <a:lnSpc>
                <a:spcPct val="220000"/>
              </a:lnSpc>
              <a:buFont typeface="+mj-lt"/>
              <a:buAutoNum type="arabicPeriod"/>
            </a:pPr>
            <a:r>
              <a:rPr lang="en-US" sz="9600" dirty="0"/>
              <a:t>W</a:t>
            </a:r>
            <a:r>
              <a:rPr lang="en-US" sz="9600" dirty="0" smtClean="0"/>
              <a:t>ebpage overview</a:t>
            </a:r>
            <a:endParaRPr lang="en-US" sz="9600" dirty="0"/>
          </a:p>
          <a:p>
            <a:pPr marL="342900" indent="-342900" algn="ctr">
              <a:buAutoNum type="arabicPeriod"/>
            </a:pPr>
            <a:endParaRPr lang="en-US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84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262755" y="1642374"/>
            <a:ext cx="5197065" cy="58001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None/>
            </a:pPr>
            <a:r>
              <a:rPr lang="en-GB" sz="1400" dirty="0" smtClean="0"/>
              <a:t>QRLEB_05L4_LC932: Bad level regulation in D3 magnet.</a:t>
            </a:r>
          </a:p>
          <a:p>
            <a:pPr marL="448056" lvl="1" indent="0">
              <a:buNone/>
            </a:pPr>
            <a:r>
              <a:rPr lang="en-GB" sz="1400" dirty="0"/>
              <a:t>(</a:t>
            </a:r>
            <a:r>
              <a:rPr lang="en-GB" sz="1400" dirty="0" smtClean="0"/>
              <a:t>23/11/2018</a:t>
            </a:r>
            <a:r>
              <a:rPr lang="en-GB" sz="1400" dirty="0"/>
              <a:t>)</a:t>
            </a:r>
            <a:endParaRPr lang="en-GB" sz="1600" dirty="0"/>
          </a:p>
          <a:p>
            <a:pPr marL="448056" lvl="1" indent="0">
              <a:buNone/>
            </a:pP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-262755" y="1157047"/>
            <a:ext cx="3845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PID performance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Bad PID controller tuning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260" y="565545"/>
            <a:ext cx="3867240" cy="386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184" y="8315"/>
            <a:ext cx="747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Ronde automation – Perspectives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2160" y="806474"/>
            <a:ext cx="81967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24000">
              <a:buFont typeface="+mj-lt"/>
              <a:buAutoNum type="arabicPeriod"/>
            </a:pPr>
            <a:r>
              <a:rPr lang="en-US" dirty="0" smtClean="0"/>
              <a:t>Implement e-mail/</a:t>
            </a:r>
            <a:r>
              <a:rPr lang="en-US" dirty="0" err="1" smtClean="0"/>
              <a:t>sms</a:t>
            </a:r>
            <a:r>
              <a:rPr lang="en-US" dirty="0" smtClean="0"/>
              <a:t> notifications </a:t>
            </a:r>
            <a:r>
              <a:rPr lang="en-US" dirty="0"/>
              <a:t>of new warnings.</a:t>
            </a:r>
          </a:p>
          <a:p>
            <a:pPr marL="8190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the coming </a:t>
            </a:r>
            <a:r>
              <a:rPr lang="en-US" dirty="0" smtClean="0"/>
              <a:t>year</a:t>
            </a:r>
          </a:p>
          <a:p>
            <a:pPr marL="476100" lvl="1"/>
            <a:endParaRPr lang="en-US" dirty="0" smtClean="0"/>
          </a:p>
          <a:p>
            <a:pPr marL="342900" indent="-324000">
              <a:buFont typeface="+mj-lt"/>
              <a:buAutoNum type="arabicPeriod"/>
            </a:pPr>
            <a:r>
              <a:rPr lang="en-US" dirty="0"/>
              <a:t>Implement a login </a:t>
            </a:r>
            <a:r>
              <a:rPr lang="en-US" dirty="0" smtClean="0"/>
              <a:t>function (for permission management) and </a:t>
            </a:r>
            <a:r>
              <a:rPr lang="en-US" dirty="0"/>
              <a:t>enable access from outside of CERN.</a:t>
            </a:r>
          </a:p>
          <a:p>
            <a:pPr marL="800100" lvl="1" indent="-324000">
              <a:buFont typeface="Wingdings" panose="05000000000000000000" pitchFamily="2" charset="2"/>
              <a:buChar char="Ø"/>
            </a:pPr>
            <a:r>
              <a:rPr lang="en-US" dirty="0"/>
              <a:t>In the coming </a:t>
            </a:r>
            <a:r>
              <a:rPr lang="en-US" dirty="0" smtClean="0"/>
              <a:t>year</a:t>
            </a:r>
          </a:p>
          <a:p>
            <a:pPr marL="476100" lvl="1"/>
            <a:endParaRPr lang="en-US" dirty="0" smtClean="0"/>
          </a:p>
          <a:p>
            <a:pPr marL="342900" indent="-324000">
              <a:buFont typeface="+mj-lt"/>
              <a:buAutoNum type="arabicPeriod"/>
            </a:pPr>
            <a:r>
              <a:rPr lang="en-US" dirty="0" smtClean="0"/>
              <a:t>Further </a:t>
            </a:r>
            <a:r>
              <a:rPr lang="en-US" dirty="0"/>
              <a:t>tuning of </a:t>
            </a:r>
            <a:r>
              <a:rPr lang="en-US" dirty="0" smtClean="0"/>
              <a:t>parameters to avoid false positives.</a:t>
            </a:r>
          </a:p>
          <a:p>
            <a:pPr marL="8190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Along the years of usage</a:t>
            </a:r>
            <a:endParaRPr lang="en-US" dirty="0"/>
          </a:p>
          <a:p>
            <a:pPr marL="800100" lvl="1" indent="-324000">
              <a:buFont typeface="+mj-lt"/>
              <a:buAutoNum type="arabicPeriod"/>
            </a:pPr>
            <a:endParaRPr lang="en-US" dirty="0"/>
          </a:p>
          <a:p>
            <a:pPr marL="342900" indent="-324000">
              <a:buFont typeface="+mj-lt"/>
              <a:buAutoNum type="arabicPeriod"/>
            </a:pPr>
            <a:r>
              <a:rPr lang="en-US" dirty="0"/>
              <a:t>Start to use </a:t>
            </a:r>
            <a:r>
              <a:rPr lang="en-US" dirty="0" smtClean="0"/>
              <a:t>it.</a:t>
            </a:r>
          </a:p>
          <a:p>
            <a:pPr marL="8190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Run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01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060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BS </a:t>
            </a:r>
            <a:r>
              <a:rPr lang="en-US" sz="2800" dirty="0"/>
              <a:t>heat load distribution </a:t>
            </a:r>
            <a:r>
              <a:rPr lang="en-US" sz="2800" dirty="0" smtClean="0"/>
              <a:t>- </a:t>
            </a:r>
            <a:r>
              <a:rPr lang="en-US" sz="2800" dirty="0"/>
              <a:t>Introduction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8543" y="585341"/>
            <a:ext cx="758086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u="sng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Purpose: </a:t>
            </a:r>
            <a:endParaRPr lang="en-US" sz="1700" u="sng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1700" dirty="0" smtClean="0"/>
              <a:t>Make </a:t>
            </a:r>
            <a:r>
              <a:rPr lang="en-US" sz="1700" dirty="0"/>
              <a:t>an estimation of the heat load distribution in instrumented half-cells at beam dump. This information is then used in the trouble shooting process regarding the unexpected heat load present in the </a:t>
            </a:r>
            <a:r>
              <a:rPr lang="en-US" sz="1700" dirty="0" smtClean="0"/>
              <a:t>LHC (e-cloud).</a:t>
            </a:r>
          </a:p>
          <a:p>
            <a:r>
              <a:rPr lang="en-US" sz="1700" dirty="0" smtClean="0">
                <a:sym typeface="Wingdings" panose="05000000000000000000" pitchFamily="2" charset="2"/>
              </a:rPr>
              <a:t> Objective is to be able to locate heat loads with a resolution ~1 meter</a:t>
            </a:r>
            <a:endParaRPr lang="en-GB" sz="1700" dirty="0"/>
          </a:p>
        </p:txBody>
      </p:sp>
      <p:sp>
        <p:nvSpPr>
          <p:cNvPr id="22" name="TextBox 21"/>
          <p:cNvSpPr txBox="1"/>
          <p:nvPr/>
        </p:nvSpPr>
        <p:spPr>
          <a:xfrm>
            <a:off x="1786681" y="3930329"/>
            <a:ext cx="5951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4 half-cells have 8 extra thermometers between magnets to estimate heat load on each magnets beam screen (13R4, 33L5,13L5, 31L2)</a:t>
            </a:r>
            <a:endParaRPr lang="en-GB" sz="1400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927229" y="2196484"/>
            <a:ext cx="7258147" cy="1702545"/>
            <a:chOff x="739655" y="2691446"/>
            <a:chExt cx="7562432" cy="181458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655" y="2691446"/>
              <a:ext cx="7562432" cy="1810261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876300" y="3832860"/>
              <a:ext cx="617220" cy="56388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2352115" y="3523215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2352115" y="4121403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3727525" y="3490821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3727525" y="4136439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182756" y="3497424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195016" y="4114800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24005" y="3935223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449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8078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</a:t>
            </a:r>
            <a:r>
              <a:rPr lang="en-US" sz="2800" dirty="0" smtClean="0"/>
              <a:t>distribution – </a:t>
            </a:r>
            <a:r>
              <a:rPr lang="en-US" sz="2800" dirty="0"/>
              <a:t>Analysis principle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840816" y="2711969"/>
            <a:ext cx="7435248" cy="180188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At </a:t>
            </a:r>
            <a:r>
              <a:rPr lang="en-GB" sz="1600" dirty="0" smtClean="0"/>
              <a:t>beam </a:t>
            </a:r>
            <a:r>
              <a:rPr lang="en-GB" sz="1600" dirty="0"/>
              <a:t>dump, BS heat loads suddenly disappear.</a:t>
            </a:r>
          </a:p>
          <a:p>
            <a:r>
              <a:rPr lang="en-GB" sz="1600" dirty="0" smtClean="0"/>
              <a:t>If </a:t>
            </a:r>
            <a:r>
              <a:rPr lang="en-GB" sz="1600" dirty="0"/>
              <a:t>the helium supply is kept at constant temperature (EH84x off), the beam screen is cooled down uniformly at ~ 6 K. </a:t>
            </a:r>
            <a:endParaRPr lang="en-GB" sz="1600" dirty="0" smtClean="0"/>
          </a:p>
          <a:p>
            <a:r>
              <a:rPr lang="en-GB" sz="1600" dirty="0" smtClean="0"/>
              <a:t>Analysis </a:t>
            </a:r>
            <a:r>
              <a:rPr lang="en-GB" sz="1600" dirty="0"/>
              <a:t>of the re-cooldown transient allows us to estimate the heat load distribution along the </a:t>
            </a:r>
            <a:r>
              <a:rPr lang="en-GB" sz="1600" dirty="0" smtClean="0"/>
              <a:t>beam screen.</a:t>
            </a:r>
            <a:endParaRPr lang="en-GB" sz="1600" dirty="0"/>
          </a:p>
          <a:p>
            <a:r>
              <a:rPr lang="en-GB" sz="1600" dirty="0" smtClean="0"/>
              <a:t>This </a:t>
            </a:r>
            <a:r>
              <a:rPr lang="en-GB" sz="1600" dirty="0"/>
              <a:t>estimate can be quite accurate in the instrumented </a:t>
            </a:r>
            <a:r>
              <a:rPr lang="en-GB" sz="1600" dirty="0" smtClean="0"/>
              <a:t>half-cells.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614" y="572315"/>
            <a:ext cx="4386327" cy="210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9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distribution - Method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8081" y="579927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2318188" y="710722"/>
            <a:ext cx="4355755" cy="605456"/>
          </a:xfrm>
          <a:prstGeom prst="round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Data fetching</a:t>
            </a:r>
          </a:p>
          <a:p>
            <a:pPr algn="ctr"/>
            <a:endParaRPr lang="en-GB" sz="900" b="1" dirty="0">
              <a:solidFill>
                <a:schemeClr val="bg1"/>
              </a:solidFill>
            </a:endParaRPr>
          </a:p>
          <a:p>
            <a:pPr algn="ctr"/>
            <a:r>
              <a:rPr lang="en-GB" sz="900" dirty="0">
                <a:solidFill>
                  <a:schemeClr val="bg1"/>
                </a:solidFill>
              </a:rPr>
              <a:t>Fetch all necessary data (TT, PT, CV, EH, beam…) </a:t>
            </a:r>
          </a:p>
          <a:p>
            <a:pPr algn="ctr"/>
            <a:r>
              <a:rPr lang="en-GB" sz="900" dirty="0">
                <a:solidFill>
                  <a:schemeClr val="bg1"/>
                </a:solidFill>
              </a:rPr>
              <a:t>around beam dump time, from LDB.</a:t>
            </a:r>
          </a:p>
        </p:txBody>
      </p:sp>
      <p:cxnSp>
        <p:nvCxnSpPr>
          <p:cNvPr id="10" name="Straight Arrow Connector 9"/>
          <p:cNvCxnSpPr>
            <a:cxnSpLocks/>
            <a:stCxn id="9" idx="2"/>
            <a:endCxn id="12" idx="0"/>
          </p:cNvCxnSpPr>
          <p:nvPr/>
        </p:nvCxnSpPr>
        <p:spPr>
          <a:xfrm>
            <a:off x="4496066" y="1316178"/>
            <a:ext cx="2" cy="2300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4624886" y="2456009"/>
                <a:ext cx="4309535" cy="1436398"/>
              </a:xfrm>
              <a:prstGeom prst="roundRect">
                <a:avLst/>
              </a:prstGeom>
              <a:solidFill>
                <a:srgbClr val="00B0F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GB" sz="1100" b="1" dirty="0"/>
                  <a:t>Beam Screen </a:t>
                </a:r>
                <a:r>
                  <a:rPr lang="en-GB" sz="1100" b="1" dirty="0" err="1" smtClean="0"/>
                  <a:t>cooldown</a:t>
                </a:r>
                <a:r>
                  <a:rPr lang="en-GB" sz="1100" b="1" dirty="0" smtClean="0"/>
                  <a:t> </a:t>
                </a:r>
                <a:r>
                  <a:rPr lang="en-GB" sz="1100" b="1" dirty="0"/>
                  <a:t>energy computation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900" dirty="0" smtClean="0"/>
                  <a:t>From </a:t>
                </a:r>
                <a:r>
                  <a:rPr lang="en-GB" sz="900" dirty="0"/>
                  <a:t>temperature boundary conditions, generate 1000 heat load profiles over 15 nodes </a:t>
                </a:r>
                <a:r>
                  <a:rPr lang="en-GB" sz="900" dirty="0" smtClean="0"/>
                  <a:t>(per aperture) </a:t>
                </a:r>
                <a:r>
                  <a:rPr lang="en-GB" sz="900" b="1" dirty="0" smtClean="0"/>
                  <a:t>randomly</a:t>
                </a:r>
                <a:r>
                  <a:rPr lang="en-GB" sz="900" dirty="0"/>
                  <a:t>.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900" dirty="0"/>
                  <a:t>Deduce the corresponding temperature profiles for each </a:t>
                </a:r>
                <a:r>
                  <a:rPr lang="en-GB" sz="900" dirty="0" smtClean="0"/>
                  <a:t>profile</a:t>
                </a:r>
                <a:r>
                  <a:rPr lang="en-GB" sz="900" dirty="0"/>
                  <a:t>.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900" dirty="0"/>
                  <a:t>Compute the Beam Screen mass </a:t>
                </a:r>
                <a:r>
                  <a:rPr lang="en-GB" sz="900" dirty="0" err="1"/>
                  <a:t>c</a:t>
                </a:r>
                <a:r>
                  <a:rPr lang="en-GB" sz="900" dirty="0" err="1" smtClean="0"/>
                  <a:t>ooldown</a:t>
                </a:r>
                <a:r>
                  <a:rPr lang="en-GB" sz="900" dirty="0" smtClean="0"/>
                  <a:t> </a:t>
                </a:r>
                <a:r>
                  <a:rPr lang="en-GB" sz="900" dirty="0"/>
                  <a:t>energy for </a:t>
                </a:r>
                <a:r>
                  <a:rPr lang="en-GB" sz="900" dirty="0" smtClean="0"/>
                  <a:t>each profile. </a:t>
                </a:r>
                <a:r>
                  <a:rPr lang="en-GB" sz="900" dirty="0"/>
                  <a:t>	</a:t>
                </a:r>
                <a:r>
                  <a:rPr lang="en-GB" sz="900" b="1" dirty="0" smtClean="0"/>
                  <a:t>E_BS</a:t>
                </a:r>
                <a:r>
                  <a:rPr lang="en-GB" sz="900" b="1" dirty="0"/>
                  <a:t>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GB" sz="900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𝑳</m:t>
                        </m:r>
                      </m:sup>
                      <m:e>
                        <m:nary>
                          <m:naryPr>
                            <m:ctrlPr>
                              <a:rPr lang="en-GB" sz="9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9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𝑻𝒐</m:t>
                            </m:r>
                          </m:sub>
                          <m:sup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𝑻𝒆𝒏𝒅</m:t>
                            </m:r>
                          </m:sup>
                          <m:e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).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𝑪𝒑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)∙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𝒅𝒙</m:t>
                            </m:r>
                          </m:e>
                        </m:nary>
                      </m:e>
                    </m:nary>
                  </m:oMath>
                </a14:m>
                <a:endParaRPr lang="en-GB" sz="900" b="1" dirty="0" smtClean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4886" y="2456009"/>
                <a:ext cx="4309535" cy="1436398"/>
              </a:xfrm>
              <a:prstGeom prst="roundRect">
                <a:avLst/>
              </a:prstGeom>
              <a:blipFill>
                <a:blip r:embed="rId2"/>
                <a:stretch>
                  <a:fillRect b="-25210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/>
          <p:cNvSpPr/>
          <p:nvPr/>
        </p:nvSpPr>
        <p:spPr>
          <a:xfrm>
            <a:off x="2318190" y="1546232"/>
            <a:ext cx="4355755" cy="676135"/>
          </a:xfrm>
          <a:prstGeom prst="round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Re-</a:t>
            </a:r>
            <a:r>
              <a:rPr lang="en-GB" sz="1100" b="1" dirty="0" err="1"/>
              <a:t>cooldown</a:t>
            </a:r>
            <a:r>
              <a:rPr lang="en-GB" sz="1100" b="1" dirty="0"/>
              <a:t> time identification</a:t>
            </a:r>
          </a:p>
          <a:p>
            <a:pPr algn="ctr"/>
            <a:endParaRPr lang="en-GB" sz="900" b="1" dirty="0"/>
          </a:p>
          <a:p>
            <a:pPr marL="342900" indent="-342900">
              <a:buFont typeface="+mj-lt"/>
              <a:buAutoNum type="arabicPeriod"/>
            </a:pPr>
            <a:r>
              <a:rPr lang="en-GB" sz="900" dirty="0"/>
              <a:t>Start of re-cooldown: 	Beam dump time (# of bunches == 0)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900" dirty="0"/>
              <a:t>End of re-cooldown:  	When temperatures are at minimum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/>
              <p:cNvSpPr/>
              <p:nvPr/>
            </p:nvSpPr>
            <p:spPr>
              <a:xfrm>
                <a:off x="76200" y="2456009"/>
                <a:ext cx="4282440" cy="1436398"/>
              </a:xfrm>
              <a:prstGeom prst="roundRect">
                <a:avLst/>
              </a:prstGeom>
              <a:solidFill>
                <a:srgbClr val="00B0F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b="1" dirty="0" smtClean="0"/>
                  <a:t>Helium </a:t>
                </a:r>
                <a:r>
                  <a:rPr lang="en-GB" sz="1100" b="1" dirty="0" err="1" smtClean="0"/>
                  <a:t>cooldown</a:t>
                </a:r>
                <a:r>
                  <a:rPr lang="en-GB" sz="1100" b="1" dirty="0" smtClean="0"/>
                  <a:t> </a:t>
                </a:r>
                <a:r>
                  <a:rPr lang="en-GB" sz="1100" b="1" dirty="0"/>
                  <a:t>energy </a:t>
                </a:r>
                <a:r>
                  <a:rPr lang="en-GB" sz="1100" b="1" dirty="0" smtClean="0"/>
                  <a:t>computation</a:t>
                </a:r>
              </a:p>
              <a:p>
                <a:pPr algn="ctr"/>
                <a:endParaRPr lang="en-GB" sz="900" b="1" dirty="0" smtClean="0"/>
              </a:p>
              <a:p>
                <a:pPr marL="342900" indent="-342900">
                  <a:buAutoNum type="arabicPeriod"/>
                </a:pPr>
                <a:r>
                  <a:rPr lang="en-GB" sz="900" dirty="0" smtClean="0"/>
                  <a:t>Mass flow computation using valve equation.</a:t>
                </a:r>
              </a:p>
              <a:p>
                <a:pPr marL="342900" indent="-342900">
                  <a:buAutoNum type="arabicPeriod"/>
                </a:pPr>
                <a:r>
                  <a:rPr lang="en-GB" sz="900" dirty="0" smtClean="0"/>
                  <a:t>Beam </a:t>
                </a:r>
                <a:r>
                  <a:rPr lang="en-GB" sz="900" dirty="0"/>
                  <a:t>screen heat loads (QBS</a:t>
                </a:r>
                <a:r>
                  <a:rPr lang="en-GB" sz="900" dirty="0" smtClean="0"/>
                  <a:t>) calculation </a:t>
                </a:r>
                <a:r>
                  <a:rPr lang="en-GB" sz="900" dirty="0"/>
                  <a:t>for each aperture </a:t>
                </a:r>
                <a:r>
                  <a:rPr lang="en-GB" sz="900" dirty="0" smtClean="0"/>
                  <a:t>by </a:t>
                </a:r>
                <a:r>
                  <a:rPr lang="en-GB" sz="900" dirty="0"/>
                  <a:t>enthalpy balance</a:t>
                </a:r>
                <a:r>
                  <a:rPr lang="en-GB" sz="900" dirty="0" smtClean="0"/>
                  <a:t>.</a:t>
                </a:r>
              </a:p>
              <a:p>
                <a:pPr marL="342900" indent="-342900">
                  <a:buAutoNum type="arabicPeriod"/>
                </a:pPr>
                <a:r>
                  <a:rPr lang="en-US" sz="900" dirty="0" smtClean="0"/>
                  <a:t>Re-</a:t>
                </a:r>
                <a:r>
                  <a:rPr lang="en-US" sz="900" dirty="0" err="1" smtClean="0"/>
                  <a:t>cooldown</a:t>
                </a:r>
                <a:r>
                  <a:rPr lang="en-US" sz="900" dirty="0" smtClean="0"/>
                  <a:t> energy calculation by integration of heat load over time.</a:t>
                </a:r>
              </a:p>
              <a:p>
                <a:endParaRPr lang="en-US" sz="900" dirty="0" smtClean="0"/>
              </a:p>
              <a:p>
                <a:r>
                  <a:rPr lang="en-GB" sz="900" dirty="0" smtClean="0">
                    <a:sym typeface="Wingdings" panose="05000000000000000000" pitchFamily="2" charset="2"/>
                  </a:rPr>
                  <a:t>	</a:t>
                </a:r>
                <a:r>
                  <a:rPr lang="en-GB" sz="900" b="1" dirty="0" err="1" smtClean="0">
                    <a:sym typeface="Wingdings" panose="05000000000000000000" pitchFamily="2" charset="2"/>
                  </a:rPr>
                  <a:t>E_He</a:t>
                </a:r>
                <a:r>
                  <a:rPr lang="en-GB" sz="900" b="1" dirty="0">
                    <a:sym typeface="Wingdings" panose="05000000000000000000" pitchFamily="2" charset="2"/>
                  </a:rPr>
                  <a:t>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GB" sz="900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𝒕𝒆𝒏𝒅</m:t>
                        </m:r>
                      </m:sup>
                      <m:e>
                        <m:sSub>
                          <m:sSubPr>
                            <m:ctrlPr>
                              <a:rPr lang="en-GB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𝑩𝑺</m:t>
                            </m:r>
                          </m:sub>
                        </m:sSub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)∙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𝒅𝒕</m:t>
                        </m:r>
                      </m:e>
                    </m:nary>
                  </m:oMath>
                </a14:m>
                <a:endParaRPr lang="en-GB" sz="900" b="1" dirty="0"/>
              </a:p>
            </p:txBody>
          </p:sp>
        </mc:Choice>
        <mc:Fallback xmlns="">
          <p:sp>
            <p:nvSpPr>
              <p:cNvPr id="13" name="Rounded 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456009"/>
                <a:ext cx="4282440" cy="1436398"/>
              </a:xfrm>
              <a:prstGeom prst="roundRect">
                <a:avLst/>
              </a:prstGeom>
              <a:blipFill>
                <a:blip r:embed="rId3"/>
                <a:stretch>
                  <a:fillRect b="-20588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>
          <a:xfrm>
            <a:off x="2318188" y="4020887"/>
            <a:ext cx="4377646" cy="405836"/>
          </a:xfrm>
          <a:prstGeom prst="round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000" dirty="0" smtClean="0"/>
              <a:t>Select </a:t>
            </a:r>
            <a:r>
              <a:rPr lang="en-GB" sz="1000" dirty="0"/>
              <a:t>all the possible heat load profiles where E_BS = </a:t>
            </a:r>
            <a:r>
              <a:rPr lang="en-GB" sz="1000" dirty="0" err="1"/>
              <a:t>E_He</a:t>
            </a:r>
            <a:r>
              <a:rPr lang="en-GB" sz="1000" dirty="0"/>
              <a:t> at +/- 5 %.</a:t>
            </a:r>
          </a:p>
        </p:txBody>
      </p:sp>
      <p:cxnSp>
        <p:nvCxnSpPr>
          <p:cNvPr id="15" name="Curved Connector 14"/>
          <p:cNvCxnSpPr>
            <a:cxnSpLocks/>
            <a:stCxn id="13" idx="2"/>
            <a:endCxn id="14" idx="1"/>
          </p:cNvCxnSpPr>
          <p:nvPr/>
        </p:nvCxnSpPr>
        <p:spPr>
          <a:xfrm rot="16200000" flipH="1">
            <a:off x="2102105" y="4007722"/>
            <a:ext cx="331398" cy="100768"/>
          </a:xfrm>
          <a:prstGeom prst="curvedConnector2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cxnSpLocks/>
            <a:stCxn id="11" idx="2"/>
            <a:endCxn id="14" idx="3"/>
          </p:cNvCxnSpPr>
          <p:nvPr/>
        </p:nvCxnSpPr>
        <p:spPr>
          <a:xfrm rot="5400000">
            <a:off x="6572045" y="4016196"/>
            <a:ext cx="331398" cy="83820"/>
          </a:xfrm>
          <a:prstGeom prst="curvedConnector2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cxnSpLocks/>
            <a:stCxn id="12" idx="2"/>
            <a:endCxn id="11" idx="0"/>
          </p:cNvCxnSpPr>
          <p:nvPr/>
        </p:nvCxnSpPr>
        <p:spPr>
          <a:xfrm rot="16200000" flipH="1">
            <a:off x="5521040" y="1197395"/>
            <a:ext cx="233642" cy="2283586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cxnSpLocks/>
            <a:stCxn id="12" idx="2"/>
            <a:endCxn id="13" idx="0"/>
          </p:cNvCxnSpPr>
          <p:nvPr/>
        </p:nvCxnSpPr>
        <p:spPr>
          <a:xfrm rot="5400000">
            <a:off x="3239923" y="1199864"/>
            <a:ext cx="233642" cy="2278648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57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23" y="2370013"/>
            <a:ext cx="1809359" cy="15044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006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distribution </a:t>
            </a:r>
            <a:r>
              <a:rPr lang="en-US" sz="2800" dirty="0" smtClean="0"/>
              <a:t>– </a:t>
            </a:r>
            <a:r>
              <a:rPr lang="en-US" sz="2800" dirty="0"/>
              <a:t>R</a:t>
            </a:r>
            <a:r>
              <a:rPr lang="en-US" sz="2800" dirty="0" smtClean="0"/>
              <a:t>andom profile generation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4366" y="592014"/>
            <a:ext cx="1604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13R4-Q1-B1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68501" y="604864"/>
            <a:ext cx="148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13R4-D4-B1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898208" y="592014"/>
            <a:ext cx="205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33L5-D3-B2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924126" y="2172229"/>
            <a:ext cx="1436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(Fill </a:t>
            </a:r>
            <a:r>
              <a:rPr lang="en-US" sz="1400" i="1" dirty="0" smtClean="0"/>
              <a:t>#7245</a:t>
            </a:r>
            <a:r>
              <a:rPr lang="en-US" sz="1400" i="1" dirty="0"/>
              <a:t>)</a:t>
            </a:r>
            <a:endParaRPr lang="en-GB" sz="14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2" y="906108"/>
            <a:ext cx="1793415" cy="14911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58" y="2356575"/>
            <a:ext cx="1781670" cy="14814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3315" y="900730"/>
            <a:ext cx="1775938" cy="149657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1338" y="883859"/>
            <a:ext cx="1756173" cy="15139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3335" y="2370013"/>
            <a:ext cx="1764994" cy="14974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9558" y="3824506"/>
            <a:ext cx="21116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</a:rPr>
              <a:t>Small Heat load (~0.15 W/m) </a:t>
            </a:r>
          </a:p>
          <a:p>
            <a:r>
              <a:rPr lang="en-GB" sz="1000" i="1" dirty="0" smtClean="0">
                <a:solidFill>
                  <a:schemeClr val="accent6"/>
                </a:solidFill>
              </a:rPr>
              <a:t>sync rad + image current only</a:t>
            </a:r>
          </a:p>
          <a:p>
            <a:r>
              <a:rPr lang="en-GB" sz="10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</a:t>
            </a:r>
            <a:r>
              <a:rPr lang="en-GB" sz="1000" i="1" dirty="0" smtClean="0">
                <a:solidFill>
                  <a:schemeClr val="accent6"/>
                </a:solidFill>
              </a:rPr>
              <a:t>Very few possibilities</a:t>
            </a:r>
            <a:endParaRPr lang="en-GB" sz="1000" i="1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3800" y="3820170"/>
            <a:ext cx="21579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</a:rPr>
              <a:t>Medium Heat load (~1 W/m) </a:t>
            </a:r>
          </a:p>
          <a:p>
            <a:r>
              <a:rPr lang="en-GB" sz="1000" i="1" dirty="0" smtClean="0">
                <a:solidFill>
                  <a:schemeClr val="accent6"/>
                </a:solidFill>
              </a:rPr>
              <a:t>sync rad + image current + e-cloud</a:t>
            </a:r>
          </a:p>
          <a:p>
            <a:r>
              <a:rPr lang="en-GB" sz="10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</a:t>
            </a:r>
            <a:r>
              <a:rPr lang="en-GB" sz="1000" i="1" dirty="0">
                <a:solidFill>
                  <a:schemeClr val="accent6"/>
                </a:solidFill>
                <a:sym typeface="Wingdings" panose="05000000000000000000" pitchFamily="2" charset="2"/>
              </a:rPr>
              <a:t>S</a:t>
            </a:r>
            <a:r>
              <a:rPr lang="en-GB" sz="1000" i="1" dirty="0" smtClean="0">
                <a:solidFill>
                  <a:schemeClr val="accent6"/>
                </a:solidFill>
              </a:rPr>
              <a:t>ome possibilities</a:t>
            </a:r>
            <a:endParaRPr lang="en-GB" sz="1000" i="1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22322" y="3801672"/>
            <a:ext cx="24769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</a:rPr>
              <a:t>Large Heat loads (~5 W/m) </a:t>
            </a:r>
          </a:p>
          <a:p>
            <a:r>
              <a:rPr lang="en-GB" sz="1000" i="1" dirty="0" smtClean="0">
                <a:solidFill>
                  <a:schemeClr val="accent6"/>
                </a:solidFill>
              </a:rPr>
              <a:t>sync rad + image current + large e-cloud</a:t>
            </a:r>
          </a:p>
          <a:p>
            <a:r>
              <a:rPr lang="en-GB" sz="10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</a:t>
            </a:r>
            <a:r>
              <a:rPr lang="en-GB" sz="1000" i="1" dirty="0" smtClean="0">
                <a:solidFill>
                  <a:schemeClr val="accent6"/>
                </a:solidFill>
              </a:rPr>
              <a:t>Many possibilities</a:t>
            </a:r>
            <a:endParaRPr lang="en-GB" sz="10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5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06" y="578183"/>
            <a:ext cx="4962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800" dirty="0"/>
          </a:p>
          <a:p>
            <a:pPr lvl="1"/>
            <a:endParaRPr lang="en-US" sz="800" dirty="0"/>
          </a:p>
          <a:p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distribution - </a:t>
            </a:r>
            <a:r>
              <a:rPr lang="en-US" sz="2800" dirty="0" smtClean="0"/>
              <a:t>Results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291" y="830997"/>
            <a:ext cx="3802707" cy="34324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18" y="845226"/>
            <a:ext cx="3920177" cy="34223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32907" y="536092"/>
            <a:ext cx="6651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NB: Only profiles with </a:t>
            </a:r>
            <a:r>
              <a:rPr lang="en-GB" sz="1200" dirty="0" smtClean="0">
                <a:solidFill>
                  <a:srgbClr val="9826C0"/>
                </a:solidFill>
              </a:rPr>
              <a:t>smallest peak (optimistic) </a:t>
            </a:r>
            <a:r>
              <a:rPr lang="en-GB" sz="1200" dirty="0" smtClean="0">
                <a:solidFill>
                  <a:srgbClr val="00B050"/>
                </a:solidFill>
              </a:rPr>
              <a:t>and </a:t>
            </a:r>
            <a:r>
              <a:rPr lang="en-GB" sz="1200" dirty="0" smtClean="0">
                <a:solidFill>
                  <a:srgbClr val="FF5B3D"/>
                </a:solidFill>
              </a:rPr>
              <a:t>highest peak (pessimistic)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00B050"/>
                </a:solidFill>
              </a:rPr>
              <a:t>are represented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447" y="4191477"/>
            <a:ext cx="864568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/>
              <a:t>For details, see : B. Bradu et al, Heat load profile estimated on LHC beam screens by thermal transient analysis, ICEC27, Oxford, 2018</a:t>
            </a:r>
          </a:p>
        </p:txBody>
      </p:sp>
    </p:spTree>
    <p:extLst>
      <p:ext uri="{BB962C8B-B14F-4D97-AF65-F5344CB8AC3E}">
        <p14:creationId xmlns:p14="http://schemas.microsoft.com/office/powerpoint/2010/main" val="200554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2588123" y="2012156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http://CryoDataAnalytics.web.cern.ch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85859" y="2539664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(Accessible from CERN network only)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2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>
          <a:xfrm>
            <a:off x="336550" y="829105"/>
            <a:ext cx="8350250" cy="320314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CRG-OP started to perform some online data analytics on LHC cryogenics.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Two main tasks have been implemented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b="1" dirty="0" smtClean="0"/>
              <a:t>Ronde</a:t>
            </a:r>
            <a:r>
              <a:rPr lang="en-GB" sz="1400" dirty="0" smtClean="0"/>
              <a:t>: Daily analysis of LHC </a:t>
            </a:r>
            <a:r>
              <a:rPr lang="en-GB" sz="1400" dirty="0" err="1" smtClean="0"/>
              <a:t>cryo</a:t>
            </a:r>
            <a:r>
              <a:rPr lang="en-GB" sz="1400" dirty="0" smtClean="0"/>
              <a:t> installations to detect abnormal behaviours.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b="1" dirty="0" smtClean="0"/>
              <a:t>BS Heat load profile estimation</a:t>
            </a:r>
            <a:r>
              <a:rPr lang="en-GB" sz="1400" dirty="0" smtClean="0"/>
              <a:t>: heat load profile estimation performed at each beam dump on the 4 instrumented half-cells for e-cloud studies.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Some tuning is still needed to put these tools in use for Run 3.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Some additional features to be implemented on homepage.</a:t>
            </a: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Model based diagnostics to anticipate potential failures </a:t>
            </a:r>
            <a:r>
              <a:rPr lang="en-GB" sz="1800" dirty="0"/>
              <a:t>or malfunctioning  </a:t>
            </a:r>
            <a:r>
              <a:rPr lang="en-GB" sz="1800" dirty="0" smtClean="0"/>
              <a:t>processes will be added to the homepage (</a:t>
            </a:r>
            <a:r>
              <a:rPr lang="en-GB" sz="1800" dirty="0" err="1" smtClean="0"/>
              <a:t>EcosimPro</a:t>
            </a:r>
            <a:r>
              <a:rPr lang="en-GB" sz="1800" dirty="0" smtClean="0"/>
              <a:t>).</a:t>
            </a: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Conclusions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39503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75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2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2239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Motivations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EF4CD8D-13F1-47C7-8CA5-C49BC758ECE1}"/>
              </a:ext>
            </a:extLst>
          </p:cNvPr>
          <p:cNvSpPr txBox="1">
            <a:spLocks/>
          </p:cNvSpPr>
          <p:nvPr/>
        </p:nvSpPr>
        <p:spPr>
          <a:xfrm>
            <a:off x="560087" y="744602"/>
            <a:ext cx="8756908" cy="379676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Why perform data analytics on LHC </a:t>
            </a:r>
            <a:r>
              <a:rPr lang="en-US" sz="2000" dirty="0" smtClean="0"/>
              <a:t>cryogenics </a:t>
            </a:r>
            <a:r>
              <a:rPr lang="en-US" sz="2000" dirty="0"/>
              <a:t>?</a:t>
            </a:r>
          </a:p>
          <a:p>
            <a:pPr lvl="1"/>
            <a:r>
              <a:rPr lang="en-US" sz="1600" dirty="0" smtClean="0"/>
              <a:t>Detect problems not seen by conventional alarms</a:t>
            </a:r>
          </a:p>
          <a:p>
            <a:pPr lvl="1"/>
            <a:r>
              <a:rPr lang="en-US" sz="1600" dirty="0" smtClean="0"/>
              <a:t>Anticipate </a:t>
            </a:r>
            <a:r>
              <a:rPr lang="en-US" sz="1600" dirty="0"/>
              <a:t>a </a:t>
            </a:r>
            <a:r>
              <a:rPr lang="en-US" sz="1600" dirty="0" smtClean="0"/>
              <a:t>potential failure or loss of availability</a:t>
            </a:r>
          </a:p>
          <a:p>
            <a:pPr lvl="1"/>
            <a:r>
              <a:rPr lang="en-US" sz="1600" dirty="0" smtClean="0"/>
              <a:t>Detect </a:t>
            </a:r>
            <a:r>
              <a:rPr lang="en-US" sz="1600" dirty="0" err="1" smtClean="0"/>
              <a:t>unoptimized</a:t>
            </a:r>
            <a:r>
              <a:rPr lang="en-US" sz="1600" dirty="0" smtClean="0"/>
              <a:t> processes and malfunctioning sensors </a:t>
            </a:r>
            <a:endParaRPr lang="en-US" sz="1600" dirty="0"/>
          </a:p>
          <a:p>
            <a:pPr lvl="1"/>
            <a:r>
              <a:rPr lang="en-US" sz="1600" dirty="0" smtClean="0"/>
              <a:t>Prolong </a:t>
            </a:r>
            <a:r>
              <a:rPr lang="en-US" sz="1600" dirty="0"/>
              <a:t>the life span of </a:t>
            </a:r>
            <a:r>
              <a:rPr lang="en-US" sz="1600" dirty="0" smtClean="0"/>
              <a:t>equipment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1" dirty="0" smtClean="0"/>
              <a:t>Improve </a:t>
            </a:r>
            <a:r>
              <a:rPr lang="en-US" sz="1600" b="1" dirty="0"/>
              <a:t>the cryo </a:t>
            </a:r>
            <a:r>
              <a:rPr lang="en-US" sz="1600" b="1" dirty="0" smtClean="0"/>
              <a:t>availability and performance</a:t>
            </a:r>
            <a:endParaRPr lang="en-US" sz="1600" b="1" dirty="0"/>
          </a:p>
          <a:p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How to perform such analysis ?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Analyze archived data daily on virtual machines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Create reports for </a:t>
            </a:r>
            <a:r>
              <a:rPr lang="en-US" sz="1600" dirty="0" smtClean="0"/>
              <a:t>experts/operators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Publish the reports on the web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716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4255743" y="3205334"/>
            <a:ext cx="118411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98110" y="3198233"/>
            <a:ext cx="125112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2095" y="1845062"/>
            <a:ext cx="0" cy="3163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8" y="630981"/>
            <a:ext cx="1768416" cy="12012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9" y="2174272"/>
            <a:ext cx="1012210" cy="20973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63" y="1680520"/>
            <a:ext cx="1882580" cy="26900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634" y="1280123"/>
            <a:ext cx="3532907" cy="30508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26734" y="1884705"/>
            <a:ext cx="1218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main task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9096" y="2930444"/>
            <a:ext cx="998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sector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3133" y="2818815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day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 - Ronde</a:t>
            </a:r>
            <a:endParaRPr lang="en-GB" sz="28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31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V="1">
            <a:off x="3159638" y="1957649"/>
            <a:ext cx="907306" cy="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438" y="980790"/>
            <a:ext cx="4940994" cy="26005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57474" y="1355358"/>
            <a:ext cx="921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 smtClean="0">
                <a:solidFill>
                  <a:srgbClr val="00B050"/>
                </a:solidFill>
              </a:rPr>
              <a:t>Select </a:t>
            </a:r>
          </a:p>
          <a:p>
            <a:pPr algn="ctr"/>
            <a:r>
              <a:rPr lang="en-GB" sz="1100" i="1" dirty="0" smtClean="0">
                <a:solidFill>
                  <a:srgbClr val="00B050"/>
                </a:solidFill>
              </a:rPr>
              <a:t>installation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 - Ronde</a:t>
            </a:r>
            <a:endParaRPr lang="en-GB" sz="28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57" y="871802"/>
            <a:ext cx="3067897" cy="26492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282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74224" y="1402211"/>
            <a:ext cx="73203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05" y="636630"/>
            <a:ext cx="1445219" cy="16707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925" y="636630"/>
            <a:ext cx="2548733" cy="23574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804250" y="873811"/>
            <a:ext cx="6719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</a:t>
            </a:r>
          </a:p>
          <a:p>
            <a:r>
              <a:rPr lang="en-GB" sz="1100" i="1" dirty="0" smtClean="0">
                <a:solidFill>
                  <a:srgbClr val="00B050"/>
                </a:solidFill>
              </a:rPr>
              <a:t>half-cell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2756" y="562254"/>
            <a:ext cx="2193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Dump to view plot of BS heat load profiles over magnets</a:t>
            </a:r>
            <a:endParaRPr lang="en-GB" sz="1100" i="1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635" y="1424856"/>
            <a:ext cx="3317165" cy="293806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Elbow Connector 12"/>
          <p:cNvCxnSpPr/>
          <p:nvPr/>
        </p:nvCxnSpPr>
        <p:spPr>
          <a:xfrm>
            <a:off x="5090328" y="1000354"/>
            <a:ext cx="1986431" cy="417289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 </a:t>
            </a:r>
            <a:r>
              <a:rPr lang="en-US" sz="2800" dirty="0"/>
              <a:t>- BS heat load at </a:t>
            </a:r>
            <a:r>
              <a:rPr lang="en-US" sz="2800" dirty="0" smtClean="0"/>
              <a:t>beam dumps</a:t>
            </a:r>
            <a:endParaRPr lang="en-GB" sz="28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6700" y="538511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39503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716" y="1544672"/>
            <a:ext cx="3919666" cy="195983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Extras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2450242" y="1096560"/>
            <a:ext cx="5074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of signal to trigger correlation warning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9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– </a:t>
            </a:r>
            <a:r>
              <a:rPr lang="en-GB" sz="2800" dirty="0" smtClean="0"/>
              <a:t>Oscillating valves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2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735" y="1631403"/>
            <a:ext cx="2601586" cy="192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48" y="1631403"/>
            <a:ext cx="2740238" cy="204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261286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61286" y="2952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261286" y="501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40460" y="742888"/>
            <a:ext cx="3179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</a:t>
            </a:r>
            <a:r>
              <a:rPr lang="en-GB" b="1" dirty="0" smtClean="0"/>
              <a:t>Oscillation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60404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101546" y="1140265"/>
                <a:ext cx="8226854" cy="705332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PI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𝑚𝑠𝑒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101546" y="1140265"/>
                <a:ext cx="8226854" cy="705332"/>
              </a:xfrm>
              <a:blipFill>
                <a:blip r:embed="rId2"/>
                <a:stretch>
                  <a:fillRect l="-3262" t="-12931" b="-413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122834" y="2383762"/>
                <a:ext cx="28943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=error residue variance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834" y="2383762"/>
                <a:ext cx="2894382" cy="369332"/>
              </a:xfrm>
              <a:prstGeom prst="rect">
                <a:avLst/>
              </a:prstGeom>
              <a:blipFill>
                <a:blip r:embed="rId3"/>
                <a:stretch>
                  <a:fillRect t="-8197" r="-1263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101546" y="2719762"/>
                <a:ext cx="29369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𝑚𝑠𝑒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𝑠𝑞𝑢𝑎𝑟𝑒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𝑒𝑟𝑟𝑜𝑟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1546" y="2719762"/>
                <a:ext cx="2936958" cy="369332"/>
              </a:xfrm>
              <a:prstGeom prst="rect">
                <a:avLst/>
              </a:prstGeom>
              <a:blipFill>
                <a:blip r:embed="rId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4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217" y="7877"/>
            <a:ext cx="5998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Infrastructure - Analysis process 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2325263" y="3792066"/>
            <a:ext cx="2960559" cy="41191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                              </a:t>
            </a:r>
            <a:r>
              <a:rPr lang="en-US" sz="1400" dirty="0">
                <a:solidFill>
                  <a:srgbClr val="FFC000"/>
                </a:solidFill>
              </a:rPr>
              <a:t>AFS</a:t>
            </a:r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78122" y="994134"/>
            <a:ext cx="3894944" cy="62570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                       </a:t>
            </a:r>
            <a:r>
              <a:rPr lang="en-US" sz="1400" dirty="0">
                <a:solidFill>
                  <a:srgbClr val="00B050"/>
                </a:solidFill>
              </a:rPr>
              <a:t>EOS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7521" y="1117893"/>
            <a:ext cx="3352800" cy="333828"/>
          </a:xfrm>
          <a:prstGeom prst="rect">
            <a:avLst/>
          </a:prstGeom>
          <a:noFill/>
          <a:ln>
            <a:solidFill>
              <a:srgbClr val="FDBCF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C9BF0"/>
                </a:solidFill>
              </a:rPr>
              <a:t>                                       </a:t>
            </a:r>
            <a:r>
              <a:rPr lang="en-US" sz="1400" dirty="0" smtClean="0">
                <a:solidFill>
                  <a:srgbClr val="FC9BF0"/>
                </a:solidFill>
              </a:rPr>
              <a:t>CERN-Network</a:t>
            </a:r>
            <a:endParaRPr lang="en-GB" dirty="0">
              <a:solidFill>
                <a:srgbClr val="FC9BF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26494" y="2441665"/>
            <a:ext cx="1531620" cy="458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Openstack VM</a:t>
            </a: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3042" y="2460119"/>
            <a:ext cx="2122222" cy="45865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                  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                        Local PC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28276" y="3713626"/>
            <a:ext cx="1249145" cy="49035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LDB</a:t>
            </a:r>
          </a:p>
          <a:p>
            <a:pPr algn="ctr"/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5263" y="3812821"/>
            <a:ext cx="1606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C000"/>
                </a:solidFill>
              </a:rPr>
              <a:t>Code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C000"/>
                </a:solidFill>
              </a:rPr>
              <a:t>Python environment</a:t>
            </a:r>
            <a:endParaRPr lang="en-GB" sz="1000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1867" y="3914253"/>
            <a:ext cx="1109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Signal data</a:t>
            </a:r>
            <a:endParaRPr lang="en-GB" sz="10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2888" y="2654098"/>
            <a:ext cx="12602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0000"/>
                </a:solidFill>
              </a:rPr>
              <a:t>Computations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43" y="1029986"/>
            <a:ext cx="1556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B050"/>
                </a:solidFill>
              </a:rPr>
              <a:t>Result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B050"/>
                </a:solidFill>
              </a:rPr>
              <a:t>Input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B050"/>
                </a:solidFill>
              </a:rPr>
              <a:t>Homepage storage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09987" y="1180156"/>
            <a:ext cx="15712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C9BF0"/>
                </a:solidFill>
              </a:rPr>
              <a:t>Result presentation</a:t>
            </a:r>
            <a:endParaRPr lang="en-GB" sz="1000" dirty="0">
              <a:solidFill>
                <a:srgbClr val="FC9B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058" y="2500258"/>
            <a:ext cx="1227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Editing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Configuration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863885" y="1735939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3. Check latest results </a:t>
            </a:r>
          </a:p>
          <a:p>
            <a:r>
              <a:rPr lang="en-US" sz="1200" dirty="0">
                <a:solidFill>
                  <a:schemeClr val="accent3"/>
                </a:solidFill>
              </a:rPr>
              <a:t>    (and read input)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30331" y="3237288"/>
            <a:ext cx="215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2. Read python environment </a:t>
            </a:r>
          </a:p>
          <a:p>
            <a:r>
              <a:rPr lang="en-US" sz="1200" dirty="0">
                <a:solidFill>
                  <a:schemeClr val="accent3"/>
                </a:solidFill>
              </a:rPr>
              <a:t>    and the program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7946" y="2417098"/>
            <a:ext cx="2643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1. Start job (automatic through </a:t>
            </a:r>
            <a:r>
              <a:rPr lang="en-US" sz="1200" dirty="0" err="1">
                <a:solidFill>
                  <a:schemeClr val="accent3"/>
                </a:solidFill>
              </a:rPr>
              <a:t>cron</a:t>
            </a:r>
            <a:r>
              <a:rPr lang="en-US" sz="1200" dirty="0">
                <a:solidFill>
                  <a:schemeClr val="accent3"/>
                </a:solidFill>
              </a:rPr>
              <a:t>)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43769" y="2641775"/>
            <a:ext cx="1745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5. Perform calculations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29488" y="3191121"/>
            <a:ext cx="2304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4. Fetch signal data (</a:t>
            </a:r>
            <a:r>
              <a:rPr lang="en-US" sz="1200" dirty="0" err="1">
                <a:solidFill>
                  <a:schemeClr val="accent3"/>
                </a:solidFill>
              </a:rPr>
              <a:t>PyTimber</a:t>
            </a:r>
            <a:r>
              <a:rPr lang="en-US" sz="1200" dirty="0">
                <a:solidFill>
                  <a:schemeClr val="accent3"/>
                </a:solidFill>
              </a:rPr>
              <a:t>)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7042" y="1674017"/>
            <a:ext cx="1175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6. </a:t>
            </a:r>
            <a:r>
              <a:rPr lang="en-US" sz="1200" dirty="0" smtClean="0">
                <a:solidFill>
                  <a:schemeClr val="accent3"/>
                </a:solidFill>
              </a:rPr>
              <a:t>Save output</a:t>
            </a:r>
            <a:endParaRPr lang="en-GB" sz="1200" dirty="0">
              <a:solidFill>
                <a:schemeClr val="accent3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325263" y="2899540"/>
            <a:ext cx="1390497" cy="876487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258114" y="2918774"/>
            <a:ext cx="683753" cy="774228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134721" y="1619836"/>
            <a:ext cx="1591773" cy="821829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254223" y="1613080"/>
            <a:ext cx="0" cy="812879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2" idx="3"/>
            <a:endCxn id="11" idx="1"/>
          </p:cNvCxnSpPr>
          <p:nvPr/>
        </p:nvCxnSpPr>
        <p:spPr>
          <a:xfrm flipV="1">
            <a:off x="2325264" y="2670992"/>
            <a:ext cx="1401230" cy="1845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72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/>
      <p:bldP spid="15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111329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00:30*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3126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 smtClean="0">
                <a:solidFill>
                  <a:srgbClr val="7030A0"/>
                </a:solidFill>
              </a:rPr>
              <a:t>00:15*</a:t>
            </a:r>
          </a:p>
          <a:p>
            <a:pPr algn="ctr"/>
            <a:r>
              <a:rPr lang="en-US" sz="1000" dirty="0" smtClean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 smtClean="0">
                <a:solidFill>
                  <a:srgbClr val="7030A0"/>
                </a:solidFill>
              </a:rPr>
              <a:t>Read q</a:t>
            </a:r>
            <a:r>
              <a:rPr lang="en-US" sz="1000" dirty="0" smtClean="0">
                <a:solidFill>
                  <a:srgbClr val="7030A0"/>
                </a:solidFill>
              </a:rPr>
              <a:t>ueue every 10 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82463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01:00*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96896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00:45*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53597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01:30*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68030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01:15*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24731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02:00*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39164" y="2144383"/>
            <a:ext cx="757638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01:45 </a:t>
            </a:r>
            <a:r>
              <a:rPr lang="en-US" sz="1000" dirty="0">
                <a:solidFill>
                  <a:srgbClr val="7030A0"/>
                </a:solidFill>
              </a:rPr>
              <a:t>*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Read queue every 10 </a:t>
            </a:r>
            <a:r>
              <a:rPr lang="en-US" sz="1000" dirty="0" smtClean="0">
                <a:solidFill>
                  <a:srgbClr val="7030A0"/>
                </a:solidFill>
              </a:rPr>
              <a:t>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303215" y="2144383"/>
            <a:ext cx="768964" cy="12413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  <a:p>
            <a:pPr algn="ctr"/>
            <a:r>
              <a:rPr lang="en-US" sz="1000" dirty="0" smtClean="0">
                <a:solidFill>
                  <a:srgbClr val="7030A0"/>
                </a:solidFill>
              </a:rPr>
              <a:t>Look for new dump every 10 minutes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194960" y="1000250"/>
            <a:ext cx="807064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CDA-10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309393" y="100479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CDA-9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423826" y="1000250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CDA-8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538259" y="995704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CDA-7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652692" y="1000250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67125" y="995704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CDA-5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881558" y="99901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CDA-4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95991" y="1003562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110424" y="99901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CDA-2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24857" y="100479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24857" y="1330334"/>
            <a:ext cx="757638" cy="7950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S12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110424" y="1324555"/>
            <a:ext cx="757638" cy="8008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S23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95991" y="1329101"/>
            <a:ext cx="757638" cy="7962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S34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881558" y="1324555"/>
            <a:ext cx="757638" cy="8008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S45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767125" y="1321243"/>
            <a:ext cx="757638" cy="804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S56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52692" y="1325789"/>
            <a:ext cx="757638" cy="79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S67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538259" y="1321243"/>
            <a:ext cx="757638" cy="804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S78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423826" y="1325789"/>
            <a:ext cx="757638" cy="79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 S81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09393" y="1330334"/>
            <a:ext cx="757638" cy="7950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BS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h</a:t>
            </a:r>
            <a:r>
              <a:rPr lang="en-US" sz="900" dirty="0" smtClean="0">
                <a:solidFill>
                  <a:schemeClr val="tx1"/>
                </a:solidFill>
              </a:rPr>
              <a:t>eat </a:t>
            </a:r>
            <a:r>
              <a:rPr lang="en-US" sz="900" dirty="0">
                <a:solidFill>
                  <a:schemeClr val="tx1"/>
                </a:solidFill>
              </a:rPr>
              <a:t>load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estimation </a:t>
            </a:r>
            <a:r>
              <a:rPr lang="en-US" sz="900" dirty="0" smtClean="0">
                <a:solidFill>
                  <a:schemeClr val="tx1"/>
                </a:solidFill>
              </a:rPr>
              <a:t>at beam dump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95210" y="1325312"/>
            <a:ext cx="806813" cy="12135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Non-regular computations</a:t>
            </a:r>
          </a:p>
        </p:txBody>
      </p:sp>
      <p:cxnSp>
        <p:nvCxnSpPr>
          <p:cNvPr id="26" name="Straight Connector 25"/>
          <p:cNvCxnSpPr>
            <a:stCxn id="48" idx="0"/>
          </p:cNvCxnSpPr>
          <p:nvPr/>
        </p:nvCxnSpPr>
        <p:spPr>
          <a:xfrm flipV="1">
            <a:off x="603676" y="923321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478946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368633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243903" y="917493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72719" y="923321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047989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937676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812946" y="917493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7702633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577903" y="917493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Infrastructure - Virtual machines</a:t>
            </a:r>
            <a:endParaRPr lang="en-GB" sz="28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8899" y="3746523"/>
            <a:ext cx="521488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7030A0"/>
                </a:solidFill>
              </a:rPr>
              <a:t>Not started simultaneously because of EOS </a:t>
            </a:r>
            <a:r>
              <a:rPr lang="en-US" sz="1100" dirty="0" smtClean="0">
                <a:solidFill>
                  <a:srgbClr val="7030A0"/>
                </a:solidFill>
              </a:rPr>
              <a:t>interferences.</a:t>
            </a:r>
            <a:endParaRPr lang="en-US" sz="1100" dirty="0">
              <a:solidFill>
                <a:srgbClr val="7030A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7030A0"/>
                </a:solidFill>
              </a:rPr>
              <a:t>Approximately 1h is required to compute one sector for </a:t>
            </a:r>
            <a:r>
              <a:rPr lang="en-US" sz="1100" dirty="0" smtClean="0">
                <a:solidFill>
                  <a:srgbClr val="7030A0"/>
                </a:solidFill>
              </a:rPr>
              <a:t>one </a:t>
            </a:r>
            <a:r>
              <a:rPr lang="en-US" sz="1100" dirty="0">
                <a:solidFill>
                  <a:srgbClr val="7030A0"/>
                </a:solidFill>
              </a:rPr>
              <a:t>day.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7030A0"/>
                </a:solidFill>
              </a:rPr>
              <a:t>* </a:t>
            </a:r>
            <a:r>
              <a:rPr lang="en-US" sz="1100" dirty="0" smtClean="0">
                <a:solidFill>
                  <a:srgbClr val="7030A0"/>
                </a:solidFill>
              </a:rPr>
              <a:t>Will run every 2 hours as long as </a:t>
            </a:r>
            <a:r>
              <a:rPr lang="en-US" sz="1100" dirty="0" smtClean="0">
                <a:solidFill>
                  <a:srgbClr val="7030A0"/>
                </a:solidFill>
              </a:rPr>
              <a:t>the report for </a:t>
            </a:r>
            <a:r>
              <a:rPr lang="en-US" sz="1100" dirty="0">
                <a:solidFill>
                  <a:srgbClr val="7030A0"/>
                </a:solidFill>
              </a:rPr>
              <a:t>the previous </a:t>
            </a:r>
            <a:r>
              <a:rPr lang="en-US" sz="1100" dirty="0" smtClean="0">
                <a:solidFill>
                  <a:srgbClr val="7030A0"/>
                </a:solidFill>
              </a:rPr>
              <a:t>day is missing.</a:t>
            </a:r>
            <a:endParaRPr lang="en-GB" sz="1100" dirty="0">
              <a:solidFill>
                <a:srgbClr val="7030A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24857" y="657836"/>
            <a:ext cx="8727741" cy="26548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C000"/>
                </a:solidFill>
              </a:rPr>
              <a:t>AFS+EOS</a:t>
            </a:r>
            <a:endParaRPr lang="en-GB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9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 Introduction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0370" y="700774"/>
            <a:ext cx="29883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Purpose: </a:t>
            </a:r>
          </a:p>
          <a:p>
            <a:endParaRPr lang="en-US" sz="1400" u="sng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Avoid the repetitive manual operator checking (“ronde”).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Have a coherent check </a:t>
            </a:r>
            <a:r>
              <a:rPr lang="en-US" sz="1400" dirty="0" smtClean="0"/>
              <a:t>across similar installations.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Detect problems not seen by conventional alarms and difficult to catch by “human eyes”.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This is NOT replacing the daily operator surveillance !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06125" y="700774"/>
            <a:ext cx="57204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40000"/>
                    <a:lumOff val="60000"/>
                  </a:schemeClr>
                </a:solidFill>
              </a:rPr>
              <a:t>Who can do what?</a:t>
            </a:r>
          </a:p>
          <a:p>
            <a:endParaRPr lang="en-US" u="sng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Operators can view job specifications and the daily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Experts can edit the job specifications and view the daily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192427" y="547932"/>
            <a:ext cx="0" cy="3464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36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8" y="0"/>
            <a:ext cx="6993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</a:t>
            </a:r>
            <a:r>
              <a:rPr lang="en-US" sz="2800" dirty="0" smtClean="0"/>
              <a:t> Algorithms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33005" y="1075484"/>
            <a:ext cx="301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Amplitude difference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33004" y="280700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 Integral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58805" y="1080245"/>
            <a:ext cx="1071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Offset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10586" y="3121414"/>
            <a:ext cx="24923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a signal is significantly above </a:t>
            </a:r>
            <a:r>
              <a:rPr lang="en-GB" sz="1000" dirty="0" smtClean="0"/>
              <a:t>or below its </a:t>
            </a:r>
            <a:r>
              <a:rPr lang="en-GB" sz="1000" dirty="0"/>
              <a:t>most frequent value.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 Filling valves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Bayonet levels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0586" y="1379881"/>
            <a:ext cx="3537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</a:t>
            </a:r>
            <a:r>
              <a:rPr lang="en-GB" sz="1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</a:p>
          <a:p>
            <a:pPr lvl="1"/>
            <a:r>
              <a:rPr lang="en-GB" sz="1000" dirty="0"/>
              <a:t>Check if average </a:t>
            </a:r>
            <a:r>
              <a:rPr lang="en-GB" sz="1000" dirty="0" smtClean="0"/>
              <a:t>(opt. median) </a:t>
            </a:r>
            <a:r>
              <a:rPr lang="en-GB" sz="1000" dirty="0"/>
              <a:t>amplitude of a signals is significantly larger </a:t>
            </a:r>
            <a:r>
              <a:rPr lang="en-GB" sz="1000" dirty="0" smtClean="0"/>
              <a:t>than </a:t>
            </a:r>
            <a:r>
              <a:rPr lang="en-GB" sz="1000" dirty="0"/>
              <a:t>others in a group.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Magnets </a:t>
            </a:r>
            <a:r>
              <a:rPr lang="en-GB" sz="1000" dirty="0" err="1" smtClean="0"/>
              <a:t>TTmin</a:t>
            </a:r>
            <a:r>
              <a:rPr lang="en-GB" sz="1000" dirty="0" smtClean="0"/>
              <a:t>/</a:t>
            </a:r>
            <a:r>
              <a:rPr lang="en-GB" sz="1000" dirty="0" err="1" smtClean="0"/>
              <a:t>TTmax</a:t>
            </a:r>
            <a:r>
              <a:rPr lang="en-GB" sz="1000" dirty="0" smtClean="0"/>
              <a:t>/</a:t>
            </a:r>
            <a:r>
              <a:rPr lang="en-GB" sz="1000" dirty="0" err="1" smtClean="0"/>
              <a:t>TTavg</a:t>
            </a:r>
            <a:endParaRPr lang="en-GB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DFB CL valves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DFB CL </a:t>
            </a:r>
            <a:r>
              <a:rPr lang="en-GB" sz="1000" dirty="0" smtClean="0"/>
              <a:t>Cold-end </a:t>
            </a:r>
            <a:r>
              <a:rPr lang="en-GB" sz="1000" dirty="0"/>
              <a:t>temperatures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6386" y="1384642"/>
            <a:ext cx="30088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</a:t>
            </a:r>
            <a:r>
              <a:rPr lang="en-GB" sz="1000" dirty="0" smtClean="0"/>
              <a:t>a </a:t>
            </a:r>
            <a:r>
              <a:rPr lang="en-GB" sz="1000" dirty="0"/>
              <a:t>signal is significantly </a:t>
            </a:r>
            <a:r>
              <a:rPr lang="en-GB" sz="1000" dirty="0" smtClean="0"/>
              <a:t>distanced from other </a:t>
            </a:r>
            <a:r>
              <a:rPr lang="en-GB" sz="1000" dirty="0"/>
              <a:t>signals in a group</a:t>
            </a:r>
            <a:r>
              <a:rPr lang="en-GB" sz="1000" dirty="0" smtClean="0"/>
              <a:t>. (2 modes)</a:t>
            </a:r>
            <a:endParaRPr lang="en-GB" sz="1000" dirty="0"/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QRL line sensors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 pressures and temperatures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DFB pressures</a:t>
            </a:r>
            <a:endParaRPr lang="en-GB" sz="10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3611" y="592455"/>
            <a:ext cx="502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11 algorithms have been developed until now…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34692" y="2873545"/>
            <a:ext cx="2650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PID performance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288464" y="3201208"/>
            <a:ext cx="3212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PID loop is correctly tuned </a:t>
            </a:r>
          </a:p>
          <a:p>
            <a:pPr lvl="1"/>
            <a:r>
              <a:rPr lang="en-GB" sz="1000" dirty="0"/>
              <a:t>(by checking </a:t>
            </a:r>
            <a:r>
              <a:rPr lang="en-GB" sz="1000" dirty="0" smtClean="0"/>
              <a:t>measured value and actuator).</a:t>
            </a:r>
            <a:endParaRPr lang="en-GB" sz="1000" dirty="0"/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All PID</a:t>
            </a:r>
          </a:p>
        </p:txBody>
      </p:sp>
    </p:spTree>
    <p:extLst>
      <p:ext uri="{BB962C8B-B14F-4D97-AF65-F5344CB8AC3E}">
        <p14:creationId xmlns:p14="http://schemas.microsoft.com/office/powerpoint/2010/main" val="326254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 Algorithms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4613" y="723086"/>
            <a:ext cx="1283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Average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70197" y="1026793"/>
            <a:ext cx="24951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average of a signal is above or below given limits. 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Thermal shield valves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Thermal shield </a:t>
            </a:r>
            <a:r>
              <a:rPr lang="en-GB" sz="1000" dirty="0" smtClean="0"/>
              <a:t>temperatures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67901" y="249696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/>
              <a:t>Count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370197" y="2900183"/>
            <a:ext cx="275467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number of </a:t>
            </a:r>
            <a:r>
              <a:rPr lang="en-GB" sz="1000" dirty="0" smtClean="0"/>
              <a:t>On/Off switch </a:t>
            </a:r>
            <a:r>
              <a:rPr lang="en-GB" sz="1000" dirty="0"/>
              <a:t>for a </a:t>
            </a:r>
            <a:r>
              <a:rPr lang="en-GB" sz="1000" dirty="0" smtClean="0"/>
              <a:t>Boolean </a:t>
            </a:r>
            <a:r>
              <a:rPr lang="en-GB" sz="1000" dirty="0"/>
              <a:t>is above a given limit.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He guards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err="1"/>
              <a:t>Cryo</a:t>
            </a:r>
            <a:r>
              <a:rPr lang="en-GB" sz="1000" dirty="0"/>
              <a:t> start / </a:t>
            </a:r>
            <a:r>
              <a:rPr lang="en-GB" sz="1000" dirty="0" err="1"/>
              <a:t>Cryo</a:t>
            </a:r>
            <a:r>
              <a:rPr lang="en-GB" sz="1000" dirty="0"/>
              <a:t> maintain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45591" y="72308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. </a:t>
            </a:r>
            <a:r>
              <a:rPr lang="en-US" dirty="0"/>
              <a:t>Slow deviation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5286031" y="1031976"/>
            <a:ext cx="24120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signals have a slow accumulation over time. </a:t>
            </a:r>
          </a:p>
          <a:p>
            <a:pPr lvl="1"/>
            <a:endParaRPr lang="en-GB" sz="1000" b="1" i="1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Filters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vacuum gauges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45279" y="244069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Span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5182756" y="2753528"/>
            <a:ext cx="28939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span of a signal is significantly larger than the average span of other signals in a </a:t>
            </a:r>
            <a:r>
              <a:rPr lang="en-GB" sz="1000" dirty="0" smtClean="0"/>
              <a:t>group.</a:t>
            </a:r>
          </a:p>
          <a:p>
            <a:pPr lvl="1"/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  <a:endParaRPr lang="en-GB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CV910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Magnets </a:t>
            </a:r>
            <a:r>
              <a:rPr lang="en-GB" sz="1000" dirty="0" smtClean="0"/>
              <a:t>(</a:t>
            </a:r>
            <a:r>
              <a:rPr lang="en-GB" sz="1000" dirty="0" err="1" smtClean="0"/>
              <a:t>TTmax</a:t>
            </a:r>
            <a:r>
              <a:rPr lang="en-GB" sz="1000" dirty="0" smtClean="0"/>
              <a:t> and </a:t>
            </a:r>
            <a:r>
              <a:rPr lang="en-GB" sz="1000" dirty="0" err="1" smtClean="0"/>
              <a:t>Ttavg</a:t>
            </a:r>
            <a:r>
              <a:rPr lang="en-GB" sz="1000" dirty="0" smtClean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0074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0" grpId="0"/>
      <p:bldP spid="2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 Algorithms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320116" y="131259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 </a:t>
            </a:r>
            <a:r>
              <a:rPr lang="en-US" dirty="0"/>
              <a:t>Daily average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57592" y="1625428"/>
            <a:ext cx="287635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ratio between the daily average of a signal and the average of the previous day is above a given limit.</a:t>
            </a:r>
          </a:p>
          <a:p>
            <a:pPr lvl="1"/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  <a:endParaRPr lang="en-GB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Vacuum gauges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3004" y="126285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9. Correlation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95299" y="1604518"/>
            <a:ext cx="27184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</a:t>
            </a:r>
            <a:r>
              <a:rPr lang="en-GB" sz="1000" dirty="0" smtClean="0"/>
              <a:t>local derivatives </a:t>
            </a:r>
            <a:r>
              <a:rPr lang="en-GB" sz="1000" dirty="0"/>
              <a:t>of signals is different from others in a group for a significant time.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CV910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62994" y="1312590"/>
            <a:ext cx="1616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11. </a:t>
            </a:r>
            <a:r>
              <a:rPr lang="en-US" dirty="0"/>
              <a:t>Oscillation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016765" y="1634133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 smtClean="0"/>
              <a:t>Find a </a:t>
            </a:r>
            <a:r>
              <a:rPr lang="en-GB" sz="1000" dirty="0"/>
              <a:t>cyclic behaviour in </a:t>
            </a:r>
            <a:r>
              <a:rPr lang="en-GB" sz="1000" dirty="0" smtClean="0"/>
              <a:t>a signal</a:t>
            </a:r>
            <a:r>
              <a:rPr lang="en-GB" sz="1000" dirty="0"/>
              <a:t>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Supercritical helium pressure stability</a:t>
            </a:r>
          </a:p>
        </p:txBody>
      </p:sp>
    </p:spTree>
    <p:extLst>
      <p:ext uri="{BB962C8B-B14F-4D97-AF65-F5344CB8AC3E}">
        <p14:creationId xmlns:p14="http://schemas.microsoft.com/office/powerpoint/2010/main" val="2037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12530</TotalTime>
  <Words>1897</Words>
  <Application>Microsoft Office PowerPoint</Application>
  <PresentationFormat>On-screen Show (16:9)</PresentationFormat>
  <Paragraphs>497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Cambria Math</vt:lpstr>
      <vt:lpstr>Optima</vt:lpstr>
      <vt:lpstr>Times New Roman</vt:lpstr>
      <vt:lpstr>Wingdings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PI=〖σ_r〗^2/mse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Oskar Martensson</cp:lastModifiedBy>
  <cp:revision>469</cp:revision>
  <cp:lastPrinted>2018-11-29T08:36:38Z</cp:lastPrinted>
  <dcterms:created xsi:type="dcterms:W3CDTF">2012-11-30T11:04:26Z</dcterms:created>
  <dcterms:modified xsi:type="dcterms:W3CDTF">2019-03-13T08:00:19Z</dcterms:modified>
</cp:coreProperties>
</file>