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59" r:id="rId10"/>
    <p:sldId id="267" r:id="rId11"/>
    <p:sldId id="268" r:id="rId12"/>
    <p:sldId id="269" r:id="rId13"/>
    <p:sldId id="270" r:id="rId14"/>
    <p:sldId id="266" r:id="rId15"/>
    <p:sldId id="271" r:id="rId16"/>
    <p:sldId id="274" r:id="rId17"/>
    <p:sldId id="275" r:id="rId18"/>
    <p:sldId id="278" r:id="rId19"/>
    <p:sldId id="276" r:id="rId20"/>
    <p:sldId id="277" r:id="rId21"/>
    <p:sldId id="272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33" autoAdjust="0"/>
    <p:restoredTop sz="94660"/>
  </p:normalViewPr>
  <p:slideViewPr>
    <p:cSldViewPr snapToGrid="0">
      <p:cViewPr varScale="1">
        <p:scale>
          <a:sx n="58" d="100"/>
          <a:sy n="58" d="100"/>
        </p:scale>
        <p:origin x="58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65B9C-17F5-457B-84A3-A68BDBE91BE8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25121-847B-4FB6-B34B-BAD302E886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804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34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7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99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09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77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2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927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10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0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14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97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55607-86F7-4685-94DA-C19D6973CB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61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ELENA beam commissioning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Planning and Results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3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err="1" smtClean="0"/>
              <a:t>Pbar</a:t>
            </a:r>
            <a:r>
              <a:rPr lang="en-GB" sz="3600" b="1" dirty="0" smtClean="0"/>
              <a:t> progress Sept.-17</a:t>
            </a:r>
            <a:endParaRPr lang="fr-F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089764"/>
            <a:ext cx="5801834" cy="508719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25/9: Significant </a:t>
            </a:r>
            <a:r>
              <a:rPr lang="en-GB" sz="2400" dirty="0"/>
              <a:t>RF progress with </a:t>
            </a:r>
            <a:r>
              <a:rPr lang="en-GB" sz="2400" dirty="0" err="1"/>
              <a:t>Pbars</a:t>
            </a:r>
            <a:r>
              <a:rPr lang="en-GB" sz="2400" dirty="0"/>
              <a:t>; beam decelerated with good efficiency down to the 35 MeV/c plateau and well into the following ramp using both radial and  phase loops after optimisation of the phase loop correction. Aperture was also measured at 100 MeV/c using radial steering, beam survives to +20 and to -5 mm offsets. 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887" y="2521408"/>
            <a:ext cx="4827977" cy="43365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607" y="208118"/>
            <a:ext cx="5408288" cy="219687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8934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H- progress Sept./Oct. -17 </a:t>
            </a:r>
            <a:endParaRPr lang="fr-F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11" y="1127342"/>
            <a:ext cx="5550074" cy="5037095"/>
          </a:xfrm>
        </p:spPr>
        <p:txBody>
          <a:bodyPr>
            <a:normAutofit/>
          </a:bodyPr>
          <a:lstStyle/>
          <a:p>
            <a:r>
              <a:rPr lang="en-GB" sz="2400" dirty="0"/>
              <a:t>Good intensity and well-focused beam on </a:t>
            </a:r>
            <a:r>
              <a:rPr lang="en-GB" sz="2400" dirty="0" smtClean="0"/>
              <a:t>BTV118. </a:t>
            </a:r>
          </a:p>
          <a:p>
            <a:r>
              <a:rPr lang="en-GB" sz="2400" dirty="0" smtClean="0"/>
              <a:t>Much </a:t>
            </a:r>
            <a:r>
              <a:rPr lang="en-GB" sz="2400" dirty="0"/>
              <a:t>shorter and intense circulating bunches could be observed after </a:t>
            </a:r>
            <a:r>
              <a:rPr lang="en-GB" sz="2400" dirty="0" smtClean="0"/>
              <a:t>bunch to bucket </a:t>
            </a:r>
            <a:r>
              <a:rPr lang="en-GB" sz="2400" dirty="0"/>
              <a:t>transfer of H- was </a:t>
            </a:r>
            <a:r>
              <a:rPr lang="en-GB" sz="2400" dirty="0" smtClean="0"/>
              <a:t>established.</a:t>
            </a:r>
            <a:endParaRPr lang="fr-FR" sz="2400" dirty="0"/>
          </a:p>
          <a:p>
            <a:r>
              <a:rPr lang="en-GB" sz="2400" dirty="0"/>
              <a:t>The radial and beam phase loops could not be closed as both the LPU and bpm signals seemed too weak/noisy. </a:t>
            </a:r>
            <a:r>
              <a:rPr lang="en-GB" sz="2400" dirty="0" smtClean="0"/>
              <a:t>A different </a:t>
            </a:r>
            <a:r>
              <a:rPr lang="en-GB" sz="2400" dirty="0"/>
              <a:t>bpm </a:t>
            </a:r>
            <a:r>
              <a:rPr lang="en-GB" sz="2400" dirty="0" smtClean="0"/>
              <a:t>is now connected (as LPU) which </a:t>
            </a:r>
            <a:r>
              <a:rPr lang="en-GB" sz="2400" dirty="0"/>
              <a:t>should see less “pollution” of the H-beam</a:t>
            </a:r>
            <a:r>
              <a:rPr lang="en-GB" sz="2400" dirty="0" smtClean="0"/>
              <a:t>.</a:t>
            </a:r>
          </a:p>
          <a:p>
            <a:endParaRPr lang="en-GB" dirty="0" smtClean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398" y="207984"/>
            <a:ext cx="3857249" cy="3061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614" y="3356975"/>
            <a:ext cx="5842495" cy="324771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54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0208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H- circulating beam profiles Sept./Oct. -17</a:t>
            </a:r>
            <a:endParaRPr lang="fr-F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5545"/>
            <a:ext cx="4798512" cy="471141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First nice </a:t>
            </a:r>
            <a:r>
              <a:rPr lang="en-GB" sz="2400" dirty="0"/>
              <a:t>H- beam profiles have now been observed but there </a:t>
            </a:r>
            <a:r>
              <a:rPr lang="en-GB" sz="2400" dirty="0" smtClean="0"/>
              <a:t>are </a:t>
            </a:r>
            <a:r>
              <a:rPr lang="en-GB" sz="2400" dirty="0"/>
              <a:t>still timing issues to be sorted out before we can see position </a:t>
            </a:r>
            <a:r>
              <a:rPr lang="en-GB" sz="2400" dirty="0" smtClean="0"/>
              <a:t>(and emittance estimation) instead </a:t>
            </a:r>
            <a:r>
              <a:rPr lang="en-GB" sz="2400" dirty="0"/>
              <a:t>of time on the x-axis.</a:t>
            </a:r>
            <a:endParaRPr lang="fr-FR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9" y="1325564"/>
            <a:ext cx="5703842" cy="48514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14191"/>
          </a:xfrm>
        </p:spPr>
        <p:txBody>
          <a:bodyPr>
            <a:normAutofit/>
          </a:bodyPr>
          <a:lstStyle/>
          <a:p>
            <a:r>
              <a:rPr lang="fr-FR" sz="3600" b="1" dirty="0" smtClean="0"/>
              <a:t>End of 2017:</a:t>
            </a:r>
            <a:endParaRPr lang="fr-F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83" y="814192"/>
            <a:ext cx="8617906" cy="5912285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800" dirty="0" smtClean="0"/>
              <a:t>H-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Ion source stability/reliability improved – often simple start-up and circulating </a:t>
            </a:r>
            <a:r>
              <a:rPr lang="en-US" sz="1800" dirty="0" smtClean="0"/>
              <a:t>beam</a:t>
            </a:r>
            <a:endParaRPr lang="en-US" sz="1800" dirty="0"/>
          </a:p>
          <a:p>
            <a:pPr lvl="1">
              <a:spcBef>
                <a:spcPts val="300"/>
              </a:spcBef>
            </a:pPr>
            <a:r>
              <a:rPr lang="en-US" sz="1800" dirty="0"/>
              <a:t>Orbit corrections and kick response measurements work with only 2E6 H- but still not understood polarity/sign convention issue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Influence on beam position on BTV118 by overhead crane observed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BBQ tune measurements tested with beam excitation, looks promising! </a:t>
            </a:r>
            <a:r>
              <a:rPr lang="en-US" sz="1800" dirty="0" smtClean="0"/>
              <a:t>=&gt;</a:t>
            </a:r>
            <a:endParaRPr lang="en-US" sz="1800" dirty="0"/>
          </a:p>
          <a:p>
            <a:pPr lvl="1">
              <a:spcBef>
                <a:spcPts val="300"/>
              </a:spcBef>
            </a:pPr>
            <a:r>
              <a:rPr lang="en-US" sz="1800" dirty="0" err="1"/>
              <a:t>Gbar</a:t>
            </a:r>
            <a:r>
              <a:rPr lang="en-US" sz="1800" dirty="0"/>
              <a:t> extraction tested, fast deflectors commissioned, beam seen on first SEM. Issues with readout not understood…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Lifetime estimations =&gt; in the second(s) range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RF: phase and radial loop </a:t>
            </a:r>
            <a:r>
              <a:rPr lang="en-US" sz="1800" dirty="0" smtClean="0"/>
              <a:t>set-up &amp;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Source clocked with RF-train          =&gt; cleaner transfer, better lifetime !</a:t>
            </a:r>
          </a:p>
          <a:p>
            <a:pPr>
              <a:spcBef>
                <a:spcPts val="300"/>
              </a:spcBef>
            </a:pPr>
            <a:r>
              <a:rPr lang="en-US" sz="1800" dirty="0" err="1"/>
              <a:t>Pbars</a:t>
            </a:r>
            <a:endParaRPr lang="en-US" sz="1800" dirty="0"/>
          </a:p>
          <a:p>
            <a:pPr lvl="1">
              <a:spcBef>
                <a:spcPts val="300"/>
              </a:spcBef>
            </a:pPr>
            <a:r>
              <a:rPr lang="en-US" sz="1800" dirty="0"/>
              <a:t>Bunch to bucket RF LL set-up and operational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BBQ tunes, clean H and V signals (with excitation) at injection plateau + part of </a:t>
            </a:r>
            <a:r>
              <a:rPr lang="en-US" sz="1800" dirty="0" smtClean="0"/>
              <a:t>ramp</a:t>
            </a:r>
            <a:endParaRPr lang="en-US" sz="1800" dirty="0"/>
          </a:p>
          <a:p>
            <a:pPr lvl="1">
              <a:spcBef>
                <a:spcPts val="300"/>
              </a:spcBef>
            </a:pPr>
            <a:r>
              <a:rPr lang="en-US" sz="1800" dirty="0"/>
              <a:t>After initial QFND scan (some) beam makes it down to (almost) 100 </a:t>
            </a:r>
            <a:r>
              <a:rPr lang="en-US" sz="1800" dirty="0" err="1"/>
              <a:t>keV</a:t>
            </a:r>
            <a:r>
              <a:rPr lang="en-US" sz="1800" dirty="0"/>
              <a:t> !</a:t>
            </a:r>
          </a:p>
          <a:p>
            <a:pPr>
              <a:spcBef>
                <a:spcPts val="300"/>
              </a:spcBef>
            </a:pPr>
            <a:endParaRPr lang="en-US" sz="2200" dirty="0" smtClean="0"/>
          </a:p>
          <a:p>
            <a:pPr>
              <a:spcBef>
                <a:spcPts val="300"/>
              </a:spcBef>
            </a:pP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267" y="90671"/>
            <a:ext cx="2179260" cy="24646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267" y="2645980"/>
            <a:ext cx="2179260" cy="24646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452" y="5201288"/>
            <a:ext cx="3936891" cy="175284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04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Reality…..continued in 2018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726510"/>
            <a:ext cx="12016636" cy="613149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ELENA start-up end April – now equipped with electron cooler!</a:t>
            </a:r>
          </a:p>
          <a:p>
            <a:r>
              <a:rPr lang="en-GB" sz="2400" dirty="0" smtClean="0"/>
              <a:t>3 </a:t>
            </a:r>
            <a:r>
              <a:rPr lang="en-GB" sz="2400" dirty="0" err="1" smtClean="0"/>
              <a:t>Pbar</a:t>
            </a:r>
            <a:r>
              <a:rPr lang="en-GB" sz="2400" dirty="0" smtClean="0"/>
              <a:t> shifts/week planned until 27/7, this was later extended to the end of the run with </a:t>
            </a:r>
            <a:r>
              <a:rPr lang="en-GB" sz="2400" dirty="0" err="1" smtClean="0"/>
              <a:t>Gbar</a:t>
            </a:r>
            <a:r>
              <a:rPr lang="en-GB" sz="2400" dirty="0" smtClean="0"/>
              <a:t> often taking beam in parallel</a:t>
            </a:r>
          </a:p>
          <a:p>
            <a:r>
              <a:rPr lang="en-GB" sz="2400" dirty="0"/>
              <a:t>2018: a bad year for AD, only 65% machine availability, affected physics as well as ELENA</a:t>
            </a:r>
            <a:r>
              <a:rPr lang="en-GB" sz="2400" dirty="0" smtClean="0"/>
              <a:t>…</a:t>
            </a:r>
          </a:p>
          <a:p>
            <a:r>
              <a:rPr lang="en-GB" sz="2400" dirty="0" smtClean="0"/>
              <a:t>H- source at 100 </a:t>
            </a:r>
            <a:r>
              <a:rPr lang="en-GB" sz="2400" dirty="0" err="1" smtClean="0"/>
              <a:t>keV</a:t>
            </a:r>
            <a:r>
              <a:rPr lang="en-GB" sz="2400" dirty="0" smtClean="0"/>
              <a:t> until end of May, then at 85 </a:t>
            </a:r>
            <a:r>
              <a:rPr lang="en-GB" sz="2400" dirty="0" err="1" smtClean="0"/>
              <a:t>keV</a:t>
            </a:r>
            <a:r>
              <a:rPr lang="en-GB" sz="2400" dirty="0" smtClean="0"/>
              <a:t> after breakdown, down again 21/9 =&gt;…</a:t>
            </a:r>
          </a:p>
          <a:p>
            <a:r>
              <a:rPr lang="en-GB" sz="2400" dirty="0" smtClean="0"/>
              <a:t>More debugging/set-up of:</a:t>
            </a:r>
          </a:p>
          <a:p>
            <a:pPr lvl="1"/>
            <a:r>
              <a:rPr lang="en-GB" sz="2000" dirty="0" smtClean="0"/>
              <a:t>YASP orbits and corrections, LSA incorporation rules etc.</a:t>
            </a:r>
          </a:p>
          <a:p>
            <a:pPr lvl="1"/>
            <a:r>
              <a:rPr lang="en-GB" sz="2000" dirty="0" smtClean="0"/>
              <a:t>Kick response measurements to identify bpm or polarity issues</a:t>
            </a:r>
          </a:p>
          <a:p>
            <a:pPr lvl="1"/>
            <a:r>
              <a:rPr lang="en-GB" sz="2000" dirty="0" smtClean="0"/>
              <a:t>BBQ tune measurements throughout the cycle</a:t>
            </a:r>
          </a:p>
          <a:p>
            <a:pPr lvl="1"/>
            <a:r>
              <a:rPr lang="en-GB" sz="2000" dirty="0" smtClean="0"/>
              <a:t>Transverse beam profiles from scraper measurements</a:t>
            </a:r>
          </a:p>
          <a:p>
            <a:pPr lvl="1"/>
            <a:r>
              <a:rPr lang="en-GB" sz="2000" dirty="0" smtClean="0"/>
              <a:t>Injection coherent oscillations correction program – </a:t>
            </a:r>
            <a:r>
              <a:rPr lang="en-GB" sz="2000" i="1" dirty="0" smtClean="0"/>
              <a:t>extensive use throughout the run</a:t>
            </a:r>
            <a:endParaRPr lang="en-GB" sz="2000" dirty="0" smtClean="0"/>
          </a:p>
          <a:p>
            <a:r>
              <a:rPr lang="en-GB" sz="2400" dirty="0" smtClean="0"/>
              <a:t>Setting up of </a:t>
            </a:r>
            <a:r>
              <a:rPr lang="en-GB" sz="2400" dirty="0" err="1" smtClean="0"/>
              <a:t>Pbar</a:t>
            </a:r>
            <a:r>
              <a:rPr lang="en-GB" sz="2400" dirty="0" smtClean="0"/>
              <a:t> (and H-) cycles - Much work on:</a:t>
            </a:r>
          </a:p>
          <a:p>
            <a:pPr lvl="1"/>
            <a:r>
              <a:rPr lang="en-GB" sz="2000" dirty="0" smtClean="0"/>
              <a:t>Tune settings throughout the cycle, many working points tested to try to reduce losses</a:t>
            </a:r>
          </a:p>
          <a:p>
            <a:pPr lvl="1"/>
            <a:r>
              <a:rPr lang="en-GB" sz="2000" dirty="0" smtClean="0"/>
              <a:t>Further set-up of RF - additional features, tuning, debugging etc.</a:t>
            </a:r>
          </a:p>
          <a:p>
            <a:pPr lvl="1"/>
            <a:r>
              <a:rPr lang="en-GB" sz="2000" dirty="0" smtClean="0"/>
              <a:t>Injection line quad scans (only 2 monitors)</a:t>
            </a:r>
            <a:endParaRPr lang="en-GB" sz="2400" dirty="0" smtClean="0"/>
          </a:p>
          <a:p>
            <a:endParaRPr lang="en-GB" sz="20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242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Injection line SEM, first beam profiles observed!</a:t>
            </a:r>
            <a:endParaRPr lang="en-GB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52" y="1626112"/>
            <a:ext cx="5117137" cy="4387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4" y="1626112"/>
            <a:ext cx="5187572" cy="4367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153" y="5993324"/>
            <a:ext cx="4947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13/6/2018: </a:t>
            </a:r>
            <a:r>
              <a:rPr lang="en-GB" b="1" dirty="0" err="1" smtClean="0"/>
              <a:t>Pbars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77353" y="6013938"/>
            <a:ext cx="560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18/6/2018: H- 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362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err="1" smtClean="0"/>
              <a:t>Pbars</a:t>
            </a:r>
            <a:r>
              <a:rPr lang="en-GB" sz="3600" b="1" dirty="0" smtClean="0"/>
              <a:t>: 22/5/18</a:t>
            </a:r>
            <a:r>
              <a:rPr lang="en-GB" sz="3600" b="1" dirty="0"/>
              <a:t> </a:t>
            </a:r>
            <a:r>
              <a:rPr lang="en-GB" sz="3600" b="1" dirty="0" smtClean="0"/>
              <a:t>- First beam observed at 100 </a:t>
            </a:r>
            <a:r>
              <a:rPr lang="en-GB" sz="3600" b="1" dirty="0" err="1" smtClean="0"/>
              <a:t>keV</a:t>
            </a:r>
            <a:r>
              <a:rPr lang="en-GB" sz="3600" b="1" dirty="0" smtClean="0"/>
              <a:t> !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1453019"/>
            <a:ext cx="12016636" cy="472394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After tune corrections throughout the cycle a small amount of </a:t>
            </a:r>
            <a:r>
              <a:rPr lang="en-GB" sz="2400" dirty="0" err="1" smtClean="0"/>
              <a:t>Pbars</a:t>
            </a:r>
            <a:r>
              <a:rPr lang="en-GB" sz="2400" dirty="0" smtClean="0"/>
              <a:t> remain at 100 </a:t>
            </a:r>
            <a:r>
              <a:rPr lang="en-GB" sz="2400" dirty="0" err="1" smtClean="0"/>
              <a:t>keV</a:t>
            </a:r>
            <a:endParaRPr lang="en-GB" sz="2400" dirty="0" smtClean="0"/>
          </a:p>
          <a:p>
            <a:r>
              <a:rPr lang="en-GB" sz="2400" dirty="0" smtClean="0"/>
              <a:t>This without beam cooling…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0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246" y="2612493"/>
            <a:ext cx="6715125" cy="29622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63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2/7/2018: First signs of effect of e-cooler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826717"/>
            <a:ext cx="12016636" cy="535024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Set-up &amp; conditioning with electrons started 29/5 (interleaved with H- operation in ELENA)</a:t>
            </a:r>
          </a:p>
          <a:p>
            <a:r>
              <a:rPr lang="en-GB" sz="2400" dirty="0" smtClean="0"/>
              <a:t>Set-up and compensation of ring orbit &amp; coupling due to solenoid</a:t>
            </a:r>
            <a:r>
              <a:rPr lang="en-GB" sz="2400" dirty="0"/>
              <a:t>,</a:t>
            </a:r>
            <a:r>
              <a:rPr lang="en-GB" sz="2400" dirty="0" smtClean="0"/>
              <a:t> toroid and fringe fields</a:t>
            </a:r>
          </a:p>
          <a:p>
            <a:r>
              <a:rPr lang="en-GB" sz="2400" dirty="0" smtClean="0"/>
              <a:t>Set-up of cooler parameters &amp; orbit bumps</a:t>
            </a:r>
          </a:p>
          <a:p>
            <a:r>
              <a:rPr lang="en-GB" sz="2400" dirty="0" smtClean="0"/>
              <a:t>Clear signs of </a:t>
            </a:r>
            <a:r>
              <a:rPr lang="en-GB" sz="2400" dirty="0" err="1" smtClean="0"/>
              <a:t>dp</a:t>
            </a:r>
            <a:r>
              <a:rPr lang="en-GB" sz="2400" dirty="0" smtClean="0"/>
              <a:t>/p cooling seen on 4/7</a:t>
            </a:r>
          </a:p>
          <a:p>
            <a:r>
              <a:rPr lang="en-GB" sz="2400" dirty="0" smtClean="0"/>
              <a:t>…and </a:t>
            </a:r>
            <a:r>
              <a:rPr lang="en-GB" sz="2400" dirty="0"/>
              <a:t>later on, transverse cooling at both </a:t>
            </a:r>
            <a:r>
              <a:rPr lang="en-GB" sz="2400" dirty="0" smtClean="0"/>
              <a:t>energies</a:t>
            </a:r>
          </a:p>
          <a:p>
            <a:pPr marL="0" indent="0">
              <a:buNone/>
            </a:pPr>
            <a:r>
              <a:rPr lang="en-GB" sz="2400" dirty="0" smtClean="0"/>
              <a:t> </a:t>
            </a:r>
            <a:r>
              <a:rPr lang="en-GB" sz="2400" dirty="0"/>
              <a:t>can be seen with scraper measurements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0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608" y="3258856"/>
            <a:ext cx="2533051" cy="3379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720" y="4301486"/>
            <a:ext cx="3137679" cy="23532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720" y="1859822"/>
            <a:ext cx="3102672" cy="23270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7" y="3701485"/>
            <a:ext cx="3821293" cy="277333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3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H- cycle set-up Sept.18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726510"/>
            <a:ext cx="6260087" cy="54504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Set-up of a complete cycle with:</a:t>
            </a:r>
          </a:p>
          <a:p>
            <a:pPr lvl="1"/>
            <a:r>
              <a:rPr lang="en-GB" dirty="0" smtClean="0"/>
              <a:t>Injection at 85 </a:t>
            </a:r>
            <a:r>
              <a:rPr lang="en-GB" dirty="0" err="1" smtClean="0"/>
              <a:t>keV</a:t>
            </a:r>
            <a:endParaRPr lang="en-GB" dirty="0" smtClean="0"/>
          </a:p>
          <a:p>
            <a:pPr lvl="1"/>
            <a:r>
              <a:rPr lang="en-GB" dirty="0" smtClean="0"/>
              <a:t>Acceleration to 100 </a:t>
            </a:r>
            <a:r>
              <a:rPr lang="en-GB" dirty="0" err="1" smtClean="0"/>
              <a:t>keV</a:t>
            </a:r>
            <a:endParaRPr lang="en-GB" dirty="0" smtClean="0"/>
          </a:p>
          <a:p>
            <a:pPr lvl="1"/>
            <a:r>
              <a:rPr lang="en-GB" dirty="0" smtClean="0"/>
              <a:t>Acceleration to 5.3 MeV</a:t>
            </a:r>
          </a:p>
          <a:p>
            <a:pPr lvl="1"/>
            <a:r>
              <a:rPr lang="en-GB" dirty="0" smtClean="0"/>
              <a:t>Deceleration to 100 </a:t>
            </a:r>
            <a:r>
              <a:rPr lang="en-GB" dirty="0" err="1" smtClean="0"/>
              <a:t>keV</a:t>
            </a:r>
            <a:endParaRPr lang="en-GB" dirty="0" smtClean="0"/>
          </a:p>
          <a:p>
            <a:r>
              <a:rPr lang="en-GB" sz="2400" dirty="0" smtClean="0"/>
              <a:t>H- operation compromised due to periods with unstable beam position and several breakdowns of the Ion source (Mainly HV isolation transformer)</a:t>
            </a:r>
          </a:p>
          <a:p>
            <a:endParaRPr lang="en-GB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078" y="356256"/>
            <a:ext cx="4643095" cy="619514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971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err="1" smtClean="0"/>
              <a:t>Gbar</a:t>
            </a:r>
            <a:r>
              <a:rPr lang="en-GB" sz="3600" b="1" dirty="0" smtClean="0"/>
              <a:t> beam transfer, on the rota as of 30/7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1126435"/>
            <a:ext cx="12016636" cy="505052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H- extracted as of June/July</a:t>
            </a:r>
          </a:p>
          <a:p>
            <a:r>
              <a:rPr lang="en-GB" sz="2400" dirty="0" smtClean="0"/>
              <a:t>1:st </a:t>
            </a:r>
            <a:r>
              <a:rPr lang="en-GB" sz="2400" dirty="0" err="1" smtClean="0"/>
              <a:t>Pbars</a:t>
            </a:r>
            <a:r>
              <a:rPr lang="en-GB" sz="2400" dirty="0" smtClean="0"/>
              <a:t> extracted on 20/7 after set-up of ejection synchro.</a:t>
            </a:r>
          </a:p>
          <a:p>
            <a:r>
              <a:rPr lang="en-GB" sz="2400" dirty="0" smtClean="0"/>
              <a:t>Some “Normal” </a:t>
            </a:r>
            <a:r>
              <a:rPr lang="en-GB" sz="2400" dirty="0" err="1" smtClean="0"/>
              <a:t>Gbar</a:t>
            </a:r>
            <a:r>
              <a:rPr lang="en-GB" sz="2400" dirty="0" smtClean="0"/>
              <a:t> shifts with </a:t>
            </a:r>
            <a:r>
              <a:rPr lang="en-GB" sz="2400" dirty="0" err="1" smtClean="0"/>
              <a:t>Pbars</a:t>
            </a:r>
            <a:r>
              <a:rPr lang="en-GB" sz="2400" dirty="0" smtClean="0"/>
              <a:t> starting in August with low intensity (no cooling at 100)</a:t>
            </a:r>
          </a:p>
          <a:p>
            <a:r>
              <a:rPr lang="en-GB" sz="2400" dirty="0" err="1" smtClean="0"/>
              <a:t>Gbar</a:t>
            </a:r>
            <a:r>
              <a:rPr lang="en-GB" sz="2400" dirty="0" smtClean="0"/>
              <a:t> staff often present in ACR towards the end of the run to profit from any beam extracted…</a:t>
            </a:r>
          </a:p>
          <a:p>
            <a:endParaRPr lang="en-GB" sz="2000" dirty="0" smtClean="0"/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220" y="2998690"/>
            <a:ext cx="4300603" cy="32254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92277" y="6271320"/>
            <a:ext cx="3458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1:st </a:t>
            </a:r>
            <a:r>
              <a:rPr lang="en-GB" b="1" dirty="0" err="1" smtClean="0"/>
              <a:t>Pbar</a:t>
            </a:r>
            <a:r>
              <a:rPr lang="en-GB" b="1" dirty="0" smtClean="0"/>
              <a:t> beam observed at entrance of </a:t>
            </a:r>
            <a:r>
              <a:rPr lang="en-GB" b="1" dirty="0" err="1" smtClean="0"/>
              <a:t>Gbar</a:t>
            </a:r>
            <a:r>
              <a:rPr lang="en-GB" b="1" dirty="0" smtClean="0"/>
              <a:t> decelerator 20/7</a:t>
            </a:r>
            <a:endParaRPr lang="en-GB" b="1" dirty="0"/>
          </a:p>
        </p:txBody>
      </p:sp>
      <p:pic>
        <p:nvPicPr>
          <p:cNvPr id="6" name="Content Placeholder 3" descr="ProfsSEMs2_Mod.g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16279" r="3985" b="56164"/>
          <a:stretch/>
        </p:blipFill>
        <p:spPr>
          <a:xfrm>
            <a:off x="175363" y="3351580"/>
            <a:ext cx="4356879" cy="1537076"/>
          </a:xfrm>
          <a:prstGeom prst="rect">
            <a:avLst/>
          </a:prstGeom>
        </p:spPr>
      </p:pic>
      <p:pic>
        <p:nvPicPr>
          <p:cNvPr id="7" name="Picture 6" descr="ProfsSEMs2_Mod.g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53192" r="3985" b="19251"/>
          <a:stretch/>
        </p:blipFill>
        <p:spPr>
          <a:xfrm>
            <a:off x="175363" y="4939604"/>
            <a:ext cx="4356879" cy="1537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8177" y="4161352"/>
            <a:ext cx="1732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Transverse profiles measured with SEM detectors in the GBAR line</a:t>
            </a:r>
            <a:endParaRPr lang="en-GB" b="1" dirty="0"/>
          </a:p>
          <a:p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14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ELENA initial planning…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65" r="3166"/>
          <a:stretch/>
        </p:blipFill>
        <p:spPr>
          <a:xfrm>
            <a:off x="1412037" y="1825625"/>
            <a:ext cx="9367926" cy="435133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9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91" y="424069"/>
            <a:ext cx="5204791" cy="861391"/>
          </a:xfrm>
        </p:spPr>
        <p:txBody>
          <a:bodyPr>
            <a:normAutofit fontScale="90000"/>
          </a:bodyPr>
          <a:lstStyle/>
          <a:p>
            <a:r>
              <a:rPr lang="en-GB" sz="3600" b="1" dirty="0" err="1" smtClean="0"/>
              <a:t>Pbar</a:t>
            </a:r>
            <a:r>
              <a:rPr lang="en-GB" sz="3600" b="1" dirty="0" smtClean="0"/>
              <a:t> cycle at end of run –</a:t>
            </a:r>
            <a:br>
              <a:rPr lang="en-GB" sz="3600" b="1" dirty="0" smtClean="0"/>
            </a:br>
            <a:r>
              <a:rPr lang="en-GB" sz="3600" b="1" dirty="0" smtClean="0"/>
              <a:t>towards a nominal deceleration cycle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591" y="1669773"/>
            <a:ext cx="4012096" cy="5844210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Good deceleration efficiency, beam survival at 100keV and transfer to </a:t>
            </a:r>
            <a:r>
              <a:rPr lang="en-GB" sz="2400" b="1" dirty="0" err="1" smtClean="0"/>
              <a:t>Gbar</a:t>
            </a:r>
            <a:r>
              <a:rPr lang="en-GB" sz="2400" b="1" dirty="0" smtClean="0"/>
              <a:t> was finally obtained during the last week of operation in 2018 after:</a:t>
            </a:r>
          </a:p>
          <a:p>
            <a:pPr lvl="1"/>
            <a:r>
              <a:rPr lang="en-GB" sz="1800" b="1" dirty="0" smtClean="0"/>
              <a:t>Further tuning of working point(s)</a:t>
            </a:r>
            <a:endParaRPr lang="en-GB" sz="1800" b="1" dirty="0"/>
          </a:p>
          <a:p>
            <a:pPr lvl="1"/>
            <a:r>
              <a:rPr lang="en-GB" sz="1800" b="1" dirty="0" smtClean="0"/>
              <a:t>Further optimisation of RF parameters</a:t>
            </a:r>
          </a:p>
          <a:p>
            <a:pPr lvl="1"/>
            <a:r>
              <a:rPr lang="en-GB" sz="1800" b="1" dirty="0" smtClean="0"/>
              <a:t>Deceleration on lowest ramp on h=4 instead of h=1</a:t>
            </a:r>
          </a:p>
          <a:p>
            <a:pPr lvl="1"/>
            <a:r>
              <a:rPr lang="en-GB" sz="1800" b="1" dirty="0" smtClean="0"/>
              <a:t>Bunched beam cooling at 100 </a:t>
            </a:r>
            <a:r>
              <a:rPr lang="en-GB" sz="1800" b="1" dirty="0" err="1" smtClean="0"/>
              <a:t>keV</a:t>
            </a:r>
            <a:endParaRPr lang="en-GB" sz="1800" b="1" dirty="0" smtClean="0"/>
          </a:p>
          <a:p>
            <a:pPr lvl="1"/>
            <a:r>
              <a:rPr lang="en-GB" sz="1800" b="1" dirty="0" smtClean="0"/>
              <a:t>Bunch rotation before extraction</a:t>
            </a:r>
          </a:p>
          <a:p>
            <a:pPr lvl="1"/>
            <a:r>
              <a:rPr lang="en-GB" sz="1800" b="1" dirty="0" smtClean="0"/>
              <a:t>Etc. etc. etc.</a:t>
            </a:r>
            <a:endParaRPr lang="en-GB" sz="1800" b="1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2661" y="13251"/>
            <a:ext cx="6427304" cy="42009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52661" y="421423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/>
              <a:t>Deceleration cycle:</a:t>
            </a:r>
          </a:p>
          <a:p>
            <a:pPr marL="742950" lvl="1" indent="-285750">
              <a:buFontTx/>
              <a:buChar char="-"/>
            </a:pPr>
            <a:r>
              <a:rPr lang="en-GB" b="1" dirty="0" err="1"/>
              <a:t>Pbars</a:t>
            </a:r>
            <a:r>
              <a:rPr lang="en-GB" b="1" dirty="0"/>
              <a:t> from AD injected at 100 MeV/c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Deceleration to 35 MeV/c on h=1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Electron cooling at 35 MeV/c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Deceleration to 13,7 MeV/c on h=4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Electron cooling at 13,7 MeV/c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Re-bunching for extraction on h=4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~45% of injected beam extracted</a:t>
            </a:r>
          </a:p>
          <a:p>
            <a:pPr marL="742950" lvl="1" indent="-285750">
              <a:buFontTx/>
              <a:buChar char="-"/>
            </a:pPr>
            <a:r>
              <a:rPr lang="en-GB" b="1" dirty="0"/>
              <a:t>(transfer efficiency AD to ELENA unknown)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44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&amp; Achievements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Obtained 1/11/2018:</a:t>
            </a:r>
            <a:endParaRPr lang="en-GB" dirty="0" smtClean="0"/>
          </a:p>
          <a:p>
            <a:pPr lvl="1"/>
            <a:r>
              <a:rPr lang="en-GB" dirty="0" smtClean="0"/>
              <a:t>Decent deceleration efficiency (60% in design report)	</a:t>
            </a:r>
            <a:r>
              <a:rPr lang="en-GB" dirty="0"/>
              <a:t>	</a:t>
            </a:r>
            <a:r>
              <a:rPr lang="en-GB" sz="28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</a:t>
            </a:r>
            <a:endParaRPr lang="en-GB" sz="2800" dirty="0" smtClean="0">
              <a:solidFill>
                <a:srgbClr val="FFC000"/>
              </a:solidFill>
            </a:endParaRPr>
          </a:p>
          <a:p>
            <a:pPr lvl="1"/>
            <a:r>
              <a:rPr lang="en-GB" dirty="0" smtClean="0"/>
              <a:t>Good enough lifetime at 13.7 MeV/c			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800" dirty="0" smtClean="0">
              <a:solidFill>
                <a:srgbClr val="00B050"/>
              </a:solidFill>
            </a:endParaRPr>
          </a:p>
          <a:p>
            <a:pPr lvl="1"/>
            <a:r>
              <a:rPr lang="en-GB" dirty="0" smtClean="0"/>
              <a:t>Efficient cooling at both plateaus			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lvl="1"/>
            <a:r>
              <a:rPr lang="en-GB" dirty="0" smtClean="0"/>
              <a:t>Acceptable emittances, lifetime &amp; blow-up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 with bunched beam prior to extraction</a:t>
            </a:r>
          </a:p>
          <a:p>
            <a:pPr lvl="1"/>
            <a:r>
              <a:rPr lang="en-GB" dirty="0" smtClean="0"/>
              <a:t>Beam transfers to </a:t>
            </a:r>
            <a:r>
              <a:rPr lang="en-GB" dirty="0" err="1" smtClean="0"/>
              <a:t>Gbar</a:t>
            </a:r>
            <a:r>
              <a:rPr lang="en-GB" dirty="0" smtClean="0"/>
              <a:t>			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dirty="0" smtClean="0"/>
          </a:p>
          <a:p>
            <a:pPr lvl="1"/>
            <a:r>
              <a:rPr lang="en-GB" dirty="0" smtClean="0"/>
              <a:t>Stability &amp; reproducibility					</a:t>
            </a:r>
            <a:r>
              <a:rPr lang="en-GB" sz="2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600" dirty="0">
              <a:solidFill>
                <a:srgbClr val="00B050"/>
              </a:solidFill>
            </a:endParaRPr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78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beam commissioning, the Ion source was used less than expected while </a:t>
            </a:r>
            <a:r>
              <a:rPr lang="en-GB" dirty="0" err="1" smtClean="0"/>
              <a:t>Pbars</a:t>
            </a:r>
            <a:r>
              <a:rPr lang="en-GB" dirty="0" smtClean="0"/>
              <a:t> were used much more</a:t>
            </a:r>
          </a:p>
          <a:p>
            <a:r>
              <a:rPr lang="en-GB" dirty="0" smtClean="0"/>
              <a:t>Progress was very slow at the beginning and quite fast towards end of 2017 and 2018</a:t>
            </a:r>
          </a:p>
          <a:p>
            <a:r>
              <a:rPr lang="en-GB" dirty="0" smtClean="0"/>
              <a:t>Beam was sent to </a:t>
            </a:r>
            <a:r>
              <a:rPr lang="en-GB" dirty="0" err="1" smtClean="0"/>
              <a:t>Gbar</a:t>
            </a:r>
            <a:r>
              <a:rPr lang="en-GB" dirty="0" smtClean="0"/>
              <a:t> experiment more or less as planned – good progress on their side</a:t>
            </a:r>
          </a:p>
          <a:p>
            <a:r>
              <a:rPr lang="en-GB" dirty="0" smtClean="0"/>
              <a:t>ELENA design specs almost achieved</a:t>
            </a:r>
          </a:p>
          <a:p>
            <a:r>
              <a:rPr lang="en-GB" i="1" dirty="0" smtClean="0"/>
              <a:t>But…..much work remains on tuning/improving ELENA performance and installation &amp; commissioning of the new transfer lines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7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Commissioning Plan, Scenario 2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510"/>
            <a:ext cx="10159652" cy="545045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1. 	14:th November – 20:th December 2016, </a:t>
            </a:r>
            <a:r>
              <a:rPr lang="en-GB" dirty="0" err="1"/>
              <a:t>midFebruary</a:t>
            </a:r>
            <a:r>
              <a:rPr lang="en-GB" dirty="0"/>
              <a:t> – March 2017, (possibly also part of January 2017)</a:t>
            </a:r>
            <a:endParaRPr lang="en-GB" sz="2400" dirty="0"/>
          </a:p>
          <a:p>
            <a:pPr lvl="0"/>
            <a:r>
              <a:rPr lang="en-GB" dirty="0"/>
              <a:t>100 </a:t>
            </a:r>
            <a:r>
              <a:rPr lang="en-GB" dirty="0" err="1"/>
              <a:t>keV</a:t>
            </a:r>
            <a:r>
              <a:rPr lang="en-GB" dirty="0"/>
              <a:t> H- @ 1 Hz, ring in normal polarity &amp; normal direction:</a:t>
            </a:r>
            <a:endParaRPr lang="en-GB" sz="2400" dirty="0"/>
          </a:p>
          <a:p>
            <a:pPr lvl="1"/>
            <a:r>
              <a:rPr lang="en-GB" dirty="0" smtClean="0"/>
              <a:t>Finalise </a:t>
            </a:r>
            <a:r>
              <a:rPr lang="en-GB" dirty="0"/>
              <a:t>set up of </a:t>
            </a:r>
            <a:r>
              <a:rPr lang="en-GB" dirty="0" err="1"/>
              <a:t>xfer</a:t>
            </a:r>
            <a:r>
              <a:rPr lang="en-GB" dirty="0"/>
              <a:t> line from source: need BTV:s, BPM</a:t>
            </a:r>
            <a:endParaRPr lang="en-GB" sz="2000" dirty="0"/>
          </a:p>
          <a:p>
            <a:pPr lvl="1"/>
            <a:r>
              <a:rPr lang="en-GB" dirty="0"/>
              <a:t>First injections &amp; circulating beam: need ring BPM:s, tune </a:t>
            </a:r>
            <a:r>
              <a:rPr lang="en-GB" dirty="0" err="1"/>
              <a:t>msmnt</a:t>
            </a:r>
            <a:r>
              <a:rPr lang="en-GB" dirty="0"/>
              <a:t>, </a:t>
            </a:r>
            <a:r>
              <a:rPr lang="en-GB" dirty="0" err="1"/>
              <a:t>Schottky</a:t>
            </a:r>
            <a:r>
              <a:rPr lang="en-GB" dirty="0"/>
              <a:t> system</a:t>
            </a:r>
            <a:endParaRPr lang="en-GB" sz="2000" dirty="0"/>
          </a:p>
          <a:p>
            <a:pPr lvl="1"/>
            <a:r>
              <a:rPr lang="en-GB" dirty="0"/>
              <a:t>Orbit/coupling: validation of systems, corrections, need RF</a:t>
            </a:r>
            <a:endParaRPr lang="en-GB" sz="2000" dirty="0"/>
          </a:p>
          <a:p>
            <a:pPr lvl="1"/>
            <a:r>
              <a:rPr lang="en-GB" dirty="0"/>
              <a:t>Tunes: validation of </a:t>
            </a:r>
            <a:r>
              <a:rPr lang="en-GB" dirty="0" smtClean="0"/>
              <a:t>system, corrections</a:t>
            </a:r>
            <a:endParaRPr lang="en-GB" sz="2000" dirty="0"/>
          </a:p>
          <a:p>
            <a:pPr lvl="1"/>
            <a:r>
              <a:rPr lang="en-GB" dirty="0"/>
              <a:t>Chromaticity: validation of system, RF </a:t>
            </a:r>
            <a:r>
              <a:rPr lang="en-GB" dirty="0" smtClean="0"/>
              <a:t>needed</a:t>
            </a:r>
            <a:endParaRPr lang="en-GB" sz="2000" dirty="0"/>
          </a:p>
          <a:p>
            <a:pPr lvl="1"/>
            <a:r>
              <a:rPr lang="en-GB" dirty="0"/>
              <a:t>Acceptance check/studies: need scraper &amp; beam blow-up systems</a:t>
            </a:r>
            <a:endParaRPr lang="en-GB" sz="2000" dirty="0"/>
          </a:p>
          <a:p>
            <a:pPr lvl="1"/>
            <a:r>
              <a:rPr lang="en-GB" dirty="0"/>
              <a:t>Lifetime/blow-up rates, need intensity measurement (</a:t>
            </a:r>
            <a:r>
              <a:rPr lang="en-GB" dirty="0" err="1"/>
              <a:t>Schottky</a:t>
            </a:r>
            <a:r>
              <a:rPr lang="en-GB" dirty="0"/>
              <a:t> analysis)</a:t>
            </a:r>
            <a:endParaRPr lang="en-GB" sz="2000" dirty="0"/>
          </a:p>
          <a:p>
            <a:pPr lvl="1"/>
            <a:r>
              <a:rPr lang="en-GB" dirty="0"/>
              <a:t>(Lattice validation with orbit response </a:t>
            </a:r>
            <a:r>
              <a:rPr lang="en-GB" dirty="0" err="1"/>
              <a:t>msmnts</a:t>
            </a:r>
            <a:r>
              <a:rPr lang="en-GB" dirty="0"/>
              <a:t>)</a:t>
            </a:r>
            <a:endParaRPr lang="en-GB" sz="2000" dirty="0"/>
          </a:p>
          <a:p>
            <a:pPr lvl="1"/>
            <a:r>
              <a:rPr lang="en-GB" dirty="0"/>
              <a:t>(check alignment of e-cooler solenoids with orbit correction program, study effects of e-cooler solenoids on optics)</a:t>
            </a:r>
            <a:endParaRPr lang="en-GB" sz="2000" dirty="0"/>
          </a:p>
          <a:p>
            <a:pPr lvl="1"/>
            <a:r>
              <a:rPr lang="en-GB" dirty="0"/>
              <a:t>Acceleration: tests &amp; ramp corrections: further RF setup needed incl. B-train</a:t>
            </a:r>
            <a:endParaRPr lang="en-GB" sz="2000" dirty="0"/>
          </a:p>
          <a:p>
            <a:pPr lvl="1"/>
            <a:r>
              <a:rPr lang="en-GB" dirty="0"/>
              <a:t>Repeat validations and corrections at intermediate &amp; top plateau</a:t>
            </a:r>
            <a:endParaRPr lang="en-GB" sz="2000" dirty="0"/>
          </a:p>
          <a:p>
            <a:pPr lvl="1"/>
            <a:r>
              <a:rPr lang="en-GB" dirty="0"/>
              <a:t>100 </a:t>
            </a:r>
            <a:r>
              <a:rPr lang="en-GB" dirty="0" err="1"/>
              <a:t>keV</a:t>
            </a:r>
            <a:r>
              <a:rPr lang="en-GB" dirty="0"/>
              <a:t> </a:t>
            </a:r>
            <a:r>
              <a:rPr lang="en-GB" i="1" dirty="0"/>
              <a:t>proton</a:t>
            </a:r>
            <a:r>
              <a:rPr lang="en-GB" dirty="0"/>
              <a:t>s @ 1 Hz, ring in normal or reversed polarity (both beam directions) could be used if needed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Plan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510"/>
            <a:ext cx="10515600" cy="545045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2. 	May 2017 (timing also depends on commissioning progress)</a:t>
            </a:r>
            <a:endParaRPr lang="en-GB" sz="2400" dirty="0"/>
          </a:p>
          <a:p>
            <a:pPr lvl="0"/>
            <a:r>
              <a:rPr lang="en-GB" dirty="0"/>
              <a:t>Installation &amp; tests of e-cooler</a:t>
            </a:r>
            <a:endParaRPr lang="en-GB" sz="2400" dirty="0"/>
          </a:p>
          <a:p>
            <a:pPr lvl="0"/>
            <a:r>
              <a:rPr lang="en-GB" dirty="0"/>
              <a:t>Vacuum </a:t>
            </a:r>
            <a:r>
              <a:rPr lang="en-GB" dirty="0" err="1"/>
              <a:t>bakeout</a:t>
            </a:r>
            <a:r>
              <a:rPr lang="en-GB" dirty="0"/>
              <a:t> of sector 40</a:t>
            </a:r>
            <a:endParaRPr lang="en-GB" sz="2400" dirty="0"/>
          </a:p>
          <a:p>
            <a:pPr lvl="0"/>
            <a:r>
              <a:rPr lang="en-GB" dirty="0"/>
              <a:t>Installation of LNE50 (</a:t>
            </a:r>
            <a:r>
              <a:rPr lang="en-GB" dirty="0" err="1"/>
              <a:t>Gbar</a:t>
            </a:r>
            <a:r>
              <a:rPr lang="en-GB" dirty="0"/>
              <a:t>) line ? (readiness of SEM:s &amp; magnetic pick-up?)</a:t>
            </a:r>
            <a:endParaRPr lang="en-GB" sz="2400" dirty="0"/>
          </a:p>
          <a:p>
            <a:pPr lvl="0"/>
            <a:r>
              <a:rPr lang="en-GB" dirty="0"/>
              <a:t>LNI/LNE   SEM &amp; magnetic pick-up </a:t>
            </a:r>
            <a:r>
              <a:rPr lang="en-GB" dirty="0" smtClean="0"/>
              <a:t>installation</a:t>
            </a:r>
            <a:r>
              <a:rPr lang="en-GB" dirty="0"/>
              <a:t> 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dirty="0"/>
              <a:t>3.	From June 2017</a:t>
            </a:r>
            <a:endParaRPr lang="en-GB" sz="2400" dirty="0"/>
          </a:p>
          <a:p>
            <a:pPr lvl="0"/>
            <a:r>
              <a:rPr lang="en-GB" dirty="0"/>
              <a:t>100 </a:t>
            </a:r>
            <a:r>
              <a:rPr lang="en-GB" dirty="0" err="1"/>
              <a:t>keV</a:t>
            </a:r>
            <a:r>
              <a:rPr lang="en-GB" dirty="0"/>
              <a:t> </a:t>
            </a:r>
            <a:r>
              <a:rPr lang="en-GB" i="1" dirty="0"/>
              <a:t>H-</a:t>
            </a:r>
            <a:r>
              <a:rPr lang="en-GB" dirty="0"/>
              <a:t> @ 1 Hz, ring in normal polarity &amp; normal direction:</a:t>
            </a:r>
            <a:endParaRPr lang="en-GB" sz="2400" dirty="0"/>
          </a:p>
          <a:p>
            <a:pPr lvl="1"/>
            <a:r>
              <a:rPr lang="en-GB" dirty="0"/>
              <a:t>Set-up e-cooler</a:t>
            </a:r>
            <a:endParaRPr lang="en-GB" sz="2000" dirty="0"/>
          </a:p>
          <a:p>
            <a:pPr lvl="1"/>
            <a:r>
              <a:rPr lang="en-GB" dirty="0"/>
              <a:t>If H- lifetime is too short: use </a:t>
            </a:r>
            <a:r>
              <a:rPr lang="en-GB" i="1" dirty="0"/>
              <a:t>protons, </a:t>
            </a:r>
            <a:r>
              <a:rPr lang="en-GB" dirty="0"/>
              <a:t>ring in reverse polarity &amp; normal direction, additional corrections might be necessary later for </a:t>
            </a:r>
            <a:r>
              <a:rPr lang="en-GB" i="1" dirty="0" err="1"/>
              <a:t>pbar</a:t>
            </a:r>
            <a:r>
              <a:rPr lang="en-GB" dirty="0"/>
              <a:t> operation due to </a:t>
            </a:r>
            <a:r>
              <a:rPr lang="en-GB" dirty="0" err="1"/>
              <a:t>remanence</a:t>
            </a:r>
            <a:r>
              <a:rPr lang="en-GB" dirty="0"/>
              <a:t> effects</a:t>
            </a:r>
            <a:endParaRPr lang="en-GB" sz="2000" dirty="0"/>
          </a:p>
          <a:p>
            <a:pPr lvl="1"/>
            <a:r>
              <a:rPr lang="en-GB" dirty="0"/>
              <a:t>Recombination detection (</a:t>
            </a:r>
            <a:r>
              <a:rPr lang="en-GB" i="1" dirty="0"/>
              <a:t>protons</a:t>
            </a:r>
            <a:r>
              <a:rPr lang="en-GB" dirty="0"/>
              <a:t>), additional tool for alignment/tuning</a:t>
            </a:r>
            <a:endParaRPr lang="en-GB" sz="2000" dirty="0"/>
          </a:p>
          <a:p>
            <a:pPr lvl="1"/>
            <a:r>
              <a:rPr lang="en-GB" dirty="0"/>
              <a:t>Extensive use of scraper system for profile and emittance </a:t>
            </a:r>
            <a:r>
              <a:rPr lang="en-GB" dirty="0" err="1"/>
              <a:t>msmnts</a:t>
            </a:r>
            <a:endParaRPr lang="en-GB" sz="2000" dirty="0"/>
          </a:p>
          <a:p>
            <a:pPr lvl="1"/>
            <a:r>
              <a:rPr lang="en-GB" dirty="0" err="1"/>
              <a:t>Schottky</a:t>
            </a:r>
            <a:r>
              <a:rPr lang="en-GB" dirty="0"/>
              <a:t> analysis for long. Emittances</a:t>
            </a:r>
            <a:endParaRPr lang="en-GB" sz="2000" dirty="0"/>
          </a:p>
          <a:p>
            <a:pPr lvl="1"/>
            <a:r>
              <a:rPr lang="en-GB" dirty="0"/>
              <a:t>Check solenoid alignment with orbit correction program, cooling time studies</a:t>
            </a:r>
            <a:endParaRPr lang="en-GB" sz="2000" dirty="0"/>
          </a:p>
          <a:p>
            <a:pPr lvl="1"/>
            <a:r>
              <a:rPr lang="en-GB" dirty="0"/>
              <a:t>Lifetime/blow-up rates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3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Plan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510"/>
            <a:ext cx="10515600" cy="545045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4.	From June 2017</a:t>
            </a:r>
            <a:endParaRPr lang="en-GB" sz="2400" dirty="0"/>
          </a:p>
          <a:p>
            <a:pPr lvl="0"/>
            <a:r>
              <a:rPr lang="en-GB" dirty="0"/>
              <a:t>100 </a:t>
            </a:r>
            <a:r>
              <a:rPr lang="en-GB" dirty="0" err="1"/>
              <a:t>keV</a:t>
            </a:r>
            <a:r>
              <a:rPr lang="en-GB" dirty="0"/>
              <a:t> </a:t>
            </a:r>
            <a:r>
              <a:rPr lang="en-GB" i="1" dirty="0"/>
              <a:t>protons </a:t>
            </a:r>
            <a:r>
              <a:rPr lang="en-GB" dirty="0"/>
              <a:t>or </a:t>
            </a:r>
            <a:r>
              <a:rPr lang="en-GB" i="1" dirty="0"/>
              <a:t>H-</a:t>
            </a:r>
            <a:r>
              <a:rPr lang="en-GB" dirty="0"/>
              <a:t> @ 1 Hz, ring in reverse or normal polarity &amp; normal direction:</a:t>
            </a:r>
            <a:endParaRPr lang="en-GB" sz="2400" dirty="0"/>
          </a:p>
          <a:p>
            <a:pPr lvl="1"/>
            <a:r>
              <a:rPr lang="en-GB" dirty="0"/>
              <a:t>Initial setting-up of the extraction and ejection lines (only short sections installed at this stage for main and GBAR lines)</a:t>
            </a:r>
            <a:endParaRPr lang="en-GB" sz="2000" dirty="0"/>
          </a:p>
          <a:p>
            <a:pPr lvl="1"/>
            <a:r>
              <a:rPr lang="en-GB" dirty="0"/>
              <a:t>Need u-wire monitors + high sensitivity intensity </a:t>
            </a:r>
            <a:r>
              <a:rPr lang="en-GB" dirty="0" err="1"/>
              <a:t>msmnt</a:t>
            </a:r>
            <a:r>
              <a:rPr lang="en-GB" dirty="0"/>
              <a:t> pickup in lines</a:t>
            </a:r>
            <a:endParaRPr lang="en-GB" sz="2000" dirty="0"/>
          </a:p>
          <a:p>
            <a:r>
              <a:rPr lang="en-GB" dirty="0"/>
              <a:t>5.	From June 2017</a:t>
            </a:r>
            <a:endParaRPr lang="en-GB" sz="2400" dirty="0"/>
          </a:p>
          <a:p>
            <a:pPr lvl="0"/>
            <a:r>
              <a:rPr lang="en-GB" dirty="0"/>
              <a:t>5.3 MeV </a:t>
            </a:r>
            <a:r>
              <a:rPr lang="en-GB" i="1" dirty="0" err="1"/>
              <a:t>pbars</a:t>
            </a:r>
            <a:r>
              <a:rPr lang="en-GB" dirty="0"/>
              <a:t> @ .01 Hz, ring in normal polarity &amp; normal direction:</a:t>
            </a:r>
            <a:endParaRPr lang="en-GB" sz="2400" dirty="0"/>
          </a:p>
          <a:p>
            <a:pPr lvl="1"/>
            <a:r>
              <a:rPr lang="en-GB" dirty="0"/>
              <a:t>Set-up transfer line from AD: need BTV, GEM, TFA7049, BPM. (optics validation)</a:t>
            </a:r>
            <a:endParaRPr lang="en-GB" sz="2000" dirty="0"/>
          </a:p>
          <a:p>
            <a:pPr lvl="1"/>
            <a:r>
              <a:rPr lang="en-GB" dirty="0"/>
              <a:t>RF synchro s-u for bunch to bucket transfer</a:t>
            </a:r>
            <a:endParaRPr lang="en-GB" sz="2000" dirty="0"/>
          </a:p>
          <a:p>
            <a:pPr lvl="1"/>
            <a:r>
              <a:rPr lang="en-GB" dirty="0"/>
              <a:t>Deceleration (mirror acceleration cycle):</a:t>
            </a:r>
            <a:endParaRPr lang="en-GB" sz="2000" dirty="0"/>
          </a:p>
          <a:p>
            <a:pPr lvl="2"/>
            <a:r>
              <a:rPr lang="en-GB" dirty="0"/>
              <a:t>Ramp studies: orbits, tunes, slope</a:t>
            </a:r>
            <a:endParaRPr lang="en-GB" sz="1800" dirty="0"/>
          </a:p>
          <a:p>
            <a:pPr lvl="2"/>
            <a:r>
              <a:rPr lang="en-GB" dirty="0"/>
              <a:t>Further e-cooler set-up &amp; optimisation</a:t>
            </a:r>
            <a:endParaRPr lang="en-GB" sz="1800" dirty="0"/>
          </a:p>
          <a:p>
            <a:pPr lvl="2"/>
            <a:r>
              <a:rPr lang="en-GB" dirty="0"/>
              <a:t>Set-up of nominal cycle; obtain nominal emittances</a:t>
            </a:r>
            <a:endParaRPr lang="en-GB" sz="1800" dirty="0"/>
          </a:p>
          <a:p>
            <a:pPr lvl="1"/>
            <a:r>
              <a:rPr lang="en-GB" dirty="0"/>
              <a:t>Bunched beam cooling @ extraction</a:t>
            </a:r>
            <a:endParaRPr lang="en-GB" sz="2000" dirty="0"/>
          </a:p>
          <a:p>
            <a:pPr lvl="1"/>
            <a:r>
              <a:rPr lang="en-GB" dirty="0"/>
              <a:t>Set up extraction for </a:t>
            </a:r>
            <a:r>
              <a:rPr lang="en-GB" dirty="0" err="1"/>
              <a:t>Gbar</a:t>
            </a:r>
            <a:r>
              <a:rPr lang="en-GB" dirty="0"/>
              <a:t> operation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1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Plan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510"/>
            <a:ext cx="10515600" cy="603754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6.	From July 2017 until end of 2018</a:t>
            </a:r>
            <a:endParaRPr lang="en-GB" sz="2000" dirty="0" smtClean="0"/>
          </a:p>
          <a:p>
            <a:pPr lvl="0"/>
            <a:r>
              <a:rPr lang="en-GB" sz="2400" dirty="0" err="1" smtClean="0"/>
              <a:t>Pbar</a:t>
            </a:r>
            <a:r>
              <a:rPr lang="en-GB" sz="2400" dirty="0" smtClean="0"/>
              <a:t> operation for </a:t>
            </a:r>
            <a:r>
              <a:rPr lang="en-GB" sz="2400" dirty="0" err="1" smtClean="0"/>
              <a:t>Gbar</a:t>
            </a:r>
            <a:endParaRPr lang="en-GB" sz="2000" dirty="0" smtClean="0"/>
          </a:p>
          <a:p>
            <a:pPr lvl="0"/>
            <a:r>
              <a:rPr lang="en-GB" sz="2400" dirty="0" smtClean="0"/>
              <a:t>Further studies with Ions &amp; </a:t>
            </a:r>
            <a:r>
              <a:rPr lang="en-GB" sz="2400" dirty="0" err="1" smtClean="0"/>
              <a:t>Pbars</a:t>
            </a:r>
            <a:endParaRPr lang="en-GB" sz="2000" dirty="0" smtClean="0"/>
          </a:p>
          <a:p>
            <a:pPr lvl="0"/>
            <a:r>
              <a:rPr lang="en-GB" sz="2400" dirty="0" smtClean="0"/>
              <a:t>Space charge studies on higher intensity bunches (extraction on lower harmonics); compatibility with ejection lines </a:t>
            </a:r>
            <a:endParaRPr lang="en-GB" sz="2000" dirty="0" smtClean="0"/>
          </a:p>
          <a:p>
            <a:pPr lvl="0"/>
            <a:r>
              <a:rPr lang="en-GB" sz="2400" dirty="0" smtClean="0"/>
              <a:t>Deceleration efficiency &gt; 60% ?</a:t>
            </a:r>
            <a:endParaRPr lang="en-GB" sz="2000" dirty="0" smtClean="0"/>
          </a:p>
          <a:p>
            <a:pPr lvl="0"/>
            <a:r>
              <a:rPr lang="en-GB" sz="2400" dirty="0" smtClean="0"/>
              <a:t>Synthetic B-train, validation for use in regular operation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400" dirty="0" smtClean="0"/>
              <a:t>7.	LS2 – first half? (assuming ELENA performance is satisfactory)</a:t>
            </a:r>
            <a:endParaRPr lang="en-GB" sz="2000" dirty="0" smtClean="0"/>
          </a:p>
          <a:p>
            <a:pPr lvl="0"/>
            <a:r>
              <a:rPr lang="en-GB" sz="2400" dirty="0" smtClean="0"/>
              <a:t>Installation of low-energy beam lines to experiments</a:t>
            </a:r>
            <a:endParaRPr lang="en-GB" sz="2000" dirty="0" smtClean="0"/>
          </a:p>
          <a:p>
            <a:pPr lvl="0"/>
            <a:r>
              <a:rPr lang="en-GB" sz="2400" dirty="0" smtClean="0"/>
              <a:t>Commissioning with 100 </a:t>
            </a:r>
            <a:r>
              <a:rPr lang="en-GB" sz="2400" dirty="0" err="1" smtClean="0"/>
              <a:t>keV</a:t>
            </a:r>
            <a:r>
              <a:rPr lang="en-GB" sz="2400" dirty="0" smtClean="0"/>
              <a:t> Ions (</a:t>
            </a:r>
            <a:r>
              <a:rPr lang="en-GB" sz="2400" dirty="0" err="1" smtClean="0"/>
              <a:t>Pbar</a:t>
            </a:r>
            <a:r>
              <a:rPr lang="en-GB" sz="2400" dirty="0" smtClean="0"/>
              <a:t> set-up when available in 2021</a:t>
            </a:r>
            <a:r>
              <a:rPr lang="en-GB" sz="2400" dirty="0" smtClean="0"/>
              <a:t>)</a:t>
            </a:r>
            <a:endParaRPr lang="en-GB" sz="18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Reality…..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6510"/>
            <a:ext cx="10515600" cy="545045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Nov. 2016: H- source operating at 100 </a:t>
            </a:r>
            <a:r>
              <a:rPr lang="en-GB" sz="2400" dirty="0" err="1" smtClean="0"/>
              <a:t>keV</a:t>
            </a:r>
            <a:r>
              <a:rPr lang="en-GB" sz="2400" dirty="0" smtClean="0"/>
              <a:t>, ELENA ready for first tests</a:t>
            </a:r>
          </a:p>
          <a:p>
            <a:r>
              <a:rPr lang="en-GB" sz="2400" dirty="0" smtClean="0"/>
              <a:t>First H- injected 16/11 and “threaded” around ELENA, circulating beam (a few hundred turns) a few days later</a:t>
            </a:r>
          </a:p>
          <a:p>
            <a:r>
              <a:rPr lang="en-GB" sz="2400" dirty="0" smtClean="0"/>
              <a:t>Only LNR.BTV118 (between septum and kicker) and ring BPM:s via OASIS used </a:t>
            </a:r>
          </a:p>
          <a:p>
            <a:r>
              <a:rPr lang="en-GB" sz="2400" dirty="0" smtClean="0"/>
              <a:t>25/11 H- source isolation transformer breakdown =&gt; end of run 2016</a:t>
            </a:r>
            <a:endParaRPr lang="en-GB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593" y="2936808"/>
            <a:ext cx="2818010" cy="3795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123" y="2936808"/>
            <a:ext cx="3966919" cy="359551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5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67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The Reality…..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726510"/>
            <a:ext cx="12016636" cy="545045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H- source back up in March 2017. It was decided to run at 85 </a:t>
            </a:r>
            <a:r>
              <a:rPr lang="en-GB" sz="2400" dirty="0" err="1" smtClean="0"/>
              <a:t>keV</a:t>
            </a:r>
            <a:r>
              <a:rPr lang="en-GB" sz="2400" dirty="0" smtClean="0"/>
              <a:t> to minimise the risks of further breakdowns.</a:t>
            </a:r>
          </a:p>
          <a:p>
            <a:r>
              <a:rPr lang="en-GB" sz="2400" dirty="0" smtClean="0"/>
              <a:t>Some main activities/milestones in 2017:</a:t>
            </a:r>
          </a:p>
          <a:p>
            <a:pPr lvl="1"/>
            <a:r>
              <a:rPr lang="en-GB" sz="2000" dirty="0" smtClean="0"/>
              <a:t>March: 1:st SEM tests using 16 OASIS channels = 2 monitors for H- =&gt; improved </a:t>
            </a:r>
            <a:r>
              <a:rPr lang="en-GB" sz="2000" dirty="0" err="1" smtClean="0"/>
              <a:t>xfer</a:t>
            </a:r>
            <a:r>
              <a:rPr lang="en-GB" sz="2000" dirty="0" smtClean="0"/>
              <a:t> and H- lifetime (0.5s)</a:t>
            </a:r>
          </a:p>
          <a:p>
            <a:pPr lvl="1"/>
            <a:r>
              <a:rPr lang="en-GB" sz="2000" dirty="0" smtClean="0"/>
              <a:t>As of March, sometimes temporary instrumentation solutions while getting systems ready: </a:t>
            </a:r>
          </a:p>
          <a:p>
            <a:pPr lvl="2"/>
            <a:r>
              <a:rPr lang="en-GB" sz="1600" dirty="0" smtClean="0"/>
              <a:t>1:st tune measurements using bpm delta signal and OASIS FFT (strong coherent oscillations at injection)</a:t>
            </a:r>
          </a:p>
          <a:p>
            <a:pPr lvl="2"/>
            <a:r>
              <a:rPr lang="en-GB" sz="1600" dirty="0"/>
              <a:t>Synchrotron frequency measurements using radial </a:t>
            </a:r>
            <a:r>
              <a:rPr lang="en-GB" sz="1600" dirty="0" smtClean="0"/>
              <a:t>position and OASIS FFT</a:t>
            </a:r>
          </a:p>
          <a:p>
            <a:pPr lvl="2"/>
            <a:r>
              <a:rPr lang="en-GB" sz="1600" dirty="0" smtClean="0"/>
              <a:t>Work on Scraper beam profile measurements</a:t>
            </a:r>
          </a:p>
          <a:p>
            <a:pPr lvl="2"/>
            <a:r>
              <a:rPr lang="en-GB" sz="1600" dirty="0" smtClean="0"/>
              <a:t>Orbit system: first measured YASP orbits 30/5</a:t>
            </a:r>
          </a:p>
          <a:p>
            <a:pPr lvl="2"/>
            <a:r>
              <a:rPr lang="en-GB" sz="1600" dirty="0" smtClean="0"/>
              <a:t>Set-up and tuning of many systems, RF, B-train, BBQ,…,</a:t>
            </a:r>
          </a:p>
          <a:p>
            <a:pPr lvl="2"/>
            <a:r>
              <a:rPr lang="en-GB" sz="1600" dirty="0" smtClean="0"/>
              <a:t>Trying to improve/better understand Source stability problems, H- transfer line, lifetime etc. </a:t>
            </a:r>
            <a:r>
              <a:rPr lang="en-GB" sz="1600" dirty="0"/>
              <a:t>e</a:t>
            </a:r>
            <a:r>
              <a:rPr lang="en-GB" sz="1600" dirty="0" smtClean="0"/>
              <a:t>tc.</a:t>
            </a:r>
          </a:p>
          <a:p>
            <a:pPr lvl="1"/>
            <a:r>
              <a:rPr lang="en-GB" sz="2000" dirty="0"/>
              <a:t>3 </a:t>
            </a:r>
            <a:r>
              <a:rPr lang="en-GB" sz="2000" dirty="0" err="1"/>
              <a:t>Pbar</a:t>
            </a:r>
            <a:r>
              <a:rPr lang="en-GB" sz="2000" dirty="0"/>
              <a:t> shifts/week interleaved with Ion commissioning as of June </a:t>
            </a:r>
            <a:r>
              <a:rPr lang="en-GB" sz="2000" dirty="0" smtClean="0"/>
              <a:t>2017</a:t>
            </a:r>
          </a:p>
          <a:p>
            <a:pPr lvl="1"/>
            <a:r>
              <a:rPr lang="en-GB" sz="2000" dirty="0" smtClean="0"/>
              <a:t>7 June: 1:st 5.3 MeV </a:t>
            </a:r>
            <a:r>
              <a:rPr lang="en-GB" sz="2000" dirty="0" err="1" smtClean="0"/>
              <a:t>Pbar</a:t>
            </a:r>
            <a:r>
              <a:rPr lang="en-GB" sz="2000" dirty="0" smtClean="0"/>
              <a:t> tests, 2 BTV:s available for AD-ELENA </a:t>
            </a:r>
            <a:r>
              <a:rPr lang="en-GB" sz="2000" dirty="0" err="1" smtClean="0"/>
              <a:t>xfer</a:t>
            </a:r>
            <a:endParaRPr lang="en-GB" sz="2000" dirty="0" smtClean="0"/>
          </a:p>
          <a:p>
            <a:pPr lvl="1"/>
            <a:r>
              <a:rPr lang="en-GB" sz="2000" dirty="0" smtClean="0"/>
              <a:t>23/6: </a:t>
            </a:r>
            <a:r>
              <a:rPr lang="en-GB" sz="2000" dirty="0" err="1" smtClean="0"/>
              <a:t>Pbars</a:t>
            </a:r>
            <a:r>
              <a:rPr lang="en-GB" sz="2000" dirty="0" smtClean="0"/>
              <a:t> seen on LNR.BTV118 </a:t>
            </a:r>
          </a:p>
          <a:p>
            <a:pPr lvl="1"/>
            <a:r>
              <a:rPr lang="en-GB" sz="2000" dirty="0" smtClean="0"/>
              <a:t>2/8 First </a:t>
            </a:r>
            <a:r>
              <a:rPr lang="en-GB" sz="2000" dirty="0" err="1" smtClean="0"/>
              <a:t>Pbars</a:t>
            </a:r>
            <a:r>
              <a:rPr lang="en-GB" sz="2000" dirty="0" smtClean="0"/>
              <a:t> circulating in ELENA</a:t>
            </a:r>
          </a:p>
          <a:p>
            <a:pPr lvl="1"/>
            <a:r>
              <a:rPr lang="en-GB" sz="2000" dirty="0" smtClean="0"/>
              <a:t>Faster progress towards the end of the year – see following slides</a:t>
            </a:r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ECC - ELENA beam commissioning review     T.Eriksson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5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2457" y="95779"/>
            <a:ext cx="6178550" cy="73977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First </a:t>
            </a:r>
            <a:r>
              <a:rPr lang="en-US" sz="3600" b="1" dirty="0" err="1" smtClean="0"/>
              <a:t>Pbars</a:t>
            </a:r>
            <a:r>
              <a:rPr lang="en-US" sz="3600" b="1" dirty="0" smtClean="0"/>
              <a:t> in ELENA</a:t>
            </a:r>
            <a:endParaRPr lang="en-US" sz="36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278" y="3128094"/>
            <a:ext cx="3604816" cy="337698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ECC - ELENA beam commissioning review     T.Eriksson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51671" y="35052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196102" y="9779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8762992" y="4483100"/>
            <a:ext cx="184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9169382" y="18923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5587985" y="27051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9315174" y="1206500"/>
            <a:ext cx="184731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742662" y="1440039"/>
            <a:ext cx="393968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- </a:t>
            </a:r>
            <a:r>
              <a:rPr lang="en-GB" dirty="0" err="1"/>
              <a:t>Pbars</a:t>
            </a:r>
            <a:r>
              <a:rPr lang="en-GB" dirty="0"/>
              <a:t> transferred through beam line and seen on BTV118 23 June….with missing </a:t>
            </a:r>
            <a:r>
              <a:rPr lang="en-GB" dirty="0" err="1"/>
              <a:t>bpm:s</a:t>
            </a:r>
            <a:r>
              <a:rPr lang="en-GB" dirty="0"/>
              <a:t>, only the 2 BTV:s available.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2</a:t>
            </a:r>
            <a:r>
              <a:rPr lang="en-GB" dirty="0" smtClean="0"/>
              <a:t> </a:t>
            </a:r>
            <a:r>
              <a:rPr lang="en-GB" dirty="0"/>
              <a:t>August 2017:</a:t>
            </a:r>
          </a:p>
          <a:p>
            <a:pPr algn="l"/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AD – ELENA cycle synchro and handshake debugged &amp; operational</a:t>
            </a:r>
          </a:p>
          <a:p>
            <a:pPr marL="285750" indent="-285750">
              <a:buFontTx/>
              <a:buChar char="-"/>
            </a:pPr>
            <a:r>
              <a:rPr lang="en-GB" dirty="0"/>
              <a:t>RF/timing </a:t>
            </a:r>
            <a:r>
              <a:rPr lang="en-GB" dirty="0" err="1"/>
              <a:t>clocktrains</a:t>
            </a:r>
            <a:r>
              <a:rPr lang="en-GB" dirty="0"/>
              <a:t> installed &amp; debugged</a:t>
            </a:r>
          </a:p>
          <a:p>
            <a:pPr marL="285750" indent="-285750">
              <a:buFontTx/>
              <a:buChar char="-"/>
            </a:pPr>
            <a:r>
              <a:rPr lang="en-GB" dirty="0"/>
              <a:t>After minimal correction of H/V trajectories in transfer line</a:t>
            </a:r>
          </a:p>
          <a:p>
            <a:pPr marL="285750" indent="-285750">
              <a:buFontTx/>
              <a:buChar char="-"/>
            </a:pPr>
            <a:r>
              <a:rPr lang="en-GB" dirty="0"/>
              <a:t>Small correction of ELENA main B field</a:t>
            </a:r>
          </a:p>
          <a:p>
            <a:pPr marL="285750" indent="-285750">
              <a:buFontTx/>
              <a:buChar char="-"/>
            </a:pPr>
            <a:r>
              <a:rPr lang="en-GB" dirty="0"/>
              <a:t>=&gt; </a:t>
            </a:r>
            <a:r>
              <a:rPr lang="en-GB" b="1" dirty="0"/>
              <a:t>first </a:t>
            </a:r>
            <a:r>
              <a:rPr lang="en-GB" b="1" dirty="0" err="1"/>
              <a:t>Pbars</a:t>
            </a:r>
            <a:r>
              <a:rPr lang="en-GB" b="1" dirty="0"/>
              <a:t> circulating in ELENA!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630" y="1058279"/>
            <a:ext cx="3204464" cy="18470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69380" y="1206500"/>
            <a:ext cx="1346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ELENA </a:t>
            </a:r>
            <a:r>
              <a:rPr lang="en-GB" dirty="0" err="1"/>
              <a:t>supercycle</a:t>
            </a:r>
            <a:r>
              <a:rPr lang="en-GB" dirty="0"/>
              <a:t> with </a:t>
            </a:r>
            <a:r>
              <a:rPr lang="en-GB" dirty="0" err="1"/>
              <a:t>Pbar</a:t>
            </a:r>
            <a:r>
              <a:rPr lang="en-GB" dirty="0"/>
              <a:t> and Ion cycles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9169380" y="3128095"/>
            <a:ext cx="1346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First few turns observed on </a:t>
            </a:r>
            <a:r>
              <a:rPr lang="en-GB" dirty="0" err="1"/>
              <a:t>bpm:s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9169380" y="5198746"/>
            <a:ext cx="1346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Envelope over 2 </a:t>
            </a:r>
            <a:r>
              <a:rPr lang="en-GB" dirty="0" err="1"/>
              <a:t>ms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07/03/2019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5607-86F7-4685-94DA-C19D6973CB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4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1519</Words>
  <Application>Microsoft Office PowerPoint</Application>
  <PresentationFormat>Widescreen</PresentationFormat>
  <Paragraphs>297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ELENA beam commissioning</vt:lpstr>
      <vt:lpstr>ELENA initial planning…</vt:lpstr>
      <vt:lpstr>The Commissioning Plan, Scenario 2</vt:lpstr>
      <vt:lpstr>The Plan</vt:lpstr>
      <vt:lpstr>The Plan</vt:lpstr>
      <vt:lpstr>The Plan</vt:lpstr>
      <vt:lpstr>The Reality…..</vt:lpstr>
      <vt:lpstr>The Reality…..</vt:lpstr>
      <vt:lpstr>First Pbars in ELENA</vt:lpstr>
      <vt:lpstr>Pbar progress Sept.-17</vt:lpstr>
      <vt:lpstr>H- progress Sept./Oct. -17 </vt:lpstr>
      <vt:lpstr>H- circulating beam profiles Sept./Oct. -17</vt:lpstr>
      <vt:lpstr>End of 2017:</vt:lpstr>
      <vt:lpstr>The Reality…..continued in 2018</vt:lpstr>
      <vt:lpstr>Injection line SEM, first beam profiles observed!</vt:lpstr>
      <vt:lpstr>Pbars: 22/5/18 - First beam observed at 100 keV !</vt:lpstr>
      <vt:lpstr>2/7/2018: First signs of effect of e-cooler</vt:lpstr>
      <vt:lpstr>H- cycle set-up Sept.18</vt:lpstr>
      <vt:lpstr>Gbar beam transfer, on the rota as of 30/7</vt:lpstr>
      <vt:lpstr>Pbar cycle at end of run – towards a nominal deceleration cycle</vt:lpstr>
      <vt:lpstr>Goals &amp; Achievements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Tommy Eriksson</dc:creator>
  <cp:lastModifiedBy>Tommy Eriksson</cp:lastModifiedBy>
  <cp:revision>93</cp:revision>
  <dcterms:created xsi:type="dcterms:W3CDTF">2019-03-05T10:26:41Z</dcterms:created>
  <dcterms:modified xsi:type="dcterms:W3CDTF">2019-03-07T08:16:42Z</dcterms:modified>
</cp:coreProperties>
</file>