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6" r:id="rId8"/>
    <p:sldId id="265" r:id="rId9"/>
    <p:sldId id="262" r:id="rId10"/>
    <p:sldId id="263" r:id="rId11"/>
    <p:sldId id="267" r:id="rId12"/>
    <p:sldId id="268" r:id="rId13"/>
    <p:sldId id="269" r:id="rId14"/>
    <p:sldId id="270"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2" d="100"/>
          <a:sy n="72" d="100"/>
        </p:scale>
        <p:origin x="84" y="7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3/5/2019</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5358" y="872066"/>
            <a:ext cx="8001000" cy="2971801"/>
          </a:xfrm>
        </p:spPr>
        <p:txBody>
          <a:bodyPr>
            <a:normAutofit fontScale="90000"/>
          </a:bodyPr>
          <a:lstStyle/>
          <a:p>
            <a:r>
              <a:rPr lang="en-US" dirty="0" smtClean="0"/>
              <a:t>Chromaticity measurement in ELENA</a:t>
            </a:r>
            <a:br>
              <a:rPr lang="en-US" dirty="0" smtClean="0"/>
            </a:br>
            <a:r>
              <a:rPr lang="en-US" dirty="0" smtClean="0"/>
              <a:t>and</a:t>
            </a:r>
            <a:br>
              <a:rPr lang="en-US" dirty="0" smtClean="0"/>
            </a:br>
            <a:r>
              <a:rPr lang="en-US" dirty="0" smtClean="0"/>
              <a:t>Cycle </a:t>
            </a:r>
            <a:r>
              <a:rPr lang="en-US" smtClean="0"/>
              <a:t>Editor changes</a:t>
            </a:r>
            <a:endParaRPr lang="en-GB" dirty="0"/>
          </a:p>
        </p:txBody>
      </p:sp>
      <p:sp>
        <p:nvSpPr>
          <p:cNvPr id="3" name="Subtitle 2"/>
          <p:cNvSpPr>
            <a:spLocks noGrp="1"/>
          </p:cNvSpPr>
          <p:nvPr>
            <p:ph type="subTitle" idx="1"/>
          </p:nvPr>
        </p:nvSpPr>
        <p:spPr>
          <a:xfrm>
            <a:off x="684212" y="4547286"/>
            <a:ext cx="6400800" cy="1243914"/>
          </a:xfrm>
        </p:spPr>
        <p:txBody>
          <a:bodyPr/>
          <a:lstStyle/>
          <a:p>
            <a:r>
              <a:rPr lang="en-US" dirty="0" smtClean="0"/>
              <a:t>Elena commissioning review meeting</a:t>
            </a:r>
          </a:p>
          <a:p>
            <a:r>
              <a:rPr lang="en-US" dirty="0" smtClean="0"/>
              <a:t>Lajos Bojtar 7.03.2019</a:t>
            </a:r>
            <a:endParaRPr lang="en-GB" dirty="0"/>
          </a:p>
        </p:txBody>
      </p:sp>
    </p:spTree>
    <p:extLst>
      <p:ext uri="{BB962C8B-B14F-4D97-AF65-F5344CB8AC3E}">
        <p14:creationId xmlns:p14="http://schemas.microsoft.com/office/powerpoint/2010/main" val="972707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0716" y="167123"/>
            <a:ext cx="8534400" cy="1507067"/>
          </a:xfrm>
        </p:spPr>
        <p:txBody>
          <a:bodyPr/>
          <a:lstStyle/>
          <a:p>
            <a:r>
              <a:rPr lang="en-US" dirty="0"/>
              <a:t>The  relative  tune  parameters </a:t>
            </a:r>
            <a:r>
              <a:rPr lang="en-US" dirty="0" smtClean="0"/>
              <a:t>I.</a:t>
            </a:r>
            <a:endParaRPr lang="en-GB" dirty="0"/>
          </a:p>
        </p:txBody>
      </p:sp>
      <p:sp>
        <p:nvSpPr>
          <p:cNvPr id="3" name="Content Placeholder 2"/>
          <p:cNvSpPr>
            <a:spLocks noGrp="1"/>
          </p:cNvSpPr>
          <p:nvPr>
            <p:ph idx="1"/>
          </p:nvPr>
        </p:nvSpPr>
        <p:spPr>
          <a:xfrm>
            <a:off x="710716" y="1674191"/>
            <a:ext cx="8534400" cy="4535190"/>
          </a:xfrm>
        </p:spPr>
        <p:txBody>
          <a:bodyPr>
            <a:normAutofit/>
          </a:bodyPr>
          <a:lstStyle/>
          <a:p>
            <a:r>
              <a:rPr lang="en-US" dirty="0">
                <a:solidFill>
                  <a:schemeClr val="tx1"/>
                </a:solidFill>
              </a:rPr>
              <a:t>Calculating the required tune changes during operation </a:t>
            </a:r>
            <a:r>
              <a:rPr lang="en-US" dirty="0" smtClean="0">
                <a:solidFill>
                  <a:schemeClr val="tx1"/>
                </a:solidFill>
              </a:rPr>
              <a:t> by hand is </a:t>
            </a:r>
            <a:r>
              <a:rPr lang="en-US" dirty="0">
                <a:solidFill>
                  <a:schemeClr val="tx1"/>
                </a:solidFill>
              </a:rPr>
              <a:t>not </a:t>
            </a:r>
            <a:r>
              <a:rPr lang="en-US" dirty="0" smtClean="0">
                <a:solidFill>
                  <a:schemeClr val="tx1"/>
                </a:solidFill>
              </a:rPr>
              <a:t>convenient.</a:t>
            </a:r>
          </a:p>
          <a:p>
            <a:r>
              <a:rPr lang="en-US" dirty="0" smtClean="0">
                <a:solidFill>
                  <a:schemeClr val="tx1"/>
                </a:solidFill>
              </a:rPr>
              <a:t>The plan to improve the situation by introducing two RELATIVE tune change functions </a:t>
            </a:r>
            <a:r>
              <a:rPr lang="en-US" dirty="0" err="1" smtClean="0">
                <a:solidFill>
                  <a:schemeClr val="tx1"/>
                </a:solidFill>
              </a:rPr>
              <a:t>dQh</a:t>
            </a:r>
            <a:r>
              <a:rPr lang="en-US" dirty="0" smtClean="0">
                <a:solidFill>
                  <a:schemeClr val="tx1"/>
                </a:solidFill>
              </a:rPr>
              <a:t> and </a:t>
            </a:r>
            <a:r>
              <a:rPr lang="en-US" dirty="0" err="1" smtClean="0">
                <a:solidFill>
                  <a:schemeClr val="tx1"/>
                </a:solidFill>
              </a:rPr>
              <a:t>dQv</a:t>
            </a:r>
            <a:r>
              <a:rPr lang="en-US" dirty="0" smtClean="0">
                <a:solidFill>
                  <a:schemeClr val="tx1"/>
                </a:solidFill>
              </a:rPr>
              <a:t>.</a:t>
            </a:r>
          </a:p>
          <a:p>
            <a:r>
              <a:rPr lang="en-US" dirty="0">
                <a:solidFill>
                  <a:schemeClr val="tx1"/>
                </a:solidFill>
              </a:rPr>
              <a:t> Should be much less dependent on the accuracy of the machine </a:t>
            </a:r>
            <a:r>
              <a:rPr lang="en-US" dirty="0" smtClean="0">
                <a:solidFill>
                  <a:schemeClr val="tx1"/>
                </a:solidFill>
              </a:rPr>
              <a:t>model than the absolute tunes.</a:t>
            </a:r>
          </a:p>
          <a:p>
            <a:r>
              <a:rPr lang="en-US" dirty="0" smtClean="0">
                <a:solidFill>
                  <a:schemeClr val="tx1"/>
                </a:solidFill>
              </a:rPr>
              <a:t>The relative tune parameters will be implemented as  LSA make rules.</a:t>
            </a:r>
          </a:p>
          <a:p>
            <a:endParaRPr lang="en-US" dirty="0" smtClean="0">
              <a:solidFill>
                <a:schemeClr val="tx1"/>
              </a:solidFill>
            </a:endParaRPr>
          </a:p>
        </p:txBody>
      </p:sp>
    </p:spTree>
    <p:extLst>
      <p:ext uri="{BB962C8B-B14F-4D97-AF65-F5344CB8AC3E}">
        <p14:creationId xmlns:p14="http://schemas.microsoft.com/office/powerpoint/2010/main" val="41767779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656" y="736968"/>
            <a:ext cx="8534400" cy="866546"/>
          </a:xfrm>
        </p:spPr>
        <p:txBody>
          <a:bodyPr/>
          <a:lstStyle/>
          <a:p>
            <a:r>
              <a:rPr lang="en-US" dirty="0" smtClean="0"/>
              <a:t>The  relative  tune  parameters II.</a:t>
            </a:r>
            <a:endParaRPr lang="en-GB" dirty="0"/>
          </a:p>
        </p:txBody>
      </p:sp>
      <p:sp>
        <p:nvSpPr>
          <p:cNvPr id="3" name="Content Placeholder 2"/>
          <p:cNvSpPr>
            <a:spLocks noGrp="1"/>
          </p:cNvSpPr>
          <p:nvPr>
            <p:ph idx="1"/>
          </p:nvPr>
        </p:nvSpPr>
        <p:spPr>
          <a:xfrm>
            <a:off x="193881" y="2027583"/>
            <a:ext cx="8534400" cy="4301066"/>
          </a:xfrm>
        </p:spPr>
        <p:txBody>
          <a:bodyPr/>
          <a:lstStyle/>
          <a:p>
            <a:r>
              <a:rPr lang="en-US" dirty="0" smtClean="0">
                <a:solidFill>
                  <a:schemeClr val="tx1"/>
                </a:solidFill>
              </a:rPr>
              <a:t>There are 3 quadrupole families. This gives one additional degree of freedom we can use to set another parameter.</a:t>
            </a:r>
          </a:p>
          <a:p>
            <a:r>
              <a:rPr lang="en-US" dirty="0" smtClean="0">
                <a:solidFill>
                  <a:schemeClr val="tx1"/>
                </a:solidFill>
              </a:rPr>
              <a:t>The dispersion in the e-cooler is important. This was the constraint used to calculate the interpolation table for the absolute tune parameters.</a:t>
            </a:r>
          </a:p>
          <a:p>
            <a:r>
              <a:rPr lang="en-US" dirty="0" smtClean="0">
                <a:solidFill>
                  <a:schemeClr val="tx1"/>
                </a:solidFill>
              </a:rPr>
              <a:t>We can have a fixed dispersion or we can create  a new dispersion parameter. To be discussed.</a:t>
            </a:r>
          </a:p>
          <a:p>
            <a:r>
              <a:rPr lang="en-US" dirty="0" smtClean="0">
                <a:solidFill>
                  <a:schemeClr val="tx1"/>
                </a:solidFill>
              </a:rPr>
              <a:t>The quadrupole gradients can be approximated well with a 2 order polynomial.</a:t>
            </a:r>
          </a:p>
          <a:p>
            <a:r>
              <a:rPr lang="en-US" dirty="0" smtClean="0">
                <a:solidFill>
                  <a:schemeClr val="tx1"/>
                </a:solidFill>
              </a:rPr>
              <a:t>Trimming of tunes will be performed with the standard LSA tools, function editor + incorporation rules, not inside the Cycle Editor .</a:t>
            </a:r>
          </a:p>
          <a:p>
            <a:pPr marL="0" indent="0">
              <a:buNone/>
            </a:pPr>
            <a:endParaRPr lang="en-GB" dirty="0">
              <a:solidFill>
                <a:schemeClr val="tx1"/>
              </a:solidFill>
            </a:endParaRPr>
          </a:p>
        </p:txBody>
      </p:sp>
    </p:spTree>
    <p:extLst>
      <p:ext uri="{BB962C8B-B14F-4D97-AF65-F5344CB8AC3E}">
        <p14:creationId xmlns:p14="http://schemas.microsoft.com/office/powerpoint/2010/main" val="31479637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438" y="273141"/>
            <a:ext cx="8534400" cy="946059"/>
          </a:xfrm>
        </p:spPr>
        <p:txBody>
          <a:bodyPr/>
          <a:lstStyle/>
          <a:p>
            <a:r>
              <a:rPr lang="en-US" dirty="0" smtClean="0"/>
              <a:t>rounding</a:t>
            </a:r>
            <a:endParaRPr lang="en-GB" dirty="0"/>
          </a:p>
        </p:txBody>
      </p:sp>
      <p:sp>
        <p:nvSpPr>
          <p:cNvPr id="5" name="Content Placeholder 4"/>
          <p:cNvSpPr>
            <a:spLocks noGrp="1"/>
          </p:cNvSpPr>
          <p:nvPr>
            <p:ph idx="1"/>
          </p:nvPr>
        </p:nvSpPr>
        <p:spPr>
          <a:xfrm>
            <a:off x="538439" y="1219201"/>
            <a:ext cx="6445457" cy="5526156"/>
          </a:xfrm>
        </p:spPr>
        <p:txBody>
          <a:bodyPr>
            <a:normAutofit/>
          </a:bodyPr>
          <a:lstStyle/>
          <a:p>
            <a:r>
              <a:rPr lang="en-US" dirty="0" smtClean="0">
                <a:solidFill>
                  <a:schemeClr val="tx1"/>
                </a:solidFill>
              </a:rPr>
              <a:t>In tune measurements the effects of the </a:t>
            </a:r>
            <a:r>
              <a:rPr lang="en-US" dirty="0" err="1" smtClean="0">
                <a:solidFill>
                  <a:schemeClr val="tx1"/>
                </a:solidFill>
              </a:rPr>
              <a:t>roundings</a:t>
            </a:r>
            <a:r>
              <a:rPr lang="en-US" dirty="0" smtClean="0">
                <a:solidFill>
                  <a:schemeClr val="tx1"/>
                </a:solidFill>
              </a:rPr>
              <a:t> are visible.</a:t>
            </a:r>
          </a:p>
          <a:p>
            <a:r>
              <a:rPr lang="en-US" dirty="0" smtClean="0">
                <a:solidFill>
                  <a:schemeClr val="tx1"/>
                </a:solidFill>
              </a:rPr>
              <a:t>It would be better to have more control over  the </a:t>
            </a:r>
            <a:r>
              <a:rPr lang="en-US" dirty="0" err="1" smtClean="0">
                <a:solidFill>
                  <a:schemeClr val="tx1"/>
                </a:solidFill>
              </a:rPr>
              <a:t>roundings</a:t>
            </a:r>
            <a:r>
              <a:rPr lang="en-US" dirty="0" smtClean="0">
                <a:solidFill>
                  <a:schemeClr val="tx1"/>
                </a:solidFill>
              </a:rPr>
              <a:t>.</a:t>
            </a:r>
          </a:p>
          <a:p>
            <a:r>
              <a:rPr lang="en-US" dirty="0" err="1" smtClean="0">
                <a:solidFill>
                  <a:schemeClr val="tx1"/>
                </a:solidFill>
              </a:rPr>
              <a:t>Roundings</a:t>
            </a:r>
            <a:r>
              <a:rPr lang="en-US" dirty="0" smtClean="0">
                <a:solidFill>
                  <a:schemeClr val="tx1"/>
                </a:solidFill>
              </a:rPr>
              <a:t> in the functions  are calculated by a mathematical expression using a fixed number of points .</a:t>
            </a:r>
          </a:p>
          <a:p>
            <a:r>
              <a:rPr lang="en-US" dirty="0" smtClean="0">
                <a:solidFill>
                  <a:schemeClr val="tx1"/>
                </a:solidFill>
              </a:rPr>
              <a:t>At the moment if a function is modified at the rounding the modification will be lost after a write operation by the Cycle Editor. </a:t>
            </a:r>
          </a:p>
          <a:p>
            <a:r>
              <a:rPr lang="en-US" dirty="0" smtClean="0">
                <a:solidFill>
                  <a:schemeClr val="tx1"/>
                </a:solidFill>
              </a:rPr>
              <a:t>Worse, if the number of points in a rounding is modified by some application it can mess up things for the Cycle Editor.</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5705" y="5313058"/>
            <a:ext cx="2078742" cy="1207012"/>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4025" y="437321"/>
            <a:ext cx="4095341" cy="4631635"/>
          </a:xfrm>
          <a:prstGeom prst="rect">
            <a:avLst/>
          </a:prstGeom>
        </p:spPr>
      </p:pic>
    </p:spTree>
    <p:extLst>
      <p:ext uri="{BB962C8B-B14F-4D97-AF65-F5344CB8AC3E}">
        <p14:creationId xmlns:p14="http://schemas.microsoft.com/office/powerpoint/2010/main" val="25157098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639" y="1"/>
            <a:ext cx="8534400" cy="1219200"/>
          </a:xfrm>
        </p:spPr>
        <p:txBody>
          <a:bodyPr/>
          <a:lstStyle/>
          <a:p>
            <a:r>
              <a:rPr lang="en-US" dirty="0" smtClean="0"/>
              <a:t>Flexible rounding</a:t>
            </a:r>
            <a:endParaRPr lang="en-GB" dirty="0"/>
          </a:p>
        </p:txBody>
      </p:sp>
      <p:sp>
        <p:nvSpPr>
          <p:cNvPr id="3" name="Content Placeholder 2"/>
          <p:cNvSpPr>
            <a:spLocks noGrp="1"/>
          </p:cNvSpPr>
          <p:nvPr>
            <p:ph idx="1"/>
          </p:nvPr>
        </p:nvSpPr>
        <p:spPr>
          <a:xfrm>
            <a:off x="392664" y="1364974"/>
            <a:ext cx="8534400" cy="4460093"/>
          </a:xfrm>
        </p:spPr>
        <p:txBody>
          <a:bodyPr/>
          <a:lstStyle/>
          <a:p>
            <a:r>
              <a:rPr lang="en-US" dirty="0" smtClean="0">
                <a:solidFill>
                  <a:schemeClr val="tx1"/>
                </a:solidFill>
              </a:rPr>
              <a:t>The handling of rounding will be modified to make the Cycle Editor work better with YASP and other LSA tools and to give flexibility at the rounding. </a:t>
            </a:r>
          </a:p>
          <a:p>
            <a:r>
              <a:rPr lang="en-US" dirty="0" smtClean="0">
                <a:solidFill>
                  <a:schemeClr val="tx1"/>
                </a:solidFill>
              </a:rPr>
              <a:t>The calculation of the rounding will be available as an option, but not used by default. </a:t>
            </a:r>
          </a:p>
          <a:p>
            <a:r>
              <a:rPr lang="en-US" dirty="0" smtClean="0">
                <a:solidFill>
                  <a:schemeClr val="tx1"/>
                </a:solidFill>
              </a:rPr>
              <a:t>The Cycle Editor will not touch the </a:t>
            </a:r>
            <a:r>
              <a:rPr lang="en-US" dirty="0" err="1" smtClean="0">
                <a:solidFill>
                  <a:schemeClr val="tx1"/>
                </a:solidFill>
              </a:rPr>
              <a:t>roundings</a:t>
            </a:r>
            <a:r>
              <a:rPr lang="en-US" dirty="0" smtClean="0">
                <a:solidFill>
                  <a:schemeClr val="tx1"/>
                </a:solidFill>
              </a:rPr>
              <a:t> unless it is asked for it.</a:t>
            </a:r>
          </a:p>
          <a:p>
            <a:r>
              <a:rPr lang="en-US" dirty="0" smtClean="0">
                <a:solidFill>
                  <a:schemeClr val="tx1"/>
                </a:solidFill>
              </a:rPr>
              <a:t>More flexibility, but can result strange looking rounding when the duration of a ramp is changed. In any case the old way of calculating the rounding will be available.</a:t>
            </a:r>
            <a:endParaRPr lang="en-US" dirty="0">
              <a:solidFill>
                <a:schemeClr val="tx1"/>
              </a:solidFill>
            </a:endParaRPr>
          </a:p>
          <a:p>
            <a:endParaRPr lang="en-US" dirty="0" smtClean="0">
              <a:solidFill>
                <a:schemeClr val="tx1"/>
              </a:solidFill>
            </a:endParaRPr>
          </a:p>
          <a:p>
            <a:endParaRPr lang="en-GB" dirty="0">
              <a:solidFill>
                <a:schemeClr val="tx1"/>
              </a:solidFill>
            </a:endParaRPr>
          </a:p>
        </p:txBody>
      </p:sp>
    </p:spTree>
    <p:extLst>
      <p:ext uri="{BB962C8B-B14F-4D97-AF65-F5344CB8AC3E}">
        <p14:creationId xmlns:p14="http://schemas.microsoft.com/office/powerpoint/2010/main" val="12659273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708" y="511679"/>
            <a:ext cx="8534400" cy="681017"/>
          </a:xfrm>
        </p:spPr>
        <p:txBody>
          <a:bodyPr/>
          <a:lstStyle/>
          <a:p>
            <a:r>
              <a:rPr lang="en-US" dirty="0" smtClean="0"/>
              <a:t>More flexibility on the flattops</a:t>
            </a:r>
            <a:endParaRPr lang="en-GB" dirty="0"/>
          </a:p>
        </p:txBody>
      </p:sp>
      <p:sp>
        <p:nvSpPr>
          <p:cNvPr id="3" name="Content Placeholder 2"/>
          <p:cNvSpPr>
            <a:spLocks noGrp="1"/>
          </p:cNvSpPr>
          <p:nvPr>
            <p:ph idx="1"/>
          </p:nvPr>
        </p:nvSpPr>
        <p:spPr>
          <a:xfrm>
            <a:off x="657708" y="1577010"/>
            <a:ext cx="8534400" cy="4658876"/>
          </a:xfrm>
        </p:spPr>
        <p:txBody>
          <a:bodyPr/>
          <a:lstStyle/>
          <a:p>
            <a:r>
              <a:rPr lang="en-US" dirty="0" smtClean="0">
                <a:solidFill>
                  <a:schemeClr val="tx1"/>
                </a:solidFill>
              </a:rPr>
              <a:t>At the moment flattops are truly flat functions, a straight horizontal line with two points. Any modification by another tool is rewritten when writing a function or a cycle with the  Cycle Editor.</a:t>
            </a:r>
          </a:p>
          <a:p>
            <a:r>
              <a:rPr lang="en-US" dirty="0" smtClean="0">
                <a:solidFill>
                  <a:schemeClr val="tx1"/>
                </a:solidFill>
              </a:rPr>
              <a:t>The only reason for this  is  heritage from the AD.</a:t>
            </a:r>
          </a:p>
          <a:p>
            <a:r>
              <a:rPr lang="en-US" dirty="0" smtClean="0">
                <a:solidFill>
                  <a:schemeClr val="tx1"/>
                </a:solidFill>
              </a:rPr>
              <a:t>This behavior  will be changed in ELENA. </a:t>
            </a:r>
            <a:r>
              <a:rPr lang="en-US" dirty="0">
                <a:solidFill>
                  <a:schemeClr val="tx1"/>
                </a:solidFill>
              </a:rPr>
              <a:t> </a:t>
            </a:r>
            <a:r>
              <a:rPr lang="en-US" dirty="0" smtClean="0">
                <a:solidFill>
                  <a:schemeClr val="tx1"/>
                </a:solidFill>
              </a:rPr>
              <a:t>The Cycle Editor will leave the  whatever function is on the flattop unchanged. It will only shift the level with the requested offset .</a:t>
            </a:r>
          </a:p>
          <a:p>
            <a:r>
              <a:rPr lang="en-US" dirty="0" smtClean="0">
                <a:solidFill>
                  <a:schemeClr val="tx1"/>
                </a:solidFill>
              </a:rPr>
              <a:t>There is one restriction which will be checked by the editor: The start and end level of the flattop must be the same.</a:t>
            </a:r>
          </a:p>
          <a:p>
            <a:endParaRPr lang="en-GB" dirty="0">
              <a:solidFill>
                <a:schemeClr val="tx1"/>
              </a:solidFill>
            </a:endParaRPr>
          </a:p>
        </p:txBody>
      </p:sp>
    </p:spTree>
    <p:extLst>
      <p:ext uri="{BB962C8B-B14F-4D97-AF65-F5344CB8AC3E}">
        <p14:creationId xmlns:p14="http://schemas.microsoft.com/office/powerpoint/2010/main" val="2184377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9204" y="2698289"/>
            <a:ext cx="4417875" cy="1507067"/>
          </a:xfrm>
        </p:spPr>
        <p:txBody>
          <a:bodyPr>
            <a:normAutofit fontScale="90000"/>
          </a:bodyPr>
          <a:lstStyle/>
          <a:p>
            <a:r>
              <a:rPr lang="en-US" dirty="0" smtClean="0"/>
              <a:t>Thank you !</a:t>
            </a:r>
            <a:br>
              <a:rPr lang="en-US" dirty="0" smtClean="0"/>
            </a:br>
            <a:r>
              <a:rPr lang="en-US" dirty="0" smtClean="0"/>
              <a:t/>
            </a:r>
            <a:br>
              <a:rPr lang="en-US" dirty="0" smtClean="0"/>
            </a:br>
            <a:r>
              <a:rPr lang="en-US" dirty="0" smtClean="0"/>
              <a:t>Questions ?</a:t>
            </a:r>
            <a:endParaRPr lang="en-GB" dirty="0"/>
          </a:p>
        </p:txBody>
      </p:sp>
    </p:spTree>
    <p:extLst>
      <p:ext uri="{BB962C8B-B14F-4D97-AF65-F5344CB8AC3E}">
        <p14:creationId xmlns:p14="http://schemas.microsoft.com/office/powerpoint/2010/main" val="30213348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441" y="117928"/>
            <a:ext cx="8534400" cy="992416"/>
          </a:xfrm>
        </p:spPr>
        <p:txBody>
          <a:bodyPr>
            <a:normAutofit/>
          </a:bodyPr>
          <a:lstStyle/>
          <a:p>
            <a:r>
              <a:rPr lang="en-US" dirty="0" smtClean="0"/>
              <a:t>Linear </a:t>
            </a:r>
            <a:r>
              <a:rPr lang="en-US" dirty="0" smtClean="0"/>
              <a:t>chromaticity</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81441" y="1338942"/>
                <a:ext cx="9221788" cy="5116287"/>
              </a:xfrm>
            </p:spPr>
            <p:txBody>
              <a:bodyPr>
                <a:normAutofit/>
              </a:bodyPr>
              <a:lstStyle/>
              <a:p>
                <a14:m>
                  <m:oMath xmlns:m="http://schemas.openxmlformats.org/officeDocument/2006/math">
                    <m:r>
                      <m:rPr>
                        <m:sty m:val="p"/>
                      </m:rPr>
                      <a:rPr lang="el-GR" sz="3200" i="1" smtClean="0">
                        <a:latin typeface="Cambria Math" panose="02040503050406030204" pitchFamily="18" charset="0"/>
                        <a:ea typeface="Cambria Math" panose="02040503050406030204" pitchFamily="18" charset="0"/>
                      </a:rPr>
                      <m:t>ξ</m:t>
                    </m:r>
                    <m:r>
                      <a:rPr lang="el-GR" sz="3200" i="1">
                        <a:latin typeface="Cambria Math" panose="02040503050406030204" pitchFamily="18" charset="0"/>
                        <a:ea typeface="Cambria Math" panose="02040503050406030204" pitchFamily="18" charset="0"/>
                      </a:rPr>
                      <m:t> </m:t>
                    </m:r>
                    <m:r>
                      <a:rPr lang="en-GB" sz="3200" i="1" smtClean="0">
                        <a:latin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r>
                          <a:rPr lang="en-GB" sz="3200" i="1">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𝑄</m:t>
                        </m:r>
                      </m:num>
                      <m:den>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𝑝</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𝑝</m:t>
                        </m:r>
                      </m:den>
                    </m:f>
                  </m:oMath>
                </a14:m>
                <a:endParaRPr lang="en-GB" sz="3200" dirty="0" smtClean="0"/>
              </a:p>
              <a:p>
                <a:pPr marL="0" indent="0">
                  <a:buNone/>
                </a:pPr>
                <a:endParaRPr lang="en-GB" sz="3200" dirty="0" smtClean="0"/>
              </a:p>
              <a:p>
                <a:pPr marL="0" indent="0">
                  <a:buNone/>
                </a:pPr>
                <a:endParaRPr lang="en-US" sz="32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81441" y="1338942"/>
                <a:ext cx="9221788" cy="5116287"/>
              </a:xfrm>
              <a:blipFill rotWithShape="0">
                <a:blip r:embed="rId2"/>
                <a:stretch>
                  <a:fillRect/>
                </a:stretch>
              </a:blipFill>
            </p:spPr>
            <p:txBody>
              <a:bodyPr/>
              <a:lstStyle/>
              <a:p>
                <a:r>
                  <a:rPr lang="en-GB">
                    <a:noFill/>
                  </a:rPr>
                  <a:t> </a:t>
                </a:r>
              </a:p>
            </p:txBody>
          </p:sp>
        </mc:Fallback>
      </mc:AlternateContent>
      <p:sp>
        <p:nvSpPr>
          <p:cNvPr id="4" name="TextBox 3"/>
          <p:cNvSpPr txBox="1"/>
          <p:nvPr/>
        </p:nvSpPr>
        <p:spPr>
          <a:xfrm>
            <a:off x="281441" y="2198914"/>
            <a:ext cx="5141151" cy="369332"/>
          </a:xfrm>
          <a:prstGeom prst="rect">
            <a:avLst/>
          </a:prstGeom>
          <a:noFill/>
        </p:spPr>
        <p:txBody>
          <a:bodyPr wrap="none" rtlCol="0">
            <a:spAutoFit/>
          </a:bodyPr>
          <a:lstStyle/>
          <a:p>
            <a:r>
              <a:rPr lang="en-US" dirty="0" smtClean="0"/>
              <a:t>Tune dependence on momentum deviation</a:t>
            </a:r>
            <a:endParaRPr lang="en-GB" dirty="0"/>
          </a:p>
        </p:txBody>
      </p:sp>
      <p:sp>
        <p:nvSpPr>
          <p:cNvPr id="5" name="TextBox 4"/>
          <p:cNvSpPr txBox="1"/>
          <p:nvPr/>
        </p:nvSpPr>
        <p:spPr>
          <a:xfrm>
            <a:off x="381000" y="4027712"/>
            <a:ext cx="6660798" cy="2031325"/>
          </a:xfrm>
          <a:prstGeom prst="rect">
            <a:avLst/>
          </a:prstGeom>
          <a:noFill/>
        </p:spPr>
        <p:txBody>
          <a:bodyPr wrap="none" rtlCol="0">
            <a:spAutoFit/>
          </a:bodyPr>
          <a:lstStyle/>
          <a:p>
            <a:r>
              <a:rPr lang="en-US" dirty="0" smtClean="0"/>
              <a:t>The </a:t>
            </a:r>
            <a:r>
              <a:rPr lang="en-US" dirty="0" smtClean="0"/>
              <a:t>procedure </a:t>
            </a:r>
            <a:r>
              <a:rPr lang="en-US" dirty="0"/>
              <a:t>for chromaticity </a:t>
            </a:r>
            <a:r>
              <a:rPr lang="en-US" dirty="0" smtClean="0"/>
              <a:t> measurement</a:t>
            </a:r>
            <a:r>
              <a:rPr lang="en-US" dirty="0" smtClean="0"/>
              <a:t> :</a:t>
            </a:r>
            <a:endParaRPr lang="en-US" dirty="0" smtClean="0"/>
          </a:p>
          <a:p>
            <a:endParaRPr lang="en-US" dirty="0" smtClean="0"/>
          </a:p>
          <a:p>
            <a:r>
              <a:rPr lang="en-US" dirty="0" smtClean="0"/>
              <a:t>-    Measure the tunes at a given  time in the cycle</a:t>
            </a:r>
          </a:p>
          <a:p>
            <a:pPr marL="285750" indent="-285750">
              <a:buFontTx/>
              <a:buChar char="-"/>
            </a:pPr>
            <a:r>
              <a:rPr lang="en-US" dirty="0" smtClean="0"/>
              <a:t>Introduce a known momentum deviation of the beam</a:t>
            </a:r>
          </a:p>
          <a:p>
            <a:pPr marL="285750" indent="-285750">
              <a:buFontTx/>
              <a:buChar char="-"/>
            </a:pPr>
            <a:r>
              <a:rPr lang="en-US" dirty="0" smtClean="0"/>
              <a:t>Measure again the tunes with the modified momentum</a:t>
            </a:r>
          </a:p>
          <a:p>
            <a:pPr marL="285750" indent="-285750">
              <a:buFontTx/>
              <a:buChar char="-"/>
            </a:pPr>
            <a:r>
              <a:rPr lang="en-US" dirty="0" smtClean="0"/>
              <a:t>Calculate the chromaticity with the formula above</a:t>
            </a:r>
          </a:p>
          <a:p>
            <a:r>
              <a:rPr lang="en-US" dirty="0" smtClean="0"/>
              <a:t> </a:t>
            </a:r>
            <a:endParaRPr lang="en-GB" dirty="0"/>
          </a:p>
        </p:txBody>
      </p:sp>
    </p:spTree>
    <p:extLst>
      <p:ext uri="{BB962C8B-B14F-4D97-AF65-F5344CB8AC3E}">
        <p14:creationId xmlns:p14="http://schemas.microsoft.com/office/powerpoint/2010/main" val="3562979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497" y="426961"/>
            <a:ext cx="8884332" cy="1507067"/>
          </a:xfrm>
        </p:spPr>
        <p:txBody>
          <a:bodyPr>
            <a:normAutofit/>
          </a:bodyPr>
          <a:lstStyle/>
          <a:p>
            <a:r>
              <a:rPr lang="en-US" sz="2400" dirty="0" smtClean="0"/>
              <a:t>Momentum deviation from radial position change</a:t>
            </a:r>
            <a:endParaRPr lang="en-GB" sz="2400" dirty="0"/>
          </a:p>
        </p:txBody>
      </p:sp>
      <p:sp>
        <p:nvSpPr>
          <p:cNvPr id="5" name="TextBox 4"/>
          <p:cNvSpPr txBox="1"/>
          <p:nvPr/>
        </p:nvSpPr>
        <p:spPr>
          <a:xfrm>
            <a:off x="595417" y="2100942"/>
            <a:ext cx="11500264" cy="3139321"/>
          </a:xfrm>
          <a:prstGeom prst="rect">
            <a:avLst/>
          </a:prstGeom>
          <a:noFill/>
        </p:spPr>
        <p:txBody>
          <a:bodyPr wrap="none" rtlCol="0">
            <a:spAutoFit/>
          </a:bodyPr>
          <a:lstStyle/>
          <a:p>
            <a:pPr marL="285750" indent="-285750">
              <a:buFontTx/>
              <a:buChar char="-"/>
            </a:pPr>
            <a:r>
              <a:rPr lang="en-US" dirty="0" smtClean="0"/>
              <a:t>Changed the radial position of the beam by  +5.75 mm at the end of the injection flattop to avoid </a:t>
            </a:r>
          </a:p>
          <a:p>
            <a:r>
              <a:rPr lang="en-US" dirty="0"/>
              <a:t> </a:t>
            </a:r>
            <a:r>
              <a:rPr lang="en-US" dirty="0" smtClean="0"/>
              <a:t> </a:t>
            </a:r>
            <a:r>
              <a:rPr lang="en-US" dirty="0" smtClean="0"/>
              <a:t>   </a:t>
            </a:r>
            <a:r>
              <a:rPr lang="en-US" dirty="0" smtClean="0"/>
              <a:t>dynamical effects</a:t>
            </a:r>
            <a:r>
              <a:rPr lang="en-US" dirty="0" smtClean="0"/>
              <a:t>.</a:t>
            </a:r>
          </a:p>
          <a:p>
            <a:endParaRPr lang="en-US" dirty="0" smtClean="0"/>
          </a:p>
          <a:p>
            <a:pPr marL="285750" indent="-285750">
              <a:buFontTx/>
              <a:buChar char="-"/>
            </a:pPr>
            <a:r>
              <a:rPr lang="en-US" dirty="0" smtClean="0"/>
              <a:t>Frequency offset can’t be introduced directly, because the redial loop will  compensate</a:t>
            </a:r>
          </a:p>
          <a:p>
            <a:r>
              <a:rPr lang="en-US" dirty="0"/>
              <a:t> </a:t>
            </a:r>
            <a:r>
              <a:rPr lang="en-US" dirty="0" smtClean="0"/>
              <a:t>   the change.</a:t>
            </a:r>
          </a:p>
          <a:p>
            <a:endParaRPr lang="en-US" dirty="0" smtClean="0"/>
          </a:p>
          <a:p>
            <a:pPr marL="285750" indent="-285750">
              <a:buFontTx/>
              <a:buChar char="-"/>
            </a:pPr>
            <a:r>
              <a:rPr lang="en-US" dirty="0" smtClean="0"/>
              <a:t>The </a:t>
            </a:r>
            <a:r>
              <a:rPr lang="en-US" dirty="0" smtClean="0"/>
              <a:t>revolution  frequency change was measured on OASIS by the FFT tool</a:t>
            </a:r>
            <a:r>
              <a:rPr lang="en-US" dirty="0" smtClean="0"/>
              <a:t>.</a:t>
            </a:r>
          </a:p>
          <a:p>
            <a:pPr marL="285750" indent="-285750">
              <a:buFontTx/>
              <a:buChar char="-"/>
            </a:pPr>
            <a:endParaRPr lang="en-US" dirty="0" smtClean="0"/>
          </a:p>
          <a:p>
            <a:pPr marL="285750" indent="-285750">
              <a:buFontTx/>
              <a:buChar char="-"/>
            </a:pPr>
            <a:r>
              <a:rPr lang="en-US" dirty="0" smtClean="0"/>
              <a:t>From the frequency change we can calculate the momentum deviation:</a:t>
            </a:r>
            <a:endParaRPr lang="en-US" dirty="0"/>
          </a:p>
          <a:p>
            <a:endParaRPr lang="en-US" dirty="0" smtClean="0"/>
          </a:p>
          <a:p>
            <a:endParaRPr lang="en-GB" dirty="0"/>
          </a:p>
        </p:txBody>
      </p:sp>
      <mc:AlternateContent xmlns:mc="http://schemas.openxmlformats.org/markup-compatibility/2006">
        <mc:Choice xmlns:a14="http://schemas.microsoft.com/office/drawing/2010/main" Requires="a14">
          <p:sp>
            <p:nvSpPr>
              <p:cNvPr id="7" name="TextBox 6"/>
              <p:cNvSpPr txBox="1"/>
              <p:nvPr/>
            </p:nvSpPr>
            <p:spPr>
              <a:xfrm>
                <a:off x="1192700" y="5017217"/>
                <a:ext cx="1426096" cy="7668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400" i="1" smtClean="0">
                              <a:latin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𝑝</m:t>
                          </m:r>
                        </m:num>
                        <m:den>
                          <m:r>
                            <a:rPr lang="en-US" sz="2400" b="0" i="1" smtClean="0">
                              <a:latin typeface="Cambria Math" panose="02040503050406030204" pitchFamily="18" charset="0"/>
                              <a:ea typeface="Cambria Math" panose="02040503050406030204" pitchFamily="18" charset="0"/>
                            </a:rPr>
                            <m:t>𝑝</m:t>
                          </m:r>
                        </m:den>
                      </m:f>
                      <m:r>
                        <a:rPr lang="en-GB" sz="2400" i="1" smtClean="0">
                          <a:latin typeface="Cambria Math" panose="02040503050406030204" pitchFamily="18" charset="0"/>
                        </a:rPr>
                        <m:t>=</m:t>
                      </m:r>
                      <m:f>
                        <m:fPr>
                          <m:ctrlPr>
                            <a:rPr lang="en-GB" sz="2400" i="1">
                              <a:latin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m:t>
                          </m:r>
                        </m:num>
                        <m:den>
                          <m:r>
                            <m:rPr>
                              <m:sty m:val="p"/>
                            </m:rPr>
                            <a:rPr lang="el-GR" sz="2400" i="1" smtClean="0">
                              <a:latin typeface="Cambria Math" panose="02040503050406030204" pitchFamily="18" charset="0"/>
                              <a:ea typeface="Cambria Math" panose="02040503050406030204" pitchFamily="18" charset="0"/>
                            </a:rPr>
                            <m:t>η</m:t>
                          </m:r>
                        </m:den>
                      </m:f>
                      <m:f>
                        <m:fPr>
                          <m:ctrlPr>
                            <a:rPr lang="en-GB" sz="2400" i="1" smtClean="0">
                              <a:latin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𝑓</m:t>
                          </m:r>
                        </m:num>
                        <m:den>
                          <m:r>
                            <a:rPr lang="en-US" sz="2400" b="0" i="1" smtClean="0">
                              <a:latin typeface="Cambria Math" panose="02040503050406030204" pitchFamily="18" charset="0"/>
                            </a:rPr>
                            <m:t>𝑓</m:t>
                          </m:r>
                        </m:den>
                      </m:f>
                    </m:oMath>
                  </m:oMathPara>
                </a14:m>
                <a:endParaRPr lang="en-GB" dirty="0"/>
              </a:p>
            </p:txBody>
          </p:sp>
        </mc:Choice>
        <mc:Fallback>
          <p:sp>
            <p:nvSpPr>
              <p:cNvPr id="7" name="TextBox 6"/>
              <p:cNvSpPr txBox="1">
                <a:spLocks noRot="1" noChangeAspect="1" noMove="1" noResize="1" noEditPoints="1" noAdjustHandles="1" noChangeArrowheads="1" noChangeShapeType="1" noTextEdit="1"/>
              </p:cNvSpPr>
              <p:nvPr/>
            </p:nvSpPr>
            <p:spPr>
              <a:xfrm>
                <a:off x="1192700" y="5017217"/>
                <a:ext cx="1426096" cy="766877"/>
              </a:xfrm>
              <a:prstGeom prst="rect">
                <a:avLst/>
              </a:prstGeom>
              <a:blipFill rotWithShape="0">
                <a:blip r:embed="rId2"/>
                <a:stretch>
                  <a:fillRect/>
                </a:stretch>
              </a:blipFill>
            </p:spPr>
            <p:txBody>
              <a:bodyPr/>
              <a:lstStyle/>
              <a:p>
                <a:r>
                  <a:rPr lang="en-GB">
                    <a:noFill/>
                  </a:rPr>
                  <a:t> </a:t>
                </a:r>
              </a:p>
            </p:txBody>
          </p:sp>
        </mc:Fallback>
      </mc:AlternateContent>
      <p:sp>
        <p:nvSpPr>
          <p:cNvPr id="8" name="TextBox 7"/>
          <p:cNvSpPr txBox="1"/>
          <p:nvPr/>
        </p:nvSpPr>
        <p:spPr>
          <a:xfrm>
            <a:off x="3000256" y="5215989"/>
            <a:ext cx="981359" cy="369332"/>
          </a:xfrm>
          <a:prstGeom prst="rect">
            <a:avLst/>
          </a:prstGeom>
          <a:noFill/>
        </p:spPr>
        <p:txBody>
          <a:bodyPr wrap="none" rtlCol="0">
            <a:spAutoFit/>
          </a:bodyPr>
          <a:lstStyle/>
          <a:p>
            <a:r>
              <a:rPr lang="en-US" dirty="0" smtClean="0"/>
              <a:t>Where </a:t>
            </a:r>
            <a:endParaRPr lang="en-GB" dirty="0"/>
          </a:p>
        </p:txBody>
      </p:sp>
      <mc:AlternateContent xmlns:mc="http://schemas.openxmlformats.org/markup-compatibility/2006">
        <mc:Choice xmlns:a14="http://schemas.microsoft.com/office/drawing/2010/main" Requires="a14">
          <p:sp>
            <p:nvSpPr>
              <p:cNvPr id="10" name="Rectangle 9"/>
              <p:cNvSpPr/>
              <p:nvPr/>
            </p:nvSpPr>
            <p:spPr>
              <a:xfrm>
                <a:off x="4606575" y="5017217"/>
                <a:ext cx="2240229" cy="7861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l-GR" sz="2400" i="1" smtClean="0">
                          <a:latin typeface="Cambria Math" panose="02040503050406030204" pitchFamily="18" charset="0"/>
                          <a:ea typeface="Cambria Math" panose="02040503050406030204" pitchFamily="18" charset="0"/>
                        </a:rPr>
                        <m:t>η</m:t>
                      </m:r>
                      <m:r>
                        <a:rPr lang="el-GR" sz="2400" i="1" smtClean="0">
                          <a:latin typeface="Cambria Math" panose="02040503050406030204" pitchFamily="18" charset="0"/>
                          <a:ea typeface="Cambria Math" panose="02040503050406030204" pitchFamily="18" charset="0"/>
                        </a:rPr>
                        <m:t> =</m:t>
                      </m:r>
                      <m:f>
                        <m:fPr>
                          <m:ctrlPr>
                            <a:rPr lang="en-GB" sz="2400" i="1">
                              <a:latin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1</m:t>
                          </m:r>
                        </m:num>
                        <m:den>
                          <m:r>
                            <m:rPr>
                              <m:sty m:val="p"/>
                            </m:rPr>
                            <a:rPr lang="el-GR" sz="2400" i="1" smtClean="0">
                              <a:latin typeface="Cambria Math" panose="02040503050406030204" pitchFamily="18" charset="0"/>
                              <a:ea typeface="Cambria Math" panose="02040503050406030204" pitchFamily="18" charset="0"/>
                            </a:rPr>
                            <m:t>ϓ</m:t>
                          </m:r>
                        </m:den>
                      </m:f>
                      <m:r>
                        <a:rPr lang="en-US" sz="2400" b="0" i="1" smtClean="0">
                          <a:latin typeface="Cambria Math" panose="02040503050406030204" pitchFamily="18" charset="0"/>
                          <a:ea typeface="Cambria Math" panose="02040503050406030204" pitchFamily="18" charset="0"/>
                        </a:rPr>
                        <m:t>− </m:t>
                      </m:r>
                      <m:f>
                        <m:fPr>
                          <m:ctrlPr>
                            <a:rPr lang="en-GB" sz="2400" i="1">
                              <a:latin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m:t>
                          </m:r>
                        </m:num>
                        <m:den>
                          <m:sSup>
                            <m:sSupPr>
                              <m:ctrlPr>
                                <a:rPr lang="en-US" sz="2400" i="1" smtClean="0">
                                  <a:latin typeface="Cambria Math" panose="02040503050406030204" pitchFamily="18" charset="0"/>
                                  <a:ea typeface="Cambria Math" panose="02040503050406030204" pitchFamily="18" charset="0"/>
                                </a:rPr>
                              </m:ctrlPr>
                            </m:sSupPr>
                            <m:e>
                              <m:r>
                                <m:rPr>
                                  <m:sty m:val="p"/>
                                </m:rPr>
                                <a:rPr lang="el-GR" sz="2400" i="1">
                                  <a:latin typeface="Cambria Math" panose="02040503050406030204" pitchFamily="18" charset="0"/>
                                  <a:ea typeface="Cambria Math" panose="02040503050406030204" pitchFamily="18" charset="0"/>
                                </a:rPr>
                                <m:t>ϓ</m:t>
                              </m:r>
                              <m:r>
                                <a:rPr lang="en-US" sz="2400" i="1">
                                  <a:latin typeface="Cambria Math" panose="02040503050406030204" pitchFamily="18" charset="0"/>
                                  <a:ea typeface="Cambria Math" panose="02040503050406030204" pitchFamily="18" charset="0"/>
                                </a:rPr>
                                <m:t>𝑡𝑟</m:t>
                              </m:r>
                            </m:e>
                            <m:sup>
                              <m:r>
                                <a:rPr lang="en-US" sz="2400" b="0" i="1" smtClean="0">
                                  <a:latin typeface="Cambria Math" panose="02040503050406030204" pitchFamily="18" charset="0"/>
                                  <a:ea typeface="Cambria Math" panose="02040503050406030204" pitchFamily="18" charset="0"/>
                                </a:rPr>
                                <m:t>2</m:t>
                              </m:r>
                            </m:sup>
                          </m:sSup>
                        </m:den>
                      </m:f>
                    </m:oMath>
                  </m:oMathPara>
                </a14:m>
                <a:endParaRPr lang="en-GB" dirty="0"/>
              </a:p>
            </p:txBody>
          </p:sp>
        </mc:Choice>
        <mc:Fallback>
          <p:sp>
            <p:nvSpPr>
              <p:cNvPr id="10" name="Rectangle 9"/>
              <p:cNvSpPr>
                <a:spLocks noRot="1" noChangeAspect="1" noMove="1" noResize="1" noEditPoints="1" noAdjustHandles="1" noChangeArrowheads="1" noChangeShapeType="1" noTextEdit="1"/>
              </p:cNvSpPr>
              <p:nvPr/>
            </p:nvSpPr>
            <p:spPr>
              <a:xfrm>
                <a:off x="4606575" y="5017217"/>
                <a:ext cx="2240229" cy="786177"/>
              </a:xfrm>
              <a:prstGeom prst="rect">
                <a:avLst/>
              </a:prstGeom>
              <a:blipFill rotWithShape="0">
                <a:blip r:embed="rId3"/>
                <a:stretch>
                  <a:fillRect/>
                </a:stretch>
              </a:blipFill>
            </p:spPr>
            <p:txBody>
              <a:bodyPr/>
              <a:lstStyle/>
              <a:p>
                <a:r>
                  <a:rPr lang="en-GB">
                    <a:noFill/>
                  </a:rPr>
                  <a:t> </a:t>
                </a:r>
              </a:p>
            </p:txBody>
          </p:sp>
        </mc:Fallback>
      </mc:AlternateContent>
      <p:sp>
        <p:nvSpPr>
          <p:cNvPr id="3" name="TextBox 2"/>
          <p:cNvSpPr txBox="1"/>
          <p:nvPr/>
        </p:nvSpPr>
        <p:spPr>
          <a:xfrm>
            <a:off x="6846804" y="5284560"/>
            <a:ext cx="3597460" cy="369332"/>
          </a:xfrm>
          <a:prstGeom prst="rect">
            <a:avLst/>
          </a:prstGeom>
          <a:noFill/>
        </p:spPr>
        <p:txBody>
          <a:bodyPr wrap="none" rtlCol="0">
            <a:spAutoFit/>
          </a:bodyPr>
          <a:lstStyle/>
          <a:p>
            <a:r>
              <a:rPr lang="en-US" dirty="0"/>
              <a:t>i</a:t>
            </a:r>
            <a:r>
              <a:rPr lang="en-US" dirty="0" smtClean="0"/>
              <a:t>s the momentum compaction</a:t>
            </a:r>
            <a:endParaRPr lang="en-GB" dirty="0"/>
          </a:p>
        </p:txBody>
      </p:sp>
    </p:spTree>
    <p:extLst>
      <p:ext uri="{BB962C8B-B14F-4D97-AF65-F5344CB8AC3E}">
        <p14:creationId xmlns:p14="http://schemas.microsoft.com/office/powerpoint/2010/main" val="18158776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543" y="1458686"/>
            <a:ext cx="4638820" cy="5246284"/>
          </a:xfrm>
          <a:prstGeom prst="rect">
            <a:avLst/>
          </a:prstGeom>
        </p:spPr>
      </p:pic>
      <p:sp>
        <p:nvSpPr>
          <p:cNvPr id="10" name="TextBox 9"/>
          <p:cNvSpPr txBox="1"/>
          <p:nvPr/>
        </p:nvSpPr>
        <p:spPr>
          <a:xfrm>
            <a:off x="1374828" y="783771"/>
            <a:ext cx="2738250" cy="369332"/>
          </a:xfrm>
          <a:prstGeom prst="rect">
            <a:avLst/>
          </a:prstGeom>
          <a:noFill/>
        </p:spPr>
        <p:txBody>
          <a:bodyPr wrap="none" rtlCol="0">
            <a:spAutoFit/>
          </a:bodyPr>
          <a:lstStyle/>
          <a:p>
            <a:r>
              <a:rPr lang="en-US" dirty="0" smtClean="0"/>
              <a:t>Nominal radial position</a:t>
            </a:r>
            <a:endParaRPr lang="en-GB"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8143" y="1443023"/>
            <a:ext cx="4643044" cy="5251061"/>
          </a:xfrm>
          <a:prstGeom prst="rect">
            <a:avLst/>
          </a:prstGeom>
        </p:spPr>
      </p:pic>
      <p:sp>
        <p:nvSpPr>
          <p:cNvPr id="12" name="TextBox 11"/>
          <p:cNvSpPr txBox="1"/>
          <p:nvPr/>
        </p:nvSpPr>
        <p:spPr>
          <a:xfrm>
            <a:off x="6923314" y="783771"/>
            <a:ext cx="2893741" cy="369332"/>
          </a:xfrm>
          <a:prstGeom prst="rect">
            <a:avLst/>
          </a:prstGeom>
          <a:noFill/>
        </p:spPr>
        <p:txBody>
          <a:bodyPr wrap="none" rtlCol="0">
            <a:spAutoFit/>
          </a:bodyPr>
          <a:lstStyle/>
          <a:p>
            <a:r>
              <a:rPr lang="en-US" dirty="0" smtClean="0"/>
              <a:t>+5.75 mm radial position</a:t>
            </a:r>
            <a:endParaRPr lang="en-GB" dirty="0"/>
          </a:p>
        </p:txBody>
      </p:sp>
    </p:spTree>
    <p:extLst>
      <p:ext uri="{BB962C8B-B14F-4D97-AF65-F5344CB8AC3E}">
        <p14:creationId xmlns:p14="http://schemas.microsoft.com/office/powerpoint/2010/main" val="11485120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983" y="111275"/>
            <a:ext cx="8534400" cy="1507067"/>
          </a:xfrm>
        </p:spPr>
        <p:txBody>
          <a:bodyPr/>
          <a:lstStyle/>
          <a:p>
            <a:r>
              <a:rPr lang="en-US" dirty="0" smtClean="0"/>
              <a:t>The results</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745" y="2843628"/>
            <a:ext cx="2489767" cy="287085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3927" y="3006914"/>
            <a:ext cx="3277347" cy="232463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2515" y="3298198"/>
            <a:ext cx="2997883" cy="1524347"/>
          </a:xfrm>
          <a:prstGeom prst="rect">
            <a:avLst/>
          </a:prstGeom>
        </p:spPr>
      </p:pic>
      <p:cxnSp>
        <p:nvCxnSpPr>
          <p:cNvPr id="8" name="Straight Arrow Connector 7"/>
          <p:cNvCxnSpPr/>
          <p:nvPr/>
        </p:nvCxnSpPr>
        <p:spPr>
          <a:xfrm flipH="1">
            <a:off x="1295399" y="2195198"/>
            <a:ext cx="718457" cy="52614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501259" y="1494819"/>
            <a:ext cx="7545655" cy="369332"/>
          </a:xfrm>
          <a:prstGeom prst="rect">
            <a:avLst/>
          </a:prstGeom>
          <a:noFill/>
        </p:spPr>
        <p:txBody>
          <a:bodyPr wrap="none" rtlCol="0">
            <a:spAutoFit/>
          </a:bodyPr>
          <a:lstStyle/>
          <a:p>
            <a:r>
              <a:rPr lang="en-US" dirty="0" smtClean="0"/>
              <a:t>Measured values , only gamma </a:t>
            </a:r>
            <a:r>
              <a:rPr lang="en-US" dirty="0" smtClean="0"/>
              <a:t>transition  </a:t>
            </a:r>
            <a:r>
              <a:rPr lang="en-US" dirty="0" smtClean="0"/>
              <a:t>calculated by Mad-x</a:t>
            </a:r>
            <a:endParaRPr lang="en-GB" dirty="0"/>
          </a:p>
        </p:txBody>
      </p:sp>
    </p:spTree>
    <p:extLst>
      <p:ext uri="{BB962C8B-B14F-4D97-AF65-F5344CB8AC3E}">
        <p14:creationId xmlns:p14="http://schemas.microsoft.com/office/powerpoint/2010/main" val="22771546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869" y="524932"/>
            <a:ext cx="8534400" cy="977297"/>
          </a:xfrm>
        </p:spPr>
        <p:txBody>
          <a:bodyPr/>
          <a:lstStyle/>
          <a:p>
            <a:r>
              <a:rPr lang="en-US" dirty="0" smtClean="0"/>
              <a:t>Comparison with models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01899476"/>
              </p:ext>
            </p:extLst>
          </p:nvPr>
        </p:nvGraphicFramePr>
        <p:xfrm>
          <a:off x="716869" y="1502229"/>
          <a:ext cx="8970737" cy="2194560"/>
        </p:xfrm>
        <a:graphic>
          <a:graphicData uri="http://schemas.openxmlformats.org/drawingml/2006/table">
            <a:tbl>
              <a:tblPr bandRow="1">
                <a:tableStyleId>{5C22544A-7EE6-4342-B048-85BDC9FD1C3A}</a:tableStyleId>
              </a:tblPr>
              <a:tblGrid>
                <a:gridCol w="2017853"/>
                <a:gridCol w="2017853"/>
                <a:gridCol w="2017853"/>
                <a:gridCol w="2917178"/>
              </a:tblGrid>
              <a:tr h="370840">
                <a:tc>
                  <a:txBody>
                    <a:bodyPr/>
                    <a:lstStyle/>
                    <a:p>
                      <a:endParaRPr lang="en-GB" dirty="0"/>
                    </a:p>
                  </a:txBody>
                  <a:tcPr/>
                </a:tc>
                <a:tc>
                  <a:txBody>
                    <a:bodyPr/>
                    <a:lstStyle/>
                    <a:p>
                      <a:r>
                        <a:rPr lang="en-US" dirty="0" smtClean="0"/>
                        <a:t>Measured</a:t>
                      </a:r>
                      <a:endParaRPr lang="en-GB" dirty="0"/>
                    </a:p>
                  </a:txBody>
                  <a:tcPr/>
                </a:tc>
                <a:tc>
                  <a:txBody>
                    <a:bodyPr/>
                    <a:lstStyle/>
                    <a:p>
                      <a:r>
                        <a:rPr lang="en-US" dirty="0" smtClean="0"/>
                        <a:t>Mad-x</a:t>
                      </a:r>
                      <a:endParaRPr lang="en-GB" dirty="0"/>
                    </a:p>
                  </a:txBody>
                  <a:tcPr/>
                </a:tc>
                <a:tc>
                  <a:txBody>
                    <a:bodyPr/>
                    <a:lstStyle/>
                    <a:p>
                      <a:r>
                        <a:rPr lang="en-US" dirty="0" err="1" smtClean="0"/>
                        <a:t>Symplectic</a:t>
                      </a:r>
                      <a:r>
                        <a:rPr lang="en-US" dirty="0" smtClean="0"/>
                        <a:t> tracking  with realistic field map </a:t>
                      </a:r>
                    </a:p>
                    <a:p>
                      <a:r>
                        <a:rPr lang="en-US" dirty="0" smtClean="0"/>
                        <a:t>(e-cooler</a:t>
                      </a:r>
                      <a:r>
                        <a:rPr lang="en-US" baseline="0" dirty="0" smtClean="0"/>
                        <a:t> included</a:t>
                      </a:r>
                      <a:r>
                        <a:rPr lang="en-US" dirty="0" smtClean="0"/>
                        <a:t>)</a:t>
                      </a:r>
                      <a:endParaRPr lang="en-GB" dirty="0"/>
                    </a:p>
                  </a:txBody>
                  <a:tcPr/>
                </a:tc>
              </a:tr>
              <a:tr h="370840">
                <a:tc>
                  <a:txBody>
                    <a:bodyPr/>
                    <a:lstStyle/>
                    <a:p>
                      <a:r>
                        <a:rPr lang="en-US" dirty="0" smtClean="0"/>
                        <a:t>Hor.</a:t>
                      </a:r>
                      <a:r>
                        <a:rPr lang="en-US" baseline="0" dirty="0" smtClean="0"/>
                        <a:t> chromaticity</a:t>
                      </a:r>
                      <a:endParaRPr lang="en-GB" dirty="0"/>
                    </a:p>
                  </a:txBody>
                  <a:tcPr/>
                </a:tc>
                <a:tc>
                  <a:txBody>
                    <a:bodyPr/>
                    <a:lstStyle/>
                    <a:p>
                      <a:r>
                        <a:rPr lang="en-US" dirty="0" smtClean="0"/>
                        <a:t>-2</a:t>
                      </a:r>
                      <a:endParaRPr lang="en-GB" dirty="0"/>
                    </a:p>
                  </a:txBody>
                  <a:tcPr/>
                </a:tc>
                <a:tc>
                  <a:txBody>
                    <a:bodyPr/>
                    <a:lstStyle/>
                    <a:p>
                      <a:r>
                        <a:rPr lang="en-US" dirty="0" smtClean="0"/>
                        <a:t>-2.8</a:t>
                      </a:r>
                      <a:endParaRPr lang="en-GB" dirty="0"/>
                    </a:p>
                  </a:txBody>
                  <a:tcPr/>
                </a:tc>
                <a:tc>
                  <a:txBody>
                    <a:bodyPr/>
                    <a:lstStyle/>
                    <a:p>
                      <a:r>
                        <a:rPr lang="en-US" dirty="0" smtClean="0"/>
                        <a:t>-1.8 … -2.2</a:t>
                      </a:r>
                      <a:endParaRPr lang="en-GB" dirty="0"/>
                    </a:p>
                  </a:txBody>
                  <a:tcPr/>
                </a:tc>
              </a:tr>
              <a:tr h="370840">
                <a:tc>
                  <a:txBody>
                    <a:bodyPr/>
                    <a:lstStyle/>
                    <a:p>
                      <a:r>
                        <a:rPr lang="en-US" dirty="0" smtClean="0"/>
                        <a:t>Vert. chromaticity</a:t>
                      </a:r>
                      <a:endParaRPr lang="en-GB" dirty="0"/>
                    </a:p>
                  </a:txBody>
                  <a:tcPr/>
                </a:tc>
                <a:tc>
                  <a:txBody>
                    <a:bodyPr/>
                    <a:lstStyle/>
                    <a:p>
                      <a:r>
                        <a:rPr lang="en-US" dirty="0" smtClean="0"/>
                        <a:t>-1.63</a:t>
                      </a:r>
                      <a:endParaRPr lang="en-GB" dirty="0"/>
                    </a:p>
                  </a:txBody>
                  <a:tcPr/>
                </a:tc>
                <a:tc>
                  <a:txBody>
                    <a:bodyPr/>
                    <a:lstStyle/>
                    <a:p>
                      <a:r>
                        <a:rPr lang="en-US" dirty="0" smtClean="0"/>
                        <a:t>-1.7</a:t>
                      </a:r>
                      <a:endParaRPr lang="en-GB" dirty="0"/>
                    </a:p>
                  </a:txBody>
                  <a:tcPr/>
                </a:tc>
                <a:tc>
                  <a:txBody>
                    <a:bodyPr/>
                    <a:lstStyle/>
                    <a:p>
                      <a:r>
                        <a:rPr lang="en-US" dirty="0" smtClean="0"/>
                        <a:t>-1.4 … -1.55 </a:t>
                      </a:r>
                      <a:endParaRPr lang="en-GB" dirty="0"/>
                    </a:p>
                  </a:txBody>
                  <a:tcPr/>
                </a:tc>
              </a:tr>
            </a:tbl>
          </a:graphicData>
        </a:graphic>
      </p:graphicFrame>
      <p:sp>
        <p:nvSpPr>
          <p:cNvPr id="5" name="TextBox 4"/>
          <p:cNvSpPr txBox="1"/>
          <p:nvPr/>
        </p:nvSpPr>
        <p:spPr>
          <a:xfrm>
            <a:off x="846911" y="3885575"/>
            <a:ext cx="9395521" cy="2616101"/>
          </a:xfrm>
          <a:prstGeom prst="rect">
            <a:avLst/>
          </a:prstGeom>
          <a:noFill/>
        </p:spPr>
        <p:txBody>
          <a:bodyPr wrap="none" rtlCol="0">
            <a:spAutoFit/>
          </a:bodyPr>
          <a:lstStyle/>
          <a:p>
            <a:r>
              <a:rPr lang="en-US" dirty="0" smtClean="0"/>
              <a:t>The </a:t>
            </a:r>
            <a:r>
              <a:rPr lang="en-US" dirty="0" err="1" smtClean="0"/>
              <a:t>symplectic</a:t>
            </a:r>
            <a:r>
              <a:rPr lang="en-US" dirty="0" smtClean="0"/>
              <a:t> tracking with realistic field maps showed a</a:t>
            </a:r>
          </a:p>
          <a:p>
            <a:r>
              <a:rPr lang="en-US" dirty="0" smtClean="0"/>
              <a:t> dependence of both chromaticity's on the actual orbit.</a:t>
            </a:r>
          </a:p>
          <a:p>
            <a:r>
              <a:rPr lang="en-US" dirty="0" smtClean="0"/>
              <a:t> The perturbation due to the vacuum gauges makes  them vary from</a:t>
            </a:r>
          </a:p>
          <a:p>
            <a:r>
              <a:rPr lang="en-US" dirty="0" smtClean="0"/>
              <a:t>-1.8  -&gt;  -2.2 in the H plane  and</a:t>
            </a:r>
          </a:p>
          <a:p>
            <a:r>
              <a:rPr lang="en-US" dirty="0" smtClean="0"/>
              <a:t>-1.4  -&gt;  -1.55 in the V plane</a:t>
            </a:r>
            <a:r>
              <a:rPr lang="en-US" dirty="0" smtClean="0"/>
              <a:t>.</a:t>
            </a:r>
          </a:p>
          <a:p>
            <a:endParaRPr lang="en-US" dirty="0" smtClean="0"/>
          </a:p>
          <a:p>
            <a:endParaRPr lang="en-US" dirty="0"/>
          </a:p>
          <a:p>
            <a:r>
              <a:rPr lang="en-US" sz="2000" dirty="0" smtClean="0">
                <a:solidFill>
                  <a:srgbClr val="92D050"/>
                </a:solidFill>
              </a:rPr>
              <a:t>CONCLUSION: No big surprise, the machine is not </a:t>
            </a:r>
            <a:r>
              <a:rPr lang="en-US" sz="2000" dirty="0" smtClean="0">
                <a:solidFill>
                  <a:srgbClr val="92D050"/>
                </a:solidFill>
              </a:rPr>
              <a:t>too far </a:t>
            </a:r>
            <a:r>
              <a:rPr lang="en-US" sz="2000" dirty="0" smtClean="0">
                <a:solidFill>
                  <a:srgbClr val="92D050"/>
                </a:solidFill>
              </a:rPr>
              <a:t>what is expected.</a:t>
            </a:r>
          </a:p>
          <a:p>
            <a:endParaRPr lang="en-GB" dirty="0"/>
          </a:p>
        </p:txBody>
      </p:sp>
    </p:spTree>
    <p:extLst>
      <p:ext uri="{BB962C8B-B14F-4D97-AF65-F5344CB8AC3E}">
        <p14:creationId xmlns:p14="http://schemas.microsoft.com/office/powerpoint/2010/main" val="89709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98783"/>
            <a:ext cx="8534400" cy="1011581"/>
          </a:xfrm>
        </p:spPr>
        <p:txBody>
          <a:bodyPr/>
          <a:lstStyle/>
          <a:p>
            <a:r>
              <a:rPr lang="en-US" dirty="0" smtClean="0"/>
              <a:t>side note on FFT</a:t>
            </a:r>
            <a:endParaRPr lang="en-GB" dirty="0"/>
          </a:p>
        </p:txBody>
      </p:sp>
      <p:sp>
        <p:nvSpPr>
          <p:cNvPr id="3" name="Content Placeholder 2"/>
          <p:cNvSpPr>
            <a:spLocks noGrp="1"/>
          </p:cNvSpPr>
          <p:nvPr>
            <p:ph idx="1"/>
          </p:nvPr>
        </p:nvSpPr>
        <p:spPr>
          <a:xfrm>
            <a:off x="405917" y="704573"/>
            <a:ext cx="7903196" cy="5883965"/>
          </a:xfrm>
        </p:spPr>
        <p:txBody>
          <a:bodyPr/>
          <a:lstStyle/>
          <a:p>
            <a:r>
              <a:rPr lang="en-US" dirty="0" smtClean="0">
                <a:solidFill>
                  <a:schemeClr val="tx1"/>
                </a:solidFill>
              </a:rPr>
              <a:t>The frequency resolution of FFT is quite low. Using the maximum number of sample points  (65536 ) the error in the revolution frequency is about 100 Hz.</a:t>
            </a:r>
          </a:p>
          <a:p>
            <a:r>
              <a:rPr lang="en-US" dirty="0" smtClean="0">
                <a:solidFill>
                  <a:schemeClr val="tx1"/>
                </a:solidFill>
              </a:rPr>
              <a:t>There are far more precise algorithms available, some of them developed  at CERN.</a:t>
            </a:r>
          </a:p>
          <a:p>
            <a:r>
              <a:rPr lang="en-US" dirty="0" smtClean="0">
                <a:solidFill>
                  <a:schemeClr val="tx1"/>
                </a:solidFill>
              </a:rPr>
              <a:t>The freq. error of FFT </a:t>
            </a:r>
            <a:r>
              <a:rPr lang="en-US" dirty="0">
                <a:solidFill>
                  <a:schemeClr val="tx1"/>
                </a:solidFill>
              </a:rPr>
              <a:t> </a:t>
            </a:r>
            <a:r>
              <a:rPr lang="en-US" dirty="0" smtClean="0">
                <a:solidFill>
                  <a:schemeClr val="tx1"/>
                </a:solidFill>
              </a:rPr>
              <a:t>is ~ 1/N , but  for example the NAFF algorithm  is ~1/N^3</a:t>
            </a:r>
          </a:p>
          <a:p>
            <a:r>
              <a:rPr lang="en-US" dirty="0" smtClean="0">
                <a:solidFill>
                  <a:schemeClr val="tx1"/>
                </a:solidFill>
              </a:rPr>
              <a:t>It could be quite useful to have it in OASIS.  It would take about  1-3 man  week to integrate it. Source code for NAFF is available in Python.</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8612" y="1847672"/>
            <a:ext cx="2541704" cy="2930741"/>
          </a:xfrm>
          <a:prstGeom prst="rect">
            <a:avLst/>
          </a:prstGeom>
        </p:spPr>
      </p:pic>
    </p:spTree>
    <p:extLst>
      <p:ext uri="{BB962C8B-B14F-4D97-AF65-F5344CB8AC3E}">
        <p14:creationId xmlns:p14="http://schemas.microsoft.com/office/powerpoint/2010/main" val="4110290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0"/>
            <a:ext cx="8534400" cy="959312"/>
          </a:xfrm>
        </p:spPr>
        <p:txBody>
          <a:bodyPr/>
          <a:lstStyle/>
          <a:p>
            <a:r>
              <a:rPr lang="en-US" dirty="0"/>
              <a:t>Elena Cycle Editor</a:t>
            </a:r>
            <a:endParaRPr lang="en-GB" dirty="0"/>
          </a:p>
        </p:txBody>
      </p:sp>
      <p:sp>
        <p:nvSpPr>
          <p:cNvPr id="3" name="Content Placeholder 2"/>
          <p:cNvSpPr>
            <a:spLocks noGrp="1"/>
          </p:cNvSpPr>
          <p:nvPr>
            <p:ph idx="1"/>
          </p:nvPr>
        </p:nvSpPr>
        <p:spPr>
          <a:xfrm>
            <a:off x="684212" y="1258958"/>
            <a:ext cx="8534400" cy="5393633"/>
          </a:xfrm>
        </p:spPr>
        <p:txBody>
          <a:bodyPr>
            <a:normAutofit/>
          </a:bodyPr>
          <a:lstStyle/>
          <a:p>
            <a:r>
              <a:rPr lang="en-US" dirty="0" smtClean="0">
                <a:solidFill>
                  <a:schemeClr val="tx1"/>
                </a:solidFill>
              </a:rPr>
              <a:t>Similar concept as </a:t>
            </a:r>
            <a:r>
              <a:rPr lang="en-US" dirty="0">
                <a:solidFill>
                  <a:schemeClr val="tx1"/>
                </a:solidFill>
              </a:rPr>
              <a:t>the AD </a:t>
            </a:r>
            <a:r>
              <a:rPr lang="en-US" dirty="0" smtClean="0">
                <a:solidFill>
                  <a:schemeClr val="tx1"/>
                </a:solidFill>
              </a:rPr>
              <a:t>Cycle Editor. In both machines we want to have an easy way to change the structure of the cycle. </a:t>
            </a:r>
          </a:p>
          <a:p>
            <a:r>
              <a:rPr lang="en-US" dirty="0" smtClean="0">
                <a:solidFill>
                  <a:schemeClr val="tx1"/>
                </a:solidFill>
              </a:rPr>
              <a:t>The length of flattops and ramps can be changed with a few clicks and also adding and removing flattops is easy.</a:t>
            </a:r>
          </a:p>
          <a:p>
            <a:r>
              <a:rPr lang="en-US" dirty="0" smtClean="0">
                <a:solidFill>
                  <a:schemeClr val="tx1"/>
                </a:solidFill>
              </a:rPr>
              <a:t>During the early years of the AD these features were essential, mostly because of the  instrumentation. No orbit and tune measurement were available on the ramps.</a:t>
            </a:r>
          </a:p>
          <a:p>
            <a:r>
              <a:rPr lang="en-US" dirty="0" smtClean="0">
                <a:solidFill>
                  <a:schemeClr val="tx1"/>
                </a:solidFill>
              </a:rPr>
              <a:t>Still there are good reasons to have this flexibility of the cycle structure.</a:t>
            </a:r>
          </a:p>
          <a:p>
            <a:pPr marL="0" indent="0">
              <a:buNone/>
            </a:pPr>
            <a:r>
              <a:rPr lang="en-US" dirty="0" smtClean="0">
                <a:solidFill>
                  <a:schemeClr val="tx1"/>
                </a:solidFill>
              </a:rPr>
              <a:t>     -  Change the electron cooling duration</a:t>
            </a:r>
          </a:p>
          <a:p>
            <a:pPr marL="0" indent="0">
              <a:buNone/>
            </a:pPr>
            <a:r>
              <a:rPr lang="en-US" dirty="0" smtClean="0">
                <a:solidFill>
                  <a:schemeClr val="tx1"/>
                </a:solidFill>
              </a:rPr>
              <a:t>     -  Can not do scraper measurements on ramps. This might be important to find   where the emittance growth happens during the deceleration.</a:t>
            </a:r>
          </a:p>
          <a:p>
            <a:pPr marL="0" indent="0">
              <a:buNone/>
            </a:pPr>
            <a:r>
              <a:rPr lang="en-US" dirty="0" smtClean="0">
                <a:solidFill>
                  <a:schemeClr val="tx1"/>
                </a:solidFill>
              </a:rPr>
              <a:t> </a:t>
            </a:r>
          </a:p>
          <a:p>
            <a:pPr marL="0" indent="0">
              <a:buNone/>
            </a:pPr>
            <a:endParaRPr lang="en-US" dirty="0" smtClean="0">
              <a:solidFill>
                <a:schemeClr val="tx1"/>
              </a:solidFill>
            </a:endParaRPr>
          </a:p>
          <a:p>
            <a:endParaRPr lang="en-GB" dirty="0">
              <a:solidFill>
                <a:schemeClr val="tx1"/>
              </a:solidFill>
            </a:endParaRPr>
          </a:p>
        </p:txBody>
      </p:sp>
    </p:spTree>
    <p:extLst>
      <p:ext uri="{BB962C8B-B14F-4D97-AF65-F5344CB8AC3E}">
        <p14:creationId xmlns:p14="http://schemas.microsoft.com/office/powerpoint/2010/main" val="1106899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3482" y="-137676"/>
            <a:ext cx="8534400" cy="1507067"/>
          </a:xfrm>
        </p:spPr>
        <p:txBody>
          <a:bodyPr>
            <a:normAutofit/>
          </a:bodyPr>
          <a:lstStyle/>
          <a:p>
            <a:r>
              <a:rPr lang="en-US" sz="3200" dirty="0" smtClean="0"/>
              <a:t>look back to the commissioning</a:t>
            </a:r>
            <a:endParaRPr lang="en-GB" sz="3200" dirty="0"/>
          </a:p>
        </p:txBody>
      </p:sp>
      <p:sp>
        <p:nvSpPr>
          <p:cNvPr id="3" name="Content Placeholder 2"/>
          <p:cNvSpPr>
            <a:spLocks noGrp="1"/>
          </p:cNvSpPr>
          <p:nvPr>
            <p:ph idx="1"/>
          </p:nvPr>
        </p:nvSpPr>
        <p:spPr>
          <a:xfrm>
            <a:off x="803482" y="1258957"/>
            <a:ext cx="8534400" cy="4751642"/>
          </a:xfrm>
        </p:spPr>
        <p:txBody>
          <a:bodyPr>
            <a:normAutofit lnSpcReduction="10000"/>
          </a:bodyPr>
          <a:lstStyle/>
          <a:p>
            <a:r>
              <a:rPr lang="en-US" dirty="0" smtClean="0">
                <a:solidFill>
                  <a:schemeClr val="tx1"/>
                </a:solidFill>
              </a:rPr>
              <a:t>Problems were noticed with the machine model. The calculated tune fitted reasonably at injection energy, but deviated significantly from the measured tunes at low energy. This problem is  not yet understood. The required hysteresis to explain this phenomena is about 5 times bigger than the measured one (according to Christian)</a:t>
            </a:r>
          </a:p>
          <a:p>
            <a:r>
              <a:rPr lang="en-US" dirty="0" smtClean="0">
                <a:solidFill>
                  <a:schemeClr val="tx1"/>
                </a:solidFill>
              </a:rPr>
              <a:t>The interpolation table which translates quad K values  to tunes</a:t>
            </a:r>
            <a:r>
              <a:rPr lang="en-GB" dirty="0">
                <a:solidFill>
                  <a:schemeClr val="tx1"/>
                </a:solidFill>
              </a:rPr>
              <a:t> </a:t>
            </a:r>
            <a:r>
              <a:rPr lang="en-GB" dirty="0" smtClean="0">
                <a:solidFill>
                  <a:schemeClr val="tx1"/>
                </a:solidFill>
              </a:rPr>
              <a:t>was updated several times, but still it was limiting the operation. At the lowest part of the cycle we could not send corrections.</a:t>
            </a:r>
          </a:p>
          <a:p>
            <a:r>
              <a:rPr lang="en-GB" dirty="0" smtClean="0">
                <a:solidFill>
                  <a:schemeClr val="tx1"/>
                </a:solidFill>
              </a:rPr>
              <a:t>We circumvent the problem by working directly with the currents, but this was inconvenient, because the tune parameters overwrote the current changes each time a  new cycle was sent.</a:t>
            </a:r>
          </a:p>
          <a:p>
            <a:r>
              <a:rPr lang="en-US" dirty="0" smtClean="0">
                <a:solidFill>
                  <a:schemeClr val="tx1"/>
                </a:solidFill>
              </a:rPr>
              <a:t>Finally decided to remove the absolute tune parameters and worked only with currents for the quads.</a:t>
            </a:r>
            <a:endParaRPr lang="en-GB" dirty="0" smtClean="0">
              <a:solidFill>
                <a:schemeClr val="tx1"/>
              </a:solidFill>
            </a:endParaRPr>
          </a:p>
        </p:txBody>
      </p:sp>
    </p:spTree>
    <p:extLst>
      <p:ext uri="{BB962C8B-B14F-4D97-AF65-F5344CB8AC3E}">
        <p14:creationId xmlns:p14="http://schemas.microsoft.com/office/powerpoint/2010/main" val="372663500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2749</TotalTime>
  <Words>1108</Words>
  <Application>Microsoft Office PowerPoint</Application>
  <PresentationFormat>Widescreen</PresentationFormat>
  <Paragraphs>98</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Cambria Math</vt:lpstr>
      <vt:lpstr>Century Gothic</vt:lpstr>
      <vt:lpstr>Wingdings 3</vt:lpstr>
      <vt:lpstr>Slice</vt:lpstr>
      <vt:lpstr>Chromaticity measurement in ELENA and Cycle Editor changes</vt:lpstr>
      <vt:lpstr>Linear chromaticity</vt:lpstr>
      <vt:lpstr>Momentum deviation from radial position change</vt:lpstr>
      <vt:lpstr>PowerPoint Presentation</vt:lpstr>
      <vt:lpstr>The results</vt:lpstr>
      <vt:lpstr>Comparison with models</vt:lpstr>
      <vt:lpstr>side note on FFT</vt:lpstr>
      <vt:lpstr>Elena Cycle Editor</vt:lpstr>
      <vt:lpstr>look back to the commissioning</vt:lpstr>
      <vt:lpstr>The  relative  tune  parameters I.</vt:lpstr>
      <vt:lpstr>The  relative  tune  parameters II.</vt:lpstr>
      <vt:lpstr>rounding</vt:lpstr>
      <vt:lpstr>Flexible rounding</vt:lpstr>
      <vt:lpstr>More flexibility on the flattops</vt:lpstr>
      <vt:lpstr>Thank you !  Questions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Chromaticity measurement in ELENA and Cycle Editor improvements</dc:title>
  <dc:creator>Lajos Bojtar</dc:creator>
  <cp:lastModifiedBy>Lajos Bojtar</cp:lastModifiedBy>
  <cp:revision>81</cp:revision>
  <dcterms:created xsi:type="dcterms:W3CDTF">2019-03-05T09:54:04Z</dcterms:created>
  <dcterms:modified xsi:type="dcterms:W3CDTF">2019-03-07T08:08:59Z</dcterms:modified>
</cp:coreProperties>
</file>