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59" r:id="rId13"/>
    <p:sldId id="258" r:id="rId14"/>
    <p:sldId id="270" r:id="rId15"/>
    <p:sldId id="257" r:id="rId16"/>
    <p:sldId id="260" r:id="rId17"/>
    <p:sldId id="262" r:id="rId18"/>
    <p:sldId id="261" r:id="rId19"/>
    <p:sldId id="264" r:id="rId20"/>
    <p:sldId id="268" r:id="rId21"/>
    <p:sldId id="269" r:id="rId22"/>
    <p:sldId id="265" r:id="rId23"/>
    <p:sldId id="267" r:id="rId24"/>
    <p:sldId id="27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7036D-17AC-4E6D-863C-6960E852300F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62C0A-7823-4465-A654-D0F66B1259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915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78B91-6464-42A7-8F1F-52904C73405D}" type="datetime1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925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405AB-79EE-4844-9419-F6E5E4A9878B}" type="datetime1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00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315E-5736-4BDF-88F2-52472A0658B7}" type="datetime1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575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FEC4-3A42-45A9-9EC8-2EB9FEE4E5C3}" type="datetime1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045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8AB7-A9E6-4C08-B780-7B28633E9A0D}" type="datetime1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617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2A177-6A69-47CC-BBCD-70C6BF3799A6}" type="datetime1">
              <a:rPr lang="en-GB" smtClean="0"/>
              <a:t>07/03/2019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484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837F-C86D-4F8A-B369-B04F7C37DE92}" type="datetime1">
              <a:rPr lang="en-GB" smtClean="0"/>
              <a:t>07/03/2019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027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9A89-F8C9-456F-ADE9-47FA8F829192}" type="datetime1">
              <a:rPr lang="en-GB" smtClean="0"/>
              <a:t>07/03/2019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30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B229-E99D-4B4C-A794-78B558D96A7A}" type="datetime1">
              <a:rPr lang="en-GB" smtClean="0"/>
              <a:t>07/03/2019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085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FC76C-6225-47B3-ABA2-B1CA544D0FD4}" type="datetime1">
              <a:rPr lang="en-GB" smtClean="0"/>
              <a:t>07/03/2019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497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3B3D-42DB-4A48-B875-85CC1D1C19A5}" type="datetime1">
              <a:rPr lang="en-GB" smtClean="0"/>
              <a:t>07/03/2019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863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FD932-0102-4B67-B317-53D7F788A770}" type="datetime1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770ED-0A52-4DE1-8630-1AABBA23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365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Electron Cooling in ELENA</a:t>
            </a:r>
            <a:br>
              <a:rPr lang="en-US" dirty="0" smtClean="0"/>
            </a:br>
            <a:r>
              <a:rPr lang="en-US" sz="3200" i="1" dirty="0" smtClean="0"/>
              <a:t>- </a:t>
            </a:r>
            <a:r>
              <a:rPr lang="en-US" sz="3200" i="1" dirty="0" smtClean="0"/>
              <a:t>observations and plans</a:t>
            </a:r>
            <a:endParaRPr lang="en-GB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600" i="1" dirty="0" smtClean="0"/>
              <a:t>Lars V. J</a:t>
            </a:r>
            <a:r>
              <a:rPr lang="da-DK" sz="1600" i="1" dirty="0" smtClean="0"/>
              <a:t>ø</a:t>
            </a:r>
            <a:r>
              <a:rPr lang="en-GB" sz="1600" i="1" dirty="0" err="1" smtClean="0"/>
              <a:t>rgensen</a:t>
            </a:r>
            <a:r>
              <a:rPr lang="en-GB" sz="1600" i="1" dirty="0" smtClean="0"/>
              <a:t>, BE-BI-EA</a:t>
            </a:r>
            <a:endParaRPr lang="en-GB" sz="16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ECC - 7 Mar.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8986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 June 2018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Short circuit on the filament traced to aluminium shavings around the flange connector.</a:t>
            </a:r>
            <a:br>
              <a:rPr lang="en-GB" dirty="0" smtClean="0"/>
            </a:br>
            <a:r>
              <a:rPr lang="en-GB" dirty="0" smtClean="0"/>
              <a:t>Cathode heating left on local power supply at 9 A.</a:t>
            </a:r>
            <a:br>
              <a:rPr lang="en-GB" dirty="0" smtClean="0"/>
            </a:br>
            <a:r>
              <a:rPr lang="en-GB" dirty="0" smtClean="0"/>
              <a:t>Electron beam generated at 55 eV and settings optimised. Optimisation is not complete as many power supplies have current limitations </a:t>
            </a:r>
            <a:r>
              <a:rPr lang="en-GB" dirty="0" smtClean="0"/>
              <a:t>and/or </a:t>
            </a:r>
            <a:r>
              <a:rPr lang="en-GB" dirty="0" smtClean="0"/>
              <a:t>cannot switch polarity. ECT1V magnet needs to be investigated as an open circuit is detected by the power supply.</a:t>
            </a:r>
            <a:br>
              <a:rPr lang="en-GB" dirty="0" smtClean="0"/>
            </a:br>
            <a:r>
              <a:rPr lang="en-GB" dirty="0" smtClean="0"/>
              <a:t>At 55 eV we have 1 mA of electrons with a loss current at about 5 </a:t>
            </a:r>
            <a:r>
              <a:rPr lang="en-GB" dirty="0" err="1" smtClean="0"/>
              <a:t>uA</a:t>
            </a:r>
            <a:r>
              <a:rPr lang="en-GB" dirty="0" smtClean="0"/>
              <a:t>.</a:t>
            </a:r>
            <a:br>
              <a:rPr lang="en-GB" dirty="0" smtClean="0"/>
            </a:br>
            <a:r>
              <a:rPr lang="en-GB" dirty="0" smtClean="0"/>
              <a:t>The electron beam energy has been </a:t>
            </a:r>
            <a:r>
              <a:rPr lang="en-GB" dirty="0" err="1" smtClean="0"/>
              <a:t>sucessfully</a:t>
            </a:r>
            <a:r>
              <a:rPr lang="en-GB" dirty="0" smtClean="0"/>
              <a:t> increased to 100 eV with 2.25 mA of current and losses below 10 </a:t>
            </a:r>
            <a:r>
              <a:rPr lang="en-GB" dirty="0" err="1" smtClean="0"/>
              <a:t>uA</a:t>
            </a:r>
            <a:r>
              <a:rPr lang="en-GB" dirty="0" smtClean="0"/>
              <a:t>.</a:t>
            </a:r>
            <a:br>
              <a:rPr lang="en-GB" dirty="0" smtClean="0"/>
            </a:br>
            <a:r>
              <a:rPr lang="en-GB" dirty="0" smtClean="0"/>
              <a:t>The vacuum level is quite high but should get better with time.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8651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11</a:t>
            </a:fld>
            <a:endParaRPr lang="en-GB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460" y="1400752"/>
            <a:ext cx="609602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582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128" y="1196469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GB" b="1" u="sng" dirty="0" smtClean="0"/>
              <a:t>Very little time to test electron cooling in 2018 due to about 2 months of no antiproton beam caused by the collector problems on the AD </a:t>
            </a:r>
            <a:r>
              <a:rPr lang="en-GB" b="1" u="sng" dirty="0" err="1" smtClean="0"/>
              <a:t>ecooler</a:t>
            </a:r>
            <a:r>
              <a:rPr lang="en-GB" b="1" u="sng" dirty="0" smtClean="0"/>
              <a:t>.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8128" y="3527425"/>
            <a:ext cx="10515600" cy="2143702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Priority was on demonstrating that there was no show-stoppers, i.e. that electron cooling worked on both flat tops</a:t>
            </a:r>
            <a:r>
              <a:rPr lang="en-GB" dirty="0" smtClean="0"/>
              <a:t>.</a:t>
            </a:r>
          </a:p>
          <a:p>
            <a:r>
              <a:rPr lang="en-US" dirty="0" smtClean="0"/>
              <a:t>Second priority was to deliver </a:t>
            </a:r>
            <a:r>
              <a:rPr lang="en-US" dirty="0" err="1" smtClean="0"/>
              <a:t>pbars</a:t>
            </a:r>
            <a:r>
              <a:rPr lang="en-US" dirty="0" smtClean="0"/>
              <a:t> to GBAR.</a:t>
            </a:r>
            <a:endParaRPr lang="en-GB" dirty="0"/>
          </a:p>
          <a:p>
            <a:r>
              <a:rPr lang="en-US" dirty="0" smtClean="0"/>
              <a:t>Very </a:t>
            </a:r>
            <a:r>
              <a:rPr lang="en-US" dirty="0" smtClean="0"/>
              <a:t>little (practically none) time for optimizing the electron cooling and do systematic </a:t>
            </a:r>
            <a:r>
              <a:rPr lang="en-US" dirty="0" smtClean="0"/>
              <a:t>measurements</a:t>
            </a:r>
            <a:endParaRPr lang="en-GB" dirty="0"/>
          </a:p>
          <a:p>
            <a:r>
              <a:rPr lang="en-US" dirty="0" smtClean="0"/>
              <a:t>However, some rough electron energy and </a:t>
            </a:r>
            <a:r>
              <a:rPr lang="en-US" dirty="0" err="1" smtClean="0"/>
              <a:t>pbar</a:t>
            </a:r>
            <a:r>
              <a:rPr lang="en-US" dirty="0" smtClean="0"/>
              <a:t> bump optimization </a:t>
            </a:r>
            <a:r>
              <a:rPr lang="en-US" smtClean="0"/>
              <a:t>done.</a:t>
            </a:r>
          </a:p>
          <a:p>
            <a:r>
              <a:rPr lang="en-US" smtClean="0"/>
              <a:t>Also </a:t>
            </a:r>
            <a:r>
              <a:rPr lang="en-US" dirty="0" smtClean="0"/>
              <a:t>some bunched beam cooling at extraction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835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finally back in AD Oct. 12!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61F1D0A6-B172-4F5A-B02D-C8CD8BE40584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…and the same day beam in back in ELENA!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1" y="2239047"/>
            <a:ext cx="5244075" cy="39330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176" y="2731270"/>
            <a:ext cx="2209906" cy="294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82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cooling at intermediate plateau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338" y="1825625"/>
            <a:ext cx="8951323" cy="4351338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026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emittance – intermediate plateau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1690688"/>
            <a:ext cx="5073072" cy="43148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5073072" cy="4314899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4678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emittance – intermediate plateau</a:t>
            </a:r>
            <a:endParaRPr lang="en-GB" dirty="0"/>
          </a:p>
        </p:txBody>
      </p:sp>
      <p:pic>
        <p:nvPicPr>
          <p:cNvPr id="7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30425"/>
            <a:ext cx="4795982" cy="4079220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416" y="2130425"/>
            <a:ext cx="4795981" cy="4079220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7585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profiles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922" y="1825625"/>
            <a:ext cx="6422155" cy="4351338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823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cooling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764" y="1386233"/>
            <a:ext cx="4100945" cy="5471767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301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Bumping </a:t>
            </a:r>
            <a:r>
              <a:rPr lang="en-US" dirty="0" err="1" smtClean="0"/>
              <a:t>pbars</a:t>
            </a:r>
            <a:r>
              <a:rPr lang="en-US" dirty="0" smtClean="0"/>
              <a:t> in electron cooler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6962140" cy="4351338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87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beam! 29 May 2018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423564" y="1690688"/>
            <a:ext cx="2930236" cy="4486275"/>
          </a:xfrm>
        </p:spPr>
        <p:txBody>
          <a:bodyPr/>
          <a:lstStyle/>
          <a:p>
            <a:r>
              <a:rPr lang="en-US" dirty="0" smtClean="0"/>
              <a:t>E-beam reaches collector, but losses still rather big.</a:t>
            </a:r>
          </a:p>
          <a:p>
            <a:r>
              <a:rPr lang="en-US" dirty="0" smtClean="0"/>
              <a:t>Magnets nominal!</a:t>
            </a:r>
            <a:endParaRPr lang="en-GB" dirty="0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725223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026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electron cooling 100 </a:t>
            </a:r>
            <a:r>
              <a:rPr lang="en-US" dirty="0" err="1" smtClean="0"/>
              <a:t>keV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338" y="1825625"/>
            <a:ext cx="8951323" cy="4351338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1041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cooling at 100 </a:t>
            </a:r>
            <a:r>
              <a:rPr lang="en-US" dirty="0" err="1" smtClean="0"/>
              <a:t>keV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338" y="1825625"/>
            <a:ext cx="8951323" cy="4351338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120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– ejection plateau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408" y="1964171"/>
            <a:ext cx="5140392" cy="4351338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1964171"/>
            <a:ext cx="5165436" cy="4372537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40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– Ejection plateau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342861"/>
            <a:ext cx="5140392" cy="4351338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140" y="2342860"/>
            <a:ext cx="5106695" cy="4322813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77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Plans for 2019 run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Modulate electron beam and verify that we can measure the position of the beam.</a:t>
            </a:r>
          </a:p>
          <a:p>
            <a:r>
              <a:rPr lang="en-US" dirty="0" smtClean="0"/>
              <a:t>Ascertain that H- can survive the electron beam on – and for how long.</a:t>
            </a:r>
          </a:p>
          <a:p>
            <a:r>
              <a:rPr lang="en-US" dirty="0" smtClean="0"/>
              <a:t>If lifetime is too short -&gt; switch to protons</a:t>
            </a:r>
          </a:p>
          <a:p>
            <a:r>
              <a:rPr lang="en-US" dirty="0" smtClean="0"/>
              <a:t>An enormous amount of systematic measurement to be done:</a:t>
            </a:r>
          </a:p>
          <a:p>
            <a:r>
              <a:rPr lang="en-US" dirty="0"/>
              <a:t>O</a:t>
            </a:r>
            <a:r>
              <a:rPr lang="en-US" dirty="0" smtClean="0"/>
              <a:t>verlap between the electrons and protons </a:t>
            </a:r>
          </a:p>
          <a:p>
            <a:r>
              <a:rPr lang="en-US" dirty="0" smtClean="0"/>
              <a:t>Systematic measurements of bumps and steering for electrons and antiprotons– incl. in the </a:t>
            </a:r>
            <a:r>
              <a:rPr lang="en-US" dirty="0" err="1" smtClean="0"/>
              <a:t>toroids</a:t>
            </a:r>
            <a:endParaRPr lang="en-US" dirty="0" smtClean="0"/>
          </a:p>
          <a:p>
            <a:r>
              <a:rPr lang="en-US" dirty="0" smtClean="0"/>
              <a:t>Electron energy</a:t>
            </a:r>
          </a:p>
          <a:p>
            <a:r>
              <a:rPr lang="en-US" dirty="0" smtClean="0"/>
              <a:t>Systematic measurements of influence of the correction and fine tune coils.</a:t>
            </a:r>
          </a:p>
          <a:p>
            <a:r>
              <a:rPr lang="en-US" dirty="0" smtClean="0"/>
              <a:t>Measurement of the influence of the electrostatic plates in the </a:t>
            </a:r>
            <a:r>
              <a:rPr lang="en-US" dirty="0" err="1" smtClean="0"/>
              <a:t>toroids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Adiabatic expansion measurements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- 7 Mar. 2019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70ED-0A52-4DE1-8630-1AABBA23D5C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724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31 May 2018 </a:t>
            </a:r>
            <a:r>
              <a:rPr lang="en-US" dirty="0" err="1" smtClean="0"/>
              <a:t>ecooler</a:t>
            </a:r>
            <a:r>
              <a:rPr lang="en-US" dirty="0" smtClean="0"/>
              <a:t> filament heat  test.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12 A for a while </a:t>
            </a:r>
          </a:p>
          <a:p>
            <a:r>
              <a:rPr lang="en-US" dirty="0" smtClean="0"/>
              <a:t>Switched off by simulated power cut.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3511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June 2018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287982" cy="4351338"/>
          </a:xfrm>
        </p:spPr>
        <p:txBody>
          <a:bodyPr/>
          <a:lstStyle/>
          <a:p>
            <a:r>
              <a:rPr lang="en-US" dirty="0" smtClean="0"/>
              <a:t>Fields on in </a:t>
            </a:r>
            <a:r>
              <a:rPr lang="en-US" dirty="0" err="1" smtClean="0"/>
              <a:t>ecooler</a:t>
            </a:r>
            <a:r>
              <a:rPr lang="en-US" dirty="0" smtClean="0"/>
              <a:t> – trying orbit correction</a:t>
            </a:r>
          </a:p>
          <a:p>
            <a:r>
              <a:rPr lang="en-US" dirty="0" smtClean="0"/>
              <a:t>Kyoto correctors at 6 A to correct the orbit back to what it was before.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914" y="472922"/>
            <a:ext cx="5433413" cy="6144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754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48" y="0"/>
            <a:ext cx="77549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119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48" y="0"/>
            <a:ext cx="77549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425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June 2018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053" y="1585479"/>
            <a:ext cx="5801784" cy="4351338"/>
          </a:xfrm>
        </p:spPr>
      </p:pic>
      <p:sp>
        <p:nvSpPr>
          <p:cNvPr id="5" name="TextBox 4"/>
          <p:cNvSpPr txBox="1"/>
          <p:nvPr/>
        </p:nvSpPr>
        <p:spPr>
          <a:xfrm>
            <a:off x="838200" y="1585479"/>
            <a:ext cx="42140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EC filament fault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03" y="2486025"/>
            <a:ext cx="5162550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954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4 June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5468"/>
            <a:ext cx="10515600" cy="367077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6421" y="4054764"/>
            <a:ext cx="2817379" cy="2803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047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Also work on tuning out coupling using the compensation solenoids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512291"/>
            <a:ext cx="5139891" cy="44750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618" y="2512291"/>
            <a:ext cx="4767100" cy="434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056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4281</TotalTime>
  <Words>478</Words>
  <Application>Microsoft Office PowerPoint</Application>
  <PresentationFormat>Widescreen</PresentationFormat>
  <Paragraphs>76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Electron Cooling in ELENA - observations and plans</vt:lpstr>
      <vt:lpstr>First beam! 29 May 2018</vt:lpstr>
      <vt:lpstr>31 May 2018 ecooler filament heat  test.</vt:lpstr>
      <vt:lpstr>1 June 2018</vt:lpstr>
      <vt:lpstr>PowerPoint Presentation</vt:lpstr>
      <vt:lpstr>PowerPoint Presentation</vt:lpstr>
      <vt:lpstr>4 June 2018</vt:lpstr>
      <vt:lpstr>More 4 June</vt:lpstr>
      <vt:lpstr>PowerPoint Presentation</vt:lpstr>
      <vt:lpstr>7 June 2018</vt:lpstr>
      <vt:lpstr>PowerPoint Presentation</vt:lpstr>
      <vt:lpstr>Very little time to test electron cooling in 2018 due to about 2 months of no antiproton beam caused by the collector problems on the AD ecooler. </vt:lpstr>
      <vt:lpstr>Beam finally back in AD Oct. 12!</vt:lpstr>
      <vt:lpstr>Electron cooling at intermediate plateau</vt:lpstr>
      <vt:lpstr>Vertical emittance – intermediate plateau</vt:lpstr>
      <vt:lpstr>Horizontal emittance – intermediate plateau</vt:lpstr>
      <vt:lpstr>Beam profiles</vt:lpstr>
      <vt:lpstr>Longitudinal cooling</vt:lpstr>
      <vt:lpstr>Bumping pbars in electron cooler</vt:lpstr>
      <vt:lpstr>No electron cooling 100 keV</vt:lpstr>
      <vt:lpstr>Electron cooling at 100 keV</vt:lpstr>
      <vt:lpstr>Vertical – ejection plateau</vt:lpstr>
      <vt:lpstr>Horizontal – Ejection plateau</vt:lpstr>
      <vt:lpstr>Plans for 2019 run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Cooling in ELENA - an update</dc:title>
  <dc:creator>Lars Varming Joergensen</dc:creator>
  <cp:lastModifiedBy>Lars Varming Joergensen</cp:lastModifiedBy>
  <cp:revision>24</cp:revision>
  <dcterms:created xsi:type="dcterms:W3CDTF">2018-11-01T09:41:49Z</dcterms:created>
  <dcterms:modified xsi:type="dcterms:W3CDTF">2019-03-07T13:05:35Z</dcterms:modified>
</cp:coreProperties>
</file>