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58" r:id="rId3"/>
    <p:sldId id="259" r:id="rId4"/>
    <p:sldId id="273" r:id="rId5"/>
    <p:sldId id="277" r:id="rId6"/>
    <p:sldId id="261" r:id="rId7"/>
    <p:sldId id="262" r:id="rId8"/>
    <p:sldId id="263" r:id="rId9"/>
    <p:sldId id="279" r:id="rId10"/>
    <p:sldId id="265" r:id="rId11"/>
    <p:sldId id="267" r:id="rId12"/>
    <p:sldId id="278" r:id="rId13"/>
    <p:sldId id="280" r:id="rId14"/>
    <p:sldId id="269" r:id="rId15"/>
    <p:sldId id="272" r:id="rId16"/>
    <p:sldId id="270" r:id="rId17"/>
    <p:sldId id="281" r:id="rId18"/>
    <p:sldId id="284" r:id="rId19"/>
    <p:sldId id="285" r:id="rId20"/>
    <p:sldId id="283" r:id="rId21"/>
    <p:sldId id="264" r:id="rId22"/>
    <p:sldId id="260" r:id="rId23"/>
    <p:sldId id="257" r:id="rId2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BCC"/>
    <a:srgbClr val="B3D0EB"/>
    <a:srgbClr val="104282"/>
    <a:srgbClr val="759FCC"/>
    <a:srgbClr val="FE7862"/>
    <a:srgbClr val="A3C7E7"/>
    <a:srgbClr val="8BB8E1"/>
    <a:srgbClr val="0055A0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30" autoAdjust="0"/>
  </p:normalViewPr>
  <p:slideViewPr>
    <p:cSldViewPr snapToGrid="0" snapToObjects="1">
      <p:cViewPr varScale="1">
        <p:scale>
          <a:sx n="72" d="100"/>
          <a:sy n="72" d="100"/>
        </p:scale>
        <p:origin x="11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F6F5D-6222-4C65-8E25-967116D48F5E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75857-5E8B-486F-9E6C-3F69046EE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98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1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1165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755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1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17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1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632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291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095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4909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1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916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916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1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Replacement is part </a:t>
            </a:r>
            <a:r>
              <a:rPr lang="en-GB" dirty="0" smtClean="0"/>
              <a:t>of the general QPS maintenance plan. While there are no new requirements for the quench detection functionality, the new DQLPU type B units will offer enhanced capabilities in terms of data acquisition, diagnostics and remote maintenance. </a:t>
            </a:r>
          </a:p>
          <a:p>
            <a:r>
              <a:rPr lang="en-GB" dirty="0" smtClean="0"/>
              <a:t>Current units run reliably since 2008, but lack extended functionalities of the renovated DQLPUA for the dipoles.</a:t>
            </a:r>
          </a:p>
          <a:p>
            <a:r>
              <a:rPr lang="en-GB" dirty="0" smtClean="0"/>
              <a:t>The lifetime of the DQLPUBv1 electronics will not extend much passed LS3 • For planning reasons LS2 is regarded as more suitable for the upgrade than LS3 where the workload of the section is rather high due to the </a:t>
            </a:r>
            <a:r>
              <a:rPr lang="en-GB" dirty="0" err="1" smtClean="0"/>
              <a:t>HiLumi</a:t>
            </a:r>
            <a:r>
              <a:rPr lang="en-GB" dirty="0" smtClean="0"/>
              <a:t> project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1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1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07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1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5857-5E8B-486F-9E6C-3F69046EE67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1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r-Latn-RS" dirty="0" smtClean="0"/>
              <a:t>Spasic Jelena</a:t>
            </a:r>
            <a:r>
              <a:rPr lang="en-US" dirty="0" smtClean="0"/>
              <a:t> – </a:t>
            </a:r>
            <a:r>
              <a:rPr lang="sr-Latn-RS" dirty="0" smtClean="0"/>
              <a:t>Personal Presentation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DYPQ Upgrade – Operational View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3" name="Content Placeholder 2"/>
          <p:cNvSpPr txBox="1">
            <a:spLocks/>
          </p:cNvSpPr>
          <p:nvPr/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720"/>
              </a:spcBef>
            </a:pPr>
            <a:r>
              <a:rPr lang="en-US" sz="4000" dirty="0" smtClean="0"/>
              <a:t>Signals </a:t>
            </a:r>
            <a:r>
              <a:rPr lang="en-US" sz="4000" dirty="0"/>
              <a:t>from redundant quench detectors sent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at </a:t>
            </a:r>
            <a:r>
              <a:rPr lang="en-US" sz="4000" dirty="0"/>
              <a:t>the same </a:t>
            </a:r>
            <a:r>
              <a:rPr lang="en-US" sz="4000" dirty="0" smtClean="0"/>
              <a:t>time</a:t>
            </a:r>
          </a:p>
          <a:p>
            <a:pPr>
              <a:lnSpc>
                <a:spcPct val="120000"/>
              </a:lnSpc>
              <a:spcBef>
                <a:spcPts val="720"/>
              </a:spcBef>
            </a:pPr>
            <a:r>
              <a:rPr lang="en-US" sz="4000" dirty="0" smtClean="0"/>
              <a:t>System configuration continuously transmitted</a:t>
            </a:r>
            <a:endParaRPr lang="en-US" sz="4000" dirty="0"/>
          </a:p>
          <a:p>
            <a:pPr>
              <a:lnSpc>
                <a:spcPct val="120000"/>
              </a:lnSpc>
              <a:spcBef>
                <a:spcPts val="720"/>
              </a:spcBef>
            </a:pPr>
            <a:r>
              <a:rPr lang="en-US" sz="4000" dirty="0"/>
              <a:t>Larger number of signals transferred to the LHC controls</a:t>
            </a:r>
          </a:p>
          <a:p>
            <a:pPr lvl="1">
              <a:lnSpc>
                <a:spcPct val="120000"/>
              </a:lnSpc>
              <a:spcBef>
                <a:spcPts val="720"/>
              </a:spcBef>
            </a:pPr>
            <a:r>
              <a:rPr lang="en-US" sz="3200" dirty="0"/>
              <a:t>All power supplies provided by DQLIM are monitored </a:t>
            </a:r>
          </a:p>
          <a:p>
            <a:pPr lvl="1">
              <a:lnSpc>
                <a:spcPct val="120000"/>
              </a:lnSpc>
              <a:spcBef>
                <a:spcPts val="720"/>
              </a:spcBef>
            </a:pPr>
            <a:r>
              <a:rPr lang="en-US" sz="3200" dirty="0"/>
              <a:t>HDS trigger links are monitored for the first time </a:t>
            </a:r>
            <a:r>
              <a:rPr lang="en-US" sz="3200" dirty="0" smtClean="0"/>
              <a:t>in </a:t>
            </a:r>
            <a:r>
              <a:rPr lang="en-US" sz="3200" dirty="0"/>
              <a:t>the LHC</a:t>
            </a:r>
          </a:p>
          <a:p>
            <a:pPr lvl="1">
              <a:lnSpc>
                <a:spcPct val="120000"/>
              </a:lnSpc>
              <a:spcBef>
                <a:spcPts val="720"/>
              </a:spcBef>
            </a:pPr>
            <a:r>
              <a:rPr lang="en-US" sz="3200" dirty="0"/>
              <a:t>HDS voltage and current are monitored</a:t>
            </a:r>
          </a:p>
          <a:p>
            <a:pPr lvl="1">
              <a:lnSpc>
                <a:spcPct val="120000"/>
              </a:lnSpc>
              <a:spcBef>
                <a:spcPts val="720"/>
              </a:spcBef>
            </a:pPr>
            <a:r>
              <a:rPr lang="en-US" sz="3200" dirty="0"/>
              <a:t>Interlock loop state is monitored</a:t>
            </a:r>
          </a:p>
          <a:p>
            <a:pPr>
              <a:lnSpc>
                <a:spcPct val="120000"/>
              </a:lnSpc>
              <a:spcBef>
                <a:spcPts val="720"/>
              </a:spcBef>
            </a:pPr>
            <a:r>
              <a:rPr lang="en-US" sz="4000" dirty="0"/>
              <a:t>Improved PM data timing</a:t>
            </a:r>
          </a:p>
          <a:p>
            <a:pPr>
              <a:lnSpc>
                <a:spcPct val="120000"/>
              </a:lnSpc>
              <a:spcBef>
                <a:spcPts val="720"/>
              </a:spcBef>
            </a:pPr>
            <a:r>
              <a:rPr lang="en-US" sz="4000" dirty="0"/>
              <a:t>Selectable PM analysis resolution</a:t>
            </a:r>
          </a:p>
          <a:p>
            <a:pPr>
              <a:lnSpc>
                <a:spcPct val="120000"/>
              </a:lnSpc>
              <a:spcBef>
                <a:spcPts val="720"/>
              </a:spcBef>
            </a:pPr>
            <a:r>
              <a:rPr lang="en-US" sz="4000" dirty="0" smtClean="0"/>
              <a:t>Remote </a:t>
            </a:r>
            <a:r>
              <a:rPr lang="en-US" sz="4000" dirty="0"/>
              <a:t>power cycle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49993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QPS for 11T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41555" y="1249703"/>
            <a:ext cx="8226854" cy="4667421"/>
          </a:xfrm>
        </p:spPr>
        <p:txBody>
          <a:bodyPr>
            <a:normAutofit/>
          </a:bodyPr>
          <a:lstStyle/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  <p:sp>
        <p:nvSpPr>
          <p:cNvPr id="114" name="Rectangle 113"/>
          <p:cNvSpPr/>
          <p:nvPr/>
        </p:nvSpPr>
        <p:spPr>
          <a:xfrm>
            <a:off x="512634" y="1032128"/>
            <a:ext cx="3236161" cy="4276867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b" anchorCtr="0"/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RR77 (RR73)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4049158" y="2860722"/>
            <a:ext cx="4587496" cy="1368019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b" anchorCtr="0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Tunnel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6560732" y="3193713"/>
            <a:ext cx="683155" cy="288032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MQ.8R7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4225374" y="3195078"/>
            <a:ext cx="909350" cy="288032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11T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5501048" y="3199606"/>
            <a:ext cx="909350" cy="288032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11T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5201480" y="3199605"/>
            <a:ext cx="215460" cy="279648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574313" y="5720829"/>
            <a:ext cx="8130514" cy="384846"/>
            <a:chOff x="860884" y="3692226"/>
            <a:chExt cx="6618602" cy="384846"/>
          </a:xfrm>
        </p:grpSpPr>
        <p:cxnSp>
          <p:nvCxnSpPr>
            <p:cNvPr id="121" name="Straight Arrow Connector 120"/>
            <p:cNvCxnSpPr/>
            <p:nvPr/>
          </p:nvCxnSpPr>
          <p:spPr>
            <a:xfrm>
              <a:off x="860884" y="4077072"/>
              <a:ext cx="6618602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22" name="TextBox 121"/>
            <p:cNvSpPr txBox="1"/>
            <p:nvPr/>
          </p:nvSpPr>
          <p:spPr>
            <a:xfrm>
              <a:off x="3985593" y="3692226"/>
              <a:ext cx="729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~100m</a:t>
              </a:r>
            </a:p>
          </p:txBody>
        </p:sp>
      </p:grpSp>
      <p:cxnSp>
        <p:nvCxnSpPr>
          <p:cNvPr id="123" name="Straight Arrow Connector 122"/>
          <p:cNvCxnSpPr/>
          <p:nvPr/>
        </p:nvCxnSpPr>
        <p:spPr>
          <a:xfrm>
            <a:off x="4032770" y="2718452"/>
            <a:ext cx="790018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4" name="TextBox 123"/>
          <p:cNvSpPr txBox="1"/>
          <p:nvPr/>
        </p:nvSpPr>
        <p:spPr>
          <a:xfrm>
            <a:off x="4037267" y="2443733"/>
            <a:ext cx="671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Beam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7403762" y="3517992"/>
            <a:ext cx="837530" cy="2880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 x HDS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4261190" y="3511249"/>
            <a:ext cx="837530" cy="2880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 x HDS</a:t>
            </a:r>
          </a:p>
        </p:txBody>
      </p:sp>
      <p:cxnSp>
        <p:nvCxnSpPr>
          <p:cNvPr id="127" name="Elbow Connector 126"/>
          <p:cNvCxnSpPr>
            <a:endCxn id="125" idx="2"/>
          </p:cNvCxnSpPr>
          <p:nvPr/>
        </p:nvCxnSpPr>
        <p:spPr>
          <a:xfrm flipV="1">
            <a:off x="3190901" y="3806024"/>
            <a:ext cx="4631626" cy="835056"/>
          </a:xfrm>
          <a:prstGeom prst="bentConnector2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8" name="Elbow Connector 127"/>
          <p:cNvCxnSpPr>
            <a:endCxn id="126" idx="2"/>
          </p:cNvCxnSpPr>
          <p:nvPr/>
        </p:nvCxnSpPr>
        <p:spPr>
          <a:xfrm flipV="1">
            <a:off x="3179969" y="3799281"/>
            <a:ext cx="1499986" cy="557098"/>
          </a:xfrm>
          <a:prstGeom prst="bentConnector2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9" name="TextBox 128"/>
          <p:cNvSpPr txBox="1"/>
          <p:nvPr/>
        </p:nvSpPr>
        <p:spPr>
          <a:xfrm>
            <a:off x="3688387" y="4356379"/>
            <a:ext cx="2125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U_HDS, I_HDS, HDS trigger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683906" y="3204710"/>
            <a:ext cx="414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…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7380579" y="3202615"/>
            <a:ext cx="909350" cy="288032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MB.A9R7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2" name="Cube 131"/>
          <p:cNvSpPr/>
          <p:nvPr/>
        </p:nvSpPr>
        <p:spPr>
          <a:xfrm>
            <a:off x="1145004" y="4228742"/>
            <a:ext cx="2030712" cy="714494"/>
          </a:xfrm>
          <a:prstGeom prst="cube">
            <a:avLst/>
          </a:prstGeom>
          <a:solidFill>
            <a:srgbClr val="E65346"/>
          </a:solidFill>
          <a:ln w="12700" cap="flat" cmpd="sng" algn="ctr">
            <a:solidFill>
              <a:srgbClr val="E653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11T HDS </a:t>
            </a:r>
            <a:r>
              <a:rPr lang="en-GB" sz="1400" kern="0" dirty="0" smtClean="0">
                <a:solidFill>
                  <a:prstClr val="white"/>
                </a:solidFill>
                <a:latin typeface="Arial"/>
              </a:rPr>
              <a:t>Controller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" name="Cube 132"/>
          <p:cNvSpPr/>
          <p:nvPr/>
        </p:nvSpPr>
        <p:spPr>
          <a:xfrm>
            <a:off x="1155936" y="3280188"/>
            <a:ext cx="2030712" cy="669314"/>
          </a:xfrm>
          <a:prstGeom prst="cube">
            <a:avLst/>
          </a:prstGeom>
          <a:solidFill>
            <a:srgbClr val="FB963C"/>
          </a:solidFill>
          <a:ln w="12700" cap="flat" cmpd="sng" algn="ctr">
            <a:solidFill>
              <a:srgbClr val="FB963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11T UQDS A</a:t>
            </a:r>
          </a:p>
        </p:txBody>
      </p:sp>
      <p:sp>
        <p:nvSpPr>
          <p:cNvPr id="134" name="Cube 133"/>
          <p:cNvSpPr/>
          <p:nvPr/>
        </p:nvSpPr>
        <p:spPr>
          <a:xfrm>
            <a:off x="1158882" y="2652613"/>
            <a:ext cx="2032019" cy="664248"/>
          </a:xfrm>
          <a:prstGeom prst="cube">
            <a:avLst/>
          </a:prstGeom>
          <a:solidFill>
            <a:srgbClr val="700A00"/>
          </a:solidFill>
          <a:ln w="12700" cap="flat" cmpd="sng" algn="ctr">
            <a:solidFill>
              <a:srgbClr val="700A0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11T UQDS B</a:t>
            </a:r>
          </a:p>
        </p:txBody>
      </p:sp>
      <p:cxnSp>
        <p:nvCxnSpPr>
          <p:cNvPr id="135" name="Straight Connector 134"/>
          <p:cNvCxnSpPr/>
          <p:nvPr/>
        </p:nvCxnSpPr>
        <p:spPr>
          <a:xfrm>
            <a:off x="820405" y="3010580"/>
            <a:ext cx="0" cy="181838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36" name="TextBox 135"/>
          <p:cNvSpPr txBox="1"/>
          <p:nvPr/>
        </p:nvSpPr>
        <p:spPr>
          <a:xfrm rot="16200000">
            <a:off x="-643770" y="3802925"/>
            <a:ext cx="2571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HDS trigger links 2x16</a:t>
            </a:r>
          </a:p>
        </p:txBody>
      </p:sp>
      <p:cxnSp>
        <p:nvCxnSpPr>
          <p:cNvPr id="137" name="Straight Arrow Connector 136"/>
          <p:cNvCxnSpPr/>
          <p:nvPr/>
        </p:nvCxnSpPr>
        <p:spPr>
          <a:xfrm>
            <a:off x="806788" y="4827497"/>
            <a:ext cx="338477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8" name="Straight Connector 137"/>
          <p:cNvCxnSpPr/>
          <p:nvPr/>
        </p:nvCxnSpPr>
        <p:spPr>
          <a:xfrm flipV="1">
            <a:off x="5005494" y="2273626"/>
            <a:ext cx="0" cy="745146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9" name="Straight Connector 138"/>
          <p:cNvCxnSpPr/>
          <p:nvPr/>
        </p:nvCxnSpPr>
        <p:spPr>
          <a:xfrm flipH="1">
            <a:off x="3637342" y="2273626"/>
            <a:ext cx="1368152" cy="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0" name="Straight Connector 139"/>
          <p:cNvCxnSpPr/>
          <p:nvPr/>
        </p:nvCxnSpPr>
        <p:spPr>
          <a:xfrm>
            <a:off x="3637342" y="2289935"/>
            <a:ext cx="0" cy="1355283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1" name="Straight Connector 140"/>
          <p:cNvCxnSpPr/>
          <p:nvPr/>
        </p:nvCxnSpPr>
        <p:spPr>
          <a:xfrm flipV="1">
            <a:off x="6301638" y="2129610"/>
            <a:ext cx="0" cy="889162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2" name="Straight Connector 141"/>
          <p:cNvCxnSpPr/>
          <p:nvPr/>
        </p:nvCxnSpPr>
        <p:spPr>
          <a:xfrm flipH="1">
            <a:off x="3493326" y="2129610"/>
            <a:ext cx="2808312" cy="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3" name="Straight Connector 142"/>
          <p:cNvCxnSpPr/>
          <p:nvPr/>
        </p:nvCxnSpPr>
        <p:spPr>
          <a:xfrm flipH="1">
            <a:off x="3179969" y="3631107"/>
            <a:ext cx="457374" cy="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4" name="Straight Connector 143"/>
          <p:cNvCxnSpPr/>
          <p:nvPr/>
        </p:nvCxnSpPr>
        <p:spPr>
          <a:xfrm flipH="1">
            <a:off x="3186648" y="3065714"/>
            <a:ext cx="457372" cy="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5" name="Straight Connector 144"/>
          <p:cNvCxnSpPr/>
          <p:nvPr/>
        </p:nvCxnSpPr>
        <p:spPr>
          <a:xfrm>
            <a:off x="3493326" y="2129610"/>
            <a:ext cx="0" cy="1352135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6" name="Straight Connector 145"/>
          <p:cNvCxnSpPr/>
          <p:nvPr/>
        </p:nvCxnSpPr>
        <p:spPr>
          <a:xfrm flipH="1">
            <a:off x="3175716" y="3470080"/>
            <a:ext cx="313356" cy="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7" name="Straight Connector 146"/>
          <p:cNvCxnSpPr/>
          <p:nvPr/>
        </p:nvCxnSpPr>
        <p:spPr>
          <a:xfrm flipH="1">
            <a:off x="3179970" y="2921698"/>
            <a:ext cx="317610" cy="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8" name="Rectangle 147"/>
          <p:cNvSpPr/>
          <p:nvPr/>
        </p:nvSpPr>
        <p:spPr>
          <a:xfrm>
            <a:off x="4541917" y="3012881"/>
            <a:ext cx="592807" cy="174941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IFS x2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5813531" y="3010580"/>
            <a:ext cx="596867" cy="174941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IFS x2</a:t>
            </a:r>
          </a:p>
        </p:txBody>
      </p:sp>
      <p:cxnSp>
        <p:nvCxnSpPr>
          <p:cNvPr id="150" name="Straight Connector 149"/>
          <p:cNvCxnSpPr/>
          <p:nvPr/>
        </p:nvCxnSpPr>
        <p:spPr>
          <a:xfrm flipH="1">
            <a:off x="6195377" y="2318627"/>
            <a:ext cx="212521" cy="35318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1" name="TextBox 150"/>
          <p:cNvSpPr txBox="1"/>
          <p:nvPr/>
        </p:nvSpPr>
        <p:spPr>
          <a:xfrm>
            <a:off x="6424379" y="2122059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 physical cables,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 per IFS</a:t>
            </a:r>
          </a:p>
        </p:txBody>
      </p:sp>
      <p:cxnSp>
        <p:nvCxnSpPr>
          <p:cNvPr id="152" name="Straight Connector 151"/>
          <p:cNvCxnSpPr/>
          <p:nvPr/>
        </p:nvCxnSpPr>
        <p:spPr>
          <a:xfrm flipV="1">
            <a:off x="4929049" y="2422463"/>
            <a:ext cx="190144" cy="56963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3" name="TextBox 152"/>
          <p:cNvSpPr txBox="1"/>
          <p:nvPr/>
        </p:nvSpPr>
        <p:spPr>
          <a:xfrm>
            <a:off x="5045027" y="23326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</a:t>
            </a:r>
          </a:p>
        </p:txBody>
      </p:sp>
      <p:cxnSp>
        <p:nvCxnSpPr>
          <p:cNvPr id="154" name="Straight Connector 153"/>
          <p:cNvCxnSpPr/>
          <p:nvPr/>
        </p:nvCxnSpPr>
        <p:spPr>
          <a:xfrm flipH="1">
            <a:off x="1600991" y="2396128"/>
            <a:ext cx="454330" cy="0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5" name="Straight Connector 154"/>
          <p:cNvCxnSpPr/>
          <p:nvPr/>
        </p:nvCxnSpPr>
        <p:spPr>
          <a:xfrm>
            <a:off x="1601042" y="2386298"/>
            <a:ext cx="12886" cy="423737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6" name="Straight Connector 155"/>
          <p:cNvCxnSpPr/>
          <p:nvPr/>
        </p:nvCxnSpPr>
        <p:spPr>
          <a:xfrm>
            <a:off x="1621118" y="3316861"/>
            <a:ext cx="0" cy="108893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7" name="Straight Connector 156"/>
          <p:cNvCxnSpPr/>
          <p:nvPr/>
        </p:nvCxnSpPr>
        <p:spPr>
          <a:xfrm>
            <a:off x="1600991" y="3949502"/>
            <a:ext cx="0" cy="108893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8" name="Straight Connector 157"/>
          <p:cNvCxnSpPr/>
          <p:nvPr/>
        </p:nvCxnSpPr>
        <p:spPr>
          <a:xfrm flipH="1">
            <a:off x="1023020" y="4058395"/>
            <a:ext cx="579672" cy="0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9" name="TextBox 158"/>
          <p:cNvSpPr txBox="1"/>
          <p:nvPr/>
        </p:nvSpPr>
        <p:spPr>
          <a:xfrm>
            <a:off x="482994" y="2057099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RB Interlock loop</a:t>
            </a:r>
          </a:p>
        </p:txBody>
      </p:sp>
      <p:cxnSp>
        <p:nvCxnSpPr>
          <p:cNvPr id="160" name="Straight Arrow Connector 159"/>
          <p:cNvCxnSpPr/>
          <p:nvPr/>
        </p:nvCxnSpPr>
        <p:spPr>
          <a:xfrm>
            <a:off x="820405" y="3023217"/>
            <a:ext cx="335531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non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1" name="Straight Connector 160"/>
          <p:cNvCxnSpPr/>
          <p:nvPr/>
        </p:nvCxnSpPr>
        <p:spPr>
          <a:xfrm>
            <a:off x="1023020" y="2413112"/>
            <a:ext cx="0" cy="1657432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2" name="Straight Connector 161"/>
          <p:cNvCxnSpPr/>
          <p:nvPr/>
        </p:nvCxnSpPr>
        <p:spPr>
          <a:xfrm flipH="1">
            <a:off x="579623" y="2413112"/>
            <a:ext cx="454330" cy="0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63" name="Right Brace 162"/>
          <p:cNvSpPr/>
          <p:nvPr/>
        </p:nvSpPr>
        <p:spPr>
          <a:xfrm rot="5400000">
            <a:off x="1990236" y="4301448"/>
            <a:ext cx="248289" cy="2404822"/>
          </a:xfrm>
          <a:prstGeom prst="rightBrac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277023" y="5621476"/>
            <a:ext cx="20553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Connection to Controls </a:t>
            </a:r>
            <a:b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via WorldFIP</a:t>
            </a:r>
          </a:p>
        </p:txBody>
      </p:sp>
      <p:sp>
        <p:nvSpPr>
          <p:cNvPr id="165" name="Cube 164"/>
          <p:cNvSpPr/>
          <p:nvPr/>
        </p:nvSpPr>
        <p:spPr>
          <a:xfrm>
            <a:off x="1723504" y="1178323"/>
            <a:ext cx="1528344" cy="664248"/>
          </a:xfrm>
          <a:prstGeom prst="cube">
            <a:avLst/>
          </a:prstGeom>
          <a:solidFill>
            <a:srgbClr val="5A5A5A"/>
          </a:solidFill>
          <a:ln w="12700" cap="flat" cmpd="sng" algn="ctr">
            <a:solidFill>
              <a:srgbClr val="5A5A5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Trim Lead Protection</a:t>
            </a:r>
          </a:p>
        </p:txBody>
      </p:sp>
      <p:cxnSp>
        <p:nvCxnSpPr>
          <p:cNvPr id="168" name="Straight Connector 167"/>
          <p:cNvCxnSpPr/>
          <p:nvPr/>
        </p:nvCxnSpPr>
        <p:spPr>
          <a:xfrm>
            <a:off x="684416" y="1453050"/>
            <a:ext cx="1034848" cy="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69" name="TextBox 168"/>
          <p:cNvSpPr txBox="1"/>
          <p:nvPr/>
        </p:nvSpPr>
        <p:spPr>
          <a:xfrm>
            <a:off x="653323" y="1158067"/>
            <a:ext cx="920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 x I</a:t>
            </a:r>
            <a:r>
              <a:rPr lang="en-GB" sz="1200" kern="0" dirty="0" smtClean="0">
                <a:solidFill>
                  <a:prstClr val="black"/>
                </a:solidFill>
              </a:rPr>
              <a:t>, 2x4U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70" name="Straight Arrow Connector 169"/>
          <p:cNvCxnSpPr/>
          <p:nvPr/>
        </p:nvCxnSpPr>
        <p:spPr>
          <a:xfrm flipH="1">
            <a:off x="684416" y="1752208"/>
            <a:ext cx="1034848" cy="0"/>
          </a:xfrm>
          <a:prstGeom prst="straightConnector1">
            <a:avLst/>
          </a:prstGeom>
          <a:noFill/>
          <a:ln w="25400" cap="flat" cmpd="sng" algn="ctr">
            <a:solidFill>
              <a:srgbClr val="64BCD9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71" name="TextBox 170"/>
          <p:cNvSpPr txBox="1"/>
          <p:nvPr/>
        </p:nvSpPr>
        <p:spPr>
          <a:xfrm>
            <a:off x="653323" y="1503554"/>
            <a:ext cx="11464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Interlock to PIC</a:t>
            </a:r>
          </a:p>
        </p:txBody>
      </p:sp>
      <p:cxnSp>
        <p:nvCxnSpPr>
          <p:cNvPr id="172" name="Straight Connector 171"/>
          <p:cNvCxnSpPr/>
          <p:nvPr/>
        </p:nvCxnSpPr>
        <p:spPr>
          <a:xfrm flipH="1">
            <a:off x="6195377" y="4560520"/>
            <a:ext cx="65012" cy="216024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73" name="TextBox 172"/>
          <p:cNvSpPr txBox="1"/>
          <p:nvPr/>
        </p:nvSpPr>
        <p:spPr>
          <a:xfrm>
            <a:off x="6301638" y="4690463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8xNE8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3170962" y="4109320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8xNE8</a:t>
            </a:r>
          </a:p>
        </p:txBody>
      </p:sp>
      <p:cxnSp>
        <p:nvCxnSpPr>
          <p:cNvPr id="175" name="Straight Arrow Connector 174"/>
          <p:cNvCxnSpPr/>
          <p:nvPr/>
        </p:nvCxnSpPr>
        <p:spPr>
          <a:xfrm>
            <a:off x="914917" y="4560520"/>
            <a:ext cx="24396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76" name="Straight Connector 175"/>
          <p:cNvCxnSpPr/>
          <p:nvPr/>
        </p:nvCxnSpPr>
        <p:spPr>
          <a:xfrm>
            <a:off x="914917" y="3669685"/>
            <a:ext cx="0" cy="890835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77" name="Straight Arrow Connector 176"/>
          <p:cNvCxnSpPr/>
          <p:nvPr/>
        </p:nvCxnSpPr>
        <p:spPr>
          <a:xfrm>
            <a:off x="914917" y="3655265"/>
            <a:ext cx="24396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non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8" name="Group 7"/>
          <p:cNvGrpSpPr/>
          <p:nvPr/>
        </p:nvGrpSpPr>
        <p:grpSpPr>
          <a:xfrm>
            <a:off x="253751" y="2440879"/>
            <a:ext cx="8631398" cy="1437072"/>
            <a:chOff x="253751" y="2440879"/>
            <a:chExt cx="8631398" cy="1437072"/>
          </a:xfrm>
        </p:grpSpPr>
        <p:sp>
          <p:nvSpPr>
            <p:cNvPr id="112" name="Flowchart: Document 111"/>
            <p:cNvSpPr/>
            <p:nvPr/>
          </p:nvSpPr>
          <p:spPr>
            <a:xfrm rot="5400000">
              <a:off x="6813844" y="1806646"/>
              <a:ext cx="856119" cy="3286491"/>
            </a:xfrm>
            <a:prstGeom prst="flowChartDocument">
              <a:avLst/>
            </a:prstGeom>
            <a:solidFill>
              <a:srgbClr val="B3D0E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Flowchart: Document 6"/>
            <p:cNvSpPr/>
            <p:nvPr/>
          </p:nvSpPr>
          <p:spPr>
            <a:xfrm rot="16200000">
              <a:off x="1417215" y="1821770"/>
              <a:ext cx="878157" cy="3205086"/>
            </a:xfrm>
            <a:prstGeom prst="flowChartDocument">
              <a:avLst/>
            </a:prstGeom>
            <a:solidFill>
              <a:srgbClr val="B3D0E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87215" y="2440879"/>
              <a:ext cx="8363272" cy="1321251"/>
              <a:chOff x="4810290" y="571465"/>
              <a:chExt cx="6438125" cy="900105"/>
            </a:xfrm>
          </p:grpSpPr>
          <p:sp>
            <p:nvSpPr>
              <p:cNvPr id="71" name="5-Point Star 70"/>
              <p:cNvSpPr/>
              <p:nvPr/>
            </p:nvSpPr>
            <p:spPr>
              <a:xfrm>
                <a:off x="7829430" y="1156691"/>
                <a:ext cx="298196" cy="270666"/>
              </a:xfrm>
              <a:prstGeom prst="star5">
                <a:avLst/>
              </a:prstGeom>
              <a:solidFill>
                <a:srgbClr val="E65346"/>
              </a:solidFill>
              <a:ln w="9525" cap="flat" cmpd="sng" algn="ctr">
                <a:solidFill>
                  <a:srgbClr val="E65346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8123225" y="1105409"/>
                <a:ext cx="324036" cy="3000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…</a:t>
                </a: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9323867" y="1171729"/>
                <a:ext cx="325215" cy="228536"/>
              </a:xfrm>
              <a:prstGeom prst="rect">
                <a:avLst/>
              </a:prstGeom>
              <a:solidFill>
                <a:srgbClr val="0093BE"/>
              </a:solidFill>
              <a:ln w="9525" cap="flat" cmpd="sng" algn="ctr">
                <a:solidFill>
                  <a:srgbClr val="0093BE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9658624" y="1123298"/>
                <a:ext cx="162018" cy="327489"/>
              </a:xfrm>
              <a:prstGeom prst="rect">
                <a:avLst/>
              </a:prstGeom>
              <a:solidFill>
                <a:srgbClr val="0093BE"/>
              </a:solidFill>
              <a:ln w="9525" cap="flat" cmpd="sng" algn="ctr">
                <a:solidFill>
                  <a:srgbClr val="0093BE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9830185" y="1171761"/>
                <a:ext cx="325215" cy="228536"/>
              </a:xfrm>
              <a:prstGeom prst="rect">
                <a:avLst/>
              </a:prstGeom>
              <a:solidFill>
                <a:srgbClr val="0093BE"/>
              </a:solidFill>
              <a:ln w="9525" cap="flat" cmpd="sng" algn="ctr">
                <a:solidFill>
                  <a:srgbClr val="0093BE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10142028" y="1109969"/>
                <a:ext cx="324036" cy="3000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…</a:t>
                </a: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10435377" y="1171818"/>
                <a:ext cx="813038" cy="228536"/>
              </a:xfrm>
              <a:prstGeom prst="rect">
                <a:avLst/>
              </a:prstGeom>
              <a:solidFill>
                <a:srgbClr val="0093BE"/>
              </a:solidFill>
              <a:ln w="9525" cap="flat" cmpd="sng" algn="ctr">
                <a:solidFill>
                  <a:srgbClr val="0093BE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9424711" y="1097379"/>
                <a:ext cx="54006" cy="108012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FFC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9336700" y="1097379"/>
                <a:ext cx="54006" cy="108012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FFC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9939252" y="1095959"/>
                <a:ext cx="54006" cy="108012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FFC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9851241" y="1095959"/>
                <a:ext cx="54006" cy="108012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FFC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9344898" y="717344"/>
                <a:ext cx="115929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</a:rPr>
                  <a:t>11T </a:t>
                </a:r>
                <a:r>
                  <a:rPr kumimoji="0" lang="en-US" sz="9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</a:rPr>
                  <a:t>cryo</a:t>
                </a: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</a:rPr>
                  <a:t>-assembly</a:t>
                </a:r>
                <a:endPara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10531207" y="595750"/>
                <a:ext cx="67839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</a:rPr>
                  <a:t>MB.A9R7</a:t>
                </a:r>
                <a:endPara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5908225" y="1144333"/>
                <a:ext cx="325215" cy="228536"/>
              </a:xfrm>
              <a:prstGeom prst="rect">
                <a:avLst/>
              </a:prstGeom>
              <a:solidFill>
                <a:srgbClr val="0093BE"/>
              </a:solidFill>
              <a:ln w="9525" cap="flat" cmpd="sng" algn="ctr">
                <a:solidFill>
                  <a:srgbClr val="0093BE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6242983" y="1095902"/>
                <a:ext cx="162018" cy="327489"/>
              </a:xfrm>
              <a:prstGeom prst="rect">
                <a:avLst/>
              </a:prstGeom>
              <a:solidFill>
                <a:srgbClr val="0093BE"/>
              </a:solidFill>
              <a:ln w="9525" cap="flat" cmpd="sng" algn="ctr">
                <a:solidFill>
                  <a:srgbClr val="0093BE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6414543" y="1144365"/>
                <a:ext cx="325215" cy="228536"/>
              </a:xfrm>
              <a:prstGeom prst="rect">
                <a:avLst/>
              </a:prstGeom>
              <a:solidFill>
                <a:srgbClr val="0093BE"/>
              </a:solidFill>
              <a:ln w="9525" cap="flat" cmpd="sng" algn="ctr">
                <a:solidFill>
                  <a:srgbClr val="0093BE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6009070" y="1069983"/>
                <a:ext cx="54006" cy="108012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FFC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5921059" y="1069983"/>
                <a:ext cx="54006" cy="108012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FFC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6453841" y="1390168"/>
                <a:ext cx="258376" cy="54006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6523610" y="1068563"/>
                <a:ext cx="54006" cy="108012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FFC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6435599" y="1068563"/>
                <a:ext cx="54006" cy="108012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FFC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5825354" y="727104"/>
                <a:ext cx="115929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</a:rPr>
                  <a:t>11T </a:t>
                </a:r>
                <a:r>
                  <a:rPr kumimoji="0" lang="en-US" sz="9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</a:rPr>
                  <a:t>cryo</a:t>
                </a: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</a:rPr>
                  <a:t>-assembly</a:t>
                </a:r>
                <a:endPara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7507909" y="1089438"/>
                <a:ext cx="324036" cy="3000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…</a:t>
                </a: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5604220" y="1089438"/>
                <a:ext cx="324036" cy="3000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…</a:t>
                </a: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4810290" y="1148268"/>
                <a:ext cx="813038" cy="228536"/>
              </a:xfrm>
              <a:prstGeom prst="rect">
                <a:avLst/>
              </a:prstGeom>
              <a:solidFill>
                <a:srgbClr val="0093BE"/>
              </a:solidFill>
              <a:ln w="9525" cap="flat" cmpd="sng" algn="ctr">
                <a:solidFill>
                  <a:srgbClr val="0093BE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5311628" y="1392274"/>
                <a:ext cx="258376" cy="54006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4924029" y="571465"/>
                <a:ext cx="65915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</a:rPr>
                  <a:t>MB.B9L7</a:t>
                </a:r>
                <a:endPara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7782695" y="904962"/>
                <a:ext cx="521371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65346"/>
                    </a:solidFill>
                    <a:effectLst/>
                    <a:uLnTx/>
                    <a:uFillTx/>
                  </a:rPr>
                  <a:t>IP 7</a:t>
                </a: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65346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7120469" y="627917"/>
                <a:ext cx="4988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B963C">
                        <a:lumMod val="75000"/>
                      </a:srgbClr>
                    </a:solidFill>
                    <a:effectLst/>
                    <a:uLnTx/>
                    <a:uFillTx/>
                  </a:rPr>
                  <a:t>RR73</a:t>
                </a:r>
                <a:endPara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B963C">
                      <a:lumMod val="75000"/>
                    </a:srgb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6775810" y="1089438"/>
                <a:ext cx="324036" cy="3000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…</a:t>
                </a: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8960654" y="1105409"/>
                <a:ext cx="324036" cy="3000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…</a:t>
                </a:r>
                <a:endParaRPr kumimoji="0" lang="en-GB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8463399" y="608350"/>
                <a:ext cx="53807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B963C">
                        <a:lumMod val="75000"/>
                      </a:srgbClr>
                    </a:solidFill>
                    <a:effectLst/>
                    <a:uLnTx/>
                    <a:uFillTx/>
                  </a:rPr>
                  <a:t>RR77</a:t>
                </a:r>
                <a:endPara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B963C">
                      <a:lumMod val="75000"/>
                    </a:srgb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6001769" y="575009"/>
                <a:ext cx="73609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</a:rPr>
                  <a:t>MBA.B8L7</a:t>
                </a:r>
                <a:endPara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9500576" y="595751"/>
                <a:ext cx="75533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</a:rPr>
                  <a:t>MBB.B8R7</a:t>
                </a:r>
                <a:endPara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F8C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9344898" y="1417564"/>
                <a:ext cx="258376" cy="54006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10936715" y="1415824"/>
                <a:ext cx="258376" cy="54006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3477834" y="2775923"/>
              <a:ext cx="335636" cy="474983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211179" y="2756357"/>
              <a:ext cx="335636" cy="474983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75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4" grpId="0"/>
      <p:bldP spid="125" grpId="0" animBg="1"/>
      <p:bldP spid="126" grpId="0" animBg="1"/>
      <p:bldP spid="129" grpId="0"/>
      <p:bldP spid="130" grpId="0"/>
      <p:bldP spid="131" grpId="0" animBg="1"/>
      <p:bldP spid="132" grpId="0" animBg="1"/>
      <p:bldP spid="133" grpId="0" animBg="1"/>
      <p:bldP spid="134" grpId="0" animBg="1"/>
      <p:bldP spid="136" grpId="0"/>
      <p:bldP spid="148" grpId="0" animBg="1"/>
      <p:bldP spid="149" grpId="0" animBg="1"/>
      <p:bldP spid="151" grpId="0"/>
      <p:bldP spid="153" grpId="0"/>
      <p:bldP spid="159" grpId="0"/>
      <p:bldP spid="163" grpId="0" animBg="1"/>
      <p:bldP spid="164" grpId="0"/>
      <p:bldP spid="165" grpId="0" animBg="1"/>
      <p:bldP spid="169" grpId="0"/>
      <p:bldP spid="171" grpId="0"/>
      <p:bldP spid="173" grpId="0"/>
      <p:bldP spid="1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</a:t>
            </a:r>
            <a:r>
              <a:rPr lang="en-US" dirty="0" smtClean="0"/>
              <a:t>niversal </a:t>
            </a:r>
            <a:r>
              <a:rPr lang="en-US" b="1" dirty="0" smtClean="0"/>
              <a:t>Q</a:t>
            </a:r>
            <a:r>
              <a:rPr lang="en-US" dirty="0" smtClean="0"/>
              <a:t>uench </a:t>
            </a:r>
            <a:r>
              <a:rPr lang="en-US" b="1" dirty="0" smtClean="0"/>
              <a:t>D</a:t>
            </a:r>
            <a:r>
              <a:rPr lang="en-US" dirty="0" smtClean="0"/>
              <a:t>etection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4135898"/>
            <a:ext cx="8226854" cy="2059819"/>
          </a:xfrm>
        </p:spPr>
        <p:txBody>
          <a:bodyPr>
            <a:normAutofit/>
          </a:bodyPr>
          <a:lstStyle/>
          <a:p>
            <a:r>
              <a:rPr lang="en-GB" sz="1800" dirty="0"/>
              <a:t>Detect asymmetric and symmetric </a:t>
            </a:r>
            <a:r>
              <a:rPr lang="en-GB" sz="1800" dirty="0" smtClean="0"/>
              <a:t>quenches</a:t>
            </a:r>
          </a:p>
          <a:p>
            <a:pPr lvl="1"/>
            <a:r>
              <a:rPr lang="en-GB" sz="1400" dirty="0"/>
              <a:t>8x pole voltages for quench detection	</a:t>
            </a:r>
            <a:endParaRPr lang="en-GB" sz="1400" dirty="0" smtClean="0"/>
          </a:p>
          <a:p>
            <a:r>
              <a:rPr lang="en-GB" sz="1800" dirty="0" smtClean="0"/>
              <a:t>Detect quenches of the interconnection bus-bar</a:t>
            </a:r>
          </a:p>
          <a:p>
            <a:pPr lvl="1"/>
            <a:r>
              <a:rPr lang="en-GB" sz="1400" dirty="0" smtClean="0"/>
              <a:t>2x </a:t>
            </a:r>
            <a:r>
              <a:rPr lang="en-GB" sz="1400" dirty="0"/>
              <a:t>interconnection bus-bar voltage for bus-bar </a:t>
            </a:r>
            <a:r>
              <a:rPr lang="en-GB" sz="1400" dirty="0" smtClean="0"/>
              <a:t>protection</a:t>
            </a:r>
            <a:endParaRPr lang="en-GB" sz="1400" dirty="0"/>
          </a:p>
          <a:p>
            <a:r>
              <a:rPr lang="en-GB" sz="1800" dirty="0"/>
              <a:t>Cover all bus-bars in the magnet </a:t>
            </a:r>
            <a:r>
              <a:rPr lang="en-GB" sz="1800" dirty="0" smtClean="0"/>
              <a:t>assembly</a:t>
            </a:r>
          </a:p>
          <a:p>
            <a:pPr lvl="1"/>
            <a:r>
              <a:rPr lang="en-GB" sz="1600" dirty="0" smtClean="0"/>
              <a:t>pole </a:t>
            </a:r>
            <a:r>
              <a:rPr lang="en-GB" sz="1600" dirty="0"/>
              <a:t>voltages include adjacent short bus-bars</a:t>
            </a:r>
            <a:endParaRPr lang="en-US" sz="1500" dirty="0"/>
          </a:p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648" y="1381261"/>
            <a:ext cx="7077952" cy="25399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022207"/>
            <a:ext cx="6376243" cy="510099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09446" y="1119651"/>
            <a:ext cx="1813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C00000"/>
                </a:solidFill>
              </a:rPr>
              <a:t>Front-end channels</a:t>
            </a:r>
          </a:p>
          <a:p>
            <a:r>
              <a:rPr lang="en-GB" sz="1400" dirty="0" smtClean="0">
                <a:solidFill>
                  <a:srgbClr val="C00000"/>
                </a:solidFill>
              </a:rPr>
              <a:t>(up to 16)</a:t>
            </a:r>
            <a:endParaRPr lang="en-GB" sz="1400" dirty="0">
              <a:solidFill>
                <a:srgbClr val="C0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282336" y="1971912"/>
            <a:ext cx="3518108" cy="1161486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39532" y="1556916"/>
            <a:ext cx="1735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</a:rPr>
              <a:t>Galvanic insulation</a:t>
            </a:r>
          </a:p>
          <a:p>
            <a:r>
              <a:rPr lang="en-GB" sz="1400" dirty="0" smtClean="0">
                <a:solidFill>
                  <a:srgbClr val="FFFF00"/>
                </a:solidFill>
              </a:rPr>
              <a:t>2.5kV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8" name="Parallelogram 16"/>
          <p:cNvSpPr/>
          <p:nvPr/>
        </p:nvSpPr>
        <p:spPr>
          <a:xfrm rot="1768047">
            <a:off x="3216600" y="2588328"/>
            <a:ext cx="2024541" cy="1628719"/>
          </a:xfrm>
          <a:custGeom>
            <a:avLst/>
            <a:gdLst>
              <a:gd name="connsiteX0" fmla="*/ 0 w 2751204"/>
              <a:gd name="connsiteY0" fmla="*/ 1276947 h 1276947"/>
              <a:gd name="connsiteX1" fmla="*/ 764802 w 2751204"/>
              <a:gd name="connsiteY1" fmla="*/ 0 h 1276947"/>
              <a:gd name="connsiteX2" fmla="*/ 2751204 w 2751204"/>
              <a:gd name="connsiteY2" fmla="*/ 0 h 1276947"/>
              <a:gd name="connsiteX3" fmla="*/ 1986402 w 2751204"/>
              <a:gd name="connsiteY3" fmla="*/ 1276947 h 1276947"/>
              <a:gd name="connsiteX4" fmla="*/ 0 w 2751204"/>
              <a:gd name="connsiteY4" fmla="*/ 1276947 h 1276947"/>
              <a:gd name="connsiteX0" fmla="*/ 0 w 2817597"/>
              <a:gd name="connsiteY0" fmla="*/ 2761055 h 2761055"/>
              <a:gd name="connsiteX1" fmla="*/ 764802 w 2817597"/>
              <a:gd name="connsiteY1" fmla="*/ 1484108 h 2761055"/>
              <a:gd name="connsiteX2" fmla="*/ 2817597 w 2817597"/>
              <a:gd name="connsiteY2" fmla="*/ 0 h 2761055"/>
              <a:gd name="connsiteX3" fmla="*/ 1986402 w 2817597"/>
              <a:gd name="connsiteY3" fmla="*/ 2761055 h 2761055"/>
              <a:gd name="connsiteX4" fmla="*/ 0 w 2817597"/>
              <a:gd name="connsiteY4" fmla="*/ 2761055 h 2761055"/>
              <a:gd name="connsiteX0" fmla="*/ 0 w 2817597"/>
              <a:gd name="connsiteY0" fmla="*/ 2761055 h 2761055"/>
              <a:gd name="connsiteX1" fmla="*/ 881893 w 2817597"/>
              <a:gd name="connsiteY1" fmla="*/ 1609506 h 2761055"/>
              <a:gd name="connsiteX2" fmla="*/ 2817597 w 2817597"/>
              <a:gd name="connsiteY2" fmla="*/ 0 h 2761055"/>
              <a:gd name="connsiteX3" fmla="*/ 1986402 w 2817597"/>
              <a:gd name="connsiteY3" fmla="*/ 2761055 h 2761055"/>
              <a:gd name="connsiteX4" fmla="*/ 0 w 2817597"/>
              <a:gd name="connsiteY4" fmla="*/ 2761055 h 2761055"/>
              <a:gd name="connsiteX0" fmla="*/ 0 w 3849647"/>
              <a:gd name="connsiteY0" fmla="*/ 2761055 h 2761055"/>
              <a:gd name="connsiteX1" fmla="*/ 881893 w 3849647"/>
              <a:gd name="connsiteY1" fmla="*/ 1609506 h 2761055"/>
              <a:gd name="connsiteX2" fmla="*/ 2817597 w 3849647"/>
              <a:gd name="connsiteY2" fmla="*/ 0 h 2761055"/>
              <a:gd name="connsiteX3" fmla="*/ 3849647 w 3849647"/>
              <a:gd name="connsiteY3" fmla="*/ 248473 h 2761055"/>
              <a:gd name="connsiteX4" fmla="*/ 0 w 3849647"/>
              <a:gd name="connsiteY4" fmla="*/ 2761055 h 2761055"/>
              <a:gd name="connsiteX0" fmla="*/ 711156 w 2967754"/>
              <a:gd name="connsiteY0" fmla="*/ 2131770 h 2131770"/>
              <a:gd name="connsiteX1" fmla="*/ 0 w 2967754"/>
              <a:gd name="connsiteY1" fmla="*/ 1609506 h 2131770"/>
              <a:gd name="connsiteX2" fmla="*/ 1935704 w 2967754"/>
              <a:gd name="connsiteY2" fmla="*/ 0 h 2131770"/>
              <a:gd name="connsiteX3" fmla="*/ 2967754 w 2967754"/>
              <a:gd name="connsiteY3" fmla="*/ 248473 h 2131770"/>
              <a:gd name="connsiteX4" fmla="*/ 711156 w 2967754"/>
              <a:gd name="connsiteY4" fmla="*/ 2131770 h 2131770"/>
              <a:gd name="connsiteX0" fmla="*/ 870055 w 2967754"/>
              <a:gd name="connsiteY0" fmla="*/ 2167492 h 2167492"/>
              <a:gd name="connsiteX1" fmla="*/ 0 w 2967754"/>
              <a:gd name="connsiteY1" fmla="*/ 1609506 h 2167492"/>
              <a:gd name="connsiteX2" fmla="*/ 1935704 w 2967754"/>
              <a:gd name="connsiteY2" fmla="*/ 0 h 2167492"/>
              <a:gd name="connsiteX3" fmla="*/ 2967754 w 2967754"/>
              <a:gd name="connsiteY3" fmla="*/ 248473 h 2167492"/>
              <a:gd name="connsiteX4" fmla="*/ 870055 w 2967754"/>
              <a:gd name="connsiteY4" fmla="*/ 2167492 h 2167492"/>
              <a:gd name="connsiteX0" fmla="*/ 844593 w 2967754"/>
              <a:gd name="connsiteY0" fmla="*/ 2122429 h 2122429"/>
              <a:gd name="connsiteX1" fmla="*/ 0 w 2967754"/>
              <a:gd name="connsiteY1" fmla="*/ 1609506 h 2122429"/>
              <a:gd name="connsiteX2" fmla="*/ 1935704 w 2967754"/>
              <a:gd name="connsiteY2" fmla="*/ 0 h 2122429"/>
              <a:gd name="connsiteX3" fmla="*/ 2967754 w 2967754"/>
              <a:gd name="connsiteY3" fmla="*/ 248473 h 2122429"/>
              <a:gd name="connsiteX4" fmla="*/ 844593 w 2967754"/>
              <a:gd name="connsiteY4" fmla="*/ 2122429 h 2122429"/>
              <a:gd name="connsiteX0" fmla="*/ 844593 w 2967754"/>
              <a:gd name="connsiteY0" fmla="*/ 2142457 h 2142457"/>
              <a:gd name="connsiteX1" fmla="*/ 0 w 2967754"/>
              <a:gd name="connsiteY1" fmla="*/ 1629534 h 2142457"/>
              <a:gd name="connsiteX2" fmla="*/ 1924388 w 2967754"/>
              <a:gd name="connsiteY2" fmla="*/ 0 h 2142457"/>
              <a:gd name="connsiteX3" fmla="*/ 2967754 w 2967754"/>
              <a:gd name="connsiteY3" fmla="*/ 268501 h 2142457"/>
              <a:gd name="connsiteX4" fmla="*/ 844593 w 2967754"/>
              <a:gd name="connsiteY4" fmla="*/ 2142457 h 2142457"/>
              <a:gd name="connsiteX0" fmla="*/ 790167 w 2967754"/>
              <a:gd name="connsiteY0" fmla="*/ 2186418 h 2186418"/>
              <a:gd name="connsiteX1" fmla="*/ 0 w 2967754"/>
              <a:gd name="connsiteY1" fmla="*/ 1629534 h 2186418"/>
              <a:gd name="connsiteX2" fmla="*/ 1924388 w 2967754"/>
              <a:gd name="connsiteY2" fmla="*/ 0 h 2186418"/>
              <a:gd name="connsiteX3" fmla="*/ 2967754 w 2967754"/>
              <a:gd name="connsiteY3" fmla="*/ 268501 h 2186418"/>
              <a:gd name="connsiteX4" fmla="*/ 790167 w 2967754"/>
              <a:gd name="connsiteY4" fmla="*/ 2186418 h 2186418"/>
              <a:gd name="connsiteX0" fmla="*/ 790167 w 2967754"/>
              <a:gd name="connsiteY0" fmla="*/ 1917917 h 1917917"/>
              <a:gd name="connsiteX1" fmla="*/ 0 w 2967754"/>
              <a:gd name="connsiteY1" fmla="*/ 1361033 h 1917917"/>
              <a:gd name="connsiteX2" fmla="*/ 1088744 w 2967754"/>
              <a:gd name="connsiteY2" fmla="*/ 249039 h 1917917"/>
              <a:gd name="connsiteX3" fmla="*/ 2967754 w 2967754"/>
              <a:gd name="connsiteY3" fmla="*/ 0 h 1917917"/>
              <a:gd name="connsiteX4" fmla="*/ 790167 w 2967754"/>
              <a:gd name="connsiteY4" fmla="*/ 1917917 h 1917917"/>
              <a:gd name="connsiteX0" fmla="*/ 790167 w 2139382"/>
              <a:gd name="connsiteY0" fmla="*/ 1668878 h 1668878"/>
              <a:gd name="connsiteX1" fmla="*/ 0 w 2139382"/>
              <a:gd name="connsiteY1" fmla="*/ 1111994 h 1668878"/>
              <a:gd name="connsiteX2" fmla="*/ 1088744 w 2139382"/>
              <a:gd name="connsiteY2" fmla="*/ 0 h 1668878"/>
              <a:gd name="connsiteX3" fmla="*/ 2139382 w 2139382"/>
              <a:gd name="connsiteY3" fmla="*/ 212527 h 1668878"/>
              <a:gd name="connsiteX4" fmla="*/ 790167 w 2139382"/>
              <a:gd name="connsiteY4" fmla="*/ 1668878 h 1668878"/>
              <a:gd name="connsiteX0" fmla="*/ 936492 w 2139382"/>
              <a:gd name="connsiteY0" fmla="*/ 1813110 h 1813110"/>
              <a:gd name="connsiteX1" fmla="*/ 0 w 2139382"/>
              <a:gd name="connsiteY1" fmla="*/ 1111994 h 1813110"/>
              <a:gd name="connsiteX2" fmla="*/ 1088744 w 2139382"/>
              <a:gd name="connsiteY2" fmla="*/ 0 h 1813110"/>
              <a:gd name="connsiteX3" fmla="*/ 2139382 w 2139382"/>
              <a:gd name="connsiteY3" fmla="*/ 212527 h 1813110"/>
              <a:gd name="connsiteX4" fmla="*/ 936492 w 2139382"/>
              <a:gd name="connsiteY4" fmla="*/ 1813110 h 1813110"/>
              <a:gd name="connsiteX0" fmla="*/ 1031604 w 2234494"/>
              <a:gd name="connsiteY0" fmla="*/ 1813110 h 1813110"/>
              <a:gd name="connsiteX1" fmla="*/ 0 w 2234494"/>
              <a:gd name="connsiteY1" fmla="*/ 1379678 h 1813110"/>
              <a:gd name="connsiteX2" fmla="*/ 1183856 w 2234494"/>
              <a:gd name="connsiteY2" fmla="*/ 0 h 1813110"/>
              <a:gd name="connsiteX3" fmla="*/ 2234494 w 2234494"/>
              <a:gd name="connsiteY3" fmla="*/ 212527 h 1813110"/>
              <a:gd name="connsiteX4" fmla="*/ 1031604 w 2234494"/>
              <a:gd name="connsiteY4" fmla="*/ 1813110 h 1813110"/>
              <a:gd name="connsiteX0" fmla="*/ 1021136 w 2224026"/>
              <a:gd name="connsiteY0" fmla="*/ 1813110 h 1813110"/>
              <a:gd name="connsiteX1" fmla="*/ 0 w 2224026"/>
              <a:gd name="connsiteY1" fmla="*/ 1386729 h 1813110"/>
              <a:gd name="connsiteX2" fmla="*/ 1173388 w 2224026"/>
              <a:gd name="connsiteY2" fmla="*/ 0 h 1813110"/>
              <a:gd name="connsiteX3" fmla="*/ 2224026 w 2224026"/>
              <a:gd name="connsiteY3" fmla="*/ 212527 h 1813110"/>
              <a:gd name="connsiteX4" fmla="*/ 1021136 w 2224026"/>
              <a:gd name="connsiteY4" fmla="*/ 1813110 h 1813110"/>
              <a:gd name="connsiteX0" fmla="*/ 1021136 w 2405832"/>
              <a:gd name="connsiteY0" fmla="*/ 1813110 h 1813110"/>
              <a:gd name="connsiteX1" fmla="*/ 0 w 2405832"/>
              <a:gd name="connsiteY1" fmla="*/ 1386729 h 1813110"/>
              <a:gd name="connsiteX2" fmla="*/ 1173388 w 2405832"/>
              <a:gd name="connsiteY2" fmla="*/ 0 h 1813110"/>
              <a:gd name="connsiteX3" fmla="*/ 2405832 w 2405832"/>
              <a:gd name="connsiteY3" fmla="*/ 258915 h 1813110"/>
              <a:gd name="connsiteX4" fmla="*/ 1021136 w 2405832"/>
              <a:gd name="connsiteY4" fmla="*/ 1813110 h 1813110"/>
              <a:gd name="connsiteX0" fmla="*/ 1182424 w 2405832"/>
              <a:gd name="connsiteY0" fmla="*/ 1903507 h 1903507"/>
              <a:gd name="connsiteX1" fmla="*/ 0 w 2405832"/>
              <a:gd name="connsiteY1" fmla="*/ 1386729 h 1903507"/>
              <a:gd name="connsiteX2" fmla="*/ 1173388 w 2405832"/>
              <a:gd name="connsiteY2" fmla="*/ 0 h 1903507"/>
              <a:gd name="connsiteX3" fmla="*/ 2405832 w 2405832"/>
              <a:gd name="connsiteY3" fmla="*/ 258915 h 1903507"/>
              <a:gd name="connsiteX4" fmla="*/ 1182424 w 2405832"/>
              <a:gd name="connsiteY4" fmla="*/ 1903507 h 1903507"/>
              <a:gd name="connsiteX0" fmla="*/ 1195888 w 2405832"/>
              <a:gd name="connsiteY0" fmla="*/ 1869966 h 1869966"/>
              <a:gd name="connsiteX1" fmla="*/ 0 w 2405832"/>
              <a:gd name="connsiteY1" fmla="*/ 1386729 h 1869966"/>
              <a:gd name="connsiteX2" fmla="*/ 1173388 w 2405832"/>
              <a:gd name="connsiteY2" fmla="*/ 0 h 1869966"/>
              <a:gd name="connsiteX3" fmla="*/ 2405832 w 2405832"/>
              <a:gd name="connsiteY3" fmla="*/ 258915 h 1869966"/>
              <a:gd name="connsiteX4" fmla="*/ 1195888 w 2405832"/>
              <a:gd name="connsiteY4" fmla="*/ 1869966 h 1869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5832" h="1869966">
                <a:moveTo>
                  <a:pt x="1195888" y="1869966"/>
                </a:moveTo>
                <a:lnTo>
                  <a:pt x="0" y="1386729"/>
                </a:lnTo>
                <a:lnTo>
                  <a:pt x="1173388" y="0"/>
                </a:lnTo>
                <a:lnTo>
                  <a:pt x="2405832" y="258915"/>
                </a:lnTo>
                <a:lnTo>
                  <a:pt x="1195888" y="1869966"/>
                </a:lnTo>
                <a:close/>
              </a:path>
            </a:pathLst>
          </a:custGeom>
          <a:noFill/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28812" y="4038261"/>
            <a:ext cx="14612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2060"/>
                </a:solidFill>
              </a:rPr>
              <a:t>Redundant power supplies</a:t>
            </a:r>
          </a:p>
          <a:p>
            <a:r>
              <a:rPr lang="en-GB" sz="1400" dirty="0" smtClean="0">
                <a:solidFill>
                  <a:srgbClr val="002060"/>
                </a:solidFill>
              </a:rPr>
              <a:t>(monitored)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20505596">
            <a:off x="3344562" y="2274708"/>
            <a:ext cx="158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Digital mid-plane</a:t>
            </a:r>
            <a:endParaRPr lang="en-GB" sz="1400" dirty="0">
              <a:solidFill>
                <a:srgbClr val="00B05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800444" y="2139414"/>
            <a:ext cx="31748" cy="1897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Left Brace 21"/>
          <p:cNvSpPr/>
          <p:nvPr/>
        </p:nvSpPr>
        <p:spPr>
          <a:xfrm rot="14692198">
            <a:off x="5100519" y="3268076"/>
            <a:ext cx="376579" cy="2374103"/>
          </a:xfrm>
          <a:prstGeom prst="leftBrace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l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18263" y="4355229"/>
            <a:ext cx="1449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Interlocks &amp; </a:t>
            </a:r>
            <a:br>
              <a:rPr lang="en-GB" sz="1400" dirty="0" smtClean="0"/>
            </a:br>
            <a:r>
              <a:rPr lang="en-GB" sz="1400" dirty="0" smtClean="0"/>
              <a:t>communication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945206" y="5186216"/>
            <a:ext cx="571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Field</a:t>
            </a:r>
            <a:br>
              <a:rPr lang="en-GB" sz="1400" dirty="0" smtClean="0"/>
            </a:br>
            <a:r>
              <a:rPr lang="en-GB" sz="1400" dirty="0" smtClean="0"/>
              <a:t>Bus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 rot="20722472">
            <a:off x="1090504" y="1381598"/>
            <a:ext cx="31298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Backplane with signal connector(s)</a:t>
            </a:r>
            <a:endParaRPr lang="en-GB" sz="1400" dirty="0"/>
          </a:p>
        </p:txBody>
      </p:sp>
      <p:sp>
        <p:nvSpPr>
          <p:cNvPr id="28" name="Parallelogram 7"/>
          <p:cNvSpPr/>
          <p:nvPr/>
        </p:nvSpPr>
        <p:spPr>
          <a:xfrm rot="21096854">
            <a:off x="840000" y="1488832"/>
            <a:ext cx="3857866" cy="1323961"/>
          </a:xfrm>
          <a:custGeom>
            <a:avLst/>
            <a:gdLst>
              <a:gd name="connsiteX0" fmla="*/ 0 w 3650211"/>
              <a:gd name="connsiteY0" fmla="*/ 964305 h 964305"/>
              <a:gd name="connsiteX1" fmla="*/ 555064 w 3650211"/>
              <a:gd name="connsiteY1" fmla="*/ 0 h 964305"/>
              <a:gd name="connsiteX2" fmla="*/ 3650211 w 3650211"/>
              <a:gd name="connsiteY2" fmla="*/ 0 h 964305"/>
              <a:gd name="connsiteX3" fmla="*/ 3095147 w 3650211"/>
              <a:gd name="connsiteY3" fmla="*/ 964305 h 964305"/>
              <a:gd name="connsiteX4" fmla="*/ 0 w 3650211"/>
              <a:gd name="connsiteY4" fmla="*/ 964305 h 964305"/>
              <a:gd name="connsiteX0" fmla="*/ 1827480 w 5477691"/>
              <a:gd name="connsiteY0" fmla="*/ 1798010 h 1798010"/>
              <a:gd name="connsiteX1" fmla="*/ 0 w 5477691"/>
              <a:gd name="connsiteY1" fmla="*/ 0 h 1798010"/>
              <a:gd name="connsiteX2" fmla="*/ 5477691 w 5477691"/>
              <a:gd name="connsiteY2" fmla="*/ 833705 h 1798010"/>
              <a:gd name="connsiteX3" fmla="*/ 4922627 w 5477691"/>
              <a:gd name="connsiteY3" fmla="*/ 1798010 h 1798010"/>
              <a:gd name="connsiteX4" fmla="*/ 1827480 w 5477691"/>
              <a:gd name="connsiteY4" fmla="*/ 1798010 h 1798010"/>
              <a:gd name="connsiteX0" fmla="*/ 1827480 w 4922627"/>
              <a:gd name="connsiteY0" fmla="*/ 1798010 h 1798010"/>
              <a:gd name="connsiteX1" fmla="*/ 0 w 4922627"/>
              <a:gd name="connsiteY1" fmla="*/ 0 h 1798010"/>
              <a:gd name="connsiteX2" fmla="*/ 4022234 w 4922627"/>
              <a:gd name="connsiteY2" fmla="*/ 20403 h 1798010"/>
              <a:gd name="connsiteX3" fmla="*/ 4922627 w 4922627"/>
              <a:gd name="connsiteY3" fmla="*/ 1798010 h 1798010"/>
              <a:gd name="connsiteX4" fmla="*/ 1827480 w 4922627"/>
              <a:gd name="connsiteY4" fmla="*/ 1798010 h 1798010"/>
              <a:gd name="connsiteX0" fmla="*/ 1827480 w 4535610"/>
              <a:gd name="connsiteY0" fmla="*/ 1798010 h 1798010"/>
              <a:gd name="connsiteX1" fmla="*/ 0 w 4535610"/>
              <a:gd name="connsiteY1" fmla="*/ 0 h 1798010"/>
              <a:gd name="connsiteX2" fmla="*/ 4022234 w 4535610"/>
              <a:gd name="connsiteY2" fmla="*/ 20403 h 1798010"/>
              <a:gd name="connsiteX3" fmla="*/ 4535610 w 4535610"/>
              <a:gd name="connsiteY3" fmla="*/ 677162 h 1798010"/>
              <a:gd name="connsiteX4" fmla="*/ 1827480 w 4535610"/>
              <a:gd name="connsiteY4" fmla="*/ 1798010 h 1798010"/>
              <a:gd name="connsiteX0" fmla="*/ 0 w 4545551"/>
              <a:gd name="connsiteY0" fmla="*/ 736569 h 736569"/>
              <a:gd name="connsiteX1" fmla="*/ 9941 w 4545551"/>
              <a:gd name="connsiteY1" fmla="*/ 0 h 736569"/>
              <a:gd name="connsiteX2" fmla="*/ 4032175 w 4545551"/>
              <a:gd name="connsiteY2" fmla="*/ 20403 h 736569"/>
              <a:gd name="connsiteX3" fmla="*/ 4545551 w 4545551"/>
              <a:gd name="connsiteY3" fmla="*/ 677162 h 736569"/>
              <a:gd name="connsiteX4" fmla="*/ 0 w 4545551"/>
              <a:gd name="connsiteY4" fmla="*/ 736569 h 736569"/>
              <a:gd name="connsiteX0" fmla="*/ 0 w 4539680"/>
              <a:gd name="connsiteY0" fmla="*/ 696743 h 696743"/>
              <a:gd name="connsiteX1" fmla="*/ 4070 w 4539680"/>
              <a:gd name="connsiteY1" fmla="*/ 0 h 696743"/>
              <a:gd name="connsiteX2" fmla="*/ 4026304 w 4539680"/>
              <a:gd name="connsiteY2" fmla="*/ 20403 h 696743"/>
              <a:gd name="connsiteX3" fmla="*/ 4539680 w 4539680"/>
              <a:gd name="connsiteY3" fmla="*/ 677162 h 696743"/>
              <a:gd name="connsiteX4" fmla="*/ 0 w 4539680"/>
              <a:gd name="connsiteY4" fmla="*/ 696743 h 696743"/>
              <a:gd name="connsiteX0" fmla="*/ 754568 w 5294248"/>
              <a:gd name="connsiteY0" fmla="*/ 676340 h 676340"/>
              <a:gd name="connsiteX1" fmla="*/ 1 w 5294248"/>
              <a:gd name="connsiteY1" fmla="*/ 404075 h 676340"/>
              <a:gd name="connsiteX2" fmla="*/ 4780872 w 5294248"/>
              <a:gd name="connsiteY2" fmla="*/ 0 h 676340"/>
              <a:gd name="connsiteX3" fmla="*/ 5294248 w 5294248"/>
              <a:gd name="connsiteY3" fmla="*/ 656759 h 676340"/>
              <a:gd name="connsiteX4" fmla="*/ 754568 w 5294248"/>
              <a:gd name="connsiteY4" fmla="*/ 676340 h 676340"/>
              <a:gd name="connsiteX0" fmla="*/ 372936 w 5294250"/>
              <a:gd name="connsiteY0" fmla="*/ 1407433 h 1407433"/>
              <a:gd name="connsiteX1" fmla="*/ 3 w 5294250"/>
              <a:gd name="connsiteY1" fmla="*/ 404075 h 1407433"/>
              <a:gd name="connsiteX2" fmla="*/ 4780874 w 5294250"/>
              <a:gd name="connsiteY2" fmla="*/ 0 h 1407433"/>
              <a:gd name="connsiteX3" fmla="*/ 5294250 w 5294250"/>
              <a:gd name="connsiteY3" fmla="*/ 656759 h 1407433"/>
              <a:gd name="connsiteX4" fmla="*/ 372936 w 5294250"/>
              <a:gd name="connsiteY4" fmla="*/ 1407433 h 1407433"/>
              <a:gd name="connsiteX0" fmla="*/ 372936 w 5294250"/>
              <a:gd name="connsiteY0" fmla="*/ 1503989 h 1503989"/>
              <a:gd name="connsiteX1" fmla="*/ 3 w 5294250"/>
              <a:gd name="connsiteY1" fmla="*/ 500631 h 1503989"/>
              <a:gd name="connsiteX2" fmla="*/ 3893648 w 5294250"/>
              <a:gd name="connsiteY2" fmla="*/ 0 h 1503989"/>
              <a:gd name="connsiteX3" fmla="*/ 5294250 w 5294250"/>
              <a:gd name="connsiteY3" fmla="*/ 753315 h 1503989"/>
              <a:gd name="connsiteX4" fmla="*/ 372936 w 5294250"/>
              <a:gd name="connsiteY4" fmla="*/ 1503989 h 1503989"/>
              <a:gd name="connsiteX0" fmla="*/ 372936 w 4602111"/>
              <a:gd name="connsiteY0" fmla="*/ 1503989 h 1503989"/>
              <a:gd name="connsiteX1" fmla="*/ 3 w 4602111"/>
              <a:gd name="connsiteY1" fmla="*/ 500631 h 1503989"/>
              <a:gd name="connsiteX2" fmla="*/ 3893648 w 4602111"/>
              <a:gd name="connsiteY2" fmla="*/ 0 h 1503989"/>
              <a:gd name="connsiteX3" fmla="*/ 4602111 w 4602111"/>
              <a:gd name="connsiteY3" fmla="*/ 765394 h 1503989"/>
              <a:gd name="connsiteX4" fmla="*/ 372936 w 4602111"/>
              <a:gd name="connsiteY4" fmla="*/ 1503989 h 1503989"/>
              <a:gd name="connsiteX0" fmla="*/ 349131 w 4602111"/>
              <a:gd name="connsiteY0" fmla="*/ 1471953 h 1471953"/>
              <a:gd name="connsiteX1" fmla="*/ 3 w 4602111"/>
              <a:gd name="connsiteY1" fmla="*/ 500631 h 1471953"/>
              <a:gd name="connsiteX2" fmla="*/ 3893648 w 4602111"/>
              <a:gd name="connsiteY2" fmla="*/ 0 h 1471953"/>
              <a:gd name="connsiteX3" fmla="*/ 4602111 w 4602111"/>
              <a:gd name="connsiteY3" fmla="*/ 765394 h 1471953"/>
              <a:gd name="connsiteX4" fmla="*/ 349131 w 4602111"/>
              <a:gd name="connsiteY4" fmla="*/ 1471953 h 1471953"/>
              <a:gd name="connsiteX0" fmla="*/ 349291 w 4602271"/>
              <a:gd name="connsiteY0" fmla="*/ 1471953 h 1471953"/>
              <a:gd name="connsiteX1" fmla="*/ 163 w 4602271"/>
              <a:gd name="connsiteY1" fmla="*/ 500631 h 1471953"/>
              <a:gd name="connsiteX2" fmla="*/ 3893808 w 4602271"/>
              <a:gd name="connsiteY2" fmla="*/ 0 h 1471953"/>
              <a:gd name="connsiteX3" fmla="*/ 4602271 w 4602271"/>
              <a:gd name="connsiteY3" fmla="*/ 765394 h 1471953"/>
              <a:gd name="connsiteX4" fmla="*/ 349291 w 4602271"/>
              <a:gd name="connsiteY4" fmla="*/ 1471953 h 147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2271" h="1471953">
                <a:moveTo>
                  <a:pt x="349291" y="1471953"/>
                </a:moveTo>
                <a:cubicBezTo>
                  <a:pt x="-2061" y="497352"/>
                  <a:pt x="-1194" y="732879"/>
                  <a:pt x="163" y="500631"/>
                </a:cubicBezTo>
                <a:lnTo>
                  <a:pt x="3893808" y="0"/>
                </a:lnTo>
                <a:lnTo>
                  <a:pt x="4602271" y="765394"/>
                </a:lnTo>
                <a:lnTo>
                  <a:pt x="349291" y="1471953"/>
                </a:lnTo>
                <a:close/>
              </a:path>
            </a:pathLst>
          </a:custGeom>
          <a:noFill/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Parallelogram 14"/>
          <p:cNvSpPr/>
          <p:nvPr/>
        </p:nvSpPr>
        <p:spPr>
          <a:xfrm rot="1817211">
            <a:off x="1687957" y="3076684"/>
            <a:ext cx="1970972" cy="1500255"/>
          </a:xfrm>
          <a:custGeom>
            <a:avLst/>
            <a:gdLst>
              <a:gd name="connsiteX0" fmla="*/ 0 w 1795077"/>
              <a:gd name="connsiteY0" fmla="*/ 1183406 h 1183406"/>
              <a:gd name="connsiteX1" fmla="*/ 666968 w 1795077"/>
              <a:gd name="connsiteY1" fmla="*/ 0 h 1183406"/>
              <a:gd name="connsiteX2" fmla="*/ 1795077 w 1795077"/>
              <a:gd name="connsiteY2" fmla="*/ 0 h 1183406"/>
              <a:gd name="connsiteX3" fmla="*/ 1128109 w 1795077"/>
              <a:gd name="connsiteY3" fmla="*/ 1183406 h 1183406"/>
              <a:gd name="connsiteX4" fmla="*/ 0 w 1795077"/>
              <a:gd name="connsiteY4" fmla="*/ 1183406 h 1183406"/>
              <a:gd name="connsiteX0" fmla="*/ 0 w 2624994"/>
              <a:gd name="connsiteY0" fmla="*/ 1183406 h 1183406"/>
              <a:gd name="connsiteX1" fmla="*/ 666968 w 2624994"/>
              <a:gd name="connsiteY1" fmla="*/ 0 h 1183406"/>
              <a:gd name="connsiteX2" fmla="*/ 2624994 w 2624994"/>
              <a:gd name="connsiteY2" fmla="*/ 634164 h 1183406"/>
              <a:gd name="connsiteX3" fmla="*/ 1128109 w 2624994"/>
              <a:gd name="connsiteY3" fmla="*/ 1183406 h 1183406"/>
              <a:gd name="connsiteX4" fmla="*/ 0 w 2624994"/>
              <a:gd name="connsiteY4" fmla="*/ 1183406 h 1183406"/>
              <a:gd name="connsiteX0" fmla="*/ 0 w 2624994"/>
              <a:gd name="connsiteY0" fmla="*/ 1320940 h 1320940"/>
              <a:gd name="connsiteX1" fmla="*/ 1632253 w 2624994"/>
              <a:gd name="connsiteY1" fmla="*/ 0 h 1320940"/>
              <a:gd name="connsiteX2" fmla="*/ 2624994 w 2624994"/>
              <a:gd name="connsiteY2" fmla="*/ 771698 h 1320940"/>
              <a:gd name="connsiteX3" fmla="*/ 1128109 w 2624994"/>
              <a:gd name="connsiteY3" fmla="*/ 1320940 h 1320940"/>
              <a:gd name="connsiteX4" fmla="*/ 0 w 2624994"/>
              <a:gd name="connsiteY4" fmla="*/ 1320940 h 1320940"/>
              <a:gd name="connsiteX0" fmla="*/ 0 w 2452853"/>
              <a:gd name="connsiteY0" fmla="*/ 1193763 h 1320940"/>
              <a:gd name="connsiteX1" fmla="*/ 1460112 w 2452853"/>
              <a:gd name="connsiteY1" fmla="*/ 0 h 1320940"/>
              <a:gd name="connsiteX2" fmla="*/ 2452853 w 2452853"/>
              <a:gd name="connsiteY2" fmla="*/ 771698 h 1320940"/>
              <a:gd name="connsiteX3" fmla="*/ 955968 w 2452853"/>
              <a:gd name="connsiteY3" fmla="*/ 1320940 h 1320940"/>
              <a:gd name="connsiteX4" fmla="*/ 0 w 2452853"/>
              <a:gd name="connsiteY4" fmla="*/ 1193763 h 1320940"/>
              <a:gd name="connsiteX0" fmla="*/ 0 w 2452853"/>
              <a:gd name="connsiteY0" fmla="*/ 1193763 h 2186595"/>
              <a:gd name="connsiteX1" fmla="*/ 1460112 w 2452853"/>
              <a:gd name="connsiteY1" fmla="*/ 0 h 2186595"/>
              <a:gd name="connsiteX2" fmla="*/ 2452853 w 2452853"/>
              <a:gd name="connsiteY2" fmla="*/ 771698 h 2186595"/>
              <a:gd name="connsiteX3" fmla="*/ 842174 w 2452853"/>
              <a:gd name="connsiteY3" fmla="*/ 2186595 h 2186595"/>
              <a:gd name="connsiteX4" fmla="*/ 0 w 2452853"/>
              <a:gd name="connsiteY4" fmla="*/ 1193763 h 2186595"/>
              <a:gd name="connsiteX0" fmla="*/ 0 w 2452853"/>
              <a:gd name="connsiteY0" fmla="*/ 1193763 h 2628981"/>
              <a:gd name="connsiteX1" fmla="*/ 1460112 w 2452853"/>
              <a:gd name="connsiteY1" fmla="*/ 0 h 2628981"/>
              <a:gd name="connsiteX2" fmla="*/ 2452853 w 2452853"/>
              <a:gd name="connsiteY2" fmla="*/ 771698 h 2628981"/>
              <a:gd name="connsiteX3" fmla="*/ 1741137 w 2452853"/>
              <a:gd name="connsiteY3" fmla="*/ 2628981 h 2628981"/>
              <a:gd name="connsiteX4" fmla="*/ 0 w 2452853"/>
              <a:gd name="connsiteY4" fmla="*/ 1193763 h 2628981"/>
              <a:gd name="connsiteX0" fmla="*/ 0 w 2100255"/>
              <a:gd name="connsiteY0" fmla="*/ 1831055 h 2628981"/>
              <a:gd name="connsiteX1" fmla="*/ 1107514 w 2100255"/>
              <a:gd name="connsiteY1" fmla="*/ 0 h 2628981"/>
              <a:gd name="connsiteX2" fmla="*/ 2100255 w 2100255"/>
              <a:gd name="connsiteY2" fmla="*/ 771698 h 2628981"/>
              <a:gd name="connsiteX3" fmla="*/ 1388539 w 2100255"/>
              <a:gd name="connsiteY3" fmla="*/ 2628981 h 2628981"/>
              <a:gd name="connsiteX4" fmla="*/ 0 w 2100255"/>
              <a:gd name="connsiteY4" fmla="*/ 1831055 h 2628981"/>
              <a:gd name="connsiteX0" fmla="*/ 0 w 2100255"/>
              <a:gd name="connsiteY0" fmla="*/ 1337013 h 2134939"/>
              <a:gd name="connsiteX1" fmla="*/ 1134592 w 2100255"/>
              <a:gd name="connsiteY1" fmla="*/ 0 h 2134939"/>
              <a:gd name="connsiteX2" fmla="*/ 2100255 w 2100255"/>
              <a:gd name="connsiteY2" fmla="*/ 277656 h 2134939"/>
              <a:gd name="connsiteX3" fmla="*/ 1388539 w 2100255"/>
              <a:gd name="connsiteY3" fmla="*/ 2134939 h 2134939"/>
              <a:gd name="connsiteX4" fmla="*/ 0 w 2100255"/>
              <a:gd name="connsiteY4" fmla="*/ 1337013 h 2134939"/>
              <a:gd name="connsiteX0" fmla="*/ 0 w 2540806"/>
              <a:gd name="connsiteY0" fmla="*/ 1337013 h 2134939"/>
              <a:gd name="connsiteX1" fmla="*/ 1134592 w 2540806"/>
              <a:gd name="connsiteY1" fmla="*/ 0 h 2134939"/>
              <a:gd name="connsiteX2" fmla="*/ 2540806 w 2540806"/>
              <a:gd name="connsiteY2" fmla="*/ 517136 h 2134939"/>
              <a:gd name="connsiteX3" fmla="*/ 1388539 w 2540806"/>
              <a:gd name="connsiteY3" fmla="*/ 2134939 h 2134939"/>
              <a:gd name="connsiteX4" fmla="*/ 0 w 2540806"/>
              <a:gd name="connsiteY4" fmla="*/ 1337013 h 2134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0806" h="2134939">
                <a:moveTo>
                  <a:pt x="0" y="1337013"/>
                </a:moveTo>
                <a:lnTo>
                  <a:pt x="1134592" y="0"/>
                </a:lnTo>
                <a:lnTo>
                  <a:pt x="2540806" y="517136"/>
                </a:lnTo>
                <a:lnTo>
                  <a:pt x="1388539" y="2134939"/>
                </a:lnTo>
                <a:lnTo>
                  <a:pt x="0" y="1337013"/>
                </a:lnTo>
                <a:close/>
              </a:path>
            </a:pathLst>
          </a:custGeom>
          <a:noFill/>
          <a:ln w="5397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Content Placeholder 9"/>
          <p:cNvSpPr txBox="1">
            <a:spLocks/>
          </p:cNvSpPr>
          <p:nvPr/>
        </p:nvSpPr>
        <p:spPr>
          <a:xfrm>
            <a:off x="3799857" y="5069202"/>
            <a:ext cx="5344144" cy="132223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-180000"/>
            <a:r>
              <a:rPr lang="en-US" sz="1400" dirty="0" smtClean="0"/>
              <a:t>Redundancy on the level of crate</a:t>
            </a:r>
          </a:p>
          <a:p>
            <a:pPr marL="367452" lvl="2" indent="-180000"/>
            <a:r>
              <a:rPr lang="en-US" sz="1100" dirty="0"/>
              <a:t>E</a:t>
            </a:r>
            <a:r>
              <a:rPr lang="en-US" sz="1100" dirty="0" smtClean="0"/>
              <a:t>nhanced availability of supervision</a:t>
            </a:r>
            <a:endParaRPr lang="en-GB" sz="1100" dirty="0" smtClean="0"/>
          </a:p>
          <a:p>
            <a:pPr marL="180000" indent="-180000"/>
            <a:r>
              <a:rPr lang="en-GB" sz="1400" dirty="0"/>
              <a:t>Qualified in </a:t>
            </a:r>
            <a:r>
              <a:rPr lang="en-GB" sz="1400" dirty="0" smtClean="0"/>
              <a:t>radiation</a:t>
            </a:r>
          </a:p>
          <a:p>
            <a:pPr marL="367452" lvl="2" indent="-180000"/>
            <a:r>
              <a:rPr lang="en-GB" sz="1100" dirty="0"/>
              <a:t>C</a:t>
            </a:r>
            <a:r>
              <a:rPr lang="en-GB" sz="1100" dirty="0" smtClean="0"/>
              <a:t>omponents </a:t>
            </a:r>
            <a:r>
              <a:rPr lang="en-GB" sz="1100" dirty="0"/>
              <a:t>in PSI, device in CHARM – radiation tolerant up to </a:t>
            </a:r>
            <a:r>
              <a:rPr lang="en-GB" sz="1100" dirty="0" smtClean="0"/>
              <a:t>100 </a:t>
            </a:r>
            <a:r>
              <a:rPr lang="en-GB" sz="1100" dirty="0" err="1" smtClean="0"/>
              <a:t>Gy</a:t>
            </a:r>
            <a:r>
              <a:rPr lang="en-GB" sz="1100" dirty="0" smtClean="0"/>
              <a:t> </a:t>
            </a:r>
            <a:endParaRPr lang="en-GB" sz="1100" dirty="0"/>
          </a:p>
          <a:p>
            <a:endParaRPr lang="en-US" sz="2300" dirty="0" smtClean="0"/>
          </a:p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</p:spTree>
    <p:extLst>
      <p:ext uri="{BB962C8B-B14F-4D97-AF65-F5344CB8AC3E}">
        <p14:creationId xmlns:p14="http://schemas.microsoft.com/office/powerpoint/2010/main" val="25954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5" grpId="0"/>
      <p:bldP spid="17" grpId="0"/>
      <p:bldP spid="18" grpId="0" animBg="1"/>
      <p:bldP spid="19" grpId="0"/>
      <p:bldP spid="20" grpId="0"/>
      <p:bldP spid="22" grpId="0" animBg="1"/>
      <p:bldP spid="23" grpId="0"/>
      <p:bldP spid="24" grpId="0"/>
      <p:bldP spid="25" grpId="0"/>
      <p:bldP spid="28" grpId="0" animBg="1"/>
      <p:bldP spid="29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HDS Rack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230356"/>
            <a:ext cx="8226854" cy="466742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DQHDS supplied by </a:t>
            </a:r>
            <a:r>
              <a:rPr lang="en-GB" sz="2000" dirty="0"/>
              <a:t>both </a:t>
            </a:r>
            <a:r>
              <a:rPr lang="en-GB" sz="2000" dirty="0" smtClean="0"/>
              <a:t>F3 (UPS1) </a:t>
            </a:r>
            <a:r>
              <a:rPr lang="en-GB" sz="2000" dirty="0"/>
              <a:t>and </a:t>
            </a:r>
            <a:r>
              <a:rPr lang="en-GB" sz="2000" dirty="0" smtClean="0"/>
              <a:t>F4 (UPS2)</a:t>
            </a:r>
          </a:p>
          <a:p>
            <a:r>
              <a:rPr lang="en-GB" sz="2000" dirty="0" smtClean="0"/>
              <a:t>Switches </a:t>
            </a:r>
            <a:r>
              <a:rPr lang="en-GB" sz="2000" dirty="0"/>
              <a:t>on the front side to turn on/off the eight DQHDS</a:t>
            </a:r>
          </a:p>
          <a:p>
            <a:r>
              <a:rPr lang="en-GB" sz="2000" dirty="0"/>
              <a:t>For maintenance purposes, </a:t>
            </a:r>
            <a:r>
              <a:rPr lang="en-GB" sz="2000" dirty="0" smtClean="0"/>
              <a:t>the </a:t>
            </a:r>
            <a:r>
              <a:rPr lang="en-GB" sz="2000" dirty="0"/>
              <a:t>current transformers </a:t>
            </a:r>
            <a:r>
              <a:rPr lang="en-GB" sz="2000" dirty="0" smtClean="0"/>
              <a:t>installed </a:t>
            </a:r>
            <a:r>
              <a:rPr lang="en-GB" sz="2000" dirty="0"/>
              <a:t>inside the </a:t>
            </a:r>
            <a:r>
              <a:rPr lang="en-GB" sz="2000" dirty="0" smtClean="0"/>
              <a:t>DQHDS</a:t>
            </a:r>
          </a:p>
          <a:p>
            <a:r>
              <a:rPr lang="en-GB" sz="2000" dirty="0" smtClean="0"/>
              <a:t>New DQHDS has relays </a:t>
            </a:r>
            <a:r>
              <a:rPr lang="en-GB" sz="2000" dirty="0"/>
              <a:t>in the internal discharge circuit for safety</a:t>
            </a:r>
          </a:p>
          <a:p>
            <a:r>
              <a:rPr lang="en-GB" sz="2000" dirty="0"/>
              <a:t>New DQHDS has </a:t>
            </a:r>
            <a:r>
              <a:rPr lang="en-GB" sz="2000" dirty="0" smtClean="0"/>
              <a:t>a </a:t>
            </a:r>
            <a:r>
              <a:rPr lang="en-GB" sz="2000" dirty="0"/>
              <a:t>voltage </a:t>
            </a:r>
            <a:r>
              <a:rPr lang="en-GB" sz="2000" dirty="0" smtClean="0"/>
              <a:t>indicator</a:t>
            </a:r>
          </a:p>
          <a:p>
            <a:r>
              <a:rPr lang="en-GB" sz="2000" dirty="0"/>
              <a:t>Qualified in radiation (components in PSI, device in CHARM – radiation tolerant up to </a:t>
            </a:r>
            <a:r>
              <a:rPr lang="en-GB" sz="2000" dirty="0" smtClean="0"/>
              <a:t>420 </a:t>
            </a:r>
            <a:r>
              <a:rPr lang="en-GB" sz="2000" dirty="0" err="1" smtClean="0"/>
              <a:t>Gy</a:t>
            </a:r>
            <a:r>
              <a:rPr lang="en-GB" sz="2000" dirty="0"/>
              <a:t>)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US" sz="2300" dirty="0"/>
          </a:p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3278" r="2916"/>
          <a:stretch/>
        </p:blipFill>
        <p:spPr>
          <a:xfrm>
            <a:off x="1134533" y="4077498"/>
            <a:ext cx="3241360" cy="20495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4824"/>
          <a:stretch/>
        </p:blipFill>
        <p:spPr>
          <a:xfrm>
            <a:off x="6652880" y="3835246"/>
            <a:ext cx="2315780" cy="2049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7162"/>
          <a:stretch/>
        </p:blipFill>
        <p:spPr>
          <a:xfrm>
            <a:off x="4867350" y="4350667"/>
            <a:ext cx="1488806" cy="166175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3600450" y="5351411"/>
            <a:ext cx="1171575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flipV="1">
            <a:off x="4029075" y="4229100"/>
            <a:ext cx="3095625" cy="276226"/>
          </a:xfrm>
          <a:prstGeom prst="curvedConnector3">
            <a:avLst>
              <a:gd name="adj1" fmla="val -462"/>
            </a:avLst>
          </a:prstGeom>
          <a:ln>
            <a:solidFill>
              <a:srgbClr val="006BC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217963" y="5854676"/>
            <a:ext cx="1934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2060"/>
                </a:solidFill>
              </a:rPr>
              <a:t>Courtesy of D. </a:t>
            </a:r>
            <a:r>
              <a:rPr lang="en-GB" sz="1400" dirty="0" err="1" smtClean="0">
                <a:solidFill>
                  <a:srgbClr val="002060"/>
                </a:solidFill>
              </a:rPr>
              <a:t>Carillo</a:t>
            </a:r>
            <a:r>
              <a:rPr lang="en-GB" sz="1400" dirty="0" smtClean="0">
                <a:solidFill>
                  <a:srgbClr val="002060"/>
                </a:solidFill>
              </a:rPr>
              <a:t> </a:t>
            </a:r>
            <a:endParaRPr lang="en-GB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32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11T HDS Controller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199" y="1230356"/>
            <a:ext cx="8175997" cy="4667421"/>
          </a:xfrm>
        </p:spPr>
        <p:txBody>
          <a:bodyPr>
            <a:normAutofit/>
          </a:bodyPr>
          <a:lstStyle/>
          <a:p>
            <a:r>
              <a:rPr lang="en-GB" sz="2400" dirty="0"/>
              <a:t>Monitoring </a:t>
            </a:r>
            <a:r>
              <a:rPr lang="en-GB" sz="2400" dirty="0" smtClean="0"/>
              <a:t>16 quench </a:t>
            </a:r>
            <a:r>
              <a:rPr lang="en-GB" sz="2400" dirty="0"/>
              <a:t>heater </a:t>
            </a:r>
            <a:r>
              <a:rPr lang="en-GB" sz="2400" dirty="0" smtClean="0"/>
              <a:t>voltages and 16 currents</a:t>
            </a:r>
          </a:p>
          <a:p>
            <a:r>
              <a:rPr lang="en-GB" sz="2400" dirty="0" smtClean="0"/>
              <a:t>Trigger </a:t>
            </a:r>
            <a:r>
              <a:rPr lang="en-GB" sz="2400" dirty="0"/>
              <a:t>coupling of </a:t>
            </a:r>
            <a:r>
              <a:rPr lang="en-GB" sz="2400" dirty="0" smtClean="0"/>
              <a:t>2x16 </a:t>
            </a:r>
            <a:r>
              <a:rPr lang="en-GB" sz="2400" dirty="0"/>
              <a:t>HDS trigger lines </a:t>
            </a:r>
            <a:r>
              <a:rPr lang="en-GB" sz="2400" dirty="0" smtClean="0"/>
              <a:t>from </a:t>
            </a:r>
            <a:r>
              <a:rPr lang="en-GB" sz="2400" dirty="0"/>
              <a:t>UQDS (fully passive, no fan-out required)</a:t>
            </a:r>
          </a:p>
          <a:p>
            <a:r>
              <a:rPr lang="en-GB" sz="2400" dirty="0" smtClean="0"/>
              <a:t>HDS </a:t>
            </a:r>
            <a:r>
              <a:rPr lang="en-GB" sz="2400" dirty="0"/>
              <a:t>trigger </a:t>
            </a:r>
            <a:r>
              <a:rPr lang="en-GB" sz="2400" dirty="0" smtClean="0"/>
              <a:t>monitoring</a:t>
            </a:r>
            <a:endParaRPr lang="en-GB" sz="2400" dirty="0"/>
          </a:p>
          <a:p>
            <a:r>
              <a:rPr lang="en-GB" sz="2400" dirty="0" smtClean="0"/>
              <a:t>Supervision </a:t>
            </a:r>
            <a:r>
              <a:rPr lang="en-GB" sz="2400" dirty="0"/>
              <a:t>of Heater-to-IFS box cable </a:t>
            </a:r>
            <a:r>
              <a:rPr lang="en-GB" sz="2400" dirty="0" smtClean="0"/>
              <a:t>connection</a:t>
            </a:r>
            <a:endParaRPr lang="en-GB" sz="2800" dirty="0"/>
          </a:p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52" y="3679138"/>
            <a:ext cx="3038475" cy="244792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463" y="3679138"/>
            <a:ext cx="317447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99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Trim Lead Protection Unit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230356"/>
            <a:ext cx="8226854" cy="4667421"/>
          </a:xfrm>
        </p:spPr>
        <p:txBody>
          <a:bodyPr>
            <a:normAutofit/>
          </a:bodyPr>
          <a:lstStyle/>
          <a:p>
            <a:r>
              <a:rPr lang="en-GB" sz="2000" dirty="0"/>
              <a:t>The resistive leads of the 11T trim circuit require active protection</a:t>
            </a:r>
          </a:p>
          <a:p>
            <a:r>
              <a:rPr lang="en-GB" sz="2000" dirty="0"/>
              <a:t>Lead voltage will be measured </a:t>
            </a:r>
            <a:r>
              <a:rPr lang="en-GB" sz="2000" dirty="0" smtClean="0"/>
              <a:t>redundantly </a:t>
            </a:r>
            <a:r>
              <a:rPr lang="en-GB" sz="2000" dirty="0"/>
              <a:t>(2x4 voltages</a:t>
            </a:r>
            <a:r>
              <a:rPr lang="en-GB" sz="2000" dirty="0" smtClean="0"/>
              <a:t>)</a:t>
            </a:r>
          </a:p>
          <a:p>
            <a:r>
              <a:rPr lang="en-GB" sz="2000" dirty="0" smtClean="0"/>
              <a:t>Short bas-bars connecting circuit to the magnet will be included in measurements</a:t>
            </a:r>
            <a:endParaRPr lang="en-GB" sz="2000" dirty="0"/>
          </a:p>
          <a:p>
            <a:r>
              <a:rPr lang="en-GB" sz="2000" dirty="0"/>
              <a:t>Current sharing will be monitored and optionally </a:t>
            </a:r>
            <a:r>
              <a:rPr lang="en-GB" sz="2000" dirty="0" smtClean="0"/>
              <a:t>interlocked </a:t>
            </a:r>
            <a:br>
              <a:rPr lang="en-GB" sz="2000" dirty="0" smtClean="0"/>
            </a:br>
            <a:r>
              <a:rPr lang="en-GB" sz="2000" dirty="0" smtClean="0"/>
              <a:t>(1x4 </a:t>
            </a:r>
            <a:r>
              <a:rPr lang="en-GB" sz="2000" dirty="0"/>
              <a:t>currents)</a:t>
            </a:r>
          </a:p>
          <a:p>
            <a:r>
              <a:rPr lang="en-GB" sz="2000" dirty="0"/>
              <a:t>Unit will be composed of existing quench detection boards (DQQDC &amp; DQAMG</a:t>
            </a:r>
            <a:r>
              <a:rPr lang="en-GB" sz="2000" dirty="0" smtClean="0"/>
              <a:t>) or UQDS will be used</a:t>
            </a:r>
            <a:endParaRPr lang="en-GB" sz="2000" dirty="0"/>
          </a:p>
          <a:p>
            <a:pPr marL="36576" indent="0">
              <a:buNone/>
            </a:pPr>
            <a:endParaRPr lang="en-US" sz="2300" dirty="0"/>
          </a:p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844" y="3735010"/>
            <a:ext cx="2550678" cy="239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82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 of QPS for IPQ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230356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Reduce susceptibility </a:t>
            </a:r>
            <a:r>
              <a:rPr lang="en-GB" sz="2400" dirty="0"/>
              <a:t>to </a:t>
            </a:r>
            <a:r>
              <a:rPr lang="en-GB" sz="2400" dirty="0" smtClean="0"/>
              <a:t>thunderstorms</a:t>
            </a:r>
          </a:p>
          <a:p>
            <a:pPr lvl="1"/>
            <a:r>
              <a:rPr lang="en-US" sz="2000" dirty="0" smtClean="0"/>
              <a:t>Separation of magnet and bus-bar protection</a:t>
            </a:r>
            <a:endParaRPr lang="en-GB" sz="2000" dirty="0" smtClean="0"/>
          </a:p>
          <a:p>
            <a:r>
              <a:rPr lang="en-GB" sz="2400" dirty="0" smtClean="0"/>
              <a:t>Enhance detection </a:t>
            </a:r>
            <a:r>
              <a:rPr lang="en-GB" sz="2400" dirty="0"/>
              <a:t>of symmetric </a:t>
            </a:r>
            <a:r>
              <a:rPr lang="en-GB" sz="2400" dirty="0" smtClean="0"/>
              <a:t>quenches</a:t>
            </a:r>
          </a:p>
          <a:p>
            <a:pPr lvl="1"/>
            <a:r>
              <a:rPr lang="en-US" sz="2000" dirty="0" smtClean="0"/>
              <a:t>Use of current derivative sensors</a:t>
            </a:r>
          </a:p>
          <a:p>
            <a:pPr lvl="1"/>
            <a:r>
              <a:rPr lang="en-US" sz="2000" dirty="0" smtClean="0"/>
              <a:t>New quench detection unit to interface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current </a:t>
            </a:r>
            <a:r>
              <a:rPr lang="en-US" sz="2000" dirty="0" smtClean="0"/>
              <a:t>derivative sensors</a:t>
            </a:r>
            <a:endParaRPr lang="en-GB" sz="1800" dirty="0" smtClean="0"/>
          </a:p>
          <a:p>
            <a:r>
              <a:rPr lang="en-GB" sz="2400" dirty="0"/>
              <a:t>Improve </a:t>
            </a:r>
            <a:r>
              <a:rPr lang="en-GB" sz="2400" dirty="0" smtClean="0"/>
              <a:t>quench heater supervision</a:t>
            </a:r>
            <a:endParaRPr lang="en-GB" sz="2400" dirty="0"/>
          </a:p>
          <a:p>
            <a:pPr lvl="1"/>
            <a:r>
              <a:rPr lang="en-US" sz="2000" dirty="0" smtClean="0"/>
              <a:t>Use existing DQHSU units (used for main dipoles)</a:t>
            </a:r>
          </a:p>
          <a:p>
            <a:r>
              <a:rPr lang="en-GB" sz="2400" dirty="0"/>
              <a:t>Improve </a:t>
            </a:r>
            <a:r>
              <a:rPr lang="en-GB" sz="2400" dirty="0" smtClean="0"/>
              <a:t>remote maintenance</a:t>
            </a:r>
            <a:endParaRPr lang="en-GB" sz="2400" dirty="0"/>
          </a:p>
          <a:p>
            <a:r>
              <a:rPr lang="en-US" sz="2400" dirty="0" smtClean="0"/>
              <a:t>Partial upgrade planned for LS2</a:t>
            </a:r>
            <a:endParaRPr lang="en-GB" sz="2400" dirty="0"/>
          </a:p>
          <a:p>
            <a:pPr lvl="1"/>
            <a:r>
              <a:rPr lang="en-US" sz="2000" dirty="0" smtClean="0"/>
              <a:t>According to priority list that is in preparation by MP3</a:t>
            </a:r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9236B9-00B5-8A4D-994B-BC0D1255E2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32" b="8885"/>
          <a:stretch/>
        </p:blipFill>
        <p:spPr>
          <a:xfrm>
            <a:off x="7156684" y="2210541"/>
            <a:ext cx="1279080" cy="166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74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 of QDS for 600A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230356"/>
            <a:ext cx="8226854" cy="4667421"/>
          </a:xfrm>
        </p:spPr>
        <p:txBody>
          <a:bodyPr>
            <a:normAutofit/>
          </a:bodyPr>
          <a:lstStyle/>
          <a:p>
            <a:r>
              <a:rPr lang="en-GB" sz="2200" dirty="0"/>
              <a:t>Improve EMC of current sensors </a:t>
            </a:r>
            <a:endParaRPr lang="en-GB" sz="1700" dirty="0" smtClean="0"/>
          </a:p>
          <a:p>
            <a:pPr lvl="1"/>
            <a:r>
              <a:rPr lang="en-GB" sz="1800" dirty="0"/>
              <a:t>Exchange of current sensors in sensitive </a:t>
            </a:r>
            <a:r>
              <a:rPr lang="en-GB" sz="1800" dirty="0" smtClean="0"/>
              <a:t>areas (RR)</a:t>
            </a:r>
          </a:p>
          <a:p>
            <a:pPr lvl="1"/>
            <a:r>
              <a:rPr lang="en-US" sz="1800" dirty="0" smtClean="0"/>
              <a:t>Installation of redundant sensors to switch in case of faults</a:t>
            </a:r>
            <a:endParaRPr lang="en-GB" sz="1800" dirty="0" smtClean="0"/>
          </a:p>
          <a:p>
            <a:pPr lvl="1"/>
            <a:r>
              <a:rPr lang="en-US" sz="1800" dirty="0" smtClean="0"/>
              <a:t>New sensor candidate showed very good noise performance and was qualified in irradiation testing campaign in PSI up to 420 </a:t>
            </a:r>
            <a:r>
              <a:rPr lang="en-US" sz="1800" dirty="0" err="1" smtClean="0"/>
              <a:t>Gy</a:t>
            </a:r>
            <a:endParaRPr lang="en-GB" sz="1800" dirty="0" smtClean="0"/>
          </a:p>
          <a:p>
            <a:r>
              <a:rPr lang="en-US" sz="2200" dirty="0" smtClean="0"/>
              <a:t>Improve ramp rate limits </a:t>
            </a:r>
          </a:p>
          <a:p>
            <a:pPr lvl="1"/>
            <a:r>
              <a:rPr lang="en-US" sz="1800" dirty="0" smtClean="0"/>
              <a:t>Use of current derivative sensors for high-inductance circuits – planned but not confirmed for beginning of Run 3</a:t>
            </a:r>
          </a:p>
          <a:p>
            <a:r>
              <a:rPr lang="en-US" sz="2200" dirty="0" smtClean="0"/>
              <a:t>General maintenance</a:t>
            </a:r>
            <a:endParaRPr lang="en-US" sz="2200" dirty="0"/>
          </a:p>
          <a:p>
            <a:pPr lvl="1"/>
            <a:r>
              <a:rPr lang="en-US" sz="1700" dirty="0" smtClean="0"/>
              <a:t>Improve PM timing</a:t>
            </a:r>
          </a:p>
          <a:p>
            <a:pPr lvl="1"/>
            <a:r>
              <a:rPr lang="en-US" sz="1700" dirty="0" smtClean="0"/>
              <a:t>Improve remote maintenance </a:t>
            </a:r>
          </a:p>
          <a:p>
            <a:pPr lvl="1"/>
            <a:r>
              <a:rPr lang="en-US" sz="1700" dirty="0" smtClean="0"/>
              <a:t>Improve current sensor cabling (RR)</a:t>
            </a:r>
            <a:endParaRPr lang="en-US" sz="2300" dirty="0"/>
          </a:p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57794"/>
          <a:stretch/>
        </p:blipFill>
        <p:spPr>
          <a:xfrm>
            <a:off x="6193471" y="3941945"/>
            <a:ext cx="1472755" cy="1896428"/>
          </a:xfrm>
          <a:prstGeom prst="rect">
            <a:avLst/>
          </a:prstGeom>
        </p:spPr>
      </p:pic>
      <p:pic>
        <p:nvPicPr>
          <p:cNvPr id="1026" name="Picture 2" descr="HCS500A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861" y="3833604"/>
            <a:ext cx="1189196" cy="189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30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Consolidation of EE 600A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230356"/>
            <a:ext cx="8226854" cy="466742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General </a:t>
            </a:r>
            <a:r>
              <a:rPr lang="en-US" sz="2400" dirty="0"/>
              <a:t>maintenance of 600A EE systems</a:t>
            </a:r>
          </a:p>
          <a:p>
            <a:pPr lvl="1"/>
            <a:r>
              <a:rPr lang="en-GB" sz="2000" dirty="0"/>
              <a:t>Systems targeted according to closing failure rate</a:t>
            </a:r>
            <a:endParaRPr lang="en-US" sz="2000" dirty="0"/>
          </a:p>
          <a:p>
            <a:r>
              <a:rPr lang="en-GB" sz="2400" dirty="0"/>
              <a:t>Reduction of </a:t>
            </a:r>
            <a:r>
              <a:rPr lang="en-GB" sz="2400" dirty="0" smtClean="0"/>
              <a:t>600 A EE units </a:t>
            </a:r>
            <a:r>
              <a:rPr lang="en-GB" sz="2400" dirty="0"/>
              <a:t>in operation</a:t>
            </a:r>
          </a:p>
          <a:p>
            <a:pPr lvl="1"/>
            <a:r>
              <a:rPr lang="en-GB" sz="2000" dirty="0"/>
              <a:t>Circuits with operational currents below 300 A to be by-passed</a:t>
            </a:r>
          </a:p>
          <a:p>
            <a:pPr lvl="1"/>
            <a:r>
              <a:rPr lang="en-GB" sz="2000" dirty="0"/>
              <a:t>Changes in firmware required</a:t>
            </a:r>
          </a:p>
          <a:p>
            <a:pPr lvl="1"/>
            <a:r>
              <a:rPr lang="en-GB" sz="2000" dirty="0"/>
              <a:t>Interlock configuration </a:t>
            </a:r>
            <a:r>
              <a:rPr lang="en-GB" sz="2000" dirty="0" smtClean="0"/>
              <a:t>affected</a:t>
            </a:r>
          </a:p>
          <a:p>
            <a:r>
              <a:rPr lang="en-GB" sz="2400" dirty="0"/>
              <a:t>F</a:t>
            </a:r>
            <a:r>
              <a:rPr lang="en-GB" sz="2400" dirty="0" smtClean="0"/>
              <a:t>our </a:t>
            </a:r>
            <a:r>
              <a:rPr lang="en-GB" sz="2400" dirty="0"/>
              <a:t>vacuum </a:t>
            </a:r>
            <a:r>
              <a:rPr lang="en-GB" sz="2400" dirty="0" smtClean="0"/>
              <a:t>breaker-based </a:t>
            </a:r>
            <a:r>
              <a:rPr lang="en-GB" sz="2400" dirty="0"/>
              <a:t>systems will replace </a:t>
            </a:r>
            <a:r>
              <a:rPr lang="en-GB" sz="2400" dirty="0" smtClean="0"/>
              <a:t>four electromechanical ones</a:t>
            </a:r>
            <a:endParaRPr lang="en-GB" sz="2400" dirty="0"/>
          </a:p>
          <a:p>
            <a:pPr lvl="1"/>
            <a:r>
              <a:rPr lang="en-US" sz="2000" dirty="0" smtClean="0"/>
              <a:t>Exact circuits to be decided</a:t>
            </a:r>
            <a:endParaRPr lang="en-US" sz="2000" dirty="0" smtClean="0"/>
          </a:p>
          <a:p>
            <a:r>
              <a:rPr lang="en-US" sz="2400" dirty="0" smtClean="0"/>
              <a:t>Transparent for operation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695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Upgrade of </a:t>
            </a:r>
            <a:r>
              <a:rPr lang="en-US" sz="3600" dirty="0" smtClean="0"/>
              <a:t>QPS: Miscellaneous 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230356"/>
            <a:ext cx="8226854" cy="4667421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Partial replacement </a:t>
            </a:r>
            <a:r>
              <a:rPr lang="en-GB" sz="2400" dirty="0"/>
              <a:t>of obsolete detection boards by new generation </a:t>
            </a:r>
            <a:r>
              <a:rPr lang="en-GB" sz="2400" dirty="0" smtClean="0"/>
              <a:t>QDS for ITs</a:t>
            </a:r>
            <a:endParaRPr lang="en-GB" sz="2400" dirty="0" smtClean="0"/>
          </a:p>
          <a:p>
            <a:r>
              <a:rPr lang="en-GB" sz="2400" dirty="0"/>
              <a:t>Fast quench loop </a:t>
            </a:r>
            <a:r>
              <a:rPr lang="en-GB" sz="2400" dirty="0" smtClean="0"/>
              <a:t>controllers for S67 and S78 </a:t>
            </a:r>
            <a:endParaRPr lang="en-GB" sz="2000" dirty="0"/>
          </a:p>
          <a:p>
            <a:pPr lvl="1"/>
            <a:r>
              <a:rPr lang="en-GB" sz="2000" dirty="0"/>
              <a:t>Fast (&lt;1 </a:t>
            </a:r>
            <a:r>
              <a:rPr lang="en-GB" sz="2000" dirty="0" err="1"/>
              <a:t>ms</a:t>
            </a:r>
            <a:r>
              <a:rPr lang="en-GB" sz="2000" dirty="0"/>
              <a:t>) transmission of circuit abort signal to </a:t>
            </a:r>
            <a:r>
              <a:rPr lang="en-GB" sz="2000" dirty="0" smtClean="0"/>
              <a:t>PIC – </a:t>
            </a:r>
            <a:r>
              <a:rPr lang="en-GB" sz="2000" dirty="0"/>
              <a:t>required to dump the beam prior to </a:t>
            </a:r>
            <a:r>
              <a:rPr lang="en-GB" sz="2000" dirty="0" smtClean="0"/>
              <a:t>heater </a:t>
            </a:r>
            <a:r>
              <a:rPr lang="en-GB" sz="2000" dirty="0"/>
              <a:t>firing in 11 T </a:t>
            </a:r>
            <a:r>
              <a:rPr lang="en-GB" sz="2000" dirty="0" smtClean="0"/>
              <a:t>dipoles</a:t>
            </a:r>
          </a:p>
          <a:p>
            <a:r>
              <a:rPr lang="en-GB" sz="2400" dirty="0"/>
              <a:t>Reconfiguration of the </a:t>
            </a:r>
            <a:r>
              <a:rPr lang="en-GB" sz="2400" dirty="0" err="1"/>
              <a:t>nQPS</a:t>
            </a:r>
            <a:r>
              <a:rPr lang="en-GB" sz="2400" dirty="0"/>
              <a:t> layer in </a:t>
            </a:r>
            <a:r>
              <a:rPr lang="en-GB" sz="2400" dirty="0" smtClean="0"/>
              <a:t>S67 </a:t>
            </a:r>
            <a:r>
              <a:rPr lang="en-GB" sz="2400" dirty="0"/>
              <a:t>and </a:t>
            </a:r>
            <a:r>
              <a:rPr lang="en-GB" sz="2400" dirty="0" smtClean="0"/>
              <a:t>S78 </a:t>
            </a:r>
            <a:r>
              <a:rPr lang="en-GB" sz="2400" dirty="0"/>
              <a:t>after 11 T dipole installation</a:t>
            </a:r>
          </a:p>
          <a:p>
            <a:pPr lvl="1"/>
            <a:r>
              <a:rPr lang="en-GB" sz="2000" dirty="0" smtClean="0"/>
              <a:t>11 </a:t>
            </a:r>
            <a:r>
              <a:rPr lang="en-GB" sz="2000" dirty="0"/>
              <a:t>T dipoles cannot serve as reference magnets for aperture symmetric </a:t>
            </a:r>
            <a:r>
              <a:rPr lang="en-GB" sz="2000" dirty="0" smtClean="0"/>
              <a:t>quenches</a:t>
            </a:r>
            <a:endParaRPr lang="en-GB" sz="2000" dirty="0"/>
          </a:p>
          <a:p>
            <a:r>
              <a:rPr lang="en-US" sz="2400" dirty="0" smtClean="0"/>
              <a:t>13 kA EE systems</a:t>
            </a:r>
            <a:endParaRPr lang="en-US" sz="2400" dirty="0"/>
          </a:p>
          <a:p>
            <a:pPr lvl="1"/>
            <a:r>
              <a:rPr lang="en-GB" sz="2000" dirty="0"/>
              <a:t>Consolidation and maintenance of 256 circuit breakers</a:t>
            </a:r>
          </a:p>
          <a:p>
            <a:pPr lvl="1"/>
            <a:r>
              <a:rPr lang="en-GB" sz="2000" dirty="0"/>
              <a:t>Inspection and maintenance of dump resistors</a:t>
            </a:r>
          </a:p>
          <a:p>
            <a:pPr lvl="1"/>
            <a:r>
              <a:rPr lang="en-GB" sz="2000" dirty="0"/>
              <a:t>Consolidation of controls</a:t>
            </a:r>
          </a:p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</p:spTree>
    <p:extLst>
      <p:ext uri="{BB962C8B-B14F-4D97-AF65-F5344CB8AC3E}">
        <p14:creationId xmlns:p14="http://schemas.microsoft.com/office/powerpoint/2010/main" val="353849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886597"/>
            <a:ext cx="8226854" cy="327582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Quench Protection Systems</a:t>
            </a:r>
            <a:endParaRPr lang="en-US" sz="32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4038211"/>
            <a:ext cx="8105776" cy="962414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Jelena Spasic</a:t>
            </a:r>
          </a:p>
          <a:p>
            <a:endParaRPr lang="en-US" sz="2000" b="1" dirty="0"/>
          </a:p>
          <a:p>
            <a:r>
              <a:rPr lang="en-US" sz="2000" b="1" dirty="0" smtClean="0"/>
              <a:t>TE-MPE-EP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4776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Upgrade of QPS Supervision &amp; Control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230356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/>
              <a:t>MasterFIP replaces </a:t>
            </a:r>
            <a:r>
              <a:rPr lang="en-GB" sz="2400" dirty="0" err="1"/>
              <a:t>WorldFip</a:t>
            </a:r>
            <a:r>
              <a:rPr lang="en-GB" sz="2400" dirty="0"/>
              <a:t> </a:t>
            </a:r>
            <a:r>
              <a:rPr lang="en-GB" sz="2400" dirty="0" smtClean="0"/>
              <a:t>(test successful so far)</a:t>
            </a:r>
          </a:p>
          <a:p>
            <a:r>
              <a:rPr lang="en-GB" sz="2400" dirty="0" smtClean="0"/>
              <a:t>Major </a:t>
            </a:r>
            <a:r>
              <a:rPr lang="en-GB" sz="2400" dirty="0"/>
              <a:t>software stack update </a:t>
            </a:r>
          </a:p>
          <a:p>
            <a:r>
              <a:rPr lang="en-GB" sz="2400" dirty="0" smtClean="0"/>
              <a:t>NXCALS </a:t>
            </a:r>
            <a:r>
              <a:rPr lang="en-GB" sz="2400" dirty="0"/>
              <a:t>logging </a:t>
            </a:r>
            <a:r>
              <a:rPr lang="en-GB" sz="2400" dirty="0" smtClean="0"/>
              <a:t>– in cooperation with BE-ICS</a:t>
            </a:r>
            <a:endParaRPr lang="en-GB" sz="2400" dirty="0"/>
          </a:p>
          <a:p>
            <a:r>
              <a:rPr lang="en-GB" sz="2400" dirty="0" smtClean="0"/>
              <a:t>Refactoring </a:t>
            </a:r>
            <a:r>
              <a:rPr lang="en-GB" sz="2400" dirty="0"/>
              <a:t>of real time </a:t>
            </a:r>
            <a:r>
              <a:rPr lang="en-GB" sz="2400" dirty="0" smtClean="0"/>
              <a:t>application </a:t>
            </a:r>
          </a:p>
          <a:p>
            <a:pPr lvl="1"/>
            <a:r>
              <a:rPr lang="en-GB" sz="2000" dirty="0" smtClean="0"/>
              <a:t>Data </a:t>
            </a:r>
            <a:r>
              <a:rPr lang="en-GB" sz="2000" dirty="0"/>
              <a:t>processing </a:t>
            </a:r>
            <a:r>
              <a:rPr lang="en-GB" sz="2000" dirty="0" smtClean="0"/>
              <a:t>optimization</a:t>
            </a:r>
          </a:p>
          <a:p>
            <a:pPr lvl="1"/>
            <a:r>
              <a:rPr lang="en-GB" sz="2000" dirty="0" smtClean="0"/>
              <a:t>State </a:t>
            </a:r>
            <a:r>
              <a:rPr lang="en-GB" sz="2000" dirty="0"/>
              <a:t>machine controller </a:t>
            </a:r>
          </a:p>
          <a:p>
            <a:pPr lvl="1"/>
            <a:r>
              <a:rPr lang="en-GB" sz="2000" dirty="0" smtClean="0"/>
              <a:t>Automatic </a:t>
            </a:r>
            <a:r>
              <a:rPr lang="en-GB" sz="2000" dirty="0"/>
              <a:t>fault recovery </a:t>
            </a:r>
            <a:endParaRPr lang="en-GB" sz="2000" dirty="0" smtClean="0"/>
          </a:p>
          <a:p>
            <a:r>
              <a:rPr lang="en-GB" sz="2000" dirty="0" smtClean="0"/>
              <a:t>Automatic </a:t>
            </a:r>
            <a:r>
              <a:rPr lang="en-GB" sz="2000" dirty="0"/>
              <a:t>analysis of state of health of the </a:t>
            </a:r>
            <a:r>
              <a:rPr lang="en-GB" sz="2000" dirty="0" smtClean="0"/>
              <a:t>system</a:t>
            </a:r>
            <a:endParaRPr lang="en-US" sz="2000" dirty="0"/>
          </a:p>
          <a:p>
            <a:r>
              <a:rPr lang="en-GB" sz="2000" dirty="0" smtClean="0"/>
              <a:t>Swisstool extension </a:t>
            </a:r>
          </a:p>
          <a:p>
            <a:r>
              <a:rPr lang="en-GB" sz="2000" dirty="0" smtClean="0"/>
              <a:t>Supervision must be fully operational before QPS IST and LHC HWC!</a:t>
            </a:r>
            <a:endParaRPr lang="en-GB" sz="2000" dirty="0"/>
          </a:p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</p:spTree>
    <p:extLst>
      <p:ext uri="{BB962C8B-B14F-4D97-AF65-F5344CB8AC3E}">
        <p14:creationId xmlns:p14="http://schemas.microsoft.com/office/powerpoint/2010/main" val="256461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230356"/>
            <a:ext cx="8226854" cy="466742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QPS for MQ will be upgraded due to approaching the end of the system lifetime, and as well to enhance </a:t>
            </a:r>
            <a:r>
              <a:rPr lang="en-GB" sz="2400" dirty="0"/>
              <a:t>diagnostics and remote </a:t>
            </a:r>
            <a:r>
              <a:rPr lang="en-GB" sz="2400" dirty="0" smtClean="0"/>
              <a:t>maintenance </a:t>
            </a:r>
          </a:p>
          <a:p>
            <a:r>
              <a:rPr lang="en-US" sz="2400" dirty="0" smtClean="0"/>
              <a:t>QPS for 11T will be deployed to protect 11T magnet</a:t>
            </a:r>
          </a:p>
          <a:p>
            <a:r>
              <a:rPr lang="en-US" sz="2400" dirty="0" smtClean="0"/>
              <a:t>Partial consolidation of QPS for </a:t>
            </a:r>
            <a:r>
              <a:rPr lang="en-US" sz="2400" dirty="0" err="1" smtClean="0"/>
              <a:t>IPx</a:t>
            </a:r>
            <a:r>
              <a:rPr lang="en-US" sz="2400" dirty="0" smtClean="0"/>
              <a:t> circuits will be performed</a:t>
            </a:r>
          </a:p>
          <a:p>
            <a:r>
              <a:rPr lang="en-US" sz="2400" dirty="0" smtClean="0"/>
              <a:t>We do not expect any surprises in QPS due to operation at 7 </a:t>
            </a:r>
            <a:r>
              <a:rPr lang="en-US" sz="2400" dirty="0" err="1" smtClean="0"/>
              <a:t>TeV</a:t>
            </a:r>
            <a:r>
              <a:rPr lang="en-US" sz="2400" dirty="0" smtClean="0"/>
              <a:t> </a:t>
            </a:r>
          </a:p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</p:spTree>
    <p:extLst>
      <p:ext uri="{BB962C8B-B14F-4D97-AF65-F5344CB8AC3E}">
        <p14:creationId xmlns:p14="http://schemas.microsoft.com/office/powerpoint/2010/main" val="206500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Thank </a:t>
            </a:r>
            <a:r>
              <a:rPr lang="en-US" b="1" dirty="0" smtClean="0"/>
              <a:t>you for your attention!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9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81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MPP Workshop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</a:t>
            </a:r>
            <a:r>
              <a:rPr lang="en-US" b="1" dirty="0" smtClean="0"/>
              <a:t>Q</a:t>
            </a:r>
            <a:r>
              <a:rPr lang="en-US" dirty="0" smtClean="0"/>
              <a:t>uench </a:t>
            </a:r>
            <a:r>
              <a:rPr lang="en-US" b="1" dirty="0" smtClean="0"/>
              <a:t>P</a:t>
            </a:r>
            <a:r>
              <a:rPr lang="en-US" dirty="0" smtClean="0"/>
              <a:t>rotection </a:t>
            </a:r>
            <a:r>
              <a:rPr lang="en-US" b="1" dirty="0" smtClean="0"/>
              <a:t>S</a:t>
            </a:r>
            <a:r>
              <a:rPr lang="en-US" dirty="0" smtClean="0"/>
              <a:t>ystems</a:t>
            </a:r>
          </a:p>
          <a:p>
            <a:r>
              <a:rPr lang="en-US" dirty="0" smtClean="0"/>
              <a:t>Planned changes in QPS for LS2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Upgraded QPS – closer look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QPS for main quadrupoles (MQ)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QPS for 11T dipole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QPS for individually powered magnets (</a:t>
            </a:r>
            <a:r>
              <a:rPr lang="en-US" dirty="0" err="1" smtClean="0">
                <a:sym typeface="Wingdings" panose="05000000000000000000" pitchFamily="2" charset="2"/>
              </a:rPr>
              <a:t>IPx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86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Introduction to </a:t>
            </a:r>
            <a:r>
              <a:rPr lang="en-US" sz="3000" b="1" dirty="0"/>
              <a:t>Q</a:t>
            </a:r>
            <a:r>
              <a:rPr lang="en-US" sz="3000" dirty="0"/>
              <a:t>uench </a:t>
            </a:r>
            <a:r>
              <a:rPr lang="en-US" sz="3000" b="1" dirty="0"/>
              <a:t>P</a:t>
            </a:r>
            <a:r>
              <a:rPr lang="en-US" sz="3000" dirty="0"/>
              <a:t>rotection </a:t>
            </a:r>
            <a:r>
              <a:rPr lang="en-US" sz="3000" b="1" dirty="0" smtClean="0"/>
              <a:t>S</a:t>
            </a:r>
            <a:r>
              <a:rPr lang="en-US" sz="3000" dirty="0" smtClean="0"/>
              <a:t>ystems 1/2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5/7/2019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6" name="Slide Number Placeholder 3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43F53D-AFDA-4049-A4CD-E2FA2194F2C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46" name="Content Placeholder 14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8" y="1363399"/>
            <a:ext cx="6128746" cy="3887233"/>
          </a:xfrm>
          <a:prstGeom prst="rect">
            <a:avLst/>
          </a:prstGeom>
        </p:spPr>
      </p:pic>
      <p:graphicFrame>
        <p:nvGraphicFramePr>
          <p:cNvPr id="148" name="Table 1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052047"/>
              </p:ext>
            </p:extLst>
          </p:nvPr>
        </p:nvGraphicFramePr>
        <p:xfrm>
          <a:off x="6630556" y="1075763"/>
          <a:ext cx="219456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4371">
                  <a:extLst>
                    <a:ext uri="{9D8B030D-6E8A-4147-A177-3AD203B41FA5}">
                      <a16:colId xmlns:a16="http://schemas.microsoft.com/office/drawing/2014/main" val="2522611"/>
                    </a:ext>
                  </a:extLst>
                </a:gridCol>
                <a:gridCol w="820189">
                  <a:extLst>
                    <a:ext uri="{9D8B030D-6E8A-4147-A177-3AD203B41FA5}">
                      <a16:colId xmlns:a16="http://schemas.microsoft.com/office/drawing/2014/main" val="3543467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Item</a:t>
                      </a:r>
                      <a:endParaRPr lang="en-GB" sz="10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Count</a:t>
                      </a:r>
                      <a:endParaRPr lang="en-GB" sz="10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180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EE13kA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8966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EE600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202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6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HDS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6084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718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QDSRB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1232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5326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lvl="1" indent="0" algn="l">
                        <a:tabLst/>
                      </a:pPr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Magnet</a:t>
                      </a:r>
                      <a:r>
                        <a:rPr lang="en-GB" sz="800" baseline="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detector</a:t>
                      </a:r>
                      <a:endParaRPr lang="en-GB" sz="10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lvl="1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2464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76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1" indent="0" algn="l">
                        <a:tabLst/>
                      </a:pPr>
                      <a:r>
                        <a:rPr kumimoji="0" lang="en-GB" sz="1000" b="1" kern="12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QDSRQ</a:t>
                      </a:r>
                      <a:endParaRPr kumimoji="0" lang="en-GB" sz="1000" b="1" kern="12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kumimoji="0" lang="en-GB" sz="1000" b="1" kern="12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392</a:t>
                      </a:r>
                      <a:endParaRPr kumimoji="0" lang="en-GB" sz="1000" b="1" kern="12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627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lvl="1" indent="0" algn="l">
                        <a:tabLst/>
                      </a:pPr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Magnet detector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lvl="1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1568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2531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nQPS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436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9291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>
                        <a:tabLst/>
                      </a:pPr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Magnet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1632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698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/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Bus-bar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4096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837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QDSIPX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76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0734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1588" algn="l"/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IP magnet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357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/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 magnet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1251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>
                        <a:tabLst/>
                      </a:pPr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Current lead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1124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1607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QDS600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114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7162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Magnet</a:t>
                      </a:r>
                      <a:r>
                        <a:rPr kumimoji="0" lang="en-GB" sz="800" kern="1200" baseline="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detector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1588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624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7828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Rad-tol magnet det.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212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506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1588" algn="l">
                        <a:tabLst/>
                      </a:pPr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Current lead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1672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821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tabLst/>
                      </a:pPr>
                      <a:r>
                        <a:rPr kumimoji="0" lang="en-GB" sz="1000" b="1" kern="12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</a:t>
                      </a:r>
                      <a:endParaRPr kumimoji="0" lang="en-GB" sz="1000" b="1" kern="12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kumimoji="0" lang="en-GB" sz="1000" b="1" kern="12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8568</a:t>
                      </a:r>
                      <a:endParaRPr kumimoji="0" lang="en-GB" sz="1000" b="1" kern="12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760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>
                        <a:tabLst/>
                      </a:pPr>
                      <a:r>
                        <a:rPr kumimoji="0" lang="en-GB" sz="800" b="1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Interlocking</a:t>
                      </a:r>
                      <a:endParaRPr kumimoji="0" lang="en-GB" sz="800" b="1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b="1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13800</a:t>
                      </a:r>
                      <a:endParaRPr kumimoji="0" lang="en-GB" sz="800" b="1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6161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518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Introduction to </a:t>
            </a:r>
            <a:r>
              <a:rPr lang="en-US" sz="3000" b="1" dirty="0"/>
              <a:t>Q</a:t>
            </a:r>
            <a:r>
              <a:rPr lang="en-US" sz="3000" dirty="0"/>
              <a:t>uench </a:t>
            </a:r>
            <a:r>
              <a:rPr lang="en-US" sz="3000" b="1" dirty="0"/>
              <a:t>P</a:t>
            </a:r>
            <a:r>
              <a:rPr lang="en-US" sz="3000" dirty="0"/>
              <a:t>rotection </a:t>
            </a:r>
            <a:r>
              <a:rPr lang="en-US" sz="3000" b="1" dirty="0"/>
              <a:t>S</a:t>
            </a:r>
            <a:r>
              <a:rPr lang="en-US" sz="3000" dirty="0"/>
              <a:t>ystems </a:t>
            </a:r>
            <a:r>
              <a:rPr lang="en-US" sz="3000" dirty="0" smtClean="0"/>
              <a:t>2/2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5/7/2019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25" y="1224445"/>
            <a:ext cx="7282020" cy="454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18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Planned Changes in QPS for LS2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QPS for MQ (DYPQ)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Lifecycle management driven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Enhance diagnostics and remote maintenance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Improve reliability and radiation tolerance</a:t>
            </a:r>
          </a:p>
          <a:p>
            <a:pPr>
              <a:lnSpc>
                <a:spcPct val="120000"/>
              </a:lnSpc>
            </a:pPr>
            <a:r>
              <a:rPr lang="en-GB" dirty="0"/>
              <a:t>QPS for </a:t>
            </a:r>
            <a:r>
              <a:rPr lang="en-GB" dirty="0" smtClean="0"/>
              <a:t>11T</a:t>
            </a:r>
            <a:endParaRPr lang="en-GB" dirty="0"/>
          </a:p>
          <a:p>
            <a:pPr lvl="1">
              <a:lnSpc>
                <a:spcPct val="120000"/>
              </a:lnSpc>
            </a:pPr>
            <a:r>
              <a:rPr lang="en-GB" dirty="0" smtClean="0"/>
              <a:t>New quench protection system needed</a:t>
            </a:r>
          </a:p>
          <a:p>
            <a:pPr>
              <a:lnSpc>
                <a:spcPct val="120000"/>
              </a:lnSpc>
            </a:pPr>
            <a:r>
              <a:rPr lang="en-GB" dirty="0"/>
              <a:t>QPS for </a:t>
            </a:r>
            <a:r>
              <a:rPr lang="en-GB" dirty="0" err="1" smtClean="0"/>
              <a:t>IPx</a:t>
            </a:r>
            <a:r>
              <a:rPr lang="en-GB" dirty="0" smtClean="0"/>
              <a:t> (IPQ, 600A)</a:t>
            </a:r>
            <a:endParaRPr lang="en-GB" dirty="0"/>
          </a:p>
          <a:p>
            <a:pPr lvl="1">
              <a:lnSpc>
                <a:spcPct val="120000"/>
              </a:lnSpc>
            </a:pPr>
            <a:r>
              <a:rPr lang="en-GB" dirty="0" smtClean="0"/>
              <a:t>Reduce susceptibility to thunderstorms </a:t>
            </a:r>
            <a:r>
              <a:rPr lang="en-GB" dirty="0"/>
              <a:t>– </a:t>
            </a:r>
            <a:r>
              <a:rPr lang="en-GB" dirty="0" smtClean="0"/>
              <a:t>IPQ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Improve</a:t>
            </a:r>
            <a:r>
              <a:rPr lang="en-GB" dirty="0"/>
              <a:t> </a:t>
            </a:r>
            <a:r>
              <a:rPr lang="en-GB" dirty="0" smtClean="0"/>
              <a:t>detection of symmetric quenches – IPQ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Improve EMC of current sensors – 600A </a:t>
            </a:r>
            <a:endParaRPr lang="en-GB" dirty="0" smtClean="0"/>
          </a:p>
          <a:p>
            <a:pPr lvl="1">
              <a:lnSpc>
                <a:spcPct val="120000"/>
              </a:lnSpc>
            </a:pPr>
            <a:r>
              <a:rPr lang="en-GB" dirty="0" smtClean="0"/>
              <a:t>Maintenance</a:t>
            </a:r>
            <a:r>
              <a:rPr lang="en-GB" smtClean="0"/>
              <a:t>, test </a:t>
            </a:r>
            <a:r>
              <a:rPr lang="en-GB" dirty="0" smtClean="0"/>
              <a:t>and reduction of units – EE 600A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0311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DYPQ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16301"/>
          <a:stretch/>
        </p:blipFill>
        <p:spPr>
          <a:xfrm>
            <a:off x="634133" y="1049629"/>
            <a:ext cx="7841651" cy="4922560"/>
          </a:xfrm>
          <a:prstGeom prst="rect">
            <a:avLst/>
          </a:prstGeom>
        </p:spPr>
      </p:pic>
      <p:sp>
        <p:nvSpPr>
          <p:cNvPr id="80" name="Rectangle 79"/>
          <p:cNvSpPr/>
          <p:nvPr/>
        </p:nvSpPr>
        <p:spPr>
          <a:xfrm>
            <a:off x="4961248" y="4297836"/>
            <a:ext cx="555674" cy="317216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HDS 1</a:t>
            </a:r>
          </a:p>
        </p:txBody>
      </p:sp>
      <p:sp>
        <p:nvSpPr>
          <p:cNvPr id="81" name="Rectangle 80"/>
          <p:cNvSpPr/>
          <p:nvPr/>
        </p:nvSpPr>
        <p:spPr>
          <a:xfrm>
            <a:off x="7394997" y="4297836"/>
            <a:ext cx="616634" cy="317216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HDS 2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25863" y="3165112"/>
            <a:ext cx="752683" cy="407092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UPS 1</a:t>
            </a:r>
          </a:p>
        </p:txBody>
      </p:sp>
      <p:sp>
        <p:nvSpPr>
          <p:cNvPr id="83" name="Rectangle 82"/>
          <p:cNvSpPr/>
          <p:nvPr/>
        </p:nvSpPr>
        <p:spPr>
          <a:xfrm>
            <a:off x="112374" y="4979021"/>
            <a:ext cx="1297411" cy="407092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Power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supply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4" name="Rectangle 83"/>
          <p:cNvSpPr/>
          <p:nvPr/>
        </p:nvSpPr>
        <p:spPr>
          <a:xfrm>
            <a:off x="195652" y="5287139"/>
            <a:ext cx="1332613" cy="407092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n-GB" sz="1400" kern="0" dirty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Power</a:t>
            </a:r>
            <a:r>
              <a:rPr lang="en-GB" sz="1400" b="1" kern="0" dirty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n-GB" sz="1400" kern="0" dirty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supply</a:t>
            </a:r>
            <a:r>
              <a:rPr lang="en-GB" sz="1400" b="1" kern="0" dirty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n-GB" sz="1400" kern="0" dirty="0" smtClean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2</a:t>
            </a:r>
            <a:endParaRPr lang="en-GB" sz="1400" kern="0" dirty="0">
              <a:solidFill>
                <a:srgbClr val="104282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1584018" y="4979021"/>
            <a:ext cx="1421823" cy="407090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Quench detector  </a:t>
            </a:r>
            <a:r>
              <a:rPr lang="en-GB" sz="1400" kern="0" dirty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M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Q</a:t>
            </a:r>
            <a:r>
              <a:rPr kumimoji="0" lang="en-GB" sz="1400" i="1" u="sng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</a:t>
            </a:r>
          </a:p>
        </p:txBody>
      </p:sp>
      <p:sp>
        <p:nvSpPr>
          <p:cNvPr id="88" name="Rectangle 87"/>
          <p:cNvSpPr/>
          <p:nvPr/>
        </p:nvSpPr>
        <p:spPr>
          <a:xfrm>
            <a:off x="1677619" y="5217406"/>
            <a:ext cx="1475286" cy="407089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 smtClean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Quench detector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 </a:t>
            </a:r>
            <a:r>
              <a:rPr lang="en-GB" sz="1400" kern="0" dirty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M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Q</a:t>
            </a:r>
            <a:r>
              <a:rPr kumimoji="0" lang="en-GB" sz="1400" i="1" u="sng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B</a:t>
            </a:r>
          </a:p>
        </p:txBody>
      </p:sp>
      <p:sp>
        <p:nvSpPr>
          <p:cNvPr id="89" name="Rectangle 88"/>
          <p:cNvSpPr/>
          <p:nvPr/>
        </p:nvSpPr>
        <p:spPr>
          <a:xfrm>
            <a:off x="1887342" y="5440476"/>
            <a:ext cx="1475286" cy="407089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 smtClean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Quench detector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 </a:t>
            </a:r>
            <a:r>
              <a:rPr lang="en-GB" sz="1400" kern="0" dirty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M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Q</a:t>
            </a:r>
            <a:r>
              <a:rPr kumimoji="0" lang="en-GB" sz="1400" i="1" u="sng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B</a:t>
            </a:r>
          </a:p>
        </p:txBody>
      </p:sp>
      <p:sp>
        <p:nvSpPr>
          <p:cNvPr id="90" name="Rectangle 89"/>
          <p:cNvSpPr/>
          <p:nvPr/>
        </p:nvSpPr>
        <p:spPr>
          <a:xfrm>
            <a:off x="2140961" y="5670580"/>
            <a:ext cx="1431390" cy="407088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 smtClean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Quench detector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 </a:t>
            </a:r>
            <a:r>
              <a:rPr lang="en-GB" sz="1400" kern="0" dirty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M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Q</a:t>
            </a:r>
            <a:r>
              <a:rPr kumimoji="0" lang="en-GB" sz="1400" i="1" u="sng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D</a:t>
            </a: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B</a:t>
            </a:r>
          </a:p>
        </p:txBody>
      </p:sp>
      <p:sp>
        <p:nvSpPr>
          <p:cNvPr id="92" name="Rectangle 91"/>
          <p:cNvSpPr/>
          <p:nvPr/>
        </p:nvSpPr>
        <p:spPr>
          <a:xfrm>
            <a:off x="3691722" y="5673447"/>
            <a:ext cx="1411213" cy="407092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 smtClean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Data acquisition controller</a:t>
            </a:r>
            <a:endParaRPr kumimoji="0" lang="en-GB" sz="1400" i="0" u="none" strike="noStrike" kern="0" cap="none" spc="0" normalizeH="0" baseline="0" noProof="0" dirty="0" smtClean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2172878" y="2422483"/>
            <a:ext cx="1399473" cy="407092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HDS trigger coupling</a:t>
            </a:r>
          </a:p>
        </p:txBody>
      </p:sp>
      <p:cxnSp>
        <p:nvCxnSpPr>
          <p:cNvPr id="94" name="Elbow Connector 93"/>
          <p:cNvCxnSpPr/>
          <p:nvPr/>
        </p:nvCxnSpPr>
        <p:spPr>
          <a:xfrm>
            <a:off x="3572351" y="2637827"/>
            <a:ext cx="3194209" cy="730831"/>
          </a:xfrm>
          <a:prstGeom prst="bentConnector3">
            <a:avLst>
              <a:gd name="adj1" fmla="val 99987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7" name="Elbow Connector 96"/>
          <p:cNvCxnSpPr/>
          <p:nvPr/>
        </p:nvCxnSpPr>
        <p:spPr>
          <a:xfrm>
            <a:off x="3572351" y="2637827"/>
            <a:ext cx="1084055" cy="661773"/>
          </a:xfrm>
          <a:prstGeom prst="bentConnector3">
            <a:avLst>
              <a:gd name="adj1" fmla="val 100610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rgbClr val="002060"/>
                </a:solidFill>
              </a:rPr>
              <a:t>392 racks in the LHC tunnel</a:t>
            </a:r>
          </a:p>
          <a:p>
            <a:pPr lvl="1"/>
            <a:endParaRPr lang="en-GB" dirty="0"/>
          </a:p>
          <a:p>
            <a:pPr marL="448056" lvl="1" indent="0">
              <a:buNone/>
            </a:pPr>
            <a:endParaRPr lang="en-GB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326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 animBg="1"/>
      <p:bldP spid="82" grpId="0" animBg="1"/>
      <p:bldP spid="83" grpId="0" animBg="1"/>
      <p:bldP spid="84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0" b="17172"/>
          <a:stretch/>
        </p:blipFill>
        <p:spPr>
          <a:xfrm>
            <a:off x="302416" y="1472676"/>
            <a:ext cx="8542846" cy="38934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DYPQ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230356"/>
            <a:ext cx="8226854" cy="4667421"/>
          </a:xfrm>
        </p:spPr>
        <p:txBody>
          <a:bodyPr>
            <a:normAutofit/>
          </a:bodyPr>
          <a:lstStyle/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177498" y="123035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b="1" smtClean="0"/>
          </a:p>
          <a:p>
            <a:pPr lvl="1"/>
            <a:endParaRPr lang="en-US" sz="1900" b="1" dirty="0"/>
          </a:p>
        </p:txBody>
      </p:sp>
      <p:sp>
        <p:nvSpPr>
          <p:cNvPr id="13" name="Rectangle 12"/>
          <p:cNvSpPr/>
          <p:nvPr/>
        </p:nvSpPr>
        <p:spPr>
          <a:xfrm>
            <a:off x="5614598" y="3581186"/>
            <a:ext cx="599118" cy="317306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HDS 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782326" y="3429361"/>
            <a:ext cx="592059" cy="310478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HDS 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36591" y="4479680"/>
            <a:ext cx="1254334" cy="432000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Data acquisition controller</a:t>
            </a:r>
          </a:p>
        </p:txBody>
      </p:sp>
      <p:cxnSp>
        <p:nvCxnSpPr>
          <p:cNvPr id="97" name="Elbow Connector 96"/>
          <p:cNvCxnSpPr/>
          <p:nvPr/>
        </p:nvCxnSpPr>
        <p:spPr>
          <a:xfrm>
            <a:off x="3102098" y="3098932"/>
            <a:ext cx="1859669" cy="89121"/>
          </a:xfrm>
          <a:prstGeom prst="bentConnector3">
            <a:avLst>
              <a:gd name="adj1" fmla="val 100064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8" name="Elbow Connector 97"/>
          <p:cNvCxnSpPr/>
          <p:nvPr/>
        </p:nvCxnSpPr>
        <p:spPr>
          <a:xfrm>
            <a:off x="3111606" y="2622581"/>
            <a:ext cx="4043045" cy="426972"/>
          </a:xfrm>
          <a:prstGeom prst="bentConnector3">
            <a:avLst>
              <a:gd name="adj1" fmla="val 99894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3" name="Rectangle 22"/>
          <p:cNvSpPr/>
          <p:nvPr/>
        </p:nvSpPr>
        <p:spPr>
          <a:xfrm>
            <a:off x="2139771" y="1067676"/>
            <a:ext cx="1332613" cy="353636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Power supply 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131042" y="5020210"/>
            <a:ext cx="1293864" cy="432000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Supervision</a:t>
            </a:r>
            <a:r>
              <a:rPr kumimoji="0" lang="en-GB" sz="1200" i="0" u="none" strike="noStrike" kern="0" cap="none" spc="0" normalizeH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 &amp;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baseline="0" dirty="0" smtClean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Synchronization</a:t>
            </a:r>
            <a:endParaRPr kumimoji="0" lang="en-GB" sz="1200" i="0" u="none" strike="noStrike" kern="0" cap="none" spc="0" normalizeH="0" baseline="0" noProof="0" dirty="0" smtClean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7498" y="1554034"/>
            <a:ext cx="654988" cy="432000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UPS 1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7498" y="2077041"/>
            <a:ext cx="654988" cy="432000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UPS 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243906" y="1364067"/>
            <a:ext cx="1332613" cy="376867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Power supply 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816963" y="2384736"/>
            <a:ext cx="1294643" cy="415057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Trigger coupling HDS2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816963" y="2862352"/>
            <a:ext cx="1285135" cy="412528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Trigger coupling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 smtClean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HDS1</a:t>
            </a:r>
            <a:endParaRPr kumimoji="0" lang="en-GB" sz="1200" i="0" u="none" strike="noStrike" kern="0" cap="none" spc="0" normalizeH="0" baseline="0" noProof="0" dirty="0" smtClean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56984" y="4785847"/>
            <a:ext cx="1235717" cy="432000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Quench</a:t>
            </a:r>
            <a:r>
              <a:rPr kumimoji="0" lang="en-GB" sz="1200" i="0" u="none" strike="noStrike" kern="0" cap="none" spc="0" normalizeH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detector  </a:t>
            </a:r>
            <a:r>
              <a:rPr lang="en-GB" sz="1200" kern="0" dirty="0">
                <a:solidFill>
                  <a:srgbClr val="104282"/>
                </a:solidFill>
                <a:latin typeface="Calibri"/>
                <a:cs typeface="Arial" panose="020B0604020202020204" pitchFamily="34" charset="0"/>
              </a:rPr>
              <a:t>M</a:t>
            </a: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Q</a:t>
            </a:r>
            <a:r>
              <a:rPr kumimoji="0" lang="en-GB" sz="1200" i="1" u="sng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F+D</a:t>
            </a: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A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56910" y="5058268"/>
            <a:ext cx="1290575" cy="432000"/>
          </a:xfrm>
          <a:prstGeom prst="rect">
            <a:avLst/>
          </a:prstGeom>
          <a:solidFill>
            <a:srgbClr val="759FCC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Quench detector  RQ</a:t>
            </a:r>
            <a:r>
              <a:rPr kumimoji="0" lang="en-GB" sz="1200" i="1" u="sng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F+D</a:t>
            </a: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B </a:t>
            </a:r>
          </a:p>
        </p:txBody>
      </p:sp>
    </p:spTree>
    <p:extLst>
      <p:ext uri="{BB962C8B-B14F-4D97-AF65-F5344CB8AC3E}">
        <p14:creationId xmlns:p14="http://schemas.microsoft.com/office/powerpoint/2010/main" val="62465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DYPQ Upgrade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MPP Workshop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77498" y="1230356"/>
            <a:ext cx="8226854" cy="4667421"/>
          </a:xfrm>
        </p:spPr>
        <p:txBody>
          <a:bodyPr>
            <a:normAutofit/>
          </a:bodyPr>
          <a:lstStyle/>
          <a:p>
            <a:endParaRPr lang="en-US" sz="1800" b="1" dirty="0" smtClean="0"/>
          </a:p>
          <a:p>
            <a:pPr lvl="1"/>
            <a:endParaRPr lang="en-US" sz="1900" b="1" dirty="0"/>
          </a:p>
        </p:txBody>
      </p:sp>
      <p:sp>
        <p:nvSpPr>
          <p:cNvPr id="93" name="Content Placeholder 2"/>
          <p:cNvSpPr txBox="1">
            <a:spLocks/>
          </p:cNvSpPr>
          <p:nvPr/>
        </p:nvSpPr>
        <p:spPr>
          <a:xfrm>
            <a:off x="3186724" y="2949992"/>
            <a:ext cx="5427170" cy="146529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/>
            <a:r>
              <a:rPr lang="en-US" sz="1600" dirty="0" smtClean="0"/>
              <a:t>Quench heater trigger monitoring</a:t>
            </a:r>
          </a:p>
          <a:p>
            <a:pPr marL="228600" indent="-228600"/>
            <a:r>
              <a:rPr lang="en-US" sz="1600" dirty="0"/>
              <a:t>Interlock loop </a:t>
            </a:r>
            <a:r>
              <a:rPr lang="en-US" sz="1600" dirty="0" smtClean="0"/>
              <a:t>monitoring</a:t>
            </a:r>
          </a:p>
          <a:p>
            <a:pPr marL="228600" indent="-228600"/>
            <a:r>
              <a:rPr lang="en-US" sz="1600" dirty="0" smtClean="0"/>
              <a:t>Power supply monitoring</a:t>
            </a:r>
          </a:p>
          <a:p>
            <a:pPr marL="228600" indent="-228600"/>
            <a:r>
              <a:rPr lang="en-US" sz="1600" dirty="0" smtClean="0"/>
              <a:t>Enhanced PM timing precision</a:t>
            </a:r>
          </a:p>
          <a:p>
            <a:pPr marL="228600" indent="-228600"/>
            <a:r>
              <a:rPr lang="en-US" sz="1600" dirty="0" smtClean="0"/>
              <a:t>Continuous configuration transmission</a:t>
            </a:r>
          </a:p>
        </p:txBody>
      </p:sp>
      <p:sp>
        <p:nvSpPr>
          <p:cNvPr id="8" name="Oval 7"/>
          <p:cNvSpPr/>
          <p:nvPr/>
        </p:nvSpPr>
        <p:spPr>
          <a:xfrm>
            <a:off x="457200" y="1230356"/>
            <a:ext cx="2347784" cy="1192427"/>
          </a:xfrm>
          <a:prstGeom prst="ellipse">
            <a:avLst/>
          </a:prstGeom>
          <a:solidFill>
            <a:srgbClr val="10428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Core Functions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508220" y="2994511"/>
            <a:ext cx="2347783" cy="121096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Enhanced Diagnostics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511757" y="4670073"/>
            <a:ext cx="2347783" cy="1210962"/>
          </a:xfrm>
          <a:prstGeom prst="ellipse">
            <a:avLst/>
          </a:prstGeom>
          <a:solidFill>
            <a:srgbClr val="759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Enhanced</a:t>
            </a:r>
            <a:br>
              <a:rPr lang="en-GB" dirty="0" smtClean="0"/>
            </a:br>
            <a:r>
              <a:rPr lang="en-GB" dirty="0" smtClean="0"/>
              <a:t>Maintenance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186724" y="1145724"/>
            <a:ext cx="6046053" cy="166965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20000"/>
              </a:lnSpc>
            </a:pPr>
            <a:r>
              <a:rPr lang="en-US" sz="2000" dirty="0" smtClean="0"/>
              <a:t>Redundant powering on the UPS level</a:t>
            </a:r>
          </a:p>
          <a:p>
            <a:pPr marL="228600" indent="-228600">
              <a:lnSpc>
                <a:spcPct val="120000"/>
              </a:lnSpc>
            </a:pPr>
            <a:r>
              <a:rPr lang="en-US" sz="2000" dirty="0" smtClean="0"/>
              <a:t>Quench detection logic and signal filtering in digital domain</a:t>
            </a:r>
          </a:p>
          <a:p>
            <a:pPr marL="228600" indent="-228600">
              <a:lnSpc>
                <a:spcPct val="120000"/>
              </a:lnSpc>
            </a:pPr>
            <a:r>
              <a:rPr lang="en-US" sz="2000" dirty="0" smtClean="0"/>
              <a:t>Enhanced quench heater supervision</a:t>
            </a:r>
          </a:p>
          <a:p>
            <a:pPr marL="228600" indent="-228600">
              <a:lnSpc>
                <a:spcPct val="120000"/>
              </a:lnSpc>
            </a:pPr>
            <a:r>
              <a:rPr lang="en-GB" sz="2000" dirty="0" smtClean="0"/>
              <a:t>Qualified in radiation</a:t>
            </a:r>
          </a:p>
          <a:p>
            <a:pPr marL="416052" lvl="2" indent="-228600">
              <a:lnSpc>
                <a:spcPct val="120000"/>
              </a:lnSpc>
            </a:pPr>
            <a:r>
              <a:rPr lang="en-GB" sz="1500" dirty="0" smtClean="0"/>
              <a:t>Components </a:t>
            </a:r>
            <a:r>
              <a:rPr lang="en-GB" sz="1500" dirty="0"/>
              <a:t>in PSI, device in CHARM – radiation tolerant up to </a:t>
            </a:r>
            <a:r>
              <a:rPr lang="en-GB" sz="1500" dirty="0" smtClean="0"/>
              <a:t>300 </a:t>
            </a:r>
            <a:r>
              <a:rPr lang="en-GB" sz="1500" dirty="0" err="1" smtClean="0"/>
              <a:t>Gy</a:t>
            </a:r>
            <a:r>
              <a:rPr lang="en-GB" sz="1500" dirty="0" smtClean="0"/>
              <a:t> </a:t>
            </a:r>
            <a:br>
              <a:rPr lang="en-GB" sz="1500" dirty="0" smtClean="0"/>
            </a:br>
            <a:r>
              <a:rPr lang="en-GB" sz="1500" dirty="0" smtClean="0"/>
              <a:t>(with an exchange of data acquisition controller) </a:t>
            </a:r>
            <a:endParaRPr lang="en-GB" sz="1500" dirty="0"/>
          </a:p>
          <a:p>
            <a:pPr marL="36576" indent="0">
              <a:buNone/>
            </a:pPr>
            <a:endParaRPr lang="en-US" sz="2000" dirty="0" smtClean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193798" y="4620808"/>
            <a:ext cx="5427170" cy="133339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/>
            <a:r>
              <a:rPr lang="en-US" sz="1600" dirty="0" smtClean="0"/>
              <a:t>Remote power cycle </a:t>
            </a:r>
          </a:p>
          <a:p>
            <a:pPr marL="228600" indent="-228600"/>
            <a:r>
              <a:rPr lang="en-US" sz="1600" dirty="0" smtClean="0"/>
              <a:t>Boards in metallic enclosures (cassettes)</a:t>
            </a:r>
          </a:p>
          <a:p>
            <a:pPr marL="228600" indent="-228600"/>
            <a:r>
              <a:rPr lang="en-US" sz="1600" dirty="0" smtClean="0"/>
              <a:t>Tool-less exchange of the </a:t>
            </a:r>
            <a:r>
              <a:rPr lang="en-US" sz="1600" dirty="0"/>
              <a:t>cassettes</a:t>
            </a:r>
            <a:endParaRPr lang="en-US" sz="1600" dirty="0" smtClean="0"/>
          </a:p>
          <a:p>
            <a:pPr marL="228600" indent="-228600"/>
            <a:r>
              <a:rPr lang="en-US" sz="1600" dirty="0" smtClean="0"/>
              <a:t>Dedicated LED indicators on the front panel allowing quick status assessment by Piquet</a:t>
            </a:r>
          </a:p>
        </p:txBody>
      </p:sp>
    </p:spTree>
    <p:extLst>
      <p:ext uri="{BB962C8B-B14F-4D97-AF65-F5344CB8AC3E}">
        <p14:creationId xmlns:p14="http://schemas.microsoft.com/office/powerpoint/2010/main" val="316452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7576</TotalTime>
  <Words>1299</Words>
  <Application>Microsoft Office PowerPoint</Application>
  <PresentationFormat>On-screen Show (4:3)</PresentationFormat>
  <Paragraphs>358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Optima</vt:lpstr>
      <vt:lpstr>Verdana</vt:lpstr>
      <vt:lpstr>Wingdings</vt:lpstr>
      <vt:lpstr>CERNCorporate4-3</vt:lpstr>
      <vt:lpstr>PowerPoint Presentation</vt:lpstr>
      <vt:lpstr>Quench Protection Systems</vt:lpstr>
      <vt:lpstr>Outline</vt:lpstr>
      <vt:lpstr>Introduction to Quench Protection Systems 1/2</vt:lpstr>
      <vt:lpstr>Introduction to Quench Protection Systems 2/2</vt:lpstr>
      <vt:lpstr>Planned Changes in QPS for LS2</vt:lpstr>
      <vt:lpstr>Old DYPQ</vt:lpstr>
      <vt:lpstr>New DYPQ</vt:lpstr>
      <vt:lpstr>DYPQ Upgrade</vt:lpstr>
      <vt:lpstr>DYPQ Upgrade – Operational View</vt:lpstr>
      <vt:lpstr>QPS for 11T </vt:lpstr>
      <vt:lpstr>Universal Quench Detection </vt:lpstr>
      <vt:lpstr>HDS Rack</vt:lpstr>
      <vt:lpstr>11T HDS Controller </vt:lpstr>
      <vt:lpstr>Trim Lead Protection Unit</vt:lpstr>
      <vt:lpstr>Consolidation of QPS for IPQ </vt:lpstr>
      <vt:lpstr>Consolidation of QDS for 600A </vt:lpstr>
      <vt:lpstr>Consolidation of EE 600A </vt:lpstr>
      <vt:lpstr>Upgrade of QPS: Miscellaneous  </vt:lpstr>
      <vt:lpstr>Upgrade of QPS Supervision &amp; Control </vt:lpstr>
      <vt:lpstr>Conclusions</vt:lpstr>
      <vt:lpstr>Thank you for your attention!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Jelena Spasic</cp:lastModifiedBy>
  <cp:revision>312</cp:revision>
  <cp:lastPrinted>2018-04-19T07:36:24Z</cp:lastPrinted>
  <dcterms:created xsi:type="dcterms:W3CDTF">2012-11-30T11:04:26Z</dcterms:created>
  <dcterms:modified xsi:type="dcterms:W3CDTF">2019-05-07T11:39:03Z</dcterms:modified>
</cp:coreProperties>
</file>