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9" r:id="rId4"/>
    <p:sldMasterId id="2147483693" r:id="rId5"/>
  </p:sldMasterIdLst>
  <p:notesMasterIdLst>
    <p:notesMasterId r:id="rId39"/>
  </p:notesMasterIdLst>
  <p:handoutMasterIdLst>
    <p:handoutMasterId r:id="rId40"/>
  </p:handoutMasterIdLst>
  <p:sldIdLst>
    <p:sldId id="330" r:id="rId6"/>
    <p:sldId id="420" r:id="rId7"/>
    <p:sldId id="429" r:id="rId8"/>
    <p:sldId id="426" r:id="rId9"/>
    <p:sldId id="427" r:id="rId10"/>
    <p:sldId id="402" r:id="rId11"/>
    <p:sldId id="403" r:id="rId12"/>
    <p:sldId id="404" r:id="rId13"/>
    <p:sldId id="405" r:id="rId14"/>
    <p:sldId id="406" r:id="rId15"/>
    <p:sldId id="395" r:id="rId16"/>
    <p:sldId id="393" r:id="rId17"/>
    <p:sldId id="440" r:id="rId18"/>
    <p:sldId id="417" r:id="rId19"/>
    <p:sldId id="428" r:id="rId20"/>
    <p:sldId id="421" r:id="rId21"/>
    <p:sldId id="439" r:id="rId22"/>
    <p:sldId id="438" r:id="rId23"/>
    <p:sldId id="430" r:id="rId24"/>
    <p:sldId id="424" r:id="rId25"/>
    <p:sldId id="425" r:id="rId26"/>
    <p:sldId id="441" r:id="rId27"/>
    <p:sldId id="431" r:id="rId28"/>
    <p:sldId id="433" r:id="rId29"/>
    <p:sldId id="434" r:id="rId30"/>
    <p:sldId id="435" r:id="rId31"/>
    <p:sldId id="432" r:id="rId32"/>
    <p:sldId id="437" r:id="rId33"/>
    <p:sldId id="442" r:id="rId34"/>
    <p:sldId id="416" r:id="rId35"/>
    <p:sldId id="413" r:id="rId36"/>
    <p:sldId id="436" r:id="rId37"/>
    <p:sldId id="412" r:id="rId3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3" clrIdx="0">
    <p:extLst/>
  </p:cmAuthor>
  <p:cmAuthor id="2" name="Microsoft Office User" initials="Office [2]" lastIdx="1" clrIdx="1">
    <p:extLst/>
  </p:cmAuthor>
  <p:cmAuthor id="3" name="Microsoft Office User" initials="Office [3]"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04282"/>
    <a:srgbClr val="1700F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5" autoAdjust="0"/>
    <p:restoredTop sz="82230" autoAdjust="0"/>
  </p:normalViewPr>
  <p:slideViewPr>
    <p:cSldViewPr snapToGrid="0" snapToObjects="1">
      <p:cViewPr varScale="1">
        <p:scale>
          <a:sx n="72" d="100"/>
          <a:sy n="72" d="100"/>
        </p:scale>
        <p:origin x="941" y="62"/>
      </p:cViewPr>
      <p:guideLst>
        <p:guide orient="horz" pos="2160"/>
        <p:guide pos="3840"/>
      </p:guideLst>
    </p:cSldViewPr>
  </p:slideViewPr>
  <p:notesTextViewPr>
    <p:cViewPr>
      <p:scale>
        <a:sx n="100" d="100"/>
        <a:sy n="100" d="100"/>
      </p:scale>
      <p:origin x="0" y="0"/>
    </p:cViewPr>
  </p:notesTextViewPr>
  <p:notesViewPr>
    <p:cSldViewPr snapToGrid="0" snapToObjects="1">
      <p:cViewPr varScale="1">
        <p:scale>
          <a:sx n="92" d="100"/>
          <a:sy n="92" d="100"/>
        </p:scale>
        <p:origin x="375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568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1"/>
            <a:ext cx="2946400" cy="495685"/>
          </a:xfrm>
          <a:prstGeom prst="rect">
            <a:avLst/>
          </a:prstGeom>
        </p:spPr>
        <p:txBody>
          <a:bodyPr vert="horz" lIns="91440" tIns="45720" rIns="91440" bIns="45720" rtlCol="0"/>
          <a:lstStyle>
            <a:lvl1pPr algn="r">
              <a:defRPr sz="1200"/>
            </a:lvl1pPr>
          </a:lstStyle>
          <a:p>
            <a:fld id="{FB3B1041-AE1F-4BF1-ACDB-23C4F54196FE}" type="datetimeFigureOut">
              <a:rPr lang="en-GB" smtClean="0"/>
              <a:t>06/05/2019</a:t>
            </a:fld>
            <a:endParaRPr lang="en-GB"/>
          </a:p>
        </p:txBody>
      </p:sp>
      <p:sp>
        <p:nvSpPr>
          <p:cNvPr id="4" name="Footer Placeholder 3"/>
          <p:cNvSpPr>
            <a:spLocks noGrp="1"/>
          </p:cNvSpPr>
          <p:nvPr>
            <p:ph type="ftr" sz="quarter" idx="2"/>
          </p:nvPr>
        </p:nvSpPr>
        <p:spPr>
          <a:xfrm>
            <a:off x="0" y="9376978"/>
            <a:ext cx="2946400" cy="49568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6978"/>
            <a:ext cx="2946400" cy="495685"/>
          </a:xfrm>
          <a:prstGeom prst="rect">
            <a:avLst/>
          </a:prstGeom>
        </p:spPr>
        <p:txBody>
          <a:bodyPr vert="horz" lIns="91440" tIns="45720" rIns="91440" bIns="45720" rtlCol="0" anchor="b"/>
          <a:lstStyle>
            <a:lvl1pPr algn="r">
              <a:defRPr sz="1200"/>
            </a:lvl1pPr>
          </a:lstStyle>
          <a:p>
            <a:fld id="{11C5E477-BE79-4019-A7A0-1D969CB723D8}" type="slidenum">
              <a:rPr lang="en-GB" smtClean="0"/>
              <a:t>‹#›</a:t>
            </a:fld>
            <a:endParaRPr lang="en-GB"/>
          </a:p>
        </p:txBody>
      </p:sp>
    </p:spTree>
    <p:extLst>
      <p:ext uri="{BB962C8B-B14F-4D97-AF65-F5344CB8AC3E}">
        <p14:creationId xmlns:p14="http://schemas.microsoft.com/office/powerpoint/2010/main" val="2246937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41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4107"/>
          </a:xfrm>
          <a:prstGeom prst="rect">
            <a:avLst/>
          </a:prstGeom>
        </p:spPr>
        <p:txBody>
          <a:bodyPr vert="horz" lIns="91440" tIns="45720" rIns="91440" bIns="45720" rtlCol="0"/>
          <a:lstStyle>
            <a:lvl1pPr algn="r">
              <a:defRPr sz="1200"/>
            </a:lvl1pPr>
          </a:lstStyle>
          <a:p>
            <a:fld id="{A513E1DC-0221-0D46-BA44-FBF53BBF1ACF}" type="datetimeFigureOut">
              <a:rPr lang="en-US" smtClean="0"/>
              <a:t>5/6/2019</a:t>
            </a:fld>
            <a:endParaRPr lang="en-US"/>
          </a:p>
        </p:txBody>
      </p:sp>
      <p:sp>
        <p:nvSpPr>
          <p:cNvPr id="4" name="Slide Image Placeholder 3"/>
          <p:cNvSpPr>
            <a:spLocks noGrp="1" noRot="1" noChangeAspect="1"/>
          </p:cNvSpPr>
          <p:nvPr>
            <p:ph type="sldImg" idx="2"/>
          </p:nvPr>
        </p:nvSpPr>
        <p:spPr>
          <a:xfrm>
            <a:off x="109538" y="739775"/>
            <a:ext cx="657860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690068"/>
            <a:ext cx="5438775" cy="4442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6978"/>
            <a:ext cx="2946400" cy="49410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376978"/>
            <a:ext cx="2946400" cy="494107"/>
          </a:xfrm>
          <a:prstGeom prst="rect">
            <a:avLst/>
          </a:prstGeom>
        </p:spPr>
        <p:txBody>
          <a:bodyPr vert="horz" lIns="91440" tIns="45720" rIns="91440" bIns="45720" rtlCol="0" anchor="b"/>
          <a:lstStyle>
            <a:lvl1pPr algn="r">
              <a:defRPr sz="1200"/>
            </a:lvl1pPr>
          </a:lstStyle>
          <a:p>
            <a:fld id="{0FEDED82-440B-1241-A74A-2702FB0F9DF9}" type="slidenum">
              <a:rPr lang="en-US" smtClean="0"/>
              <a:t>‹#›</a:t>
            </a:fld>
            <a:endParaRPr lang="en-US"/>
          </a:p>
        </p:txBody>
      </p:sp>
    </p:spTree>
    <p:extLst>
      <p:ext uri="{BB962C8B-B14F-4D97-AF65-F5344CB8AC3E}">
        <p14:creationId xmlns:p14="http://schemas.microsoft.com/office/powerpoint/2010/main" val="31918314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39775"/>
            <a:ext cx="6578600" cy="37020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1</a:t>
            </a:fld>
            <a:endParaRPr lang="en-US" dirty="0"/>
          </a:p>
        </p:txBody>
      </p:sp>
    </p:spTree>
    <p:extLst>
      <p:ext uri="{BB962C8B-B14F-4D97-AF65-F5344CB8AC3E}">
        <p14:creationId xmlns:p14="http://schemas.microsoft.com/office/powerpoint/2010/main" val="2523820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11</a:t>
            </a:fld>
            <a:endParaRPr lang="en-US"/>
          </a:p>
        </p:txBody>
      </p:sp>
    </p:spTree>
    <p:extLst>
      <p:ext uri="{BB962C8B-B14F-4D97-AF65-F5344CB8AC3E}">
        <p14:creationId xmlns:p14="http://schemas.microsoft.com/office/powerpoint/2010/main" val="1961642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smtClean="0"/>
          </a:p>
        </p:txBody>
      </p:sp>
      <p:sp>
        <p:nvSpPr>
          <p:cNvPr id="4" name="Slide Number Placeholder 3"/>
          <p:cNvSpPr>
            <a:spLocks noGrp="1"/>
          </p:cNvSpPr>
          <p:nvPr>
            <p:ph type="sldNum" sz="quarter" idx="10"/>
          </p:nvPr>
        </p:nvSpPr>
        <p:spPr/>
        <p:txBody>
          <a:bodyPr/>
          <a:lstStyle/>
          <a:p>
            <a:fld id="{0FEDED82-440B-1241-A74A-2702FB0F9DF9}" type="slidenum">
              <a:rPr lang="en-US" smtClean="0"/>
              <a:t>12</a:t>
            </a:fld>
            <a:endParaRPr lang="en-US"/>
          </a:p>
        </p:txBody>
      </p:sp>
    </p:spTree>
    <p:extLst>
      <p:ext uri="{BB962C8B-B14F-4D97-AF65-F5344CB8AC3E}">
        <p14:creationId xmlns:p14="http://schemas.microsoft.com/office/powerpoint/2010/main" val="3303097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13</a:t>
            </a:fld>
            <a:endParaRPr lang="en-US"/>
          </a:p>
        </p:txBody>
      </p:sp>
    </p:spTree>
    <p:extLst>
      <p:ext uri="{BB962C8B-B14F-4D97-AF65-F5344CB8AC3E}">
        <p14:creationId xmlns:p14="http://schemas.microsoft.com/office/powerpoint/2010/main" val="3585565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FEDED82-440B-1241-A74A-2702FB0F9DF9}" type="slidenum">
              <a:rPr lang="en-US" smtClean="0"/>
              <a:t>14</a:t>
            </a:fld>
            <a:endParaRPr lang="en-US"/>
          </a:p>
        </p:txBody>
      </p:sp>
    </p:spTree>
    <p:extLst>
      <p:ext uri="{BB962C8B-B14F-4D97-AF65-F5344CB8AC3E}">
        <p14:creationId xmlns:p14="http://schemas.microsoft.com/office/powerpoint/2010/main" val="2571160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16</a:t>
            </a:fld>
            <a:endParaRPr lang="en-US"/>
          </a:p>
        </p:txBody>
      </p:sp>
    </p:spTree>
    <p:extLst>
      <p:ext uri="{BB962C8B-B14F-4D97-AF65-F5344CB8AC3E}">
        <p14:creationId xmlns:p14="http://schemas.microsoft.com/office/powerpoint/2010/main" val="905192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17</a:t>
            </a:fld>
            <a:endParaRPr lang="en-US"/>
          </a:p>
        </p:txBody>
      </p:sp>
    </p:spTree>
    <p:extLst>
      <p:ext uri="{BB962C8B-B14F-4D97-AF65-F5344CB8AC3E}">
        <p14:creationId xmlns:p14="http://schemas.microsoft.com/office/powerpoint/2010/main" val="419248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20</a:t>
            </a:fld>
            <a:endParaRPr lang="en-US"/>
          </a:p>
        </p:txBody>
      </p:sp>
    </p:spTree>
    <p:extLst>
      <p:ext uri="{BB962C8B-B14F-4D97-AF65-F5344CB8AC3E}">
        <p14:creationId xmlns:p14="http://schemas.microsoft.com/office/powerpoint/2010/main" val="533331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21</a:t>
            </a:fld>
            <a:endParaRPr lang="en-US"/>
          </a:p>
        </p:txBody>
      </p:sp>
    </p:spTree>
    <p:extLst>
      <p:ext uri="{BB962C8B-B14F-4D97-AF65-F5344CB8AC3E}">
        <p14:creationId xmlns:p14="http://schemas.microsoft.com/office/powerpoint/2010/main" val="1150207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24</a:t>
            </a:fld>
            <a:endParaRPr lang="en-US"/>
          </a:p>
        </p:txBody>
      </p:sp>
    </p:spTree>
    <p:extLst>
      <p:ext uri="{BB962C8B-B14F-4D97-AF65-F5344CB8AC3E}">
        <p14:creationId xmlns:p14="http://schemas.microsoft.com/office/powerpoint/2010/main" val="239582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25</a:t>
            </a:fld>
            <a:endParaRPr lang="en-US"/>
          </a:p>
        </p:txBody>
      </p:sp>
    </p:spTree>
    <p:extLst>
      <p:ext uri="{BB962C8B-B14F-4D97-AF65-F5344CB8AC3E}">
        <p14:creationId xmlns:p14="http://schemas.microsoft.com/office/powerpoint/2010/main" val="798903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2</a:t>
            </a:fld>
            <a:endParaRPr lang="en-US"/>
          </a:p>
        </p:txBody>
      </p:sp>
    </p:spTree>
    <p:extLst>
      <p:ext uri="{BB962C8B-B14F-4D97-AF65-F5344CB8AC3E}">
        <p14:creationId xmlns:p14="http://schemas.microsoft.com/office/powerpoint/2010/main" val="1480874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28</a:t>
            </a:fld>
            <a:endParaRPr lang="en-US"/>
          </a:p>
        </p:txBody>
      </p:sp>
    </p:spTree>
    <p:extLst>
      <p:ext uri="{BB962C8B-B14F-4D97-AF65-F5344CB8AC3E}">
        <p14:creationId xmlns:p14="http://schemas.microsoft.com/office/powerpoint/2010/main" val="386644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29</a:t>
            </a:fld>
            <a:endParaRPr lang="en-US"/>
          </a:p>
        </p:txBody>
      </p:sp>
    </p:spTree>
    <p:extLst>
      <p:ext uri="{BB962C8B-B14F-4D97-AF65-F5344CB8AC3E}">
        <p14:creationId xmlns:p14="http://schemas.microsoft.com/office/powerpoint/2010/main" val="2587091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EDED82-440B-1241-A74A-2702FB0F9DF9}" type="slidenum">
              <a:rPr lang="en-US" smtClean="0"/>
              <a:t>32</a:t>
            </a:fld>
            <a:endParaRPr lang="en-US"/>
          </a:p>
        </p:txBody>
      </p:sp>
    </p:spTree>
    <p:extLst>
      <p:ext uri="{BB962C8B-B14F-4D97-AF65-F5344CB8AC3E}">
        <p14:creationId xmlns:p14="http://schemas.microsoft.com/office/powerpoint/2010/main" val="870859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33</a:t>
            </a:fld>
            <a:endParaRPr lang="en-US"/>
          </a:p>
        </p:txBody>
      </p:sp>
    </p:spTree>
    <p:extLst>
      <p:ext uri="{BB962C8B-B14F-4D97-AF65-F5344CB8AC3E}">
        <p14:creationId xmlns:p14="http://schemas.microsoft.com/office/powerpoint/2010/main" val="2249092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4</a:t>
            </a:fld>
            <a:endParaRPr lang="en-US"/>
          </a:p>
        </p:txBody>
      </p:sp>
    </p:spTree>
    <p:extLst>
      <p:ext uri="{BB962C8B-B14F-4D97-AF65-F5344CB8AC3E}">
        <p14:creationId xmlns:p14="http://schemas.microsoft.com/office/powerpoint/2010/main" val="1422647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5</a:t>
            </a:fld>
            <a:endParaRPr lang="en-US"/>
          </a:p>
        </p:txBody>
      </p:sp>
    </p:spTree>
    <p:extLst>
      <p:ext uri="{BB962C8B-B14F-4D97-AF65-F5344CB8AC3E}">
        <p14:creationId xmlns:p14="http://schemas.microsoft.com/office/powerpoint/2010/main" val="174577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6</a:t>
            </a:fld>
            <a:endParaRPr lang="en-US"/>
          </a:p>
        </p:txBody>
      </p:sp>
    </p:spTree>
    <p:extLst>
      <p:ext uri="{BB962C8B-B14F-4D97-AF65-F5344CB8AC3E}">
        <p14:creationId xmlns:p14="http://schemas.microsoft.com/office/powerpoint/2010/main" val="2430325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CAF23CF-4A46-40B2-8F1D-58BF9742D86B}" type="slidenum">
              <a:rPr lang="en-GB" smtClean="0"/>
              <a:t>7</a:t>
            </a:fld>
            <a:endParaRPr lang="en-GB" dirty="0"/>
          </a:p>
        </p:txBody>
      </p:sp>
    </p:spTree>
    <p:extLst>
      <p:ext uri="{BB962C8B-B14F-4D97-AF65-F5344CB8AC3E}">
        <p14:creationId xmlns:p14="http://schemas.microsoft.com/office/powerpoint/2010/main" val="3866129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EDED82-440B-1241-A74A-2702FB0F9DF9}" type="slidenum">
              <a:rPr lang="en-US" smtClean="0"/>
              <a:t>8</a:t>
            </a:fld>
            <a:endParaRPr lang="en-US"/>
          </a:p>
        </p:txBody>
      </p:sp>
    </p:spTree>
    <p:extLst>
      <p:ext uri="{BB962C8B-B14F-4D97-AF65-F5344CB8AC3E}">
        <p14:creationId xmlns:p14="http://schemas.microsoft.com/office/powerpoint/2010/main" val="2764412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AF23CF-4A46-40B2-8F1D-58BF9742D86B}" type="slidenum">
              <a:rPr lang="en-GB" smtClean="0"/>
              <a:t>9</a:t>
            </a:fld>
            <a:endParaRPr lang="en-GB" dirty="0"/>
          </a:p>
        </p:txBody>
      </p:sp>
    </p:spTree>
    <p:extLst>
      <p:ext uri="{BB962C8B-B14F-4D97-AF65-F5344CB8AC3E}">
        <p14:creationId xmlns:p14="http://schemas.microsoft.com/office/powerpoint/2010/main" val="774851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AF23CF-4A46-40B2-8F1D-58BF9742D86B}" type="slidenum">
              <a:rPr lang="en-GB" smtClean="0"/>
              <a:t>10</a:t>
            </a:fld>
            <a:endParaRPr lang="en-GB" dirty="0"/>
          </a:p>
        </p:txBody>
      </p:sp>
    </p:spTree>
    <p:extLst>
      <p:ext uri="{BB962C8B-B14F-4D97-AF65-F5344CB8AC3E}">
        <p14:creationId xmlns:p14="http://schemas.microsoft.com/office/powerpoint/2010/main" val="40637917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22036948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8715143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266623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1258614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96292264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9581091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368754"/>
            <a:ext cx="2060876" cy="2040164"/>
          </a:xfrm>
          <a:prstGeom prst="rect">
            <a:avLst/>
          </a:prstGeom>
        </p:spPr>
      </p:pic>
    </p:spTree>
    <p:extLst>
      <p:ext uri="{BB962C8B-B14F-4D97-AF65-F5344CB8AC3E}">
        <p14:creationId xmlns:p14="http://schemas.microsoft.com/office/powerpoint/2010/main" val="15992744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21724394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7"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160996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07381224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9256032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20381751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8464240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8524580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3355125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1564798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fr-CH" smtClean="0"/>
              <a:t>Click to edit Master title style</a:t>
            </a:r>
            <a:endParaRPr kumimoji="0" lang="en-US" dirty="0"/>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8049869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9736476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376083753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21525630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2448812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30409003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33915089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252378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802249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27817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emf"/><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5/6/2019</a:t>
            </a:fld>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10" descr="bande-02.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648" y="6230938"/>
            <a:ext cx="8243343" cy="615950"/>
          </a:xfrm>
          <a:prstGeom prst="rect">
            <a:avLst/>
          </a:prstGeom>
        </p:spPr>
      </p:pic>
    </p:spTree>
    <p:extLst>
      <p:ext uri="{BB962C8B-B14F-4D97-AF65-F5344CB8AC3E}">
        <p14:creationId xmlns:p14="http://schemas.microsoft.com/office/powerpoint/2010/main" val="246858060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timing>
    <p:tnLst>
      <p:par>
        <p:cTn id="1" dur="indefinite" restart="never" nodeType="tmRoot"/>
      </p:par>
    </p:tnLst>
  </p:timing>
  <p:hf hdr="0"/>
  <p:txStyles>
    <p:titleStyle>
      <a:lvl1pPr algn="l" rtl="0" eaLnBrk="1" latinLnBrk="0" hangingPunct="1">
        <a:spcBef>
          <a:spcPct val="0"/>
        </a:spcBef>
        <a:buNone/>
        <a:defRPr kumimoji="0" sz="4000" b="1"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Wingdings" panose="05000000000000000000" pitchFamily="2" charset="2"/>
        <a:buChar char="§"/>
        <a:defRPr kumimoji="0" sz="3000" kern="1200">
          <a:solidFill>
            <a:srgbClr val="000000"/>
          </a:solidFill>
          <a:latin typeface="+mn-lt"/>
          <a:ea typeface="+mn-ea"/>
          <a:cs typeface="+mn-cs"/>
        </a:defRPr>
      </a:lvl1pPr>
      <a:lvl2pPr marL="905256" indent="-457200" algn="l" rtl="0" eaLnBrk="1" latinLnBrk="0" hangingPunct="1">
        <a:spcBef>
          <a:spcPct val="20000"/>
        </a:spcBef>
        <a:buClr>
          <a:schemeClr val="tx1"/>
        </a:buClr>
        <a:buSzPct val="90000"/>
        <a:buFont typeface="Wingdings" panose="05000000000000000000" pitchFamily="2" charset="2"/>
        <a:buChar char="§"/>
        <a:defRPr kumimoji="0" sz="2600" kern="1200">
          <a:solidFill>
            <a:srgbClr val="000000"/>
          </a:solidFill>
          <a:latin typeface="+mn-lt"/>
          <a:ea typeface="+mn-ea"/>
          <a:cs typeface="+mn-cs"/>
        </a:defRPr>
      </a:lvl2pPr>
      <a:lvl3pPr marL="1092708" indent="-342900" algn="l" rtl="0" eaLnBrk="1" latinLnBrk="0" hangingPunct="1">
        <a:spcBef>
          <a:spcPct val="20000"/>
        </a:spcBef>
        <a:buClr>
          <a:schemeClr val="tx1"/>
        </a:buClr>
        <a:buSzPct val="85000"/>
        <a:buFont typeface="Wingdings" panose="05000000000000000000" pitchFamily="2" charset="2"/>
        <a:buChar char="§"/>
        <a:defRPr kumimoji="0" sz="2400" kern="1200">
          <a:solidFill>
            <a:srgbClr val="000000"/>
          </a:solidFill>
          <a:latin typeface="+mn-lt"/>
          <a:ea typeface="+mn-ea"/>
          <a:cs typeface="+mn-cs"/>
        </a:defRPr>
      </a:lvl3pPr>
      <a:lvl4pPr marL="1385316" indent="-342900" algn="l" rtl="0" eaLnBrk="1" latinLnBrk="0" hangingPunct="1">
        <a:spcBef>
          <a:spcPct val="20000"/>
        </a:spcBef>
        <a:buClr>
          <a:schemeClr val="tx1"/>
        </a:buClr>
        <a:buSzPct val="90000"/>
        <a:buFont typeface="Wingdings" panose="05000000000000000000" pitchFamily="2" charset="2"/>
        <a:buChar char="§"/>
        <a:defRPr kumimoji="0" sz="2000" kern="1200">
          <a:solidFill>
            <a:srgbClr val="000000"/>
          </a:solidFill>
          <a:latin typeface="+mn-lt"/>
          <a:ea typeface="+mn-ea"/>
          <a:cs typeface="+mn-cs"/>
        </a:defRPr>
      </a:lvl4pPr>
      <a:lvl5pPr marL="1650492" indent="-342900" algn="l" rtl="0" eaLnBrk="1" latinLnBrk="0" hangingPunct="1">
        <a:spcBef>
          <a:spcPct val="20000"/>
        </a:spcBef>
        <a:buClr>
          <a:schemeClr val="tx1"/>
        </a:buClr>
        <a:buSzPct val="100000"/>
        <a:buFont typeface="Wingdings" panose="05000000000000000000" pitchFamily="2" charset="2"/>
        <a:buChar char="§"/>
        <a:defRPr kumimoji="0" sz="2000" kern="1200">
          <a:solidFill>
            <a:srgbClr val="00000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Image 10"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865" y="6036733"/>
            <a:ext cx="10991124" cy="821267"/>
          </a:xfrm>
          <a:prstGeom prst="rect">
            <a:avLst/>
          </a:prstGeom>
        </p:spPr>
      </p:pic>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3444497"/>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timing>
    <p:tnLst>
      <p:par>
        <p:cTn id="1" dur="indefinite" restart="never" nodeType="tmRoot"/>
      </p:par>
    </p:tnLst>
  </p:timing>
  <p:hf hdr="0"/>
  <p:txStyles>
    <p:titleStyle>
      <a:lvl1pPr algn="l" rtl="0" eaLnBrk="1" latinLnBrk="0" hangingPunct="1">
        <a:spcBef>
          <a:spcPct val="0"/>
        </a:spcBef>
        <a:buNone/>
        <a:defRPr kumimoji="0" lang="en-US" sz="5333" b="1" kern="1200" dirty="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Wingdings" panose="05000000000000000000" pitchFamily="2" charset="2"/>
        <a:buChar char="§"/>
        <a:defRPr kumimoji="0" sz="4000" kern="1200">
          <a:solidFill>
            <a:srgbClr val="000000"/>
          </a:solidFill>
          <a:latin typeface="+mn-lt"/>
          <a:ea typeface="+mn-ea"/>
          <a:cs typeface="+mn-cs"/>
        </a:defRPr>
      </a:lvl1pPr>
      <a:lvl2pPr marL="1206978" indent="-609585" algn="l" rtl="0" eaLnBrk="1" latinLnBrk="0" hangingPunct="1">
        <a:spcBef>
          <a:spcPct val="20000"/>
        </a:spcBef>
        <a:buClr>
          <a:schemeClr val="tx1"/>
        </a:buClr>
        <a:buSzPct val="90000"/>
        <a:buFont typeface="Wingdings" panose="05000000000000000000" pitchFamily="2" charset="2"/>
        <a:buChar char="§"/>
        <a:defRPr kumimoji="0" sz="3467" kern="1200">
          <a:solidFill>
            <a:srgbClr val="000000"/>
          </a:solidFill>
          <a:latin typeface="+mn-lt"/>
          <a:ea typeface="+mn-ea"/>
          <a:cs typeface="+mn-cs"/>
        </a:defRPr>
      </a:lvl2pPr>
      <a:lvl3pPr marL="1456908" indent="-457189" algn="l" rtl="0" eaLnBrk="1" latinLnBrk="0" hangingPunct="1">
        <a:spcBef>
          <a:spcPct val="20000"/>
        </a:spcBef>
        <a:buClr>
          <a:schemeClr val="tx1"/>
        </a:buClr>
        <a:buSzPct val="85000"/>
        <a:buFont typeface="Wingdings" panose="05000000000000000000" pitchFamily="2" charset="2"/>
        <a:buChar char="§"/>
        <a:defRPr kumimoji="0" sz="3200" kern="1200">
          <a:solidFill>
            <a:srgbClr val="000000"/>
          </a:solidFill>
          <a:latin typeface="+mn-lt"/>
          <a:ea typeface="+mn-ea"/>
          <a:cs typeface="+mn-cs"/>
        </a:defRPr>
      </a:lvl3pPr>
      <a:lvl4pPr marL="1847042" indent="-457189" algn="l" rtl="0" eaLnBrk="1" latinLnBrk="0" hangingPunct="1">
        <a:spcBef>
          <a:spcPct val="20000"/>
        </a:spcBef>
        <a:buClr>
          <a:schemeClr val="tx1"/>
        </a:buClr>
        <a:buSzPct val="90000"/>
        <a:buFont typeface="Wingdings" panose="05000000000000000000" pitchFamily="2" charset="2"/>
        <a:buChar char="§"/>
        <a:defRPr kumimoji="0" sz="2667" kern="1200">
          <a:solidFill>
            <a:srgbClr val="000000"/>
          </a:solidFill>
          <a:latin typeface="+mn-lt"/>
          <a:ea typeface="+mn-ea"/>
          <a:cs typeface="+mn-cs"/>
        </a:defRPr>
      </a:lvl4pPr>
      <a:lvl5pPr marL="2200601" indent="-457189" algn="l" rtl="0" eaLnBrk="1" latinLnBrk="0" hangingPunct="1">
        <a:spcBef>
          <a:spcPct val="20000"/>
        </a:spcBef>
        <a:buClr>
          <a:schemeClr val="tx1"/>
        </a:buClr>
        <a:buSzPct val="100000"/>
        <a:buFont typeface="Wingdings" panose="05000000000000000000" pitchFamily="2" charset="2"/>
        <a:buChar char="§"/>
        <a:defRPr kumimoji="0" sz="2667" kern="1200">
          <a:solidFill>
            <a:srgbClr val="000000"/>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indico.cern.ch/event/751827/contributions/3213842/attachments/1753357/2841788/20181115_BISV2-Workshop_DWollmann_HL-LHC_Requirements.ppt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edms5.cern.ch/document/183953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edms5.cern.ch/document/1203408"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lhc-mpwg.web.cern.ch/lhc-mpwg/MPP-Meetings/No149-23-06-2017/MPP_23062017_PIC_for_RQS.pptx"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png"/><Relationship Id="rId7" Type="http://schemas.openxmlformats.org/officeDocument/2006/relationships/hyperlink" Target="https://edms.cern.ch/document/2037701"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6.png"/><Relationship Id="rId5" Type="http://schemas.openxmlformats.org/officeDocument/2006/relationships/hyperlink" Target="https://edms5.cern.ch/document/1701480" TargetMode="External"/><Relationship Id="rId10" Type="http://schemas.openxmlformats.org/officeDocument/2006/relationships/hyperlink" Target="https://edms5.cern.ch/document/1701477" TargetMode="External"/><Relationship Id="rId4" Type="http://schemas.openxmlformats.org/officeDocument/2006/relationships/hyperlink" Target="https://edms5.cern.ch/document/1701479" TargetMode="External"/><Relationship Id="rId9" Type="http://schemas.openxmlformats.org/officeDocument/2006/relationships/hyperlink" Target="https://edms5.cern.ch/document/1701483"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edms5.cern.ch/document/2054712"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8.tiff"/><Relationship Id="rId4" Type="http://schemas.openxmlformats.org/officeDocument/2006/relationships/image" Target="../media/image27.tiff"/></Relationships>
</file>

<file path=ppt/slides/_rels/slide26.xml.rels><?xml version="1.0" encoding="UTF-8" standalone="yes"?>
<Relationships xmlns="http://schemas.openxmlformats.org/package/2006/relationships"><Relationship Id="rId2" Type="http://schemas.openxmlformats.org/officeDocument/2006/relationships/hyperlink" Target="https://edms5.cern.ch/document/2136386"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hyperlink" Target="https://indico.cern.ch/event/751857/contributions/3259398/attachments/1785531/2912692/20190129_evian_epc_uznanski_2v2.pptx" TargetMode="External"/><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edms5.cern.ch/document/2082606"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hyperlink" Target="https://edms.cern.ch/document/2010939"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5182" y="2985815"/>
            <a:ext cx="11610754" cy="64059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500" b="1" dirty="0" smtClean="0"/>
              <a:t>Interlock Systems</a:t>
            </a:r>
          </a:p>
        </p:txBody>
      </p:sp>
      <p:sp>
        <p:nvSpPr>
          <p:cNvPr id="3" name="Title 1"/>
          <p:cNvSpPr txBox="1">
            <a:spLocks/>
          </p:cNvSpPr>
          <p:nvPr/>
        </p:nvSpPr>
        <p:spPr>
          <a:xfrm>
            <a:off x="2063552" y="3515308"/>
            <a:ext cx="8226854" cy="46115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endParaRPr lang="en-GB" sz="1100" dirty="0"/>
          </a:p>
        </p:txBody>
      </p:sp>
      <p:sp>
        <p:nvSpPr>
          <p:cNvPr id="4" name="Title 1"/>
          <p:cNvSpPr txBox="1">
            <a:spLocks/>
          </p:cNvSpPr>
          <p:nvPr/>
        </p:nvSpPr>
        <p:spPr>
          <a:xfrm>
            <a:off x="2063552" y="4207221"/>
            <a:ext cx="8226854" cy="702058"/>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endParaRPr lang="es-ES" sz="900" dirty="0" smtClean="0"/>
          </a:p>
          <a:p>
            <a:pPr algn="ctr"/>
            <a:endParaRPr lang="es-ES" sz="900" dirty="0"/>
          </a:p>
          <a:p>
            <a:pPr algn="ctr"/>
            <a:endParaRPr lang="en-GB" sz="7200" dirty="0"/>
          </a:p>
        </p:txBody>
      </p:sp>
      <p:sp>
        <p:nvSpPr>
          <p:cNvPr id="5" name="Title 1"/>
          <p:cNvSpPr txBox="1">
            <a:spLocks/>
          </p:cNvSpPr>
          <p:nvPr/>
        </p:nvSpPr>
        <p:spPr>
          <a:xfrm>
            <a:off x="1991544" y="6348334"/>
            <a:ext cx="8226854" cy="350130"/>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endParaRPr lang="en-GB" sz="1050" b="1" dirty="0"/>
          </a:p>
        </p:txBody>
      </p:sp>
      <p:sp>
        <p:nvSpPr>
          <p:cNvPr id="6" name="Title 1"/>
          <p:cNvSpPr txBox="1">
            <a:spLocks/>
          </p:cNvSpPr>
          <p:nvPr/>
        </p:nvSpPr>
        <p:spPr>
          <a:xfrm>
            <a:off x="2945439" y="3858761"/>
            <a:ext cx="6230240" cy="654328"/>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1600" dirty="0"/>
              <a:t>I. </a:t>
            </a:r>
            <a:r>
              <a:rPr lang="en-US" sz="1600" dirty="0" smtClean="0"/>
              <a:t>Romera Ram</a:t>
            </a:r>
            <a:r>
              <a:rPr lang="es-ES" sz="1600" dirty="0" smtClean="0"/>
              <a:t>í</a:t>
            </a:r>
            <a:r>
              <a:rPr lang="en-US" sz="1600" dirty="0" err="1" smtClean="0"/>
              <a:t>rez</a:t>
            </a:r>
            <a:r>
              <a:rPr lang="en-US" sz="1600" dirty="0" smtClean="0"/>
              <a:t> on behalf of TE-MPE-MI</a:t>
            </a:r>
            <a:endParaRPr lang="en-GB" sz="1600" dirty="0"/>
          </a:p>
        </p:txBody>
      </p:sp>
      <p:sp>
        <p:nvSpPr>
          <p:cNvPr id="7" name="Title 1"/>
          <p:cNvSpPr txBox="1">
            <a:spLocks/>
          </p:cNvSpPr>
          <p:nvPr/>
        </p:nvSpPr>
        <p:spPr>
          <a:xfrm>
            <a:off x="2194774" y="6270788"/>
            <a:ext cx="8226854" cy="388585"/>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1600" dirty="0" smtClean="0">
                <a:solidFill>
                  <a:srgbClr val="FFC000"/>
                </a:solidFill>
              </a:rPr>
              <a:t>7-8 May 2019  -  MPP Workshop 2019</a:t>
            </a:r>
            <a:endParaRPr lang="en-GB" sz="1600" dirty="0">
              <a:solidFill>
                <a:srgbClr val="FFC000"/>
              </a:solidFill>
            </a:endParaRPr>
          </a:p>
        </p:txBody>
      </p:sp>
      <p:sp>
        <p:nvSpPr>
          <p:cNvPr id="8" name="Title 1"/>
          <p:cNvSpPr txBox="1">
            <a:spLocks/>
          </p:cNvSpPr>
          <p:nvPr/>
        </p:nvSpPr>
        <p:spPr>
          <a:xfrm>
            <a:off x="4334933" y="3436754"/>
            <a:ext cx="5054600" cy="154093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285750" indent="-285750">
              <a:buFont typeface="Wingdings" panose="05000000000000000000" pitchFamily="2" charset="2"/>
              <a:buChar char="§"/>
            </a:pPr>
            <a:endParaRPr lang="en-GB" sz="2000" b="1" dirty="0"/>
          </a:p>
        </p:txBody>
      </p:sp>
    </p:spTree>
    <p:extLst>
      <p:ext uri="{BB962C8B-B14F-4D97-AF65-F5344CB8AC3E}">
        <p14:creationId xmlns:p14="http://schemas.microsoft.com/office/powerpoint/2010/main" val="3547743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SPS Injection </a:t>
            </a:r>
            <a:r>
              <a:rPr lang="en-US" dirty="0" smtClean="0"/>
              <a:t>Interlocking - </a:t>
            </a:r>
            <a:r>
              <a:rPr lang="en-US" dirty="0"/>
              <a:t>S</a:t>
            </a:r>
            <a:r>
              <a:rPr lang="en-US" dirty="0" smtClean="0"/>
              <a:t>trategy (3/3)</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Content Placeholder 7"/>
          <p:cNvPicPr>
            <a:picLocks noGrp="1" noChangeAspect="1"/>
          </p:cNvPicPr>
          <p:nvPr>
            <p:ph idx="1"/>
          </p:nvPr>
        </p:nvPicPr>
        <p:blipFill>
          <a:blip r:embed="rId3"/>
          <a:stretch>
            <a:fillRect/>
          </a:stretch>
        </p:blipFill>
        <p:spPr>
          <a:xfrm>
            <a:off x="2492988" y="1912423"/>
            <a:ext cx="7216388" cy="3159000"/>
          </a:xfrm>
          <a:prstGeom prst="rect">
            <a:avLst/>
          </a:prstGeom>
        </p:spPr>
      </p:pic>
      <p:sp>
        <p:nvSpPr>
          <p:cNvPr id="9" name="Rectangle 8"/>
          <p:cNvSpPr/>
          <p:nvPr/>
        </p:nvSpPr>
        <p:spPr>
          <a:xfrm>
            <a:off x="1522412" y="4162227"/>
            <a:ext cx="4572000" cy="461665"/>
          </a:xfrm>
          <a:prstGeom prst="rect">
            <a:avLst/>
          </a:prstGeom>
        </p:spPr>
        <p:txBody>
          <a:bodyPr>
            <a:spAutoFit/>
          </a:bodyPr>
          <a:lstStyle/>
          <a:p>
            <a:pPr algn="ctr"/>
            <a:r>
              <a:rPr lang="en-GB" sz="1200" dirty="0">
                <a:solidFill>
                  <a:srgbClr val="000000"/>
                </a:solidFill>
                <a:latin typeface="Calibri" panose="020F0502020204030204" pitchFamily="34" charset="0"/>
                <a:cs typeface="Calibri" panose="020F0502020204030204" pitchFamily="34" charset="0"/>
              </a:rPr>
              <a:t>IF NOT (TT2-TT10 beam permit) THEN</a:t>
            </a:r>
          </a:p>
          <a:p>
            <a:pPr algn="ctr"/>
            <a:r>
              <a:rPr lang="en-GB" sz="1200" dirty="0">
                <a:solidFill>
                  <a:srgbClr val="FF0000"/>
                </a:solidFill>
                <a:latin typeface="Calibri" panose="020F0502020204030204" pitchFamily="34" charset="0"/>
                <a:cs typeface="Calibri" panose="020F0502020204030204" pitchFamily="34" charset="0"/>
              </a:rPr>
              <a:t>SPS injection not allowed AND beam to D3</a:t>
            </a:r>
          </a:p>
        </p:txBody>
      </p:sp>
      <p:sp>
        <p:nvSpPr>
          <p:cNvPr id="6"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107303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Injection </a:t>
            </a:r>
            <a:r>
              <a:rPr lang="en-US" dirty="0"/>
              <a:t>I</a:t>
            </a:r>
            <a:r>
              <a:rPr lang="en-US" dirty="0" smtClean="0"/>
              <a:t>nterlocking - Architecture</a:t>
            </a:r>
            <a:endParaRPr lang="en-GB"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8"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pic>
        <p:nvPicPr>
          <p:cNvPr id="9" name="Picture 8"/>
          <p:cNvPicPr>
            <a:picLocks noChangeAspect="1"/>
          </p:cNvPicPr>
          <p:nvPr/>
        </p:nvPicPr>
        <p:blipFill>
          <a:blip r:embed="rId3"/>
          <a:stretch>
            <a:fillRect/>
          </a:stretch>
        </p:blipFill>
        <p:spPr>
          <a:xfrm>
            <a:off x="2930482" y="1329649"/>
            <a:ext cx="6296644" cy="4720046"/>
          </a:xfrm>
          <a:prstGeom prst="rect">
            <a:avLst/>
          </a:prstGeom>
        </p:spPr>
      </p:pic>
    </p:spTree>
    <p:extLst>
      <p:ext uri="{BB962C8B-B14F-4D97-AF65-F5344CB8AC3E}">
        <p14:creationId xmlns:p14="http://schemas.microsoft.com/office/powerpoint/2010/main" val="2015782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 sz="3600" dirty="0" smtClean="0"/>
              <a:t>SPS </a:t>
            </a:r>
            <a:r>
              <a:rPr lang="es-ES" sz="3600" dirty="0" err="1" smtClean="0"/>
              <a:t>Injection</a:t>
            </a:r>
            <a:r>
              <a:rPr lang="es-ES" sz="3600" dirty="0" smtClean="0"/>
              <a:t> </a:t>
            </a:r>
            <a:r>
              <a:rPr lang="es-ES" sz="3600" dirty="0" err="1" smtClean="0"/>
              <a:t>Interlocking</a:t>
            </a:r>
            <a:r>
              <a:rPr lang="es-ES" sz="3600" dirty="0" smtClean="0"/>
              <a:t> - New </a:t>
            </a:r>
            <a:r>
              <a:rPr lang="es-ES" sz="3600" dirty="0" err="1" smtClean="0"/>
              <a:t>failure</a:t>
            </a:r>
            <a:r>
              <a:rPr lang="es-ES" sz="3600" dirty="0" smtClean="0"/>
              <a:t> </a:t>
            </a:r>
            <a:r>
              <a:rPr lang="es-ES" sz="3600" dirty="0" err="1" smtClean="0"/>
              <a:t>modes</a:t>
            </a:r>
            <a:r>
              <a:rPr lang="es-ES" sz="3600" dirty="0" smtClean="0"/>
              <a:t> </a:t>
            </a:r>
            <a:endParaRPr lang="en-GB" sz="3600" dirty="0"/>
          </a:p>
        </p:txBody>
      </p:sp>
      <p:sp>
        <p:nvSpPr>
          <p:cNvPr id="3" name="Content Placeholder 2"/>
          <p:cNvSpPr>
            <a:spLocks noGrp="1"/>
          </p:cNvSpPr>
          <p:nvPr>
            <p:ph idx="1"/>
          </p:nvPr>
        </p:nvSpPr>
        <p:spPr>
          <a:xfrm>
            <a:off x="609600" y="1325607"/>
            <a:ext cx="11427725" cy="4667421"/>
          </a:xfrm>
        </p:spPr>
        <p:txBody>
          <a:bodyPr>
            <a:normAutofit/>
          </a:bodyPr>
          <a:lstStyle/>
          <a:p>
            <a:pPr>
              <a:buFont typeface="+mj-lt"/>
              <a:buAutoNum type="arabicParenR"/>
            </a:pPr>
            <a:r>
              <a:rPr lang="es-ES" sz="2400" dirty="0" err="1" smtClean="0"/>
              <a:t>Impact</a:t>
            </a:r>
            <a:r>
              <a:rPr lang="es-ES" sz="2400" dirty="0" smtClean="0"/>
              <a:t> of </a:t>
            </a:r>
            <a:r>
              <a:rPr lang="es-ES" sz="2400" dirty="0" err="1" smtClean="0"/>
              <a:t>injecting</a:t>
            </a:r>
            <a:r>
              <a:rPr lang="es-ES" sz="2400" dirty="0" smtClean="0"/>
              <a:t> a new </a:t>
            </a:r>
            <a:r>
              <a:rPr lang="es-ES" sz="2400" dirty="0" err="1" smtClean="0"/>
              <a:t>beam</a:t>
            </a:r>
            <a:r>
              <a:rPr lang="es-ES" sz="2400" dirty="0" smtClean="0"/>
              <a:t> </a:t>
            </a:r>
            <a:r>
              <a:rPr lang="es-ES" sz="2400" dirty="0" err="1" smtClean="0"/>
              <a:t>when</a:t>
            </a:r>
            <a:r>
              <a:rPr lang="es-ES" sz="2400" dirty="0" smtClean="0"/>
              <a:t> a </a:t>
            </a:r>
            <a:r>
              <a:rPr lang="es-ES" sz="2400" b="1" dirty="0" err="1" smtClean="0">
                <a:solidFill>
                  <a:schemeClr val="tx1"/>
                </a:solidFill>
              </a:rPr>
              <a:t>beam</a:t>
            </a:r>
            <a:r>
              <a:rPr lang="es-ES" sz="2400" b="1" dirty="0" smtClean="0">
                <a:solidFill>
                  <a:schemeClr val="tx1"/>
                </a:solidFill>
              </a:rPr>
              <a:t> </a:t>
            </a:r>
            <a:r>
              <a:rPr lang="es-ES" sz="2400" b="1" dirty="0" err="1" smtClean="0">
                <a:solidFill>
                  <a:schemeClr val="tx1"/>
                </a:solidFill>
              </a:rPr>
              <a:t>dump</a:t>
            </a:r>
            <a:r>
              <a:rPr lang="es-ES" sz="2400" b="1" dirty="0" smtClean="0">
                <a:solidFill>
                  <a:schemeClr val="tx1"/>
                </a:solidFill>
              </a:rPr>
              <a:t> </a:t>
            </a:r>
            <a:r>
              <a:rPr lang="es-ES" sz="2400" b="1" dirty="0" smtClean="0">
                <a:solidFill>
                  <a:schemeClr val="tx1"/>
                </a:solidFill>
              </a:rPr>
              <a:t>has </a:t>
            </a:r>
            <a:r>
              <a:rPr lang="es-ES" sz="2400" b="1" dirty="0" err="1" smtClean="0">
                <a:solidFill>
                  <a:schemeClr val="tx1"/>
                </a:solidFill>
              </a:rPr>
              <a:t>just</a:t>
            </a:r>
            <a:r>
              <a:rPr lang="es-ES" sz="2400" b="1" dirty="0" smtClean="0">
                <a:solidFill>
                  <a:schemeClr val="tx1"/>
                </a:solidFill>
              </a:rPr>
              <a:t> </a:t>
            </a:r>
            <a:r>
              <a:rPr lang="es-ES" sz="2400" b="1" dirty="0" err="1" smtClean="0">
                <a:solidFill>
                  <a:schemeClr val="tx1"/>
                </a:solidFill>
              </a:rPr>
              <a:t>been</a:t>
            </a:r>
            <a:r>
              <a:rPr lang="es-ES" sz="2400" b="1" dirty="0" smtClean="0">
                <a:solidFill>
                  <a:schemeClr val="tx1"/>
                </a:solidFill>
              </a:rPr>
              <a:t> </a:t>
            </a:r>
            <a:r>
              <a:rPr lang="es-ES" sz="2400" b="1" dirty="0" err="1" smtClean="0">
                <a:solidFill>
                  <a:schemeClr val="tx1"/>
                </a:solidFill>
              </a:rPr>
              <a:t>triggered</a:t>
            </a:r>
            <a:endParaRPr lang="es-ES" sz="2400" b="1" dirty="0" smtClean="0">
              <a:solidFill>
                <a:schemeClr val="tx1"/>
              </a:solidFill>
            </a:endParaRPr>
          </a:p>
          <a:p>
            <a:pPr lvl="1">
              <a:buFont typeface="+mj-lt"/>
              <a:buAutoNum type="alphaLcPeriod"/>
            </a:pPr>
            <a:r>
              <a:rPr lang="es-ES" sz="2000" dirty="0" err="1"/>
              <a:t>Risk</a:t>
            </a:r>
            <a:r>
              <a:rPr lang="es-ES" sz="2000" dirty="0"/>
              <a:t> of </a:t>
            </a:r>
            <a:r>
              <a:rPr lang="es-ES" sz="2000" dirty="0" err="1"/>
              <a:t>injecting</a:t>
            </a:r>
            <a:r>
              <a:rPr lang="es-ES" sz="2000" dirty="0"/>
              <a:t> a new </a:t>
            </a:r>
            <a:r>
              <a:rPr lang="es-ES" sz="2000" dirty="0" err="1"/>
              <a:t>beam</a:t>
            </a:r>
            <a:r>
              <a:rPr lang="es-ES" sz="2000" dirty="0"/>
              <a:t> </a:t>
            </a:r>
            <a:r>
              <a:rPr lang="es-ES" sz="2000" dirty="0" err="1"/>
              <a:t>with</a:t>
            </a:r>
            <a:r>
              <a:rPr lang="es-ES" sz="2000" dirty="0"/>
              <a:t> no </a:t>
            </a:r>
            <a:r>
              <a:rPr lang="es-ES" sz="2000" dirty="0" err="1"/>
              <a:t>possibility</a:t>
            </a:r>
            <a:r>
              <a:rPr lang="es-ES" sz="2000" dirty="0"/>
              <a:t> to </a:t>
            </a:r>
            <a:r>
              <a:rPr lang="es-ES" sz="2000" dirty="0" err="1"/>
              <a:t>dump</a:t>
            </a:r>
            <a:r>
              <a:rPr lang="es-ES" sz="2000" dirty="0"/>
              <a:t> </a:t>
            </a:r>
            <a:r>
              <a:rPr lang="es-ES" sz="2000" dirty="0" err="1" smtClean="0"/>
              <a:t>it</a:t>
            </a:r>
            <a:endParaRPr lang="es-ES" sz="2000" dirty="0" smtClean="0"/>
          </a:p>
          <a:p>
            <a:pPr lvl="1">
              <a:buFont typeface="+mj-lt"/>
              <a:buAutoNum type="alphaLcPeriod"/>
            </a:pPr>
            <a:r>
              <a:rPr lang="es-ES" sz="2000" dirty="0" err="1"/>
              <a:t>Consequence</a:t>
            </a:r>
            <a:r>
              <a:rPr lang="es-ES" sz="2000" dirty="0"/>
              <a:t> of </a:t>
            </a:r>
            <a:r>
              <a:rPr lang="es-ES" sz="2000" dirty="0" err="1" smtClean="0"/>
              <a:t>increased</a:t>
            </a:r>
            <a:r>
              <a:rPr lang="es-ES" sz="2000" dirty="0" smtClean="0"/>
              <a:t> </a:t>
            </a:r>
            <a:r>
              <a:rPr lang="es-ES" sz="2000" dirty="0" err="1" smtClean="0"/>
              <a:t>length</a:t>
            </a:r>
            <a:r>
              <a:rPr lang="es-ES" sz="2000" dirty="0" smtClean="0"/>
              <a:t> </a:t>
            </a:r>
            <a:r>
              <a:rPr lang="es-ES" sz="2000" dirty="0" err="1" smtClean="0"/>
              <a:t>between</a:t>
            </a:r>
            <a:r>
              <a:rPr lang="es-ES" sz="2000" dirty="0" smtClean="0"/>
              <a:t> SBDS and MKP</a:t>
            </a:r>
            <a:endParaRPr lang="es-ES" sz="2000" dirty="0"/>
          </a:p>
          <a:p>
            <a:pPr lvl="1">
              <a:buFont typeface="+mj-lt"/>
              <a:buAutoNum type="alphaLcPeriod"/>
            </a:pPr>
            <a:r>
              <a:rPr lang="es-ES" sz="2000" dirty="0" err="1" smtClean="0"/>
              <a:t>Mitigation</a:t>
            </a:r>
            <a:r>
              <a:rPr lang="es-ES" sz="2000" dirty="0" smtClean="0"/>
              <a:t>: </a:t>
            </a:r>
            <a:r>
              <a:rPr lang="es-ES" sz="2000" dirty="0" err="1" smtClean="0"/>
              <a:t>Proposal</a:t>
            </a:r>
            <a:r>
              <a:rPr lang="es-ES" sz="2000" dirty="0" smtClean="0"/>
              <a:t> to </a:t>
            </a:r>
            <a:r>
              <a:rPr lang="es-ES" sz="2000" dirty="0" err="1" smtClean="0"/>
              <a:t>implement</a:t>
            </a:r>
            <a:r>
              <a:rPr lang="es-ES" sz="2000" dirty="0" smtClean="0"/>
              <a:t> a </a:t>
            </a:r>
            <a:r>
              <a:rPr lang="es-ES" sz="2000" dirty="0" err="1" smtClean="0"/>
              <a:t>delay</a:t>
            </a:r>
            <a:r>
              <a:rPr lang="es-ES" sz="2000" dirty="0" smtClean="0"/>
              <a:t> (2 </a:t>
            </a:r>
            <a:r>
              <a:rPr lang="es-ES" sz="2000" dirty="0" err="1" smtClean="0"/>
              <a:t>turns</a:t>
            </a:r>
            <a:r>
              <a:rPr lang="es-ES" sz="2000" dirty="0" smtClean="0"/>
              <a:t>) </a:t>
            </a:r>
            <a:r>
              <a:rPr lang="es-ES" sz="2000" dirty="0" err="1" smtClean="0"/>
              <a:t>between</a:t>
            </a:r>
            <a:r>
              <a:rPr lang="es-ES" sz="2000" dirty="0" smtClean="0"/>
              <a:t> </a:t>
            </a:r>
            <a:r>
              <a:rPr lang="es-ES" sz="2000" dirty="0" err="1" smtClean="0"/>
              <a:t>the</a:t>
            </a:r>
            <a:r>
              <a:rPr lang="es-ES" sz="2000" dirty="0" smtClean="0"/>
              <a:t> </a:t>
            </a:r>
            <a:r>
              <a:rPr lang="es-ES" sz="2000" dirty="0" err="1" smtClean="0"/>
              <a:t>dump</a:t>
            </a:r>
            <a:r>
              <a:rPr lang="es-ES" sz="2000" dirty="0" smtClean="0"/>
              <a:t> </a:t>
            </a:r>
            <a:r>
              <a:rPr lang="es-ES" sz="2000" dirty="0" err="1" smtClean="0"/>
              <a:t>request</a:t>
            </a:r>
            <a:r>
              <a:rPr lang="es-ES" sz="2000" dirty="0" smtClean="0"/>
              <a:t> and </a:t>
            </a:r>
            <a:r>
              <a:rPr lang="es-ES" sz="2000" dirty="0" err="1" smtClean="0"/>
              <a:t>the</a:t>
            </a:r>
            <a:r>
              <a:rPr lang="es-ES" sz="2000" dirty="0" smtClean="0"/>
              <a:t> </a:t>
            </a:r>
            <a:r>
              <a:rPr lang="es-ES" sz="2000" dirty="0" err="1" smtClean="0"/>
              <a:t>dump</a:t>
            </a:r>
            <a:r>
              <a:rPr lang="es-ES" sz="2000" dirty="0" smtClean="0"/>
              <a:t> </a:t>
            </a:r>
            <a:r>
              <a:rPr lang="es-ES" sz="2000" dirty="0" err="1" smtClean="0"/>
              <a:t>trigger</a:t>
            </a:r>
            <a:endParaRPr lang="es-ES" sz="2000" dirty="0" smtClean="0"/>
          </a:p>
          <a:p>
            <a:pPr>
              <a:buFont typeface="+mj-lt"/>
              <a:buAutoNum type="arabicParenR"/>
            </a:pPr>
            <a:endParaRPr lang="es-ES" sz="2400" dirty="0"/>
          </a:p>
          <a:p>
            <a:pPr>
              <a:buFont typeface="+mj-lt"/>
              <a:buAutoNum type="arabicParenR"/>
            </a:pPr>
            <a:r>
              <a:rPr lang="es-ES" sz="2400" dirty="0" err="1" smtClean="0"/>
              <a:t>Impact</a:t>
            </a:r>
            <a:r>
              <a:rPr lang="es-ES" sz="2400" dirty="0" smtClean="0"/>
              <a:t> of </a:t>
            </a:r>
            <a:r>
              <a:rPr lang="es-ES" sz="2400" dirty="0" err="1" smtClean="0"/>
              <a:t>injecting</a:t>
            </a:r>
            <a:r>
              <a:rPr lang="es-ES" sz="2400" dirty="0" smtClean="0"/>
              <a:t> </a:t>
            </a:r>
            <a:r>
              <a:rPr lang="es-ES" sz="2400" dirty="0" smtClean="0"/>
              <a:t>a new </a:t>
            </a:r>
            <a:r>
              <a:rPr lang="es-ES" sz="2400" dirty="0" err="1" smtClean="0"/>
              <a:t>beam</a:t>
            </a:r>
            <a:r>
              <a:rPr lang="es-ES" sz="2400" dirty="0" smtClean="0"/>
              <a:t> </a:t>
            </a:r>
            <a:r>
              <a:rPr lang="es-ES" sz="2400" dirty="0" err="1" smtClean="0"/>
              <a:t>just</a:t>
            </a:r>
            <a:r>
              <a:rPr lang="es-ES" sz="2400" dirty="0" smtClean="0"/>
              <a:t> </a:t>
            </a:r>
            <a:r>
              <a:rPr lang="es-ES" sz="2400" dirty="0" err="1" smtClean="0"/>
              <a:t>after</a:t>
            </a:r>
            <a:r>
              <a:rPr lang="es-ES" sz="2400" dirty="0" smtClean="0"/>
              <a:t> </a:t>
            </a:r>
            <a:r>
              <a:rPr lang="es-ES" sz="2400" b="1" dirty="0" smtClean="0">
                <a:solidFill>
                  <a:schemeClr val="tx1"/>
                </a:solidFill>
              </a:rPr>
              <a:t>MKDV </a:t>
            </a:r>
            <a:r>
              <a:rPr lang="es-ES" sz="2400" b="1" dirty="0" err="1" smtClean="0">
                <a:solidFill>
                  <a:schemeClr val="tx1"/>
                </a:solidFill>
              </a:rPr>
              <a:t>erratic</a:t>
            </a:r>
            <a:endParaRPr lang="es-ES" sz="2400" dirty="0" smtClean="0"/>
          </a:p>
          <a:p>
            <a:pPr lvl="1">
              <a:buFont typeface="+mj-lt"/>
              <a:buAutoNum type="alphaLcPeriod"/>
            </a:pPr>
            <a:r>
              <a:rPr lang="es-ES" sz="2000" dirty="0" err="1"/>
              <a:t>Risk</a:t>
            </a:r>
            <a:r>
              <a:rPr lang="es-ES" sz="2000" dirty="0"/>
              <a:t> of </a:t>
            </a:r>
            <a:r>
              <a:rPr lang="es-ES" sz="2000" dirty="0" err="1"/>
              <a:t>injecting</a:t>
            </a:r>
            <a:r>
              <a:rPr lang="es-ES" sz="2000" dirty="0"/>
              <a:t> and </a:t>
            </a:r>
            <a:r>
              <a:rPr lang="es-ES" sz="2000" dirty="0" err="1"/>
              <a:t>accelerating</a:t>
            </a:r>
            <a:r>
              <a:rPr lang="es-ES" sz="2000" dirty="0"/>
              <a:t> a new </a:t>
            </a:r>
            <a:r>
              <a:rPr lang="es-ES" sz="2000" dirty="0" err="1"/>
              <a:t>beam</a:t>
            </a:r>
            <a:r>
              <a:rPr lang="es-ES" sz="2000" dirty="0"/>
              <a:t> </a:t>
            </a:r>
            <a:r>
              <a:rPr lang="es-ES" sz="2000" dirty="0" err="1"/>
              <a:t>with</a:t>
            </a:r>
            <a:r>
              <a:rPr lang="es-ES" sz="2000" dirty="0"/>
              <a:t> no </a:t>
            </a:r>
            <a:r>
              <a:rPr lang="es-ES" sz="2000" dirty="0" err="1"/>
              <a:t>possibility</a:t>
            </a:r>
            <a:r>
              <a:rPr lang="es-ES" sz="2000" dirty="0"/>
              <a:t> to </a:t>
            </a:r>
            <a:r>
              <a:rPr lang="es-ES" sz="2000" dirty="0" err="1"/>
              <a:t>dump</a:t>
            </a:r>
            <a:r>
              <a:rPr lang="es-ES" sz="2000" dirty="0"/>
              <a:t> </a:t>
            </a:r>
            <a:r>
              <a:rPr lang="es-ES" sz="2000" dirty="0" err="1" smtClean="0"/>
              <a:t>it</a:t>
            </a:r>
            <a:endParaRPr lang="es-ES" sz="2000" dirty="0" smtClean="0"/>
          </a:p>
          <a:p>
            <a:pPr lvl="1">
              <a:buFont typeface="+mj-lt"/>
              <a:buAutoNum type="alphaLcPeriod"/>
            </a:pPr>
            <a:r>
              <a:rPr lang="es-ES" sz="2000" dirty="0" err="1" smtClean="0"/>
              <a:t>Consequence</a:t>
            </a:r>
            <a:r>
              <a:rPr lang="es-ES" sz="2000" dirty="0" smtClean="0"/>
              <a:t> </a:t>
            </a:r>
            <a:r>
              <a:rPr lang="es-ES" sz="2000" dirty="0" smtClean="0"/>
              <a:t>of </a:t>
            </a:r>
            <a:r>
              <a:rPr lang="es-ES" sz="2000" dirty="0" err="1" smtClean="0"/>
              <a:t>additional</a:t>
            </a:r>
            <a:r>
              <a:rPr lang="es-ES" sz="2000" dirty="0" smtClean="0"/>
              <a:t> </a:t>
            </a:r>
            <a:r>
              <a:rPr lang="es-ES" sz="2000" dirty="0" err="1" smtClean="0"/>
              <a:t>delay</a:t>
            </a:r>
            <a:r>
              <a:rPr lang="es-ES" sz="2000" dirty="0" smtClean="0"/>
              <a:t> </a:t>
            </a:r>
            <a:r>
              <a:rPr lang="es-ES" sz="2000" dirty="0" err="1" smtClean="0"/>
              <a:t>required</a:t>
            </a:r>
            <a:r>
              <a:rPr lang="es-ES" sz="2000" dirty="0" smtClean="0"/>
              <a:t> to </a:t>
            </a:r>
            <a:r>
              <a:rPr lang="es-ES" sz="2000" dirty="0" err="1" smtClean="0"/>
              <a:t>inhibit</a:t>
            </a:r>
            <a:r>
              <a:rPr lang="es-ES" sz="2000" dirty="0" smtClean="0"/>
              <a:t> </a:t>
            </a:r>
            <a:r>
              <a:rPr lang="es-ES" sz="2000" dirty="0" err="1" smtClean="0"/>
              <a:t>injection</a:t>
            </a:r>
            <a:r>
              <a:rPr lang="es-ES" sz="2000" dirty="0" smtClean="0"/>
              <a:t> (i.e. </a:t>
            </a:r>
            <a:r>
              <a:rPr lang="es-ES" sz="2000" dirty="0" err="1" smtClean="0"/>
              <a:t>delay</a:t>
            </a:r>
            <a:r>
              <a:rPr lang="es-ES" sz="2000" dirty="0" smtClean="0"/>
              <a:t> </a:t>
            </a:r>
            <a:r>
              <a:rPr lang="es-ES" sz="2000" dirty="0" err="1" smtClean="0"/>
              <a:t>from</a:t>
            </a:r>
            <a:r>
              <a:rPr lang="es-ES" sz="2000" dirty="0" smtClean="0"/>
              <a:t> ECA5 to BA1)</a:t>
            </a:r>
          </a:p>
          <a:p>
            <a:pPr lvl="1">
              <a:buFont typeface="+mj-lt"/>
              <a:buAutoNum type="alphaLcPeriod"/>
            </a:pPr>
            <a:r>
              <a:rPr lang="es-ES" sz="2000" dirty="0" err="1" smtClean="0"/>
              <a:t>Mitigation</a:t>
            </a:r>
            <a:r>
              <a:rPr lang="es-ES" sz="2000" dirty="0" smtClean="0"/>
              <a:t>: </a:t>
            </a:r>
            <a:r>
              <a:rPr lang="es-ES" sz="2000" dirty="0" err="1" smtClean="0"/>
              <a:t>Proposal</a:t>
            </a:r>
            <a:r>
              <a:rPr lang="es-ES" sz="2000" dirty="0" smtClean="0"/>
              <a:t> to use </a:t>
            </a:r>
            <a:r>
              <a:rPr lang="es-ES" sz="2000" dirty="0" err="1" smtClean="0"/>
              <a:t>the</a:t>
            </a:r>
            <a:r>
              <a:rPr lang="es-ES" sz="2000" dirty="0" smtClean="0"/>
              <a:t> MDSH </a:t>
            </a:r>
            <a:r>
              <a:rPr lang="es-ES" sz="2000" dirty="0" err="1" smtClean="0"/>
              <a:t>magnet</a:t>
            </a:r>
            <a:r>
              <a:rPr lang="es-ES" sz="2000" dirty="0" smtClean="0"/>
              <a:t> to </a:t>
            </a:r>
            <a:r>
              <a:rPr lang="es-ES" sz="2000" dirty="0" err="1" smtClean="0"/>
              <a:t>dissipate</a:t>
            </a:r>
            <a:r>
              <a:rPr lang="es-ES" sz="2000" dirty="0" smtClean="0"/>
              <a:t> </a:t>
            </a:r>
            <a:r>
              <a:rPr lang="es-ES" sz="2000" dirty="0" err="1" smtClean="0"/>
              <a:t>the</a:t>
            </a:r>
            <a:r>
              <a:rPr lang="es-ES" sz="2000" dirty="0" smtClean="0"/>
              <a:t> </a:t>
            </a:r>
            <a:r>
              <a:rPr lang="es-ES" sz="2000" dirty="0" err="1" smtClean="0"/>
              <a:t>beam</a:t>
            </a:r>
            <a:r>
              <a:rPr lang="es-ES" sz="2000" dirty="0" smtClean="0"/>
              <a:t> in </a:t>
            </a:r>
            <a:r>
              <a:rPr lang="es-ES" sz="2000" dirty="0" err="1" smtClean="0"/>
              <a:t>the</a:t>
            </a:r>
            <a:r>
              <a:rPr lang="es-ES" sz="2000" dirty="0" smtClean="0"/>
              <a:t> </a:t>
            </a:r>
            <a:r>
              <a:rPr lang="es-ES" sz="2000" dirty="0" smtClean="0"/>
              <a:t>ring</a:t>
            </a:r>
            <a:endParaRPr lang="es-ES" sz="2000" dirty="0" smtClean="0"/>
          </a:p>
          <a:p>
            <a:pPr marL="448056" lvl="1" indent="0">
              <a:buNone/>
            </a:pPr>
            <a:endParaRPr lang="es-ES" sz="2000" dirty="0" smtClean="0"/>
          </a:p>
          <a:p>
            <a:pPr lvl="1">
              <a:buFont typeface="+mj-lt"/>
              <a:buAutoNum type="alphaLcPeriod"/>
            </a:pPr>
            <a:endParaRPr lang="en-GB"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
        <p:nvSpPr>
          <p:cNvPr id="8" name="TextBox 7"/>
          <p:cNvSpPr txBox="1"/>
          <p:nvPr/>
        </p:nvSpPr>
        <p:spPr>
          <a:xfrm>
            <a:off x="8773612" y="3036856"/>
            <a:ext cx="2805127" cy="307777"/>
          </a:xfrm>
          <a:prstGeom prst="rect">
            <a:avLst/>
          </a:prstGeom>
          <a:solidFill>
            <a:srgbClr val="FFFF00"/>
          </a:solidFill>
        </p:spPr>
        <p:txBody>
          <a:bodyPr wrap="none" rtlCol="0">
            <a:spAutoFit/>
          </a:bodyPr>
          <a:lstStyle/>
          <a:p>
            <a:r>
              <a:rPr lang="en-US" sz="1400" dirty="0" smtClean="0"/>
              <a:t>More details by V. Kain tomorrow</a:t>
            </a:r>
            <a:endParaRPr lang="en-GB" sz="1400" dirty="0"/>
          </a:p>
        </p:txBody>
      </p:sp>
    </p:spTree>
    <p:extLst>
      <p:ext uri="{BB962C8B-B14F-4D97-AF65-F5344CB8AC3E}">
        <p14:creationId xmlns:p14="http://schemas.microsoft.com/office/powerpoint/2010/main" val="150899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BIS architecture in LINAC4 and PSB</a:t>
            </a:r>
            <a:endParaRPr lang="en-GB" dirty="0"/>
          </a:p>
        </p:txBody>
      </p:sp>
      <p:sp>
        <p:nvSpPr>
          <p:cNvPr id="3" name="Content Placeholder 2"/>
          <p:cNvSpPr>
            <a:spLocks noGrp="1"/>
          </p:cNvSpPr>
          <p:nvPr>
            <p:ph idx="1"/>
          </p:nvPr>
        </p:nvSpPr>
        <p:spPr/>
        <p:txBody>
          <a:bodyPr>
            <a:normAutofit/>
          </a:bodyPr>
          <a:lstStyle/>
          <a:p>
            <a:r>
              <a:rPr lang="en-US" sz="2400" dirty="0" smtClean="0"/>
              <a:t>New interlock architecture in Linac4, TLs and PSB</a:t>
            </a:r>
          </a:p>
          <a:p>
            <a:r>
              <a:rPr lang="en-US" sz="2400" dirty="0"/>
              <a:t>5</a:t>
            </a:r>
            <a:r>
              <a:rPr lang="en-US" sz="2400" dirty="0" smtClean="0"/>
              <a:t> </a:t>
            </a:r>
            <a:r>
              <a:rPr lang="en-US" sz="2400" dirty="0" smtClean="0"/>
              <a:t>new </a:t>
            </a:r>
            <a:r>
              <a:rPr lang="en-US" sz="2400" dirty="0" smtClean="0"/>
              <a:t>slave BICs connected </a:t>
            </a:r>
            <a:r>
              <a:rPr lang="en-US" sz="2400" dirty="0" smtClean="0"/>
              <a:t>to Chopper </a:t>
            </a:r>
            <a:r>
              <a:rPr lang="en-US" sz="2400" dirty="0" smtClean="0"/>
              <a:t>Master BIC </a:t>
            </a:r>
            <a:r>
              <a:rPr lang="en-US" sz="2400" dirty="0" smtClean="0"/>
              <a:t>(PSB-1, PSB-2, PSB-3, </a:t>
            </a:r>
            <a:r>
              <a:rPr lang="en-US" sz="2400" dirty="0" smtClean="0"/>
              <a:t>PSB-4 and LBE)</a:t>
            </a:r>
            <a:endParaRPr lang="en-US" sz="2400" dirty="0" smtClean="0"/>
          </a:p>
          <a:p>
            <a:r>
              <a:rPr lang="en-US" sz="2400" dirty="0" smtClean="0"/>
              <a:t>BIC Master equations re-configured</a:t>
            </a:r>
            <a:endParaRPr lang="en-GB" sz="2400" dirty="0"/>
          </a:p>
        </p:txBody>
      </p:sp>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9" name="Picture 8"/>
          <p:cNvPicPr>
            <a:picLocks noChangeAspect="1"/>
          </p:cNvPicPr>
          <p:nvPr/>
        </p:nvPicPr>
        <p:blipFill>
          <a:blip r:embed="rId3"/>
          <a:stretch>
            <a:fillRect/>
          </a:stretch>
        </p:blipFill>
        <p:spPr>
          <a:xfrm>
            <a:off x="1552126" y="3032968"/>
            <a:ext cx="7820097" cy="3505945"/>
          </a:xfrm>
          <a:prstGeom prst="rect">
            <a:avLst/>
          </a:prstGeom>
        </p:spPr>
      </p:pic>
      <p:sp>
        <p:nvSpPr>
          <p:cNvPr id="10" name="TextBox 9"/>
          <p:cNvSpPr txBox="1"/>
          <p:nvPr/>
        </p:nvSpPr>
        <p:spPr>
          <a:xfrm>
            <a:off x="9576480" y="5651470"/>
            <a:ext cx="2324675" cy="523220"/>
          </a:xfrm>
          <a:prstGeom prst="rect">
            <a:avLst/>
          </a:prstGeom>
          <a:solidFill>
            <a:srgbClr val="FFFF00"/>
          </a:solidFill>
        </p:spPr>
        <p:txBody>
          <a:bodyPr wrap="none" rtlCol="0">
            <a:spAutoFit/>
          </a:bodyPr>
          <a:lstStyle/>
          <a:p>
            <a:r>
              <a:rPr lang="en-US" sz="1400" dirty="0" smtClean="0"/>
              <a:t>More details by B. Mikulec </a:t>
            </a:r>
          </a:p>
          <a:p>
            <a:r>
              <a:rPr lang="en-US" sz="1400" dirty="0" smtClean="0"/>
              <a:t>and D. Nisbet tomorrow</a:t>
            </a:r>
            <a:endParaRPr lang="en-GB" sz="1400" dirty="0"/>
          </a:p>
        </p:txBody>
      </p:sp>
      <p:sp>
        <p:nvSpPr>
          <p:cNvPr id="11"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30841816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Beam-beam kick effects in LHC</a:t>
            </a:r>
            <a:endParaRPr lang="en-GB" dirty="0"/>
          </a:p>
        </p:txBody>
      </p:sp>
      <p:sp>
        <p:nvSpPr>
          <p:cNvPr id="3" name="Content Placeholder 2"/>
          <p:cNvSpPr>
            <a:spLocks noGrp="1"/>
          </p:cNvSpPr>
          <p:nvPr>
            <p:ph idx="1"/>
          </p:nvPr>
        </p:nvSpPr>
        <p:spPr>
          <a:xfrm>
            <a:off x="609600" y="1325607"/>
            <a:ext cx="5484569" cy="4667421"/>
          </a:xfrm>
        </p:spPr>
        <p:txBody>
          <a:bodyPr>
            <a:normAutofit/>
          </a:bodyPr>
          <a:lstStyle/>
          <a:p>
            <a:r>
              <a:rPr lang="en-US" sz="1800" dirty="0" smtClean="0"/>
              <a:t>Extraction of one beam causes a missing beam-beam kick in the other beam, i.e. ultra fast orbit offset, leading to beam losses in IR7 (see </a:t>
            </a:r>
            <a:r>
              <a:rPr lang="en-US" sz="1800" dirty="0" smtClean="0">
                <a:hlinkClick r:id="rId3"/>
              </a:rPr>
              <a:t>D. Wollmann at BIS 2v0 workshop</a:t>
            </a:r>
            <a:r>
              <a:rPr lang="en-US" sz="1800" dirty="0" smtClean="0"/>
              <a:t>)</a:t>
            </a:r>
          </a:p>
          <a:p>
            <a:endParaRPr lang="en-US" sz="1800" dirty="0"/>
          </a:p>
          <a:p>
            <a:r>
              <a:rPr lang="en-US" sz="1800" dirty="0" smtClean="0"/>
              <a:t>For HL-LHC, the beam-beam kick is reaching critical levels, risking to cause damage in the collimation system if beams are not dump swiftly after each other</a:t>
            </a:r>
          </a:p>
          <a:p>
            <a:endParaRPr lang="en-US" sz="1800" dirty="0" smtClean="0"/>
          </a:p>
          <a:p>
            <a:r>
              <a:rPr lang="en-US" sz="1800" dirty="0" smtClean="0"/>
              <a:t>Reliable linking of the two beams required for high intensity operation</a:t>
            </a:r>
          </a:p>
          <a:p>
            <a:endParaRPr lang="en-US" sz="1800" dirty="0" smtClean="0"/>
          </a:p>
          <a:p>
            <a:r>
              <a:rPr lang="en-US" sz="1800" b="1" dirty="0" smtClean="0"/>
              <a:t>Clarify asap </a:t>
            </a:r>
            <a:r>
              <a:rPr lang="en-US" sz="1800" b="1" dirty="0" smtClean="0"/>
              <a:t>the consequences </a:t>
            </a:r>
            <a:r>
              <a:rPr lang="en-US" sz="1800" b="1" dirty="0" smtClean="0"/>
              <a:t>for Run 3!</a:t>
            </a:r>
            <a:endParaRPr lang="en-US" sz="1800" b="1" dirty="0"/>
          </a:p>
          <a:p>
            <a:pPr marL="36576" indent="0">
              <a:buNone/>
            </a:pPr>
            <a:endParaRPr lang="en-US" sz="1800" dirty="0" smtClean="0"/>
          </a:p>
          <a:p>
            <a:pPr lvl="1"/>
            <a:endParaRPr lang="en-GB" sz="1800" dirty="0"/>
          </a:p>
        </p:txBody>
      </p:sp>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pic>
        <p:nvPicPr>
          <p:cNvPr id="22" name="Picture 21"/>
          <p:cNvPicPr>
            <a:picLocks noChangeAspect="1"/>
          </p:cNvPicPr>
          <p:nvPr/>
        </p:nvPicPr>
        <p:blipFill>
          <a:blip r:embed="rId4"/>
          <a:stretch>
            <a:fillRect/>
          </a:stretch>
        </p:blipFill>
        <p:spPr>
          <a:xfrm>
            <a:off x="6094169" y="1516724"/>
            <a:ext cx="5688695" cy="4285185"/>
          </a:xfrm>
          <a:prstGeom prst="rect">
            <a:avLst/>
          </a:prstGeom>
        </p:spPr>
      </p:pic>
    </p:spTree>
    <p:extLst>
      <p:ext uri="{BB962C8B-B14F-4D97-AF65-F5344CB8AC3E}">
        <p14:creationId xmlns:p14="http://schemas.microsoft.com/office/powerpoint/2010/main" val="34022941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613261" y="2635315"/>
            <a:ext cx="10969139" cy="940443"/>
          </a:xfrm>
        </p:spPr>
        <p:txBody>
          <a:bodyPr>
            <a:normAutofit fontScale="90000"/>
          </a:bodyPr>
          <a:lstStyle/>
          <a:p>
            <a:pPr algn="ctr"/>
            <a:r>
              <a:rPr lang="en-US" dirty="0" smtClean="0">
                <a:solidFill>
                  <a:schemeClr val="bg1"/>
                </a:solidFill>
              </a:rPr>
              <a:t>Safe Machine Parameters</a:t>
            </a:r>
            <a:r>
              <a:rPr lang="en-US" dirty="0"/>
              <a:t/>
            </a:r>
            <a:br>
              <a:rPr lang="en-US" dirty="0"/>
            </a:br>
            <a:r>
              <a:rPr lang="en-US" sz="5300" dirty="0">
                <a:solidFill>
                  <a:schemeClr val="bg1"/>
                </a:solidFill>
              </a:rPr>
              <a:t>SMP</a:t>
            </a:r>
            <a:endParaRPr lang="en-GB" sz="5300" dirty="0">
              <a:solidFill>
                <a:schemeClr val="bg1"/>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622691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7061395" y="2865106"/>
            <a:ext cx="4785360" cy="3206750"/>
          </a:xfrm>
          <a:prstGeom prst="rect">
            <a:avLst/>
          </a:prstGeom>
        </p:spPr>
      </p:pic>
      <p:sp>
        <p:nvSpPr>
          <p:cNvPr id="2" name="Title 1"/>
          <p:cNvSpPr>
            <a:spLocks noGrp="1"/>
          </p:cNvSpPr>
          <p:nvPr>
            <p:ph type="title"/>
          </p:nvPr>
        </p:nvSpPr>
        <p:spPr/>
        <p:txBody>
          <a:bodyPr>
            <a:normAutofit/>
          </a:bodyPr>
          <a:lstStyle/>
          <a:p>
            <a:r>
              <a:rPr lang="en-US" dirty="0" smtClean="0"/>
              <a:t>SMP flag for </a:t>
            </a:r>
            <a:r>
              <a:rPr lang="en-US" dirty="0" smtClean="0"/>
              <a:t>SPS-LHC TL TED stoppers</a:t>
            </a:r>
            <a:endParaRPr lang="en-GB" dirty="0"/>
          </a:p>
        </p:txBody>
      </p:sp>
      <p:sp>
        <p:nvSpPr>
          <p:cNvPr id="3" name="Content Placeholder 2"/>
          <p:cNvSpPr>
            <a:spLocks noGrp="1"/>
          </p:cNvSpPr>
          <p:nvPr>
            <p:ph idx="1"/>
          </p:nvPr>
        </p:nvSpPr>
        <p:spPr>
          <a:xfrm>
            <a:off x="609600" y="1325607"/>
            <a:ext cx="11277600" cy="1811731"/>
          </a:xfrm>
        </p:spPr>
        <p:txBody>
          <a:bodyPr>
            <a:normAutofit/>
          </a:bodyPr>
          <a:lstStyle/>
          <a:p>
            <a:pPr marL="608076"/>
            <a:r>
              <a:rPr lang="es-ES" sz="2200" dirty="0" err="1" smtClean="0"/>
              <a:t>TEDs</a:t>
            </a:r>
            <a:r>
              <a:rPr lang="es-ES" sz="2200" dirty="0" smtClean="0"/>
              <a:t> </a:t>
            </a:r>
            <a:r>
              <a:rPr lang="es-ES" sz="2200" dirty="0" err="1" smtClean="0"/>
              <a:t>will</a:t>
            </a:r>
            <a:r>
              <a:rPr lang="es-ES" sz="2200" dirty="0" smtClean="0"/>
              <a:t> </a:t>
            </a:r>
            <a:r>
              <a:rPr lang="es-ES" sz="2200" dirty="0" err="1" smtClean="0"/>
              <a:t>not</a:t>
            </a:r>
            <a:r>
              <a:rPr lang="es-ES" sz="2200" dirty="0" smtClean="0"/>
              <a:t> be </a:t>
            </a:r>
            <a:r>
              <a:rPr lang="es-ES" sz="2200" dirty="0" err="1" smtClean="0"/>
              <a:t>able</a:t>
            </a:r>
            <a:r>
              <a:rPr lang="es-ES" sz="2200" dirty="0" smtClean="0"/>
              <a:t> to </a:t>
            </a:r>
            <a:r>
              <a:rPr lang="es-ES" sz="2200" dirty="0" err="1" smtClean="0"/>
              <a:t>withstand</a:t>
            </a:r>
            <a:r>
              <a:rPr lang="es-ES" sz="2200" dirty="0" smtClean="0"/>
              <a:t> a full 25 </a:t>
            </a:r>
            <a:r>
              <a:rPr lang="es-ES" sz="2200" dirty="0" err="1" smtClean="0"/>
              <a:t>ns</a:t>
            </a:r>
            <a:r>
              <a:rPr lang="es-ES" sz="2200" dirty="0" smtClean="0"/>
              <a:t> LIU </a:t>
            </a:r>
            <a:r>
              <a:rPr lang="es-ES" sz="2200" dirty="0" err="1" smtClean="0"/>
              <a:t>batch</a:t>
            </a:r>
            <a:r>
              <a:rPr lang="es-ES" sz="2200" dirty="0" smtClean="0"/>
              <a:t> </a:t>
            </a:r>
            <a:r>
              <a:rPr lang="es-ES" sz="2200" dirty="0" err="1" smtClean="0"/>
              <a:t>consisting</a:t>
            </a:r>
            <a:r>
              <a:rPr lang="es-ES" sz="2200" dirty="0" smtClean="0"/>
              <a:t> of 288b </a:t>
            </a:r>
          </a:p>
          <a:p>
            <a:pPr marL="608076"/>
            <a:r>
              <a:rPr lang="es-ES" sz="2200" dirty="0" smtClean="0"/>
              <a:t>New machine </a:t>
            </a:r>
            <a:r>
              <a:rPr lang="es-ES" sz="2200" dirty="0" err="1" smtClean="0"/>
              <a:t>protection</a:t>
            </a:r>
            <a:r>
              <a:rPr lang="es-ES" sz="2200" dirty="0" smtClean="0"/>
              <a:t> </a:t>
            </a:r>
            <a:r>
              <a:rPr lang="es-ES" sz="2200" dirty="0" err="1" smtClean="0"/>
              <a:t>strategy</a:t>
            </a:r>
            <a:r>
              <a:rPr lang="es-ES" sz="2200" dirty="0" smtClean="0"/>
              <a:t> </a:t>
            </a:r>
            <a:r>
              <a:rPr lang="es-ES" sz="2200" dirty="0" err="1" smtClean="0"/>
              <a:t>with</a:t>
            </a:r>
            <a:r>
              <a:rPr lang="es-ES" sz="2200" dirty="0" smtClean="0"/>
              <a:t> LHC </a:t>
            </a:r>
            <a:r>
              <a:rPr lang="es-ES" sz="2200" dirty="0" err="1" smtClean="0"/>
              <a:t>beams</a:t>
            </a:r>
            <a:r>
              <a:rPr lang="es-ES" sz="2200" dirty="0" smtClean="0"/>
              <a:t> </a:t>
            </a:r>
            <a:r>
              <a:rPr lang="es-ES" sz="2200" dirty="0" err="1" smtClean="0"/>
              <a:t>after</a:t>
            </a:r>
            <a:r>
              <a:rPr lang="es-ES" sz="2200" dirty="0" smtClean="0"/>
              <a:t> LS2 (</a:t>
            </a:r>
            <a:r>
              <a:rPr lang="es-ES" sz="2200" dirty="0" smtClean="0">
                <a:hlinkClick r:id="rId4"/>
              </a:rPr>
              <a:t>SPS-OTH-ES-0001</a:t>
            </a:r>
            <a:r>
              <a:rPr lang="es-ES" sz="2200" dirty="0" smtClean="0"/>
              <a:t>)</a:t>
            </a:r>
          </a:p>
          <a:p>
            <a:pPr marL="608076"/>
            <a:r>
              <a:rPr lang="es-ES" sz="2200" dirty="0" err="1" smtClean="0"/>
              <a:t>The</a:t>
            </a:r>
            <a:r>
              <a:rPr lang="es-ES" sz="2200" dirty="0" smtClean="0"/>
              <a:t> </a:t>
            </a:r>
            <a:r>
              <a:rPr lang="es-ES" sz="2200" dirty="0" err="1" smtClean="0"/>
              <a:t>maximum</a:t>
            </a:r>
            <a:r>
              <a:rPr lang="es-ES" sz="2200" dirty="0" smtClean="0"/>
              <a:t> </a:t>
            </a:r>
            <a:r>
              <a:rPr lang="es-ES" sz="2200" dirty="0" err="1" smtClean="0"/>
              <a:t>intensity</a:t>
            </a:r>
            <a:r>
              <a:rPr lang="es-ES" sz="2200" dirty="0" smtClean="0"/>
              <a:t> to be </a:t>
            </a:r>
            <a:r>
              <a:rPr lang="es-ES" sz="2200" dirty="0" err="1" smtClean="0"/>
              <a:t>extracted</a:t>
            </a:r>
            <a:r>
              <a:rPr lang="es-ES" sz="2200" dirty="0" smtClean="0"/>
              <a:t> </a:t>
            </a:r>
            <a:r>
              <a:rPr lang="es-ES" sz="2200" dirty="0" err="1" smtClean="0"/>
              <a:t>with</a:t>
            </a:r>
            <a:r>
              <a:rPr lang="es-ES" sz="2200" dirty="0" smtClean="0"/>
              <a:t> TED in </a:t>
            </a:r>
            <a:r>
              <a:rPr lang="es-ES" sz="2200" dirty="0" err="1" smtClean="0"/>
              <a:t>beam</a:t>
            </a:r>
            <a:r>
              <a:rPr lang="es-ES" sz="2200" dirty="0" smtClean="0"/>
              <a:t> ≤ </a:t>
            </a:r>
            <a:r>
              <a:rPr lang="en-GB" sz="2400" dirty="0"/>
              <a:t>3.34 x 10</a:t>
            </a:r>
            <a:r>
              <a:rPr lang="en-GB" sz="2400" baseline="30000" dirty="0"/>
              <a:t>13</a:t>
            </a:r>
            <a:r>
              <a:rPr lang="en-GB" sz="2400" dirty="0"/>
              <a:t> </a:t>
            </a:r>
            <a:r>
              <a:rPr lang="en-GB" sz="2400" dirty="0" smtClean="0"/>
              <a:t>protons</a:t>
            </a:r>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0" name="TextBox 9"/>
          <p:cNvSpPr txBox="1"/>
          <p:nvPr/>
        </p:nvSpPr>
        <p:spPr>
          <a:xfrm>
            <a:off x="7964216" y="6026161"/>
            <a:ext cx="3971439" cy="338554"/>
          </a:xfrm>
          <a:prstGeom prst="rect">
            <a:avLst/>
          </a:prstGeom>
          <a:noFill/>
        </p:spPr>
        <p:txBody>
          <a:bodyPr wrap="square" rtlCol="0">
            <a:spAutoFit/>
          </a:bodyPr>
          <a:lstStyle/>
          <a:p>
            <a:r>
              <a:rPr lang="es-ES" sz="1600" dirty="0" smtClean="0">
                <a:solidFill>
                  <a:srgbClr val="000000"/>
                </a:solidFill>
              </a:rPr>
              <a:t>SPS-LHC transfer line for </a:t>
            </a:r>
            <a:r>
              <a:rPr lang="es-ES" sz="1600" dirty="0" err="1" smtClean="0">
                <a:solidFill>
                  <a:srgbClr val="000000"/>
                </a:solidFill>
              </a:rPr>
              <a:t>beam</a:t>
            </a:r>
            <a:r>
              <a:rPr lang="es-ES" sz="1600" dirty="0" smtClean="0">
                <a:solidFill>
                  <a:srgbClr val="000000"/>
                </a:solidFill>
              </a:rPr>
              <a:t> 2</a:t>
            </a:r>
            <a:endParaRPr lang="en-GB" sz="1600" dirty="0">
              <a:solidFill>
                <a:srgbClr val="000000"/>
              </a:solidFill>
            </a:endParaRPr>
          </a:p>
        </p:txBody>
      </p:sp>
      <p:sp>
        <p:nvSpPr>
          <p:cNvPr id="9" name="Content Placeholder 2"/>
          <p:cNvSpPr txBox="1">
            <a:spLocks/>
          </p:cNvSpPr>
          <p:nvPr/>
        </p:nvSpPr>
        <p:spPr>
          <a:xfrm>
            <a:off x="722847" y="2565802"/>
            <a:ext cx="7241369" cy="2978027"/>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Wingdings" panose="05000000000000000000" pitchFamily="2" charset="2"/>
              <a:buChar char="§"/>
              <a:defRPr kumimoji="0" sz="3000" kern="1200">
                <a:solidFill>
                  <a:srgbClr val="000000"/>
                </a:solidFill>
                <a:latin typeface="+mn-lt"/>
                <a:ea typeface="+mn-ea"/>
                <a:cs typeface="+mn-cs"/>
              </a:defRPr>
            </a:lvl1pPr>
            <a:lvl2pPr marL="905256" indent="-457200" algn="l" rtl="0" eaLnBrk="1" latinLnBrk="0" hangingPunct="1">
              <a:spcBef>
                <a:spcPct val="20000"/>
              </a:spcBef>
              <a:buClr>
                <a:schemeClr val="tx1"/>
              </a:buClr>
              <a:buSzPct val="90000"/>
              <a:buFont typeface="Wingdings" panose="05000000000000000000" pitchFamily="2" charset="2"/>
              <a:buChar char="§"/>
              <a:defRPr kumimoji="0" sz="2600" kern="1200">
                <a:solidFill>
                  <a:srgbClr val="000000"/>
                </a:solidFill>
                <a:latin typeface="+mn-lt"/>
                <a:ea typeface="+mn-ea"/>
                <a:cs typeface="+mn-cs"/>
              </a:defRPr>
            </a:lvl2pPr>
            <a:lvl3pPr marL="1092708" indent="-342900" algn="l" rtl="0" eaLnBrk="1" latinLnBrk="0" hangingPunct="1">
              <a:spcBef>
                <a:spcPct val="20000"/>
              </a:spcBef>
              <a:buClr>
                <a:schemeClr val="tx1"/>
              </a:buClr>
              <a:buSzPct val="85000"/>
              <a:buFont typeface="Wingdings" panose="05000000000000000000" pitchFamily="2" charset="2"/>
              <a:buChar char="§"/>
              <a:defRPr kumimoji="0" sz="2400" kern="1200">
                <a:solidFill>
                  <a:srgbClr val="000000"/>
                </a:solidFill>
                <a:latin typeface="+mn-lt"/>
                <a:ea typeface="+mn-ea"/>
                <a:cs typeface="+mn-cs"/>
              </a:defRPr>
            </a:lvl3pPr>
            <a:lvl4pPr marL="1385316" indent="-342900" algn="l" rtl="0" eaLnBrk="1" latinLnBrk="0" hangingPunct="1">
              <a:spcBef>
                <a:spcPct val="20000"/>
              </a:spcBef>
              <a:buClr>
                <a:schemeClr val="tx1"/>
              </a:buClr>
              <a:buSzPct val="90000"/>
              <a:buFont typeface="Wingdings" panose="05000000000000000000" pitchFamily="2" charset="2"/>
              <a:buChar char="§"/>
              <a:defRPr kumimoji="0" sz="2000" kern="1200">
                <a:solidFill>
                  <a:srgbClr val="000000"/>
                </a:solidFill>
                <a:latin typeface="+mn-lt"/>
                <a:ea typeface="+mn-ea"/>
                <a:cs typeface="+mn-cs"/>
              </a:defRPr>
            </a:lvl4pPr>
            <a:lvl5pPr marL="1650492" indent="-342900" algn="l" rtl="0" eaLnBrk="1" latinLnBrk="0" hangingPunct="1">
              <a:spcBef>
                <a:spcPct val="20000"/>
              </a:spcBef>
              <a:buClr>
                <a:schemeClr val="tx1"/>
              </a:buClr>
              <a:buSzPct val="100000"/>
              <a:buFont typeface="Wingdings" panose="05000000000000000000" pitchFamily="2" charset="2"/>
              <a:buChar char="§"/>
              <a:defRPr kumimoji="0" sz="2000" kern="1200">
                <a:solidFill>
                  <a:srgbClr val="00000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charset="2"/>
              <a:buChar char="§"/>
            </a:pPr>
            <a:r>
              <a:rPr lang="es-ES" sz="2200" dirty="0" smtClean="0"/>
              <a:t>New SMP </a:t>
            </a:r>
            <a:r>
              <a:rPr lang="es-ES" sz="2200" dirty="0" err="1" smtClean="0"/>
              <a:t>flag</a:t>
            </a:r>
            <a:r>
              <a:rPr lang="es-ES" sz="2200" dirty="0" smtClean="0"/>
              <a:t> =&gt; </a:t>
            </a:r>
            <a:r>
              <a:rPr lang="es-ES" sz="2200" dirty="0"/>
              <a:t>SPS TED </a:t>
            </a:r>
            <a:r>
              <a:rPr lang="es-ES" sz="2200" dirty="0" err="1"/>
              <a:t>Beam</a:t>
            </a:r>
            <a:r>
              <a:rPr lang="es-ES" sz="2200" dirty="0"/>
              <a:t> </a:t>
            </a:r>
            <a:r>
              <a:rPr lang="es-ES" sz="2200" dirty="0" err="1"/>
              <a:t>Flag</a:t>
            </a:r>
            <a:r>
              <a:rPr lang="es-ES" sz="2200" dirty="0"/>
              <a:t> (SPS_TBF)</a:t>
            </a:r>
            <a:endParaRPr lang="en-GB" sz="2200" dirty="0"/>
          </a:p>
          <a:p>
            <a:r>
              <a:rPr lang="en-GB" sz="2200" dirty="0" smtClean="0"/>
              <a:t>Logic:</a:t>
            </a:r>
          </a:p>
          <a:p>
            <a:pPr lvl="1"/>
            <a:r>
              <a:rPr lang="en-GB" sz="1800" dirty="0" smtClean="0"/>
              <a:t>SPS_TBF </a:t>
            </a:r>
            <a:r>
              <a:rPr lang="en-GB" sz="1800" dirty="0"/>
              <a:t>= </a:t>
            </a:r>
            <a:r>
              <a:rPr lang="en-GB" sz="1800" i="1" dirty="0" smtClean="0"/>
              <a:t>true</a:t>
            </a:r>
            <a:r>
              <a:rPr lang="en-GB" sz="1800" dirty="0" smtClean="0"/>
              <a:t> </a:t>
            </a:r>
            <a:r>
              <a:rPr lang="en-GB" sz="1800" dirty="0"/>
              <a:t>when </a:t>
            </a:r>
            <a:r>
              <a:rPr lang="en-GB" sz="1800" dirty="0" smtClean="0"/>
              <a:t>(SPS_INTENSITY </a:t>
            </a:r>
            <a:r>
              <a:rPr lang="en-GB" sz="1800" dirty="0"/>
              <a:t>≤ 3.5 x </a:t>
            </a:r>
            <a:r>
              <a:rPr lang="en-GB" sz="1800" dirty="0" smtClean="0"/>
              <a:t>10</a:t>
            </a:r>
            <a:r>
              <a:rPr lang="en-GB" sz="1800" baseline="30000" dirty="0" smtClean="0"/>
              <a:t>13</a:t>
            </a:r>
            <a:r>
              <a:rPr lang="en-GB" sz="1800" dirty="0" smtClean="0"/>
              <a:t>) </a:t>
            </a:r>
          </a:p>
          <a:p>
            <a:pPr marL="448056" lvl="1" indent="0">
              <a:buNone/>
            </a:pPr>
            <a:r>
              <a:rPr lang="en-GB" sz="1800" dirty="0" smtClean="0"/>
              <a:t>	else </a:t>
            </a:r>
            <a:r>
              <a:rPr lang="en-GB" sz="1800" dirty="0"/>
              <a:t>SPS_TBF = </a:t>
            </a:r>
            <a:r>
              <a:rPr lang="en-GB" sz="1800" i="1" dirty="0" err="1" smtClean="0"/>
              <a:t>fals</a:t>
            </a:r>
            <a:r>
              <a:rPr lang="en-US" sz="1800" dirty="0" smtClean="0"/>
              <a:t>e</a:t>
            </a:r>
          </a:p>
          <a:p>
            <a:r>
              <a:rPr lang="en-US" sz="2200" dirty="0" smtClean="0"/>
              <a:t>SPS_TBF transmitted over the GMT and received via a standard timing board (CTR)</a:t>
            </a:r>
          </a:p>
          <a:p>
            <a:r>
              <a:rPr lang="en-US" sz="2200" dirty="0" smtClean="0"/>
              <a:t>4 ELMA 3U </a:t>
            </a:r>
            <a:r>
              <a:rPr lang="en-US" sz="2200" dirty="0" smtClean="0"/>
              <a:t>VME chassis </a:t>
            </a:r>
            <a:r>
              <a:rPr lang="en-US" sz="2200" dirty="0" smtClean="0"/>
              <a:t>to be installed</a:t>
            </a:r>
          </a:p>
          <a:p>
            <a:endParaRPr lang="en-US" sz="2200" dirty="0"/>
          </a:p>
        </p:txBody>
      </p:sp>
      <p:sp>
        <p:nvSpPr>
          <p:cNvPr id="11"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Safe Machine Parameters</a:t>
            </a:r>
            <a:endParaRPr lang="en-US" sz="1800" dirty="0">
              <a:solidFill>
                <a:schemeClr val="tx1"/>
              </a:solidFill>
            </a:endParaRPr>
          </a:p>
        </p:txBody>
      </p:sp>
    </p:spTree>
    <p:extLst>
      <p:ext uri="{BB962C8B-B14F-4D97-AF65-F5344CB8AC3E}">
        <p14:creationId xmlns:p14="http://schemas.microsoft.com/office/powerpoint/2010/main" val="3837028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clrChange>
              <a:clrFrom>
                <a:srgbClr val="EFEFEF"/>
              </a:clrFrom>
              <a:clrTo>
                <a:srgbClr val="EFEFEF">
                  <a:alpha val="0"/>
                </a:srgbClr>
              </a:clrTo>
            </a:clrChange>
          </a:blip>
          <a:stretch>
            <a:fillRect/>
          </a:stretch>
        </p:blipFill>
        <p:spPr>
          <a:xfrm>
            <a:off x="8782103" y="1002486"/>
            <a:ext cx="3257855" cy="2500748"/>
          </a:xfrm>
          <a:prstGeom prst="rect">
            <a:avLst/>
          </a:prstGeom>
        </p:spPr>
      </p:pic>
      <p:sp>
        <p:nvSpPr>
          <p:cNvPr id="2" name="Title 1"/>
          <p:cNvSpPr>
            <a:spLocks noGrp="1"/>
          </p:cNvSpPr>
          <p:nvPr>
            <p:ph type="title"/>
          </p:nvPr>
        </p:nvSpPr>
        <p:spPr/>
        <p:txBody>
          <a:bodyPr/>
          <a:lstStyle/>
          <a:p>
            <a:r>
              <a:rPr lang="en-US" dirty="0" smtClean="0"/>
              <a:t>SMP flags in LHC</a:t>
            </a:r>
            <a:endParaRPr lang="en-GB" dirty="0"/>
          </a:p>
        </p:txBody>
      </p:sp>
      <p:sp>
        <p:nvSpPr>
          <p:cNvPr id="3" name="Content Placeholder 2"/>
          <p:cNvSpPr>
            <a:spLocks noGrp="1"/>
          </p:cNvSpPr>
          <p:nvPr>
            <p:ph idx="1"/>
          </p:nvPr>
        </p:nvSpPr>
        <p:spPr/>
        <p:txBody>
          <a:bodyPr>
            <a:normAutofit/>
          </a:bodyPr>
          <a:lstStyle/>
          <a:p>
            <a:r>
              <a:rPr lang="en-US" sz="2800" dirty="0" smtClean="0"/>
              <a:t>Review Setup Beam Flag equations</a:t>
            </a:r>
            <a:r>
              <a:rPr lang="en-US" sz="2800" dirty="0" smtClean="0"/>
              <a:t>?</a:t>
            </a:r>
            <a:endParaRPr lang="en-US" sz="1800" dirty="0" smtClean="0"/>
          </a:p>
          <a:p>
            <a:pPr lvl="1"/>
            <a:r>
              <a:rPr lang="en-US" sz="1800" dirty="0" smtClean="0"/>
              <a:t>SBF_BEAM_SETUP (3x10</a:t>
            </a:r>
            <a:r>
              <a:rPr lang="en-US" sz="1800" baseline="30000" dirty="0" smtClean="0"/>
              <a:t>11</a:t>
            </a:r>
            <a:r>
              <a:rPr lang="en-US" sz="1800" dirty="0" smtClean="0"/>
              <a:t>p) </a:t>
            </a:r>
            <a:r>
              <a:rPr lang="en-US" sz="1800" dirty="0" smtClean="0"/>
              <a:t>is used for almost any MD.</a:t>
            </a:r>
          </a:p>
          <a:p>
            <a:pPr lvl="1"/>
            <a:r>
              <a:rPr lang="en-US" sz="1800" dirty="0" smtClean="0"/>
              <a:t>Is that good in terms of safety?</a:t>
            </a:r>
          </a:p>
          <a:p>
            <a:endParaRPr lang="en-US" dirty="0"/>
          </a:p>
          <a:p>
            <a:r>
              <a:rPr lang="en-US" sz="2800" dirty="0" smtClean="0"/>
              <a:t>Suppression of UNSTABLE_BEAMS mode?</a:t>
            </a:r>
          </a:p>
          <a:p>
            <a:pPr lvl="1"/>
            <a:r>
              <a:rPr lang="en-US" sz="1800" dirty="0" smtClean="0"/>
              <a:t>UNSTABLE BEAMS used for the calculation of the Moveable Devices In (MDI) flag</a:t>
            </a:r>
          </a:p>
          <a:p>
            <a:pPr marL="36576" indent="0" algn="ctr">
              <a:buNone/>
            </a:pPr>
            <a:r>
              <a:rPr lang="en-GB" sz="1050" dirty="0"/>
              <a:t>if </a:t>
            </a:r>
            <a:r>
              <a:rPr lang="en-GB" sz="1050" dirty="0">
                <a:solidFill>
                  <a:schemeClr val="tx1"/>
                </a:solidFill>
              </a:rPr>
              <a:t>(</a:t>
            </a:r>
            <a:r>
              <a:rPr lang="en-GB" sz="1050" b="1" dirty="0">
                <a:solidFill>
                  <a:schemeClr val="tx1"/>
                </a:solidFill>
              </a:rPr>
              <a:t>PHYSICS_ENERGY</a:t>
            </a:r>
            <a:r>
              <a:rPr lang="en-GB" sz="1050" dirty="0">
                <a:solidFill>
                  <a:schemeClr val="tx1"/>
                </a:solidFill>
              </a:rPr>
              <a:t> </a:t>
            </a:r>
            <a:r>
              <a:rPr lang="en-GB" sz="1050" dirty="0"/>
              <a:t>= TRUE) </a:t>
            </a:r>
          </a:p>
          <a:p>
            <a:pPr marL="36576" indent="0" algn="ctr">
              <a:buNone/>
            </a:pPr>
            <a:r>
              <a:rPr lang="en-GB" sz="1050" dirty="0"/>
              <a:t>AND</a:t>
            </a:r>
          </a:p>
          <a:p>
            <a:pPr marL="36576" indent="0" algn="ctr">
              <a:buNone/>
            </a:pPr>
            <a:r>
              <a:rPr lang="en-GB" sz="1050" dirty="0"/>
              <a:t>(BEAM_MODE = “</a:t>
            </a:r>
            <a:r>
              <a:rPr lang="en-GB" sz="1050" b="1" dirty="0">
                <a:solidFill>
                  <a:schemeClr val="tx1"/>
                </a:solidFill>
              </a:rPr>
              <a:t>STABLE BEAMS</a:t>
            </a:r>
            <a:r>
              <a:rPr lang="en-GB" sz="1050" dirty="0"/>
              <a:t>” OR BEAM_MODE = “</a:t>
            </a:r>
            <a:r>
              <a:rPr lang="en-GB" sz="1050" b="1" dirty="0">
                <a:solidFill>
                  <a:schemeClr val="tx1"/>
                </a:solidFill>
              </a:rPr>
              <a:t>UNSTABLE BEAMS</a:t>
            </a:r>
            <a:r>
              <a:rPr lang="en-GB" sz="1050" dirty="0"/>
              <a:t>” OR BEAM_MODE = “</a:t>
            </a:r>
            <a:r>
              <a:rPr lang="en-GB" sz="1050" b="1" dirty="0">
                <a:solidFill>
                  <a:schemeClr val="tx1"/>
                </a:solidFill>
              </a:rPr>
              <a:t>BEAM DUMP</a:t>
            </a:r>
            <a:r>
              <a:rPr lang="en-GB" sz="1050" dirty="0"/>
              <a:t>”) </a:t>
            </a:r>
          </a:p>
          <a:p>
            <a:pPr marL="36576" indent="0" algn="ctr">
              <a:buNone/>
            </a:pPr>
            <a:r>
              <a:rPr lang="en-GB" sz="1050" dirty="0"/>
              <a:t>AND</a:t>
            </a:r>
          </a:p>
          <a:p>
            <a:pPr marL="36576" indent="0" algn="ctr">
              <a:buNone/>
            </a:pPr>
            <a:r>
              <a:rPr lang="en-GB" sz="1050" dirty="0"/>
              <a:t>(</a:t>
            </a:r>
            <a:r>
              <a:rPr lang="en-GB" sz="1050" b="1" dirty="0">
                <a:solidFill>
                  <a:schemeClr val="tx1"/>
                </a:solidFill>
              </a:rPr>
              <a:t>BEAM_SQUEEZED</a:t>
            </a:r>
            <a:r>
              <a:rPr lang="en-GB" sz="1050" dirty="0"/>
              <a:t> = TRUE) then</a:t>
            </a:r>
          </a:p>
          <a:p>
            <a:pPr marL="36576" indent="0" algn="ctr">
              <a:buNone/>
            </a:pPr>
            <a:r>
              <a:rPr lang="en-GB" sz="1050" dirty="0"/>
              <a:t>MDI = TRUE</a:t>
            </a:r>
          </a:p>
          <a:p>
            <a:pPr marL="36576" indent="0" algn="ctr">
              <a:buNone/>
            </a:pPr>
            <a:r>
              <a:rPr lang="en-GB" sz="1050" dirty="0"/>
              <a:t>e</a:t>
            </a:r>
            <a:r>
              <a:rPr lang="en-GB" sz="1050" dirty="0" smtClean="0"/>
              <a:t>lse </a:t>
            </a:r>
            <a:r>
              <a:rPr lang="en-GB" sz="1050" dirty="0"/>
              <a:t>MDI = </a:t>
            </a:r>
            <a:r>
              <a:rPr lang="en-GB" sz="1050" dirty="0" smtClean="0"/>
              <a:t>FALSE</a:t>
            </a:r>
          </a:p>
          <a:p>
            <a:pPr lvl="1"/>
            <a:r>
              <a:rPr lang="en-US" sz="1800" dirty="0" smtClean="0"/>
              <a:t>Removing the UNSTABLE_BEAMS mode does not have an impact on the flag calculations, provided the beam mode enumeration is maintained as it </a:t>
            </a:r>
            <a:r>
              <a:rPr lang="en-US" sz="1800" dirty="0" smtClean="0"/>
              <a:t>is.</a:t>
            </a:r>
            <a:endParaRPr lang="en-GB"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8"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Safe Machine Parameters</a:t>
            </a:r>
            <a:endParaRPr lang="en-US" sz="1800" dirty="0">
              <a:solidFill>
                <a:schemeClr val="tx1"/>
              </a:solidFill>
            </a:endParaRPr>
          </a:p>
        </p:txBody>
      </p:sp>
    </p:spTree>
    <p:extLst>
      <p:ext uri="{BB962C8B-B14F-4D97-AF65-F5344CB8AC3E}">
        <p14:creationId xmlns:p14="http://schemas.microsoft.com/office/powerpoint/2010/main" val="290935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fade">
                                      <p:cBhvr>
                                        <p:cTn id="25" dur="500"/>
                                        <p:tgtEl>
                                          <p:spTgt spid="3">
                                            <p:txEl>
                                              <p:pRg st="10" end="1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1" end="11"/>
                                            </p:txEl>
                                          </p:spTgt>
                                        </p:tgtEl>
                                        <p:attrNameLst>
                                          <p:attrName>style.visibility</p:attrName>
                                        </p:attrNameLst>
                                      </p:cBhvr>
                                      <p:to>
                                        <p:strVal val="visible"/>
                                      </p:to>
                                    </p:set>
                                    <p:animEffect transition="in" filter="fade">
                                      <p:cBhvr>
                                        <p:cTn id="28" dur="500"/>
                                        <p:tgtEl>
                                          <p:spTgt spid="3">
                                            <p:txEl>
                                              <p:pRg st="11" end="11"/>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fade">
                                      <p:cBhvr>
                                        <p:cTn id="31" dur="500"/>
                                        <p:tgtEl>
                                          <p:spTgt spid="3">
                                            <p:txEl>
                                              <p:pRg st="12" end="12"/>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13" end="13"/>
                                            </p:txEl>
                                          </p:spTgt>
                                        </p:tgtEl>
                                        <p:attrNameLst>
                                          <p:attrName>style.visibility</p:attrName>
                                        </p:attrNameLst>
                                      </p:cBhvr>
                                      <p:to>
                                        <p:strVal val="visible"/>
                                      </p:to>
                                    </p:set>
                                    <p:animEffect transition="in" filter="fade">
                                      <p:cBhvr>
                                        <p:cTn id="3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requests</a:t>
            </a:r>
            <a:endParaRPr lang="en-US" dirty="0"/>
          </a:p>
        </p:txBody>
      </p:sp>
      <p:sp>
        <p:nvSpPr>
          <p:cNvPr id="3" name="Content Placeholder 2"/>
          <p:cNvSpPr>
            <a:spLocks noGrp="1"/>
          </p:cNvSpPr>
          <p:nvPr>
            <p:ph idx="1"/>
          </p:nvPr>
        </p:nvSpPr>
        <p:spPr/>
        <p:txBody>
          <a:bodyPr/>
          <a:lstStyle/>
          <a:p>
            <a:r>
              <a:rPr lang="en-US" dirty="0" smtClean="0"/>
              <a:t>Reliable transmission of bunch intensity in HL-LHC:</a:t>
            </a:r>
          </a:p>
          <a:p>
            <a:pPr lvl="1"/>
            <a:r>
              <a:rPr lang="en-US" dirty="0" smtClean="0"/>
              <a:t>For TCDQ levelling: due to the TCDQ damage limit, allowed TCDQ position depends on bunch intensity</a:t>
            </a:r>
          </a:p>
          <a:p>
            <a:pPr lvl="1"/>
            <a:r>
              <a:rPr lang="en-US" dirty="0" smtClean="0"/>
              <a:t>For beam-beam kick effect: kick scales with bunch intensity</a:t>
            </a:r>
          </a:p>
          <a:p>
            <a:pPr lvl="1"/>
            <a:endParaRPr lang="en-US" dirty="0"/>
          </a:p>
          <a:p>
            <a:r>
              <a:rPr lang="en-US" dirty="0" smtClean="0"/>
              <a:t>Transmission of SPS energy and intensity:</a:t>
            </a:r>
          </a:p>
          <a:p>
            <a:pPr lvl="1"/>
            <a:r>
              <a:rPr lang="en-US" dirty="0" smtClean="0"/>
              <a:t>For beam instrumentation equipment </a:t>
            </a:r>
          </a:p>
          <a:p>
            <a:pPr lvl="1"/>
            <a:endParaRPr lang="en-US" dirty="0" smtClean="0"/>
          </a:p>
          <a:p>
            <a:r>
              <a:rPr lang="en-US" dirty="0" smtClean="0"/>
              <a:t>SMP v2.0 Workshop - 21 June 2019 at CERN</a:t>
            </a:r>
            <a:endParaRPr lang="en-US" dirty="0"/>
          </a:p>
          <a:p>
            <a:pPr marL="448056" lvl="1" indent="0">
              <a:buNone/>
            </a:pPr>
            <a:endParaRPr lang="en-US" dirty="0" smtClean="0"/>
          </a:p>
          <a:p>
            <a:pPr lvl="1"/>
            <a:endParaRPr lang="en-US" dirty="0"/>
          </a:p>
          <a:p>
            <a:pPr lvl="1"/>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7"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Safe Machine Parameters</a:t>
            </a:r>
            <a:endParaRPr lang="en-US" sz="1800" dirty="0">
              <a:solidFill>
                <a:schemeClr val="tx1"/>
              </a:solidFill>
            </a:endParaRPr>
          </a:p>
        </p:txBody>
      </p:sp>
    </p:spTree>
    <p:extLst>
      <p:ext uri="{BB962C8B-B14F-4D97-AF65-F5344CB8AC3E}">
        <p14:creationId xmlns:p14="http://schemas.microsoft.com/office/powerpoint/2010/main" val="19250213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613261" y="2635315"/>
            <a:ext cx="10969139" cy="940443"/>
          </a:xfrm>
        </p:spPr>
        <p:txBody>
          <a:bodyPr>
            <a:normAutofit fontScale="90000"/>
          </a:bodyPr>
          <a:lstStyle/>
          <a:p>
            <a:pPr algn="ctr"/>
            <a:r>
              <a:rPr lang="en-US" dirty="0" smtClean="0">
                <a:solidFill>
                  <a:schemeClr val="bg1"/>
                </a:solidFill>
              </a:rPr>
              <a:t>Powering Interlock System</a:t>
            </a:r>
            <a:br>
              <a:rPr lang="en-US" dirty="0" smtClean="0">
                <a:solidFill>
                  <a:schemeClr val="bg1"/>
                </a:solidFill>
              </a:rPr>
            </a:br>
            <a:r>
              <a:rPr lang="en-US" dirty="0" smtClean="0">
                <a:solidFill>
                  <a:schemeClr val="bg1"/>
                </a:solidFill>
              </a:rPr>
              <a:t>PIC</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4081616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MPS layout</a:t>
            </a:r>
            <a:endParaRPr lang="en-GB" dirty="0"/>
          </a:p>
        </p:txBody>
      </p:sp>
      <p:pic>
        <p:nvPicPr>
          <p:cNvPr id="7" name="Content Placeholder 6"/>
          <p:cNvPicPr>
            <a:picLocks noGrp="1" noChangeAspect="1"/>
          </p:cNvPicPr>
          <p:nvPr>
            <p:ph idx="1"/>
          </p:nvPr>
        </p:nvPicPr>
        <p:blipFill>
          <a:blip r:embed="rId3"/>
          <a:stretch>
            <a:fillRect/>
          </a:stretch>
        </p:blipFill>
        <p:spPr>
          <a:xfrm>
            <a:off x="3065487" y="1325563"/>
            <a:ext cx="6057851" cy="4667250"/>
          </a:xfrm>
          <a:prstGeom prst="rect">
            <a:avLst/>
          </a:prstGeom>
        </p:spPr>
      </p:pic>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pic>
        <p:nvPicPr>
          <p:cNvPr id="8" name="Picture 7"/>
          <p:cNvPicPr>
            <a:picLocks noChangeAspect="1"/>
          </p:cNvPicPr>
          <p:nvPr/>
        </p:nvPicPr>
        <p:blipFill>
          <a:blip r:embed="rId4"/>
          <a:stretch>
            <a:fillRect/>
          </a:stretch>
        </p:blipFill>
        <p:spPr>
          <a:xfrm>
            <a:off x="3065243" y="1325563"/>
            <a:ext cx="6057852" cy="4667250"/>
          </a:xfrm>
          <a:prstGeom prst="rect">
            <a:avLst/>
          </a:prstGeom>
        </p:spPr>
      </p:pic>
      <p:pic>
        <p:nvPicPr>
          <p:cNvPr id="10" name="Picture 9"/>
          <p:cNvPicPr>
            <a:picLocks noChangeAspect="1"/>
          </p:cNvPicPr>
          <p:nvPr/>
        </p:nvPicPr>
        <p:blipFill>
          <a:blip r:embed="rId5"/>
          <a:stretch>
            <a:fillRect/>
          </a:stretch>
        </p:blipFill>
        <p:spPr>
          <a:xfrm>
            <a:off x="3065487" y="1325563"/>
            <a:ext cx="6076344" cy="4681498"/>
          </a:xfrm>
          <a:prstGeom prst="rect">
            <a:avLst/>
          </a:prstGeom>
          <a:solidFill>
            <a:schemeClr val="bg1"/>
          </a:solidFill>
        </p:spPr>
      </p:pic>
      <p:sp>
        <p:nvSpPr>
          <p:cNvPr id="11" name="TextBox 10"/>
          <p:cNvSpPr txBox="1"/>
          <p:nvPr/>
        </p:nvSpPr>
        <p:spPr>
          <a:xfrm>
            <a:off x="609600" y="4411226"/>
            <a:ext cx="2696308" cy="369332"/>
          </a:xfrm>
          <a:prstGeom prst="rect">
            <a:avLst/>
          </a:prstGeom>
          <a:noFill/>
        </p:spPr>
        <p:txBody>
          <a:bodyPr wrap="square" rtlCol="0">
            <a:spAutoFit/>
          </a:bodyPr>
          <a:lstStyle/>
          <a:p>
            <a:r>
              <a:rPr lang="en-US" dirty="0" smtClean="0">
                <a:solidFill>
                  <a:srgbClr val="0070C0"/>
                </a:solidFill>
              </a:rPr>
              <a:t>Beam Interlocks</a:t>
            </a:r>
          </a:p>
        </p:txBody>
      </p:sp>
      <p:sp>
        <p:nvSpPr>
          <p:cNvPr id="12" name="TextBox 11"/>
          <p:cNvSpPr txBox="1"/>
          <p:nvPr/>
        </p:nvSpPr>
        <p:spPr>
          <a:xfrm>
            <a:off x="609357" y="4786823"/>
            <a:ext cx="2696308" cy="369332"/>
          </a:xfrm>
          <a:prstGeom prst="rect">
            <a:avLst/>
          </a:prstGeom>
          <a:noFill/>
        </p:spPr>
        <p:txBody>
          <a:bodyPr wrap="square" rtlCol="0">
            <a:spAutoFit/>
          </a:bodyPr>
          <a:lstStyle/>
          <a:p>
            <a:r>
              <a:rPr lang="en-US" dirty="0" smtClean="0">
                <a:solidFill>
                  <a:srgbClr val="00B050"/>
                </a:solidFill>
              </a:rPr>
              <a:t>Powering Interlocks</a:t>
            </a:r>
            <a:endParaRPr lang="en-GB" dirty="0">
              <a:solidFill>
                <a:srgbClr val="00B050"/>
              </a:solidFill>
            </a:endParaRPr>
          </a:p>
        </p:txBody>
      </p:sp>
    </p:spTree>
    <p:extLst>
      <p:ext uri="{BB962C8B-B14F-4D97-AF65-F5344CB8AC3E}">
        <p14:creationId xmlns:p14="http://schemas.microsoft.com/office/powerpoint/2010/main" val="13802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fade">
                                      <p:cBhvr>
                                        <p:cTn id="9" dur="5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dependent masking of GPM</a:t>
            </a:r>
            <a:endParaRPr lang="en-US" dirty="0"/>
          </a:p>
        </p:txBody>
      </p:sp>
      <p:sp>
        <p:nvSpPr>
          <p:cNvPr id="3" name="Content Placeholder 2"/>
          <p:cNvSpPr>
            <a:spLocks noGrp="1"/>
          </p:cNvSpPr>
          <p:nvPr>
            <p:ph idx="1"/>
          </p:nvPr>
        </p:nvSpPr>
        <p:spPr/>
        <p:txBody>
          <a:bodyPr>
            <a:normAutofit/>
          </a:bodyPr>
          <a:lstStyle/>
          <a:p>
            <a:r>
              <a:rPr lang="en-US" sz="2000" dirty="0"/>
              <a:t>Experience showed that 75% of the 600A EE openings in Run 2 were due to the activation of the GPM and only 25% due to individual openings </a:t>
            </a:r>
          </a:p>
          <a:p>
            <a:endParaRPr lang="en-US" sz="2000" dirty="0"/>
          </a:p>
          <a:p>
            <a:r>
              <a:rPr lang="en-US" sz="2000" dirty="0" smtClean="0"/>
              <a:t>In 30 % of the cases the activation was not necessary for protection due to the low energy stored in the magnets (i.e. at injection energy)</a:t>
            </a:r>
          </a:p>
          <a:p>
            <a:pPr marL="36576" indent="0">
              <a:buNone/>
            </a:pPr>
            <a:endParaRPr lang="en-US" sz="2000" dirty="0" smtClean="0"/>
          </a:p>
          <a:p>
            <a:r>
              <a:rPr lang="en-US" sz="2000" dirty="0" smtClean="0"/>
              <a:t>In order to reduce the number of openings of the 600A EE and ultimately to reduce the maintenance cost, preserve and extend the life of the 600A EE systems, the GPM will be automatically disabled as a function of the current level in the main circuits</a:t>
            </a:r>
          </a:p>
          <a:p>
            <a:endParaRPr lang="en-US" sz="2000" dirty="0"/>
          </a:p>
          <a:p>
            <a:r>
              <a:rPr lang="en-US" sz="2000" dirty="0" smtClean="0"/>
              <a:t>Implementation options:</a:t>
            </a:r>
          </a:p>
          <a:p>
            <a:pPr lvl="1"/>
            <a:r>
              <a:rPr lang="en-US" sz="1600" dirty="0" smtClean="0"/>
              <a:t>a) FESA class: get main circuit currents from PC gateway, calculate and communicate with PIC PLCs </a:t>
            </a:r>
          </a:p>
          <a:p>
            <a:pPr lvl="1"/>
            <a:r>
              <a:rPr lang="en-US" sz="1600" dirty="0"/>
              <a:t>b</a:t>
            </a:r>
            <a:r>
              <a:rPr lang="en-US" sz="1600" dirty="0" smtClean="0"/>
              <a:t>) SIS: get main circuits currents from PC gateway, calculate and communicate with PIC </a:t>
            </a:r>
            <a:r>
              <a:rPr lang="en-US" sz="1600" dirty="0" err="1" smtClean="0"/>
              <a:t>WinCC</a:t>
            </a:r>
            <a:r>
              <a:rPr lang="en-US" sz="1600" dirty="0" smtClean="0"/>
              <a:t> OA</a:t>
            </a:r>
          </a:p>
          <a:p>
            <a:endParaRPr lang="en-US" sz="2000" dirty="0"/>
          </a:p>
          <a:p>
            <a:endParaRPr lang="en-US" sz="20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7"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Powering </a:t>
            </a:r>
            <a:r>
              <a:rPr lang="en-US" sz="1800" smtClean="0">
                <a:solidFill>
                  <a:schemeClr val="tx1"/>
                </a:solidFill>
              </a:rPr>
              <a:t>Interlock System</a:t>
            </a:r>
            <a:endParaRPr lang="en-US" sz="1800" dirty="0">
              <a:solidFill>
                <a:schemeClr val="tx1"/>
              </a:solidFill>
            </a:endParaRPr>
          </a:p>
        </p:txBody>
      </p:sp>
    </p:spTree>
    <p:extLst>
      <p:ext uri="{BB962C8B-B14F-4D97-AF65-F5344CB8AC3E}">
        <p14:creationId xmlns:p14="http://schemas.microsoft.com/office/powerpoint/2010/main" val="17888366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criticality of electrical circuits</a:t>
            </a:r>
            <a:endParaRPr lang="en-US" dirty="0"/>
          </a:p>
        </p:txBody>
      </p:sp>
      <p:sp>
        <p:nvSpPr>
          <p:cNvPr id="3" name="Content Placeholder 2"/>
          <p:cNvSpPr>
            <a:spLocks noGrp="1"/>
          </p:cNvSpPr>
          <p:nvPr>
            <p:ph idx="1"/>
          </p:nvPr>
        </p:nvSpPr>
        <p:spPr/>
        <p:txBody>
          <a:bodyPr>
            <a:normAutofit lnSpcReduction="10000"/>
          </a:bodyPr>
          <a:lstStyle/>
          <a:p>
            <a:r>
              <a:rPr lang="en-US" sz="2000" b="1" dirty="0" smtClean="0"/>
              <a:t>ESSENTIAL </a:t>
            </a:r>
            <a:r>
              <a:rPr lang="en-US" sz="2000" b="1" dirty="0"/>
              <a:t>or UNMASKABLE</a:t>
            </a:r>
            <a:r>
              <a:rPr lang="en-US" sz="2000" dirty="0"/>
              <a:t> (if such a circuit fails, the beams will be dumped under any condition, also for safe beams): RB, </a:t>
            </a:r>
            <a:r>
              <a:rPr lang="en-US" sz="2000" dirty="0" smtClean="0"/>
              <a:t>RQD/F, </a:t>
            </a:r>
            <a:r>
              <a:rPr lang="en-US" sz="2000" dirty="0"/>
              <a:t>RQX, RD1-4, RQ4-RQ10</a:t>
            </a:r>
          </a:p>
          <a:p>
            <a:r>
              <a:rPr lang="en-US" sz="2000" b="1" dirty="0" smtClean="0"/>
              <a:t>AUXILIARY </a:t>
            </a:r>
            <a:r>
              <a:rPr lang="en-US" sz="2000" b="1" dirty="0"/>
              <a:t>or MASKABLE</a:t>
            </a:r>
            <a:r>
              <a:rPr lang="en-US" sz="2000" dirty="0"/>
              <a:t> (if such a circuit fails, the beams will be dumped only if beams are unsafe. So for unsafe beams, an auxiliary circuit will do the same as an essential): RCS, RQT%, RSD%, RSF%, RQSX3, ROD, ROF, RCBXH/V and RCB%</a:t>
            </a:r>
          </a:p>
          <a:p>
            <a:r>
              <a:rPr lang="en-US" sz="2000" b="1" dirty="0" smtClean="0"/>
              <a:t>NO </a:t>
            </a:r>
            <a:r>
              <a:rPr lang="en-US" sz="2000" b="1" dirty="0"/>
              <a:t>IMPACT </a:t>
            </a:r>
            <a:r>
              <a:rPr lang="en-US" sz="2000" dirty="0"/>
              <a:t>(if such a circuit fails, the interlock will only stop powering but will not dump the beam): RCD, RCO, RQS.%, </a:t>
            </a:r>
            <a:r>
              <a:rPr lang="en-US" sz="2000" dirty="0" smtClean="0"/>
              <a:t>RSS</a:t>
            </a:r>
          </a:p>
          <a:p>
            <a:endParaRPr lang="en-US" sz="1800" dirty="0" smtClean="0"/>
          </a:p>
          <a:p>
            <a:r>
              <a:rPr lang="en-US" sz="1800" dirty="0" smtClean="0"/>
              <a:t>In Run 1: RQSX3 family was included in the </a:t>
            </a:r>
            <a:r>
              <a:rPr lang="en-US" sz="1800" dirty="0" err="1" smtClean="0"/>
              <a:t>Maskable</a:t>
            </a:r>
            <a:r>
              <a:rPr lang="en-US" sz="1800" dirty="0" smtClean="0"/>
              <a:t> configuration after trip provoking fast orbit changes and beam losses in IP7 (</a:t>
            </a:r>
            <a:r>
              <a:rPr lang="en-US" sz="1800" dirty="0" smtClean="0">
                <a:hlinkClick r:id="rId3"/>
              </a:rPr>
              <a:t>EDMS 1203408</a:t>
            </a:r>
            <a:r>
              <a:rPr lang="en-US" sz="1800" dirty="0" smtClean="0"/>
              <a:t>) </a:t>
            </a:r>
          </a:p>
          <a:p>
            <a:pPr marL="36576" indent="0">
              <a:buNone/>
            </a:pPr>
            <a:endParaRPr lang="en-US" sz="1800" dirty="0"/>
          </a:p>
          <a:p>
            <a:r>
              <a:rPr lang="en-US" sz="1800" dirty="0" smtClean="0"/>
              <a:t>In Run 2: 2 trips of RQS.A81B1 </a:t>
            </a:r>
            <a:r>
              <a:rPr lang="en-US" sz="1800" dirty="0"/>
              <a:t>@ </a:t>
            </a:r>
            <a:r>
              <a:rPr lang="en-US" sz="1800" dirty="0" smtClean="0"/>
              <a:t>16.06.2017 </a:t>
            </a:r>
            <a:r>
              <a:rPr lang="en-US" sz="1800" dirty="0"/>
              <a:t>that led to increasing losses and </a:t>
            </a:r>
            <a:r>
              <a:rPr lang="en-US" sz="1800" dirty="0" smtClean="0"/>
              <a:t>dumped on BLMs</a:t>
            </a:r>
            <a:r>
              <a:rPr lang="en-US" sz="1800" dirty="0"/>
              <a:t>. This was presented at the </a:t>
            </a:r>
            <a:r>
              <a:rPr lang="en-US" sz="1800" u="sng" dirty="0">
                <a:hlinkClick r:id="rId4"/>
              </a:rPr>
              <a:t>MPP and no action was finally taken on the RQS family</a:t>
            </a:r>
            <a:r>
              <a:rPr lang="en-US" sz="1800" u="sng" dirty="0" smtClean="0">
                <a:hlinkClick r:id="rId4"/>
              </a:rPr>
              <a:t>.</a:t>
            </a:r>
            <a:endParaRPr lang="en-US" sz="1800" u="sng" dirty="0" smtClean="0"/>
          </a:p>
          <a:p>
            <a:endParaRPr lang="en-US" sz="1800" u="sng" dirty="0" smtClean="0"/>
          </a:p>
          <a:p>
            <a:r>
              <a:rPr lang="en-US" sz="1800" dirty="0" smtClean="0"/>
              <a:t>For Run 3: Configuration reviewed by BE/ABP and proposed to keep as it is</a:t>
            </a:r>
            <a:endParaRPr lang="en-US" sz="18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7"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Powering Interlock System</a:t>
            </a:r>
            <a:endParaRPr lang="en-US" sz="1800" dirty="0">
              <a:solidFill>
                <a:schemeClr val="tx1"/>
              </a:solidFill>
            </a:endParaRPr>
          </a:p>
        </p:txBody>
      </p:sp>
    </p:spTree>
    <p:extLst>
      <p:ext uri="{BB962C8B-B14F-4D97-AF65-F5344CB8AC3E}">
        <p14:creationId xmlns:p14="http://schemas.microsoft.com/office/powerpoint/2010/main" val="1977486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interlock for 11T </a:t>
            </a:r>
            <a:r>
              <a:rPr lang="en-US" dirty="0" smtClean="0"/>
              <a:t>dipole</a:t>
            </a:r>
            <a:endParaRPr lang="en-GB" dirty="0"/>
          </a:p>
        </p:txBody>
      </p:sp>
      <p:sp>
        <p:nvSpPr>
          <p:cNvPr id="3" name="Content Placeholder 2"/>
          <p:cNvSpPr>
            <a:spLocks noGrp="1"/>
          </p:cNvSpPr>
          <p:nvPr>
            <p:ph idx="1"/>
          </p:nvPr>
        </p:nvSpPr>
        <p:spPr>
          <a:xfrm>
            <a:off x="609600" y="1325607"/>
            <a:ext cx="11196577" cy="4667421"/>
          </a:xfrm>
        </p:spPr>
        <p:txBody>
          <a:bodyPr>
            <a:normAutofit/>
          </a:bodyPr>
          <a:lstStyle/>
          <a:p>
            <a:r>
              <a:rPr lang="en-US" sz="2400" dirty="0" smtClean="0"/>
              <a:t>11T </a:t>
            </a:r>
            <a:r>
              <a:rPr lang="en-US" sz="2400" dirty="0" smtClean="0"/>
              <a:t>trim circuit </a:t>
            </a:r>
            <a:r>
              <a:rPr lang="en-US" sz="2400" dirty="0" smtClean="0"/>
              <a:t>to be added as an independent circuit on the PIC (B1 type)</a:t>
            </a:r>
          </a:p>
          <a:p>
            <a:r>
              <a:rPr lang="en-US" sz="2400" dirty="0" smtClean="0"/>
              <a:t>FPA on the RB circuit will be propagated to 11T trim PC via GPM</a:t>
            </a:r>
          </a:p>
          <a:p>
            <a:r>
              <a:rPr lang="en-US" sz="2400" dirty="0" smtClean="0"/>
              <a:t>Quench detection for 11T current leads connected to PIC quench loop</a:t>
            </a:r>
          </a:p>
          <a:p>
            <a:r>
              <a:rPr lang="en-US" sz="2400" dirty="0" smtClean="0"/>
              <a:t>New trim Power Converter interfaces to be connected to PICs in RR73/77 </a:t>
            </a:r>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3844" y="3718488"/>
            <a:ext cx="7193376" cy="163899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69ABED7-3F1D-E845-AA71-8483EAA21375}"/>
              </a:ext>
            </a:extLst>
          </p:cNvPr>
          <p:cNvSpPr/>
          <p:nvPr/>
        </p:nvSpPr>
        <p:spPr>
          <a:xfrm>
            <a:off x="2694106" y="5357485"/>
            <a:ext cx="6952852"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300"/>
              </a:spcBef>
              <a:spcAft>
                <a:spcPts val="300"/>
              </a:spcAft>
            </a:pPr>
            <a:r>
              <a:rPr lang="en-GB" sz="1400" b="1" kern="1400" dirty="0">
                <a:latin typeface="Calibri" panose="020F0502020204030204" pitchFamily="34" charset="0"/>
                <a:ea typeface="Times New Roman" panose="02020603050405020304" pitchFamily="18" charset="0"/>
                <a:cs typeface="Times New Roman" panose="02020603050405020304" pitchFamily="18" charset="0"/>
              </a:rPr>
              <a:t>Main dipole circuit RB.A67 configuration for the HL-LHC with the 11T trim power converter.</a:t>
            </a:r>
            <a:br>
              <a:rPr lang="en-GB" sz="1400" b="1" kern="1400" dirty="0">
                <a:latin typeface="Calibri" panose="020F0502020204030204" pitchFamily="34" charset="0"/>
                <a:ea typeface="Times New Roman" panose="02020603050405020304" pitchFamily="18" charset="0"/>
                <a:cs typeface="Times New Roman" panose="02020603050405020304" pitchFamily="18" charset="0"/>
              </a:rPr>
            </a:br>
            <a:endParaRPr lang="fr-CH" sz="1400" b="1" kern="14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Powering Interlock System</a:t>
            </a:r>
            <a:endParaRPr lang="en-US" sz="1800" dirty="0">
              <a:solidFill>
                <a:schemeClr val="tx1"/>
              </a:solidFill>
            </a:endParaRPr>
          </a:p>
        </p:txBody>
      </p:sp>
    </p:spTree>
    <p:extLst>
      <p:ext uri="{BB962C8B-B14F-4D97-AF65-F5344CB8AC3E}">
        <p14:creationId xmlns:p14="http://schemas.microsoft.com/office/powerpoint/2010/main" val="14066937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613261" y="2635315"/>
            <a:ext cx="10969139" cy="940443"/>
          </a:xfrm>
        </p:spPr>
        <p:txBody>
          <a:bodyPr>
            <a:normAutofit fontScale="90000"/>
          </a:bodyPr>
          <a:lstStyle/>
          <a:p>
            <a:pPr algn="ctr"/>
            <a:r>
              <a:rPr lang="en-US" dirty="0" smtClean="0">
                <a:solidFill>
                  <a:schemeClr val="bg1"/>
                </a:solidFill>
              </a:rPr>
              <a:t>Warm Magnet Interlock System</a:t>
            </a:r>
            <a:br>
              <a:rPr lang="en-US" dirty="0" smtClean="0">
                <a:solidFill>
                  <a:schemeClr val="bg1"/>
                </a:solidFill>
              </a:rPr>
            </a:br>
            <a:r>
              <a:rPr lang="en-US" dirty="0" smtClean="0">
                <a:solidFill>
                  <a:schemeClr val="bg1"/>
                </a:solidFill>
              </a:rPr>
              <a:t>WIC</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5464431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installations for LS2</a:t>
            </a:r>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7"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9106" y="819550"/>
            <a:ext cx="3419248" cy="2588860"/>
          </a:xfrm>
          <a:prstGeom prst="rect">
            <a:avLst/>
          </a:prstGeom>
        </p:spPr>
      </p:pic>
      <p:sp>
        <p:nvSpPr>
          <p:cNvPr id="8" name="Oval 7"/>
          <p:cNvSpPr/>
          <p:nvPr/>
        </p:nvSpPr>
        <p:spPr>
          <a:xfrm rot="19978805">
            <a:off x="7079960" y="2629729"/>
            <a:ext cx="2065965" cy="538003"/>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rot="1859959">
            <a:off x="8272701" y="2634912"/>
            <a:ext cx="2236974" cy="637749"/>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5435600" y="2120920"/>
            <a:ext cx="2498427" cy="584775"/>
          </a:xfrm>
          <a:prstGeom prst="rect">
            <a:avLst/>
          </a:prstGeom>
          <a:noFill/>
          <a:ln>
            <a:solidFill>
              <a:schemeClr val="tx1"/>
            </a:solidFill>
          </a:ln>
        </p:spPr>
        <p:txBody>
          <a:bodyPr wrap="square" rtlCol="0">
            <a:spAutoFit/>
          </a:bodyPr>
          <a:lstStyle/>
          <a:p>
            <a:r>
              <a:rPr lang="en-GB" sz="1600" dirty="0" smtClean="0"/>
              <a:t>LT- LTB- LBE- BI transfer lines (</a:t>
            </a:r>
            <a:r>
              <a:rPr lang="en-GB" sz="1600" dirty="0" smtClean="0">
                <a:hlinkClick r:id="rId4"/>
              </a:rPr>
              <a:t>CPS-CIW-ES-002</a:t>
            </a:r>
            <a:r>
              <a:rPr lang="en-GB" sz="1600" dirty="0" smtClean="0"/>
              <a:t>)</a:t>
            </a:r>
            <a:endParaRPr lang="en-GB" sz="1600" dirty="0"/>
          </a:p>
        </p:txBody>
      </p:sp>
      <p:sp>
        <p:nvSpPr>
          <p:cNvPr id="11" name="TextBox 10"/>
          <p:cNvSpPr txBox="1"/>
          <p:nvPr/>
        </p:nvSpPr>
        <p:spPr>
          <a:xfrm>
            <a:off x="9053521" y="3633893"/>
            <a:ext cx="2525218" cy="584775"/>
          </a:xfrm>
          <a:prstGeom prst="rect">
            <a:avLst/>
          </a:prstGeom>
          <a:noFill/>
          <a:ln>
            <a:solidFill>
              <a:schemeClr val="tx1"/>
            </a:solidFill>
          </a:ln>
        </p:spPr>
        <p:txBody>
          <a:bodyPr wrap="square" rtlCol="0">
            <a:spAutoFit/>
          </a:bodyPr>
          <a:lstStyle/>
          <a:p>
            <a:r>
              <a:rPr lang="fr-CH" sz="1600" dirty="0"/>
              <a:t>BT- BTM- BTP </a:t>
            </a:r>
            <a:r>
              <a:rPr lang="en-GB" sz="1600" dirty="0"/>
              <a:t>transfer lines (</a:t>
            </a:r>
            <a:r>
              <a:rPr lang="en-GB" sz="1600" dirty="0" smtClean="0">
                <a:hlinkClick r:id="rId5"/>
              </a:rPr>
              <a:t>CPS-CIW-ES-003</a:t>
            </a:r>
            <a:r>
              <a:rPr lang="en-GB" sz="1600" dirty="0"/>
              <a:t>)</a:t>
            </a: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0437" y="4034261"/>
            <a:ext cx="3303978" cy="2019097"/>
          </a:xfrm>
          <a:prstGeom prst="rect">
            <a:avLst/>
          </a:prstGeom>
        </p:spPr>
      </p:pic>
      <p:sp>
        <p:nvSpPr>
          <p:cNvPr id="13" name="TextBox 12"/>
          <p:cNvSpPr txBox="1"/>
          <p:nvPr/>
        </p:nvSpPr>
        <p:spPr>
          <a:xfrm>
            <a:off x="1265145" y="3699495"/>
            <a:ext cx="2883521" cy="338554"/>
          </a:xfrm>
          <a:prstGeom prst="rect">
            <a:avLst/>
          </a:prstGeom>
          <a:noFill/>
          <a:ln>
            <a:solidFill>
              <a:schemeClr val="tx1"/>
            </a:solidFill>
          </a:ln>
        </p:spPr>
        <p:txBody>
          <a:bodyPr wrap="square" rtlCol="0">
            <a:spAutoFit/>
          </a:bodyPr>
          <a:lstStyle/>
          <a:p>
            <a:r>
              <a:rPr lang="fr-CH" sz="1600" dirty="0" smtClean="0"/>
              <a:t>East Area (</a:t>
            </a:r>
            <a:r>
              <a:rPr lang="en-GB" sz="1600" dirty="0" smtClean="0">
                <a:solidFill>
                  <a:schemeClr val="dk1"/>
                </a:solidFill>
                <a:latin typeface="Calibri" panose="020F0502020204030204" pitchFamily="34" charset="0"/>
                <a:cs typeface="Calibri" panose="020F0502020204030204" pitchFamily="34" charset="0"/>
                <a:hlinkClick r:id="rId7"/>
              </a:rPr>
              <a:t>EA-CIW-ES-0001</a:t>
            </a:r>
            <a:r>
              <a:rPr lang="fr-CH" sz="1600" dirty="0" smtClean="0"/>
              <a:t>)</a:t>
            </a:r>
            <a:endParaRPr lang="en-GB" sz="1600" dirty="0"/>
          </a:p>
        </p:txBody>
      </p:sp>
      <p:pic>
        <p:nvPicPr>
          <p:cNvPr id="14" name="Picture 13"/>
          <p:cNvPicPr>
            <a:picLocks noChangeAspect="1"/>
          </p:cNvPicPr>
          <p:nvPr/>
        </p:nvPicPr>
        <p:blipFill>
          <a:blip r:embed="rId8"/>
          <a:stretch>
            <a:fillRect/>
          </a:stretch>
        </p:blipFill>
        <p:spPr>
          <a:xfrm>
            <a:off x="1798058" y="1588651"/>
            <a:ext cx="2876780" cy="2044743"/>
          </a:xfrm>
          <a:prstGeom prst="rect">
            <a:avLst/>
          </a:prstGeom>
        </p:spPr>
      </p:pic>
      <p:sp>
        <p:nvSpPr>
          <p:cNvPr id="15" name="TextBox 14"/>
          <p:cNvSpPr txBox="1"/>
          <p:nvPr/>
        </p:nvSpPr>
        <p:spPr>
          <a:xfrm>
            <a:off x="1481560" y="1196996"/>
            <a:ext cx="3193278" cy="338554"/>
          </a:xfrm>
          <a:prstGeom prst="rect">
            <a:avLst/>
          </a:prstGeom>
          <a:noFill/>
          <a:ln>
            <a:solidFill>
              <a:schemeClr val="tx1"/>
            </a:solidFill>
          </a:ln>
        </p:spPr>
        <p:txBody>
          <a:bodyPr wrap="square" rtlCol="0">
            <a:spAutoFit/>
          </a:bodyPr>
          <a:lstStyle/>
          <a:p>
            <a:r>
              <a:rPr lang="fr-CH" sz="1600" dirty="0" smtClean="0"/>
              <a:t>PS machine (</a:t>
            </a:r>
            <a:r>
              <a:rPr lang="fr-CH" sz="1600" dirty="0" smtClean="0">
                <a:hlinkClick r:id="rId9"/>
              </a:rPr>
              <a:t>PS-CIW-ES-001</a:t>
            </a:r>
            <a:r>
              <a:rPr lang="fr-CH" sz="1600" dirty="0" smtClean="0"/>
              <a:t>)</a:t>
            </a:r>
            <a:endParaRPr lang="en-GB" sz="1600" dirty="0"/>
          </a:p>
        </p:txBody>
      </p:sp>
      <p:sp>
        <p:nvSpPr>
          <p:cNvPr id="16" name="TextBox 15"/>
          <p:cNvSpPr txBox="1"/>
          <p:nvPr/>
        </p:nvSpPr>
        <p:spPr>
          <a:xfrm>
            <a:off x="6121840" y="4022042"/>
            <a:ext cx="2482514" cy="584775"/>
          </a:xfrm>
          <a:prstGeom prst="rect">
            <a:avLst/>
          </a:prstGeom>
          <a:noFill/>
          <a:ln>
            <a:solidFill>
              <a:schemeClr val="tx1"/>
            </a:solidFill>
          </a:ln>
        </p:spPr>
        <p:txBody>
          <a:bodyPr wrap="square" rtlCol="0">
            <a:spAutoFit/>
          </a:bodyPr>
          <a:lstStyle/>
          <a:p>
            <a:r>
              <a:rPr lang="en-GB" sz="1600" dirty="0" smtClean="0"/>
              <a:t>TT2- </a:t>
            </a:r>
            <a:r>
              <a:rPr lang="en-GB" sz="1600" dirty="0" err="1" smtClean="0"/>
              <a:t>nTOF</a:t>
            </a:r>
            <a:r>
              <a:rPr lang="en-GB" sz="1600" dirty="0" smtClean="0"/>
              <a:t> transfer lines (</a:t>
            </a:r>
            <a:r>
              <a:rPr lang="en-GB" sz="1600" dirty="0" smtClean="0">
                <a:hlinkClick r:id="rId10"/>
              </a:rPr>
              <a:t>CPS-CIW-ES-001</a:t>
            </a:r>
            <a:r>
              <a:rPr lang="en-GB" sz="1600" dirty="0" smtClean="0"/>
              <a:t>)</a:t>
            </a:r>
            <a:endParaRPr lang="en-GB" sz="1600" dirty="0"/>
          </a:p>
        </p:txBody>
      </p:sp>
      <p:pic>
        <p:nvPicPr>
          <p:cNvPr id="17" name="Picture 16"/>
          <p:cNvPicPr>
            <a:picLocks noChangeAspect="1"/>
          </p:cNvPicPr>
          <p:nvPr/>
        </p:nvPicPr>
        <p:blipFill>
          <a:blip r:embed="rId11"/>
          <a:stretch>
            <a:fillRect/>
          </a:stretch>
        </p:blipFill>
        <p:spPr>
          <a:xfrm>
            <a:off x="6793132" y="4725510"/>
            <a:ext cx="3469672" cy="1520952"/>
          </a:xfrm>
          <a:prstGeom prst="rect">
            <a:avLst/>
          </a:prstGeom>
        </p:spPr>
      </p:pic>
      <p:sp>
        <p:nvSpPr>
          <p:cNvPr id="18" name="Oval 17"/>
          <p:cNvSpPr/>
          <p:nvPr/>
        </p:nvSpPr>
        <p:spPr>
          <a:xfrm rot="1166301">
            <a:off x="6676072" y="4938344"/>
            <a:ext cx="2814942" cy="637749"/>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Warm Magnet Interlock System</a:t>
            </a:r>
            <a:endParaRPr lang="en-US" sz="1800" dirty="0">
              <a:solidFill>
                <a:schemeClr val="tx1"/>
              </a:solidFill>
            </a:endParaRPr>
          </a:p>
        </p:txBody>
      </p:sp>
    </p:spTree>
    <p:extLst>
      <p:ext uri="{BB962C8B-B14F-4D97-AF65-F5344CB8AC3E}">
        <p14:creationId xmlns:p14="http://schemas.microsoft.com/office/powerpoint/2010/main" val="8239981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Connection to BIS of BBCW in LHC</a:t>
            </a:r>
            <a:endParaRPr lang="en-US" dirty="0"/>
          </a:p>
        </p:txBody>
      </p:sp>
      <p:sp>
        <p:nvSpPr>
          <p:cNvPr id="3" name="Content Placeholder 2"/>
          <p:cNvSpPr>
            <a:spLocks noGrp="1"/>
          </p:cNvSpPr>
          <p:nvPr>
            <p:ph idx="1"/>
          </p:nvPr>
        </p:nvSpPr>
        <p:spPr>
          <a:xfrm>
            <a:off x="609600" y="1325607"/>
            <a:ext cx="11216640" cy="4667421"/>
          </a:xfrm>
        </p:spPr>
        <p:txBody>
          <a:bodyPr>
            <a:normAutofit/>
          </a:bodyPr>
          <a:lstStyle/>
          <a:p>
            <a:r>
              <a:rPr lang="en-US" sz="2400" b="1" dirty="0" smtClean="0"/>
              <a:t>Wire collimators for BBLR compensation (</a:t>
            </a:r>
            <a:r>
              <a:rPr lang="de-DE" sz="2400" b="1" dirty="0">
                <a:hlinkClick r:id="rId3"/>
              </a:rPr>
              <a:t>LHC-TC-EC-0019</a:t>
            </a:r>
            <a:r>
              <a:rPr lang="en-US" sz="2400" b="1" dirty="0" smtClean="0"/>
              <a:t>)</a:t>
            </a:r>
            <a:r>
              <a:rPr lang="en-US" sz="2400" dirty="0" smtClean="0"/>
              <a:t>: </a:t>
            </a:r>
            <a:r>
              <a:rPr lang="en-US" sz="2400" dirty="0"/>
              <a:t>W</a:t>
            </a:r>
            <a:r>
              <a:rPr lang="en-US" sz="2400" dirty="0" smtClean="0"/>
              <a:t>ire </a:t>
            </a:r>
            <a:r>
              <a:rPr lang="en-US" sz="2400" dirty="0" smtClean="0"/>
              <a:t>power converter </a:t>
            </a:r>
            <a:r>
              <a:rPr lang="en-US" sz="2400" dirty="0" smtClean="0"/>
              <a:t>added to </a:t>
            </a:r>
            <a:r>
              <a:rPr lang="en-US" sz="2400" dirty="0" smtClean="0"/>
              <a:t>the WIC Fast Boolean Processor to trigger a beam dump in case of internal PC failure</a:t>
            </a:r>
          </a:p>
          <a:p>
            <a:r>
              <a:rPr lang="en-US" sz="2400" dirty="0" smtClean="0"/>
              <a:t>Due to low inductance of the wire, the current decay and effect on the beam in case of powering failures </a:t>
            </a:r>
            <a:r>
              <a:rPr lang="en-US" sz="2400" dirty="0" smtClean="0"/>
              <a:t>is in the order of ∼</a:t>
            </a:r>
            <a:r>
              <a:rPr lang="en-US" sz="2400" dirty="0" smtClean="0"/>
              <a:t>30 </a:t>
            </a:r>
            <a:r>
              <a:rPr lang="en-US" sz="2400" dirty="0" err="1" smtClean="0"/>
              <a:t>ms</a:t>
            </a:r>
            <a:endParaRPr lang="en-US" sz="24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 name="Picture 9"/>
          <p:cNvPicPr>
            <a:picLocks noChangeAspect="1"/>
          </p:cNvPicPr>
          <p:nvPr/>
        </p:nvPicPr>
        <p:blipFill>
          <a:blip r:embed="rId4"/>
          <a:stretch>
            <a:fillRect/>
          </a:stretch>
        </p:blipFill>
        <p:spPr>
          <a:xfrm>
            <a:off x="8168640" y="3759200"/>
            <a:ext cx="3696153" cy="2579269"/>
          </a:xfrm>
          <a:prstGeom prst="rect">
            <a:avLst/>
          </a:prstGeom>
        </p:spPr>
      </p:pic>
      <p:sp>
        <p:nvSpPr>
          <p:cNvPr id="11" name="Content Placeholder 2"/>
          <p:cNvSpPr txBox="1">
            <a:spLocks/>
          </p:cNvSpPr>
          <p:nvPr/>
        </p:nvSpPr>
        <p:spPr>
          <a:xfrm>
            <a:off x="609599" y="3325339"/>
            <a:ext cx="7520488" cy="2548787"/>
          </a:xfrm>
          <a:prstGeom prst="rect">
            <a:avLst/>
          </a:prstGeom>
        </p:spPr>
        <p:txBody>
          <a:bodyPr vert="horz">
            <a:normAutofit fontScale="92500"/>
          </a:bodyPr>
          <a:lstStyle>
            <a:lvl1pPr marL="493776" indent="-457200" algn="l" rtl="0" eaLnBrk="1" latinLnBrk="0" hangingPunct="1">
              <a:spcBef>
                <a:spcPct val="20000"/>
              </a:spcBef>
              <a:buClr>
                <a:schemeClr val="tx1"/>
              </a:buClr>
              <a:buSzPct val="80000"/>
              <a:buFont typeface="Wingdings" panose="05000000000000000000" pitchFamily="2" charset="2"/>
              <a:buChar char="§"/>
              <a:defRPr kumimoji="0" sz="3000" kern="1200">
                <a:solidFill>
                  <a:srgbClr val="000000"/>
                </a:solidFill>
                <a:latin typeface="+mn-lt"/>
                <a:ea typeface="+mn-ea"/>
                <a:cs typeface="+mn-cs"/>
              </a:defRPr>
            </a:lvl1pPr>
            <a:lvl2pPr marL="905256" indent="-457200" algn="l" rtl="0" eaLnBrk="1" latinLnBrk="0" hangingPunct="1">
              <a:spcBef>
                <a:spcPct val="20000"/>
              </a:spcBef>
              <a:buClr>
                <a:schemeClr val="tx1"/>
              </a:buClr>
              <a:buSzPct val="90000"/>
              <a:buFont typeface="Wingdings" panose="05000000000000000000" pitchFamily="2" charset="2"/>
              <a:buChar char="§"/>
              <a:defRPr kumimoji="0" sz="2600" kern="1200">
                <a:solidFill>
                  <a:srgbClr val="000000"/>
                </a:solidFill>
                <a:latin typeface="+mn-lt"/>
                <a:ea typeface="+mn-ea"/>
                <a:cs typeface="+mn-cs"/>
              </a:defRPr>
            </a:lvl2pPr>
            <a:lvl3pPr marL="1092708" indent="-342900" algn="l" rtl="0" eaLnBrk="1" latinLnBrk="0" hangingPunct="1">
              <a:spcBef>
                <a:spcPct val="20000"/>
              </a:spcBef>
              <a:buClr>
                <a:schemeClr val="tx1"/>
              </a:buClr>
              <a:buSzPct val="85000"/>
              <a:buFont typeface="Wingdings" panose="05000000000000000000" pitchFamily="2" charset="2"/>
              <a:buChar char="§"/>
              <a:defRPr kumimoji="0" sz="2400" kern="1200">
                <a:solidFill>
                  <a:srgbClr val="000000"/>
                </a:solidFill>
                <a:latin typeface="+mn-lt"/>
                <a:ea typeface="+mn-ea"/>
                <a:cs typeface="+mn-cs"/>
              </a:defRPr>
            </a:lvl3pPr>
            <a:lvl4pPr marL="1385316" indent="-342900" algn="l" rtl="0" eaLnBrk="1" latinLnBrk="0" hangingPunct="1">
              <a:spcBef>
                <a:spcPct val="20000"/>
              </a:spcBef>
              <a:buClr>
                <a:schemeClr val="tx1"/>
              </a:buClr>
              <a:buSzPct val="90000"/>
              <a:buFont typeface="Wingdings" panose="05000000000000000000" pitchFamily="2" charset="2"/>
              <a:buChar char="§"/>
              <a:defRPr kumimoji="0" sz="2000" kern="1200">
                <a:solidFill>
                  <a:srgbClr val="000000"/>
                </a:solidFill>
                <a:latin typeface="+mn-lt"/>
                <a:ea typeface="+mn-ea"/>
                <a:cs typeface="+mn-cs"/>
              </a:defRPr>
            </a:lvl4pPr>
            <a:lvl5pPr marL="1650492" indent="-342900" algn="l" rtl="0" eaLnBrk="1" latinLnBrk="0" hangingPunct="1">
              <a:spcBef>
                <a:spcPct val="20000"/>
              </a:spcBef>
              <a:buClr>
                <a:schemeClr val="tx1"/>
              </a:buClr>
              <a:buSzPct val="100000"/>
              <a:buFont typeface="Wingdings" panose="05000000000000000000" pitchFamily="2" charset="2"/>
              <a:buChar char="§"/>
              <a:defRPr kumimoji="0" sz="2000" kern="1200">
                <a:solidFill>
                  <a:srgbClr val="00000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600" dirty="0" smtClean="0"/>
              <a:t>The WIC also protects the wire </a:t>
            </a:r>
            <a:r>
              <a:rPr lang="en-US" sz="2600" dirty="0" smtClean="0"/>
              <a:t>from </a:t>
            </a:r>
            <a:r>
              <a:rPr lang="en-US" sz="2600" dirty="0" smtClean="0"/>
              <a:t>overheating, by switching off the PC and dumping the beam</a:t>
            </a:r>
          </a:p>
          <a:p>
            <a:r>
              <a:rPr lang="en-US" sz="2600" dirty="0" smtClean="0"/>
              <a:t>SCADA-</a:t>
            </a:r>
            <a:r>
              <a:rPr lang="en-US" sz="2600" dirty="0" err="1" smtClean="0"/>
              <a:t>WinCC</a:t>
            </a:r>
            <a:r>
              <a:rPr lang="en-US" sz="2600" dirty="0" smtClean="0"/>
              <a:t> OA and PLC configuration need to be updated</a:t>
            </a:r>
          </a:p>
          <a:p>
            <a:r>
              <a:rPr lang="en-US" sz="2600" dirty="0" smtClean="0"/>
              <a:t>FGC3-BIS </a:t>
            </a:r>
            <a:r>
              <a:rPr lang="en-US" sz="2600" dirty="0" smtClean="0"/>
              <a:t>propagation </a:t>
            </a:r>
            <a:r>
              <a:rPr lang="en-US" sz="2600" dirty="0" smtClean="0"/>
              <a:t>time measured (∼ </a:t>
            </a:r>
            <a:r>
              <a:rPr lang="en-US" sz="2600" dirty="0" smtClean="0"/>
              <a:t>1.2 </a:t>
            </a:r>
            <a:r>
              <a:rPr lang="en-US" sz="2600" dirty="0" err="1" smtClean="0"/>
              <a:t>ms</a:t>
            </a:r>
            <a:r>
              <a:rPr lang="en-US" sz="2600" dirty="0" smtClean="0"/>
              <a:t>) is fast enough</a:t>
            </a:r>
            <a:endParaRPr lang="en-US" sz="2600" dirty="0" smtClean="0"/>
          </a:p>
          <a:p>
            <a:endParaRPr lang="en-US" sz="2600" dirty="0" smtClean="0"/>
          </a:p>
          <a:p>
            <a:endParaRPr lang="en-US" sz="1800" dirty="0">
              <a:solidFill>
                <a:schemeClr val="tx1"/>
              </a:solidFill>
            </a:endParaRPr>
          </a:p>
        </p:txBody>
      </p:sp>
      <p:pic>
        <p:nvPicPr>
          <p:cNvPr id="12" name="Picture 11"/>
          <p:cNvPicPr>
            <a:picLocks noChangeAspect="1"/>
          </p:cNvPicPr>
          <p:nvPr/>
        </p:nvPicPr>
        <p:blipFill>
          <a:blip r:embed="rId5"/>
          <a:stretch>
            <a:fillRect/>
          </a:stretch>
        </p:blipFill>
        <p:spPr>
          <a:xfrm>
            <a:off x="8840741" y="3622676"/>
            <a:ext cx="2317952" cy="3098800"/>
          </a:xfrm>
          <a:prstGeom prst="rect">
            <a:avLst/>
          </a:prstGeom>
        </p:spPr>
      </p:pic>
      <p:sp>
        <p:nvSpPr>
          <p:cNvPr id="13"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Warm Magnet Interlock System</a:t>
            </a:r>
            <a:endParaRPr lang="en-US" sz="1800" dirty="0">
              <a:solidFill>
                <a:schemeClr val="tx1"/>
              </a:solidFill>
            </a:endParaRPr>
          </a:p>
        </p:txBody>
      </p:sp>
    </p:spTree>
    <p:extLst>
      <p:ext uri="{BB962C8B-B14F-4D97-AF65-F5344CB8AC3E}">
        <p14:creationId xmlns:p14="http://schemas.microsoft.com/office/powerpoint/2010/main" val="193274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0" presetClass="entr" presetSubtype="0" fill="hold"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animEffect transition="in" filter="fade">
                                      <p:cBhvr>
                                        <p:cTn id="11"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interface between SPS main PCs and BIS</a:t>
            </a:r>
            <a:endParaRPr lang="en-US" dirty="0"/>
          </a:p>
        </p:txBody>
      </p:sp>
      <p:sp>
        <p:nvSpPr>
          <p:cNvPr id="3" name="Content Placeholder 2"/>
          <p:cNvSpPr>
            <a:spLocks noGrp="1"/>
          </p:cNvSpPr>
          <p:nvPr>
            <p:ph idx="1"/>
          </p:nvPr>
        </p:nvSpPr>
        <p:spPr/>
        <p:txBody>
          <a:bodyPr>
            <a:normAutofit/>
          </a:bodyPr>
          <a:lstStyle/>
          <a:p>
            <a:r>
              <a:rPr lang="en-US" sz="2600" dirty="0" smtClean="0"/>
              <a:t>Upgrade of the obsolete interface between the main power converters of the SPS and the BIS (</a:t>
            </a:r>
            <a:r>
              <a:rPr lang="en-US" sz="2800" b="1" dirty="0" smtClean="0">
                <a:hlinkClick r:id="rId2"/>
              </a:rPr>
              <a:t>SPS-CIW-EC-0001</a:t>
            </a:r>
            <a:r>
              <a:rPr lang="en-US" sz="2800" b="1" dirty="0" smtClean="0"/>
              <a:t>)</a:t>
            </a:r>
            <a:endParaRPr lang="en-US" sz="2600" dirty="0" smtClean="0"/>
          </a:p>
          <a:p>
            <a:r>
              <a:rPr lang="en-US" sz="2600" dirty="0" smtClean="0"/>
              <a:t>At present, in case of internal failures of the main power converters, the Hardware Interlock Loop (HIL) is responsible for switching off all other power converters of a given circuit and triggering a beam dump</a:t>
            </a:r>
          </a:p>
          <a:p>
            <a:r>
              <a:rPr lang="en-US" sz="2600" dirty="0" smtClean="0"/>
              <a:t>After LS2, the HIL will request the beam dump via the WIC – Fast Boolean Processors (response time </a:t>
            </a:r>
            <a:r>
              <a:rPr lang="en-US" sz="2600" dirty="0" smtClean="0"/>
              <a:t>&lt;10 </a:t>
            </a:r>
            <a:r>
              <a:rPr lang="en-US" sz="2600" dirty="0" err="1" smtClean="0"/>
              <a:t>ms</a:t>
            </a:r>
            <a:r>
              <a:rPr lang="en-US" sz="2600" dirty="0" smtClean="0"/>
              <a:t> faster than present implementation)</a:t>
            </a:r>
            <a:endParaRPr lang="en-US" sz="2600" dirty="0" smtClean="0"/>
          </a:p>
          <a:p>
            <a:r>
              <a:rPr lang="en-US" sz="2600" dirty="0" smtClean="0"/>
              <a:t>New FM352 modules to be added in BA3 and BB3 WICs</a:t>
            </a:r>
          </a:p>
          <a:p>
            <a:endParaRPr lang="en-US" sz="2600" dirty="0" smtClean="0"/>
          </a:p>
          <a:p>
            <a:endParaRPr lang="en-US" sz="2600" dirty="0" smtClean="0"/>
          </a:p>
          <a:p>
            <a:endParaRPr lang="en-US" sz="26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
        <p:nvSpPr>
          <p:cNvPr id="10"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Warm Magnet Interlock System</a:t>
            </a:r>
            <a:endParaRPr lang="en-US" sz="1800" dirty="0">
              <a:solidFill>
                <a:schemeClr val="tx1"/>
              </a:solidFill>
            </a:endParaRPr>
          </a:p>
        </p:txBody>
      </p:sp>
    </p:spTree>
    <p:extLst>
      <p:ext uri="{BB962C8B-B14F-4D97-AF65-F5344CB8AC3E}">
        <p14:creationId xmlns:p14="http://schemas.microsoft.com/office/powerpoint/2010/main" val="1441171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613261" y="2635315"/>
            <a:ext cx="10969139" cy="940443"/>
          </a:xfrm>
        </p:spPr>
        <p:txBody>
          <a:bodyPr>
            <a:normAutofit fontScale="90000"/>
          </a:bodyPr>
          <a:lstStyle/>
          <a:p>
            <a:pPr algn="ctr"/>
            <a:r>
              <a:rPr lang="en-US" sz="4400" dirty="0" smtClean="0">
                <a:solidFill>
                  <a:schemeClr val="bg1"/>
                </a:solidFill>
              </a:rPr>
              <a:t>Fast Magnet Current </a:t>
            </a:r>
            <a:r>
              <a:rPr lang="en-US" sz="4400" dirty="0">
                <a:solidFill>
                  <a:schemeClr val="bg1"/>
                </a:solidFill>
              </a:rPr>
              <a:t>C</a:t>
            </a:r>
            <a:r>
              <a:rPr lang="en-US" sz="4400" dirty="0" smtClean="0">
                <a:solidFill>
                  <a:schemeClr val="bg1"/>
                </a:solidFill>
              </a:rPr>
              <a:t>hange Monitor</a:t>
            </a:r>
            <a:br>
              <a:rPr lang="en-US" sz="4400" dirty="0" smtClean="0">
                <a:solidFill>
                  <a:schemeClr val="bg1"/>
                </a:solidFill>
              </a:rPr>
            </a:br>
            <a:r>
              <a:rPr lang="en-US" sz="4400" dirty="0" smtClean="0">
                <a:solidFill>
                  <a:schemeClr val="bg1"/>
                </a:solidFill>
              </a:rPr>
              <a:t>FMCM</a:t>
            </a:r>
            <a:endParaRPr lang="en-GB" sz="44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2408261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in LS2</a:t>
            </a:r>
            <a:endParaRPr lang="en-US" dirty="0"/>
          </a:p>
        </p:txBody>
      </p:sp>
      <p:sp>
        <p:nvSpPr>
          <p:cNvPr id="3" name="Content Placeholder 2"/>
          <p:cNvSpPr>
            <a:spLocks noGrp="1"/>
          </p:cNvSpPr>
          <p:nvPr>
            <p:ph idx="1"/>
          </p:nvPr>
        </p:nvSpPr>
        <p:spPr>
          <a:xfrm>
            <a:off x="609600" y="1325607"/>
            <a:ext cx="11358880" cy="4270860"/>
          </a:xfrm>
        </p:spPr>
        <p:txBody>
          <a:bodyPr>
            <a:normAutofit/>
          </a:bodyPr>
          <a:lstStyle/>
          <a:p>
            <a:r>
              <a:rPr lang="en-US" sz="2600" dirty="0" smtClean="0"/>
              <a:t>No changes are foreseen on the FMCMs, beyond controls upgrades (i.e. FESA classes)</a:t>
            </a:r>
          </a:p>
          <a:p>
            <a:endParaRPr lang="en-US" sz="2600" dirty="0" smtClean="0"/>
          </a:p>
          <a:p>
            <a:r>
              <a:rPr lang="en-US" sz="2600" dirty="0" smtClean="0"/>
              <a:t>For operation at 7 </a:t>
            </a:r>
            <a:r>
              <a:rPr lang="en-US" sz="2600" dirty="0" err="1" smtClean="0"/>
              <a:t>TeV</a:t>
            </a:r>
            <a:r>
              <a:rPr lang="en-US" sz="2600" dirty="0" smtClean="0"/>
              <a:t>, review circuit currents and re-adjust voltage dividers at the input stage of all FMCMs in the LHC</a:t>
            </a:r>
          </a:p>
          <a:p>
            <a:endParaRPr lang="en-US" sz="2600" dirty="0"/>
          </a:p>
          <a:p>
            <a:r>
              <a:rPr lang="en-US" sz="2600" dirty="0" smtClean="0"/>
              <a:t>Potential availability gain if improving </a:t>
            </a:r>
            <a:r>
              <a:rPr lang="en-US" sz="2600" dirty="0" smtClean="0"/>
              <a:t>electrical glitch </a:t>
            </a:r>
            <a:r>
              <a:rPr lang="en-US" sz="2600" dirty="0" smtClean="0"/>
              <a:t>rejection on </a:t>
            </a:r>
            <a:r>
              <a:rPr lang="en-US" sz="2600" dirty="0" smtClean="0"/>
              <a:t>sensitive </a:t>
            </a:r>
            <a:r>
              <a:rPr lang="en-US" sz="2600" dirty="0" smtClean="0"/>
              <a:t>power converters (i.e. RQ4.LR3/7 and RQ5.LR3/7) - see </a:t>
            </a:r>
            <a:r>
              <a:rPr lang="en-US" sz="2600" dirty="0" smtClean="0">
                <a:hlinkClick r:id="rId3"/>
              </a:rPr>
              <a:t>S. Uznanski at Evian ‘19</a:t>
            </a:r>
            <a:endParaRPr lang="en-US" sz="2600" dirty="0" smtClean="0"/>
          </a:p>
        </p:txBody>
      </p:sp>
      <p:sp>
        <p:nvSpPr>
          <p:cNvPr id="4" name="Date Placeholder 3"/>
          <p:cNvSpPr>
            <a:spLocks noGrp="1"/>
          </p:cNvSpPr>
          <p:nvPr>
            <p:ph type="dt" sz="half" idx="4294967295"/>
          </p:nvPr>
        </p:nvSpPr>
        <p:spPr>
          <a:xfrm>
            <a:off x="1229710" y="6362379"/>
            <a:ext cx="5574203" cy="359098"/>
          </a:xfrm>
          <a:prstGeom prst="rect">
            <a:avLst/>
          </a:prstGeom>
        </p:spPr>
        <p:txBody>
          <a:bodyPr/>
          <a:lstStyle/>
          <a:p>
            <a:r>
              <a:rPr lang="en-US" dirty="0" smtClean="0"/>
              <a:t>Fast Magnet Current Change Monitors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947333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p:txBody>
          <a:bodyPr>
            <a:normAutofit/>
          </a:bodyPr>
          <a:lstStyle/>
          <a:p>
            <a:r>
              <a:rPr lang="en-US" sz="2400" dirty="0" smtClean="0"/>
              <a:t>All interlock related protection systems worked very reliably during Run 2</a:t>
            </a:r>
          </a:p>
          <a:p>
            <a:endParaRPr lang="en-US" sz="2400" dirty="0" smtClean="0"/>
          </a:p>
          <a:p>
            <a:r>
              <a:rPr lang="en-US" sz="2400" dirty="0" smtClean="0"/>
              <a:t>For Run3, deployment of new interlock installations in LHC and injectors</a:t>
            </a:r>
          </a:p>
          <a:p>
            <a:pPr lvl="1"/>
            <a:r>
              <a:rPr lang="en-US" sz="1867" dirty="0" smtClean="0"/>
              <a:t>Linac4 BIS/WIC, </a:t>
            </a:r>
            <a:r>
              <a:rPr lang="en-US" sz="1867" dirty="0"/>
              <a:t>PSB </a:t>
            </a:r>
            <a:r>
              <a:rPr lang="en-US" sz="1867" dirty="0" smtClean="0"/>
              <a:t>WIC, SPS injection BIS, 11 T dipole, BBCW…  </a:t>
            </a:r>
          </a:p>
          <a:p>
            <a:pPr marL="48767" indent="0">
              <a:buNone/>
            </a:pPr>
            <a:endParaRPr lang="en-US" sz="2400" dirty="0" smtClean="0"/>
          </a:p>
          <a:p>
            <a:r>
              <a:rPr lang="en-US" sz="2400" dirty="0" smtClean="0"/>
              <a:t>Consolidation of BIS and SMP systems foreseen for LS3</a:t>
            </a:r>
          </a:p>
          <a:p>
            <a:endParaRPr lang="en-US" sz="2400" dirty="0" smtClean="0"/>
          </a:p>
          <a:p>
            <a:r>
              <a:rPr lang="en-US" sz="2400" dirty="0" smtClean="0"/>
              <a:t>Future interlocking requirements for HL-LHC need to be clarified: SMP bunch intensity, linking of Beam Permit Loops…</a:t>
            </a:r>
            <a:endParaRPr lang="en-US" sz="2400" dirty="0"/>
          </a:p>
          <a:p>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588975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613261" y="2686436"/>
            <a:ext cx="10969139" cy="940443"/>
          </a:xfrm>
        </p:spPr>
        <p:txBody>
          <a:bodyPr>
            <a:normAutofit fontScale="90000"/>
          </a:bodyPr>
          <a:lstStyle/>
          <a:p>
            <a:pPr algn="ctr"/>
            <a:r>
              <a:rPr lang="en-US" dirty="0" smtClean="0">
                <a:solidFill>
                  <a:schemeClr val="bg1"/>
                </a:solidFill>
              </a:rPr>
              <a:t>Beam Interlock System</a:t>
            </a:r>
            <a:br>
              <a:rPr lang="en-US" dirty="0" smtClean="0">
                <a:solidFill>
                  <a:schemeClr val="bg1"/>
                </a:solidFill>
              </a:rPr>
            </a:br>
            <a:r>
              <a:rPr lang="en-US" dirty="0" smtClean="0">
                <a:solidFill>
                  <a:schemeClr val="bg1"/>
                </a:solidFill>
              </a:rPr>
              <a:t>BIS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41172583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pPr marL="36576" indent="0">
              <a:buNone/>
            </a:pPr>
            <a:endParaRPr lang="en-US" dirty="0"/>
          </a:p>
          <a:p>
            <a:pPr marL="36576" indent="0" algn="ctr">
              <a:buNone/>
            </a:pPr>
            <a:r>
              <a:rPr lang="en-US" sz="5400" dirty="0" smtClean="0"/>
              <a:t>Thank you for your attention!</a:t>
            </a:r>
            <a:endParaRPr lang="en-GB" sz="5400" dirty="0"/>
          </a:p>
        </p:txBody>
      </p:sp>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sp>
        <p:nvSpPr>
          <p:cNvPr id="7" name="TextBox 6"/>
          <p:cNvSpPr txBox="1"/>
          <p:nvPr/>
        </p:nvSpPr>
        <p:spPr>
          <a:xfrm>
            <a:off x="13228320" y="329184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1321192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smtClean="0"/>
              <a:t>Spares</a:t>
            </a:r>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8729511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WIC beam dump matrix in Linac4 and TLs</a:t>
            </a:r>
            <a:endParaRPr lang="en-US" dirty="0"/>
          </a:p>
        </p:txBody>
      </p:sp>
      <p:sp>
        <p:nvSpPr>
          <p:cNvPr id="3" name="Content Placeholder 2"/>
          <p:cNvSpPr>
            <a:spLocks noGrp="1"/>
          </p:cNvSpPr>
          <p:nvPr>
            <p:ph idx="1"/>
          </p:nvPr>
        </p:nvSpPr>
        <p:spPr/>
        <p:txBody>
          <a:bodyPr>
            <a:normAutofit/>
          </a:bodyPr>
          <a:lstStyle/>
          <a:p>
            <a:r>
              <a:rPr lang="en-US" sz="2800" dirty="0" smtClean="0"/>
              <a:t>3 WIC systems are installed to protect the resistive magnets in Linac4 and TLs up to PSB</a:t>
            </a:r>
          </a:p>
          <a:p>
            <a:r>
              <a:rPr lang="en-US" sz="2800" dirty="0" smtClean="0"/>
              <a:t>WICs connected to the Linac4 BIS to interrupt the beam in case of magnet </a:t>
            </a:r>
            <a:r>
              <a:rPr lang="en-US" sz="2800" dirty="0" smtClean="0"/>
              <a:t>overheating or </a:t>
            </a:r>
            <a:r>
              <a:rPr lang="en-US" sz="2800" dirty="0" smtClean="0"/>
              <a:t>power converter failures</a:t>
            </a:r>
          </a:p>
          <a:p>
            <a:r>
              <a:rPr lang="en-US" sz="2800" dirty="0" smtClean="0"/>
              <a:t>Proposed to exclude the status of certain power converters in the calculation of the “User Permit” signal sent to the BIS (</a:t>
            </a:r>
            <a:r>
              <a:rPr lang="en-US" sz="2800" b="1" dirty="0" smtClean="0">
                <a:hlinkClick r:id="rId3"/>
              </a:rPr>
              <a:t>CPS-CIW-EC-0001</a:t>
            </a:r>
            <a:r>
              <a:rPr lang="en-US" sz="2800" dirty="0" smtClean="0"/>
              <a:t>)</a:t>
            </a:r>
          </a:p>
          <a:p>
            <a:r>
              <a:rPr lang="en-US" sz="2800" dirty="0" smtClean="0"/>
              <a:t>Non-working corrector power converters should be possible to compensate with other correctors in order to restore an acceptable beam trajectory and help to maintain availability</a:t>
            </a:r>
          </a:p>
          <a:p>
            <a:endParaRPr lang="en-US" sz="28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8" name="Date Placeholder 3"/>
          <p:cNvSpPr>
            <a:spLocks noGrp="1"/>
          </p:cNvSpPr>
          <p:nvPr>
            <p:ph type="dt" sz="half" idx="4294967295"/>
          </p:nvPr>
        </p:nvSpPr>
        <p:spPr>
          <a:xfrm>
            <a:off x="1229710" y="6362379"/>
            <a:ext cx="5574203" cy="359098"/>
          </a:xfrm>
          <a:prstGeom prst="rect">
            <a:avLst/>
          </a:prstGeom>
        </p:spPr>
        <p:txBody>
          <a:bodyPr/>
          <a:lstStyle/>
          <a:p>
            <a:r>
              <a:rPr lang="en-US" sz="1800" dirty="0" smtClean="0">
                <a:solidFill>
                  <a:schemeClr val="tx1"/>
                </a:solidFill>
              </a:rPr>
              <a:t>Warm Magnet Interlock System</a:t>
            </a:r>
            <a:endParaRPr lang="en-US" sz="1800" dirty="0">
              <a:solidFill>
                <a:schemeClr val="tx1"/>
              </a:solidFill>
            </a:endParaRPr>
          </a:p>
        </p:txBody>
      </p:sp>
    </p:spTree>
    <p:extLst>
      <p:ext uri="{BB962C8B-B14F-4D97-AF65-F5344CB8AC3E}">
        <p14:creationId xmlns:p14="http://schemas.microsoft.com/office/powerpoint/2010/main" val="10267020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847725" y="1062104"/>
            <a:ext cx="6189351" cy="5385296"/>
          </a:xfrm>
          <a:prstGeom prst="rect">
            <a:avLst/>
          </a:prstGeom>
        </p:spPr>
      </p:pic>
      <p:sp>
        <p:nvSpPr>
          <p:cNvPr id="2" name="Title 1"/>
          <p:cNvSpPr>
            <a:spLocks noGrp="1"/>
          </p:cNvSpPr>
          <p:nvPr>
            <p:ph type="title"/>
          </p:nvPr>
        </p:nvSpPr>
        <p:spPr/>
        <p:txBody>
          <a:bodyPr>
            <a:normAutofit fontScale="90000"/>
          </a:bodyPr>
          <a:lstStyle/>
          <a:p>
            <a:r>
              <a:rPr lang="en-US" dirty="0" smtClean="0"/>
              <a:t>SPS Injection Interlocking - Arming sequence</a:t>
            </a:r>
            <a:endParaRPr lang="en-GB" dirty="0"/>
          </a:p>
        </p:txBody>
      </p:sp>
      <p:sp>
        <p:nvSpPr>
          <p:cNvPr id="3" name="Content Placeholder 2"/>
          <p:cNvSpPr>
            <a:spLocks noGrp="1"/>
          </p:cNvSpPr>
          <p:nvPr>
            <p:ph idx="1"/>
          </p:nvPr>
        </p:nvSpPr>
        <p:spPr>
          <a:xfrm>
            <a:off x="7321802" y="1974486"/>
            <a:ext cx="4640441" cy="3821328"/>
          </a:xfrm>
        </p:spPr>
        <p:txBody>
          <a:bodyPr>
            <a:normAutofit/>
          </a:bodyPr>
          <a:lstStyle/>
          <a:p>
            <a:pPr>
              <a:buFont typeface="Arial" panose="020B0604020202020204" pitchFamily="34" charset="0"/>
              <a:buChar char="•"/>
            </a:pPr>
            <a:r>
              <a:rPr lang="en-US" sz="1600" dirty="0"/>
              <a:t>TSU</a:t>
            </a:r>
            <a:r>
              <a:rPr lang="en-US" sz="1600" dirty="0" smtClean="0"/>
              <a:t> is the last client to rearm</a:t>
            </a:r>
          </a:p>
          <a:p>
            <a:pPr>
              <a:buFont typeface="Arial" panose="020B0604020202020204" pitchFamily="34" charset="0"/>
              <a:buChar char="•"/>
            </a:pPr>
            <a:endParaRPr lang="en-US" sz="1600" dirty="0" smtClean="0"/>
          </a:p>
          <a:p>
            <a:pPr>
              <a:buFont typeface="Arial" panose="020B0604020202020204" pitchFamily="34" charset="0"/>
              <a:buChar char="•"/>
            </a:pPr>
            <a:r>
              <a:rPr lang="en-US" sz="1600" dirty="0" smtClean="0"/>
              <a:t>Only when TSU is armed, the SPS Beam Permit becomes TRUE</a:t>
            </a:r>
          </a:p>
          <a:p>
            <a:pPr lvl="1">
              <a:buFont typeface="Arial" panose="020B0604020202020204" pitchFamily="34" charset="0"/>
              <a:buChar char="•"/>
            </a:pPr>
            <a:r>
              <a:rPr lang="en-US" sz="1400" dirty="0" err="1" smtClean="0"/>
              <a:t>Frev</a:t>
            </a:r>
            <a:r>
              <a:rPr lang="en-US" sz="1400" dirty="0" smtClean="0"/>
              <a:t> stable </a:t>
            </a:r>
          </a:p>
          <a:p>
            <a:pPr lvl="1">
              <a:buFont typeface="Arial" panose="020B0604020202020204" pitchFamily="34" charset="0"/>
              <a:buChar char="•"/>
            </a:pPr>
            <a:r>
              <a:rPr lang="en-US" sz="1400" dirty="0" smtClean="0"/>
              <a:t>BETS armed</a:t>
            </a:r>
          </a:p>
          <a:p>
            <a:pPr lvl="1">
              <a:buFont typeface="Arial" panose="020B0604020202020204" pitchFamily="34" charset="0"/>
              <a:buChar char="•"/>
            </a:pPr>
            <a:r>
              <a:rPr lang="en-US" sz="1400" dirty="0" smtClean="0"/>
              <a:t>TSU armed</a:t>
            </a:r>
          </a:p>
          <a:p>
            <a:pPr lvl="1">
              <a:buFont typeface="Arial" panose="020B0604020202020204" pitchFamily="34" charset="0"/>
              <a:buChar char="•"/>
            </a:pPr>
            <a:endParaRPr lang="en-US" sz="1050" dirty="0" smtClean="0"/>
          </a:p>
          <a:p>
            <a:r>
              <a:rPr lang="en-US" sz="1600" dirty="0" smtClean="0"/>
              <a:t>SPS Injection Permit has to be given early enough for the Power Converters to play the required function (~350ms before beam)</a:t>
            </a:r>
          </a:p>
          <a:p>
            <a:pPr lvl="1"/>
            <a:r>
              <a:rPr lang="en-US" sz="1400" dirty="0"/>
              <a:t>W</a:t>
            </a:r>
            <a:r>
              <a:rPr lang="en-US" sz="1400" dirty="0" smtClean="0"/>
              <a:t>orst case will be </a:t>
            </a:r>
            <a:r>
              <a:rPr lang="en-US" sz="1400" dirty="0" err="1" smtClean="0"/>
              <a:t>SFTPro</a:t>
            </a:r>
            <a:r>
              <a:rPr lang="en-US" sz="1400" dirty="0" smtClean="0"/>
              <a:t> p+ (14 GeV)</a:t>
            </a:r>
          </a:p>
          <a:p>
            <a:endParaRPr lang="en-US" sz="1400" dirty="0" smtClean="0"/>
          </a:p>
          <a:p>
            <a:endParaRPr lang="en-US" sz="1400" dirty="0" smtClean="0"/>
          </a:p>
          <a:p>
            <a:pPr lvl="1"/>
            <a:endParaRPr lang="en-US" sz="1000" dirty="0" smtClean="0"/>
          </a:p>
          <a:p>
            <a:pPr lvl="1"/>
            <a:endParaRPr lang="en-US" sz="1000" dirty="0" smtClean="0"/>
          </a:p>
          <a:p>
            <a:pPr marL="36576" indent="0">
              <a:buNone/>
            </a:pPr>
            <a:endParaRPr lang="en-GB" sz="14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sp>
        <p:nvSpPr>
          <p:cNvPr id="8"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328574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SPS-ring BIS: </a:t>
            </a:r>
            <a:r>
              <a:rPr lang="en-US" dirty="0"/>
              <a:t>R</a:t>
            </a:r>
            <a:r>
              <a:rPr lang="en-US" dirty="0" smtClean="0"/>
              <a:t>econfiguration</a:t>
            </a:r>
            <a:endParaRPr lang="en-GB" dirty="0"/>
          </a:p>
        </p:txBody>
      </p:sp>
      <p:sp>
        <p:nvSpPr>
          <p:cNvPr id="3" name="Content Placeholder 2"/>
          <p:cNvSpPr>
            <a:spLocks noGrp="1"/>
          </p:cNvSpPr>
          <p:nvPr>
            <p:ph idx="1"/>
          </p:nvPr>
        </p:nvSpPr>
        <p:spPr>
          <a:xfrm>
            <a:off x="609600" y="1325607"/>
            <a:ext cx="11487807" cy="4667421"/>
          </a:xfrm>
        </p:spPr>
        <p:txBody>
          <a:bodyPr/>
          <a:lstStyle/>
          <a:p>
            <a:r>
              <a:rPr lang="en-US" sz="2400" dirty="0" smtClean="0"/>
              <a:t>Reconfiguration required following SBDS relocation:</a:t>
            </a:r>
          </a:p>
          <a:p>
            <a:pPr lvl="1"/>
            <a:r>
              <a:rPr lang="en-US" sz="2400" dirty="0" smtClean="0"/>
              <a:t>New </a:t>
            </a:r>
            <a:r>
              <a:rPr lang="en-US" sz="2400" dirty="0"/>
              <a:t>CIBU connection</a:t>
            </a:r>
            <a:r>
              <a:rPr lang="en-US" sz="2400" dirty="0">
                <a:solidFill>
                  <a:srgbClr val="FFC000"/>
                </a:solidFill>
              </a:rPr>
              <a:t> </a:t>
            </a:r>
            <a:r>
              <a:rPr lang="en-US" sz="2400" dirty="0"/>
              <a:t>from SBDS in ECA5 to BIC in </a:t>
            </a:r>
            <a:r>
              <a:rPr lang="en-US" sz="2400" dirty="0" smtClean="0"/>
              <a:t>BA5</a:t>
            </a:r>
          </a:p>
          <a:p>
            <a:pPr lvl="1"/>
            <a:r>
              <a:rPr lang="en-US" sz="2400" dirty="0" smtClean="0"/>
              <a:t>New </a:t>
            </a:r>
            <a:r>
              <a:rPr lang="en-US" sz="2400" dirty="0" err="1"/>
              <a:t>fibre</a:t>
            </a:r>
            <a:r>
              <a:rPr lang="en-US" sz="2400" dirty="0"/>
              <a:t> optics from SBDS in ECA5 to BIC in </a:t>
            </a:r>
            <a:r>
              <a:rPr lang="en-US" sz="2400" dirty="0" smtClean="0"/>
              <a:t>BA5</a:t>
            </a:r>
          </a:p>
          <a:p>
            <a:pPr lvl="1"/>
            <a:r>
              <a:rPr lang="en-US" sz="2400" dirty="0" smtClean="0"/>
              <a:t>Frequency </a:t>
            </a:r>
            <a:r>
              <a:rPr lang="en-US" sz="2400" dirty="0"/>
              <a:t>generator board (CIBG) to be relocated </a:t>
            </a:r>
            <a:r>
              <a:rPr lang="en-US" sz="2400" dirty="0" smtClean="0"/>
              <a:t>in BA5</a:t>
            </a:r>
          </a:p>
          <a:p>
            <a:pPr lvl="1"/>
            <a:r>
              <a:rPr lang="en-US" sz="2400" dirty="0" smtClean="0"/>
              <a:t>TSU integration as client of the Beam Permit Loop</a:t>
            </a:r>
          </a:p>
          <a:p>
            <a:pPr lvl="1"/>
            <a:r>
              <a:rPr lang="en-US" sz="2400" dirty="0" smtClean="0"/>
              <a:t>Reference DB and </a:t>
            </a:r>
            <a:r>
              <a:rPr lang="en-US" sz="2400" dirty="0"/>
              <a:t>software tools to be </a:t>
            </a:r>
            <a:r>
              <a:rPr lang="en-US" sz="2400" dirty="0" smtClean="0"/>
              <a:t>updated</a:t>
            </a:r>
          </a:p>
          <a:p>
            <a:pPr lvl="1"/>
            <a:r>
              <a:rPr lang="en-US" sz="2400" dirty="0" smtClean="0"/>
              <a:t>Dry </a:t>
            </a:r>
            <a:r>
              <a:rPr lang="en-US" sz="2400" dirty="0"/>
              <a:t>run </a:t>
            </a:r>
            <a:r>
              <a:rPr lang="en-US" sz="2400" dirty="0" smtClean="0"/>
              <a:t>in collaboration with TE-ABT to test arming</a:t>
            </a:r>
          </a:p>
          <a:p>
            <a:pPr marL="448056" lvl="1" indent="0">
              <a:buNone/>
            </a:pPr>
            <a:r>
              <a:rPr lang="en-US" sz="2400" dirty="0"/>
              <a:t>	</a:t>
            </a:r>
            <a:r>
              <a:rPr lang="en-US" sz="2400" dirty="0" smtClean="0"/>
              <a:t>procedures, frequency detection, </a:t>
            </a:r>
            <a:r>
              <a:rPr lang="en-US" sz="2400" dirty="0" err="1" smtClean="0"/>
              <a:t>etc</a:t>
            </a:r>
            <a:endParaRPr lang="en-US" sz="2000" dirty="0" smtClean="0"/>
          </a:p>
          <a:p>
            <a:pPr lvl="1"/>
            <a:endParaRPr lang="en-US" sz="1800" dirty="0"/>
          </a:p>
          <a:p>
            <a:pPr lvl="1"/>
            <a:endParaRPr lang="en-US" sz="2000" dirty="0"/>
          </a:p>
          <a:p>
            <a:pPr marL="448056" lvl="1" indent="0">
              <a:buNone/>
            </a:pPr>
            <a:endParaRPr lang="en-US" sz="1800"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7" name="Group 6"/>
          <p:cNvGrpSpPr>
            <a:grpSpLocks noChangeAspect="1"/>
          </p:cNvGrpSpPr>
          <p:nvPr/>
        </p:nvGrpSpPr>
        <p:grpSpPr>
          <a:xfrm>
            <a:off x="8646137" y="3272907"/>
            <a:ext cx="3381172" cy="2823639"/>
            <a:chOff x="6571488" y="2326959"/>
            <a:chExt cx="2375916" cy="1984143"/>
          </a:xfrm>
        </p:grpSpPr>
        <p:pic>
          <p:nvPicPr>
            <p:cNvPr id="8" name="Picture 7"/>
            <p:cNvPicPr>
              <a:picLocks noChangeAspect="1"/>
            </p:cNvPicPr>
            <p:nvPr/>
          </p:nvPicPr>
          <p:blipFill>
            <a:blip r:embed="rId3"/>
            <a:stretch>
              <a:fillRect/>
            </a:stretch>
          </p:blipFill>
          <p:spPr>
            <a:xfrm>
              <a:off x="6571488" y="2326959"/>
              <a:ext cx="2375916" cy="1984143"/>
            </a:xfrm>
            <a:prstGeom prst="rect">
              <a:avLst/>
            </a:prstGeom>
          </p:spPr>
        </p:pic>
        <p:sp>
          <p:nvSpPr>
            <p:cNvPr id="9" name="Rectangle 8"/>
            <p:cNvSpPr/>
            <p:nvPr/>
          </p:nvSpPr>
          <p:spPr>
            <a:xfrm>
              <a:off x="7038110" y="3006436"/>
              <a:ext cx="505690" cy="131619"/>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smtClean="0">
                  <a:solidFill>
                    <a:schemeClr val="accent6"/>
                  </a:solidFill>
                </a:rPr>
                <a:t>SBDS</a:t>
              </a:r>
              <a:endParaRPr lang="en-GB" sz="800" b="1" dirty="0">
                <a:solidFill>
                  <a:schemeClr val="accent6"/>
                </a:solidFill>
              </a:endParaRPr>
            </a:p>
          </p:txBody>
        </p:sp>
        <p:sp>
          <p:nvSpPr>
            <p:cNvPr id="10" name="Rectangle 9"/>
            <p:cNvSpPr/>
            <p:nvPr/>
          </p:nvSpPr>
          <p:spPr>
            <a:xfrm>
              <a:off x="8178364" y="3782290"/>
              <a:ext cx="505690" cy="131619"/>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smtClean="0">
                  <a:solidFill>
                    <a:schemeClr val="accent6"/>
                  </a:solidFill>
                </a:rPr>
                <a:t>SBDS</a:t>
              </a:r>
              <a:endParaRPr lang="en-GB" sz="800" b="1" dirty="0">
                <a:solidFill>
                  <a:schemeClr val="accent6"/>
                </a:solidFill>
              </a:endParaRPr>
            </a:p>
          </p:txBody>
        </p:sp>
        <p:cxnSp>
          <p:nvCxnSpPr>
            <p:cNvPr id="11" name="Straight Arrow Connector 10"/>
            <p:cNvCxnSpPr/>
            <p:nvPr/>
          </p:nvCxnSpPr>
          <p:spPr>
            <a:xfrm>
              <a:off x="7543800" y="3169227"/>
              <a:ext cx="631818" cy="613063"/>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2"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3715746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SPS-ring BIS: New connections</a:t>
            </a:r>
            <a:endParaRPr lang="en-GB" dirty="0"/>
          </a:p>
        </p:txBody>
      </p:sp>
      <p:sp>
        <p:nvSpPr>
          <p:cNvPr id="3" name="Content Placeholder 2"/>
          <p:cNvSpPr>
            <a:spLocks noGrp="1"/>
          </p:cNvSpPr>
          <p:nvPr>
            <p:ph idx="1"/>
          </p:nvPr>
        </p:nvSpPr>
        <p:spPr>
          <a:xfrm>
            <a:off x="609600" y="1325607"/>
            <a:ext cx="6341811" cy="4667421"/>
          </a:xfrm>
        </p:spPr>
        <p:txBody>
          <a:bodyPr>
            <a:normAutofit/>
          </a:bodyPr>
          <a:lstStyle/>
          <a:p>
            <a:r>
              <a:rPr lang="en-US" sz="2000" b="1" dirty="0" smtClean="0"/>
              <a:t>GMT monitoring</a:t>
            </a:r>
            <a:r>
              <a:rPr lang="en-US" sz="2000" dirty="0" smtClean="0"/>
              <a:t>: aiming at detecting failures on timing </a:t>
            </a:r>
            <a:r>
              <a:rPr lang="en-US" sz="2000" dirty="0" smtClean="0"/>
              <a:t>distribution</a:t>
            </a:r>
            <a:endParaRPr lang="en-US" sz="2000" dirty="0" smtClean="0"/>
          </a:p>
          <a:p>
            <a:r>
              <a:rPr lang="en-US" sz="2000" b="1" dirty="0" smtClean="0"/>
              <a:t>Standard Dump</a:t>
            </a:r>
            <a:r>
              <a:rPr lang="en-US" sz="2000" dirty="0" smtClean="0"/>
              <a:t>: “</a:t>
            </a:r>
            <a:r>
              <a:rPr lang="en-US" sz="2000" dirty="0"/>
              <a:t>SX.KIKDMPTG-CT</a:t>
            </a:r>
            <a:r>
              <a:rPr lang="en-US" sz="2000" dirty="0" smtClean="0"/>
              <a:t>” timing event will trigger a beam dump request through the </a:t>
            </a:r>
            <a:r>
              <a:rPr lang="en-US" sz="2000" dirty="0"/>
              <a:t>BIS (see G. Kruk’s talk)</a:t>
            </a:r>
            <a:endParaRPr lang="en-US" sz="2000" dirty="0" smtClean="0"/>
          </a:p>
          <a:p>
            <a:endParaRPr lang="en-US" sz="2000" b="1" dirty="0" smtClean="0"/>
          </a:p>
          <a:p>
            <a:r>
              <a:rPr lang="en-US" sz="2000" b="1" dirty="0" smtClean="0"/>
              <a:t>Beam dump event</a:t>
            </a:r>
            <a:r>
              <a:rPr lang="en-US" sz="2000" dirty="0" smtClean="0"/>
              <a:t>: </a:t>
            </a:r>
            <a:r>
              <a:rPr lang="en-US" sz="2000" dirty="0" smtClean="0"/>
              <a:t>beam dump trigger from BIS to GMT </a:t>
            </a:r>
          </a:p>
          <a:p>
            <a:pPr lvl="1"/>
            <a:endParaRPr lang="en-US" sz="1800" dirty="0"/>
          </a:p>
          <a:p>
            <a:pPr marL="448056" lvl="1" indent="0">
              <a:buNone/>
            </a:pPr>
            <a:endParaRPr lang="en-US" sz="1600" dirty="0"/>
          </a:p>
        </p:txBody>
      </p:sp>
      <p:sp>
        <p:nvSpPr>
          <p:cNvPr id="4" name="Date Placeholder 3"/>
          <p:cNvSpPr>
            <a:spLocks noGrp="1"/>
          </p:cNvSpPr>
          <p:nvPr>
            <p:ph type="dt" sz="half" idx="2"/>
          </p:nvPr>
        </p:nvSpPr>
        <p:spPr/>
        <p:txBody>
          <a:bodyPr/>
          <a:lstStyle/>
          <a:p>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12"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10917" t="30667" r="3472" b="30331"/>
          <a:stretch/>
        </p:blipFill>
        <p:spPr>
          <a:xfrm rot="5400000">
            <a:off x="5689995" y="2842615"/>
            <a:ext cx="4967024" cy="1697126"/>
          </a:xfrm>
          <a:prstGeom prst="rect">
            <a:avLst/>
          </a:prstGeom>
        </p:spPr>
      </p:pic>
      <p:cxnSp>
        <p:nvCxnSpPr>
          <p:cNvPr id="13" name="Straight Arrow Connector 12"/>
          <p:cNvCxnSpPr/>
          <p:nvPr/>
        </p:nvCxnSpPr>
        <p:spPr>
          <a:xfrm flipV="1">
            <a:off x="8590473" y="2963313"/>
            <a:ext cx="805131" cy="7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8590472" y="3109617"/>
            <a:ext cx="805131" cy="7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95603" y="2836355"/>
            <a:ext cx="1337226" cy="253916"/>
          </a:xfrm>
          <a:prstGeom prst="rect">
            <a:avLst/>
          </a:prstGeom>
        </p:spPr>
        <p:txBody>
          <a:bodyPr wrap="none">
            <a:spAutoFit/>
          </a:bodyPr>
          <a:lstStyle/>
          <a:p>
            <a:r>
              <a:rPr lang="en-GB" sz="1050" dirty="0">
                <a:solidFill>
                  <a:srgbClr val="000000"/>
                </a:solidFill>
                <a:latin typeface="Tahoma" panose="020B0604030504040204" pitchFamily="34" charset="0"/>
                <a:ea typeface="Tahoma" panose="020B0604030504040204" pitchFamily="34" charset="0"/>
                <a:cs typeface="Tahoma" panose="020B0604030504040204" pitchFamily="34" charset="0"/>
              </a:rPr>
              <a:t>CTRV_0/CH_1</a:t>
            </a:r>
            <a:r>
              <a:rPr lang="en-GB" sz="1050" dirty="0" smtClean="0">
                <a:solidFill>
                  <a:srgbClr val="000000"/>
                </a:solidFill>
                <a:latin typeface="Tahoma" panose="020B0604030504040204" pitchFamily="34" charset="0"/>
                <a:ea typeface="Calibri" panose="020F0502020204030204" pitchFamily="34" charset="0"/>
              </a:rPr>
              <a:t>: PPS</a:t>
            </a:r>
            <a:endParaRPr lang="en-GB" sz="1050" dirty="0">
              <a:solidFill>
                <a:srgbClr val="000000"/>
              </a:solidFill>
            </a:endParaRPr>
          </a:p>
        </p:txBody>
      </p:sp>
      <p:sp>
        <p:nvSpPr>
          <p:cNvPr id="16" name="Rectangle 15"/>
          <p:cNvSpPr/>
          <p:nvPr/>
        </p:nvSpPr>
        <p:spPr>
          <a:xfrm>
            <a:off x="9390794" y="2982659"/>
            <a:ext cx="2202847" cy="253916"/>
          </a:xfrm>
          <a:prstGeom prst="rect">
            <a:avLst/>
          </a:prstGeom>
        </p:spPr>
        <p:txBody>
          <a:bodyPr wrap="none">
            <a:spAutoFit/>
          </a:bodyPr>
          <a:lstStyle/>
          <a:p>
            <a:r>
              <a:rPr lang="en-GB" sz="1050" dirty="0" smtClean="0">
                <a:solidFill>
                  <a:srgbClr val="000000"/>
                </a:solidFill>
                <a:latin typeface="Tahoma" panose="020B0604030504040204" pitchFamily="34" charset="0"/>
                <a:ea typeface="Tahoma" panose="020B0604030504040204" pitchFamily="34" charset="0"/>
                <a:cs typeface="Tahoma" panose="020B0604030504040204" pitchFamily="34" charset="0"/>
              </a:rPr>
              <a:t>CTRV_0/CH_2: START_OF_CYCLE</a:t>
            </a:r>
            <a:endParaRPr lang="en-GB" sz="105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Rectangle 16"/>
          <p:cNvSpPr/>
          <p:nvPr/>
        </p:nvSpPr>
        <p:spPr>
          <a:xfrm>
            <a:off x="9390794" y="3439631"/>
            <a:ext cx="2369559" cy="253916"/>
          </a:xfrm>
          <a:prstGeom prst="rect">
            <a:avLst/>
          </a:prstGeom>
        </p:spPr>
        <p:txBody>
          <a:bodyPr wrap="none">
            <a:spAutoFit/>
          </a:bodyPr>
          <a:lstStyle/>
          <a:p>
            <a:r>
              <a:rPr lang="en-US" sz="1050" dirty="0" smtClean="0">
                <a:solidFill>
                  <a:srgbClr val="000000"/>
                </a:solidFill>
                <a:latin typeface="Tahoma" panose="020B0604030504040204" pitchFamily="34" charset="0"/>
                <a:ea typeface="Calibri" panose="020F0502020204030204" pitchFamily="34" charset="0"/>
              </a:rPr>
              <a:t>CTRV_0/CH_6: STANDARD_DUMP_A</a:t>
            </a:r>
            <a:endParaRPr lang="en-GB" sz="1050" dirty="0">
              <a:solidFill>
                <a:srgbClr val="000000"/>
              </a:solidFill>
              <a:latin typeface="Tahoma" panose="020B0604030504040204" pitchFamily="34" charset="0"/>
              <a:ea typeface="Calibri" panose="020F0502020204030204" pitchFamily="34" charset="0"/>
            </a:endParaRPr>
          </a:p>
        </p:txBody>
      </p:sp>
      <p:cxnSp>
        <p:nvCxnSpPr>
          <p:cNvPr id="18" name="Straight Arrow Connector 17"/>
          <p:cNvCxnSpPr/>
          <p:nvPr/>
        </p:nvCxnSpPr>
        <p:spPr>
          <a:xfrm flipV="1">
            <a:off x="8585663" y="3586604"/>
            <a:ext cx="805131" cy="7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390794" y="3593919"/>
            <a:ext cx="2369559" cy="253916"/>
          </a:xfrm>
          <a:prstGeom prst="rect">
            <a:avLst/>
          </a:prstGeom>
        </p:spPr>
        <p:txBody>
          <a:bodyPr wrap="square">
            <a:spAutoFit/>
          </a:bodyPr>
          <a:lstStyle/>
          <a:p>
            <a:r>
              <a:rPr lang="en-US" sz="1050" dirty="0" smtClean="0">
                <a:solidFill>
                  <a:srgbClr val="000000"/>
                </a:solidFill>
                <a:latin typeface="Tahoma" panose="020B0604030504040204" pitchFamily="34" charset="0"/>
                <a:ea typeface="Calibri" panose="020F0502020204030204" pitchFamily="34" charset="0"/>
              </a:rPr>
              <a:t>CTRV_1/</a:t>
            </a:r>
            <a:r>
              <a:rPr lang="en-GB" sz="1050" dirty="0" smtClean="0">
                <a:solidFill>
                  <a:srgbClr val="000000"/>
                </a:solidFill>
                <a:latin typeface="Tahoma" panose="020B0604030504040204" pitchFamily="34" charset="0"/>
                <a:ea typeface="Calibri" panose="020F0502020204030204" pitchFamily="34" charset="0"/>
              </a:rPr>
              <a:t>CH_6: STANDARD_DUMP_B</a:t>
            </a:r>
            <a:endParaRPr lang="en-GB" sz="1050" dirty="0">
              <a:solidFill>
                <a:srgbClr val="000000"/>
              </a:solidFill>
              <a:latin typeface="Tahoma" panose="020B0604030504040204" pitchFamily="34" charset="0"/>
              <a:ea typeface="Calibri" panose="020F0502020204030204" pitchFamily="34" charset="0"/>
            </a:endParaRPr>
          </a:p>
        </p:txBody>
      </p:sp>
      <p:cxnSp>
        <p:nvCxnSpPr>
          <p:cNvPr id="20" name="Straight Arrow Connector 19"/>
          <p:cNvCxnSpPr/>
          <p:nvPr/>
        </p:nvCxnSpPr>
        <p:spPr>
          <a:xfrm flipV="1">
            <a:off x="8839190" y="3706247"/>
            <a:ext cx="551604" cy="1463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427369" y="3784617"/>
            <a:ext cx="2209259" cy="253916"/>
          </a:xfrm>
          <a:prstGeom prst="rect">
            <a:avLst/>
          </a:prstGeom>
        </p:spPr>
        <p:txBody>
          <a:bodyPr wrap="none">
            <a:spAutoFit/>
          </a:bodyPr>
          <a:lstStyle/>
          <a:p>
            <a:r>
              <a:rPr lang="en-US" sz="1050" dirty="0" smtClean="0">
                <a:solidFill>
                  <a:srgbClr val="000000"/>
                </a:solidFill>
                <a:latin typeface="Tahoma" panose="020B0604030504040204" pitchFamily="34" charset="0"/>
                <a:ea typeface="Calibri" panose="020F0502020204030204" pitchFamily="34" charset="0"/>
              </a:rPr>
              <a:t>CTRV_0/</a:t>
            </a:r>
            <a:r>
              <a:rPr lang="en-GB" sz="1050" dirty="0" smtClean="0">
                <a:solidFill>
                  <a:srgbClr val="000000"/>
                </a:solidFill>
                <a:latin typeface="Tahoma" panose="020B0604030504040204" pitchFamily="34" charset="0"/>
                <a:ea typeface="Calibri" panose="020F0502020204030204" pitchFamily="34" charset="0"/>
              </a:rPr>
              <a:t>CH_8: GMT_MONITOR_A</a:t>
            </a:r>
            <a:endParaRPr lang="en-GB" sz="1050" dirty="0">
              <a:solidFill>
                <a:srgbClr val="000000"/>
              </a:solidFill>
              <a:latin typeface="Tahoma" panose="020B0604030504040204" pitchFamily="34" charset="0"/>
              <a:ea typeface="Calibri" panose="020F0502020204030204" pitchFamily="34" charset="0"/>
            </a:endParaRPr>
          </a:p>
        </p:txBody>
      </p:sp>
      <p:cxnSp>
        <p:nvCxnSpPr>
          <p:cNvPr id="22" name="Straight Arrow Connector 21"/>
          <p:cNvCxnSpPr/>
          <p:nvPr/>
        </p:nvCxnSpPr>
        <p:spPr>
          <a:xfrm flipV="1">
            <a:off x="8622238" y="3926205"/>
            <a:ext cx="805131" cy="7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9427369" y="3933520"/>
            <a:ext cx="2425682" cy="253916"/>
          </a:xfrm>
          <a:prstGeom prst="rect">
            <a:avLst/>
          </a:prstGeom>
        </p:spPr>
        <p:txBody>
          <a:bodyPr wrap="square">
            <a:spAutoFit/>
          </a:bodyPr>
          <a:lstStyle/>
          <a:p>
            <a:r>
              <a:rPr lang="en-US" sz="1050" dirty="0" smtClean="0">
                <a:solidFill>
                  <a:srgbClr val="000000"/>
                </a:solidFill>
                <a:latin typeface="Tahoma" panose="020B0604030504040204" pitchFamily="34" charset="0"/>
                <a:ea typeface="Calibri" panose="020F0502020204030204" pitchFamily="34" charset="0"/>
              </a:rPr>
              <a:t>CTRV_1/</a:t>
            </a:r>
            <a:r>
              <a:rPr lang="en-GB" sz="1050" dirty="0" smtClean="0">
                <a:solidFill>
                  <a:srgbClr val="000000"/>
                </a:solidFill>
                <a:latin typeface="Tahoma" panose="020B0604030504040204" pitchFamily="34" charset="0"/>
                <a:ea typeface="Calibri" panose="020F0502020204030204" pitchFamily="34" charset="0"/>
              </a:rPr>
              <a:t>CH_8: GMT_MONITOR_B</a:t>
            </a:r>
            <a:endParaRPr lang="en-GB" sz="1050" dirty="0">
              <a:solidFill>
                <a:srgbClr val="000000"/>
              </a:solidFill>
              <a:latin typeface="Tahoma" panose="020B0604030504040204" pitchFamily="34" charset="0"/>
              <a:ea typeface="Calibri" panose="020F0502020204030204" pitchFamily="34" charset="0"/>
            </a:endParaRPr>
          </a:p>
        </p:txBody>
      </p:sp>
      <p:cxnSp>
        <p:nvCxnSpPr>
          <p:cNvPr id="24" name="Straight Arrow Connector 23"/>
          <p:cNvCxnSpPr/>
          <p:nvPr/>
        </p:nvCxnSpPr>
        <p:spPr>
          <a:xfrm flipV="1">
            <a:off x="8875765" y="4053163"/>
            <a:ext cx="551604" cy="7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265414" y="4665206"/>
            <a:ext cx="2328227" cy="830997"/>
          </a:xfrm>
          <a:prstGeom prst="rect">
            <a:avLst/>
          </a:prstGeom>
          <a:solidFill>
            <a:srgbClr val="FFC000"/>
          </a:solidFill>
          <a:ln w="25400">
            <a:solidFill>
              <a:srgbClr val="0070C0"/>
            </a:solidFill>
          </a:ln>
        </p:spPr>
        <p:txBody>
          <a:bodyPr wrap="square" rtlCol="0">
            <a:spAutoFit/>
          </a:bodyPr>
          <a:lstStyle/>
          <a:p>
            <a:pPr marL="171450" indent="-171450">
              <a:buFontTx/>
              <a:buChar char="-"/>
            </a:pPr>
            <a:r>
              <a:rPr lang="en-US" sz="1200" b="1" dirty="0" smtClean="0"/>
              <a:t>redundant GMT reception</a:t>
            </a:r>
          </a:p>
          <a:p>
            <a:pPr marL="171450" indent="-171450">
              <a:buFontTx/>
              <a:buChar char="-"/>
            </a:pPr>
            <a:r>
              <a:rPr lang="en-US" sz="1200" b="1" dirty="0" smtClean="0"/>
              <a:t>redundant processing </a:t>
            </a:r>
          </a:p>
          <a:p>
            <a:pPr marL="171450" indent="-171450">
              <a:buFontTx/>
              <a:buChar char="-"/>
            </a:pPr>
            <a:r>
              <a:rPr lang="en-US" sz="1200" b="1" dirty="0" smtClean="0"/>
              <a:t>redundant triggering</a:t>
            </a:r>
          </a:p>
          <a:p>
            <a:pPr marL="171450" indent="-171450">
              <a:buFontTx/>
              <a:buChar char="-"/>
            </a:pPr>
            <a:r>
              <a:rPr lang="en-US" sz="1200" b="1" dirty="0"/>
              <a:t>f</a:t>
            </a:r>
            <a:r>
              <a:rPr lang="en-US" sz="1200" b="1" dirty="0" smtClean="0"/>
              <a:t>ail-safe logic</a:t>
            </a:r>
            <a:endParaRPr lang="en-GB" sz="1200" b="1" dirty="0"/>
          </a:p>
        </p:txBody>
      </p:sp>
      <p:pic>
        <p:nvPicPr>
          <p:cNvPr id="39" name="Picture 38"/>
          <p:cNvPicPr>
            <a:picLocks noChangeAspect="1"/>
          </p:cNvPicPr>
          <p:nvPr/>
        </p:nvPicPr>
        <p:blipFill>
          <a:blip r:embed="rId4"/>
          <a:stretch>
            <a:fillRect/>
          </a:stretch>
        </p:blipFill>
        <p:spPr>
          <a:xfrm>
            <a:off x="1649748" y="4236531"/>
            <a:ext cx="5017249" cy="2125847"/>
          </a:xfrm>
          <a:prstGeom prst="rect">
            <a:avLst/>
          </a:prstGeom>
        </p:spPr>
      </p:pic>
      <p:sp>
        <p:nvSpPr>
          <p:cNvPr id="26"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196141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animEffect transition="in" filter="fade">
                                      <p:cBhvr>
                                        <p:cTn id="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Injection Interlocking - Motivation</a:t>
            </a:r>
            <a:endParaRPr lang="en-GB" dirty="0"/>
          </a:p>
        </p:txBody>
      </p:sp>
      <p:sp>
        <p:nvSpPr>
          <p:cNvPr id="3" name="Content Placeholder 2"/>
          <p:cNvSpPr>
            <a:spLocks noGrp="1"/>
          </p:cNvSpPr>
          <p:nvPr>
            <p:ph idx="1"/>
          </p:nvPr>
        </p:nvSpPr>
        <p:spPr/>
        <p:txBody>
          <a:bodyPr/>
          <a:lstStyle/>
          <a:p>
            <a:pPr>
              <a:buFont typeface="+mj-lt"/>
              <a:buAutoNum type="arabicParenR"/>
            </a:pPr>
            <a:endParaRPr lang="en-US" sz="2000" dirty="0" smtClean="0"/>
          </a:p>
          <a:p>
            <a:pPr>
              <a:buFont typeface="+mj-lt"/>
              <a:buAutoNum type="arabicParenR"/>
            </a:pPr>
            <a:r>
              <a:rPr lang="en-US" sz="2000" dirty="0" smtClean="0"/>
              <a:t>the </a:t>
            </a:r>
            <a:r>
              <a:rPr lang="en-US" sz="2000" dirty="0"/>
              <a:t>SPS Beam Dump System </a:t>
            </a:r>
            <a:r>
              <a:rPr lang="en-US" sz="2000" dirty="0" smtClean="0"/>
              <a:t>(SBDS) will </a:t>
            </a:r>
            <a:r>
              <a:rPr lang="en-US" sz="2000" dirty="0"/>
              <a:t>be relocated </a:t>
            </a:r>
            <a:r>
              <a:rPr lang="en-US" sz="2000" dirty="0" smtClean="0"/>
              <a:t>from </a:t>
            </a:r>
            <a:r>
              <a:rPr lang="en-US" sz="2000" dirty="0"/>
              <a:t>LSS1 to LSS5 </a:t>
            </a:r>
            <a:r>
              <a:rPr lang="en-US" sz="2000" dirty="0" smtClean="0"/>
              <a:t>and </a:t>
            </a:r>
            <a:r>
              <a:rPr lang="en-US" sz="2000" b="1" dirty="0"/>
              <a:t>the existing </a:t>
            </a:r>
            <a:r>
              <a:rPr lang="en-US" sz="2000" b="1" dirty="0" smtClean="0"/>
              <a:t>ABT link </a:t>
            </a:r>
            <a:r>
              <a:rPr lang="en-US" sz="2000" b="1" dirty="0"/>
              <a:t>between the SBDS and the Injection kicker (MKP) will be removed</a:t>
            </a:r>
            <a:r>
              <a:rPr lang="en-US" sz="2000" dirty="0"/>
              <a:t> =&gt; injection inhibit through the </a:t>
            </a:r>
            <a:r>
              <a:rPr lang="en-US" sz="2000" dirty="0" smtClean="0"/>
              <a:t>SPS-Injection-BIS</a:t>
            </a:r>
            <a:endParaRPr lang="en-US" sz="2000" dirty="0"/>
          </a:p>
          <a:p>
            <a:pPr>
              <a:buFont typeface="+mj-lt"/>
              <a:buAutoNum type="arabicParenR"/>
            </a:pPr>
            <a:endParaRPr lang="en-US" sz="2000" dirty="0" smtClean="0"/>
          </a:p>
          <a:p>
            <a:pPr>
              <a:buFont typeface="+mj-lt"/>
              <a:buAutoNum type="arabicParenR"/>
            </a:pPr>
            <a:endParaRPr lang="en-US" sz="2000" dirty="0"/>
          </a:p>
          <a:p>
            <a:pPr>
              <a:buFont typeface="+mj-lt"/>
              <a:buAutoNum type="arabicParenR"/>
            </a:pPr>
            <a:r>
              <a:rPr lang="en-US" sz="2000" dirty="0" smtClean="0"/>
              <a:t>after </a:t>
            </a:r>
            <a:r>
              <a:rPr lang="en-US" sz="2000" dirty="0"/>
              <a:t>the LIU consolidation, </a:t>
            </a:r>
            <a:r>
              <a:rPr lang="en-US" sz="2000" b="1" dirty="0"/>
              <a:t>beam </a:t>
            </a:r>
            <a:r>
              <a:rPr lang="en-US" sz="2000" b="1" dirty="0" smtClean="0"/>
              <a:t>brightness </a:t>
            </a:r>
            <a:r>
              <a:rPr lang="en-US" sz="2000" b="1" dirty="0"/>
              <a:t>will increase and beam energy/intensity can reach damage thresholds at the TBSJ </a:t>
            </a:r>
            <a:r>
              <a:rPr lang="en-US" sz="2000" dirty="0" smtClean="0"/>
              <a:t>(see </a:t>
            </a:r>
            <a:r>
              <a:rPr lang="en-US" sz="2000" dirty="0" smtClean="0">
                <a:hlinkClick r:id="rId3"/>
              </a:rPr>
              <a:t>Thermo-mechanical studies of the TBSJ for LIU beams</a:t>
            </a:r>
            <a:r>
              <a:rPr lang="en-US" sz="2000" dirty="0" smtClean="0"/>
              <a:t>) =&gt;</a:t>
            </a:r>
            <a:r>
              <a:rPr lang="en-US" sz="2000" b="1" dirty="0" smtClean="0"/>
              <a:t> </a:t>
            </a:r>
            <a:r>
              <a:rPr lang="en-US" sz="2000" dirty="0"/>
              <a:t>a highly dependable </a:t>
            </a:r>
            <a:r>
              <a:rPr lang="en-US" sz="2000" dirty="0" smtClean="0"/>
              <a:t>interlocking </a:t>
            </a:r>
            <a:r>
              <a:rPr lang="en-US" sz="2000" dirty="0"/>
              <a:t>solution has to be </a:t>
            </a:r>
            <a:r>
              <a:rPr lang="en-US" sz="2000" dirty="0" smtClean="0"/>
              <a:t>provided </a:t>
            </a:r>
          </a:p>
          <a:p>
            <a:endParaRPr lang="en-US" sz="2000" dirty="0"/>
          </a:p>
          <a:p>
            <a:endParaRPr lang="en-US" sz="2000" dirty="0"/>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3710223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SPS Injection Interlocking </a:t>
            </a:r>
            <a:r>
              <a:rPr lang="en-US" dirty="0" smtClean="0"/>
              <a:t>- From PS to SPS</a:t>
            </a:r>
            <a:endParaRPr lang="en-GB" dirty="0"/>
          </a:p>
        </p:txBody>
      </p:sp>
      <p:pic>
        <p:nvPicPr>
          <p:cNvPr id="6" name="Content Placeholder 5"/>
          <p:cNvPicPr>
            <a:picLocks noGrp="1" noChangeAspect="1"/>
          </p:cNvPicPr>
          <p:nvPr>
            <p:ph idx="1"/>
          </p:nvPr>
        </p:nvPicPr>
        <p:blipFill>
          <a:blip r:embed="rId3"/>
          <a:stretch>
            <a:fillRect/>
          </a:stretch>
        </p:blipFill>
        <p:spPr>
          <a:xfrm>
            <a:off x="2495932" y="2111884"/>
            <a:ext cx="7196963" cy="2877120"/>
          </a:xfrm>
          <a:prstGeom prst="rect">
            <a:avLst/>
          </a:prstGeom>
        </p:spPr>
      </p:pic>
      <p:sp>
        <p:nvSpPr>
          <p:cNvPr id="7" name="Rectangle 6"/>
          <p:cNvSpPr/>
          <p:nvPr/>
        </p:nvSpPr>
        <p:spPr>
          <a:xfrm>
            <a:off x="5993588" y="3364991"/>
            <a:ext cx="870509" cy="4754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p:cNvSpPr/>
          <p:nvPr/>
        </p:nvSpPr>
        <p:spPr>
          <a:xfrm>
            <a:off x="7032347" y="4440325"/>
            <a:ext cx="870509" cy="4754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Rectangle 9"/>
          <p:cNvSpPr/>
          <p:nvPr/>
        </p:nvSpPr>
        <p:spPr>
          <a:xfrm>
            <a:off x="6672390" y="1860540"/>
            <a:ext cx="2140330" cy="276999"/>
          </a:xfrm>
          <a:prstGeom prst="rect">
            <a:avLst/>
          </a:prstGeom>
          <a:ln>
            <a:noFill/>
          </a:ln>
        </p:spPr>
        <p:txBody>
          <a:bodyPr wrap="none">
            <a:spAutoFit/>
          </a:bodyPr>
          <a:lstStyle/>
          <a:p>
            <a:r>
              <a:rPr lang="en-US" sz="1200" dirty="0">
                <a:solidFill>
                  <a:srgbClr val="00B050"/>
                </a:solidFill>
              </a:rPr>
              <a:t>TT2-TT10 switching magnet </a:t>
            </a:r>
          </a:p>
        </p:txBody>
      </p:sp>
      <p:cxnSp>
        <p:nvCxnSpPr>
          <p:cNvPr id="12" name="Straight Arrow Connector 11"/>
          <p:cNvCxnSpPr/>
          <p:nvPr/>
        </p:nvCxnSpPr>
        <p:spPr>
          <a:xfrm flipV="1">
            <a:off x="6798129" y="2149660"/>
            <a:ext cx="367392" cy="404112"/>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8429804" y="3159830"/>
            <a:ext cx="1540806" cy="276999"/>
          </a:xfrm>
          <a:prstGeom prst="rect">
            <a:avLst/>
          </a:prstGeom>
          <a:ln>
            <a:noFill/>
          </a:ln>
        </p:spPr>
        <p:txBody>
          <a:bodyPr wrap="none">
            <a:spAutoFit/>
          </a:bodyPr>
          <a:lstStyle/>
          <a:p>
            <a:r>
              <a:rPr lang="en-US" sz="1200" dirty="0">
                <a:solidFill>
                  <a:srgbClr val="00B050"/>
                </a:solidFill>
              </a:rPr>
              <a:t>SPS injection kicker</a:t>
            </a:r>
          </a:p>
        </p:txBody>
      </p:sp>
      <p:cxnSp>
        <p:nvCxnSpPr>
          <p:cNvPr id="14" name="Straight Arrow Connector 13"/>
          <p:cNvCxnSpPr/>
          <p:nvPr/>
        </p:nvCxnSpPr>
        <p:spPr>
          <a:xfrm flipV="1">
            <a:off x="8194825" y="3383648"/>
            <a:ext cx="260655" cy="250223"/>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8807876" y="3427309"/>
            <a:ext cx="1667892" cy="461665"/>
          </a:xfrm>
          <a:prstGeom prst="rect">
            <a:avLst/>
          </a:prstGeom>
          <a:ln>
            <a:noFill/>
          </a:ln>
        </p:spPr>
        <p:txBody>
          <a:bodyPr wrap="none">
            <a:spAutoFit/>
          </a:bodyPr>
          <a:lstStyle/>
          <a:p>
            <a:r>
              <a:rPr lang="en-US" sz="1200" dirty="0">
                <a:solidFill>
                  <a:srgbClr val="00B050"/>
                </a:solidFill>
              </a:rPr>
              <a:t>corrector dipole to</a:t>
            </a:r>
          </a:p>
          <a:p>
            <a:r>
              <a:rPr lang="en-US" sz="1200" dirty="0">
                <a:solidFill>
                  <a:srgbClr val="00B050"/>
                </a:solidFill>
              </a:rPr>
              <a:t>center beam on TBSJ</a:t>
            </a:r>
          </a:p>
        </p:txBody>
      </p:sp>
      <p:cxnSp>
        <p:nvCxnSpPr>
          <p:cNvPr id="17" name="Straight Arrow Connector 16"/>
          <p:cNvCxnSpPr/>
          <p:nvPr/>
        </p:nvCxnSpPr>
        <p:spPr>
          <a:xfrm flipV="1">
            <a:off x="8572897" y="3651127"/>
            <a:ext cx="260655" cy="250223"/>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4"/>
          <a:stretch>
            <a:fillRect/>
          </a:stretch>
        </p:blipFill>
        <p:spPr>
          <a:xfrm rot="20198726">
            <a:off x="7524024" y="4148718"/>
            <a:ext cx="437063" cy="301320"/>
          </a:xfrm>
          <a:prstGeom prst="rect">
            <a:avLst/>
          </a:prstGeom>
        </p:spPr>
      </p:pic>
      <p:pic>
        <p:nvPicPr>
          <p:cNvPr id="21" name="Picture 20"/>
          <p:cNvPicPr>
            <a:picLocks noChangeAspect="1"/>
          </p:cNvPicPr>
          <p:nvPr/>
        </p:nvPicPr>
        <p:blipFill>
          <a:blip r:embed="rId4"/>
          <a:stretch>
            <a:fillRect/>
          </a:stretch>
        </p:blipFill>
        <p:spPr>
          <a:xfrm rot="20198726">
            <a:off x="6263720" y="2977263"/>
            <a:ext cx="437063" cy="301320"/>
          </a:xfrm>
          <a:prstGeom prst="rect">
            <a:avLst/>
          </a:prstGeom>
        </p:spPr>
      </p:pic>
      <p:pic>
        <p:nvPicPr>
          <p:cNvPr id="23" name="Picture 22"/>
          <p:cNvPicPr>
            <a:picLocks noChangeAspect="1"/>
          </p:cNvPicPr>
          <p:nvPr/>
        </p:nvPicPr>
        <p:blipFill>
          <a:blip r:embed="rId5"/>
          <a:stretch>
            <a:fillRect/>
          </a:stretch>
        </p:blipFill>
        <p:spPr>
          <a:xfrm>
            <a:off x="3433271" y="5572585"/>
            <a:ext cx="6478238" cy="311040"/>
          </a:xfrm>
          <a:prstGeom prst="rect">
            <a:avLst/>
          </a:prstGeom>
        </p:spPr>
      </p:pic>
      <p:sp>
        <p:nvSpPr>
          <p:cNvPr id="15"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371045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3"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SPS Injection Interlocking </a:t>
            </a:r>
            <a:r>
              <a:rPr lang="en-US" dirty="0" smtClean="0"/>
              <a:t>- Strategy (1/3)</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pic>
        <p:nvPicPr>
          <p:cNvPr id="8" name="Content Placeholder 7"/>
          <p:cNvPicPr>
            <a:picLocks noGrp="1" noChangeAspect="1"/>
          </p:cNvPicPr>
          <p:nvPr>
            <p:ph idx="1"/>
          </p:nvPr>
        </p:nvPicPr>
        <p:blipFill>
          <a:blip r:embed="rId3"/>
          <a:stretch>
            <a:fillRect/>
          </a:stretch>
        </p:blipFill>
        <p:spPr>
          <a:xfrm>
            <a:off x="2495932" y="1970944"/>
            <a:ext cx="7196963" cy="3159000"/>
          </a:xfrm>
          <a:prstGeom prst="rect">
            <a:avLst/>
          </a:prstGeom>
        </p:spPr>
      </p:pic>
      <p:sp>
        <p:nvSpPr>
          <p:cNvPr id="12" name="Rectangle 11"/>
          <p:cNvSpPr/>
          <p:nvPr/>
        </p:nvSpPr>
        <p:spPr>
          <a:xfrm>
            <a:off x="1522412" y="4162227"/>
            <a:ext cx="4572000" cy="830997"/>
          </a:xfrm>
          <a:prstGeom prst="rect">
            <a:avLst/>
          </a:prstGeom>
        </p:spPr>
        <p:txBody>
          <a:bodyPr>
            <a:spAutoFit/>
          </a:bodyPr>
          <a:lstStyle/>
          <a:p>
            <a:pPr algn="ctr"/>
            <a:r>
              <a:rPr lang="en-GB" sz="1200" dirty="0">
                <a:solidFill>
                  <a:srgbClr val="000000"/>
                </a:solidFill>
                <a:latin typeface="Calibri" panose="020F0502020204030204" pitchFamily="34" charset="0"/>
                <a:cs typeface="Calibri" panose="020F0502020204030204" pitchFamily="34" charset="0"/>
              </a:rPr>
              <a:t>IF (TT2-TT10 beam permit) </a:t>
            </a:r>
          </a:p>
          <a:p>
            <a:pPr algn="ctr"/>
            <a:r>
              <a:rPr lang="en-GB" sz="1200" dirty="0">
                <a:solidFill>
                  <a:srgbClr val="000000"/>
                </a:solidFill>
                <a:latin typeface="Calibri" panose="020F0502020204030204" pitchFamily="34" charset="0"/>
                <a:cs typeface="Calibri" panose="020F0502020204030204" pitchFamily="34" charset="0"/>
              </a:rPr>
              <a:t>AND </a:t>
            </a:r>
          </a:p>
          <a:p>
            <a:pPr algn="ctr"/>
            <a:r>
              <a:rPr lang="en-GB" sz="1200" dirty="0">
                <a:solidFill>
                  <a:srgbClr val="000000"/>
                </a:solidFill>
                <a:latin typeface="Calibri" panose="020F0502020204030204" pitchFamily="34" charset="0"/>
                <a:cs typeface="Calibri" panose="020F0502020204030204" pitchFamily="34" charset="0"/>
              </a:rPr>
              <a:t>(SPS-INJ beam permit) THEN</a:t>
            </a:r>
          </a:p>
          <a:p>
            <a:pPr algn="ctr"/>
            <a:r>
              <a:rPr lang="en-GB" sz="1200" dirty="0">
                <a:solidFill>
                  <a:srgbClr val="00B050"/>
                </a:solidFill>
                <a:latin typeface="Calibri" panose="020F0502020204030204" pitchFamily="34" charset="0"/>
                <a:cs typeface="Calibri" panose="020F0502020204030204" pitchFamily="34" charset="0"/>
              </a:rPr>
              <a:t>SPS injection allowed</a:t>
            </a:r>
          </a:p>
        </p:txBody>
      </p:sp>
      <p:sp>
        <p:nvSpPr>
          <p:cNvPr id="6"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244444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SPS Injection </a:t>
            </a:r>
            <a:r>
              <a:rPr lang="en-US" dirty="0" smtClean="0"/>
              <a:t>Interlocking - </a:t>
            </a:r>
            <a:r>
              <a:rPr lang="en-US" dirty="0"/>
              <a:t>S</a:t>
            </a:r>
            <a:r>
              <a:rPr lang="en-US" dirty="0" smtClean="0"/>
              <a:t>trategy (2/3)</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Content Placeholder 6"/>
          <p:cNvPicPr>
            <a:picLocks noGrp="1" noChangeAspect="1"/>
          </p:cNvPicPr>
          <p:nvPr>
            <p:ph idx="1"/>
          </p:nvPr>
        </p:nvPicPr>
        <p:blipFill>
          <a:blip r:embed="rId3"/>
          <a:stretch>
            <a:fillRect/>
          </a:stretch>
        </p:blipFill>
        <p:spPr>
          <a:xfrm>
            <a:off x="2486218" y="1970944"/>
            <a:ext cx="7216388" cy="3159000"/>
          </a:xfrm>
          <a:prstGeom prst="rect">
            <a:avLst/>
          </a:prstGeom>
        </p:spPr>
      </p:pic>
      <p:sp>
        <p:nvSpPr>
          <p:cNvPr id="9" name="Rectangle 8"/>
          <p:cNvSpPr/>
          <p:nvPr/>
        </p:nvSpPr>
        <p:spPr>
          <a:xfrm>
            <a:off x="1522412" y="4162227"/>
            <a:ext cx="4572000" cy="830997"/>
          </a:xfrm>
          <a:prstGeom prst="rect">
            <a:avLst/>
          </a:prstGeom>
        </p:spPr>
        <p:txBody>
          <a:bodyPr>
            <a:spAutoFit/>
          </a:bodyPr>
          <a:lstStyle/>
          <a:p>
            <a:pPr algn="ctr"/>
            <a:r>
              <a:rPr lang="en-GB" sz="1200" dirty="0">
                <a:solidFill>
                  <a:srgbClr val="000000"/>
                </a:solidFill>
                <a:latin typeface="Calibri" panose="020F0502020204030204" pitchFamily="34" charset="0"/>
                <a:cs typeface="Calibri" panose="020F0502020204030204" pitchFamily="34" charset="0"/>
              </a:rPr>
              <a:t>IF (TT2-TT10 beam permit) </a:t>
            </a:r>
          </a:p>
          <a:p>
            <a:pPr algn="ctr"/>
            <a:r>
              <a:rPr lang="en-GB" sz="1200" dirty="0">
                <a:solidFill>
                  <a:srgbClr val="000000"/>
                </a:solidFill>
                <a:latin typeface="Calibri" panose="020F0502020204030204" pitchFamily="34" charset="0"/>
                <a:cs typeface="Calibri" panose="020F0502020204030204" pitchFamily="34" charset="0"/>
              </a:rPr>
              <a:t>AND NOT</a:t>
            </a:r>
          </a:p>
          <a:p>
            <a:pPr algn="ctr"/>
            <a:r>
              <a:rPr lang="en-GB" sz="1200" dirty="0">
                <a:solidFill>
                  <a:srgbClr val="000000"/>
                </a:solidFill>
                <a:latin typeface="Calibri" panose="020F0502020204030204" pitchFamily="34" charset="0"/>
                <a:cs typeface="Calibri" panose="020F0502020204030204" pitchFamily="34" charset="0"/>
              </a:rPr>
              <a:t>(SPS-INJ beam permit) THEN</a:t>
            </a:r>
          </a:p>
          <a:p>
            <a:pPr algn="ctr"/>
            <a:r>
              <a:rPr lang="en-GB" sz="1200" dirty="0">
                <a:solidFill>
                  <a:srgbClr val="FF0000"/>
                </a:solidFill>
                <a:latin typeface="Calibri" panose="020F0502020204030204" pitchFamily="34" charset="0"/>
                <a:cs typeface="Calibri" panose="020F0502020204030204" pitchFamily="34" charset="0"/>
              </a:rPr>
              <a:t>SPS injection not allowed AND beam to TBSJ</a:t>
            </a:r>
          </a:p>
        </p:txBody>
      </p:sp>
      <p:sp>
        <p:nvSpPr>
          <p:cNvPr id="6" name="Date Placeholder 3"/>
          <p:cNvSpPr txBox="1">
            <a:spLocks/>
          </p:cNvSpPr>
          <p:nvPr/>
        </p:nvSpPr>
        <p:spPr>
          <a:xfrm>
            <a:off x="1229710" y="6362379"/>
            <a:ext cx="5574203" cy="359098"/>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solidFill>
                  <a:schemeClr val="tx1"/>
                </a:solidFill>
              </a:rPr>
              <a:t>Beam Interlock System</a:t>
            </a:r>
            <a:endParaRPr lang="en-US" sz="1800" dirty="0">
              <a:solidFill>
                <a:schemeClr val="tx1"/>
              </a:solidFill>
            </a:endParaRPr>
          </a:p>
        </p:txBody>
      </p:sp>
    </p:spTree>
    <p:extLst>
      <p:ext uri="{BB962C8B-B14F-4D97-AF65-F5344CB8AC3E}">
        <p14:creationId xmlns:p14="http://schemas.microsoft.com/office/powerpoint/2010/main" val="131048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 xmlns="93f2b2e8-a1b3-49ab-bc29-5b56f57868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C28FEC93EFE84F9B17E6A7D35F50D4" ma:contentTypeVersion="1" ma:contentTypeDescription="Create a new document." ma:contentTypeScope="" ma:versionID="7ae08734ea31783b63e37c93268b37e4">
  <xsd:schema xmlns:xsd="http://www.w3.org/2001/XMLSchema" xmlns:xs="http://www.w3.org/2001/XMLSchema" xmlns:p="http://schemas.microsoft.com/office/2006/metadata/properties" xmlns:ns2="93f2b2e8-a1b3-49ab-bc29-5b56f5786855" targetNamespace="http://schemas.microsoft.com/office/2006/metadata/properties" ma:root="true" ma:fieldsID="e98d69bba7a7e1f84b7e6b7183c2b974" ns2:_="">
    <xsd:import namespace="93f2b2e8-a1b3-49ab-bc29-5b56f5786855"/>
    <xsd:element name="properties">
      <xsd:complexType>
        <xsd:sequence>
          <xsd:element name="documentManagement">
            <xsd:complexType>
              <xsd:all>
                <xsd:element ref="ns2: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f2b2e8-a1b3-49ab-bc29-5b56f5786855" elementFormDefault="qualified">
    <xsd:import namespace="http://schemas.microsoft.com/office/2006/documentManagement/types"/>
    <xsd:import namespace="http://schemas.microsoft.com/office/infopath/2007/PartnerControls"/>
    <xsd:element name="Date" ma:index="2" nillable="true" ma:displayName="Date"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C8FB7F-89F5-42FF-8966-23B6480879ED}">
  <ds:schemaRefs>
    <ds:schemaRef ds:uri="http://schemas.microsoft.com/office/infopath/2007/PartnerControls"/>
    <ds:schemaRef ds:uri="http://schemas.microsoft.com/office/2006/documentManagement/types"/>
    <ds:schemaRef ds:uri="http://schemas.microsoft.com/office/2006/metadata/properties"/>
    <ds:schemaRef ds:uri="http://purl.org/dc/terms/"/>
    <ds:schemaRef ds:uri="http://purl.org/dc/dcmitype/"/>
    <ds:schemaRef ds:uri="http://schemas.openxmlformats.org/package/2006/metadata/core-properties"/>
    <ds:schemaRef ds:uri="93f2b2e8-a1b3-49ab-bc29-5b56f5786855"/>
    <ds:schemaRef ds:uri="http://www.w3.org/XML/1998/namespace"/>
    <ds:schemaRef ds:uri="http://purl.org/dc/elements/1.1/"/>
  </ds:schemaRefs>
</ds:datastoreItem>
</file>

<file path=customXml/itemProps2.xml><?xml version="1.0" encoding="utf-8"?>
<ds:datastoreItem xmlns:ds="http://schemas.openxmlformats.org/officeDocument/2006/customXml" ds:itemID="{B4185CDE-25E5-4F13-B646-76C0266BA6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f2b2e8-a1b3-49ab-bc29-5b56f57868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FAC5F-F354-4DF3-958C-B6399F001C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CERN(4-3).thmx</Template>
  <TotalTime>79001</TotalTime>
  <Words>2010</Words>
  <Application>Microsoft Office PowerPoint</Application>
  <PresentationFormat>Widescreen</PresentationFormat>
  <Paragraphs>285</Paragraphs>
  <Slides>33</Slides>
  <Notes>23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Optima</vt:lpstr>
      <vt:lpstr>Tahoma</vt:lpstr>
      <vt:lpstr>Times New Roman</vt:lpstr>
      <vt:lpstr>Wingdings</vt:lpstr>
      <vt:lpstr>CERNCobranding4-3</vt:lpstr>
      <vt:lpstr>CERNcobrandi16-9</vt:lpstr>
      <vt:lpstr>PowerPoint Presentation</vt:lpstr>
      <vt:lpstr>LHC MPS layout</vt:lpstr>
      <vt:lpstr>Beam Interlock System BIS</vt:lpstr>
      <vt:lpstr>SPS-ring BIS: Reconfiguration</vt:lpstr>
      <vt:lpstr>SPS-ring BIS: New connections</vt:lpstr>
      <vt:lpstr>SPS Injection Interlocking - Motivation</vt:lpstr>
      <vt:lpstr>SPS Injection Interlocking - From PS to SPS</vt:lpstr>
      <vt:lpstr>SPS Injection Interlocking - Strategy (1/3)</vt:lpstr>
      <vt:lpstr>SPS Injection Interlocking - Strategy (2/3)</vt:lpstr>
      <vt:lpstr>SPS Injection Interlocking - Strategy (3/3)</vt:lpstr>
      <vt:lpstr>SPS Injection Interlocking - Architecture</vt:lpstr>
      <vt:lpstr>SPS Injection Interlocking - New failure modes </vt:lpstr>
      <vt:lpstr>New BIS architecture in LINAC4 and PSB</vt:lpstr>
      <vt:lpstr>Beam-beam kick effects in LHC</vt:lpstr>
      <vt:lpstr>Safe Machine Parameters SMP</vt:lpstr>
      <vt:lpstr>SMP flag for SPS-LHC TL TED stoppers</vt:lpstr>
      <vt:lpstr>SMP flags in LHC</vt:lpstr>
      <vt:lpstr>Other requests</vt:lpstr>
      <vt:lpstr>Powering Interlock System PIC</vt:lpstr>
      <vt:lpstr>Energy dependent masking of GPM</vt:lpstr>
      <vt:lpstr>Review criticality of electrical circuits</vt:lpstr>
      <vt:lpstr>New interlock for 11T dipole</vt:lpstr>
      <vt:lpstr>Warm Magnet Interlock System WIC</vt:lpstr>
      <vt:lpstr>New installations for LS2</vt:lpstr>
      <vt:lpstr>Connection to BIS of BBCW in LHC</vt:lpstr>
      <vt:lpstr>New interface between SPS main PCs and BIS</vt:lpstr>
      <vt:lpstr>Fast Magnet Current Change Monitor FMCM</vt:lpstr>
      <vt:lpstr>Activities in LS2</vt:lpstr>
      <vt:lpstr>Conclusions</vt:lpstr>
      <vt:lpstr>PowerPoint Presentation</vt:lpstr>
      <vt:lpstr>Spares</vt:lpstr>
      <vt:lpstr>WIC beam dump matrix in Linac4 and TLs</vt:lpstr>
      <vt:lpstr>SPS Injection Interlocking - Arming sequence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Ivan Romera Ramirez</cp:lastModifiedBy>
  <cp:revision>1876</cp:revision>
  <cp:lastPrinted>2018-04-20T12:21:02Z</cp:lastPrinted>
  <dcterms:created xsi:type="dcterms:W3CDTF">2012-11-30T11:04:26Z</dcterms:created>
  <dcterms:modified xsi:type="dcterms:W3CDTF">2019-05-07T08:03:50Z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0x01010085C28FEC93EFE84F9B17E6A7D35F50D4</vt:lpwstr>
  </property>
</Properties>
</file>