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87" r:id="rId3"/>
    <p:sldId id="259" r:id="rId4"/>
    <p:sldId id="260" r:id="rId5"/>
    <p:sldId id="283" r:id="rId6"/>
    <p:sldId id="285" r:id="rId7"/>
    <p:sldId id="264" r:id="rId8"/>
    <p:sldId id="278" r:id="rId9"/>
    <p:sldId id="279" r:id="rId10"/>
    <p:sldId id="280" r:id="rId11"/>
    <p:sldId id="281" r:id="rId12"/>
    <p:sldId id="261" r:id="rId13"/>
    <p:sldId id="268" r:id="rId14"/>
    <p:sldId id="277" r:id="rId15"/>
    <p:sldId id="266" r:id="rId16"/>
    <p:sldId id="267" r:id="rId17"/>
    <p:sldId id="270" r:id="rId18"/>
    <p:sldId id="284" r:id="rId19"/>
    <p:sldId id="271" r:id="rId20"/>
    <p:sldId id="288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711" autoAdjust="0"/>
  </p:normalViewPr>
  <p:slideViewPr>
    <p:cSldViewPr snapToGrid="0">
      <p:cViewPr>
        <p:scale>
          <a:sx n="57" d="100"/>
          <a:sy n="57" d="100"/>
        </p:scale>
        <p:origin x="1540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FF243-2930-481B-AD2E-5856DDFB8623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52A5F-A418-443F-B77B-C894E501A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0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52A5F-A418-443F-B77B-C894E501AE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21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52A5F-A418-443F-B77B-C894E501AE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15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52A5F-A418-443F-B77B-C894E501AE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4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52A5F-A418-443F-B77B-C894E501AED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20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138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56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9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442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33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9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9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144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9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66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02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225D0-C240-42F3-8A4E-97B9B25190F6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017AE-6D06-41C3-AC43-E87576236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0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1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40643" y="4480299"/>
            <a:ext cx="686271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PS and Machine Protection</a:t>
            </a:r>
          </a:p>
          <a:p>
            <a:r>
              <a:rPr lang="en-US" sz="3600" b="1" dirty="0" smtClean="0">
                <a:solidFill>
                  <a:srgbClr val="FFC000"/>
                </a:solidFill>
              </a:rPr>
              <a:t>MPP Workshop 8 May 2019</a:t>
            </a:r>
          </a:p>
          <a:p>
            <a:r>
              <a:rPr lang="en-US" sz="3200" dirty="0" smtClean="0">
                <a:solidFill>
                  <a:srgbClr val="FFC000"/>
                </a:solidFill>
              </a:rPr>
              <a:t>K Hanke, D Cotte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7637" y="179229"/>
            <a:ext cx="3841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Conditions: VSC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564332"/>
              </p:ext>
            </p:extLst>
          </p:nvPr>
        </p:nvGraphicFramePr>
        <p:xfrm>
          <a:off x="117353" y="912712"/>
          <a:ext cx="8922474" cy="4567949"/>
        </p:xfrm>
        <a:graphic>
          <a:graphicData uri="http://schemas.openxmlformats.org/drawingml/2006/table">
            <a:tbl>
              <a:tblPr firstRow="1" bandRow="1"/>
              <a:tblGrid>
                <a:gridCol w="1382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3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16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6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Equipment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Details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Comments  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31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P.VV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vacuum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valves in PS Ring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possible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client for future BIC (LS3) 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31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PE.VVD3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  <a:p>
                      <a:r>
                        <a:rPr kumimoji="0" lang="en-GB" sz="1600" b="0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FT16.VVS10 + FT16VVS20 + FT16VVS30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possible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client for future BIC (LS3) 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31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PE.VVFTA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vacuum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valves in FTA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possible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client for future BIC (LS3) 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31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PE.VVFTN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vacuum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valves in FTN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possible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client for future BIC(LS3) in PS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91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PE.VVSPS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  <a:p>
                      <a:r>
                        <a:rPr kumimoji="0" lang="en-GB" sz="1600" b="0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FTS.VVS10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possible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client for future BIC(LS3) in PS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or to be linked to SPS BIC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-&gt; BHZ377/378 to 0A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813507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10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07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8783" y="179229"/>
            <a:ext cx="3862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Conditions: ABT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404182"/>
              </p:ext>
            </p:extLst>
          </p:nvPr>
        </p:nvGraphicFramePr>
        <p:xfrm>
          <a:off x="118961" y="900495"/>
          <a:ext cx="8909293" cy="4913962"/>
        </p:xfrm>
        <a:graphic>
          <a:graphicData uri="http://schemas.openxmlformats.org/drawingml/2006/table">
            <a:tbl>
              <a:tblPr firstRow="1" bandRow="1"/>
              <a:tblGrid>
                <a:gridCol w="1813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3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2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29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Equipment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Details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Comment  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4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PI.KFA45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switch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to </a:t>
                      </a:r>
                      <a:r>
                        <a:rPr lang="en-US" sz="1600" b="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sw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solution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PE.BFA_CT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 be removed (pedestal + staircase)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50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PE.KFA13-21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during LS2 </a:t>
                      </a:r>
                      <a:endParaRPr lang="en-US" sz="1600" b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existing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act only on MTE type beam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50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PE.KFA4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during LS2</a:t>
                      </a:r>
                      <a:endParaRPr lang="en-US" sz="1600" b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existing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act only on MTE type beam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0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PE.BFA_MTE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 existing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(pedestal 9 only)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could be remove in case we allow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MTE beam in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degraded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mode 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813507"/>
                  </a:ext>
                </a:extLst>
              </a:tr>
              <a:tr h="9970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PE.KFA71-79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switch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to </a:t>
                      </a:r>
                      <a:r>
                        <a:rPr lang="en-US" sz="1600" b="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sw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solution</a:t>
                      </a:r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successful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test performed in order to replace EC with a PPM interlock + SIS in 2018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52713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11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1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6875" y="179229"/>
            <a:ext cx="5175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SIS: Existing Situation (until 2018)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5358" y="1274997"/>
            <a:ext cx="765086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M</a:t>
            </a:r>
            <a:r>
              <a:rPr lang="en-GB" sz="2000" dirty="0" smtClean="0"/>
              <a:t>onitor power </a:t>
            </a:r>
            <a:r>
              <a:rPr lang="en-GB" sz="2000" dirty="0"/>
              <a:t>converter status for critical </a:t>
            </a:r>
            <a:r>
              <a:rPr lang="en-GB" sz="2000" dirty="0" smtClean="0"/>
              <a:t>circuits </a:t>
            </a:r>
            <a:r>
              <a:rPr lang="en-GB" sz="2000" dirty="0"/>
              <a:t>(PFWs</a:t>
            </a:r>
            <a:r>
              <a:rPr lang="en-GB" sz="2000" dirty="0" smtClean="0"/>
              <a:t>)</a:t>
            </a: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M</a:t>
            </a:r>
            <a:r>
              <a:rPr lang="en-GB" sz="2000" dirty="0" smtClean="0"/>
              <a:t>onitor </a:t>
            </a:r>
            <a:r>
              <a:rPr lang="en-GB" sz="2000" dirty="0"/>
              <a:t>power converter status of 8 Low Energy </a:t>
            </a:r>
            <a:r>
              <a:rPr lang="en-GB" sz="2000" dirty="0" smtClean="0"/>
              <a:t>Quadrupoles equipped </a:t>
            </a:r>
            <a:r>
              <a:rPr lang="en-GB" sz="2000" dirty="0"/>
              <a:t>with thermal switches in order to switch </a:t>
            </a:r>
            <a:r>
              <a:rPr lang="en-GB" sz="2000" dirty="0" smtClean="0"/>
              <a:t>off </a:t>
            </a:r>
            <a:r>
              <a:rPr lang="en-GB" sz="2000" dirty="0"/>
              <a:t>all power </a:t>
            </a:r>
            <a:r>
              <a:rPr lang="en-GB" sz="2000" dirty="0" smtClean="0"/>
              <a:t>supplies </a:t>
            </a:r>
            <a:r>
              <a:rPr lang="en-GB" sz="2000" dirty="0"/>
              <a:t>powering the same quadrupole </a:t>
            </a:r>
            <a:r>
              <a:rPr lang="en-GB" sz="2000" dirty="0" smtClean="0"/>
              <a:t>family</a:t>
            </a: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S</a:t>
            </a:r>
            <a:r>
              <a:rPr lang="en-GB" sz="2000" dirty="0" smtClean="0"/>
              <a:t>top </a:t>
            </a:r>
            <a:r>
              <a:rPr lang="en-GB" sz="2000" dirty="0"/>
              <a:t>TOF beam </a:t>
            </a:r>
            <a:r>
              <a:rPr lang="en-GB" sz="2000" dirty="0" smtClean="0"/>
              <a:t>in </a:t>
            </a:r>
            <a:r>
              <a:rPr lang="en-GB" sz="2000" dirty="0"/>
              <a:t>case the maximum proton flux to </a:t>
            </a:r>
            <a:r>
              <a:rPr lang="en-GB" sz="2000" dirty="0" err="1"/>
              <a:t>nTOF</a:t>
            </a:r>
            <a:r>
              <a:rPr lang="en-GB" sz="2000" dirty="0"/>
              <a:t> target is </a:t>
            </a:r>
            <a:r>
              <a:rPr lang="en-GB" sz="2000" dirty="0" smtClean="0"/>
              <a:t>exceeded</a:t>
            </a: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D</a:t>
            </a:r>
            <a:r>
              <a:rPr lang="en-GB" sz="2000" dirty="0" smtClean="0"/>
              <a:t>ump beams with destination SPS in </a:t>
            </a:r>
            <a:r>
              <a:rPr lang="en-GB" sz="2000" dirty="0"/>
              <a:t>case of absence of </a:t>
            </a:r>
            <a:r>
              <a:rPr lang="en-GB" sz="2000" dirty="0" smtClean="0"/>
              <a:t>TFID</a:t>
            </a: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C</a:t>
            </a:r>
            <a:r>
              <a:rPr lang="en-GB" sz="2000" dirty="0" smtClean="0"/>
              <a:t>ut predefined users </a:t>
            </a:r>
            <a:r>
              <a:rPr lang="en-GB" sz="2000" dirty="0"/>
              <a:t>in case the KFA71 </a:t>
            </a:r>
            <a:r>
              <a:rPr lang="en-GB" sz="2000" dirty="0" smtClean="0"/>
              <a:t>ppm </a:t>
            </a:r>
            <a:r>
              <a:rPr lang="en-GB" sz="2000" dirty="0"/>
              <a:t>interlock is </a:t>
            </a:r>
            <a:r>
              <a:rPr lang="en-GB" sz="2000" dirty="0" smtClean="0"/>
              <a:t>present</a:t>
            </a: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P</a:t>
            </a:r>
            <a:r>
              <a:rPr lang="en-GB" sz="2000" dirty="0" smtClean="0"/>
              <a:t>rotect </a:t>
            </a:r>
            <a:r>
              <a:rPr lang="en-GB" sz="2000" dirty="0"/>
              <a:t>EAST </a:t>
            </a:r>
            <a:r>
              <a:rPr lang="en-GB" sz="2000" dirty="0" smtClean="0"/>
              <a:t>Area </a:t>
            </a:r>
            <a:r>
              <a:rPr lang="en-GB" sz="2000" dirty="0"/>
              <a:t>from a bad setting </a:t>
            </a:r>
            <a:r>
              <a:rPr lang="en-GB" sz="2000" dirty="0" smtClean="0"/>
              <a:t>of F61 switching </a:t>
            </a:r>
            <a:r>
              <a:rPr lang="en-GB" sz="2000" dirty="0"/>
              <a:t>magnet </a:t>
            </a:r>
            <a:endParaRPr lang="en-GB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H</a:t>
            </a:r>
            <a:r>
              <a:rPr lang="en-GB" sz="2000" dirty="0" smtClean="0"/>
              <a:t>andle beam request and beam stopper position for EAST users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6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2629" y="179229"/>
            <a:ext cx="2824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LS2 Modifications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3" y="1266259"/>
            <a:ext cx="781791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1" dirty="0" smtClean="0"/>
              <a:t>External Conditions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Need to be modified (“software” ECs)</a:t>
            </a: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1" dirty="0" smtClean="0"/>
              <a:t>Beam Interlock System BIS</a:t>
            </a:r>
            <a:r>
              <a:rPr lang="en-US" sz="2000" dirty="0" smtClean="0"/>
              <a:t>: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not used in the PS for the moment (t</a:t>
            </a:r>
            <a:r>
              <a:rPr lang="en-US" sz="2000" dirty="0" smtClean="0">
                <a:sym typeface="Wingdings"/>
              </a:rPr>
              <a:t>wo devices will be connected to the BIS of other machines)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sym typeface="Wingdings"/>
              </a:rPr>
              <a:t>a</a:t>
            </a:r>
            <a:r>
              <a:rPr lang="en-US" sz="2000" dirty="0" smtClean="0">
                <a:sym typeface="Wingdings"/>
              </a:rPr>
              <a:t>cts shot to shot</a:t>
            </a:r>
          </a:p>
          <a:p>
            <a:pPr marL="342900" indent="-342900">
              <a:buFontTx/>
              <a:buChar char="-"/>
            </a:pPr>
            <a:r>
              <a:rPr lang="en-US" sz="2000" dirty="0" err="1">
                <a:sym typeface="Wingdings"/>
              </a:rPr>
              <a:t>h</a:t>
            </a:r>
            <a:r>
              <a:rPr lang="en-US" sz="2000" dirty="0" err="1" smtClean="0">
                <a:sym typeface="Wingdings"/>
              </a:rPr>
              <a:t>w</a:t>
            </a:r>
            <a:r>
              <a:rPr lang="en-US" sz="2000" dirty="0" smtClean="0">
                <a:sym typeface="Wingdings"/>
              </a:rPr>
              <a:t> system</a:t>
            </a:r>
          </a:p>
          <a:p>
            <a:r>
              <a:rPr lang="en-US" sz="2000" dirty="0" smtClean="0">
                <a:sym typeface="Wingdings"/>
              </a:rPr>
              <a:t>     </a:t>
            </a: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 smtClean="0"/>
              <a:t>Warm Interlock System WIC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new in PS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 smtClean="0"/>
              <a:t>Timings: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BLMs cut beam in Linac4</a:t>
            </a:r>
          </a:p>
          <a:p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b="1" dirty="0"/>
          </a:p>
          <a:p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13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4094" y="179229"/>
            <a:ext cx="3412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EC: Post-LS2 Situation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2389" y="1283495"/>
            <a:ext cx="726953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/>
              <a:t>External conditions cannot be included as before with the new power converters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/>
              <a:t>For the FGCs  a pure </a:t>
            </a:r>
            <a:r>
              <a:rPr lang="en-US" sz="2000" dirty="0" err="1" smtClean="0"/>
              <a:t>hw</a:t>
            </a:r>
            <a:r>
              <a:rPr lang="en-US" sz="2000" dirty="0" smtClean="0"/>
              <a:t> solution for the ECs is not possible any more after LS2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/>
              <a:t>As a compromise we will need to implement ECs as “</a:t>
            </a:r>
            <a:r>
              <a:rPr lang="en-US" sz="2000" dirty="0" err="1" smtClean="0"/>
              <a:t>sw</a:t>
            </a:r>
            <a:r>
              <a:rPr lang="en-US" sz="2000" dirty="0" smtClean="0"/>
              <a:t>” ECs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/>
              <a:t>Note: already before LS2, ECs were not “fully” </a:t>
            </a:r>
            <a:r>
              <a:rPr lang="en-US" sz="2000" dirty="0" err="1" smtClean="0"/>
              <a:t>hw</a:t>
            </a:r>
            <a:r>
              <a:rPr lang="en-US" sz="2000" dirty="0" smtClean="0"/>
              <a:t>; there was always </a:t>
            </a:r>
            <a:r>
              <a:rPr lang="en-US" sz="2000" dirty="0" err="1" smtClean="0"/>
              <a:t>sw</a:t>
            </a:r>
            <a:r>
              <a:rPr lang="en-US" sz="2000" dirty="0" smtClean="0"/>
              <a:t> involved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14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42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6959" y="179229"/>
            <a:ext cx="3520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BIS: Post-LS2 Situation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9487" y="1267874"/>
            <a:ext cx="751197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will be no BIS in the PS after LS2 (no risk of damage of equipment)</a:t>
            </a:r>
          </a:p>
          <a:p>
            <a:endParaRPr lang="en-US" sz="2000" dirty="0" smtClean="0"/>
          </a:p>
          <a:p>
            <a:r>
              <a:rPr lang="en-US" sz="2000" dirty="0"/>
              <a:t>I</a:t>
            </a:r>
            <a:r>
              <a:rPr lang="en-US" sz="2000" dirty="0" smtClean="0"/>
              <a:t>n two cases PS equipment will be linked to the BIS of other machines (where shot-to-shot reaction and fail safety is mandatory):</a:t>
            </a:r>
          </a:p>
          <a:p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Interlocks from both PS internal dumps in case of bad position of the dump core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will act on the Booster extraction BIS + </a:t>
            </a:r>
            <a:r>
              <a:rPr lang="en-GB" sz="2000" dirty="0" smtClean="0"/>
              <a:t>EC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Interlock from SPS BIS in case of wrong condition in TT10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will act on switching magnet F16.BHZ377/378 at the end of TT2 in order to send the beam to D3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3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2116" y="179229"/>
            <a:ext cx="366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W</a:t>
            </a:r>
            <a:r>
              <a:rPr lang="en-US" sz="2800" b="1" dirty="0" smtClean="0">
                <a:solidFill>
                  <a:srgbClr val="0070C0"/>
                </a:solidFill>
              </a:rPr>
              <a:t>IC: Post-LS2 Situation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9488" y="1279597"/>
            <a:ext cx="751197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New system being implemented during LS2</a:t>
            </a:r>
            <a:r>
              <a:rPr lang="en-GB" sz="2000" dirty="0"/>
              <a:t> dedicated to the protection of the auxiliary </a:t>
            </a:r>
            <a:r>
              <a:rPr lang="en-GB" sz="2000" dirty="0" smtClean="0"/>
              <a:t>magnets </a:t>
            </a:r>
            <a:r>
              <a:rPr lang="en-GB" sz="2000" dirty="0"/>
              <a:t>from overheating by switching off the power </a:t>
            </a:r>
            <a:r>
              <a:rPr lang="en-GB" sz="2000" dirty="0" smtClean="0"/>
              <a:t>converter</a:t>
            </a:r>
          </a:p>
          <a:p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Concerns all auxiliary magnets in the PS Ring except the Low Energy Quads (EDMS1701483</a:t>
            </a:r>
            <a:r>
              <a:rPr lang="en-GB" sz="2000" dirty="0" smtClean="0"/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Concerns extraction lines F16 &amp; FTN (EDMS1701477); not FTA </a:t>
            </a:r>
            <a:endParaRPr lang="en-GB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Concerns all magnets in the EAST AREA extraction lines F61, F62, F63, T8, T9, T10, T11 (EDMS 2037701, under approval) 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16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9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0678" y="179229"/>
            <a:ext cx="5606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Timings for BLMs: Post-LS2 Situation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1210" y="844704"/>
            <a:ext cx="751197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</a:t>
            </a:r>
            <a:r>
              <a:rPr lang="en-US" sz="2000" dirty="0" smtClean="0"/>
              <a:t>top </a:t>
            </a:r>
            <a:r>
              <a:rPr lang="en-US" sz="2000" dirty="0"/>
              <a:t>the beam in case of beam </a:t>
            </a:r>
            <a:r>
              <a:rPr lang="en-US" sz="2000" dirty="0" smtClean="0"/>
              <a:t>loss in the PS Ring </a:t>
            </a:r>
            <a:r>
              <a:rPr lang="en-US" sz="2000" dirty="0"/>
              <a:t>or </a:t>
            </a:r>
            <a:r>
              <a:rPr lang="en-US" sz="2000" dirty="0" smtClean="0"/>
              <a:t>TT2</a:t>
            </a: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Act on Linac4 Pre-Chopper timing L4X.TAILCLIPPER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/>
              <a:t>Triggered by the new BE-BI FESA class for BLM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/>
              <a:t>BLMs in EAST AREA (F61,F62, F63 and T8) will not be interlocked</a:t>
            </a:r>
            <a:endParaRPr lang="en-GB" sz="2000" dirty="0"/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213" y="2241396"/>
            <a:ext cx="5884213" cy="41194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17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40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4327" y="179229"/>
            <a:ext cx="3809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Internal </a:t>
            </a:r>
            <a:r>
              <a:rPr lang="en-US" sz="2800" b="1" dirty="0">
                <a:solidFill>
                  <a:srgbClr val="0070C0"/>
                </a:solidFill>
              </a:rPr>
              <a:t>Dump TDI47/48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981018" y="806849"/>
            <a:ext cx="7512988" cy="48501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Condition </a:t>
            </a:r>
            <a:r>
              <a:rPr lang="en-GB" sz="2000" dirty="0"/>
              <a:t>to trigger the internal dump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 smtClean="0"/>
              <a:t>Protection against </a:t>
            </a:r>
            <a:r>
              <a:rPr lang="en-GB" sz="2000" dirty="0"/>
              <a:t>possible high intensity </a:t>
            </a:r>
            <a:r>
              <a:rPr lang="en-GB" sz="2000" dirty="0" smtClean="0"/>
              <a:t>beam:</a:t>
            </a:r>
            <a:endParaRPr lang="en-GB" sz="2000" dirty="0"/>
          </a:p>
          <a:p>
            <a:pPr>
              <a:buFontTx/>
              <a:buChar char="-"/>
            </a:pPr>
            <a:r>
              <a:rPr lang="en-GB" sz="2000" dirty="0" smtClean="0"/>
              <a:t>Protect EAST Area from erratic extraction of parasitic </a:t>
            </a:r>
            <a:r>
              <a:rPr lang="en-GB" sz="2000" dirty="0"/>
              <a:t>TOF bunch </a:t>
            </a:r>
            <a:endParaRPr lang="en-GB" sz="2000" dirty="0" smtClean="0"/>
          </a:p>
          <a:p>
            <a:pPr>
              <a:buFontTx/>
              <a:buChar char="-"/>
            </a:pPr>
            <a:r>
              <a:rPr lang="en-GB" sz="2000" dirty="0"/>
              <a:t>E</a:t>
            </a:r>
            <a:r>
              <a:rPr lang="en-GB" sz="2000" dirty="0" smtClean="0"/>
              <a:t>quipment </a:t>
            </a:r>
            <a:r>
              <a:rPr lang="en-GB" sz="2000" dirty="0" smtClean="0"/>
              <a:t>protection</a:t>
            </a:r>
            <a:endParaRPr lang="en-GB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D</a:t>
            </a:r>
            <a:r>
              <a:rPr lang="en-GB" sz="2000" dirty="0" smtClean="0"/>
              <a:t>ump </a:t>
            </a:r>
            <a:r>
              <a:rPr lang="en-GB" sz="2000" dirty="0"/>
              <a:t>satellite bunches </a:t>
            </a:r>
            <a:r>
              <a:rPr lang="en-GB" sz="2000" dirty="0" smtClean="0"/>
              <a:t>a few </a:t>
            </a:r>
            <a:r>
              <a:rPr lang="en-GB" sz="2000" dirty="0"/>
              <a:t>milliseconds after </a:t>
            </a:r>
            <a:r>
              <a:rPr lang="en-GB" sz="2000" dirty="0" smtClean="0"/>
              <a:t>extraction (LHC </a:t>
            </a:r>
            <a:r>
              <a:rPr lang="en-GB" sz="2000" dirty="0"/>
              <a:t>type beams</a:t>
            </a:r>
            <a:r>
              <a:rPr lang="en-GB" sz="2000" dirty="0" smtClean="0"/>
              <a:t>)</a:t>
            </a:r>
            <a:endParaRPr lang="en-GB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D</a:t>
            </a:r>
            <a:r>
              <a:rPr lang="en-GB" sz="2000" dirty="0" smtClean="0"/>
              <a:t>ump </a:t>
            </a:r>
            <a:r>
              <a:rPr lang="en-GB" sz="2000" dirty="0"/>
              <a:t>the full beam just before extraction in case of absence of </a:t>
            </a:r>
            <a:r>
              <a:rPr lang="en-GB" sz="2000" dirty="0" smtClean="0"/>
              <a:t>TFID  </a:t>
            </a:r>
            <a:endParaRPr lang="en-GB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O</a:t>
            </a:r>
            <a:r>
              <a:rPr lang="en-GB" sz="2000" dirty="0" smtClean="0"/>
              <a:t>n </a:t>
            </a:r>
            <a:r>
              <a:rPr lang="en-GB" sz="2000" dirty="0"/>
              <a:t>purpose for Machine </a:t>
            </a:r>
            <a:r>
              <a:rPr lang="en-GB" sz="2000" dirty="0" smtClean="0"/>
              <a:t>Development </a:t>
            </a:r>
            <a:r>
              <a:rPr lang="en-GB" sz="2000" dirty="0"/>
              <a:t>or </a:t>
            </a:r>
            <a:r>
              <a:rPr lang="en-GB" sz="2000" dirty="0" smtClean="0"/>
              <a:t>setting-up</a:t>
            </a:r>
            <a:endParaRPr lang="en-GB" sz="2000" dirty="0"/>
          </a:p>
          <a:p>
            <a:endParaRPr lang="en-US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18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20180720_09144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79677" y="3891776"/>
            <a:ext cx="4192727" cy="235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4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4957" y="179229"/>
            <a:ext cx="3575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Post-LS2 Modifications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7081" y="1274997"/>
            <a:ext cx="765086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b="1" dirty="0" smtClean="0"/>
              <a:t>WIC further implementation </a:t>
            </a:r>
            <a:r>
              <a:rPr lang="en-GB" sz="2000" b="1" dirty="0"/>
              <a:t>(</a:t>
            </a:r>
            <a:r>
              <a:rPr lang="en-GB" sz="2000" b="1" dirty="0" smtClean="0"/>
              <a:t>EDMS1836387)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/>
              </a:rPr>
              <a:t>Main magnets </a:t>
            </a:r>
            <a:r>
              <a:rPr lang="en-US" sz="2000" dirty="0">
                <a:sym typeface="Wingdings"/>
              </a:rPr>
              <a:t>during </a:t>
            </a:r>
            <a:r>
              <a:rPr lang="en-US" sz="2000" dirty="0" smtClean="0">
                <a:sym typeface="Wingdings"/>
              </a:rPr>
              <a:t>YETS22-23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/>
              </a:rPr>
              <a:t>Low Energy Quads to </a:t>
            </a:r>
            <a:r>
              <a:rPr lang="en-US" sz="2000" dirty="0">
                <a:sym typeface="Wingdings"/>
              </a:rPr>
              <a:t>be equipped </a:t>
            </a:r>
            <a:r>
              <a:rPr lang="en-US" sz="2000" dirty="0" smtClean="0">
                <a:sym typeface="Wingdings"/>
              </a:rPr>
              <a:t>during LS3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/>
              </a:rPr>
              <a:t>PFW? </a:t>
            </a:r>
            <a:r>
              <a:rPr lang="en-US" sz="2000" dirty="0">
                <a:sym typeface="Wingdings"/>
              </a:rPr>
              <a:t>Today only B8L is equipped with </a:t>
            </a:r>
            <a:r>
              <a:rPr lang="en-US" sz="2000" dirty="0" smtClean="0">
                <a:sym typeface="Wingdings"/>
              </a:rPr>
              <a:t>a thermal </a:t>
            </a:r>
            <a:r>
              <a:rPr lang="en-US" sz="2000" dirty="0">
                <a:sym typeface="Wingdings"/>
              </a:rPr>
              <a:t>switch </a:t>
            </a:r>
            <a:r>
              <a:rPr lang="en-US" sz="2000" dirty="0" smtClean="0">
                <a:sym typeface="Wingdings"/>
              </a:rPr>
              <a:t>on the </a:t>
            </a:r>
            <a:r>
              <a:rPr lang="en-US" sz="2000" dirty="0">
                <a:sym typeface="Wingdings"/>
              </a:rPr>
              <a:t>reference </a:t>
            </a:r>
            <a:r>
              <a:rPr lang="en-US" sz="2000" dirty="0" smtClean="0">
                <a:sym typeface="Wingdings"/>
              </a:rPr>
              <a:t>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ym typeface="Wingding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 smtClean="0">
                <a:sym typeface="Wingdings"/>
              </a:rPr>
              <a:t>BIC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/>
              </a:rPr>
              <a:t>Implementation of a BIC for the PS under discussion; could replace external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/>
              </a:rPr>
              <a:t>Could be envisaged for LS3 to ensure same strategy across the machines and would coincide with new BIS version</a:t>
            </a:r>
            <a:endParaRPr lang="en-US" sz="2000" dirty="0">
              <a:sym typeface="Wingdings"/>
            </a:endParaRPr>
          </a:p>
          <a:p>
            <a:pPr lvl="2"/>
            <a:endParaRPr lang="en-US" dirty="0">
              <a:sym typeface="Wingding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 smtClean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7422" y="951398"/>
            <a:ext cx="632915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Present situation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/>
              <a:t>Features of the present system and experience with (pre-LS2) protection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Mid-term strategy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/>
              <a:t>LS2 changes and run 3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/>
              <a:t>L</a:t>
            </a:r>
            <a:r>
              <a:rPr lang="en-US" sz="2800" dirty="0" smtClean="0"/>
              <a:t>ong-term </a:t>
            </a:r>
            <a:r>
              <a:rPr lang="en-US" sz="2800" dirty="0"/>
              <a:t>strategy</a:t>
            </a:r>
            <a:endParaRPr lang="en-US" sz="2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/>
              <a:t>LS3 and beyond 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15759" y="6486758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40745" y="179229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Outline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98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315759" y="6495635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6908" y="179229"/>
            <a:ext cx="7247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Overview of the three Main Protection Systems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378583"/>
              </p:ext>
            </p:extLst>
          </p:nvPr>
        </p:nvGraphicFramePr>
        <p:xfrm>
          <a:off x="505610" y="1267245"/>
          <a:ext cx="8080828" cy="4606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578">
                  <a:extLst>
                    <a:ext uri="{9D8B030D-6E8A-4147-A177-3AD203B41FA5}">
                      <a16:colId xmlns:a16="http://schemas.microsoft.com/office/drawing/2014/main" val="36142794"/>
                    </a:ext>
                  </a:extLst>
                </a:gridCol>
                <a:gridCol w="1238654">
                  <a:extLst>
                    <a:ext uri="{9D8B030D-6E8A-4147-A177-3AD203B41FA5}">
                      <a16:colId xmlns:a16="http://schemas.microsoft.com/office/drawing/2014/main" val="2723893505"/>
                    </a:ext>
                  </a:extLst>
                </a:gridCol>
                <a:gridCol w="1238654">
                  <a:extLst>
                    <a:ext uri="{9D8B030D-6E8A-4147-A177-3AD203B41FA5}">
                      <a16:colId xmlns:a16="http://schemas.microsoft.com/office/drawing/2014/main" val="1063495301"/>
                    </a:ext>
                  </a:extLst>
                </a:gridCol>
                <a:gridCol w="1457886">
                  <a:extLst>
                    <a:ext uri="{9D8B030D-6E8A-4147-A177-3AD203B41FA5}">
                      <a16:colId xmlns:a16="http://schemas.microsoft.com/office/drawing/2014/main" val="3088873254"/>
                    </a:ext>
                  </a:extLst>
                </a:gridCol>
                <a:gridCol w="1516621">
                  <a:extLst>
                    <a:ext uri="{9D8B030D-6E8A-4147-A177-3AD203B41FA5}">
                      <a16:colId xmlns:a16="http://schemas.microsoft.com/office/drawing/2014/main" val="182653452"/>
                    </a:ext>
                  </a:extLst>
                </a:gridCol>
                <a:gridCol w="1368435">
                  <a:extLst>
                    <a:ext uri="{9D8B030D-6E8A-4147-A177-3AD203B41FA5}">
                      <a16:colId xmlns:a16="http://schemas.microsoft.com/office/drawing/2014/main" val="1818632975"/>
                    </a:ext>
                  </a:extLst>
                </a:gridCol>
              </a:tblGrid>
              <a:tr h="876334"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Reaction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feature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</a:t>
                      </a:r>
                      <a:r>
                        <a:rPr lang="en-US" baseline="0" dirty="0" smtClean="0"/>
                        <a:t> to LS2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</a:t>
                      </a:r>
                      <a:r>
                        <a:rPr lang="en-US" baseline="0" dirty="0" smtClean="0"/>
                        <a:t> LS2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Post</a:t>
                      </a:r>
                      <a:r>
                        <a:rPr lang="en-US" baseline="0" dirty="0" smtClean="0"/>
                        <a:t> LS3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989306"/>
                  </a:ext>
                </a:extLst>
              </a:tr>
              <a:tr h="1627477">
                <a:tc>
                  <a:txBody>
                    <a:bodyPr/>
                    <a:lstStyle/>
                    <a:p>
                      <a:r>
                        <a:rPr lang="en-US" dirty="0" smtClean="0"/>
                        <a:t>External Conditions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 4 pulses (typically 2-3)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hw</a:t>
                      </a:r>
                      <a:r>
                        <a:rPr lang="en-US" dirty="0" smtClean="0"/>
                        <a:t>; main 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“soft” ECs</a:t>
                      </a:r>
                    </a:p>
                    <a:p>
                      <a:r>
                        <a:rPr lang="en-US" dirty="0" smtClean="0"/>
                        <a:t>will</a:t>
                      </a:r>
                      <a:r>
                        <a:rPr lang="en-US" baseline="0" dirty="0" smtClean="0"/>
                        <a:t> remain main 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789497"/>
                  </a:ext>
                </a:extLst>
              </a:tr>
              <a:tr h="507717">
                <a:tc>
                  <a:txBody>
                    <a:bodyPr/>
                    <a:lstStyle/>
                    <a:p>
                      <a:r>
                        <a:rPr lang="en-US" dirty="0" smtClean="0"/>
                        <a:t>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–</a:t>
                      </a:r>
                      <a:r>
                        <a:rPr lang="en-US" baseline="0" dirty="0" smtClean="0"/>
                        <a:t> 3 pulses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flexibility!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to complement ECs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continue to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continue to use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023282"/>
                  </a:ext>
                </a:extLst>
              </a:tr>
              <a:tr h="507717">
                <a:tc>
                  <a:txBody>
                    <a:bodyPr/>
                    <a:lstStyle/>
                    <a:p>
                      <a:r>
                        <a:rPr lang="en-US" dirty="0" smtClean="0"/>
                        <a:t>BIC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pulse to pulse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fail </a:t>
                      </a:r>
                      <a:r>
                        <a:rPr lang="en-US" dirty="0" smtClean="0"/>
                        <a:t>safe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BIC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BIC but use of PSB and SPS BICs in two cases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could</a:t>
                      </a:r>
                      <a:r>
                        <a:rPr lang="en-US" baseline="0" dirty="0" smtClean="0"/>
                        <a:t> be envisaged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832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77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81414" y="179229"/>
            <a:ext cx="1608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Summary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9484" y="1274996"/>
            <a:ext cx="7650865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/>
              <a:t>The present machine protection in the PS is widely based on External Conditions complemented by SIS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sym typeface="Wingdings"/>
              </a:rPr>
              <a:t>The external conditions will be modified during LS2 (“soft-ECs”)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sym typeface="Wingdings"/>
              </a:rPr>
              <a:t>Post LS2 we will have additional machine protection systems: WIC, BLMs acting on Linac4; there will be no BIS for the time being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sym typeface="Wingdings"/>
              </a:rPr>
              <a:t>In the long term one could think of a BIS for the PS, in order to </a:t>
            </a:r>
            <a:r>
              <a:rPr lang="en-US" sz="2000" dirty="0" err="1" smtClean="0">
                <a:sym typeface="Wingdings"/>
              </a:rPr>
              <a:t>harmonise</a:t>
            </a:r>
            <a:r>
              <a:rPr lang="en-US" sz="2000" dirty="0" smtClean="0">
                <a:sym typeface="Wingdings"/>
              </a:rPr>
              <a:t> with the other machines and in order to have a fast and fail safe system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/>
              <a:t>There </a:t>
            </a:r>
            <a:r>
              <a:rPr lang="en-US" sz="2000" dirty="0"/>
              <a:t>are very </a:t>
            </a:r>
            <a:r>
              <a:rPr lang="en-US" sz="2000" dirty="0" smtClean="0"/>
              <a:t>few (if any) </a:t>
            </a:r>
            <a:r>
              <a:rPr lang="en-US" sz="2000" dirty="0"/>
              <a:t>cases where equipment can be damaged in the PS, even with </a:t>
            </a:r>
            <a:r>
              <a:rPr lang="en-US" sz="2000" dirty="0" smtClean="0"/>
              <a:t>LIU </a:t>
            </a:r>
            <a:r>
              <a:rPr lang="en-US" sz="2000" dirty="0"/>
              <a:t>beams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ym typeface="Wingdings"/>
              </a:rPr>
              <a:t>The goal of machine protection is </a:t>
            </a:r>
            <a:r>
              <a:rPr lang="en-US" sz="2000" dirty="0" smtClean="0">
                <a:sym typeface="Wingdings"/>
              </a:rPr>
              <a:t>therefore </a:t>
            </a:r>
            <a:r>
              <a:rPr lang="en-US" sz="2000" dirty="0">
                <a:sym typeface="Wingdings"/>
              </a:rPr>
              <a:t>to avoid long term activation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ym typeface="Wingdings"/>
              </a:rPr>
              <a:t>We must preserve the flexibility and </a:t>
            </a:r>
            <a:r>
              <a:rPr lang="en-US" sz="2000" dirty="0" smtClean="0">
                <a:sym typeface="Wingdings"/>
              </a:rPr>
              <a:t>efficiency of the PS</a:t>
            </a:r>
            <a:endParaRPr lang="en-US" sz="2000" dirty="0">
              <a:sym typeface="Wingding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>
              <a:sym typeface="Wingding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>
              <a:sym typeface="Wingding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sym typeface="Wingdings"/>
            </a:endParaRPr>
          </a:p>
          <a:p>
            <a:pPr lvl="2"/>
            <a:endParaRPr lang="en-US" dirty="0">
              <a:sym typeface="Wingding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 smtClean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5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21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33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151" y="179229"/>
            <a:ext cx="57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Interlocks in the PS: Present Situation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2426" y="1277983"/>
            <a:ext cx="781791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1" dirty="0" smtClean="0"/>
              <a:t>External Conditions EC</a:t>
            </a:r>
            <a:r>
              <a:rPr lang="en-US" sz="2000" dirty="0" smtClean="0"/>
              <a:t>: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P</a:t>
            </a:r>
            <a:r>
              <a:rPr lang="en-US" sz="2000" dirty="0" smtClean="0"/>
              <a:t>resently </a:t>
            </a:r>
            <a:r>
              <a:rPr lang="en-US" sz="2000" dirty="0" smtClean="0"/>
              <a:t>main system</a:t>
            </a:r>
          </a:p>
          <a:p>
            <a:pPr marL="342900" indent="-342900">
              <a:buFontTx/>
              <a:buChar char="-"/>
            </a:pPr>
            <a:r>
              <a:rPr lang="en-US" sz="2000" dirty="0" err="1">
                <a:sym typeface="Wingdings"/>
              </a:rPr>
              <a:t>H</a:t>
            </a:r>
            <a:r>
              <a:rPr lang="en-US" sz="2000" dirty="0" err="1" smtClean="0">
                <a:sym typeface="Wingdings"/>
              </a:rPr>
              <a:t>w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system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R</a:t>
            </a:r>
            <a:r>
              <a:rPr lang="en-US" sz="2000" dirty="0" smtClean="0"/>
              <a:t>eaction </a:t>
            </a:r>
            <a:r>
              <a:rPr lang="en-US" sz="2000" dirty="0" smtClean="0"/>
              <a:t>time up to 4 cycles (in the worst case)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 smtClean="0"/>
              <a:t>Software Interlock System SIS</a:t>
            </a:r>
            <a:r>
              <a:rPr lang="en-US" sz="2000" dirty="0" smtClean="0"/>
              <a:t>: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A</a:t>
            </a:r>
            <a:r>
              <a:rPr lang="en-US" sz="2000" dirty="0" smtClean="0"/>
              <a:t>dditional </a:t>
            </a:r>
            <a:r>
              <a:rPr lang="en-US" sz="2000" dirty="0" smtClean="0"/>
              <a:t>monitoring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N</a:t>
            </a:r>
            <a:r>
              <a:rPr lang="en-US" sz="2000" dirty="0" smtClean="0"/>
              <a:t>ot </a:t>
            </a:r>
            <a:r>
              <a:rPr lang="en-US" sz="2000" dirty="0" smtClean="0"/>
              <a:t>fail safe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R</a:t>
            </a:r>
            <a:r>
              <a:rPr lang="en-US" sz="2000" dirty="0" smtClean="0"/>
              <a:t>eaction </a:t>
            </a:r>
            <a:r>
              <a:rPr lang="en-US" sz="2000" dirty="0" smtClean="0"/>
              <a:t>time 2-3 pulses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 smtClean="0"/>
              <a:t>BLMs</a:t>
            </a:r>
            <a:r>
              <a:rPr lang="en-US" sz="2000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C</a:t>
            </a:r>
            <a:r>
              <a:rPr lang="en-US" sz="2000" dirty="0" smtClean="0"/>
              <a:t>utting </a:t>
            </a:r>
            <a:r>
              <a:rPr lang="en-US" sz="2000" dirty="0" smtClean="0"/>
              <a:t>Linac2 timing</a:t>
            </a:r>
          </a:p>
          <a:p>
            <a:pPr marL="342900" indent="-342900">
              <a:buFontTx/>
              <a:buChar char="-"/>
            </a:pPr>
            <a:endParaRPr lang="en-US" sz="2000" dirty="0" smtClean="0"/>
          </a:p>
          <a:p>
            <a:endParaRPr lang="en-US" dirty="0" smtClean="0"/>
          </a:p>
          <a:p>
            <a:endParaRPr lang="en-GB" b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15759" y="6486758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17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4548" y="179229"/>
            <a:ext cx="3116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71" y="738885"/>
            <a:ext cx="8074649" cy="5380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6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" y="1023209"/>
            <a:ext cx="8924925" cy="528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14548" y="179229"/>
            <a:ext cx="3116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05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14548" y="179229"/>
            <a:ext cx="3116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37869" y="1604481"/>
            <a:ext cx="8870301" cy="2593870"/>
            <a:chOff x="622818" y="2252662"/>
            <a:chExt cx="10954473" cy="3203328"/>
          </a:xfrm>
        </p:grpSpPr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3338166" y="2252662"/>
              <a:ext cx="8239125" cy="3203328"/>
              <a:chOff x="740757" y="1181100"/>
              <a:chExt cx="8239125" cy="3203328"/>
            </a:xfrm>
          </p:grpSpPr>
          <p:pic>
            <p:nvPicPr>
              <p:cNvPr id="8" name="Picture 1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0757" y="1181100"/>
                <a:ext cx="8239125" cy="3200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1447800" y="1869828"/>
                <a:ext cx="3607775" cy="2514600"/>
                <a:chOff x="1371600" y="2022228"/>
                <a:chExt cx="3607775" cy="2514600"/>
              </a:xfrm>
            </p:grpSpPr>
            <p:grpSp>
              <p:nvGrpSpPr>
                <p:cNvPr id="10" name="Group 29"/>
                <p:cNvGrpSpPr>
                  <a:grpSpLocks/>
                </p:cNvGrpSpPr>
                <p:nvPr/>
              </p:nvGrpSpPr>
              <p:grpSpPr bwMode="auto">
                <a:xfrm>
                  <a:off x="2438400" y="2250828"/>
                  <a:ext cx="2540975" cy="2286000"/>
                  <a:chOff x="2438400" y="2250828"/>
                  <a:chExt cx="2540975" cy="2286000"/>
                </a:xfrm>
              </p:grpSpPr>
              <p:sp>
                <p:nvSpPr>
                  <p:cNvPr id="15" name="Bent Arrow 14"/>
                  <p:cNvSpPr/>
                  <p:nvPr/>
                </p:nvSpPr>
                <p:spPr>
                  <a:xfrm>
                    <a:off x="2464775" y="2250828"/>
                    <a:ext cx="2514600" cy="2209800"/>
                  </a:xfrm>
                  <a:prstGeom prst="bentArrow">
                    <a:avLst>
                      <a:gd name="adj1" fmla="val 2769"/>
                      <a:gd name="adj2" fmla="val 3869"/>
                      <a:gd name="adj3" fmla="val 15193"/>
                      <a:gd name="adj4" fmla="val 43360"/>
                    </a:avLst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" name="Bent Arrow 15"/>
                  <p:cNvSpPr/>
                  <p:nvPr/>
                </p:nvSpPr>
                <p:spPr>
                  <a:xfrm>
                    <a:off x="2438400" y="3165228"/>
                    <a:ext cx="1905000" cy="1371600"/>
                  </a:xfrm>
                  <a:prstGeom prst="bentArrow">
                    <a:avLst>
                      <a:gd name="adj1" fmla="val 3447"/>
                      <a:gd name="adj2" fmla="val 5410"/>
                      <a:gd name="adj3" fmla="val 16137"/>
                      <a:gd name="adj4" fmla="val 43360"/>
                    </a:avLst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" name="Bent Arrow 16"/>
                  <p:cNvSpPr/>
                  <p:nvPr/>
                </p:nvSpPr>
                <p:spPr>
                  <a:xfrm>
                    <a:off x="2438400" y="4003428"/>
                    <a:ext cx="1295400" cy="533400"/>
                  </a:xfrm>
                  <a:prstGeom prst="bentArrow">
                    <a:avLst>
                      <a:gd name="adj1" fmla="val 7738"/>
                      <a:gd name="adj2" fmla="val 12539"/>
                      <a:gd name="adj3" fmla="val 21532"/>
                      <a:gd name="adj4" fmla="val 43360"/>
                    </a:avLst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" name="Group 28"/>
                <p:cNvGrpSpPr>
                  <a:grpSpLocks/>
                </p:cNvGrpSpPr>
                <p:nvPr/>
              </p:nvGrpSpPr>
              <p:grpSpPr bwMode="auto">
                <a:xfrm>
                  <a:off x="1371600" y="2022228"/>
                  <a:ext cx="3581400" cy="2438400"/>
                  <a:chOff x="1371600" y="2022228"/>
                  <a:chExt cx="3581400" cy="2438400"/>
                </a:xfrm>
              </p:grpSpPr>
              <p:sp>
                <p:nvSpPr>
                  <p:cNvPr id="12" name="Bent Arrow 11"/>
                  <p:cNvSpPr/>
                  <p:nvPr/>
                </p:nvSpPr>
                <p:spPr>
                  <a:xfrm>
                    <a:off x="1371600" y="2022228"/>
                    <a:ext cx="3581400" cy="2438400"/>
                  </a:xfrm>
                  <a:prstGeom prst="bentArrow">
                    <a:avLst>
                      <a:gd name="adj1" fmla="val 2769"/>
                      <a:gd name="adj2" fmla="val 3869"/>
                      <a:gd name="adj3" fmla="val 13078"/>
                      <a:gd name="adj4" fmla="val 43360"/>
                    </a:avLst>
                  </a:prstGeom>
                  <a:solidFill>
                    <a:srgbClr val="00FF00"/>
                  </a:solidFill>
                  <a:ln>
                    <a:solidFill>
                      <a:srgbClr val="00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" name="Bent Arrow 12"/>
                  <p:cNvSpPr/>
                  <p:nvPr/>
                </p:nvSpPr>
                <p:spPr>
                  <a:xfrm>
                    <a:off x="1371600" y="2860428"/>
                    <a:ext cx="2971800" cy="1600200"/>
                  </a:xfrm>
                  <a:prstGeom prst="bentArrow">
                    <a:avLst>
                      <a:gd name="adj1" fmla="val 3447"/>
                      <a:gd name="adj2" fmla="val 4695"/>
                      <a:gd name="adj3" fmla="val 14761"/>
                      <a:gd name="adj4" fmla="val 43360"/>
                    </a:avLst>
                  </a:prstGeom>
                  <a:solidFill>
                    <a:srgbClr val="00FF00"/>
                  </a:solidFill>
                  <a:ln>
                    <a:solidFill>
                      <a:srgbClr val="00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" name="Bent Arrow 13"/>
                  <p:cNvSpPr/>
                  <p:nvPr/>
                </p:nvSpPr>
                <p:spPr>
                  <a:xfrm>
                    <a:off x="1371600" y="3774828"/>
                    <a:ext cx="2362200" cy="685800"/>
                  </a:xfrm>
                  <a:prstGeom prst="bentArrow">
                    <a:avLst>
                      <a:gd name="adj1" fmla="val 10383"/>
                      <a:gd name="adj2" fmla="val 11191"/>
                      <a:gd name="adj3" fmla="val 25000"/>
                      <a:gd name="adj4" fmla="val 43360"/>
                    </a:avLst>
                  </a:prstGeom>
                  <a:solidFill>
                    <a:srgbClr val="00FF00"/>
                  </a:solidFill>
                  <a:ln>
                    <a:solidFill>
                      <a:srgbClr val="00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818" y="2509837"/>
              <a:ext cx="3200400" cy="2600325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1442441" y="4815375"/>
            <a:ext cx="6246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EC </a:t>
            </a:r>
            <a:r>
              <a:rPr lang="en-GB" sz="2400" dirty="0" smtClean="0"/>
              <a:t>give </a:t>
            </a:r>
            <a:r>
              <a:rPr lang="en-GB" sz="2400" dirty="0"/>
              <a:t>us the flexibility to select nominal and spare cycles depending on the </a:t>
            </a:r>
            <a:r>
              <a:rPr lang="en-GB" sz="2400" dirty="0" smtClean="0"/>
              <a:t>ECs</a:t>
            </a:r>
            <a:endParaRPr lang="en-GB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96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114263"/>
              </p:ext>
            </p:extLst>
          </p:nvPr>
        </p:nvGraphicFramePr>
        <p:xfrm>
          <a:off x="127321" y="914399"/>
          <a:ext cx="8935656" cy="3954113"/>
        </p:xfrm>
        <a:graphic>
          <a:graphicData uri="http://schemas.openxmlformats.org/drawingml/2006/table">
            <a:tbl>
              <a:tblPr firstRow="1" bandRow="1"/>
              <a:tblGrid>
                <a:gridCol w="297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8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8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0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Equipment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Details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Comments  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1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TE-EPC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 power supplies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hardware EC</a:t>
                      </a:r>
                    </a:p>
                    <a:p>
                      <a:r>
                        <a:rPr lang="en-GB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mixed solution SOFT-EC + SIS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POPS (</a:t>
                      </a:r>
                      <a:r>
                        <a:rPr lang="en-US" sz="1600" b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hw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FGCs (mixed) 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81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TE-STI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 beam stoppers,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internal dump, “</a:t>
                      </a:r>
                      <a:r>
                        <a:rPr lang="en-US" sz="1600" b="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ralentisseur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”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hardware EC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GB" sz="1600" b="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nternal</a:t>
                      </a:r>
                      <a:r>
                        <a:rPr lang="en-GB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dump with (BIC + SIS + EC)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5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TE-VSC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 valves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hardware EC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possible candidate for future BIS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72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TE-ABT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 kickers,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BFA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hardware EC</a:t>
                      </a:r>
                    </a:p>
                    <a:p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34712" y="179229"/>
            <a:ext cx="309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7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64" y="179229"/>
            <a:ext cx="3828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Conditions: EPC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33414"/>
              </p:ext>
            </p:extLst>
          </p:nvPr>
        </p:nvGraphicFramePr>
        <p:xfrm>
          <a:off x="127321" y="914399"/>
          <a:ext cx="8935656" cy="4222617"/>
        </p:xfrm>
        <a:graphic>
          <a:graphicData uri="http://schemas.openxmlformats.org/drawingml/2006/table">
            <a:tbl>
              <a:tblPr firstRow="1" bandRow="1"/>
              <a:tblGrid>
                <a:gridCol w="297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8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8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6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Equipment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Details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Comments  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2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P.MMON (EIS)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main power supply ON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only FGC with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POPS - FGC53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07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PE.SMH16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(EIS)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extraction septum with HW EC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post-LS2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POWM1553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03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PI.SMH42, PE.SMH57(EIS), PE.SMH61</a:t>
                      </a:r>
                    </a:p>
                    <a:p>
                      <a:endParaRPr lang="en-US" sz="16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TT2: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PE.BTI247(EIS), PE.BHZ377/8(EIS),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FTN.BHZ403 (EIS)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foreseen during LS2 with FGC control type;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agreement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of a m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ixed solution SOFT-EC + SIS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 in TT2 to be renamed with correct prefix F16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BHZ377/8 will be powered with two separate circuits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29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new external conditions for EAST Area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agreement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of a m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ixed solution SOFT-EC + SIS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F61.MBXHD025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F63.MBXHD001 (name tbc)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7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2791" y="179229"/>
            <a:ext cx="3713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External Conditions: STI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032614"/>
              </p:ext>
            </p:extLst>
          </p:nvPr>
        </p:nvGraphicFramePr>
        <p:xfrm>
          <a:off x="112044" y="922368"/>
          <a:ext cx="8939359" cy="5190936"/>
        </p:xfrm>
        <a:graphic>
          <a:graphicData uri="http://schemas.openxmlformats.org/drawingml/2006/table">
            <a:tbl>
              <a:tblPr firstRow="1" bandRow="1"/>
              <a:tblGrid>
                <a:gridCol w="1855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9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5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/>
                        <a:t>Equipment</a:t>
                      </a:r>
                      <a:endParaRPr lang="en-US" sz="1600" b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/>
                        <a:t>Details</a:t>
                      </a:r>
                      <a:endParaRPr lang="en-US" sz="1600" b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/>
                        <a:t>Comments</a:t>
                      </a:r>
                      <a:r>
                        <a:rPr lang="en-US" sz="1600" dirty="0" smtClean="0"/>
                        <a:t>  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PE.STP152 (EIS)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PE.STP176 (EIS)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during LS2,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keep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prefix to be renamed 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(F16)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2+1 Stoppers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FTN.TARGET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during LS2, keep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hardware EC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PE.STPFTN (EIS)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foresee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 post-LS2, 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Prefix to be renamed 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(FTN)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PE.STPFTA (EIS)</a:t>
                      </a:r>
                    </a:p>
                    <a:p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foresee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 post-LS2,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Prefix to be renamed 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(FTA)</a:t>
                      </a:r>
                      <a:endParaRPr lang="en-US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78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PE.STPF61 (EIS)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PE.STPZT8 (EIS)</a:t>
                      </a:r>
                    </a:p>
                    <a:p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renovation during LS2, 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keep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hardware </a:t>
                      </a:r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</a:t>
                      </a:r>
                    </a:p>
                    <a:p>
                      <a:endParaRPr lang="en-US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Sum of 5 Stoppers in F61 (1 EC)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Sum of 5 Stoppers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in T8 (1 EC)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in T9, 1 in T10, 1 in T11 (no EC)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813507"/>
                  </a:ext>
                </a:extLst>
              </a:tr>
              <a:tr h="7193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PR.TDI47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PR.TDI48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new equipment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(or 2) EC in parallel with BIC + SIS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EDMS 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1977845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620144"/>
                  </a:ext>
                </a:extLst>
              </a:tr>
              <a:tr h="7193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PR.RAL12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interlock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with </a:t>
                      </a:r>
                      <a:r>
                        <a:rPr lang="en-US" sz="1600" b="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SEMGrid</a:t>
                      </a:r>
                      <a:r>
                        <a:rPr lang="en-US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position </a:t>
                      </a:r>
                      <a:endParaRPr lang="en-US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EC for maximum threshold</a:t>
                      </a:r>
                      <a:r>
                        <a:rPr lang="en-US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for beam impact (could be software or SIS) to be defined</a:t>
                      </a:r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26550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694838" y="6488668"/>
            <a:ext cx="457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KH</a:t>
            </a:r>
            <a:endParaRPr lang="fr-FR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6720" y="6482004"/>
            <a:ext cx="8288946" cy="66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5759" y="6495636"/>
            <a:ext cx="282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MPP Workshop 8 May 2019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" y="6194654"/>
            <a:ext cx="588884" cy="586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382" y="6482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9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75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1429</TotalTime>
  <Words>1583</Words>
  <Application>Microsoft Office PowerPoint</Application>
  <PresentationFormat>On-screen Show (4:3)</PresentationFormat>
  <Paragraphs>327</Paragraphs>
  <Slides>21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Hanke</dc:creator>
  <cp:lastModifiedBy>Klaus Hanke</cp:lastModifiedBy>
  <cp:revision>145</cp:revision>
  <dcterms:created xsi:type="dcterms:W3CDTF">2019-03-27T08:09:40Z</dcterms:created>
  <dcterms:modified xsi:type="dcterms:W3CDTF">2019-05-08T09:30:24Z</dcterms:modified>
</cp:coreProperties>
</file>