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handoutMasterIdLst>
    <p:handoutMasterId r:id="rId28"/>
  </p:handoutMasterIdLst>
  <p:sldIdLst>
    <p:sldId id="256" r:id="rId2"/>
    <p:sldId id="259" r:id="rId3"/>
    <p:sldId id="263" r:id="rId4"/>
    <p:sldId id="275" r:id="rId5"/>
    <p:sldId id="264" r:id="rId6"/>
    <p:sldId id="265" r:id="rId7"/>
    <p:sldId id="276" r:id="rId8"/>
    <p:sldId id="266" r:id="rId9"/>
    <p:sldId id="267" r:id="rId10"/>
    <p:sldId id="273" r:id="rId11"/>
    <p:sldId id="268" r:id="rId12"/>
    <p:sldId id="269" r:id="rId13"/>
    <p:sldId id="281" r:id="rId14"/>
    <p:sldId id="277" r:id="rId15"/>
    <p:sldId id="270" r:id="rId16"/>
    <p:sldId id="274" r:id="rId17"/>
    <p:sldId id="271" r:id="rId18"/>
    <p:sldId id="272" r:id="rId19"/>
    <p:sldId id="278" r:id="rId20"/>
    <p:sldId id="279" r:id="rId21"/>
    <p:sldId id="280" r:id="rId22"/>
    <p:sldId id="282" r:id="rId23"/>
    <p:sldId id="262" r:id="rId24"/>
    <p:sldId id="283" r:id="rId25"/>
    <p:sldId id="257"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an Piero Di Giovanni" initials="GPDG" lastIdx="10" clrIdx="0">
    <p:extLst>
      <p:ext uri="{19B8F6BF-5375-455C-9EA6-DF929625EA0E}">
        <p15:presenceInfo xmlns:p15="http://schemas.microsoft.com/office/powerpoint/2012/main" userId="S-1-5-21-1526224874-1540688658-1361462980-5397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403"/>
    <a:srgbClr val="0432FF"/>
    <a:srgbClr val="FFAD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708"/>
    <p:restoredTop sz="89343"/>
  </p:normalViewPr>
  <p:slideViewPr>
    <p:cSldViewPr snapToGrid="0" snapToObjects="1">
      <p:cViewPr varScale="1">
        <p:scale>
          <a:sx n="105" d="100"/>
          <a:sy n="105" d="100"/>
        </p:scale>
        <p:origin x="688"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2702301-4A14-1847-A084-4807A267EA7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198BD35B-D8CC-0846-B708-64881EE54129}"/>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80BFC233-9F60-CD4D-9901-8FFD6E98CA7B}" type="datetimeFigureOut">
              <a:rPr lang="en-US"/>
              <a:pPr>
                <a:defRPr/>
              </a:pPr>
              <a:t>5/7/19</a:t>
            </a:fld>
            <a:endParaRPr lang="en-US"/>
          </a:p>
        </p:txBody>
      </p:sp>
      <p:sp>
        <p:nvSpPr>
          <p:cNvPr id="4" name="Footer Placeholder 3">
            <a:extLst>
              <a:ext uri="{FF2B5EF4-FFF2-40B4-BE49-F238E27FC236}">
                <a16:creationId xmlns:a16="http://schemas.microsoft.com/office/drawing/2014/main" id="{AD985166-0E18-584D-8AC4-D8FEBAF67D86}"/>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105D732D-9FB7-8441-9821-2E1EC2E2391E}"/>
              </a:ext>
            </a:extLst>
          </p:cNvPr>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8FBAB903-7C04-174F-80C1-EC18650E95F0}"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BD9C5E-E88B-8046-96CE-2A13E1E279D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1BE8BE90-3C45-374F-BFF9-5003475530BA}"/>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E842986-90B8-2C42-9A7A-9345935C7C97}" type="datetimeFigureOut">
              <a:rPr lang="en-US"/>
              <a:pPr>
                <a:defRPr/>
              </a:pPr>
              <a:t>5/7/19</a:t>
            </a:fld>
            <a:endParaRPr lang="en-US"/>
          </a:p>
        </p:txBody>
      </p:sp>
      <p:sp>
        <p:nvSpPr>
          <p:cNvPr id="4" name="Slide Image Placeholder 3">
            <a:extLst>
              <a:ext uri="{FF2B5EF4-FFF2-40B4-BE49-F238E27FC236}">
                <a16:creationId xmlns:a16="http://schemas.microsoft.com/office/drawing/2014/main" id="{F8B242A4-5C0E-EA44-83A7-9943D72F3374}"/>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4E6FDD7B-AF6B-BD41-9898-E3AA7C250BEE}"/>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DC81CBB-3755-5E45-9F7E-BCE720DFAA88}"/>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D7892619-0585-9449-8E7D-E7A2CC9C602D}"/>
              </a:ext>
            </a:extLst>
          </p:cNvPr>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9BAB566-7167-3E44-9390-077DA041B4E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E8C64D75-BE3C-294E-A465-F5362152E3F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225CC164-50E9-C44A-BDF6-2BFCAC6C8B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1" name="Slide Number Placeholder 3">
            <a:extLst>
              <a:ext uri="{FF2B5EF4-FFF2-40B4-BE49-F238E27FC236}">
                <a16:creationId xmlns:a16="http://schemas.microsoft.com/office/drawing/2014/main" id="{A48D2FDA-EC0E-1849-A46C-B27F619CBD1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FF3CA233-028B-274B-B718-83C23199C96F}" type="slidenum">
              <a:rPr lang="en-US" altLang="en-US" smtClean="0">
                <a:latin typeface="Calibri" panose="020F0502020204030204" pitchFamily="34" charset="0"/>
              </a:rPr>
              <a:pPr fontAlgn="base">
                <a:spcBef>
                  <a:spcPct val="0"/>
                </a:spcBef>
                <a:spcAft>
                  <a:spcPct val="0"/>
                </a:spcAft>
              </a:pPr>
              <a:t>1</a:t>
            </a:fld>
            <a:endParaRPr lang="en-US"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19</a:t>
            </a:fld>
            <a:endParaRPr lang="en-US"/>
          </a:p>
        </p:txBody>
      </p:sp>
    </p:spTree>
    <p:extLst>
      <p:ext uri="{BB962C8B-B14F-4D97-AF65-F5344CB8AC3E}">
        <p14:creationId xmlns:p14="http://schemas.microsoft.com/office/powerpoint/2010/main" val="3631513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23</a:t>
            </a:fld>
            <a:endParaRPr lang="en-US"/>
          </a:p>
        </p:txBody>
      </p:sp>
    </p:spTree>
    <p:extLst>
      <p:ext uri="{BB962C8B-B14F-4D97-AF65-F5344CB8AC3E}">
        <p14:creationId xmlns:p14="http://schemas.microsoft.com/office/powerpoint/2010/main" val="1933650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24</a:t>
            </a:fld>
            <a:endParaRPr lang="en-US"/>
          </a:p>
        </p:txBody>
      </p:sp>
    </p:spTree>
    <p:extLst>
      <p:ext uri="{BB962C8B-B14F-4D97-AF65-F5344CB8AC3E}">
        <p14:creationId xmlns:p14="http://schemas.microsoft.com/office/powerpoint/2010/main" val="1731822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2</a:t>
            </a:fld>
            <a:endParaRPr lang="en-US"/>
          </a:p>
        </p:txBody>
      </p:sp>
    </p:spTree>
    <p:extLst>
      <p:ext uri="{BB962C8B-B14F-4D97-AF65-F5344CB8AC3E}">
        <p14:creationId xmlns:p14="http://schemas.microsoft.com/office/powerpoint/2010/main" val="2374366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3</a:t>
            </a:fld>
            <a:endParaRPr lang="en-US"/>
          </a:p>
        </p:txBody>
      </p:sp>
    </p:spTree>
    <p:extLst>
      <p:ext uri="{BB962C8B-B14F-4D97-AF65-F5344CB8AC3E}">
        <p14:creationId xmlns:p14="http://schemas.microsoft.com/office/powerpoint/2010/main" val="402667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4</a:t>
            </a:fld>
            <a:endParaRPr lang="en-US"/>
          </a:p>
        </p:txBody>
      </p:sp>
    </p:spTree>
    <p:extLst>
      <p:ext uri="{BB962C8B-B14F-4D97-AF65-F5344CB8AC3E}">
        <p14:creationId xmlns:p14="http://schemas.microsoft.com/office/powerpoint/2010/main" val="2297092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5</a:t>
            </a:fld>
            <a:endParaRPr lang="en-US"/>
          </a:p>
        </p:txBody>
      </p:sp>
    </p:spTree>
    <p:extLst>
      <p:ext uri="{BB962C8B-B14F-4D97-AF65-F5344CB8AC3E}">
        <p14:creationId xmlns:p14="http://schemas.microsoft.com/office/powerpoint/2010/main" val="278010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6</a:t>
            </a:fld>
            <a:endParaRPr lang="en-US"/>
          </a:p>
        </p:txBody>
      </p:sp>
    </p:spTree>
    <p:extLst>
      <p:ext uri="{BB962C8B-B14F-4D97-AF65-F5344CB8AC3E}">
        <p14:creationId xmlns:p14="http://schemas.microsoft.com/office/powerpoint/2010/main" val="4066939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7</a:t>
            </a:fld>
            <a:endParaRPr lang="en-US"/>
          </a:p>
        </p:txBody>
      </p:sp>
    </p:spTree>
    <p:extLst>
      <p:ext uri="{BB962C8B-B14F-4D97-AF65-F5344CB8AC3E}">
        <p14:creationId xmlns:p14="http://schemas.microsoft.com/office/powerpoint/2010/main" val="3638028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12</a:t>
            </a:fld>
            <a:endParaRPr lang="en-US"/>
          </a:p>
        </p:txBody>
      </p:sp>
    </p:spTree>
    <p:extLst>
      <p:ext uri="{BB962C8B-B14F-4D97-AF65-F5344CB8AC3E}">
        <p14:creationId xmlns:p14="http://schemas.microsoft.com/office/powerpoint/2010/main" val="3602910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C9BAB566-7167-3E44-9390-077DA041B4EB}" type="slidenum">
              <a:rPr lang="en-US" smtClean="0"/>
              <a:pPr>
                <a:defRPr/>
              </a:pPr>
              <a:t>14</a:t>
            </a:fld>
            <a:endParaRPr lang="en-US"/>
          </a:p>
        </p:txBody>
      </p:sp>
    </p:spTree>
    <p:extLst>
      <p:ext uri="{BB962C8B-B14F-4D97-AF65-F5344CB8AC3E}">
        <p14:creationId xmlns:p14="http://schemas.microsoft.com/office/powerpoint/2010/main" val="7446539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B28EAEE0-F66B-DB4B-9611-B5B0C93CEC7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11525" y="2181225"/>
            <a:ext cx="252095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286361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1B417076-9125-0549-9E77-71E9710531B3}"/>
              </a:ext>
            </a:extLst>
          </p:cNvPr>
          <p:cNvSpPr>
            <a:spLocks noGrp="1"/>
          </p:cNvSpPr>
          <p:nvPr>
            <p:ph type="sldNum" sz="quarter" idx="10"/>
          </p:nvPr>
        </p:nvSpPr>
        <p:spPr/>
        <p:txBody>
          <a:bodyPr/>
          <a:lstStyle>
            <a:lvl1pPr>
              <a:defRPr/>
            </a:lvl1pPr>
          </a:lstStyle>
          <a:p>
            <a:pPr>
              <a:defRPr/>
            </a:pPr>
            <a:fld id="{3FA1EAFB-A2F6-C542-BD15-26914546F986}" type="slidenum">
              <a:rPr lang="en-US"/>
              <a:pPr>
                <a:defRPr/>
              </a:pPr>
              <a:t>‹#›</a:t>
            </a:fld>
            <a:endParaRPr lang="en-US" dirty="0"/>
          </a:p>
        </p:txBody>
      </p:sp>
      <p:sp>
        <p:nvSpPr>
          <p:cNvPr id="3" name="Date Placeholder 1">
            <a:extLst>
              <a:ext uri="{FF2B5EF4-FFF2-40B4-BE49-F238E27FC236}">
                <a16:creationId xmlns:a16="http://schemas.microsoft.com/office/drawing/2014/main" id="{36CC8499-3658-C943-9EA6-5B399CFFBA61}"/>
              </a:ext>
            </a:extLst>
          </p:cNvPr>
          <p:cNvSpPr>
            <a:spLocks noGrp="1"/>
          </p:cNvSpPr>
          <p:nvPr>
            <p:ph type="dt" sz="half" idx="11"/>
          </p:nvPr>
        </p:nvSpPr>
        <p:spPr/>
        <p:txBody>
          <a:bodyPr/>
          <a:lstStyle>
            <a:lvl1pPr>
              <a:defRPr/>
            </a:lvl1pPr>
          </a:lstStyle>
          <a:p>
            <a:pPr>
              <a:defRPr/>
            </a:pPr>
            <a:r>
              <a:rPr lang="en-US"/>
              <a:t>MPP Workshop, 7-8 May 2019, Bossey</a:t>
            </a:r>
          </a:p>
        </p:txBody>
      </p:sp>
    </p:spTree>
    <p:extLst>
      <p:ext uri="{BB962C8B-B14F-4D97-AF65-F5344CB8AC3E}">
        <p14:creationId xmlns:p14="http://schemas.microsoft.com/office/powerpoint/2010/main" val="4204131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lang="fr-CH"/>
              <a:t>Cliquez et modifiez le titre</a:t>
            </a:r>
            <a:endParaRPr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fr-CH"/>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en-US"/>
          </a:p>
        </p:txBody>
      </p:sp>
      <p:sp>
        <p:nvSpPr>
          <p:cNvPr id="5" name="Slide Number Placeholder 3">
            <a:extLst>
              <a:ext uri="{FF2B5EF4-FFF2-40B4-BE49-F238E27FC236}">
                <a16:creationId xmlns:a16="http://schemas.microsoft.com/office/drawing/2014/main" id="{827AB9C0-436A-DA42-99E3-9B4DBBE6C4CB}"/>
              </a:ext>
            </a:extLst>
          </p:cNvPr>
          <p:cNvSpPr>
            <a:spLocks noGrp="1"/>
          </p:cNvSpPr>
          <p:nvPr>
            <p:ph type="sldNum" sz="quarter" idx="10"/>
          </p:nvPr>
        </p:nvSpPr>
        <p:spPr/>
        <p:txBody>
          <a:bodyPr/>
          <a:lstStyle>
            <a:lvl1pPr>
              <a:defRPr/>
            </a:lvl1pPr>
          </a:lstStyle>
          <a:p>
            <a:pPr>
              <a:defRPr/>
            </a:pPr>
            <a:fld id="{332376AC-E679-7347-B38E-B0EEF0621E13}" type="slidenum">
              <a:rPr lang="en-US"/>
              <a:pPr>
                <a:defRPr/>
              </a:pPr>
              <a:t>‹#›</a:t>
            </a:fld>
            <a:endParaRPr lang="en-US" dirty="0"/>
          </a:p>
        </p:txBody>
      </p:sp>
      <p:sp>
        <p:nvSpPr>
          <p:cNvPr id="6" name="Date Placeholder 1">
            <a:extLst>
              <a:ext uri="{FF2B5EF4-FFF2-40B4-BE49-F238E27FC236}">
                <a16:creationId xmlns:a16="http://schemas.microsoft.com/office/drawing/2014/main" id="{F25CF916-E641-DD4B-9CC1-80CAD1191B1C}"/>
              </a:ext>
            </a:extLst>
          </p:cNvPr>
          <p:cNvSpPr>
            <a:spLocks noGrp="1"/>
          </p:cNvSpPr>
          <p:nvPr>
            <p:ph type="dt" sz="half" idx="11"/>
          </p:nvPr>
        </p:nvSpPr>
        <p:spPr/>
        <p:txBody>
          <a:bodyPr/>
          <a:lstStyle>
            <a:lvl1pPr>
              <a:defRPr/>
            </a:lvl1pPr>
          </a:lstStyle>
          <a:p>
            <a:pPr>
              <a:defRPr/>
            </a:pPr>
            <a:r>
              <a:rPr lang="en-US"/>
              <a:t>MPP Workshop, 7-8 May 2019, Bossey</a:t>
            </a:r>
          </a:p>
        </p:txBody>
      </p:sp>
    </p:spTree>
    <p:extLst>
      <p:ext uri="{BB962C8B-B14F-4D97-AF65-F5344CB8AC3E}">
        <p14:creationId xmlns:p14="http://schemas.microsoft.com/office/powerpoint/2010/main" val="3176993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lang="fr-CH"/>
              <a:t>Cliquez et modifiez le titre</a:t>
            </a:r>
            <a:endParaRPr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a:t>Faire glisser l'image vers l'espace réservé ou cliquer sur l'icône pour l'ajouter</a:t>
            </a:r>
            <a:endParaRPr lang="en-US" noProof="0"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Cliquez pour modifier les styles du texte du masque</a:t>
            </a:r>
          </a:p>
        </p:txBody>
      </p:sp>
      <p:sp>
        <p:nvSpPr>
          <p:cNvPr id="5" name="Slide Number Placeholder 3">
            <a:extLst>
              <a:ext uri="{FF2B5EF4-FFF2-40B4-BE49-F238E27FC236}">
                <a16:creationId xmlns:a16="http://schemas.microsoft.com/office/drawing/2014/main" id="{E2FD9026-7107-C04D-9099-B1BAEB44B218}"/>
              </a:ext>
            </a:extLst>
          </p:cNvPr>
          <p:cNvSpPr>
            <a:spLocks noGrp="1"/>
          </p:cNvSpPr>
          <p:nvPr>
            <p:ph type="sldNum" sz="quarter" idx="10"/>
          </p:nvPr>
        </p:nvSpPr>
        <p:spPr/>
        <p:txBody>
          <a:bodyPr/>
          <a:lstStyle>
            <a:lvl1pPr>
              <a:defRPr/>
            </a:lvl1pPr>
          </a:lstStyle>
          <a:p>
            <a:pPr>
              <a:defRPr/>
            </a:pPr>
            <a:fld id="{BA6D9D9F-3C8F-7D48-9174-0644F81BB4CF}" type="slidenum">
              <a:rPr lang="en-US"/>
              <a:pPr>
                <a:defRPr/>
              </a:pPr>
              <a:t>‹#›</a:t>
            </a:fld>
            <a:endParaRPr lang="en-US" dirty="0"/>
          </a:p>
        </p:txBody>
      </p:sp>
      <p:sp>
        <p:nvSpPr>
          <p:cNvPr id="6" name="Date Placeholder 1">
            <a:extLst>
              <a:ext uri="{FF2B5EF4-FFF2-40B4-BE49-F238E27FC236}">
                <a16:creationId xmlns:a16="http://schemas.microsoft.com/office/drawing/2014/main" id="{44700AEE-0A41-F340-84DF-92E1E01FCDF4}"/>
              </a:ext>
            </a:extLst>
          </p:cNvPr>
          <p:cNvSpPr>
            <a:spLocks noGrp="1"/>
          </p:cNvSpPr>
          <p:nvPr>
            <p:ph type="dt" sz="half" idx="11"/>
          </p:nvPr>
        </p:nvSpPr>
        <p:spPr/>
        <p:txBody>
          <a:bodyPr/>
          <a:lstStyle>
            <a:lvl1pPr>
              <a:defRPr/>
            </a:lvl1pPr>
          </a:lstStyle>
          <a:p>
            <a:pPr>
              <a:defRPr/>
            </a:pPr>
            <a:r>
              <a:rPr lang="en-US"/>
              <a:t>MPP Workshop, 7-8 May 2019, Bossey</a:t>
            </a:r>
          </a:p>
        </p:txBody>
      </p:sp>
    </p:spTree>
    <p:extLst>
      <p:ext uri="{BB962C8B-B14F-4D97-AF65-F5344CB8AC3E}">
        <p14:creationId xmlns:p14="http://schemas.microsoft.com/office/powerpoint/2010/main" val="4029439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2" name="Image 2" descr="LOGOfin.eps">
            <a:extLst>
              <a:ext uri="{FF2B5EF4-FFF2-40B4-BE49-F238E27FC236}">
                <a16:creationId xmlns:a16="http://schemas.microsoft.com/office/drawing/2014/main" id="{087F821B-6031-4F46-9814-D5D26955C83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95738" y="2703513"/>
            <a:ext cx="1173162"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973404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2" name="Image 2" descr="LOGOfin.eps">
            <a:extLst>
              <a:ext uri="{FF2B5EF4-FFF2-40B4-BE49-F238E27FC236}">
                <a16:creationId xmlns:a16="http://schemas.microsoft.com/office/drawing/2014/main" id="{8ED40423-D3A4-5B4C-8DF4-22448D1A10A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95738" y="2703513"/>
            <a:ext cx="1173162"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9280617"/>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6" descr="LogoOutline.ai">
            <a:extLst>
              <a:ext uri="{FF2B5EF4-FFF2-40B4-BE49-F238E27FC236}">
                <a16:creationId xmlns:a16="http://schemas.microsoft.com/office/drawing/2014/main" id="{F79AFB29-285F-0642-B164-4409ABDBF58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11525" y="2168525"/>
            <a:ext cx="25209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188197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spTree>
      <p:nvGrpSpPr>
        <p:cNvPr id="1" name=""/>
        <p:cNvGrpSpPr/>
        <p:nvPr/>
      </p:nvGrpSpPr>
      <p:grpSpPr>
        <a:xfrm>
          <a:off x="0" y="0"/>
          <a:ext cx="0" cy="0"/>
          <a:chOff x="0" y="0"/>
          <a:chExt cx="0" cy="0"/>
        </a:xfrm>
      </p:grpSpPr>
      <p:pic>
        <p:nvPicPr>
          <p:cNvPr id="2" name="Image 4" descr="logoBadgeWeb.eps">
            <a:extLst>
              <a:ext uri="{FF2B5EF4-FFF2-40B4-BE49-F238E27FC236}">
                <a16:creationId xmlns:a16="http://schemas.microsoft.com/office/drawing/2014/main" id="{928257C4-A24C-E241-B254-D939B9E95B9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2875" y="2878138"/>
            <a:ext cx="122237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438039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26AAD3D6-4AE9-3B4C-9211-B4592D28CDE7}"/>
              </a:ext>
            </a:extLst>
          </p:cNvPr>
          <p:cNvSpPr txBox="1">
            <a:spLocks/>
          </p:cNvSpPr>
          <p:nvPr userDrawn="1"/>
        </p:nvSpPr>
        <p:spPr>
          <a:xfrm>
            <a:off x="457200" y="1971675"/>
            <a:ext cx="4235450" cy="471488"/>
          </a:xfrm>
          <a:prstGeom prst="rect">
            <a:avLst/>
          </a:prstGeom>
        </p:spPr>
        <p:txBody>
          <a:bodyPr lIns="45720" tIns="0" rIns="45720" bIns="0">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fontAlgn="auto">
              <a:spcAft>
                <a:spcPts val="0"/>
              </a:spcAft>
              <a:defRPr/>
            </a:pPr>
            <a:endParaRPr lang="en-US" dirty="0"/>
          </a:p>
        </p:txBody>
      </p:sp>
      <p:sp>
        <p:nvSpPr>
          <p:cNvPr id="2" name="Titre 1"/>
          <p:cNvSpPr>
            <a:spLocks noGrp="1"/>
          </p:cNvSpPr>
          <p:nvPr>
            <p:ph type="title"/>
          </p:nvPr>
        </p:nvSpPr>
        <p:spPr>
          <a:xfrm>
            <a:off x="457200" y="2444814"/>
            <a:ext cx="8226854" cy="940443"/>
          </a:xfrm>
        </p:spPr>
        <p:txBody>
          <a:bodyPr/>
          <a:lstStyle>
            <a:lvl1pPr algn="l">
              <a:defRPr/>
            </a:lvl1pPr>
          </a:lstStyle>
          <a:p>
            <a:r>
              <a:rPr lang="fr-CH"/>
              <a:t>Cliquez et modifiez le titre</a:t>
            </a:r>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endParaRPr lang="fr-CH" dirty="0"/>
          </a:p>
        </p:txBody>
      </p:sp>
      <p:sp>
        <p:nvSpPr>
          <p:cNvPr id="5" name="Slide Number Placeholder 3">
            <a:extLst>
              <a:ext uri="{FF2B5EF4-FFF2-40B4-BE49-F238E27FC236}">
                <a16:creationId xmlns:a16="http://schemas.microsoft.com/office/drawing/2014/main" id="{A2518437-8219-3F4E-A4B2-858D659CAAED}"/>
              </a:ext>
            </a:extLst>
          </p:cNvPr>
          <p:cNvSpPr>
            <a:spLocks noGrp="1"/>
          </p:cNvSpPr>
          <p:nvPr>
            <p:ph type="sldNum" sz="quarter" idx="11"/>
          </p:nvPr>
        </p:nvSpPr>
        <p:spPr/>
        <p:txBody>
          <a:bodyPr/>
          <a:lstStyle>
            <a:lvl1pPr algn="r">
              <a:defRPr sz="1200">
                <a:solidFill>
                  <a:schemeClr val="tx1">
                    <a:tint val="75000"/>
                  </a:schemeClr>
                </a:solidFill>
              </a:defRPr>
            </a:lvl1pPr>
          </a:lstStyle>
          <a:p>
            <a:pPr>
              <a:defRPr/>
            </a:pPr>
            <a:fld id="{7593B210-2B3F-774D-A279-F27587B428C7}" type="slidenum">
              <a:rPr lang="en-US"/>
              <a:pPr>
                <a:defRPr/>
              </a:pPr>
              <a:t>‹#›</a:t>
            </a:fld>
            <a:endParaRPr lang="en-US" dirty="0"/>
          </a:p>
        </p:txBody>
      </p:sp>
      <p:sp>
        <p:nvSpPr>
          <p:cNvPr id="6" name="Date Placeholder 1">
            <a:extLst>
              <a:ext uri="{FF2B5EF4-FFF2-40B4-BE49-F238E27FC236}">
                <a16:creationId xmlns:a16="http://schemas.microsoft.com/office/drawing/2014/main" id="{5ECBF476-9B42-2B47-AD16-C570DC183412}"/>
              </a:ext>
            </a:extLst>
          </p:cNvPr>
          <p:cNvSpPr>
            <a:spLocks noGrp="1"/>
          </p:cNvSpPr>
          <p:nvPr>
            <p:ph type="dt" sz="half" idx="12"/>
          </p:nvPr>
        </p:nvSpPr>
        <p:spPr/>
        <p:txBody>
          <a:bodyPr/>
          <a:lstStyle>
            <a:lvl1pPr algn="ctr">
              <a:defRPr sz="1200">
                <a:solidFill>
                  <a:schemeClr val="tx1">
                    <a:tint val="75000"/>
                  </a:schemeClr>
                </a:solidFill>
              </a:defRPr>
            </a:lvl1pPr>
          </a:lstStyle>
          <a:p>
            <a:pPr>
              <a:defRPr/>
            </a:pPr>
            <a:r>
              <a:rPr lang="en-US"/>
              <a:t>MPP Workshop, 7-8 May 2019, Bossey</a:t>
            </a:r>
          </a:p>
        </p:txBody>
      </p:sp>
    </p:spTree>
    <p:extLst>
      <p:ext uri="{BB962C8B-B14F-4D97-AF65-F5344CB8AC3E}">
        <p14:creationId xmlns:p14="http://schemas.microsoft.com/office/powerpoint/2010/main" val="1045438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lang="fr-CH"/>
              <a:t>Cliquez et modifiez le titre</a:t>
            </a:r>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fr-CH"/>
              <a:t>Cliquez pour modifier les styles du texte du masque</a:t>
            </a:r>
          </a:p>
        </p:txBody>
      </p:sp>
    </p:spTree>
    <p:extLst>
      <p:ext uri="{BB962C8B-B14F-4D97-AF65-F5344CB8AC3E}">
        <p14:creationId xmlns:p14="http://schemas.microsoft.com/office/powerpoint/2010/main" val="3295766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363"/>
            <a:ext cx="8226425" cy="670404"/>
          </a:xfrm>
        </p:spPr>
        <p:txBody>
          <a:bodyPr/>
          <a:lstStyle>
            <a:lvl1pPr algn="l">
              <a:defRPr sz="3000"/>
            </a:lvl1pPr>
          </a:lstStyle>
          <a:p>
            <a:r>
              <a:rPr lang="fr-CH" dirty="0"/>
              <a:t>Cliquez et modifiez le titre</a:t>
            </a:r>
            <a:endParaRPr lang="en-US" dirty="0"/>
          </a:p>
        </p:txBody>
      </p:sp>
      <p:sp>
        <p:nvSpPr>
          <p:cNvPr id="3" name="Espace réservé du contenu 2"/>
          <p:cNvSpPr>
            <a:spLocks noGrp="1"/>
          </p:cNvSpPr>
          <p:nvPr>
            <p:ph idx="1"/>
          </p:nvPr>
        </p:nvSpPr>
        <p:spPr>
          <a:xfrm>
            <a:off x="457200" y="999460"/>
            <a:ext cx="8226425" cy="4993353"/>
          </a:xfrm>
        </p:spPr>
        <p:txBody>
          <a:bodyPr/>
          <a:lstStyle>
            <a:lvl1pPr>
              <a:defRPr sz="2000"/>
            </a:lvl1pPr>
            <a:lvl2pPr>
              <a:defRPr sz="1800"/>
            </a:lvl2pPr>
            <a:lvl3pPr>
              <a:defRPr sz="1600"/>
            </a:lvl3pPr>
            <a:lvl4pPr>
              <a:defRPr sz="1400"/>
            </a:lvl4pPr>
            <a:lvl5pPr>
              <a:defRPr sz="14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en-US" dirty="0"/>
          </a:p>
        </p:txBody>
      </p:sp>
      <p:sp>
        <p:nvSpPr>
          <p:cNvPr id="4" name="Slide Number Placeholder 3">
            <a:extLst>
              <a:ext uri="{FF2B5EF4-FFF2-40B4-BE49-F238E27FC236}">
                <a16:creationId xmlns:a16="http://schemas.microsoft.com/office/drawing/2014/main" id="{4BE83F77-A07D-B14A-A0A7-3E2FBF198450}"/>
              </a:ext>
            </a:extLst>
          </p:cNvPr>
          <p:cNvSpPr>
            <a:spLocks noGrp="1"/>
          </p:cNvSpPr>
          <p:nvPr>
            <p:ph type="sldNum" sz="quarter" idx="10"/>
          </p:nvPr>
        </p:nvSpPr>
        <p:spPr/>
        <p:txBody>
          <a:bodyPr/>
          <a:lstStyle>
            <a:lvl1pPr>
              <a:defRPr/>
            </a:lvl1pPr>
          </a:lstStyle>
          <a:p>
            <a:pPr>
              <a:defRPr/>
            </a:pPr>
            <a:fld id="{1D928879-7F2A-6B40-BCD7-7415EB4708CF}" type="slidenum">
              <a:rPr lang="en-US"/>
              <a:pPr>
                <a:defRPr/>
              </a:pPr>
              <a:t>‹#›</a:t>
            </a:fld>
            <a:endParaRPr lang="en-US" dirty="0"/>
          </a:p>
        </p:txBody>
      </p:sp>
      <p:sp>
        <p:nvSpPr>
          <p:cNvPr id="5" name="Date Placeholder 1">
            <a:extLst>
              <a:ext uri="{FF2B5EF4-FFF2-40B4-BE49-F238E27FC236}">
                <a16:creationId xmlns:a16="http://schemas.microsoft.com/office/drawing/2014/main" id="{EDBCFC8B-8109-8D48-8F5C-5BC98B50399C}"/>
              </a:ext>
            </a:extLst>
          </p:cNvPr>
          <p:cNvSpPr>
            <a:spLocks noGrp="1"/>
          </p:cNvSpPr>
          <p:nvPr>
            <p:ph type="dt" sz="half" idx="11"/>
          </p:nvPr>
        </p:nvSpPr>
        <p:spPr/>
        <p:txBody>
          <a:bodyPr/>
          <a:lstStyle>
            <a:lvl1pPr>
              <a:defRPr/>
            </a:lvl1pPr>
          </a:lstStyle>
          <a:p>
            <a:pPr>
              <a:defRPr/>
            </a:pPr>
            <a:r>
              <a:rPr lang="en-US"/>
              <a:t>MPP Workshop, 7-8 May 2019, Bossey</a:t>
            </a:r>
          </a:p>
        </p:txBody>
      </p:sp>
    </p:spTree>
    <p:extLst>
      <p:ext uri="{BB962C8B-B14F-4D97-AF65-F5344CB8AC3E}">
        <p14:creationId xmlns:p14="http://schemas.microsoft.com/office/powerpoint/2010/main" val="1403680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682292"/>
          </a:xfrm>
        </p:spPr>
        <p:txBody>
          <a:bodyPr/>
          <a:lstStyle>
            <a:lvl1pPr>
              <a:defRPr sz="3000"/>
            </a:lvl1pPr>
          </a:lstStyle>
          <a:p>
            <a:r>
              <a:rPr lang="fr-CH"/>
              <a:t>Cliquez et modifiez le titre</a:t>
            </a:r>
            <a:endParaRPr lang="en-US"/>
          </a:p>
        </p:txBody>
      </p:sp>
      <p:sp>
        <p:nvSpPr>
          <p:cNvPr id="3" name="Espace réservé du contenu 2"/>
          <p:cNvSpPr>
            <a:spLocks noGrp="1"/>
          </p:cNvSpPr>
          <p:nvPr>
            <p:ph sz="half" idx="1"/>
          </p:nvPr>
        </p:nvSpPr>
        <p:spPr>
          <a:xfrm>
            <a:off x="372138" y="1105786"/>
            <a:ext cx="4056432" cy="4844799"/>
          </a:xfrm>
        </p:spPr>
        <p:txBody>
          <a:bodyPr/>
          <a:lstStyle>
            <a:lvl1pPr>
              <a:defRPr sz="2400"/>
            </a:lvl1pPr>
            <a:lvl2pPr>
              <a:defRPr sz="2000"/>
            </a:lvl2pPr>
            <a:lvl3pPr>
              <a:defRPr sz="1800"/>
            </a:lvl3pPr>
            <a:lvl4pPr>
              <a:defRPr sz="1600"/>
            </a:lvl4pPr>
            <a:lvl5pPr>
              <a:defRPr sz="1600"/>
            </a:lvl5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en-US"/>
          </a:p>
        </p:txBody>
      </p:sp>
      <p:sp>
        <p:nvSpPr>
          <p:cNvPr id="4" name="Espace réservé du contenu 3"/>
          <p:cNvSpPr>
            <a:spLocks noGrp="1"/>
          </p:cNvSpPr>
          <p:nvPr>
            <p:ph sz="half" idx="2"/>
          </p:nvPr>
        </p:nvSpPr>
        <p:spPr>
          <a:xfrm>
            <a:off x="4572000" y="1105786"/>
            <a:ext cx="4201744" cy="4844799"/>
          </a:xfrm>
        </p:spPr>
        <p:txBody>
          <a:bodyPr/>
          <a:lstStyle>
            <a:lvl1pPr>
              <a:defRPr sz="2400"/>
            </a:lvl1pPr>
            <a:lvl2pPr>
              <a:defRPr sz="2000"/>
            </a:lvl2pPr>
            <a:lvl3pPr>
              <a:defRPr sz="1800"/>
            </a:lvl3pPr>
            <a:lvl4pPr>
              <a:defRPr sz="1600"/>
            </a:lvl4pPr>
            <a:lvl5pPr>
              <a:defRPr sz="1600"/>
            </a:lvl5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en-US"/>
          </a:p>
        </p:txBody>
      </p:sp>
      <p:sp>
        <p:nvSpPr>
          <p:cNvPr id="5" name="Slide Number Placeholder 3">
            <a:extLst>
              <a:ext uri="{FF2B5EF4-FFF2-40B4-BE49-F238E27FC236}">
                <a16:creationId xmlns:a16="http://schemas.microsoft.com/office/drawing/2014/main" id="{F7E929C3-B221-0E4D-82D1-590813D73CEA}"/>
              </a:ext>
            </a:extLst>
          </p:cNvPr>
          <p:cNvSpPr>
            <a:spLocks noGrp="1"/>
          </p:cNvSpPr>
          <p:nvPr>
            <p:ph type="sldNum" sz="quarter" idx="10"/>
          </p:nvPr>
        </p:nvSpPr>
        <p:spPr/>
        <p:txBody>
          <a:bodyPr/>
          <a:lstStyle>
            <a:lvl1pPr>
              <a:defRPr/>
            </a:lvl1pPr>
          </a:lstStyle>
          <a:p>
            <a:pPr>
              <a:defRPr/>
            </a:pPr>
            <a:fld id="{7ED4718D-97BA-B046-9192-DFD37B6E493B}" type="slidenum">
              <a:rPr lang="en-US"/>
              <a:pPr>
                <a:defRPr/>
              </a:pPr>
              <a:t>‹#›</a:t>
            </a:fld>
            <a:endParaRPr lang="en-US" dirty="0"/>
          </a:p>
        </p:txBody>
      </p:sp>
      <p:sp>
        <p:nvSpPr>
          <p:cNvPr id="6" name="Date Placeholder 1">
            <a:extLst>
              <a:ext uri="{FF2B5EF4-FFF2-40B4-BE49-F238E27FC236}">
                <a16:creationId xmlns:a16="http://schemas.microsoft.com/office/drawing/2014/main" id="{699A24E1-D510-FB4E-ADF2-98F708D4D980}"/>
              </a:ext>
            </a:extLst>
          </p:cNvPr>
          <p:cNvSpPr>
            <a:spLocks noGrp="1"/>
          </p:cNvSpPr>
          <p:nvPr>
            <p:ph type="dt" sz="half" idx="11"/>
          </p:nvPr>
        </p:nvSpPr>
        <p:spPr/>
        <p:txBody>
          <a:bodyPr/>
          <a:lstStyle>
            <a:lvl1pPr>
              <a:defRPr/>
            </a:lvl1pPr>
          </a:lstStyle>
          <a:p>
            <a:pPr>
              <a:defRPr/>
            </a:pPr>
            <a:r>
              <a:rPr lang="en-US"/>
              <a:t>MPP Workshop, 7-8 May 2019, Bossey</a:t>
            </a:r>
          </a:p>
        </p:txBody>
      </p:sp>
    </p:spTree>
    <p:extLst>
      <p:ext uri="{BB962C8B-B14F-4D97-AF65-F5344CB8AC3E}">
        <p14:creationId xmlns:p14="http://schemas.microsoft.com/office/powerpoint/2010/main" val="2438580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1"/>
            <a:ext cx="8229600" cy="580544"/>
          </a:xfrm>
        </p:spPr>
        <p:txBody>
          <a:bodyPr/>
          <a:lstStyle>
            <a:lvl1pPr>
              <a:defRPr sz="3000"/>
            </a:lvl1pPr>
          </a:lstStyle>
          <a:p>
            <a:r>
              <a:rPr lang="fr-CH" dirty="0"/>
              <a:t>Cliquez et modifiez le titre</a:t>
            </a:r>
            <a:endParaRPr lang="en-US" dirty="0"/>
          </a:p>
        </p:txBody>
      </p:sp>
      <p:sp>
        <p:nvSpPr>
          <p:cNvPr id="3" name="Espace réservé du texte 2"/>
          <p:cNvSpPr>
            <a:spLocks noGrp="1"/>
          </p:cNvSpPr>
          <p:nvPr>
            <p:ph type="body" idx="1"/>
          </p:nvPr>
        </p:nvSpPr>
        <p:spPr>
          <a:xfrm>
            <a:off x="457200" y="5101967"/>
            <a:ext cx="4040188" cy="838200"/>
          </a:xfrm>
        </p:spPr>
        <p:txBody>
          <a:bodyPr/>
          <a:lstStyle>
            <a:lvl1pPr marL="0" indent="0">
              <a:buNone/>
              <a:defRPr sz="2400" b="0">
                <a:solidFill>
                  <a:schemeClr val="tx1"/>
                </a:solidFill>
              </a:defRPr>
            </a:lvl1pPr>
            <a:lvl2pPr>
              <a:buNone/>
              <a:defRPr sz="2000" b="1"/>
            </a:lvl2pPr>
            <a:lvl3pPr>
              <a:buNone/>
              <a:defRPr sz="1800" b="1"/>
            </a:lvl3pPr>
            <a:lvl4pPr>
              <a:buNone/>
              <a:defRPr sz="1600" b="1"/>
            </a:lvl4pPr>
            <a:lvl5pPr>
              <a:buNone/>
              <a:defRPr sz="1600" b="1"/>
            </a:lvl5pPr>
          </a:lstStyle>
          <a:p>
            <a:pPr lvl="0"/>
            <a:r>
              <a:rPr lang="fr-CH"/>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lstStyle>
            <a:lvl1pPr marL="0" indent="0">
              <a:buNone/>
              <a:defRPr sz="2400" b="0">
                <a:solidFill>
                  <a:schemeClr val="tx1"/>
                </a:solidFill>
              </a:defRPr>
            </a:lvl1pPr>
            <a:lvl2pPr>
              <a:buNone/>
              <a:defRPr sz="2000" b="1"/>
            </a:lvl2pPr>
            <a:lvl3pPr>
              <a:buNone/>
              <a:defRPr sz="1800" b="1"/>
            </a:lvl3pPr>
            <a:lvl4pPr>
              <a:buNone/>
              <a:defRPr sz="1600" b="1"/>
            </a:lvl4pPr>
            <a:lvl5pPr>
              <a:buNone/>
              <a:defRPr sz="1600" b="1"/>
            </a:lvl5pPr>
          </a:lstStyle>
          <a:p>
            <a:pPr lvl="0"/>
            <a:r>
              <a:rPr lang="fr-CH"/>
              <a:t>Cliquez pour modifier les styles du texte du masque</a:t>
            </a:r>
          </a:p>
        </p:txBody>
      </p:sp>
      <p:sp>
        <p:nvSpPr>
          <p:cNvPr id="5" name="Espace réservé du contenu 4"/>
          <p:cNvSpPr>
            <a:spLocks noGrp="1"/>
          </p:cNvSpPr>
          <p:nvPr>
            <p:ph sz="quarter" idx="2"/>
          </p:nvPr>
        </p:nvSpPr>
        <p:spPr>
          <a:xfrm>
            <a:off x="457200" y="1073889"/>
            <a:ext cx="4040188" cy="3882544"/>
          </a:xfrm>
        </p:spPr>
        <p:txBody>
          <a:bodyPr/>
          <a:lstStyle>
            <a:lvl1pPr>
              <a:defRPr sz="2400"/>
            </a:lvl1pPr>
            <a:lvl2pPr>
              <a:defRPr sz="2000"/>
            </a:lvl2pPr>
            <a:lvl3pPr>
              <a:defRPr sz="1800"/>
            </a:lvl3pPr>
            <a:lvl4pPr>
              <a:defRPr sz="1600"/>
            </a:lvl4pPr>
            <a:lvl5pP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en-US" dirty="0"/>
          </a:p>
        </p:txBody>
      </p:sp>
      <p:sp>
        <p:nvSpPr>
          <p:cNvPr id="6" name="Espace réservé du contenu 5"/>
          <p:cNvSpPr>
            <a:spLocks noGrp="1"/>
          </p:cNvSpPr>
          <p:nvPr>
            <p:ph sz="quarter" idx="4"/>
          </p:nvPr>
        </p:nvSpPr>
        <p:spPr>
          <a:xfrm>
            <a:off x="4645025" y="1073889"/>
            <a:ext cx="4041775" cy="3882543"/>
          </a:xfrm>
        </p:spPr>
        <p:txBody>
          <a:bodyPr/>
          <a:lstStyle>
            <a:lvl1pPr>
              <a:defRPr sz="2400"/>
            </a:lvl1pPr>
            <a:lvl2pPr>
              <a:defRPr sz="2000"/>
            </a:lvl2pPr>
            <a:lvl3pPr>
              <a:defRPr sz="1800"/>
            </a:lvl3pPr>
            <a:lvl4pPr>
              <a:defRPr sz="1600"/>
            </a:lvl4pPr>
            <a:lvl5pP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en-US" dirty="0"/>
          </a:p>
        </p:txBody>
      </p:sp>
      <p:sp>
        <p:nvSpPr>
          <p:cNvPr id="7" name="Slide Number Placeholder 3">
            <a:extLst>
              <a:ext uri="{FF2B5EF4-FFF2-40B4-BE49-F238E27FC236}">
                <a16:creationId xmlns:a16="http://schemas.microsoft.com/office/drawing/2014/main" id="{11EB4EB4-B962-4C44-B210-5D774F721D20}"/>
              </a:ext>
            </a:extLst>
          </p:cNvPr>
          <p:cNvSpPr>
            <a:spLocks noGrp="1"/>
          </p:cNvSpPr>
          <p:nvPr>
            <p:ph type="sldNum" sz="quarter" idx="10"/>
          </p:nvPr>
        </p:nvSpPr>
        <p:spPr/>
        <p:txBody>
          <a:bodyPr/>
          <a:lstStyle>
            <a:lvl1pPr>
              <a:defRPr/>
            </a:lvl1pPr>
          </a:lstStyle>
          <a:p>
            <a:pPr>
              <a:defRPr/>
            </a:pPr>
            <a:fld id="{BE2CBEFE-3607-7048-A87D-7EB4F9D6C218}" type="slidenum">
              <a:rPr lang="en-US"/>
              <a:pPr>
                <a:defRPr/>
              </a:pPr>
              <a:t>‹#›</a:t>
            </a:fld>
            <a:endParaRPr lang="en-US" dirty="0"/>
          </a:p>
        </p:txBody>
      </p:sp>
      <p:sp>
        <p:nvSpPr>
          <p:cNvPr id="8" name="Date Placeholder 1">
            <a:extLst>
              <a:ext uri="{FF2B5EF4-FFF2-40B4-BE49-F238E27FC236}">
                <a16:creationId xmlns:a16="http://schemas.microsoft.com/office/drawing/2014/main" id="{9EB3433F-01D7-7548-B6A2-53B93267ECA1}"/>
              </a:ext>
            </a:extLst>
          </p:cNvPr>
          <p:cNvSpPr>
            <a:spLocks noGrp="1"/>
          </p:cNvSpPr>
          <p:nvPr>
            <p:ph type="dt" sz="half" idx="11"/>
          </p:nvPr>
        </p:nvSpPr>
        <p:spPr/>
        <p:txBody>
          <a:bodyPr/>
          <a:lstStyle>
            <a:lvl1pPr>
              <a:defRPr/>
            </a:lvl1pPr>
          </a:lstStyle>
          <a:p>
            <a:pPr>
              <a:defRPr/>
            </a:pPr>
            <a:r>
              <a:rPr lang="en-US"/>
              <a:t>MPP Workshop, 7-8 May 2019, Bossey</a:t>
            </a:r>
          </a:p>
        </p:txBody>
      </p:sp>
    </p:spTree>
    <p:extLst>
      <p:ext uri="{BB962C8B-B14F-4D97-AF65-F5344CB8AC3E}">
        <p14:creationId xmlns:p14="http://schemas.microsoft.com/office/powerpoint/2010/main" val="2924523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 4" descr="bande-01.eps">
            <a:extLst>
              <a:ext uri="{FF2B5EF4-FFF2-40B4-BE49-F238E27FC236}">
                <a16:creationId xmlns:a16="http://schemas.microsoft.com/office/drawing/2014/main" id="{E1001480-6320-9E48-8185-2B5B54951DE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157913"/>
            <a:ext cx="91440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Espace réservé du titre 8">
            <a:extLst>
              <a:ext uri="{FF2B5EF4-FFF2-40B4-BE49-F238E27FC236}">
                <a16:creationId xmlns:a16="http://schemas.microsoft.com/office/drawing/2014/main" id="{4D961D4B-48BB-B747-B41A-658518B87623}"/>
              </a:ext>
            </a:extLst>
          </p:cNvPr>
          <p:cNvSpPr>
            <a:spLocks noGrp="1"/>
          </p:cNvSpPr>
          <p:nvPr>
            <p:ph type="title"/>
          </p:nvPr>
        </p:nvSpPr>
        <p:spPr bwMode="auto">
          <a:xfrm>
            <a:off x="457200" y="233363"/>
            <a:ext cx="8226425"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1028" name="Espace réservé du texte 29">
            <a:extLst>
              <a:ext uri="{FF2B5EF4-FFF2-40B4-BE49-F238E27FC236}">
                <a16:creationId xmlns:a16="http://schemas.microsoft.com/office/drawing/2014/main" id="{D995A965-8A1D-DF48-AC05-B8A404082AA7}"/>
              </a:ext>
            </a:extLst>
          </p:cNvPr>
          <p:cNvSpPr>
            <a:spLocks noGrp="1"/>
          </p:cNvSpPr>
          <p:nvPr>
            <p:ph type="body" idx="1"/>
          </p:nvPr>
        </p:nvSpPr>
        <p:spPr bwMode="auto">
          <a:xfrm>
            <a:off x="457200" y="1104900"/>
            <a:ext cx="8226425" cy="488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a:p>
            <a:pPr lvl="1"/>
            <a:r>
              <a:rPr lang="fr-CH" altLang="en-US"/>
              <a:t>Deuxième niveau</a:t>
            </a:r>
          </a:p>
          <a:p>
            <a:pPr lvl="2"/>
            <a:r>
              <a:rPr lang="fr-CH" altLang="en-US"/>
              <a:t>Troisième niveau</a:t>
            </a:r>
          </a:p>
          <a:p>
            <a:pPr lvl="3"/>
            <a:r>
              <a:rPr lang="fr-CH" altLang="en-US"/>
              <a:t>Quatrième niveau</a:t>
            </a:r>
          </a:p>
          <a:p>
            <a:pPr lvl="4"/>
            <a:r>
              <a:rPr lang="fr-CH" altLang="en-US"/>
              <a:t>Cinquième niveau</a:t>
            </a:r>
            <a:endParaRPr lang="en-US" altLang="en-US"/>
          </a:p>
        </p:txBody>
      </p:sp>
      <p:sp>
        <p:nvSpPr>
          <p:cNvPr id="4" name="Slide Number Placeholder 3">
            <a:extLst>
              <a:ext uri="{FF2B5EF4-FFF2-40B4-BE49-F238E27FC236}">
                <a16:creationId xmlns:a16="http://schemas.microsoft.com/office/drawing/2014/main" id="{84CA6D73-8734-C046-ACB3-88F732C0617D}"/>
              </a:ext>
            </a:extLst>
          </p:cNvPr>
          <p:cNvSpPr>
            <a:spLocks noGrp="1"/>
          </p:cNvSpPr>
          <p:nvPr>
            <p:ph type="sldNum" sz="quarter" idx="4"/>
          </p:nvPr>
        </p:nvSpPr>
        <p:spPr>
          <a:xfrm>
            <a:off x="8185150" y="6356350"/>
            <a:ext cx="50165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FBB50A6F-F346-2640-BB40-07CD14D1E676}" type="slidenum">
              <a:rPr lang="en-US"/>
              <a:pPr>
                <a:defRPr/>
              </a:pPr>
              <a:t>‹#›</a:t>
            </a:fld>
            <a:endParaRPr lang="en-US" dirty="0"/>
          </a:p>
        </p:txBody>
      </p:sp>
      <p:sp>
        <p:nvSpPr>
          <p:cNvPr id="8" name="Date Placeholder 1">
            <a:extLst>
              <a:ext uri="{FF2B5EF4-FFF2-40B4-BE49-F238E27FC236}">
                <a16:creationId xmlns:a16="http://schemas.microsoft.com/office/drawing/2014/main" id="{8A81C18D-7E63-FF4E-8820-948590AB196B}"/>
              </a:ext>
            </a:extLst>
          </p:cNvPr>
          <p:cNvSpPr>
            <a:spLocks noGrp="1"/>
          </p:cNvSpPr>
          <p:nvPr>
            <p:ph type="dt" sz="half" idx="2"/>
          </p:nvPr>
        </p:nvSpPr>
        <p:spPr>
          <a:xfrm>
            <a:off x="2511425" y="6362700"/>
            <a:ext cx="4132263"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r>
              <a:rPr lang="en-US"/>
              <a:t>MPP Workshop, 7-8 May 2019, Bossey</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49" r:id="rId7"/>
    <p:sldLayoutId id="2147483750" r:id="rId8"/>
    <p:sldLayoutId id="2147483751" r:id="rId9"/>
    <p:sldLayoutId id="2147483752" r:id="rId10"/>
    <p:sldLayoutId id="2147483753" r:id="rId11"/>
    <p:sldLayoutId id="2147483754" r:id="rId12"/>
    <p:sldLayoutId id="2147483761" r:id="rId13"/>
  </p:sldLayoutIdLst>
  <p:hf hdr="0" ftr="0"/>
  <p:txStyles>
    <p:titleStyle>
      <a:lvl1pPr algn="l" rtl="0" eaLnBrk="0" fontAlgn="base" hangingPunct="0">
        <a:spcBef>
          <a:spcPct val="0"/>
        </a:spcBef>
        <a:spcAft>
          <a:spcPct val="0"/>
        </a:spcAft>
        <a:defRPr sz="3600" kern="12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charset="0"/>
        </a:defRPr>
      </a:lvl2pPr>
      <a:lvl3pPr algn="l" rtl="0" eaLnBrk="0" fontAlgn="base" hangingPunct="0">
        <a:spcBef>
          <a:spcPct val="0"/>
        </a:spcBef>
        <a:spcAft>
          <a:spcPct val="0"/>
        </a:spcAft>
        <a:defRPr sz="3600">
          <a:solidFill>
            <a:schemeClr val="tx1"/>
          </a:solidFill>
          <a:latin typeface="Arial" charset="0"/>
        </a:defRPr>
      </a:lvl3pPr>
      <a:lvl4pPr algn="l" rtl="0" eaLnBrk="0" fontAlgn="base" hangingPunct="0">
        <a:spcBef>
          <a:spcPct val="0"/>
        </a:spcBef>
        <a:spcAft>
          <a:spcPct val="0"/>
        </a:spcAft>
        <a:defRPr sz="3600">
          <a:solidFill>
            <a:schemeClr val="tx1"/>
          </a:solidFill>
          <a:latin typeface="Arial" charset="0"/>
        </a:defRPr>
      </a:lvl4pPr>
      <a:lvl5pPr algn="l" rtl="0" eaLnBrk="0" fontAlgn="base" hangingPunct="0">
        <a:spcBef>
          <a:spcPct val="0"/>
        </a:spcBef>
        <a:spcAft>
          <a:spcPct val="0"/>
        </a:spcAft>
        <a:defRPr sz="3600">
          <a:solidFill>
            <a:schemeClr val="tx1"/>
          </a:solidFill>
          <a:latin typeface="Arial" charset="0"/>
        </a:defRPr>
      </a:lvl5pPr>
      <a:lvl6pPr marL="457200" algn="l" rtl="0" fontAlgn="base">
        <a:spcBef>
          <a:spcPct val="0"/>
        </a:spcBef>
        <a:spcAft>
          <a:spcPct val="0"/>
        </a:spcAft>
        <a:defRPr sz="3600">
          <a:solidFill>
            <a:schemeClr val="tx1"/>
          </a:solidFill>
          <a:latin typeface="Arial" charset="0"/>
        </a:defRPr>
      </a:lvl6pPr>
      <a:lvl7pPr marL="914400" algn="l" rtl="0" fontAlgn="base">
        <a:spcBef>
          <a:spcPct val="0"/>
        </a:spcBef>
        <a:spcAft>
          <a:spcPct val="0"/>
        </a:spcAft>
        <a:defRPr sz="3600">
          <a:solidFill>
            <a:schemeClr val="tx1"/>
          </a:solidFill>
          <a:latin typeface="Arial" charset="0"/>
        </a:defRPr>
      </a:lvl7pPr>
      <a:lvl8pPr marL="1371600" algn="l" rtl="0" fontAlgn="base">
        <a:spcBef>
          <a:spcPct val="0"/>
        </a:spcBef>
        <a:spcAft>
          <a:spcPct val="0"/>
        </a:spcAft>
        <a:defRPr sz="3600">
          <a:solidFill>
            <a:schemeClr val="tx1"/>
          </a:solidFill>
          <a:latin typeface="Arial" charset="0"/>
        </a:defRPr>
      </a:lvl8pPr>
      <a:lvl9pPr marL="1828800" algn="l" rtl="0" fontAlgn="base">
        <a:spcBef>
          <a:spcPct val="0"/>
        </a:spcBef>
        <a:spcAft>
          <a:spcPct val="0"/>
        </a:spcAft>
        <a:defRPr sz="3600">
          <a:solidFill>
            <a:schemeClr val="tx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16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edms.cern.ch/document/1829269/" TargetMode="External"/><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edms.cern.ch/document/1016233/"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edms.cern.ch/document/1715266/"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ds.cern.ch/record/1700103/files/_B1A2927.jpg?subformat=icon-640">
            <a:extLst>
              <a:ext uri="{FF2B5EF4-FFF2-40B4-BE49-F238E27FC236}">
                <a16:creationId xmlns:a16="http://schemas.microsoft.com/office/drawing/2014/main" id="{9D02ED57-50CC-E64D-A31E-97B2EC4438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409" y="346064"/>
            <a:ext cx="8128000" cy="5422900"/>
          </a:xfrm>
          <a:prstGeom prst="rect">
            <a:avLst/>
          </a:prstGeom>
          <a:noFill/>
          <a:extLst>
            <a:ext uri="{909E8E84-426E-40DD-AFC4-6F175D3DCCD1}">
              <a14:hiddenFill xmlns:a14="http://schemas.microsoft.com/office/drawing/2010/main">
                <a:solidFill>
                  <a:srgbClr val="FFFFFF"/>
                </a:solidFill>
              </a14:hiddenFill>
            </a:ext>
          </a:extLst>
        </p:spPr>
      </p:pic>
      <p:sp>
        <p:nvSpPr>
          <p:cNvPr id="16385" name="Title 1">
            <a:extLst>
              <a:ext uri="{FF2B5EF4-FFF2-40B4-BE49-F238E27FC236}">
                <a16:creationId xmlns:a16="http://schemas.microsoft.com/office/drawing/2014/main" id="{7620FBB5-DB14-F548-A6EC-C5726807F202}"/>
              </a:ext>
            </a:extLst>
          </p:cNvPr>
          <p:cNvSpPr>
            <a:spLocks noGrp="1"/>
          </p:cNvSpPr>
          <p:nvPr>
            <p:ph type="title"/>
          </p:nvPr>
        </p:nvSpPr>
        <p:spPr>
          <a:xfrm>
            <a:off x="457198" y="621938"/>
            <a:ext cx="8226425" cy="1760855"/>
          </a:xfrm>
        </p:spPr>
        <p:txBody>
          <a:bodyPr/>
          <a:lstStyle/>
          <a:p>
            <a:pPr algn="ctr" eaLnBrk="1" hangingPunct="1"/>
            <a:r>
              <a:rPr lang="en-US" altLang="en-US" dirty="0">
                <a:solidFill>
                  <a:schemeClr val="bg1"/>
                </a:solidFill>
              </a:rPr>
              <a:t>PSB Interlocking after LS2</a:t>
            </a:r>
          </a:p>
        </p:txBody>
      </p:sp>
      <p:sp>
        <p:nvSpPr>
          <p:cNvPr id="3" name="Slide Number Placeholder 2">
            <a:extLst>
              <a:ext uri="{FF2B5EF4-FFF2-40B4-BE49-F238E27FC236}">
                <a16:creationId xmlns:a16="http://schemas.microsoft.com/office/drawing/2014/main" id="{DD3D6CAD-C9D1-1447-A1BA-C39BE0DDBB90}"/>
              </a:ext>
            </a:extLst>
          </p:cNvPr>
          <p:cNvSpPr>
            <a:spLocks noGrp="1"/>
          </p:cNvSpPr>
          <p:nvPr>
            <p:ph type="sldNum" sz="quarter" idx="11"/>
          </p:nvPr>
        </p:nvSpPr>
        <p:spPr/>
        <p:txBody>
          <a:bodyPr/>
          <a:lstStyle/>
          <a:p>
            <a:pPr>
              <a:defRPr/>
            </a:pPr>
            <a:fld id="{331E3DE6-E130-1D46-875B-CBEFDA6B34AB}" type="slidenum">
              <a:rPr lang="en-US"/>
              <a:pPr>
                <a:defRPr/>
              </a:pPr>
              <a:t>1</a:t>
            </a:fld>
            <a:endParaRPr lang="en-US" dirty="0"/>
          </a:p>
        </p:txBody>
      </p:sp>
      <p:sp>
        <p:nvSpPr>
          <p:cNvPr id="16387" name="Text Placeholder 3">
            <a:extLst>
              <a:ext uri="{FF2B5EF4-FFF2-40B4-BE49-F238E27FC236}">
                <a16:creationId xmlns:a16="http://schemas.microsoft.com/office/drawing/2014/main" id="{03C61FAB-956D-EF40-A9F4-FF8060651662}"/>
              </a:ext>
            </a:extLst>
          </p:cNvPr>
          <p:cNvSpPr>
            <a:spLocks noGrp="1"/>
          </p:cNvSpPr>
          <p:nvPr>
            <p:ph type="body" idx="10"/>
          </p:nvPr>
        </p:nvSpPr>
        <p:spPr>
          <a:xfrm>
            <a:off x="3906740" y="4406728"/>
            <a:ext cx="1327338" cy="419100"/>
          </a:xfrm>
        </p:spPr>
        <p:txBody>
          <a:bodyPr/>
          <a:lstStyle/>
          <a:p>
            <a:pPr eaLnBrk="1" hangingPunct="1"/>
            <a:r>
              <a:rPr lang="en-US" altLang="en-US" sz="1800" dirty="0">
                <a:solidFill>
                  <a:schemeClr val="bg1"/>
                </a:solidFill>
              </a:rPr>
              <a:t>B. </a:t>
            </a:r>
            <a:r>
              <a:rPr lang="en-US" altLang="en-US" sz="1800" dirty="0" err="1">
                <a:solidFill>
                  <a:schemeClr val="bg1"/>
                </a:solidFill>
              </a:rPr>
              <a:t>Mikulec</a:t>
            </a:r>
            <a:endParaRPr lang="en-US" altLang="en-US" sz="1800" dirty="0">
              <a:solidFill>
                <a:schemeClr val="bg1"/>
              </a:solidFill>
            </a:endParaRPr>
          </a:p>
        </p:txBody>
      </p:sp>
      <p:sp>
        <p:nvSpPr>
          <p:cNvPr id="5" name="Date Placeholder 4">
            <a:extLst>
              <a:ext uri="{FF2B5EF4-FFF2-40B4-BE49-F238E27FC236}">
                <a16:creationId xmlns:a16="http://schemas.microsoft.com/office/drawing/2014/main" id="{FD178610-464E-2149-BB57-A402F2FDBA85}"/>
              </a:ext>
            </a:extLst>
          </p:cNvPr>
          <p:cNvSpPr>
            <a:spLocks noGrp="1"/>
          </p:cNvSpPr>
          <p:nvPr>
            <p:ph type="dt" sz="quarter" idx="12"/>
          </p:nvPr>
        </p:nvSpPr>
        <p:spPr/>
        <p:txBody>
          <a:bodyPr/>
          <a:lstStyle/>
          <a:p>
            <a:pPr>
              <a:defRPr/>
            </a:pPr>
            <a:r>
              <a:rPr lang="en-US"/>
              <a:t>MPP Workshop, 7-8 May 2019, Bossey</a:t>
            </a:r>
          </a:p>
        </p:txBody>
      </p:sp>
      <p:sp>
        <p:nvSpPr>
          <p:cNvPr id="16389" name="Text Placeholder 3">
            <a:extLst>
              <a:ext uri="{FF2B5EF4-FFF2-40B4-BE49-F238E27FC236}">
                <a16:creationId xmlns:a16="http://schemas.microsoft.com/office/drawing/2014/main" id="{C3A10591-B155-7C41-B13E-D3E2188D5B0D}"/>
              </a:ext>
            </a:extLst>
          </p:cNvPr>
          <p:cNvSpPr txBox="1">
            <a:spLocks/>
          </p:cNvSpPr>
          <p:nvPr/>
        </p:nvSpPr>
        <p:spPr bwMode="auto">
          <a:xfrm>
            <a:off x="707898" y="4232253"/>
            <a:ext cx="772502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0" rIns="45720" bIns="0" anchor="b"/>
          <a:lstStyle>
            <a:lvl1pPr>
              <a:spcBef>
                <a:spcPct val="20000"/>
              </a:spcBef>
              <a:buClr>
                <a:schemeClr val="tx1"/>
              </a:buClr>
              <a:buSzPct val="80000"/>
              <a:buFont typeface="Arial" panose="020B0604020202020204" pitchFamily="34" charset="0"/>
              <a:buChar char="•"/>
              <a:defRPr sz="2400">
                <a:solidFill>
                  <a:schemeClr val="tx1"/>
                </a:solidFill>
                <a:latin typeface="Arial" panose="020B0604020202020204" pitchFamily="34" charset="0"/>
              </a:defRPr>
            </a:lvl1pPr>
            <a:lvl2pPr marL="904875" indent="-457200">
              <a:spcBef>
                <a:spcPct val="20000"/>
              </a:spcBef>
              <a:buClr>
                <a:schemeClr val="tx1"/>
              </a:buClr>
              <a:buSzPct val="90000"/>
              <a:buFont typeface="Arial" panose="020B0604020202020204" pitchFamily="34" charset="0"/>
              <a:buChar char="•"/>
              <a:defRPr sz="2000">
                <a:solidFill>
                  <a:schemeClr val="tx1"/>
                </a:solidFill>
                <a:latin typeface="Arial" panose="020B0604020202020204" pitchFamily="34" charset="0"/>
              </a:defRPr>
            </a:lvl2pPr>
            <a:lvl3pPr marL="1092200" indent="-342900">
              <a:spcBef>
                <a:spcPct val="20000"/>
              </a:spcBef>
              <a:buClr>
                <a:schemeClr val="tx1"/>
              </a:buClr>
              <a:buSzPct val="85000"/>
              <a:buFont typeface="Arial" panose="020B0604020202020204" pitchFamily="34" charset="0"/>
              <a:buChar char="•"/>
              <a:defRPr>
                <a:solidFill>
                  <a:schemeClr val="tx1"/>
                </a:solidFill>
                <a:latin typeface="Arial" panose="020B0604020202020204" pitchFamily="34" charset="0"/>
              </a:defRPr>
            </a:lvl3pPr>
            <a:lvl4pPr marL="1384300" indent="-342900">
              <a:spcBef>
                <a:spcPct val="20000"/>
              </a:spcBef>
              <a:buClr>
                <a:schemeClr val="tx1"/>
              </a:buClr>
              <a:buSzPct val="90000"/>
              <a:buFont typeface="Arial" panose="020B0604020202020204" pitchFamily="34" charset="0"/>
              <a:buChar char="•"/>
              <a:defRPr sz="1600">
                <a:solidFill>
                  <a:schemeClr val="tx1"/>
                </a:solidFill>
                <a:latin typeface="Arial" panose="020B0604020202020204" pitchFamily="34" charset="0"/>
              </a:defRPr>
            </a:lvl4pPr>
            <a:lvl5pPr marL="1649413" indent="-342900">
              <a:spcBef>
                <a:spcPct val="20000"/>
              </a:spcBef>
              <a:buClr>
                <a:schemeClr val="tx1"/>
              </a:buClr>
              <a:buSzPct val="100000"/>
              <a:buFont typeface="Arial" panose="020B0604020202020204" pitchFamily="34" charset="0"/>
              <a:buChar char="•"/>
              <a:defRPr sz="1600">
                <a:solidFill>
                  <a:schemeClr val="tx1"/>
                </a:solidFill>
                <a:latin typeface="Arial" panose="020B0604020202020204" pitchFamily="34" charset="0"/>
              </a:defRPr>
            </a:lvl5pPr>
            <a:lvl6pPr marL="2106613" indent="-342900" eaLnBrk="0" fontAlgn="base" hangingPunct="0">
              <a:spcBef>
                <a:spcPct val="20000"/>
              </a:spcBef>
              <a:spcAft>
                <a:spcPct val="0"/>
              </a:spcAft>
              <a:buClr>
                <a:schemeClr val="tx1"/>
              </a:buClr>
              <a:buSzPct val="100000"/>
              <a:buFont typeface="Arial" panose="020B0604020202020204" pitchFamily="34" charset="0"/>
              <a:buChar char="•"/>
              <a:defRPr sz="1600">
                <a:solidFill>
                  <a:schemeClr val="tx1"/>
                </a:solidFill>
                <a:latin typeface="Arial" panose="020B0604020202020204" pitchFamily="34" charset="0"/>
              </a:defRPr>
            </a:lvl6pPr>
            <a:lvl7pPr marL="2563813" indent="-342900" eaLnBrk="0" fontAlgn="base" hangingPunct="0">
              <a:spcBef>
                <a:spcPct val="20000"/>
              </a:spcBef>
              <a:spcAft>
                <a:spcPct val="0"/>
              </a:spcAft>
              <a:buClr>
                <a:schemeClr val="tx1"/>
              </a:buClr>
              <a:buSzPct val="100000"/>
              <a:buFont typeface="Arial" panose="020B0604020202020204" pitchFamily="34" charset="0"/>
              <a:buChar char="•"/>
              <a:defRPr sz="1600">
                <a:solidFill>
                  <a:schemeClr val="tx1"/>
                </a:solidFill>
                <a:latin typeface="Arial" panose="020B0604020202020204" pitchFamily="34" charset="0"/>
              </a:defRPr>
            </a:lvl7pPr>
            <a:lvl8pPr marL="3021013" indent="-342900" eaLnBrk="0" fontAlgn="base" hangingPunct="0">
              <a:spcBef>
                <a:spcPct val="20000"/>
              </a:spcBef>
              <a:spcAft>
                <a:spcPct val="0"/>
              </a:spcAft>
              <a:buClr>
                <a:schemeClr val="tx1"/>
              </a:buClr>
              <a:buSzPct val="100000"/>
              <a:buFont typeface="Arial" panose="020B0604020202020204" pitchFamily="34" charset="0"/>
              <a:buChar char="•"/>
              <a:defRPr sz="1600">
                <a:solidFill>
                  <a:schemeClr val="tx1"/>
                </a:solidFill>
                <a:latin typeface="Arial" panose="020B0604020202020204" pitchFamily="34" charset="0"/>
              </a:defRPr>
            </a:lvl8pPr>
            <a:lvl9pPr marL="3478213" indent="-342900" eaLnBrk="0" fontAlgn="base" hangingPunct="0">
              <a:spcBef>
                <a:spcPct val="20000"/>
              </a:spcBef>
              <a:spcAft>
                <a:spcPct val="0"/>
              </a:spcAft>
              <a:buClr>
                <a:schemeClr val="tx1"/>
              </a:buClr>
              <a:buSzPct val="100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Font typeface="Arial" panose="020B0604020202020204" pitchFamily="34" charset="0"/>
              <a:buNone/>
            </a:pPr>
            <a:r>
              <a:rPr lang="en-US" altLang="en-US" sz="1400" dirty="0">
                <a:solidFill>
                  <a:schemeClr val="bg1"/>
                </a:solidFill>
              </a:rPr>
              <a:t>Thanks to everybody who was patient to answer my open questions and who provided input!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DFC2F-339B-6C49-90E3-B1D49B0CECE5}"/>
              </a:ext>
            </a:extLst>
          </p:cNvPr>
          <p:cNvSpPr>
            <a:spLocks noGrp="1"/>
          </p:cNvSpPr>
          <p:nvPr>
            <p:ph type="title"/>
          </p:nvPr>
        </p:nvSpPr>
        <p:spPr>
          <a:xfrm>
            <a:off x="457200" y="233363"/>
            <a:ext cx="8226425" cy="670404"/>
          </a:xfrm>
        </p:spPr>
        <p:txBody>
          <a:bodyPr/>
          <a:lstStyle/>
          <a:p>
            <a:r>
              <a:rPr lang="en-GB" dirty="0"/>
              <a:t>PSB Extraction, Recombination + Transfer</a:t>
            </a:r>
          </a:p>
        </p:txBody>
      </p:sp>
      <p:sp>
        <p:nvSpPr>
          <p:cNvPr id="3" name="Content Placeholder 2">
            <a:extLst>
              <a:ext uri="{FF2B5EF4-FFF2-40B4-BE49-F238E27FC236}">
                <a16:creationId xmlns:a16="http://schemas.microsoft.com/office/drawing/2014/main" id="{19621C1C-F442-E74E-B273-C8B5AB993883}"/>
              </a:ext>
            </a:extLst>
          </p:cNvPr>
          <p:cNvSpPr>
            <a:spLocks noGrp="1"/>
          </p:cNvSpPr>
          <p:nvPr>
            <p:ph idx="1"/>
          </p:nvPr>
        </p:nvSpPr>
        <p:spPr/>
        <p:txBody>
          <a:bodyPr/>
          <a:lstStyle/>
          <a:p>
            <a:r>
              <a:rPr lang="en-GB" sz="1600" dirty="0"/>
              <a:t>Recombination with help of septa and kicker magnets + bends/correctors</a:t>
            </a:r>
          </a:p>
        </p:txBody>
      </p:sp>
      <p:sp>
        <p:nvSpPr>
          <p:cNvPr id="4" name="Slide Number Placeholder 3">
            <a:extLst>
              <a:ext uri="{FF2B5EF4-FFF2-40B4-BE49-F238E27FC236}">
                <a16:creationId xmlns:a16="http://schemas.microsoft.com/office/drawing/2014/main" id="{871D4CF1-95FB-514F-88AA-97887738954E}"/>
              </a:ext>
            </a:extLst>
          </p:cNvPr>
          <p:cNvSpPr>
            <a:spLocks noGrp="1"/>
          </p:cNvSpPr>
          <p:nvPr>
            <p:ph type="sldNum" sz="quarter" idx="10"/>
          </p:nvPr>
        </p:nvSpPr>
        <p:spPr/>
        <p:txBody>
          <a:bodyPr/>
          <a:lstStyle/>
          <a:p>
            <a:pPr>
              <a:defRPr/>
            </a:pPr>
            <a:fld id="{1D928879-7F2A-6B40-BCD7-7415EB4708CF}" type="slidenum">
              <a:rPr lang="en-US" smtClean="0"/>
              <a:pPr>
                <a:defRPr/>
              </a:pPr>
              <a:t>10</a:t>
            </a:fld>
            <a:endParaRPr lang="en-US" dirty="0"/>
          </a:p>
        </p:txBody>
      </p:sp>
      <p:sp>
        <p:nvSpPr>
          <p:cNvPr id="5" name="Date Placeholder 4">
            <a:extLst>
              <a:ext uri="{FF2B5EF4-FFF2-40B4-BE49-F238E27FC236}">
                <a16:creationId xmlns:a16="http://schemas.microsoft.com/office/drawing/2014/main" id="{925A7D46-C018-8C44-9D42-6A4EDE4C24D8}"/>
              </a:ext>
            </a:extLst>
          </p:cNvPr>
          <p:cNvSpPr>
            <a:spLocks noGrp="1"/>
          </p:cNvSpPr>
          <p:nvPr>
            <p:ph type="dt" sz="half" idx="11"/>
          </p:nvPr>
        </p:nvSpPr>
        <p:spPr/>
        <p:txBody>
          <a:bodyPr/>
          <a:lstStyle/>
          <a:p>
            <a:pPr>
              <a:defRPr/>
            </a:pPr>
            <a:r>
              <a:rPr lang="en-US"/>
              <a:t>MPP Workshop, 7-8 May 2019, Bossey</a:t>
            </a:r>
          </a:p>
        </p:txBody>
      </p:sp>
      <p:pic>
        <p:nvPicPr>
          <p:cNvPr id="6" name="Picture 5">
            <a:extLst>
              <a:ext uri="{FF2B5EF4-FFF2-40B4-BE49-F238E27FC236}">
                <a16:creationId xmlns:a16="http://schemas.microsoft.com/office/drawing/2014/main" id="{70D040E4-6CE2-3F4C-B8F5-79BA961B5789}"/>
              </a:ext>
            </a:extLst>
          </p:cNvPr>
          <p:cNvPicPr>
            <a:picLocks noChangeAspect="1"/>
          </p:cNvPicPr>
          <p:nvPr/>
        </p:nvPicPr>
        <p:blipFill>
          <a:blip r:embed="rId2"/>
          <a:stretch>
            <a:fillRect/>
          </a:stretch>
        </p:blipFill>
        <p:spPr>
          <a:xfrm>
            <a:off x="0" y="1303176"/>
            <a:ext cx="9144000" cy="2222435"/>
          </a:xfrm>
          <a:prstGeom prst="rect">
            <a:avLst/>
          </a:prstGeom>
        </p:spPr>
      </p:pic>
      <p:pic>
        <p:nvPicPr>
          <p:cNvPr id="7" name="Picture 6">
            <a:extLst>
              <a:ext uri="{FF2B5EF4-FFF2-40B4-BE49-F238E27FC236}">
                <a16:creationId xmlns:a16="http://schemas.microsoft.com/office/drawing/2014/main" id="{E5A0AF08-B410-1C41-B6DD-110813D82549}"/>
              </a:ext>
            </a:extLst>
          </p:cNvPr>
          <p:cNvPicPr>
            <a:picLocks noChangeAspect="1"/>
          </p:cNvPicPr>
          <p:nvPr/>
        </p:nvPicPr>
        <p:blipFill>
          <a:blip r:embed="rId3"/>
          <a:stretch>
            <a:fillRect/>
          </a:stretch>
        </p:blipFill>
        <p:spPr>
          <a:xfrm>
            <a:off x="0" y="3647650"/>
            <a:ext cx="9144000" cy="2393576"/>
          </a:xfrm>
          <a:prstGeom prst="rect">
            <a:avLst/>
          </a:prstGeom>
        </p:spPr>
      </p:pic>
      <p:sp>
        <p:nvSpPr>
          <p:cNvPr id="8" name="Oval 7">
            <a:extLst>
              <a:ext uri="{FF2B5EF4-FFF2-40B4-BE49-F238E27FC236}">
                <a16:creationId xmlns:a16="http://schemas.microsoft.com/office/drawing/2014/main" id="{757AA745-38D1-0249-AC15-C07223C3775F}"/>
              </a:ext>
            </a:extLst>
          </p:cNvPr>
          <p:cNvSpPr/>
          <p:nvPr/>
        </p:nvSpPr>
        <p:spPr>
          <a:xfrm>
            <a:off x="7954027" y="1303176"/>
            <a:ext cx="926926" cy="42541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D798C696-78A2-5C4B-80E1-074616E2A365}"/>
              </a:ext>
            </a:extLst>
          </p:cNvPr>
          <p:cNvSpPr/>
          <p:nvPr/>
        </p:nvSpPr>
        <p:spPr>
          <a:xfrm>
            <a:off x="678493" y="4511927"/>
            <a:ext cx="926926" cy="42541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0112D1F-6ACE-0A4E-9B98-583951768147}"/>
              </a:ext>
            </a:extLst>
          </p:cNvPr>
          <p:cNvSpPr/>
          <p:nvPr/>
        </p:nvSpPr>
        <p:spPr>
          <a:xfrm>
            <a:off x="7290148" y="3563189"/>
            <a:ext cx="895002" cy="353820"/>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19A6C5A-B7D1-4542-BEB5-4D65F966F9E5}"/>
              </a:ext>
            </a:extLst>
          </p:cNvPr>
          <p:cNvSpPr/>
          <p:nvPr/>
        </p:nvSpPr>
        <p:spPr>
          <a:xfrm>
            <a:off x="7540973" y="5347682"/>
            <a:ext cx="1599852" cy="353820"/>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7F45FD17-D7A6-E54F-B393-AA9FD5434CF1}"/>
              </a:ext>
            </a:extLst>
          </p:cNvPr>
          <p:cNvSpPr txBox="1"/>
          <p:nvPr/>
        </p:nvSpPr>
        <p:spPr>
          <a:xfrm>
            <a:off x="1268535" y="5734524"/>
            <a:ext cx="545342" cy="261610"/>
          </a:xfrm>
          <a:prstGeom prst="rect">
            <a:avLst/>
          </a:prstGeom>
          <a:noFill/>
        </p:spPr>
        <p:txBody>
          <a:bodyPr wrap="none" rtlCol="0">
            <a:spAutoFit/>
          </a:bodyPr>
          <a:lstStyle/>
          <a:p>
            <a:r>
              <a:rPr lang="en-GB" sz="1100" b="1" dirty="0">
                <a:solidFill>
                  <a:schemeClr val="bg2">
                    <a:lumMod val="10000"/>
                  </a:schemeClr>
                </a:solidFill>
              </a:rPr>
              <a:t>to PS</a:t>
            </a:r>
          </a:p>
        </p:txBody>
      </p:sp>
      <p:sp>
        <p:nvSpPr>
          <p:cNvPr id="13" name="Rectangle 12">
            <a:extLst>
              <a:ext uri="{FF2B5EF4-FFF2-40B4-BE49-F238E27FC236}">
                <a16:creationId xmlns:a16="http://schemas.microsoft.com/office/drawing/2014/main" id="{BC98DED7-8DFE-A348-995B-45047EAA75F0}"/>
              </a:ext>
            </a:extLst>
          </p:cNvPr>
          <p:cNvSpPr/>
          <p:nvPr/>
        </p:nvSpPr>
        <p:spPr>
          <a:xfrm>
            <a:off x="1286715" y="5730927"/>
            <a:ext cx="539688" cy="265207"/>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1D1098B3-87DD-1041-8E4D-A9ACC41BBB67}"/>
              </a:ext>
            </a:extLst>
          </p:cNvPr>
          <p:cNvSpPr/>
          <p:nvPr/>
        </p:nvSpPr>
        <p:spPr>
          <a:xfrm>
            <a:off x="2810006" y="5276086"/>
            <a:ext cx="926926" cy="42541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AD33279A-52A0-E545-A17B-658554FB27FB}"/>
              </a:ext>
            </a:extLst>
          </p:cNvPr>
          <p:cNvSpPr txBox="1"/>
          <p:nvPr/>
        </p:nvSpPr>
        <p:spPr>
          <a:xfrm>
            <a:off x="457200" y="3464676"/>
            <a:ext cx="6316794" cy="338554"/>
          </a:xfrm>
          <a:prstGeom prst="rect">
            <a:avLst/>
          </a:prstGeom>
          <a:noFill/>
        </p:spPr>
        <p:txBody>
          <a:bodyPr wrap="none" rtlCol="0">
            <a:spAutoFit/>
          </a:bodyPr>
          <a:lstStyle/>
          <a:p>
            <a:pPr marL="285750" indent="-285750">
              <a:buFont typeface="Arial" panose="020B0604020202020204" pitchFamily="34" charset="0"/>
              <a:buChar char="•"/>
            </a:pPr>
            <a:r>
              <a:rPr lang="en-GB" sz="1600" dirty="0"/>
              <a:t>Vertical deflection to ISOLDE GPS or HRS through BTY.BVT101</a:t>
            </a:r>
          </a:p>
        </p:txBody>
      </p:sp>
    </p:spTree>
    <p:extLst>
      <p:ext uri="{BB962C8B-B14F-4D97-AF65-F5344CB8AC3E}">
        <p14:creationId xmlns:p14="http://schemas.microsoft.com/office/powerpoint/2010/main" val="1894442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87151-646F-204F-AC2A-AC51FD3B9C61}"/>
              </a:ext>
            </a:extLst>
          </p:cNvPr>
          <p:cNvSpPr>
            <a:spLocks noGrp="1"/>
          </p:cNvSpPr>
          <p:nvPr>
            <p:ph type="title"/>
          </p:nvPr>
        </p:nvSpPr>
        <p:spPr/>
        <p:txBody>
          <a:bodyPr/>
          <a:lstStyle/>
          <a:p>
            <a:r>
              <a:rPr lang="en-GB" dirty="0"/>
              <a:t>The PSB Extraction BIC and Open Issues</a:t>
            </a:r>
          </a:p>
        </p:txBody>
      </p:sp>
      <p:sp>
        <p:nvSpPr>
          <p:cNvPr id="3" name="Content Placeholder 2">
            <a:extLst>
              <a:ext uri="{FF2B5EF4-FFF2-40B4-BE49-F238E27FC236}">
                <a16:creationId xmlns:a16="http://schemas.microsoft.com/office/drawing/2014/main" id="{B1164BD1-4316-A743-BCA7-CDBE8F2C6E48}"/>
              </a:ext>
            </a:extLst>
          </p:cNvPr>
          <p:cNvSpPr>
            <a:spLocks noGrp="1"/>
          </p:cNvSpPr>
          <p:nvPr>
            <p:ph idx="1"/>
          </p:nvPr>
        </p:nvSpPr>
        <p:spPr>
          <a:xfrm>
            <a:off x="457200" y="3444659"/>
            <a:ext cx="8226425" cy="2718146"/>
          </a:xfrm>
        </p:spPr>
        <p:txBody>
          <a:bodyPr/>
          <a:lstStyle/>
          <a:p>
            <a:r>
              <a:rPr lang="en-GB" dirty="0"/>
              <a:t>The 4 PSB destinations are provided by timing receiver cards</a:t>
            </a:r>
          </a:p>
          <a:p>
            <a:r>
              <a:rPr lang="en-GB" dirty="0"/>
              <a:t>Only bending magnets and WIC connected (+ PS dump)</a:t>
            </a:r>
          </a:p>
          <a:p>
            <a:r>
              <a:rPr lang="en-GB" dirty="0">
                <a:solidFill>
                  <a:srgbClr val="FF9403"/>
                </a:solidFill>
              </a:rPr>
              <a:t>No distinction between the 4 PSB rings</a:t>
            </a:r>
          </a:p>
          <a:p>
            <a:r>
              <a:rPr lang="en-GB" dirty="0">
                <a:solidFill>
                  <a:srgbClr val="FF0000"/>
                </a:solidFill>
              </a:rPr>
              <a:t>Action</a:t>
            </a:r>
            <a:r>
              <a:rPr lang="en-GB" dirty="0"/>
              <a:t>: do not pulse PSB extraction kickers </a:t>
            </a:r>
            <a:r>
              <a:rPr lang="en-GB" dirty="0">
                <a:sym typeface="Wingdings" pitchFamily="2" charset="2"/>
              </a:rPr>
              <a:t> </a:t>
            </a:r>
            <a:r>
              <a:rPr lang="en-GB" dirty="0">
                <a:solidFill>
                  <a:srgbClr val="FF0000"/>
                </a:solidFill>
                <a:sym typeface="Wingdings" pitchFamily="2" charset="2"/>
              </a:rPr>
              <a:t>loose beam in rings</a:t>
            </a:r>
          </a:p>
          <a:p>
            <a:pPr lvl="1"/>
            <a:r>
              <a:rPr lang="en-GB" dirty="0">
                <a:sym typeface="Wingdings" pitchFamily="2" charset="2"/>
              </a:rPr>
              <a:t>Acquisition of power converter currents within the interlock window only once beam is already in the PSB  cannot be safely dumped</a:t>
            </a:r>
          </a:p>
          <a:p>
            <a:pPr lvl="1">
              <a:buFont typeface="Wingdings" pitchFamily="2" charset="2"/>
              <a:buChar char="Ø"/>
            </a:pPr>
            <a:r>
              <a:rPr lang="en-GB" dirty="0">
                <a:sym typeface="Wingdings" pitchFamily="2" charset="2"/>
              </a:rPr>
              <a:t>Reproduce BIC matrix with SIS and remove beam permit (latched) of Choppers master BIC for the corresponding destination</a:t>
            </a:r>
            <a:endParaRPr lang="en-GB" dirty="0"/>
          </a:p>
        </p:txBody>
      </p:sp>
      <p:sp>
        <p:nvSpPr>
          <p:cNvPr id="4" name="Slide Number Placeholder 3">
            <a:extLst>
              <a:ext uri="{FF2B5EF4-FFF2-40B4-BE49-F238E27FC236}">
                <a16:creationId xmlns:a16="http://schemas.microsoft.com/office/drawing/2014/main" id="{6FE57391-D8C7-DE49-8275-0BD4B54F1548}"/>
              </a:ext>
            </a:extLst>
          </p:cNvPr>
          <p:cNvSpPr>
            <a:spLocks noGrp="1"/>
          </p:cNvSpPr>
          <p:nvPr>
            <p:ph type="sldNum" sz="quarter" idx="10"/>
          </p:nvPr>
        </p:nvSpPr>
        <p:spPr/>
        <p:txBody>
          <a:bodyPr/>
          <a:lstStyle/>
          <a:p>
            <a:pPr>
              <a:defRPr/>
            </a:pPr>
            <a:fld id="{1D928879-7F2A-6B40-BCD7-7415EB4708CF}" type="slidenum">
              <a:rPr lang="en-US" smtClean="0"/>
              <a:pPr>
                <a:defRPr/>
              </a:pPr>
              <a:t>11</a:t>
            </a:fld>
            <a:endParaRPr lang="en-US" dirty="0"/>
          </a:p>
        </p:txBody>
      </p:sp>
      <p:sp>
        <p:nvSpPr>
          <p:cNvPr id="5" name="Date Placeholder 4">
            <a:extLst>
              <a:ext uri="{FF2B5EF4-FFF2-40B4-BE49-F238E27FC236}">
                <a16:creationId xmlns:a16="http://schemas.microsoft.com/office/drawing/2014/main" id="{0467543B-8AFF-4F48-86B1-75120F50C671}"/>
              </a:ext>
            </a:extLst>
          </p:cNvPr>
          <p:cNvSpPr>
            <a:spLocks noGrp="1"/>
          </p:cNvSpPr>
          <p:nvPr>
            <p:ph type="dt" sz="half" idx="11"/>
          </p:nvPr>
        </p:nvSpPr>
        <p:spPr/>
        <p:txBody>
          <a:bodyPr/>
          <a:lstStyle/>
          <a:p>
            <a:pPr>
              <a:defRPr/>
            </a:pPr>
            <a:r>
              <a:rPr lang="en-US"/>
              <a:t>MPP Workshop, 7-8 May 2019, Bossey</a:t>
            </a:r>
          </a:p>
        </p:txBody>
      </p:sp>
      <p:pic>
        <p:nvPicPr>
          <p:cNvPr id="7" name="Picture 6">
            <a:extLst>
              <a:ext uri="{FF2B5EF4-FFF2-40B4-BE49-F238E27FC236}">
                <a16:creationId xmlns:a16="http://schemas.microsoft.com/office/drawing/2014/main" id="{9092ECE3-9ECC-034A-8725-CC01B356360C}"/>
              </a:ext>
            </a:extLst>
          </p:cNvPr>
          <p:cNvPicPr>
            <a:picLocks noChangeAspect="1"/>
          </p:cNvPicPr>
          <p:nvPr/>
        </p:nvPicPr>
        <p:blipFill>
          <a:blip r:embed="rId2"/>
          <a:stretch>
            <a:fillRect/>
          </a:stretch>
        </p:blipFill>
        <p:spPr>
          <a:xfrm>
            <a:off x="1137951" y="919350"/>
            <a:ext cx="6879209" cy="2425362"/>
          </a:xfrm>
          <a:prstGeom prst="rect">
            <a:avLst/>
          </a:prstGeom>
        </p:spPr>
      </p:pic>
    </p:spTree>
    <p:extLst>
      <p:ext uri="{BB962C8B-B14F-4D97-AF65-F5344CB8AC3E}">
        <p14:creationId xmlns:p14="http://schemas.microsoft.com/office/powerpoint/2010/main" val="197715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AC474C-191A-E04C-AB7A-4F135890EE56}"/>
              </a:ext>
            </a:extLst>
          </p:cNvPr>
          <p:cNvSpPr>
            <a:spLocks noGrp="1"/>
          </p:cNvSpPr>
          <p:nvPr>
            <p:ph idx="1"/>
          </p:nvPr>
        </p:nvSpPr>
        <p:spPr>
          <a:xfrm>
            <a:off x="444674" y="974408"/>
            <a:ext cx="8226425" cy="4993353"/>
          </a:xfrm>
        </p:spPr>
        <p:txBody>
          <a:bodyPr/>
          <a:lstStyle/>
          <a:p>
            <a:r>
              <a:rPr lang="en-GB" sz="1600" dirty="0"/>
              <a:t>Affecting </a:t>
            </a:r>
            <a:r>
              <a:rPr lang="en-GB" sz="1600" dirty="0">
                <a:solidFill>
                  <a:srgbClr val="FF9403"/>
                </a:solidFill>
              </a:rPr>
              <a:t>individual rings </a:t>
            </a:r>
            <a:r>
              <a:rPr lang="en-GB" sz="1600" dirty="0"/>
              <a:t>(extraction/recombination kickers/septa)</a:t>
            </a:r>
          </a:p>
          <a:p>
            <a:endParaRPr lang="en-GB" sz="1600" dirty="0"/>
          </a:p>
          <a:p>
            <a:endParaRPr lang="en-GB" sz="1600" dirty="0"/>
          </a:p>
          <a:p>
            <a:endParaRPr lang="en-GB" sz="1600" dirty="0"/>
          </a:p>
          <a:p>
            <a:endParaRPr lang="en-GB" sz="1600" dirty="0"/>
          </a:p>
          <a:p>
            <a:endParaRPr lang="en-GB" sz="1600" dirty="0"/>
          </a:p>
          <a:p>
            <a:endParaRPr lang="en-GB" sz="1600" dirty="0"/>
          </a:p>
          <a:p>
            <a:r>
              <a:rPr lang="en-GB" sz="1600" dirty="0">
                <a:solidFill>
                  <a:srgbClr val="FF9403"/>
                </a:solidFill>
              </a:rPr>
              <a:t>Destination-dependent equipment in extraction </a:t>
            </a:r>
            <a:r>
              <a:rPr lang="en-GB" sz="1600" dirty="0"/>
              <a:t>(sometimes only for proton delivery optimisation; for other cases it would have required adding another BIC, CIBUs etc. </a:t>
            </a:r>
            <a:r>
              <a:rPr lang="en-GB" sz="1600" dirty="0">
                <a:sym typeface="Wingdings" pitchFamily="2" charset="2"/>
              </a:rPr>
              <a:t> budget considerations at the time; in addition the destination inputs always block several channels…); </a:t>
            </a:r>
            <a:r>
              <a:rPr lang="en-GB" sz="1600" dirty="0">
                <a:solidFill>
                  <a:srgbClr val="FF9403"/>
                </a:solidFill>
                <a:sym typeface="Wingdings" pitchFamily="2" charset="2"/>
              </a:rPr>
              <a:t>BIS not ‘destination-aware’</a:t>
            </a:r>
            <a:endParaRPr lang="en-GB" sz="1600" dirty="0">
              <a:solidFill>
                <a:srgbClr val="FF9403"/>
              </a:solidFill>
            </a:endParaRPr>
          </a:p>
          <a:p>
            <a:endParaRPr lang="en-GB" sz="1600" dirty="0"/>
          </a:p>
          <a:p>
            <a:endParaRPr lang="en-GB" sz="1600" dirty="0"/>
          </a:p>
          <a:p>
            <a:endParaRPr lang="en-GB" sz="1600" dirty="0"/>
          </a:p>
        </p:txBody>
      </p:sp>
      <p:pic>
        <p:nvPicPr>
          <p:cNvPr id="9" name="Picture 8">
            <a:extLst>
              <a:ext uri="{FF2B5EF4-FFF2-40B4-BE49-F238E27FC236}">
                <a16:creationId xmlns:a16="http://schemas.microsoft.com/office/drawing/2014/main" id="{983E63ED-AA55-6344-9836-6EBD50C514CF}"/>
              </a:ext>
            </a:extLst>
          </p:cNvPr>
          <p:cNvPicPr>
            <a:picLocks noChangeAspect="1"/>
          </p:cNvPicPr>
          <p:nvPr/>
        </p:nvPicPr>
        <p:blipFill>
          <a:blip r:embed="rId3"/>
          <a:stretch>
            <a:fillRect/>
          </a:stretch>
        </p:blipFill>
        <p:spPr>
          <a:xfrm>
            <a:off x="620038" y="1294488"/>
            <a:ext cx="4302690" cy="1788131"/>
          </a:xfrm>
          <a:prstGeom prst="rect">
            <a:avLst/>
          </a:prstGeom>
        </p:spPr>
      </p:pic>
      <p:sp>
        <p:nvSpPr>
          <p:cNvPr id="2" name="Title 1">
            <a:extLst>
              <a:ext uri="{FF2B5EF4-FFF2-40B4-BE49-F238E27FC236}">
                <a16:creationId xmlns:a16="http://schemas.microsoft.com/office/drawing/2014/main" id="{0445E99A-296B-9C4C-90E1-6595F1E8C693}"/>
              </a:ext>
            </a:extLst>
          </p:cNvPr>
          <p:cNvSpPr>
            <a:spLocks noGrp="1"/>
          </p:cNvSpPr>
          <p:nvPr>
            <p:ph type="title"/>
          </p:nvPr>
        </p:nvSpPr>
        <p:spPr/>
        <p:txBody>
          <a:bodyPr/>
          <a:lstStyle/>
          <a:p>
            <a:r>
              <a:rPr lang="en-GB" dirty="0"/>
              <a:t>PSB Extraction Interlocks with EC</a:t>
            </a:r>
          </a:p>
        </p:txBody>
      </p:sp>
      <p:sp>
        <p:nvSpPr>
          <p:cNvPr id="4" name="Slide Number Placeholder 3">
            <a:extLst>
              <a:ext uri="{FF2B5EF4-FFF2-40B4-BE49-F238E27FC236}">
                <a16:creationId xmlns:a16="http://schemas.microsoft.com/office/drawing/2014/main" id="{1E47F86D-BBEF-564F-8818-348225B41455}"/>
              </a:ext>
            </a:extLst>
          </p:cNvPr>
          <p:cNvSpPr>
            <a:spLocks noGrp="1"/>
          </p:cNvSpPr>
          <p:nvPr>
            <p:ph type="sldNum" sz="quarter" idx="10"/>
          </p:nvPr>
        </p:nvSpPr>
        <p:spPr/>
        <p:txBody>
          <a:bodyPr/>
          <a:lstStyle/>
          <a:p>
            <a:pPr>
              <a:defRPr/>
            </a:pPr>
            <a:fld id="{1D928879-7F2A-6B40-BCD7-7415EB4708CF}" type="slidenum">
              <a:rPr lang="en-US" smtClean="0"/>
              <a:pPr>
                <a:defRPr/>
              </a:pPr>
              <a:t>12</a:t>
            </a:fld>
            <a:endParaRPr lang="en-US" dirty="0"/>
          </a:p>
        </p:txBody>
      </p:sp>
      <p:sp>
        <p:nvSpPr>
          <p:cNvPr id="5" name="Date Placeholder 4">
            <a:extLst>
              <a:ext uri="{FF2B5EF4-FFF2-40B4-BE49-F238E27FC236}">
                <a16:creationId xmlns:a16="http://schemas.microsoft.com/office/drawing/2014/main" id="{DD5FD89F-A100-7C40-BBCB-257DA7208172}"/>
              </a:ext>
            </a:extLst>
          </p:cNvPr>
          <p:cNvSpPr>
            <a:spLocks noGrp="1"/>
          </p:cNvSpPr>
          <p:nvPr>
            <p:ph type="dt" sz="half" idx="11"/>
          </p:nvPr>
        </p:nvSpPr>
        <p:spPr/>
        <p:txBody>
          <a:bodyPr/>
          <a:lstStyle/>
          <a:p>
            <a:pPr>
              <a:defRPr/>
            </a:pPr>
            <a:r>
              <a:rPr lang="en-US"/>
              <a:t>MPP Workshop, 7-8 May 2019, Bossey</a:t>
            </a:r>
          </a:p>
        </p:txBody>
      </p:sp>
      <p:pic>
        <p:nvPicPr>
          <p:cNvPr id="7" name="Picture 6">
            <a:extLst>
              <a:ext uri="{FF2B5EF4-FFF2-40B4-BE49-F238E27FC236}">
                <a16:creationId xmlns:a16="http://schemas.microsoft.com/office/drawing/2014/main" id="{C1844F79-AC2E-BB46-A328-CD070461AAFD}"/>
              </a:ext>
            </a:extLst>
          </p:cNvPr>
          <p:cNvPicPr>
            <a:picLocks noChangeAspect="1"/>
          </p:cNvPicPr>
          <p:nvPr/>
        </p:nvPicPr>
        <p:blipFill>
          <a:blip r:embed="rId4"/>
          <a:stretch>
            <a:fillRect/>
          </a:stretch>
        </p:blipFill>
        <p:spPr>
          <a:xfrm>
            <a:off x="2548165" y="2030774"/>
            <a:ext cx="2081777" cy="1051845"/>
          </a:xfrm>
          <a:prstGeom prst="rect">
            <a:avLst/>
          </a:prstGeom>
        </p:spPr>
      </p:pic>
      <p:pic>
        <p:nvPicPr>
          <p:cNvPr id="10" name="Picture 9">
            <a:extLst>
              <a:ext uri="{FF2B5EF4-FFF2-40B4-BE49-F238E27FC236}">
                <a16:creationId xmlns:a16="http://schemas.microsoft.com/office/drawing/2014/main" id="{610106EB-01E6-C341-AA6E-1105E5211B59}"/>
              </a:ext>
            </a:extLst>
          </p:cNvPr>
          <p:cNvPicPr>
            <a:picLocks noChangeAspect="1"/>
          </p:cNvPicPr>
          <p:nvPr/>
        </p:nvPicPr>
        <p:blipFill>
          <a:blip r:embed="rId5"/>
          <a:stretch>
            <a:fillRect/>
          </a:stretch>
        </p:blipFill>
        <p:spPr>
          <a:xfrm>
            <a:off x="5230986" y="1294488"/>
            <a:ext cx="2969016" cy="1392997"/>
          </a:xfrm>
          <a:prstGeom prst="rect">
            <a:avLst/>
          </a:prstGeom>
        </p:spPr>
      </p:pic>
      <p:pic>
        <p:nvPicPr>
          <p:cNvPr id="11" name="Picture 10">
            <a:extLst>
              <a:ext uri="{FF2B5EF4-FFF2-40B4-BE49-F238E27FC236}">
                <a16:creationId xmlns:a16="http://schemas.microsoft.com/office/drawing/2014/main" id="{7248D456-81FA-BD4B-9FC7-FD24F161EA49}"/>
              </a:ext>
            </a:extLst>
          </p:cNvPr>
          <p:cNvPicPr>
            <a:picLocks noChangeAspect="1"/>
          </p:cNvPicPr>
          <p:nvPr/>
        </p:nvPicPr>
        <p:blipFill>
          <a:blip r:embed="rId6"/>
          <a:stretch>
            <a:fillRect/>
          </a:stretch>
        </p:blipFill>
        <p:spPr>
          <a:xfrm>
            <a:off x="269310" y="4183180"/>
            <a:ext cx="4713875" cy="1976234"/>
          </a:xfrm>
          <a:prstGeom prst="rect">
            <a:avLst/>
          </a:prstGeom>
        </p:spPr>
      </p:pic>
      <p:pic>
        <p:nvPicPr>
          <p:cNvPr id="13" name="Picture 12">
            <a:extLst>
              <a:ext uri="{FF2B5EF4-FFF2-40B4-BE49-F238E27FC236}">
                <a16:creationId xmlns:a16="http://schemas.microsoft.com/office/drawing/2014/main" id="{F5E06C79-954D-DD4D-95B0-77D4BA4E84BF}"/>
              </a:ext>
            </a:extLst>
          </p:cNvPr>
          <p:cNvPicPr>
            <a:picLocks noChangeAspect="1"/>
          </p:cNvPicPr>
          <p:nvPr/>
        </p:nvPicPr>
        <p:blipFill>
          <a:blip r:embed="rId7"/>
          <a:stretch>
            <a:fillRect/>
          </a:stretch>
        </p:blipFill>
        <p:spPr>
          <a:xfrm>
            <a:off x="5032201" y="4183180"/>
            <a:ext cx="3403774" cy="803429"/>
          </a:xfrm>
          <a:prstGeom prst="rect">
            <a:avLst/>
          </a:prstGeom>
        </p:spPr>
      </p:pic>
      <p:pic>
        <p:nvPicPr>
          <p:cNvPr id="14" name="Picture 13">
            <a:extLst>
              <a:ext uri="{FF2B5EF4-FFF2-40B4-BE49-F238E27FC236}">
                <a16:creationId xmlns:a16="http://schemas.microsoft.com/office/drawing/2014/main" id="{F3991889-C044-3947-B435-59AEEF083FA3}"/>
              </a:ext>
            </a:extLst>
          </p:cNvPr>
          <p:cNvPicPr>
            <a:picLocks noChangeAspect="1"/>
          </p:cNvPicPr>
          <p:nvPr/>
        </p:nvPicPr>
        <p:blipFill>
          <a:blip r:embed="rId8"/>
          <a:stretch>
            <a:fillRect/>
          </a:stretch>
        </p:blipFill>
        <p:spPr>
          <a:xfrm>
            <a:off x="5024242" y="4919782"/>
            <a:ext cx="4144810" cy="262759"/>
          </a:xfrm>
          <a:prstGeom prst="rect">
            <a:avLst/>
          </a:prstGeom>
        </p:spPr>
      </p:pic>
      <p:pic>
        <p:nvPicPr>
          <p:cNvPr id="15" name="Picture 14">
            <a:extLst>
              <a:ext uri="{FF2B5EF4-FFF2-40B4-BE49-F238E27FC236}">
                <a16:creationId xmlns:a16="http://schemas.microsoft.com/office/drawing/2014/main" id="{3F4A6E2B-AB21-354E-A598-3E84CB682E77}"/>
              </a:ext>
            </a:extLst>
          </p:cNvPr>
          <p:cNvPicPr>
            <a:picLocks noChangeAspect="1"/>
          </p:cNvPicPr>
          <p:nvPr/>
        </p:nvPicPr>
        <p:blipFill>
          <a:blip r:embed="rId9"/>
          <a:stretch>
            <a:fillRect/>
          </a:stretch>
        </p:blipFill>
        <p:spPr>
          <a:xfrm>
            <a:off x="5032201" y="5127794"/>
            <a:ext cx="2547677" cy="244297"/>
          </a:xfrm>
          <a:prstGeom prst="rect">
            <a:avLst/>
          </a:prstGeom>
        </p:spPr>
      </p:pic>
      <p:sp>
        <p:nvSpPr>
          <p:cNvPr id="16" name="Rectangle 15">
            <a:extLst>
              <a:ext uri="{FF2B5EF4-FFF2-40B4-BE49-F238E27FC236}">
                <a16:creationId xmlns:a16="http://schemas.microsoft.com/office/drawing/2014/main" id="{C4599CD2-5984-774C-B75C-327FE9D6694D}"/>
              </a:ext>
            </a:extLst>
          </p:cNvPr>
          <p:cNvSpPr/>
          <p:nvPr/>
        </p:nvSpPr>
        <p:spPr>
          <a:xfrm>
            <a:off x="4983185" y="4359058"/>
            <a:ext cx="3452790" cy="627551"/>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84166853-A91C-1741-B178-ED025376CE20}"/>
              </a:ext>
            </a:extLst>
          </p:cNvPr>
          <p:cNvCxnSpPr/>
          <p:nvPr/>
        </p:nvCxnSpPr>
        <p:spPr>
          <a:xfrm>
            <a:off x="3277319" y="3501104"/>
            <a:ext cx="1705866" cy="84147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C130CA86-D4A3-3642-9AAF-94FEF8655FC9}"/>
              </a:ext>
            </a:extLst>
          </p:cNvPr>
          <p:cNvPicPr>
            <a:picLocks noChangeAspect="1"/>
          </p:cNvPicPr>
          <p:nvPr/>
        </p:nvPicPr>
        <p:blipFill>
          <a:blip r:embed="rId10"/>
          <a:stretch>
            <a:fillRect/>
          </a:stretch>
        </p:blipFill>
        <p:spPr>
          <a:xfrm>
            <a:off x="717138" y="1608594"/>
            <a:ext cx="723355" cy="422884"/>
          </a:xfrm>
          <a:prstGeom prst="rect">
            <a:avLst/>
          </a:prstGeom>
        </p:spPr>
      </p:pic>
      <p:sp>
        <p:nvSpPr>
          <p:cNvPr id="21" name="TextBox 20">
            <a:extLst>
              <a:ext uri="{FF2B5EF4-FFF2-40B4-BE49-F238E27FC236}">
                <a16:creationId xmlns:a16="http://schemas.microsoft.com/office/drawing/2014/main" id="{F79CB1B9-BF3A-9A47-B98C-6F9C22FD29A6}"/>
              </a:ext>
            </a:extLst>
          </p:cNvPr>
          <p:cNvSpPr txBox="1"/>
          <p:nvPr/>
        </p:nvSpPr>
        <p:spPr>
          <a:xfrm>
            <a:off x="5043096" y="5361140"/>
            <a:ext cx="3510320" cy="461665"/>
          </a:xfrm>
          <a:prstGeom prst="rect">
            <a:avLst/>
          </a:prstGeom>
          <a:noFill/>
        </p:spPr>
        <p:txBody>
          <a:bodyPr wrap="none" rtlCol="0">
            <a:spAutoFit/>
          </a:bodyPr>
          <a:lstStyle/>
          <a:p>
            <a:r>
              <a:rPr lang="en-GB" sz="1200" dirty="0">
                <a:solidFill>
                  <a:schemeClr val="bg2">
                    <a:lumMod val="10000"/>
                  </a:schemeClr>
                </a:solidFill>
              </a:rPr>
              <a:t>To be added: quadrupoles in BTP line (</a:t>
            </a:r>
            <a:r>
              <a:rPr lang="en-GB" sz="1200" dirty="0" err="1">
                <a:solidFill>
                  <a:schemeClr val="bg2">
                    <a:lumMod val="10000"/>
                  </a:schemeClr>
                </a:solidFill>
              </a:rPr>
              <a:t>dest</a:t>
            </a:r>
            <a:r>
              <a:rPr lang="en-GB" sz="1200" dirty="0">
                <a:solidFill>
                  <a:schemeClr val="bg2">
                    <a:lumMod val="10000"/>
                  </a:schemeClr>
                </a:solidFill>
              </a:rPr>
              <a:t>. PS) </a:t>
            </a:r>
          </a:p>
          <a:p>
            <a:r>
              <a:rPr lang="en-GB" sz="1200" dirty="0">
                <a:solidFill>
                  <a:schemeClr val="bg2">
                    <a:lumMod val="10000"/>
                  </a:schemeClr>
                </a:solidFill>
              </a:rPr>
              <a:t>       and quadrupoles in BTY line (</a:t>
            </a:r>
            <a:r>
              <a:rPr lang="en-GB" sz="1200" dirty="0" err="1">
                <a:solidFill>
                  <a:schemeClr val="bg2">
                    <a:lumMod val="10000"/>
                  </a:schemeClr>
                </a:solidFill>
              </a:rPr>
              <a:t>dest</a:t>
            </a:r>
            <a:r>
              <a:rPr lang="en-GB" sz="1200" dirty="0">
                <a:solidFill>
                  <a:schemeClr val="bg2">
                    <a:lumMod val="10000"/>
                  </a:schemeClr>
                </a:solidFill>
              </a:rPr>
              <a:t>. ISOLDE)</a:t>
            </a:r>
          </a:p>
        </p:txBody>
      </p:sp>
      <p:pic>
        <p:nvPicPr>
          <p:cNvPr id="6" name="Picture 5">
            <a:extLst>
              <a:ext uri="{FF2B5EF4-FFF2-40B4-BE49-F238E27FC236}">
                <a16:creationId xmlns:a16="http://schemas.microsoft.com/office/drawing/2014/main" id="{B790631C-D3BC-454A-96CD-EC6926764F8B}"/>
              </a:ext>
            </a:extLst>
          </p:cNvPr>
          <p:cNvPicPr>
            <a:picLocks noChangeAspect="1"/>
          </p:cNvPicPr>
          <p:nvPr/>
        </p:nvPicPr>
        <p:blipFill>
          <a:blip r:embed="rId11"/>
          <a:stretch>
            <a:fillRect/>
          </a:stretch>
        </p:blipFill>
        <p:spPr>
          <a:xfrm>
            <a:off x="2534953" y="2061643"/>
            <a:ext cx="2000471" cy="976133"/>
          </a:xfrm>
          <a:prstGeom prst="rect">
            <a:avLst/>
          </a:prstGeom>
        </p:spPr>
      </p:pic>
    </p:spTree>
    <p:extLst>
      <p:ext uri="{BB962C8B-B14F-4D97-AF65-F5344CB8AC3E}">
        <p14:creationId xmlns:p14="http://schemas.microsoft.com/office/powerpoint/2010/main" val="129761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ppt_x"/>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6" grpId="0" animBg="1"/>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5EE7C-6AF6-144B-BDD1-C98BA0C85956}"/>
              </a:ext>
            </a:extLst>
          </p:cNvPr>
          <p:cNvSpPr>
            <a:spLocks noGrp="1"/>
          </p:cNvSpPr>
          <p:nvPr>
            <p:ph type="title"/>
          </p:nvPr>
        </p:nvSpPr>
        <p:spPr/>
        <p:txBody>
          <a:bodyPr/>
          <a:lstStyle/>
          <a:p>
            <a:r>
              <a:rPr lang="en-GB" dirty="0"/>
              <a:t>PSB SIS</a:t>
            </a:r>
          </a:p>
        </p:txBody>
      </p:sp>
      <p:sp>
        <p:nvSpPr>
          <p:cNvPr id="3" name="Content Placeholder 2">
            <a:extLst>
              <a:ext uri="{FF2B5EF4-FFF2-40B4-BE49-F238E27FC236}">
                <a16:creationId xmlns:a16="http://schemas.microsoft.com/office/drawing/2014/main" id="{1AC40109-73C8-DA48-A9C3-F5DE9AEE6045}"/>
              </a:ext>
            </a:extLst>
          </p:cNvPr>
          <p:cNvSpPr>
            <a:spLocks noGrp="1"/>
          </p:cNvSpPr>
          <p:nvPr>
            <p:ph idx="1"/>
          </p:nvPr>
        </p:nvSpPr>
        <p:spPr>
          <a:xfrm>
            <a:off x="125260" y="1039660"/>
            <a:ext cx="8843376" cy="4953154"/>
          </a:xfrm>
        </p:spPr>
        <p:txBody>
          <a:bodyPr/>
          <a:lstStyle/>
          <a:p>
            <a:r>
              <a:rPr lang="en-GB" dirty="0"/>
              <a:t>A not yet exhaustive list of SIS-based interlocks (or other…) for the PSB:</a:t>
            </a:r>
          </a:p>
          <a:p>
            <a:pPr lvl="1"/>
            <a:r>
              <a:rPr lang="en-GB" dirty="0">
                <a:solidFill>
                  <a:srgbClr val="00B050"/>
                </a:solidFill>
              </a:rPr>
              <a:t>PS stray field compensation </a:t>
            </a:r>
            <a:r>
              <a:rPr lang="en-GB" dirty="0"/>
              <a:t>at PSB injection</a:t>
            </a:r>
          </a:p>
          <a:p>
            <a:pPr lvl="1"/>
            <a:r>
              <a:rPr lang="en-GB" dirty="0">
                <a:solidFill>
                  <a:srgbClr val="00B050"/>
                </a:solidFill>
              </a:rPr>
              <a:t>Survey of H</a:t>
            </a:r>
            <a:r>
              <a:rPr lang="en-GB" baseline="30000" dirty="0">
                <a:solidFill>
                  <a:srgbClr val="00B050"/>
                </a:solidFill>
              </a:rPr>
              <a:t>0</a:t>
            </a:r>
            <a:r>
              <a:rPr lang="en-GB" dirty="0">
                <a:solidFill>
                  <a:srgbClr val="00B050"/>
                </a:solidFill>
              </a:rPr>
              <a:t>/H</a:t>
            </a:r>
            <a:r>
              <a:rPr lang="en-GB" baseline="30000" dirty="0">
                <a:solidFill>
                  <a:srgbClr val="00B050"/>
                </a:solidFill>
              </a:rPr>
              <a:t>-</a:t>
            </a:r>
            <a:r>
              <a:rPr lang="en-GB" dirty="0">
                <a:solidFill>
                  <a:srgbClr val="00B050"/>
                </a:solidFill>
              </a:rPr>
              <a:t> monitor </a:t>
            </a:r>
            <a:r>
              <a:rPr lang="en-GB" dirty="0"/>
              <a:t>(ppm threshold) for stripping efficiency degradation</a:t>
            </a:r>
          </a:p>
          <a:p>
            <a:pPr lvl="1"/>
            <a:r>
              <a:rPr lang="en-GB" dirty="0"/>
              <a:t>Set number of turns to 0 in the corresponding ring if one of the </a:t>
            </a:r>
            <a:r>
              <a:rPr lang="en-GB" dirty="0">
                <a:solidFill>
                  <a:srgbClr val="00B050"/>
                </a:solidFill>
              </a:rPr>
              <a:t>stripping foil vacuum valves is closed </a:t>
            </a:r>
            <a:r>
              <a:rPr lang="en-GB" dirty="0"/>
              <a:t>(additional security when the BIC input is masked as explained earlier)</a:t>
            </a:r>
          </a:p>
          <a:p>
            <a:pPr lvl="1"/>
            <a:r>
              <a:rPr lang="en-GB" dirty="0">
                <a:solidFill>
                  <a:srgbClr val="00B050"/>
                </a:solidFill>
              </a:rPr>
              <a:t>Survey of power converters </a:t>
            </a:r>
            <a:r>
              <a:rPr lang="en-GB" dirty="0"/>
              <a:t>that are not covered by WIC (e.g. shavers)</a:t>
            </a:r>
          </a:p>
          <a:p>
            <a:pPr lvl="1"/>
            <a:r>
              <a:rPr lang="en-GB" dirty="0">
                <a:solidFill>
                  <a:srgbClr val="00B050"/>
                </a:solidFill>
              </a:rPr>
              <a:t>Survey of extraction and recombination elements </a:t>
            </a:r>
            <a:r>
              <a:rPr lang="en-GB" dirty="0"/>
              <a:t>(ring-specific)</a:t>
            </a:r>
          </a:p>
          <a:p>
            <a:pPr lvl="1"/>
            <a:r>
              <a:rPr lang="en-GB" dirty="0">
                <a:solidFill>
                  <a:srgbClr val="00B050"/>
                </a:solidFill>
              </a:rPr>
              <a:t>Reproduce Extraction BIC </a:t>
            </a:r>
            <a:r>
              <a:rPr lang="en-GB" dirty="0"/>
              <a:t>and cut the beam at the low energy</a:t>
            </a:r>
          </a:p>
          <a:p>
            <a:pPr lvl="1"/>
            <a:r>
              <a:rPr lang="en-GB" dirty="0"/>
              <a:t>Survey status of BTP quads (inhibit BTP destination) and BTY quads (inhibit ISOLDE destination) </a:t>
            </a:r>
            <a:r>
              <a:rPr lang="en-GB" dirty="0">
                <a:sym typeface="Wingdings" pitchFamily="2" charset="2"/>
              </a:rPr>
              <a:t> input for EC</a:t>
            </a:r>
            <a:endParaRPr lang="en-GB" dirty="0"/>
          </a:p>
          <a:p>
            <a:pPr lvl="1"/>
            <a:r>
              <a:rPr lang="en-GB" dirty="0">
                <a:solidFill>
                  <a:srgbClr val="00B050"/>
                </a:solidFill>
              </a:rPr>
              <a:t>ISOLDE SIS interlocks </a:t>
            </a:r>
            <a:r>
              <a:rPr lang="en-GB" dirty="0"/>
              <a:t>(</a:t>
            </a:r>
            <a:r>
              <a:rPr lang="en-GB" dirty="0" err="1"/>
              <a:t>ppp</a:t>
            </a:r>
            <a:r>
              <a:rPr lang="en-GB" dirty="0"/>
              <a:t> and </a:t>
            </a:r>
            <a:r>
              <a:rPr lang="en-GB" dirty="0" err="1"/>
              <a:t>pps</a:t>
            </a:r>
            <a:r>
              <a:rPr lang="en-GB" dirty="0"/>
              <a:t>, max. average current to targets)</a:t>
            </a:r>
          </a:p>
          <a:p>
            <a:pPr lvl="1"/>
            <a:r>
              <a:rPr lang="en-GB" dirty="0">
                <a:solidFill>
                  <a:srgbClr val="00B050"/>
                </a:solidFill>
              </a:rPr>
              <a:t>Limit intensity for TOF/EAST cycles</a:t>
            </a:r>
          </a:p>
          <a:p>
            <a:pPr lvl="1"/>
            <a:r>
              <a:rPr lang="en-GB" dirty="0" err="1"/>
              <a:t>Elogbook</a:t>
            </a:r>
            <a:r>
              <a:rPr lang="en-GB" dirty="0"/>
              <a:t> and/or LASER notifications in case of </a:t>
            </a:r>
            <a:r>
              <a:rPr lang="en-GB" dirty="0">
                <a:solidFill>
                  <a:srgbClr val="00B050"/>
                </a:solidFill>
              </a:rPr>
              <a:t>masked interlocks</a:t>
            </a:r>
          </a:p>
        </p:txBody>
      </p:sp>
      <p:sp>
        <p:nvSpPr>
          <p:cNvPr id="4" name="Slide Number Placeholder 3">
            <a:extLst>
              <a:ext uri="{FF2B5EF4-FFF2-40B4-BE49-F238E27FC236}">
                <a16:creationId xmlns:a16="http://schemas.microsoft.com/office/drawing/2014/main" id="{56FEADD9-CE63-8D44-B5F9-355E56008490}"/>
              </a:ext>
            </a:extLst>
          </p:cNvPr>
          <p:cNvSpPr>
            <a:spLocks noGrp="1"/>
          </p:cNvSpPr>
          <p:nvPr>
            <p:ph type="sldNum" sz="quarter" idx="10"/>
          </p:nvPr>
        </p:nvSpPr>
        <p:spPr/>
        <p:txBody>
          <a:bodyPr/>
          <a:lstStyle/>
          <a:p>
            <a:pPr>
              <a:defRPr/>
            </a:pPr>
            <a:fld id="{1D928879-7F2A-6B40-BCD7-7415EB4708CF}" type="slidenum">
              <a:rPr lang="en-US" smtClean="0"/>
              <a:pPr>
                <a:defRPr/>
              </a:pPr>
              <a:t>13</a:t>
            </a:fld>
            <a:endParaRPr lang="en-US" dirty="0"/>
          </a:p>
        </p:txBody>
      </p:sp>
      <p:sp>
        <p:nvSpPr>
          <p:cNvPr id="5" name="Date Placeholder 4">
            <a:extLst>
              <a:ext uri="{FF2B5EF4-FFF2-40B4-BE49-F238E27FC236}">
                <a16:creationId xmlns:a16="http://schemas.microsoft.com/office/drawing/2014/main" id="{B8868233-4537-B242-8D85-E90455C035AE}"/>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669728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1109472"/>
            <a:ext cx="8409008" cy="4883341"/>
          </a:xfrm>
        </p:spPr>
        <p:txBody>
          <a:bodyPr/>
          <a:lstStyle/>
          <a:p>
            <a:r>
              <a:rPr lang="en-US" dirty="0">
                <a:solidFill>
                  <a:schemeClr val="accent1"/>
                </a:solidFill>
              </a:rPr>
              <a:t>PSB post-LS2 interlock design</a:t>
            </a:r>
          </a:p>
          <a:p>
            <a:pPr lvl="1"/>
            <a:r>
              <a:rPr lang="en-US" dirty="0">
                <a:solidFill>
                  <a:schemeClr val="accent1"/>
                </a:solidFill>
                <a:sym typeface="Wingdings" pitchFamily="2" charset="2"/>
              </a:rPr>
              <a:t>Design principle</a:t>
            </a:r>
          </a:p>
          <a:p>
            <a:pPr lvl="1"/>
            <a:r>
              <a:rPr lang="en-US" dirty="0">
                <a:solidFill>
                  <a:schemeClr val="accent1"/>
                </a:solidFill>
                <a:sym typeface="Wingdings" pitchFamily="2" charset="2"/>
              </a:rPr>
              <a:t>BIS, SIS, WIC, EC</a:t>
            </a:r>
          </a:p>
          <a:p>
            <a:r>
              <a:rPr lang="en-US" dirty="0">
                <a:solidFill>
                  <a:schemeClr val="accent1"/>
                </a:solidFill>
                <a:sym typeface="Wingdings" pitchFamily="2" charset="2"/>
              </a:rPr>
              <a:t>The four rings of the PSB</a:t>
            </a:r>
          </a:p>
          <a:p>
            <a:pPr lvl="1"/>
            <a:r>
              <a:rPr lang="en-US" dirty="0">
                <a:solidFill>
                  <a:schemeClr val="accent1"/>
                </a:solidFill>
                <a:sym typeface="Wingdings" pitchFamily="2" charset="2"/>
              </a:rPr>
              <a:t>Available flexibility</a:t>
            </a:r>
          </a:p>
          <a:p>
            <a:pPr lvl="1"/>
            <a:r>
              <a:rPr lang="en-US" dirty="0">
                <a:solidFill>
                  <a:schemeClr val="accent1"/>
                </a:solidFill>
                <a:sym typeface="Wingdings" pitchFamily="2" charset="2"/>
              </a:rPr>
              <a:t>Open issues</a:t>
            </a:r>
          </a:p>
          <a:p>
            <a:r>
              <a:rPr lang="en-US" dirty="0">
                <a:sym typeface="Wingdings" pitchFamily="2" charset="2"/>
              </a:rPr>
              <a:t>Special considerations</a:t>
            </a:r>
          </a:p>
          <a:p>
            <a:pPr lvl="1"/>
            <a:r>
              <a:rPr lang="en-US" dirty="0">
                <a:sym typeface="Wingdings" pitchFamily="2" charset="2"/>
              </a:rPr>
              <a:t>BT.BHZ10 switching magnet</a:t>
            </a:r>
          </a:p>
          <a:p>
            <a:pPr lvl="1"/>
            <a:r>
              <a:rPr lang="en-US" dirty="0">
                <a:sym typeface="Wingdings" pitchFamily="2" charset="2"/>
              </a:rPr>
              <a:t>POPS-B / MPS switching</a:t>
            </a:r>
          </a:p>
          <a:p>
            <a:r>
              <a:rPr lang="en-US" dirty="0">
                <a:solidFill>
                  <a:schemeClr val="accent1"/>
                </a:solidFill>
                <a:sym typeface="Wingdings" pitchFamily="2" charset="2"/>
              </a:rPr>
              <a:t>Fault diagnostics, masking of interlocks, settings management</a:t>
            </a:r>
          </a:p>
          <a:p>
            <a:r>
              <a:rPr lang="en-US" dirty="0">
                <a:solidFill>
                  <a:schemeClr val="accent1"/>
                </a:solidFill>
                <a:sym typeface="Wingdings" pitchFamily="2" charset="2"/>
              </a:rPr>
              <a:t>Summary</a:t>
            </a:r>
            <a:endParaRPr lang="en-GB" dirty="0">
              <a:solidFill>
                <a:schemeClr val="accent1"/>
              </a:solidFill>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14</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2397477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0D914-231B-D842-8BFD-CEFC30C88B32}"/>
              </a:ext>
            </a:extLst>
          </p:cNvPr>
          <p:cNvSpPr>
            <a:spLocks noGrp="1"/>
          </p:cNvSpPr>
          <p:nvPr>
            <p:ph type="title"/>
          </p:nvPr>
        </p:nvSpPr>
        <p:spPr/>
        <p:txBody>
          <a:bodyPr/>
          <a:lstStyle/>
          <a:p>
            <a:r>
              <a:rPr lang="en-GB" dirty="0"/>
              <a:t>The Special Case of BT.BHZ10</a:t>
            </a:r>
          </a:p>
        </p:txBody>
      </p:sp>
      <p:sp>
        <p:nvSpPr>
          <p:cNvPr id="3" name="Content Placeholder 2">
            <a:extLst>
              <a:ext uri="{FF2B5EF4-FFF2-40B4-BE49-F238E27FC236}">
                <a16:creationId xmlns:a16="http://schemas.microsoft.com/office/drawing/2014/main" id="{A714F41A-3804-484B-AFBF-A6A1C0697319}"/>
              </a:ext>
            </a:extLst>
          </p:cNvPr>
          <p:cNvSpPr>
            <a:spLocks noGrp="1"/>
          </p:cNvSpPr>
          <p:nvPr>
            <p:ph idx="1"/>
          </p:nvPr>
        </p:nvSpPr>
        <p:spPr/>
        <p:txBody>
          <a:bodyPr/>
          <a:lstStyle/>
          <a:p>
            <a:r>
              <a:rPr lang="en-GB" b="1" dirty="0"/>
              <a:t>Switching magnet between PS and BDUMP/ISOLDE</a:t>
            </a:r>
          </a:p>
          <a:p>
            <a:pPr lvl="1"/>
            <a:r>
              <a:rPr lang="en-GB" dirty="0"/>
              <a:t>Normal operation: bipolar current for the different destinations</a:t>
            </a:r>
          </a:p>
          <a:p>
            <a:pPr lvl="1"/>
            <a:r>
              <a:rPr lang="en-GB" dirty="0"/>
              <a:t>If PS is in access mode: EIS applies VETO </a:t>
            </a:r>
            <a:r>
              <a:rPr lang="en-GB" dirty="0">
                <a:sym typeface="Wingdings" pitchFamily="2" charset="2"/>
              </a:rPr>
              <a:t> BT.BHZ10 must only provide a negative current</a:t>
            </a:r>
          </a:p>
          <a:p>
            <a:r>
              <a:rPr lang="en-GB" dirty="0">
                <a:sym typeface="Wingdings" pitchFamily="2" charset="2"/>
              </a:rPr>
              <a:t>Before LS2, only one power supply was available (+ it’s spare), and the operators had to manually switch off / reset / switch to unipolar mode / restart in case of a PS access</a:t>
            </a:r>
            <a:endParaRPr lang="en-GB" dirty="0"/>
          </a:p>
        </p:txBody>
      </p:sp>
      <p:sp>
        <p:nvSpPr>
          <p:cNvPr id="4" name="Slide Number Placeholder 3">
            <a:extLst>
              <a:ext uri="{FF2B5EF4-FFF2-40B4-BE49-F238E27FC236}">
                <a16:creationId xmlns:a16="http://schemas.microsoft.com/office/drawing/2014/main" id="{6EE1B4BC-8162-764F-B3F8-AA5F64294284}"/>
              </a:ext>
            </a:extLst>
          </p:cNvPr>
          <p:cNvSpPr>
            <a:spLocks noGrp="1"/>
          </p:cNvSpPr>
          <p:nvPr>
            <p:ph type="sldNum" sz="quarter" idx="10"/>
          </p:nvPr>
        </p:nvSpPr>
        <p:spPr/>
        <p:txBody>
          <a:bodyPr/>
          <a:lstStyle/>
          <a:p>
            <a:pPr>
              <a:defRPr/>
            </a:pPr>
            <a:fld id="{1D928879-7F2A-6B40-BCD7-7415EB4708CF}" type="slidenum">
              <a:rPr lang="en-US" smtClean="0"/>
              <a:pPr>
                <a:defRPr/>
              </a:pPr>
              <a:t>15</a:t>
            </a:fld>
            <a:endParaRPr lang="en-US" dirty="0"/>
          </a:p>
        </p:txBody>
      </p:sp>
      <p:sp>
        <p:nvSpPr>
          <p:cNvPr id="5" name="Date Placeholder 4">
            <a:extLst>
              <a:ext uri="{FF2B5EF4-FFF2-40B4-BE49-F238E27FC236}">
                <a16:creationId xmlns:a16="http://schemas.microsoft.com/office/drawing/2014/main" id="{B25EF779-1ED1-1142-8974-DCC8F4F010F3}"/>
              </a:ext>
            </a:extLst>
          </p:cNvPr>
          <p:cNvSpPr>
            <a:spLocks noGrp="1"/>
          </p:cNvSpPr>
          <p:nvPr>
            <p:ph type="dt" sz="half" idx="11"/>
          </p:nvPr>
        </p:nvSpPr>
        <p:spPr/>
        <p:txBody>
          <a:bodyPr/>
          <a:lstStyle/>
          <a:p>
            <a:pPr>
              <a:defRPr/>
            </a:pPr>
            <a:r>
              <a:rPr lang="en-US"/>
              <a:t>MPP Workshop, 7-8 May 2019, Bossey</a:t>
            </a:r>
          </a:p>
        </p:txBody>
      </p:sp>
      <p:pic>
        <p:nvPicPr>
          <p:cNvPr id="6" name="Picture 5">
            <a:extLst>
              <a:ext uri="{FF2B5EF4-FFF2-40B4-BE49-F238E27FC236}">
                <a16:creationId xmlns:a16="http://schemas.microsoft.com/office/drawing/2014/main" id="{67007506-9050-5B4F-82F7-07F3ED86B3B6}"/>
              </a:ext>
            </a:extLst>
          </p:cNvPr>
          <p:cNvPicPr>
            <a:picLocks noChangeAspect="1"/>
          </p:cNvPicPr>
          <p:nvPr/>
        </p:nvPicPr>
        <p:blipFill>
          <a:blip r:embed="rId2"/>
          <a:stretch>
            <a:fillRect/>
          </a:stretch>
        </p:blipFill>
        <p:spPr>
          <a:xfrm>
            <a:off x="2362808" y="3496136"/>
            <a:ext cx="4037992" cy="2108281"/>
          </a:xfrm>
          <a:prstGeom prst="rect">
            <a:avLst/>
          </a:prstGeom>
        </p:spPr>
      </p:pic>
    </p:spTree>
    <p:extLst>
      <p:ext uri="{BB962C8B-B14F-4D97-AF65-F5344CB8AC3E}">
        <p14:creationId xmlns:p14="http://schemas.microsoft.com/office/powerpoint/2010/main" val="4286617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0D914-231B-D842-8BFD-CEFC30C88B32}"/>
              </a:ext>
            </a:extLst>
          </p:cNvPr>
          <p:cNvSpPr>
            <a:spLocks noGrp="1"/>
          </p:cNvSpPr>
          <p:nvPr>
            <p:ph type="title"/>
          </p:nvPr>
        </p:nvSpPr>
        <p:spPr/>
        <p:txBody>
          <a:bodyPr/>
          <a:lstStyle/>
          <a:p>
            <a:r>
              <a:rPr lang="en-GB" dirty="0"/>
              <a:t>The Special Case of BT.BHZ10 after LS2</a:t>
            </a:r>
          </a:p>
        </p:txBody>
      </p:sp>
      <p:sp>
        <p:nvSpPr>
          <p:cNvPr id="3" name="Content Placeholder 2">
            <a:extLst>
              <a:ext uri="{FF2B5EF4-FFF2-40B4-BE49-F238E27FC236}">
                <a16:creationId xmlns:a16="http://schemas.microsoft.com/office/drawing/2014/main" id="{A714F41A-3804-484B-AFBF-A6A1C0697319}"/>
              </a:ext>
            </a:extLst>
          </p:cNvPr>
          <p:cNvSpPr>
            <a:spLocks noGrp="1"/>
          </p:cNvSpPr>
          <p:nvPr>
            <p:ph idx="1"/>
          </p:nvPr>
        </p:nvSpPr>
        <p:spPr/>
        <p:txBody>
          <a:bodyPr/>
          <a:lstStyle/>
          <a:p>
            <a:r>
              <a:rPr lang="en-GB" dirty="0"/>
              <a:t>During LS2, 3 power supplies will be installed for BT.BHZ10, one 2-quadrant and one 4-quadrant SIRIUS 2P (+ a 4Q spare)</a:t>
            </a:r>
          </a:p>
          <a:p>
            <a:pPr lvl="1"/>
            <a:r>
              <a:rPr lang="en-GB" dirty="0"/>
              <a:t>Normal operation: 4Q supply in use</a:t>
            </a:r>
          </a:p>
          <a:p>
            <a:pPr lvl="1"/>
            <a:r>
              <a:rPr lang="en-GB" dirty="0"/>
              <a:t>VETO from PS access system: the main circuit breakers of the power supplies will trip and a switch will start moving towards the 2Q supply when the current is zero and both power supplies are off </a:t>
            </a:r>
            <a:r>
              <a:rPr lang="en-GB" dirty="0">
                <a:sym typeface="Wingdings" pitchFamily="2" charset="2"/>
              </a:rPr>
              <a:t> operators can restart the 2Q supply</a:t>
            </a:r>
            <a:endParaRPr lang="en-GB" dirty="0"/>
          </a:p>
        </p:txBody>
      </p:sp>
      <p:sp>
        <p:nvSpPr>
          <p:cNvPr id="4" name="Slide Number Placeholder 3">
            <a:extLst>
              <a:ext uri="{FF2B5EF4-FFF2-40B4-BE49-F238E27FC236}">
                <a16:creationId xmlns:a16="http://schemas.microsoft.com/office/drawing/2014/main" id="{6EE1B4BC-8162-764F-B3F8-AA5F64294284}"/>
              </a:ext>
            </a:extLst>
          </p:cNvPr>
          <p:cNvSpPr>
            <a:spLocks noGrp="1"/>
          </p:cNvSpPr>
          <p:nvPr>
            <p:ph type="sldNum" sz="quarter" idx="10"/>
          </p:nvPr>
        </p:nvSpPr>
        <p:spPr/>
        <p:txBody>
          <a:bodyPr/>
          <a:lstStyle/>
          <a:p>
            <a:pPr>
              <a:defRPr/>
            </a:pPr>
            <a:fld id="{1D928879-7F2A-6B40-BCD7-7415EB4708CF}" type="slidenum">
              <a:rPr lang="en-US" smtClean="0"/>
              <a:pPr>
                <a:defRPr/>
              </a:pPr>
              <a:t>16</a:t>
            </a:fld>
            <a:endParaRPr lang="en-US" dirty="0"/>
          </a:p>
        </p:txBody>
      </p:sp>
      <p:sp>
        <p:nvSpPr>
          <p:cNvPr id="5" name="Date Placeholder 4">
            <a:extLst>
              <a:ext uri="{FF2B5EF4-FFF2-40B4-BE49-F238E27FC236}">
                <a16:creationId xmlns:a16="http://schemas.microsoft.com/office/drawing/2014/main" id="{B25EF779-1ED1-1142-8974-DCC8F4F010F3}"/>
              </a:ext>
            </a:extLst>
          </p:cNvPr>
          <p:cNvSpPr>
            <a:spLocks noGrp="1"/>
          </p:cNvSpPr>
          <p:nvPr>
            <p:ph type="dt" sz="half" idx="11"/>
          </p:nvPr>
        </p:nvSpPr>
        <p:spPr/>
        <p:txBody>
          <a:bodyPr/>
          <a:lstStyle/>
          <a:p>
            <a:pPr>
              <a:defRPr/>
            </a:pPr>
            <a:r>
              <a:rPr lang="en-US"/>
              <a:t>MPP Workshop, 7-8 May 2019, Bossey</a:t>
            </a:r>
          </a:p>
        </p:txBody>
      </p:sp>
      <p:pic>
        <p:nvPicPr>
          <p:cNvPr id="8" name="Picture 7">
            <a:extLst>
              <a:ext uri="{FF2B5EF4-FFF2-40B4-BE49-F238E27FC236}">
                <a16:creationId xmlns:a16="http://schemas.microsoft.com/office/drawing/2014/main" id="{A59DA7AD-EDBF-2648-BC83-BA2BEA6A2A2A}"/>
              </a:ext>
            </a:extLst>
          </p:cNvPr>
          <p:cNvPicPr>
            <a:picLocks noChangeAspect="1"/>
          </p:cNvPicPr>
          <p:nvPr/>
        </p:nvPicPr>
        <p:blipFill>
          <a:blip r:embed="rId2"/>
          <a:stretch>
            <a:fillRect/>
          </a:stretch>
        </p:blipFill>
        <p:spPr>
          <a:xfrm>
            <a:off x="-17060" y="3201866"/>
            <a:ext cx="4594616" cy="2622649"/>
          </a:xfrm>
          <a:prstGeom prst="rect">
            <a:avLst/>
          </a:prstGeom>
        </p:spPr>
      </p:pic>
      <p:sp>
        <p:nvSpPr>
          <p:cNvPr id="9" name="TextBox 8">
            <a:extLst>
              <a:ext uri="{FF2B5EF4-FFF2-40B4-BE49-F238E27FC236}">
                <a16:creationId xmlns:a16="http://schemas.microsoft.com/office/drawing/2014/main" id="{DC50BF57-9509-D444-87BD-70E352847359}"/>
              </a:ext>
            </a:extLst>
          </p:cNvPr>
          <p:cNvSpPr txBox="1"/>
          <p:nvPr/>
        </p:nvSpPr>
        <p:spPr>
          <a:xfrm>
            <a:off x="4570412" y="3328250"/>
            <a:ext cx="4514926" cy="2369880"/>
          </a:xfrm>
          <a:prstGeom prst="rect">
            <a:avLst/>
          </a:prstGeom>
          <a:noFill/>
        </p:spPr>
        <p:txBody>
          <a:bodyPr wrap="square" rtlCol="0">
            <a:spAutoFit/>
          </a:bodyPr>
          <a:lstStyle/>
          <a:p>
            <a:pPr marL="285750" indent="-285750">
              <a:buFont typeface="Arial" panose="020B0604020202020204" pitchFamily="34" charset="0"/>
              <a:buChar char="•"/>
            </a:pPr>
            <a:r>
              <a:rPr lang="en-GB" dirty="0"/>
              <a:t>4 CIBUs installed in load-switch interface rack</a:t>
            </a:r>
          </a:p>
          <a:p>
            <a:pPr marL="742950" lvl="1" indent="-285750">
              <a:buFont typeface="Arial" panose="020B0604020202020204" pitchFamily="34" charset="0"/>
              <a:buChar char="•"/>
            </a:pPr>
            <a:r>
              <a:rPr lang="en-GB" sz="1600" dirty="0"/>
              <a:t>2 for </a:t>
            </a:r>
            <a:r>
              <a:rPr lang="en-GB" sz="1600" dirty="0">
                <a:solidFill>
                  <a:srgbClr val="00B050"/>
                </a:solidFill>
              </a:rPr>
              <a:t>destination PS </a:t>
            </a:r>
            <a:r>
              <a:rPr lang="en-GB" sz="1600" dirty="0"/>
              <a:t>and 2 for </a:t>
            </a:r>
            <a:r>
              <a:rPr lang="en-GB" sz="1600" dirty="0">
                <a:solidFill>
                  <a:srgbClr val="00B050"/>
                </a:solidFill>
              </a:rPr>
              <a:t>destination BDUMP/ISOLDE </a:t>
            </a:r>
            <a:r>
              <a:rPr lang="en-GB" sz="1600" dirty="0"/>
              <a:t>(small and larger current window, respectively)</a:t>
            </a:r>
          </a:p>
          <a:p>
            <a:pPr marL="742950" lvl="1" indent="-285750">
              <a:buFont typeface="Arial" panose="020B0604020202020204" pitchFamily="34" charset="0"/>
              <a:buChar char="•"/>
            </a:pPr>
            <a:r>
              <a:rPr lang="en-GB" sz="1600" dirty="0" err="1"/>
              <a:t>User_inputs</a:t>
            </a:r>
            <a:r>
              <a:rPr lang="en-GB" sz="1600" dirty="0"/>
              <a:t> 6+5 of PSB extraction BIC</a:t>
            </a:r>
          </a:p>
          <a:p>
            <a:pPr marL="285750" indent="-285750">
              <a:buFont typeface="Arial" panose="020B0604020202020204" pitchFamily="34" charset="0"/>
              <a:buChar char="•"/>
            </a:pPr>
            <a:r>
              <a:rPr lang="en-GB" sz="1600" dirty="0">
                <a:solidFill>
                  <a:srgbClr val="00B050"/>
                </a:solidFill>
              </a:rPr>
              <a:t>The CIBUs are always connected to the currently operational BT.BHZ10 power supply</a:t>
            </a:r>
            <a:r>
              <a:rPr lang="en-GB" sz="1600" dirty="0"/>
              <a:t> </a:t>
            </a:r>
          </a:p>
        </p:txBody>
      </p:sp>
      <p:sp>
        <p:nvSpPr>
          <p:cNvPr id="10" name="TextBox 9">
            <a:extLst>
              <a:ext uri="{FF2B5EF4-FFF2-40B4-BE49-F238E27FC236}">
                <a16:creationId xmlns:a16="http://schemas.microsoft.com/office/drawing/2014/main" id="{1809F352-3F10-F04C-9784-A6DEBDDBC613}"/>
              </a:ext>
            </a:extLst>
          </p:cNvPr>
          <p:cNvSpPr txBox="1"/>
          <p:nvPr/>
        </p:nvSpPr>
        <p:spPr>
          <a:xfrm>
            <a:off x="181628" y="5373666"/>
            <a:ext cx="3425938" cy="307777"/>
          </a:xfrm>
          <a:prstGeom prst="rect">
            <a:avLst/>
          </a:prstGeom>
          <a:noFill/>
        </p:spPr>
        <p:txBody>
          <a:bodyPr wrap="none" rtlCol="0">
            <a:spAutoFit/>
          </a:bodyPr>
          <a:lstStyle/>
          <a:p>
            <a:r>
              <a:rPr lang="en-GB" sz="1400" dirty="0">
                <a:hlinkClick r:id="rId3"/>
              </a:rPr>
              <a:t>https://edms.cern.ch/document/1829269/</a:t>
            </a:r>
            <a:endParaRPr lang="en-GB" sz="1400" dirty="0"/>
          </a:p>
        </p:txBody>
      </p:sp>
    </p:spTree>
    <p:extLst>
      <p:ext uri="{BB962C8B-B14F-4D97-AF65-F5344CB8AC3E}">
        <p14:creationId xmlns:p14="http://schemas.microsoft.com/office/powerpoint/2010/main" val="550484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4D58D-4CC7-7143-AF05-19A4DA20A4E4}"/>
              </a:ext>
            </a:extLst>
          </p:cNvPr>
          <p:cNvSpPr>
            <a:spLocks noGrp="1"/>
          </p:cNvSpPr>
          <p:nvPr>
            <p:ph type="title"/>
          </p:nvPr>
        </p:nvSpPr>
        <p:spPr/>
        <p:txBody>
          <a:bodyPr/>
          <a:lstStyle/>
          <a:p>
            <a:r>
              <a:rPr lang="en-GB" dirty="0"/>
              <a:t>POPS-B / MPS Switching</a:t>
            </a:r>
          </a:p>
        </p:txBody>
      </p:sp>
      <p:sp>
        <p:nvSpPr>
          <p:cNvPr id="3" name="Content Placeholder 2">
            <a:extLst>
              <a:ext uri="{FF2B5EF4-FFF2-40B4-BE49-F238E27FC236}">
                <a16:creationId xmlns:a16="http://schemas.microsoft.com/office/drawing/2014/main" id="{3CF50AE0-92D6-BD45-B2CD-28A8EB060FCA}"/>
              </a:ext>
            </a:extLst>
          </p:cNvPr>
          <p:cNvSpPr>
            <a:spLocks noGrp="1"/>
          </p:cNvSpPr>
          <p:nvPr>
            <p:ph idx="1"/>
          </p:nvPr>
        </p:nvSpPr>
        <p:spPr/>
        <p:txBody>
          <a:bodyPr/>
          <a:lstStyle/>
          <a:p>
            <a:r>
              <a:rPr lang="en-GB" b="1" dirty="0"/>
              <a:t>POPS-B</a:t>
            </a:r>
            <a:r>
              <a:rPr lang="en-GB" dirty="0"/>
              <a:t> will be the new PSB main power supply and replace the old </a:t>
            </a:r>
            <a:r>
              <a:rPr lang="en-GB" b="1" dirty="0"/>
              <a:t>MPS</a:t>
            </a:r>
            <a:r>
              <a:rPr lang="en-GB" dirty="0"/>
              <a:t> after LS2</a:t>
            </a:r>
          </a:p>
          <a:p>
            <a:pPr lvl="1"/>
            <a:r>
              <a:rPr lang="en-GB" dirty="0"/>
              <a:t>Nevertheless maintain MPS to be used in case of POPS-B breakdown</a:t>
            </a:r>
          </a:p>
          <a:p>
            <a:pPr lvl="2"/>
            <a:r>
              <a:rPr lang="en-GB" dirty="0"/>
              <a:t>Different magnetic cycles; old MPS can only provide 1.4 GeV cycles (no 2 GeV operation)</a:t>
            </a:r>
          </a:p>
          <a:p>
            <a:pPr lvl="2"/>
            <a:r>
              <a:rPr lang="en-GB" dirty="0"/>
              <a:t>Different powering layout and configuration of trim power supplies (with POPS-B separate powering of inner and outer PSB rings etc.)</a:t>
            </a:r>
          </a:p>
          <a:p>
            <a:pPr lvl="2"/>
            <a:r>
              <a:rPr lang="en-GB" dirty="0">
                <a:solidFill>
                  <a:srgbClr val="FF9403"/>
                </a:solidFill>
              </a:rPr>
              <a:t>Different interlocking </a:t>
            </a:r>
            <a:r>
              <a:rPr lang="en-GB" dirty="0">
                <a:sym typeface="Wingdings" pitchFamily="2" charset="2"/>
              </a:rPr>
              <a:t> procedure will be prepared in case of a swap</a:t>
            </a:r>
          </a:p>
          <a:p>
            <a:r>
              <a:rPr lang="en-GB" dirty="0">
                <a:sym typeface="Wingdings" pitchFamily="2" charset="2"/>
              </a:rPr>
              <a:t>POPS-B interlocks:</a:t>
            </a:r>
          </a:p>
          <a:p>
            <a:pPr lvl="1"/>
            <a:r>
              <a:rPr lang="en-GB" dirty="0">
                <a:sym typeface="Wingdings" pitchFamily="2" charset="2"/>
              </a:rPr>
              <a:t>BIC </a:t>
            </a:r>
            <a:r>
              <a:rPr lang="en-GB" dirty="0" err="1">
                <a:sym typeface="Wingdings" pitchFamily="2" charset="2"/>
              </a:rPr>
              <a:t>user_input</a:t>
            </a:r>
            <a:r>
              <a:rPr lang="en-GB" dirty="0">
                <a:sym typeface="Wingdings" pitchFamily="2" charset="2"/>
              </a:rPr>
              <a:t> (PSB-3 BIC)</a:t>
            </a:r>
          </a:p>
          <a:p>
            <a:pPr lvl="1"/>
            <a:r>
              <a:rPr lang="en-GB" dirty="0">
                <a:sym typeface="Wingdings" pitchFamily="2" charset="2"/>
              </a:rPr>
              <a:t>EC (software-based)</a:t>
            </a:r>
          </a:p>
          <a:p>
            <a:r>
              <a:rPr lang="en-GB" dirty="0">
                <a:sym typeface="Wingdings" pitchFamily="2" charset="2"/>
              </a:rPr>
              <a:t>MPS interlocks:</a:t>
            </a:r>
          </a:p>
          <a:p>
            <a:pPr lvl="1"/>
            <a:r>
              <a:rPr lang="en-GB" dirty="0">
                <a:sym typeface="Wingdings" pitchFamily="2" charset="2"/>
              </a:rPr>
              <a:t>EC (hardware)</a:t>
            </a:r>
          </a:p>
          <a:p>
            <a:pPr lvl="1"/>
            <a:endParaRPr lang="en-GB" dirty="0">
              <a:sym typeface="Wingdings" pitchFamily="2" charset="2"/>
            </a:endParaRPr>
          </a:p>
        </p:txBody>
      </p:sp>
      <p:sp>
        <p:nvSpPr>
          <p:cNvPr id="4" name="Slide Number Placeholder 3">
            <a:extLst>
              <a:ext uri="{FF2B5EF4-FFF2-40B4-BE49-F238E27FC236}">
                <a16:creationId xmlns:a16="http://schemas.microsoft.com/office/drawing/2014/main" id="{197B5DFB-3348-5B4E-9DFF-CD8D910092FF}"/>
              </a:ext>
            </a:extLst>
          </p:cNvPr>
          <p:cNvSpPr>
            <a:spLocks noGrp="1"/>
          </p:cNvSpPr>
          <p:nvPr>
            <p:ph type="sldNum" sz="quarter" idx="10"/>
          </p:nvPr>
        </p:nvSpPr>
        <p:spPr/>
        <p:txBody>
          <a:bodyPr/>
          <a:lstStyle/>
          <a:p>
            <a:pPr>
              <a:defRPr/>
            </a:pPr>
            <a:fld id="{1D928879-7F2A-6B40-BCD7-7415EB4708CF}" type="slidenum">
              <a:rPr lang="en-US" smtClean="0"/>
              <a:pPr>
                <a:defRPr/>
              </a:pPr>
              <a:t>17</a:t>
            </a:fld>
            <a:endParaRPr lang="en-US" dirty="0"/>
          </a:p>
        </p:txBody>
      </p:sp>
      <p:sp>
        <p:nvSpPr>
          <p:cNvPr id="5" name="Date Placeholder 4">
            <a:extLst>
              <a:ext uri="{FF2B5EF4-FFF2-40B4-BE49-F238E27FC236}">
                <a16:creationId xmlns:a16="http://schemas.microsoft.com/office/drawing/2014/main" id="{35A9AE6E-045A-DC43-B84C-FB859C22871E}"/>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3637074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4D58D-4CC7-7143-AF05-19A4DA20A4E4}"/>
              </a:ext>
            </a:extLst>
          </p:cNvPr>
          <p:cNvSpPr>
            <a:spLocks noGrp="1"/>
          </p:cNvSpPr>
          <p:nvPr>
            <p:ph type="title"/>
          </p:nvPr>
        </p:nvSpPr>
        <p:spPr/>
        <p:txBody>
          <a:bodyPr/>
          <a:lstStyle/>
          <a:p>
            <a:r>
              <a:rPr lang="en-GB" sz="2800" dirty="0"/>
              <a:t>POPS-B / MPS Switching Procedure for Interlock</a:t>
            </a:r>
          </a:p>
        </p:txBody>
      </p:sp>
      <p:sp>
        <p:nvSpPr>
          <p:cNvPr id="3" name="Content Placeholder 2">
            <a:extLst>
              <a:ext uri="{FF2B5EF4-FFF2-40B4-BE49-F238E27FC236}">
                <a16:creationId xmlns:a16="http://schemas.microsoft.com/office/drawing/2014/main" id="{3CF50AE0-92D6-BD45-B2CD-28A8EB060FCA}"/>
              </a:ext>
            </a:extLst>
          </p:cNvPr>
          <p:cNvSpPr>
            <a:spLocks noGrp="1"/>
          </p:cNvSpPr>
          <p:nvPr>
            <p:ph idx="1"/>
          </p:nvPr>
        </p:nvSpPr>
        <p:spPr/>
        <p:txBody>
          <a:bodyPr/>
          <a:lstStyle/>
          <a:p>
            <a:r>
              <a:rPr lang="en-GB" dirty="0">
                <a:sym typeface="Wingdings" pitchFamily="2" charset="2"/>
              </a:rPr>
              <a:t>OP propose to have </a:t>
            </a:r>
            <a:r>
              <a:rPr lang="en-GB" dirty="0">
                <a:solidFill>
                  <a:srgbClr val="00B050"/>
                </a:solidFill>
                <a:sym typeface="Wingdings" pitchFamily="2" charset="2"/>
              </a:rPr>
              <a:t>a common EC for either POPS-B and MPS</a:t>
            </a:r>
          </a:p>
          <a:p>
            <a:pPr lvl="1"/>
            <a:r>
              <a:rPr lang="en-GB" dirty="0">
                <a:solidFill>
                  <a:srgbClr val="00B050"/>
                </a:solidFill>
                <a:sym typeface="Wingdings" pitchFamily="2" charset="2"/>
              </a:rPr>
              <a:t>‘Soft’ is only checking POPS-B, ‘hard’ only the MPS status</a:t>
            </a:r>
          </a:p>
          <a:p>
            <a:pPr lvl="1"/>
            <a:r>
              <a:rPr lang="en-GB" i="1" dirty="0">
                <a:sym typeface="Wingdings" pitchFamily="2" charset="2"/>
              </a:rPr>
              <a:t>Other option: 2 EC (hard for MPS and soft for POPS-B) and possibility of masking one</a:t>
            </a:r>
          </a:p>
          <a:p>
            <a:r>
              <a:rPr lang="en-GB" dirty="0">
                <a:sym typeface="Wingdings" pitchFamily="2" charset="2"/>
              </a:rPr>
              <a:t>Changes in case of switchover from POPS-B to MPS:</a:t>
            </a:r>
          </a:p>
          <a:p>
            <a:pPr lvl="1">
              <a:buFont typeface="+mj-lt"/>
              <a:buAutoNum type="arabicPeriod"/>
            </a:pPr>
            <a:r>
              <a:rPr lang="en-GB" dirty="0">
                <a:sym typeface="Wingdings" pitchFamily="2" charset="2"/>
              </a:rPr>
              <a:t>MPE to add a ‘</a:t>
            </a:r>
            <a:r>
              <a:rPr lang="en-GB" dirty="0" err="1">
                <a:sym typeface="Wingdings" pitchFamily="2" charset="2"/>
              </a:rPr>
              <a:t>bouchon</a:t>
            </a:r>
            <a:r>
              <a:rPr lang="en-GB" dirty="0">
                <a:sym typeface="Wingdings" pitchFamily="2" charset="2"/>
              </a:rPr>
              <a:t>’ instead of the POPS-B BIC </a:t>
            </a:r>
            <a:r>
              <a:rPr lang="en-GB" dirty="0" err="1">
                <a:sym typeface="Wingdings" pitchFamily="2" charset="2"/>
              </a:rPr>
              <a:t>user_input</a:t>
            </a:r>
            <a:r>
              <a:rPr lang="en-GB" dirty="0">
                <a:sym typeface="Wingdings" pitchFamily="2" charset="2"/>
              </a:rPr>
              <a:t> for PSB-3 BIC</a:t>
            </a:r>
          </a:p>
          <a:p>
            <a:pPr lvl="1">
              <a:buFont typeface="+mj-lt"/>
              <a:buAutoNum type="arabicPeriod"/>
            </a:pPr>
            <a:r>
              <a:rPr lang="en-GB" dirty="0">
                <a:sym typeface="Wingdings" pitchFamily="2" charset="2"/>
              </a:rPr>
              <a:t>EC: OP needs to switch from ‘soft’ condition (will be BAD during a POPS-B failure) to ‘hard’ condition in the Sequence Manager GUI</a:t>
            </a:r>
            <a:endParaRPr lang="en-GB" dirty="0"/>
          </a:p>
        </p:txBody>
      </p:sp>
      <p:sp>
        <p:nvSpPr>
          <p:cNvPr id="4" name="Slide Number Placeholder 3">
            <a:extLst>
              <a:ext uri="{FF2B5EF4-FFF2-40B4-BE49-F238E27FC236}">
                <a16:creationId xmlns:a16="http://schemas.microsoft.com/office/drawing/2014/main" id="{197B5DFB-3348-5B4E-9DFF-CD8D910092FF}"/>
              </a:ext>
            </a:extLst>
          </p:cNvPr>
          <p:cNvSpPr>
            <a:spLocks noGrp="1"/>
          </p:cNvSpPr>
          <p:nvPr>
            <p:ph type="sldNum" sz="quarter" idx="10"/>
          </p:nvPr>
        </p:nvSpPr>
        <p:spPr/>
        <p:txBody>
          <a:bodyPr/>
          <a:lstStyle/>
          <a:p>
            <a:pPr>
              <a:defRPr/>
            </a:pPr>
            <a:fld id="{1D928879-7F2A-6B40-BCD7-7415EB4708CF}" type="slidenum">
              <a:rPr lang="en-US" smtClean="0"/>
              <a:pPr>
                <a:defRPr/>
              </a:pPr>
              <a:t>18</a:t>
            </a:fld>
            <a:endParaRPr lang="en-US" dirty="0"/>
          </a:p>
        </p:txBody>
      </p:sp>
      <p:sp>
        <p:nvSpPr>
          <p:cNvPr id="5" name="Date Placeholder 4">
            <a:extLst>
              <a:ext uri="{FF2B5EF4-FFF2-40B4-BE49-F238E27FC236}">
                <a16:creationId xmlns:a16="http://schemas.microsoft.com/office/drawing/2014/main" id="{35A9AE6E-045A-DC43-B84C-FB859C22871E}"/>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4186906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1109472"/>
            <a:ext cx="8409008" cy="4883341"/>
          </a:xfrm>
        </p:spPr>
        <p:txBody>
          <a:bodyPr/>
          <a:lstStyle/>
          <a:p>
            <a:r>
              <a:rPr lang="en-US" dirty="0">
                <a:solidFill>
                  <a:schemeClr val="accent1"/>
                </a:solidFill>
              </a:rPr>
              <a:t>PSB post-LS2 interlock design</a:t>
            </a:r>
          </a:p>
          <a:p>
            <a:pPr lvl="1"/>
            <a:r>
              <a:rPr lang="en-US" dirty="0">
                <a:solidFill>
                  <a:schemeClr val="accent1"/>
                </a:solidFill>
                <a:sym typeface="Wingdings" pitchFamily="2" charset="2"/>
              </a:rPr>
              <a:t>Design principle</a:t>
            </a:r>
          </a:p>
          <a:p>
            <a:pPr lvl="1"/>
            <a:r>
              <a:rPr lang="en-US" dirty="0">
                <a:solidFill>
                  <a:schemeClr val="accent1"/>
                </a:solidFill>
                <a:sym typeface="Wingdings" pitchFamily="2" charset="2"/>
              </a:rPr>
              <a:t>BIS, SIS, WIC, EC</a:t>
            </a:r>
          </a:p>
          <a:p>
            <a:r>
              <a:rPr lang="en-US" dirty="0">
                <a:solidFill>
                  <a:schemeClr val="accent1"/>
                </a:solidFill>
                <a:sym typeface="Wingdings" pitchFamily="2" charset="2"/>
              </a:rPr>
              <a:t>The four rings of the PSB</a:t>
            </a:r>
          </a:p>
          <a:p>
            <a:pPr lvl="1"/>
            <a:r>
              <a:rPr lang="en-US" dirty="0">
                <a:solidFill>
                  <a:schemeClr val="accent1"/>
                </a:solidFill>
                <a:sym typeface="Wingdings" pitchFamily="2" charset="2"/>
              </a:rPr>
              <a:t>Available flexibility</a:t>
            </a:r>
          </a:p>
          <a:p>
            <a:pPr lvl="1"/>
            <a:r>
              <a:rPr lang="en-US" dirty="0">
                <a:solidFill>
                  <a:schemeClr val="accent1"/>
                </a:solidFill>
                <a:sym typeface="Wingdings" pitchFamily="2" charset="2"/>
              </a:rPr>
              <a:t>Open issues</a:t>
            </a:r>
          </a:p>
          <a:p>
            <a:r>
              <a:rPr lang="en-US" dirty="0">
                <a:solidFill>
                  <a:schemeClr val="accent1"/>
                </a:solidFill>
                <a:sym typeface="Wingdings" pitchFamily="2" charset="2"/>
              </a:rPr>
              <a:t>Special considerations</a:t>
            </a:r>
          </a:p>
          <a:p>
            <a:pPr lvl="1"/>
            <a:r>
              <a:rPr lang="en-US" dirty="0">
                <a:solidFill>
                  <a:schemeClr val="accent1"/>
                </a:solidFill>
                <a:sym typeface="Wingdings" pitchFamily="2" charset="2"/>
              </a:rPr>
              <a:t>BT.BHZ10 switching magnet</a:t>
            </a:r>
          </a:p>
          <a:p>
            <a:pPr lvl="1"/>
            <a:r>
              <a:rPr lang="en-US" dirty="0">
                <a:solidFill>
                  <a:schemeClr val="accent1"/>
                </a:solidFill>
                <a:sym typeface="Wingdings" pitchFamily="2" charset="2"/>
              </a:rPr>
              <a:t>POPS-B / MPS switching</a:t>
            </a:r>
          </a:p>
          <a:p>
            <a:r>
              <a:rPr lang="en-US" dirty="0">
                <a:sym typeface="Wingdings" pitchFamily="2" charset="2"/>
              </a:rPr>
              <a:t>Fault diagnostics, masking of interlocks, settings management</a:t>
            </a:r>
          </a:p>
          <a:p>
            <a:r>
              <a:rPr lang="en-US" dirty="0">
                <a:sym typeface="Wingdings" pitchFamily="2" charset="2"/>
              </a:rPr>
              <a:t>Summary</a:t>
            </a:r>
            <a:endParaRPr lang="en-GB" dirty="0">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19</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1756615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1109472"/>
            <a:ext cx="8409008" cy="4883341"/>
          </a:xfrm>
        </p:spPr>
        <p:txBody>
          <a:bodyPr/>
          <a:lstStyle/>
          <a:p>
            <a:r>
              <a:rPr lang="en-US" dirty="0"/>
              <a:t>PSB post-LS2 interlock design</a:t>
            </a:r>
          </a:p>
          <a:p>
            <a:pPr lvl="1"/>
            <a:r>
              <a:rPr lang="en-US" dirty="0">
                <a:sym typeface="Wingdings" pitchFamily="2" charset="2"/>
              </a:rPr>
              <a:t>Design principle</a:t>
            </a:r>
          </a:p>
          <a:p>
            <a:pPr lvl="1"/>
            <a:r>
              <a:rPr lang="en-US" dirty="0">
                <a:sym typeface="Wingdings" pitchFamily="2" charset="2"/>
              </a:rPr>
              <a:t>BIS, SIS, WIC, EC</a:t>
            </a:r>
          </a:p>
          <a:p>
            <a:r>
              <a:rPr lang="en-US" dirty="0">
                <a:sym typeface="Wingdings" pitchFamily="2" charset="2"/>
              </a:rPr>
              <a:t>The four rings of the PSB</a:t>
            </a:r>
          </a:p>
          <a:p>
            <a:pPr lvl="1"/>
            <a:r>
              <a:rPr lang="en-US" dirty="0">
                <a:sym typeface="Wingdings" pitchFamily="2" charset="2"/>
              </a:rPr>
              <a:t>Available flexibility</a:t>
            </a:r>
          </a:p>
          <a:p>
            <a:pPr lvl="1"/>
            <a:r>
              <a:rPr lang="en-US" dirty="0">
                <a:sym typeface="Wingdings" pitchFamily="2" charset="2"/>
              </a:rPr>
              <a:t>Open issues</a:t>
            </a:r>
          </a:p>
          <a:p>
            <a:r>
              <a:rPr lang="en-US" dirty="0">
                <a:sym typeface="Wingdings" pitchFamily="2" charset="2"/>
              </a:rPr>
              <a:t>Special considerations</a:t>
            </a:r>
          </a:p>
          <a:p>
            <a:pPr lvl="1"/>
            <a:r>
              <a:rPr lang="en-US" dirty="0">
                <a:sym typeface="Wingdings" pitchFamily="2" charset="2"/>
              </a:rPr>
              <a:t>BT.BHZ10 switching magnet</a:t>
            </a:r>
          </a:p>
          <a:p>
            <a:pPr lvl="1"/>
            <a:r>
              <a:rPr lang="en-US" dirty="0">
                <a:sym typeface="Wingdings" pitchFamily="2" charset="2"/>
              </a:rPr>
              <a:t>POPS-B / MPS switching</a:t>
            </a:r>
          </a:p>
          <a:p>
            <a:r>
              <a:rPr lang="en-US" dirty="0">
                <a:sym typeface="Wingdings" pitchFamily="2" charset="2"/>
              </a:rPr>
              <a:t>Fault diagnostics, masking of interlocks, settings management</a:t>
            </a:r>
          </a:p>
          <a:p>
            <a:r>
              <a:rPr lang="en-US" dirty="0">
                <a:sym typeface="Wingdings" pitchFamily="2" charset="2"/>
              </a:rPr>
              <a:t>Summary</a:t>
            </a:r>
            <a:endParaRPr lang="en-GB" dirty="0">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2</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391369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2C8EE-4511-1B4D-A802-C22C5CD07EF9}"/>
              </a:ext>
            </a:extLst>
          </p:cNvPr>
          <p:cNvSpPr>
            <a:spLocks noGrp="1"/>
          </p:cNvSpPr>
          <p:nvPr>
            <p:ph type="title"/>
          </p:nvPr>
        </p:nvSpPr>
        <p:spPr/>
        <p:txBody>
          <a:bodyPr/>
          <a:lstStyle/>
          <a:p>
            <a:r>
              <a:rPr lang="en-GB" dirty="0"/>
              <a:t>Fault Diagnostics</a:t>
            </a:r>
          </a:p>
        </p:txBody>
      </p:sp>
      <p:sp>
        <p:nvSpPr>
          <p:cNvPr id="3" name="Content Placeholder 2">
            <a:extLst>
              <a:ext uri="{FF2B5EF4-FFF2-40B4-BE49-F238E27FC236}">
                <a16:creationId xmlns:a16="http://schemas.microsoft.com/office/drawing/2014/main" id="{E8FDC86F-41FC-0D48-8507-2E5603A39DC8}"/>
              </a:ext>
            </a:extLst>
          </p:cNvPr>
          <p:cNvSpPr>
            <a:spLocks noGrp="1"/>
          </p:cNvSpPr>
          <p:nvPr>
            <p:ph idx="1"/>
          </p:nvPr>
        </p:nvSpPr>
        <p:spPr/>
        <p:txBody>
          <a:bodyPr/>
          <a:lstStyle/>
          <a:p>
            <a:r>
              <a:rPr lang="en-GB" dirty="0"/>
              <a:t>For BIS:</a:t>
            </a:r>
          </a:p>
          <a:p>
            <a:pPr lvl="1"/>
            <a:r>
              <a:rPr lang="en-GB" dirty="0">
                <a:solidFill>
                  <a:srgbClr val="00B050"/>
                </a:solidFill>
              </a:rPr>
              <a:t>BIS GUIs </a:t>
            </a:r>
            <a:r>
              <a:rPr lang="en-GB" dirty="0"/>
              <a:t>provided by TE-MPE</a:t>
            </a:r>
          </a:p>
          <a:p>
            <a:pPr lvl="1"/>
            <a:r>
              <a:rPr lang="en-GB" dirty="0"/>
              <a:t>For better ppm diagnostics plan to use Joerg’s </a:t>
            </a:r>
            <a:r>
              <a:rPr lang="en-GB" dirty="0">
                <a:solidFill>
                  <a:srgbClr val="00B050"/>
                </a:solidFill>
              </a:rPr>
              <a:t>BIS Monitor application</a:t>
            </a:r>
          </a:p>
          <a:p>
            <a:pPr lvl="2"/>
            <a:r>
              <a:rPr lang="en-GB" dirty="0"/>
              <a:t>Experience from Linac4 that a debugging of the BIS interlocks at 1.2s cycle repetition is otherwise practically unfeasible; also the OP application might require some adaptation from the SPS to Linac4/PSB</a:t>
            </a:r>
          </a:p>
          <a:p>
            <a:r>
              <a:rPr lang="en-GB" dirty="0"/>
              <a:t>For WIC:</a:t>
            </a:r>
          </a:p>
          <a:p>
            <a:pPr lvl="1"/>
            <a:r>
              <a:rPr lang="en-GB" dirty="0">
                <a:solidFill>
                  <a:srgbClr val="00B050"/>
                </a:solidFill>
              </a:rPr>
              <a:t>WIC GUIs </a:t>
            </a:r>
            <a:r>
              <a:rPr lang="en-GB" dirty="0"/>
              <a:t>provided by TE-MPE well adapted to OP needs</a:t>
            </a:r>
          </a:p>
          <a:p>
            <a:r>
              <a:rPr lang="en-GB" dirty="0"/>
              <a:t>For EC:</a:t>
            </a:r>
          </a:p>
          <a:p>
            <a:pPr lvl="1"/>
            <a:r>
              <a:rPr lang="en-GB" dirty="0"/>
              <a:t>EC tab of </a:t>
            </a:r>
            <a:r>
              <a:rPr lang="en-GB" dirty="0">
                <a:solidFill>
                  <a:srgbClr val="00B050"/>
                </a:solidFill>
              </a:rPr>
              <a:t>Sequence Manager GUI </a:t>
            </a:r>
            <a:r>
              <a:rPr lang="en-GB" dirty="0"/>
              <a:t>(BE-CO)</a:t>
            </a:r>
          </a:p>
          <a:p>
            <a:pPr lvl="1"/>
            <a:r>
              <a:rPr lang="en-GB" dirty="0">
                <a:solidFill>
                  <a:srgbClr val="00B050"/>
                </a:solidFill>
              </a:rPr>
              <a:t>In the new LIC Central Timing online information </a:t>
            </a:r>
            <a:r>
              <a:rPr lang="en-GB" dirty="0"/>
              <a:t>on used (destination-dependent) and bad conditions</a:t>
            </a:r>
          </a:p>
          <a:p>
            <a:r>
              <a:rPr lang="en-GB" dirty="0"/>
              <a:t>For SIS:</a:t>
            </a:r>
          </a:p>
          <a:p>
            <a:pPr lvl="1"/>
            <a:r>
              <a:rPr lang="en-GB" dirty="0"/>
              <a:t>Sometimes SIS fault diagnostics is not straight-forward </a:t>
            </a:r>
            <a:r>
              <a:rPr lang="en-GB" dirty="0">
                <a:sym typeface="Wingdings" pitchFamily="2" charset="2"/>
              </a:rPr>
              <a:t> hope for some improvements along the SIS upgrade</a:t>
            </a:r>
            <a:endParaRPr lang="en-GB" dirty="0"/>
          </a:p>
        </p:txBody>
      </p:sp>
      <p:sp>
        <p:nvSpPr>
          <p:cNvPr id="4" name="Slide Number Placeholder 3">
            <a:extLst>
              <a:ext uri="{FF2B5EF4-FFF2-40B4-BE49-F238E27FC236}">
                <a16:creationId xmlns:a16="http://schemas.microsoft.com/office/drawing/2014/main" id="{FD35811E-B3A7-8F45-A78B-F1F8FBC4E3B3}"/>
              </a:ext>
            </a:extLst>
          </p:cNvPr>
          <p:cNvSpPr>
            <a:spLocks noGrp="1"/>
          </p:cNvSpPr>
          <p:nvPr>
            <p:ph type="sldNum" sz="quarter" idx="10"/>
          </p:nvPr>
        </p:nvSpPr>
        <p:spPr/>
        <p:txBody>
          <a:bodyPr/>
          <a:lstStyle/>
          <a:p>
            <a:pPr>
              <a:defRPr/>
            </a:pPr>
            <a:fld id="{1D928879-7F2A-6B40-BCD7-7415EB4708CF}" type="slidenum">
              <a:rPr lang="en-US" smtClean="0"/>
              <a:pPr>
                <a:defRPr/>
              </a:pPr>
              <a:t>20</a:t>
            </a:fld>
            <a:endParaRPr lang="en-US" dirty="0"/>
          </a:p>
        </p:txBody>
      </p:sp>
      <p:sp>
        <p:nvSpPr>
          <p:cNvPr id="5" name="Date Placeholder 4">
            <a:extLst>
              <a:ext uri="{FF2B5EF4-FFF2-40B4-BE49-F238E27FC236}">
                <a16:creationId xmlns:a16="http://schemas.microsoft.com/office/drawing/2014/main" id="{A4E25A5B-0CB0-9441-B0CE-520BA538FD7E}"/>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2688587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6C5AE-5486-7B46-94B2-94A137E43CDD}"/>
              </a:ext>
            </a:extLst>
          </p:cNvPr>
          <p:cNvSpPr>
            <a:spLocks noGrp="1"/>
          </p:cNvSpPr>
          <p:nvPr>
            <p:ph type="title"/>
          </p:nvPr>
        </p:nvSpPr>
        <p:spPr/>
        <p:txBody>
          <a:bodyPr/>
          <a:lstStyle/>
          <a:p>
            <a:r>
              <a:rPr lang="en-GB" dirty="0"/>
              <a:t>Masking of Interlocks</a:t>
            </a:r>
          </a:p>
        </p:txBody>
      </p:sp>
      <p:sp>
        <p:nvSpPr>
          <p:cNvPr id="3" name="Content Placeholder 2">
            <a:extLst>
              <a:ext uri="{FF2B5EF4-FFF2-40B4-BE49-F238E27FC236}">
                <a16:creationId xmlns:a16="http://schemas.microsoft.com/office/drawing/2014/main" id="{384B2DEA-DA71-CA44-AA8F-FD94FD4CE3D1}"/>
              </a:ext>
            </a:extLst>
          </p:cNvPr>
          <p:cNvSpPr>
            <a:spLocks noGrp="1"/>
          </p:cNvSpPr>
          <p:nvPr>
            <p:ph idx="1"/>
          </p:nvPr>
        </p:nvSpPr>
        <p:spPr/>
        <p:txBody>
          <a:bodyPr/>
          <a:lstStyle/>
          <a:p>
            <a:pPr>
              <a:buFont typeface="Wingdings" pitchFamily="2" charset="2"/>
              <a:buChar char="q"/>
            </a:pPr>
            <a:r>
              <a:rPr lang="en-GB" dirty="0"/>
              <a:t>Masking of BIS and SIS interlocks will happen more frequently during the beam commissioning phase (need certain flexibility) compared to standard operation</a:t>
            </a:r>
          </a:p>
          <a:p>
            <a:pPr>
              <a:buFont typeface="Wingdings" pitchFamily="2" charset="2"/>
              <a:buChar char="q"/>
            </a:pPr>
            <a:r>
              <a:rPr lang="en-GB" dirty="0">
                <a:solidFill>
                  <a:srgbClr val="FF9403"/>
                </a:solidFill>
              </a:rPr>
              <a:t>Procedures </a:t>
            </a:r>
            <a:r>
              <a:rPr lang="en-GB" dirty="0"/>
              <a:t>will be written for more complex masks, e.g. for beam without stripping foil (H</a:t>
            </a:r>
            <a:r>
              <a:rPr lang="en-GB" baseline="30000" dirty="0"/>
              <a:t>0</a:t>
            </a:r>
            <a:r>
              <a:rPr lang="en-GB" dirty="0"/>
              <a:t>/H</a:t>
            </a:r>
            <a:r>
              <a:rPr lang="en-GB" baseline="30000" dirty="0"/>
              <a:t>-</a:t>
            </a:r>
            <a:r>
              <a:rPr lang="en-GB" dirty="0"/>
              <a:t> monitor calibration etc.) or for stripping foil vacuum valves</a:t>
            </a:r>
          </a:p>
          <a:p>
            <a:pPr>
              <a:buFont typeface="Wingdings" pitchFamily="2" charset="2"/>
              <a:buChar char="q"/>
            </a:pPr>
            <a:r>
              <a:rPr lang="en-GB" dirty="0">
                <a:solidFill>
                  <a:srgbClr val="FF9403"/>
                </a:solidFill>
              </a:rPr>
              <a:t>Regular reminders </a:t>
            </a:r>
            <a:r>
              <a:rPr lang="en-GB" dirty="0"/>
              <a:t>(</a:t>
            </a:r>
            <a:r>
              <a:rPr lang="en-GB" dirty="0" err="1"/>
              <a:t>elogbook</a:t>
            </a:r>
            <a:r>
              <a:rPr lang="en-GB" dirty="0"/>
              <a:t>/LASER) for OP team (SIS)</a:t>
            </a:r>
          </a:p>
          <a:p>
            <a:pPr>
              <a:buFont typeface="Wingdings" pitchFamily="2" charset="2"/>
              <a:buChar char="q"/>
            </a:pPr>
            <a:r>
              <a:rPr lang="en-GB" dirty="0"/>
              <a:t>For interlock masking we still need to define and create the corresponding </a:t>
            </a:r>
            <a:r>
              <a:rPr lang="en-GB" dirty="0">
                <a:solidFill>
                  <a:srgbClr val="FF9403"/>
                </a:solidFill>
              </a:rPr>
              <a:t>RBAC roles</a:t>
            </a:r>
          </a:p>
          <a:p>
            <a:pPr>
              <a:buFont typeface="Wingdings" pitchFamily="2" charset="2"/>
              <a:buChar char="q"/>
            </a:pPr>
            <a:endParaRPr lang="en-GB" dirty="0"/>
          </a:p>
          <a:p>
            <a:pPr>
              <a:buFont typeface="Wingdings" pitchFamily="2" charset="2"/>
              <a:buChar char="q"/>
            </a:pPr>
            <a:endParaRPr lang="en-GB" dirty="0"/>
          </a:p>
        </p:txBody>
      </p:sp>
      <p:sp>
        <p:nvSpPr>
          <p:cNvPr id="4" name="Slide Number Placeholder 3">
            <a:extLst>
              <a:ext uri="{FF2B5EF4-FFF2-40B4-BE49-F238E27FC236}">
                <a16:creationId xmlns:a16="http://schemas.microsoft.com/office/drawing/2014/main" id="{9A7BF5B6-59F3-A542-9F83-75A4BAC29375}"/>
              </a:ext>
            </a:extLst>
          </p:cNvPr>
          <p:cNvSpPr>
            <a:spLocks noGrp="1"/>
          </p:cNvSpPr>
          <p:nvPr>
            <p:ph type="sldNum" sz="quarter" idx="10"/>
          </p:nvPr>
        </p:nvSpPr>
        <p:spPr/>
        <p:txBody>
          <a:bodyPr/>
          <a:lstStyle/>
          <a:p>
            <a:pPr>
              <a:defRPr/>
            </a:pPr>
            <a:fld id="{1D928879-7F2A-6B40-BCD7-7415EB4708CF}" type="slidenum">
              <a:rPr lang="en-US" smtClean="0"/>
              <a:pPr>
                <a:defRPr/>
              </a:pPr>
              <a:t>21</a:t>
            </a:fld>
            <a:endParaRPr lang="en-US" dirty="0"/>
          </a:p>
        </p:txBody>
      </p:sp>
      <p:sp>
        <p:nvSpPr>
          <p:cNvPr id="5" name="Date Placeholder 4">
            <a:extLst>
              <a:ext uri="{FF2B5EF4-FFF2-40B4-BE49-F238E27FC236}">
                <a16:creationId xmlns:a16="http://schemas.microsoft.com/office/drawing/2014/main" id="{74E8C0DA-3203-954C-A8E4-A165356B4FDB}"/>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554447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99A3C-D2FB-5F45-A85D-36AE0102C2B2}"/>
              </a:ext>
            </a:extLst>
          </p:cNvPr>
          <p:cNvSpPr>
            <a:spLocks noGrp="1"/>
          </p:cNvSpPr>
          <p:nvPr>
            <p:ph type="title"/>
          </p:nvPr>
        </p:nvSpPr>
        <p:spPr/>
        <p:txBody>
          <a:bodyPr/>
          <a:lstStyle/>
          <a:p>
            <a:r>
              <a:rPr lang="en-GB" dirty="0"/>
              <a:t>Settings Management</a:t>
            </a:r>
          </a:p>
        </p:txBody>
      </p:sp>
      <p:sp>
        <p:nvSpPr>
          <p:cNvPr id="3" name="Content Placeholder 2">
            <a:extLst>
              <a:ext uri="{FF2B5EF4-FFF2-40B4-BE49-F238E27FC236}">
                <a16:creationId xmlns:a16="http://schemas.microsoft.com/office/drawing/2014/main" id="{FF54E02E-6A6B-BC41-923C-2B9ECAFAB70C}"/>
              </a:ext>
            </a:extLst>
          </p:cNvPr>
          <p:cNvSpPr>
            <a:spLocks noGrp="1"/>
          </p:cNvSpPr>
          <p:nvPr>
            <p:ph idx="1"/>
          </p:nvPr>
        </p:nvSpPr>
        <p:spPr/>
        <p:txBody>
          <a:bodyPr/>
          <a:lstStyle/>
          <a:p>
            <a:r>
              <a:rPr lang="en-GB" dirty="0"/>
              <a:t>Deducing from Linac4 experience this is </a:t>
            </a:r>
            <a:r>
              <a:rPr lang="en-GB" b="1" dirty="0"/>
              <a:t>a challenge</a:t>
            </a:r>
          </a:p>
          <a:p>
            <a:r>
              <a:rPr lang="en-GB" dirty="0"/>
              <a:t>Will have to </a:t>
            </a:r>
            <a:r>
              <a:rPr lang="en-GB" dirty="0">
                <a:solidFill>
                  <a:srgbClr val="FF9403"/>
                </a:solidFill>
              </a:rPr>
              <a:t>define most interlock thresholds etc. </a:t>
            </a:r>
            <a:r>
              <a:rPr lang="en-GB" dirty="0"/>
              <a:t>during beam commissioning when there is a lot of pressure and not yet stable operation</a:t>
            </a:r>
          </a:p>
          <a:p>
            <a:pPr lvl="1"/>
            <a:r>
              <a:rPr lang="en-GB" dirty="0"/>
              <a:t>Contrary to the SPS and LHC we will soon have to face tens of operational cycles with ppm settings and in total several hundreds of cycles at the end of the year including MD cycles</a:t>
            </a:r>
          </a:p>
          <a:p>
            <a:pPr lvl="1"/>
            <a:r>
              <a:rPr lang="en-GB" dirty="0">
                <a:solidFill>
                  <a:srgbClr val="FF9403"/>
                </a:solidFill>
              </a:rPr>
              <a:t>List of critical settings </a:t>
            </a:r>
            <a:r>
              <a:rPr lang="en-GB" dirty="0"/>
              <a:t>still to be compiled</a:t>
            </a:r>
          </a:p>
          <a:p>
            <a:pPr lvl="2"/>
            <a:r>
              <a:rPr lang="en-GB" dirty="0"/>
              <a:t>Examples: power converter acquisition windows, BLM and watchdog thresholds, H</a:t>
            </a:r>
            <a:r>
              <a:rPr lang="en-GB" baseline="30000" dirty="0"/>
              <a:t>0</a:t>
            </a:r>
            <a:r>
              <a:rPr lang="en-GB" dirty="0"/>
              <a:t>/H</a:t>
            </a:r>
            <a:r>
              <a:rPr lang="en-GB" baseline="30000" dirty="0"/>
              <a:t>-</a:t>
            </a:r>
            <a:r>
              <a:rPr lang="en-GB" dirty="0"/>
              <a:t> monitor thresholds…</a:t>
            </a:r>
          </a:p>
          <a:p>
            <a:r>
              <a:rPr lang="en-GB" dirty="0"/>
              <a:t>Would be useful to discuss with OP and MPE colleagues what could be the best method for the PSB</a:t>
            </a:r>
          </a:p>
        </p:txBody>
      </p:sp>
      <p:sp>
        <p:nvSpPr>
          <p:cNvPr id="4" name="Slide Number Placeholder 3">
            <a:extLst>
              <a:ext uri="{FF2B5EF4-FFF2-40B4-BE49-F238E27FC236}">
                <a16:creationId xmlns:a16="http://schemas.microsoft.com/office/drawing/2014/main" id="{D86CF191-6B1E-C84A-9854-655798E8ABEE}"/>
              </a:ext>
            </a:extLst>
          </p:cNvPr>
          <p:cNvSpPr>
            <a:spLocks noGrp="1"/>
          </p:cNvSpPr>
          <p:nvPr>
            <p:ph type="sldNum" sz="quarter" idx="10"/>
          </p:nvPr>
        </p:nvSpPr>
        <p:spPr/>
        <p:txBody>
          <a:bodyPr/>
          <a:lstStyle/>
          <a:p>
            <a:pPr>
              <a:defRPr/>
            </a:pPr>
            <a:fld id="{1D928879-7F2A-6B40-BCD7-7415EB4708CF}" type="slidenum">
              <a:rPr lang="en-US" smtClean="0"/>
              <a:pPr>
                <a:defRPr/>
              </a:pPr>
              <a:t>22</a:t>
            </a:fld>
            <a:endParaRPr lang="en-US" dirty="0"/>
          </a:p>
        </p:txBody>
      </p:sp>
      <p:sp>
        <p:nvSpPr>
          <p:cNvPr id="5" name="Date Placeholder 4">
            <a:extLst>
              <a:ext uri="{FF2B5EF4-FFF2-40B4-BE49-F238E27FC236}">
                <a16:creationId xmlns:a16="http://schemas.microsoft.com/office/drawing/2014/main" id="{18234A3E-DCC8-1D43-8662-E9A3D18CE23B}"/>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3070989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1A7D9-E75A-0D46-BC82-1B8A343C82D1}"/>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65D8DCCD-2C49-444E-AA12-F701635AF85D}"/>
              </a:ext>
            </a:extLst>
          </p:cNvPr>
          <p:cNvSpPr>
            <a:spLocks noGrp="1"/>
          </p:cNvSpPr>
          <p:nvPr>
            <p:ph idx="1"/>
          </p:nvPr>
        </p:nvSpPr>
        <p:spPr>
          <a:xfrm>
            <a:off x="457200" y="1027134"/>
            <a:ext cx="8226425" cy="4890523"/>
          </a:xfrm>
        </p:spPr>
        <p:txBody>
          <a:bodyPr/>
          <a:lstStyle/>
          <a:p>
            <a:r>
              <a:rPr lang="en-GB" dirty="0"/>
              <a:t>With Linac4 connection in LS2 the </a:t>
            </a:r>
            <a:r>
              <a:rPr lang="en-GB" dirty="0">
                <a:solidFill>
                  <a:srgbClr val="00B050"/>
                </a:solidFill>
              </a:rPr>
              <a:t>BIS will cover most of the hardware interlocks for the PSB </a:t>
            </a:r>
            <a:r>
              <a:rPr lang="en-GB" dirty="0">
                <a:sym typeface="Wingdings" pitchFamily="2" charset="2"/>
              </a:rPr>
              <a:t>with the aim to cut the beam at lowest possible energy (still keeping the Linac4 source pulsing…)</a:t>
            </a:r>
            <a:endParaRPr lang="en-GB" dirty="0"/>
          </a:p>
          <a:p>
            <a:r>
              <a:rPr lang="en-GB" dirty="0">
                <a:sym typeface="Wingdings" pitchFamily="2" charset="2"/>
              </a:rPr>
              <a:t>Nevertheless a </a:t>
            </a:r>
            <a:r>
              <a:rPr lang="en-GB" dirty="0">
                <a:solidFill>
                  <a:srgbClr val="00B050"/>
                </a:solidFill>
                <a:sym typeface="Wingdings" pitchFamily="2" charset="2"/>
              </a:rPr>
              <a:t>mixed design </a:t>
            </a:r>
            <a:r>
              <a:rPr lang="en-GB" dirty="0">
                <a:sym typeface="Wingdings" pitchFamily="2" charset="2"/>
              </a:rPr>
              <a:t>including External Conditions, </a:t>
            </a:r>
            <a:r>
              <a:rPr lang="en-GB" dirty="0" err="1">
                <a:sym typeface="Wingdings" pitchFamily="2" charset="2"/>
              </a:rPr>
              <a:t>tailclipper</a:t>
            </a:r>
            <a:r>
              <a:rPr lang="en-GB" dirty="0">
                <a:sym typeface="Wingdings" pitchFamily="2" charset="2"/>
              </a:rPr>
              <a:t> and SIS to allow for the required flexibility, including optimisation of proton delivery to the numerous physics users</a:t>
            </a:r>
          </a:p>
          <a:p>
            <a:r>
              <a:rPr lang="en-GB" dirty="0">
                <a:sym typeface="Wingdings" pitchFamily="2" charset="2"/>
              </a:rPr>
              <a:t>Minimising machine activation is another desired ‘side-effect’ of the interlock system</a:t>
            </a:r>
          </a:p>
          <a:p>
            <a:r>
              <a:rPr lang="en-GB" dirty="0">
                <a:sym typeface="Wingdings" pitchFamily="2" charset="2"/>
              </a:rPr>
              <a:t>Only very few cases where we require fail-safeness; the challenge for the PSB lies more in </a:t>
            </a:r>
            <a:r>
              <a:rPr lang="en-GB" dirty="0">
                <a:solidFill>
                  <a:srgbClr val="FF9403"/>
                </a:solidFill>
                <a:sym typeface="Wingdings" pitchFamily="2" charset="2"/>
              </a:rPr>
              <a:t>maintaining operational flexibility and adapted interlock settings</a:t>
            </a:r>
            <a:r>
              <a:rPr lang="en-GB" dirty="0">
                <a:sym typeface="Wingdings" pitchFamily="2" charset="2"/>
              </a:rPr>
              <a:t> with hundreds of cycles covering 4 orders of magnitude of intensity</a:t>
            </a:r>
          </a:p>
        </p:txBody>
      </p:sp>
      <p:sp>
        <p:nvSpPr>
          <p:cNvPr id="4" name="Slide Number Placeholder 3">
            <a:extLst>
              <a:ext uri="{FF2B5EF4-FFF2-40B4-BE49-F238E27FC236}">
                <a16:creationId xmlns:a16="http://schemas.microsoft.com/office/drawing/2014/main" id="{E8A7B8A7-E68B-664E-84BC-453853D18257}"/>
              </a:ext>
            </a:extLst>
          </p:cNvPr>
          <p:cNvSpPr>
            <a:spLocks noGrp="1"/>
          </p:cNvSpPr>
          <p:nvPr>
            <p:ph type="sldNum" sz="quarter" idx="10"/>
          </p:nvPr>
        </p:nvSpPr>
        <p:spPr/>
        <p:txBody>
          <a:bodyPr/>
          <a:lstStyle/>
          <a:p>
            <a:pPr>
              <a:defRPr/>
            </a:pPr>
            <a:fld id="{1D928879-7F2A-6B40-BCD7-7415EB4708CF}" type="slidenum">
              <a:rPr lang="en-US" smtClean="0"/>
              <a:pPr>
                <a:defRPr/>
              </a:pPr>
              <a:t>23</a:t>
            </a:fld>
            <a:endParaRPr lang="en-US" dirty="0"/>
          </a:p>
        </p:txBody>
      </p:sp>
      <p:sp>
        <p:nvSpPr>
          <p:cNvPr id="5" name="Date Placeholder 4">
            <a:extLst>
              <a:ext uri="{FF2B5EF4-FFF2-40B4-BE49-F238E27FC236}">
                <a16:creationId xmlns:a16="http://schemas.microsoft.com/office/drawing/2014/main" id="{1E8D0D82-46E6-2E42-B210-67BC4B7A3003}"/>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376772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1A7D9-E75A-0D46-BC82-1B8A343C82D1}"/>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65D8DCCD-2C49-444E-AA12-F701635AF85D}"/>
              </a:ext>
            </a:extLst>
          </p:cNvPr>
          <p:cNvSpPr>
            <a:spLocks noGrp="1"/>
          </p:cNvSpPr>
          <p:nvPr>
            <p:ph idx="1"/>
          </p:nvPr>
        </p:nvSpPr>
        <p:spPr>
          <a:xfrm>
            <a:off x="457200" y="1002082"/>
            <a:ext cx="8226425" cy="4915575"/>
          </a:xfrm>
        </p:spPr>
        <p:txBody>
          <a:bodyPr/>
          <a:lstStyle/>
          <a:p>
            <a:r>
              <a:rPr lang="en-GB" dirty="0">
                <a:solidFill>
                  <a:srgbClr val="FF9403"/>
                </a:solidFill>
                <a:sym typeface="Wingdings" pitchFamily="2" charset="2"/>
              </a:rPr>
              <a:t>Specific PSB issues</a:t>
            </a:r>
            <a:r>
              <a:rPr lang="en-GB" dirty="0">
                <a:sym typeface="Wingdings" pitchFamily="2" charset="2"/>
              </a:rPr>
              <a:t>:</a:t>
            </a:r>
          </a:p>
          <a:p>
            <a:pPr lvl="1"/>
            <a:r>
              <a:rPr lang="en-GB" dirty="0">
                <a:sym typeface="Wingdings" pitchFamily="2" charset="2"/>
              </a:rPr>
              <a:t>4 rings (beam distribution at injection and beam recombination at extraction) being served by one Linac4 pulse</a:t>
            </a:r>
          </a:p>
          <a:p>
            <a:pPr lvl="1"/>
            <a:r>
              <a:rPr lang="en-GB" dirty="0">
                <a:sym typeface="Wingdings" pitchFamily="2" charset="2"/>
              </a:rPr>
              <a:t>No internal dump or fast kickers separating the different destinations</a:t>
            </a:r>
          </a:p>
          <a:p>
            <a:pPr lvl="1"/>
            <a:r>
              <a:rPr lang="en-GB" dirty="0">
                <a:sym typeface="Wingdings" pitchFamily="2" charset="2"/>
              </a:rPr>
              <a:t>Complication: no BIS per destination at extraction</a:t>
            </a:r>
          </a:p>
          <a:p>
            <a:r>
              <a:rPr lang="en-GB" dirty="0">
                <a:solidFill>
                  <a:srgbClr val="FF9403"/>
                </a:solidFill>
                <a:sym typeface="Wingdings" pitchFamily="2" charset="2"/>
              </a:rPr>
              <a:t>‘Rapid’ cycling </a:t>
            </a:r>
            <a:r>
              <a:rPr lang="en-GB" dirty="0">
                <a:sym typeface="Wingdings" pitchFamily="2" charset="2"/>
              </a:rPr>
              <a:t>poses issues for interlock monitoring in ppm</a:t>
            </a:r>
          </a:p>
          <a:p>
            <a:r>
              <a:rPr lang="en-GB" dirty="0">
                <a:sym typeface="Wingdings" pitchFamily="2" charset="2"/>
              </a:rPr>
              <a:t>Will need to work on </a:t>
            </a:r>
            <a:r>
              <a:rPr lang="en-GB" dirty="0">
                <a:solidFill>
                  <a:srgbClr val="FF9403"/>
                </a:solidFill>
                <a:sym typeface="Wingdings" pitchFamily="2" charset="2"/>
              </a:rPr>
              <a:t>procedures for masking, settings management, definition of machine critical settings</a:t>
            </a:r>
            <a:r>
              <a:rPr lang="en-GB" dirty="0">
                <a:sym typeface="Wingdings" pitchFamily="2" charset="2"/>
              </a:rPr>
              <a:t> etc. </a:t>
            </a:r>
          </a:p>
          <a:p>
            <a:pPr lvl="1"/>
            <a:r>
              <a:rPr lang="en-GB" dirty="0">
                <a:sym typeface="Wingdings" pitchFamily="2" charset="2"/>
              </a:rPr>
              <a:t>The PSB OP team still needs to gain experience with the new interlock system</a:t>
            </a:r>
          </a:p>
          <a:p>
            <a:r>
              <a:rPr lang="en-GB" dirty="0">
                <a:sym typeface="Wingdings" pitchFamily="2" charset="2"/>
              </a:rPr>
              <a:t>A </a:t>
            </a:r>
            <a:r>
              <a:rPr lang="en-GB" dirty="0">
                <a:solidFill>
                  <a:srgbClr val="FF9403"/>
                </a:solidFill>
                <a:sym typeface="Wingdings" pitchFamily="2" charset="2"/>
              </a:rPr>
              <a:t>regular discussion/consultancy forum with TE-MPE and a core BE-OP team </a:t>
            </a:r>
            <a:r>
              <a:rPr lang="en-GB" dirty="0">
                <a:sym typeface="Wingdings" pitchFamily="2" charset="2"/>
              </a:rPr>
              <a:t>with a special eye on settings management / improvements for the injectors would be very useful!</a:t>
            </a:r>
          </a:p>
        </p:txBody>
      </p:sp>
      <p:sp>
        <p:nvSpPr>
          <p:cNvPr id="4" name="Slide Number Placeholder 3">
            <a:extLst>
              <a:ext uri="{FF2B5EF4-FFF2-40B4-BE49-F238E27FC236}">
                <a16:creationId xmlns:a16="http://schemas.microsoft.com/office/drawing/2014/main" id="{E8A7B8A7-E68B-664E-84BC-453853D18257}"/>
              </a:ext>
            </a:extLst>
          </p:cNvPr>
          <p:cNvSpPr>
            <a:spLocks noGrp="1"/>
          </p:cNvSpPr>
          <p:nvPr>
            <p:ph type="sldNum" sz="quarter" idx="10"/>
          </p:nvPr>
        </p:nvSpPr>
        <p:spPr/>
        <p:txBody>
          <a:bodyPr/>
          <a:lstStyle/>
          <a:p>
            <a:pPr>
              <a:defRPr/>
            </a:pPr>
            <a:fld id="{1D928879-7F2A-6B40-BCD7-7415EB4708CF}" type="slidenum">
              <a:rPr lang="en-US" smtClean="0"/>
              <a:pPr>
                <a:defRPr/>
              </a:pPr>
              <a:t>24</a:t>
            </a:fld>
            <a:endParaRPr lang="en-US" dirty="0"/>
          </a:p>
        </p:txBody>
      </p:sp>
      <p:sp>
        <p:nvSpPr>
          <p:cNvPr id="5" name="Date Placeholder 4">
            <a:extLst>
              <a:ext uri="{FF2B5EF4-FFF2-40B4-BE49-F238E27FC236}">
                <a16:creationId xmlns:a16="http://schemas.microsoft.com/office/drawing/2014/main" id="{1E8D0D82-46E6-2E42-B210-67BC4B7A3003}"/>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3222677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horizontal)">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blinds(horizontal)">
                                      <p:cBhvr>
                                        <p:cTn id="2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942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Pre-LS2 PSB Interlock Situation</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325677" y="903768"/>
            <a:ext cx="8540531" cy="5089046"/>
          </a:xfrm>
        </p:spPr>
        <p:txBody>
          <a:bodyPr/>
          <a:lstStyle/>
          <a:p>
            <a:r>
              <a:rPr lang="en-US" u="sng" dirty="0"/>
              <a:t>Pre-LS2</a:t>
            </a:r>
            <a:r>
              <a:rPr lang="en-US" dirty="0"/>
              <a:t>: interlock based on </a:t>
            </a:r>
            <a:r>
              <a:rPr lang="en-US" dirty="0">
                <a:solidFill>
                  <a:srgbClr val="00B050"/>
                </a:solidFill>
              </a:rPr>
              <a:t>External Conditions, timing and SIS</a:t>
            </a:r>
          </a:p>
          <a:p>
            <a:pPr lvl="1"/>
            <a:r>
              <a:rPr lang="en-US" dirty="0">
                <a:solidFill>
                  <a:srgbClr val="00B050"/>
                </a:solidFill>
                <a:sym typeface="Wingdings" pitchFamily="2" charset="2"/>
              </a:rPr>
              <a:t>External Conditions (EC)</a:t>
            </a:r>
            <a:r>
              <a:rPr lang="en-US" dirty="0">
                <a:sym typeface="Wingdings" pitchFamily="2" charset="2"/>
              </a:rPr>
              <a:t>: served as </a:t>
            </a:r>
            <a:r>
              <a:rPr lang="en-US" b="1" dirty="0">
                <a:sym typeface="Wingdings" pitchFamily="2" charset="2"/>
              </a:rPr>
              <a:t>HW interlock</a:t>
            </a:r>
            <a:r>
              <a:rPr lang="en-US" dirty="0">
                <a:sym typeface="Wingdings" pitchFamily="2" charset="2"/>
              </a:rPr>
              <a:t>, but also </a:t>
            </a:r>
            <a:r>
              <a:rPr lang="en-US" b="1" dirty="0">
                <a:sym typeface="Wingdings" pitchFamily="2" charset="2"/>
              </a:rPr>
              <a:t>to optimize beam availability</a:t>
            </a:r>
            <a:r>
              <a:rPr lang="en-US" dirty="0">
                <a:sym typeface="Wingdings" pitchFamily="2" charset="2"/>
              </a:rPr>
              <a:t> (usually spare cycles programmed and useful e.g. during periods when ISOLDE was not continuously requesting beam)</a:t>
            </a:r>
          </a:p>
          <a:p>
            <a:pPr lvl="2"/>
            <a:r>
              <a:rPr lang="en-US" dirty="0">
                <a:sym typeface="Wingdings" pitchFamily="2" charset="2"/>
              </a:rPr>
              <a:t>Main EC, e.g. MPS, extraction septum/bumpers, recombination kickers, beam stoppers, ring vacuum valves, PSB inhibit…</a:t>
            </a:r>
          </a:p>
          <a:p>
            <a:pPr lvl="2"/>
            <a:r>
              <a:rPr lang="en-US" dirty="0">
                <a:sym typeface="Wingdings" pitchFamily="2" charset="2"/>
              </a:rPr>
              <a:t>Destination-dependent EC: ISOLDE, GPS, HRS, PS, </a:t>
            </a:r>
            <a:r>
              <a:rPr lang="en-US" dirty="0" err="1">
                <a:sym typeface="Wingdings" pitchFamily="2" charset="2"/>
              </a:rPr>
              <a:t>Bdump</a:t>
            </a:r>
            <a:endParaRPr lang="en-US" dirty="0">
              <a:sym typeface="Wingdings" pitchFamily="2" charset="2"/>
            </a:endParaRPr>
          </a:p>
          <a:p>
            <a:pPr lvl="2"/>
            <a:r>
              <a:rPr lang="en-US" dirty="0">
                <a:sym typeface="Wingdings" pitchFamily="2" charset="2"/>
              </a:rPr>
              <a:t>Linac2 test and MDs</a:t>
            </a:r>
          </a:p>
          <a:p>
            <a:pPr lvl="1"/>
            <a:r>
              <a:rPr lang="en-US" dirty="0" err="1">
                <a:solidFill>
                  <a:srgbClr val="00B050"/>
                </a:solidFill>
                <a:sym typeface="Wingdings" pitchFamily="2" charset="2"/>
              </a:rPr>
              <a:t>Tailclipper</a:t>
            </a:r>
            <a:r>
              <a:rPr lang="en-US" dirty="0">
                <a:sym typeface="Wingdings" pitchFamily="2" charset="2"/>
              </a:rPr>
              <a:t>: </a:t>
            </a:r>
            <a:r>
              <a:rPr lang="en-US" dirty="0"/>
              <a:t>reducing the Linac2 pulse length with the ‘</a:t>
            </a:r>
            <a:r>
              <a:rPr lang="en-US" dirty="0" err="1"/>
              <a:t>tailclipper</a:t>
            </a:r>
            <a:r>
              <a:rPr lang="en-US" dirty="0"/>
              <a:t>’ timing </a:t>
            </a:r>
            <a:endParaRPr lang="en-US" dirty="0">
              <a:sym typeface="Wingdings" pitchFamily="2" charset="2"/>
            </a:endParaRPr>
          </a:p>
          <a:p>
            <a:pPr lvl="2"/>
            <a:r>
              <a:rPr lang="en-US" dirty="0">
                <a:sym typeface="Wingdings" pitchFamily="2" charset="2"/>
              </a:rPr>
              <a:t>e.g. for zero turns in one or several rings, PS BLMs, as possible SIS action etc.</a:t>
            </a:r>
          </a:p>
          <a:p>
            <a:pPr lvl="1"/>
            <a:r>
              <a:rPr lang="en-US" dirty="0">
                <a:solidFill>
                  <a:srgbClr val="00B050"/>
                </a:solidFill>
                <a:sym typeface="Wingdings" pitchFamily="2" charset="2"/>
              </a:rPr>
              <a:t>SIS</a:t>
            </a:r>
            <a:r>
              <a:rPr lang="en-US" dirty="0">
                <a:sym typeface="Wingdings" pitchFamily="2" charset="2"/>
              </a:rPr>
              <a:t>: when the above could not be used, e.g. for</a:t>
            </a:r>
          </a:p>
          <a:p>
            <a:pPr lvl="2"/>
            <a:r>
              <a:rPr lang="en-US" dirty="0">
                <a:sym typeface="Wingdings" pitchFamily="2" charset="2"/>
              </a:rPr>
              <a:t>PS stray field compensation (injection trajectory), average current or pulse current limitation for ISOLDE targets or EAST/TOF cycles</a:t>
            </a:r>
          </a:p>
          <a:p>
            <a:r>
              <a:rPr lang="en-US" dirty="0">
                <a:sym typeface="Wingdings" pitchFamily="2" charset="2"/>
              </a:rPr>
              <a:t>Should remember that the </a:t>
            </a:r>
            <a:r>
              <a:rPr lang="en-US" dirty="0">
                <a:solidFill>
                  <a:srgbClr val="FF9403"/>
                </a:solidFill>
                <a:sym typeface="Wingdings" pitchFamily="2" charset="2"/>
              </a:rPr>
              <a:t>PSB has no internal dump and no fast kicker magnet to the external dump</a:t>
            </a:r>
            <a:r>
              <a:rPr lang="en-US" dirty="0">
                <a:sym typeface="Wingdings" pitchFamily="2" charset="2"/>
              </a:rPr>
              <a:t>  once the beam is in the machine, either cut RF (spread out losses in rings) or extract…</a:t>
            </a:r>
          </a:p>
          <a:p>
            <a:pPr lvl="2"/>
            <a:endParaRPr lang="en-GB" dirty="0">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3</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410842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1109472"/>
            <a:ext cx="8409008" cy="4883341"/>
          </a:xfrm>
        </p:spPr>
        <p:txBody>
          <a:bodyPr/>
          <a:lstStyle/>
          <a:p>
            <a:r>
              <a:rPr lang="en-US" dirty="0"/>
              <a:t>PSB post-LS2 interlock design</a:t>
            </a:r>
          </a:p>
          <a:p>
            <a:pPr lvl="1"/>
            <a:r>
              <a:rPr lang="en-US" dirty="0">
                <a:sym typeface="Wingdings" pitchFamily="2" charset="2"/>
              </a:rPr>
              <a:t>Design principle</a:t>
            </a:r>
          </a:p>
          <a:p>
            <a:pPr lvl="1"/>
            <a:r>
              <a:rPr lang="en-US" dirty="0">
                <a:sym typeface="Wingdings" pitchFamily="2" charset="2"/>
              </a:rPr>
              <a:t>BIS, SIS, WIC, EC</a:t>
            </a:r>
          </a:p>
          <a:p>
            <a:r>
              <a:rPr lang="en-US" dirty="0">
                <a:solidFill>
                  <a:schemeClr val="accent1"/>
                </a:solidFill>
                <a:sym typeface="Wingdings" pitchFamily="2" charset="2"/>
              </a:rPr>
              <a:t>The four rings of the PSB</a:t>
            </a:r>
          </a:p>
          <a:p>
            <a:pPr lvl="1"/>
            <a:r>
              <a:rPr lang="en-US" dirty="0">
                <a:solidFill>
                  <a:schemeClr val="accent1"/>
                </a:solidFill>
                <a:sym typeface="Wingdings" pitchFamily="2" charset="2"/>
              </a:rPr>
              <a:t>Available flexibility</a:t>
            </a:r>
          </a:p>
          <a:p>
            <a:pPr lvl="1"/>
            <a:r>
              <a:rPr lang="en-US" dirty="0">
                <a:solidFill>
                  <a:schemeClr val="accent1"/>
                </a:solidFill>
                <a:sym typeface="Wingdings" pitchFamily="2" charset="2"/>
              </a:rPr>
              <a:t>Open issues</a:t>
            </a:r>
          </a:p>
          <a:p>
            <a:r>
              <a:rPr lang="en-US" dirty="0">
                <a:solidFill>
                  <a:schemeClr val="accent1"/>
                </a:solidFill>
                <a:sym typeface="Wingdings" pitchFamily="2" charset="2"/>
              </a:rPr>
              <a:t>Special considerations</a:t>
            </a:r>
          </a:p>
          <a:p>
            <a:pPr lvl="1"/>
            <a:r>
              <a:rPr lang="en-US" dirty="0">
                <a:solidFill>
                  <a:schemeClr val="accent1"/>
                </a:solidFill>
                <a:sym typeface="Wingdings" pitchFamily="2" charset="2"/>
              </a:rPr>
              <a:t>BT.BHZ10 switching magnet</a:t>
            </a:r>
          </a:p>
          <a:p>
            <a:pPr lvl="1"/>
            <a:r>
              <a:rPr lang="en-US" dirty="0">
                <a:solidFill>
                  <a:schemeClr val="accent1"/>
                </a:solidFill>
                <a:sym typeface="Wingdings" pitchFamily="2" charset="2"/>
              </a:rPr>
              <a:t>POPS-B / MPS switching</a:t>
            </a:r>
          </a:p>
          <a:p>
            <a:r>
              <a:rPr lang="en-US" dirty="0">
                <a:solidFill>
                  <a:schemeClr val="accent1"/>
                </a:solidFill>
                <a:sym typeface="Wingdings" pitchFamily="2" charset="2"/>
              </a:rPr>
              <a:t>Fault diagnostics, masking of interlocks, settings management</a:t>
            </a:r>
          </a:p>
          <a:p>
            <a:r>
              <a:rPr lang="en-US" dirty="0">
                <a:solidFill>
                  <a:schemeClr val="accent1"/>
                </a:solidFill>
                <a:sym typeface="Wingdings" pitchFamily="2" charset="2"/>
              </a:rPr>
              <a:t>Summary</a:t>
            </a:r>
            <a:endParaRPr lang="en-GB" dirty="0">
              <a:solidFill>
                <a:schemeClr val="accent1"/>
              </a:solidFill>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4</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871518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Post-LS2 Design Considerations</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1109472"/>
            <a:ext cx="8409008" cy="4883341"/>
          </a:xfrm>
        </p:spPr>
        <p:txBody>
          <a:bodyPr/>
          <a:lstStyle/>
          <a:p>
            <a:r>
              <a:rPr lang="en-US" dirty="0"/>
              <a:t>With </a:t>
            </a:r>
            <a:r>
              <a:rPr lang="en-US" b="1" dirty="0"/>
              <a:t>Linac4</a:t>
            </a:r>
            <a:r>
              <a:rPr lang="en-US" dirty="0"/>
              <a:t> new options to cut the beam </a:t>
            </a:r>
            <a:r>
              <a:rPr lang="en-US" dirty="0">
                <a:sym typeface="Wingdings" pitchFamily="2" charset="2"/>
              </a:rPr>
              <a:t> </a:t>
            </a:r>
            <a:r>
              <a:rPr lang="en-US" dirty="0"/>
              <a:t>decided to deploy an integrated Linac4 and PSB </a:t>
            </a:r>
            <a:r>
              <a:rPr lang="en-US" dirty="0">
                <a:solidFill>
                  <a:srgbClr val="00B050"/>
                </a:solidFill>
              </a:rPr>
              <a:t>BIS</a:t>
            </a:r>
            <a:r>
              <a:rPr lang="en-US" dirty="0"/>
              <a:t> design for post-LS2, still maintaining:</a:t>
            </a:r>
          </a:p>
          <a:p>
            <a:r>
              <a:rPr lang="en-US" dirty="0">
                <a:solidFill>
                  <a:srgbClr val="00B050"/>
                </a:solidFill>
                <a:sym typeface="Wingdings" pitchFamily="2" charset="2"/>
              </a:rPr>
              <a:t>EC</a:t>
            </a:r>
            <a:r>
              <a:rPr lang="en-US" dirty="0">
                <a:sym typeface="Wingdings" pitchFamily="2" charset="2"/>
              </a:rPr>
              <a:t>: mainly for </a:t>
            </a:r>
            <a:r>
              <a:rPr lang="en-US" b="1" dirty="0">
                <a:sym typeface="Wingdings" pitchFamily="2" charset="2"/>
              </a:rPr>
              <a:t>user requests / inhibits</a:t>
            </a:r>
            <a:r>
              <a:rPr lang="en-US" dirty="0">
                <a:sym typeface="Wingdings" pitchFamily="2" charset="2"/>
              </a:rPr>
              <a:t>, equipment affecting </a:t>
            </a:r>
            <a:r>
              <a:rPr lang="en-US" b="1" dirty="0">
                <a:sym typeface="Wingdings" pitchFamily="2" charset="2"/>
              </a:rPr>
              <a:t>individual rings / destinations </a:t>
            </a:r>
            <a:r>
              <a:rPr lang="en-US" dirty="0">
                <a:sym typeface="Wingdings" pitchFamily="2" charset="2"/>
              </a:rPr>
              <a:t>or certain equipment in the extraction lines (see later…)</a:t>
            </a:r>
          </a:p>
          <a:p>
            <a:pPr lvl="1"/>
            <a:r>
              <a:rPr lang="en-US" dirty="0">
                <a:sym typeface="Wingdings" pitchFamily="2" charset="2"/>
              </a:rPr>
              <a:t>Still needed due to PSB individual rings (BIS action always means cutting the entire Linac4 pulse…) and to maximize proton delivery</a:t>
            </a:r>
          </a:p>
          <a:p>
            <a:r>
              <a:rPr lang="en-US" dirty="0" err="1">
                <a:solidFill>
                  <a:srgbClr val="00B050"/>
                </a:solidFill>
                <a:sym typeface="Wingdings" pitchFamily="2" charset="2"/>
              </a:rPr>
              <a:t>Tailclipper</a:t>
            </a:r>
            <a:r>
              <a:rPr lang="en-US" dirty="0">
                <a:sym typeface="Wingdings" pitchFamily="2" charset="2"/>
              </a:rPr>
              <a:t>: will be maintained, but different action  advance pre-chopper and chopper timings to remove the beam at low energy</a:t>
            </a:r>
          </a:p>
          <a:p>
            <a:r>
              <a:rPr lang="en-US" dirty="0">
                <a:solidFill>
                  <a:srgbClr val="00B050"/>
                </a:solidFill>
                <a:sym typeface="Wingdings" pitchFamily="2" charset="2"/>
              </a:rPr>
              <a:t>SIS</a:t>
            </a:r>
            <a:r>
              <a:rPr lang="en-US" dirty="0">
                <a:sym typeface="Wingdings" pitchFamily="2" charset="2"/>
              </a:rPr>
              <a:t>: similar to pre-LS2, additional equipment survey (mainly in extraction lines) or e.g. degradation of stripping efficiency in ppm</a:t>
            </a:r>
          </a:p>
          <a:p>
            <a:r>
              <a:rPr lang="en-US" dirty="0">
                <a:solidFill>
                  <a:srgbClr val="00B050"/>
                </a:solidFill>
                <a:sym typeface="Wingdings" pitchFamily="2" charset="2"/>
              </a:rPr>
              <a:t>WIC</a:t>
            </a:r>
            <a:r>
              <a:rPr lang="en-US" dirty="0">
                <a:sym typeface="Wingdings" pitchFamily="2" charset="2"/>
              </a:rPr>
              <a:t>: will cover now full machine with transfer lines* (before LS2 only PSB rings); input into BIS</a:t>
            </a:r>
            <a:endParaRPr lang="en-GB" dirty="0">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5</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
        <p:nvSpPr>
          <p:cNvPr id="7" name="TextBox 6">
            <a:extLst>
              <a:ext uri="{FF2B5EF4-FFF2-40B4-BE49-F238E27FC236}">
                <a16:creationId xmlns:a16="http://schemas.microsoft.com/office/drawing/2014/main" id="{6882309F-A0CF-9D4C-8E83-07C8EA9B3EB8}"/>
              </a:ext>
            </a:extLst>
          </p:cNvPr>
          <p:cNvSpPr txBox="1"/>
          <p:nvPr/>
        </p:nvSpPr>
        <p:spPr>
          <a:xfrm>
            <a:off x="3180079" y="5838924"/>
            <a:ext cx="5934573" cy="307777"/>
          </a:xfrm>
          <a:prstGeom prst="rect">
            <a:avLst/>
          </a:prstGeom>
          <a:noFill/>
        </p:spPr>
        <p:txBody>
          <a:bodyPr wrap="none" rtlCol="0">
            <a:spAutoFit/>
          </a:bodyPr>
          <a:lstStyle/>
          <a:p>
            <a:r>
              <a:rPr lang="en-GB" sz="1400" dirty="0"/>
              <a:t>* Remark: the BTY line (transfer line to ISOLDE) will be added after LS2.</a:t>
            </a:r>
          </a:p>
        </p:txBody>
      </p:sp>
    </p:spTree>
    <p:extLst>
      <p:ext uri="{BB962C8B-B14F-4D97-AF65-F5344CB8AC3E}">
        <p14:creationId xmlns:p14="http://schemas.microsoft.com/office/powerpoint/2010/main" val="425751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down)">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PSB BIS Layout</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4976025"/>
            <a:ext cx="8409008" cy="1016787"/>
          </a:xfrm>
        </p:spPr>
        <p:txBody>
          <a:bodyPr/>
          <a:lstStyle/>
          <a:p>
            <a:r>
              <a:rPr lang="en-GB" b="1" dirty="0">
                <a:sym typeface="Wingdings" pitchFamily="2" charset="2"/>
              </a:rPr>
              <a:t>4 slave BICs</a:t>
            </a:r>
            <a:r>
              <a:rPr lang="en-GB" dirty="0">
                <a:sym typeface="Wingdings" pitchFamily="2" charset="2"/>
              </a:rPr>
              <a:t>; </a:t>
            </a:r>
            <a:r>
              <a:rPr lang="en-GB" dirty="0">
                <a:solidFill>
                  <a:srgbClr val="FF0000"/>
                </a:solidFill>
                <a:sym typeface="Wingdings" pitchFamily="2" charset="2"/>
              </a:rPr>
              <a:t>action</a:t>
            </a:r>
            <a:r>
              <a:rPr lang="en-GB" dirty="0">
                <a:sym typeface="Wingdings" pitchFamily="2" charset="2"/>
              </a:rPr>
              <a:t>  cut Linac4 beam with pre-chopper &amp; chopper and disable PSB RF</a:t>
            </a:r>
          </a:p>
          <a:p>
            <a:r>
              <a:rPr lang="en-GB" b="1" dirty="0">
                <a:sym typeface="Wingdings" pitchFamily="2" charset="2"/>
              </a:rPr>
              <a:t>1 extraction master BIC</a:t>
            </a:r>
            <a:r>
              <a:rPr lang="en-GB" dirty="0">
                <a:sym typeface="Wingdings" pitchFamily="2" charset="2"/>
              </a:rPr>
              <a:t>; </a:t>
            </a:r>
            <a:r>
              <a:rPr lang="en-GB" dirty="0">
                <a:solidFill>
                  <a:srgbClr val="FF0000"/>
                </a:solidFill>
                <a:sym typeface="Wingdings" pitchFamily="2" charset="2"/>
              </a:rPr>
              <a:t>action</a:t>
            </a:r>
            <a:r>
              <a:rPr lang="en-GB" dirty="0">
                <a:sym typeface="Wingdings" pitchFamily="2" charset="2"/>
              </a:rPr>
              <a:t>  disable PSB extraction kickers</a:t>
            </a: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6</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pic>
        <p:nvPicPr>
          <p:cNvPr id="6" name="Picture 5">
            <a:extLst>
              <a:ext uri="{FF2B5EF4-FFF2-40B4-BE49-F238E27FC236}">
                <a16:creationId xmlns:a16="http://schemas.microsoft.com/office/drawing/2014/main" id="{0309185F-8DF6-9A4F-BCC0-398A8479C819}"/>
              </a:ext>
            </a:extLst>
          </p:cNvPr>
          <p:cNvPicPr/>
          <p:nvPr/>
        </p:nvPicPr>
        <p:blipFill>
          <a:blip r:embed="rId3"/>
          <a:stretch>
            <a:fillRect/>
          </a:stretch>
        </p:blipFill>
        <p:spPr>
          <a:xfrm>
            <a:off x="87682" y="926925"/>
            <a:ext cx="8906005" cy="4025943"/>
          </a:xfrm>
          <a:prstGeom prst="rect">
            <a:avLst/>
          </a:prstGeom>
        </p:spPr>
      </p:pic>
      <p:sp>
        <p:nvSpPr>
          <p:cNvPr id="7" name="TextBox 6">
            <a:extLst>
              <a:ext uri="{FF2B5EF4-FFF2-40B4-BE49-F238E27FC236}">
                <a16:creationId xmlns:a16="http://schemas.microsoft.com/office/drawing/2014/main" id="{CC80A86E-FC09-F94A-B4B1-CBE2183701FF}"/>
              </a:ext>
            </a:extLst>
          </p:cNvPr>
          <p:cNvSpPr txBox="1"/>
          <p:nvPr/>
        </p:nvSpPr>
        <p:spPr>
          <a:xfrm>
            <a:off x="4570412" y="378721"/>
            <a:ext cx="3906839" cy="338554"/>
          </a:xfrm>
          <a:prstGeom prst="rect">
            <a:avLst/>
          </a:prstGeom>
          <a:noFill/>
        </p:spPr>
        <p:txBody>
          <a:bodyPr wrap="none" rtlCol="0">
            <a:spAutoFit/>
          </a:bodyPr>
          <a:lstStyle/>
          <a:p>
            <a:r>
              <a:rPr lang="en-GB" sz="1600" dirty="0">
                <a:hlinkClick r:id="rId4"/>
              </a:rPr>
              <a:t>https://edms.cern.ch/document/1016233/</a:t>
            </a:r>
            <a:endParaRPr lang="en-GB" sz="1600" dirty="0"/>
          </a:p>
        </p:txBody>
      </p:sp>
    </p:spTree>
    <p:extLst>
      <p:ext uri="{BB962C8B-B14F-4D97-AF65-F5344CB8AC3E}">
        <p14:creationId xmlns:p14="http://schemas.microsoft.com/office/powerpoint/2010/main" val="2144015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FD3D1-3131-1D47-AC4E-7B815D615655}"/>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CBC0A5C6-0520-1142-99D1-777CDB5695D3}"/>
              </a:ext>
            </a:extLst>
          </p:cNvPr>
          <p:cNvSpPr>
            <a:spLocks noGrp="1"/>
          </p:cNvSpPr>
          <p:nvPr>
            <p:ph idx="1"/>
          </p:nvPr>
        </p:nvSpPr>
        <p:spPr>
          <a:xfrm>
            <a:off x="457200" y="1109472"/>
            <a:ext cx="8409008" cy="4883341"/>
          </a:xfrm>
        </p:spPr>
        <p:txBody>
          <a:bodyPr/>
          <a:lstStyle/>
          <a:p>
            <a:r>
              <a:rPr lang="en-US" dirty="0">
                <a:solidFill>
                  <a:schemeClr val="accent1"/>
                </a:solidFill>
              </a:rPr>
              <a:t>PSB post-LS2 interlock design</a:t>
            </a:r>
          </a:p>
          <a:p>
            <a:pPr lvl="1"/>
            <a:r>
              <a:rPr lang="en-US" dirty="0">
                <a:solidFill>
                  <a:schemeClr val="accent1"/>
                </a:solidFill>
                <a:sym typeface="Wingdings" pitchFamily="2" charset="2"/>
              </a:rPr>
              <a:t>Design principle</a:t>
            </a:r>
          </a:p>
          <a:p>
            <a:pPr lvl="1"/>
            <a:r>
              <a:rPr lang="en-US" dirty="0">
                <a:solidFill>
                  <a:schemeClr val="accent1"/>
                </a:solidFill>
                <a:sym typeface="Wingdings" pitchFamily="2" charset="2"/>
              </a:rPr>
              <a:t>BIS, SIS, WIC, EC</a:t>
            </a:r>
          </a:p>
          <a:p>
            <a:r>
              <a:rPr lang="en-US" dirty="0">
                <a:sym typeface="Wingdings" pitchFamily="2" charset="2"/>
              </a:rPr>
              <a:t>The four rings of the PSB</a:t>
            </a:r>
          </a:p>
          <a:p>
            <a:pPr lvl="1"/>
            <a:r>
              <a:rPr lang="en-US" dirty="0">
                <a:sym typeface="Wingdings" pitchFamily="2" charset="2"/>
              </a:rPr>
              <a:t>Available flexibility</a:t>
            </a:r>
          </a:p>
          <a:p>
            <a:pPr lvl="1"/>
            <a:r>
              <a:rPr lang="en-US" dirty="0">
                <a:sym typeface="Wingdings" pitchFamily="2" charset="2"/>
              </a:rPr>
              <a:t>Open issues</a:t>
            </a:r>
          </a:p>
          <a:p>
            <a:r>
              <a:rPr lang="en-US" dirty="0">
                <a:solidFill>
                  <a:schemeClr val="accent1"/>
                </a:solidFill>
                <a:sym typeface="Wingdings" pitchFamily="2" charset="2"/>
              </a:rPr>
              <a:t>Special considerations</a:t>
            </a:r>
          </a:p>
          <a:p>
            <a:pPr lvl="1"/>
            <a:r>
              <a:rPr lang="en-US" dirty="0">
                <a:solidFill>
                  <a:schemeClr val="accent1"/>
                </a:solidFill>
                <a:sym typeface="Wingdings" pitchFamily="2" charset="2"/>
              </a:rPr>
              <a:t>BT.BHZ10 switching magnet</a:t>
            </a:r>
          </a:p>
          <a:p>
            <a:pPr lvl="1"/>
            <a:r>
              <a:rPr lang="en-US" dirty="0">
                <a:solidFill>
                  <a:schemeClr val="accent1"/>
                </a:solidFill>
                <a:sym typeface="Wingdings" pitchFamily="2" charset="2"/>
              </a:rPr>
              <a:t>POPS-B / MPS switching</a:t>
            </a:r>
          </a:p>
          <a:p>
            <a:r>
              <a:rPr lang="en-US" dirty="0">
                <a:solidFill>
                  <a:schemeClr val="accent1"/>
                </a:solidFill>
                <a:sym typeface="Wingdings" pitchFamily="2" charset="2"/>
              </a:rPr>
              <a:t>Fault diagnostics, masking of interlocks, settings management</a:t>
            </a:r>
          </a:p>
          <a:p>
            <a:r>
              <a:rPr lang="en-US" dirty="0">
                <a:solidFill>
                  <a:schemeClr val="accent1"/>
                </a:solidFill>
                <a:sym typeface="Wingdings" pitchFamily="2" charset="2"/>
              </a:rPr>
              <a:t>Summary</a:t>
            </a:r>
            <a:endParaRPr lang="en-GB" dirty="0">
              <a:solidFill>
                <a:schemeClr val="accent1"/>
              </a:solidFill>
              <a:sym typeface="Wingdings" pitchFamily="2" charset="2"/>
            </a:endParaRPr>
          </a:p>
        </p:txBody>
      </p:sp>
      <p:sp>
        <p:nvSpPr>
          <p:cNvPr id="4" name="Slide Number Placeholder 3">
            <a:extLst>
              <a:ext uri="{FF2B5EF4-FFF2-40B4-BE49-F238E27FC236}">
                <a16:creationId xmlns:a16="http://schemas.microsoft.com/office/drawing/2014/main" id="{EEC9BB34-9408-8345-895C-2428F3153640}"/>
              </a:ext>
            </a:extLst>
          </p:cNvPr>
          <p:cNvSpPr>
            <a:spLocks noGrp="1"/>
          </p:cNvSpPr>
          <p:nvPr>
            <p:ph type="sldNum" sz="quarter" idx="10"/>
          </p:nvPr>
        </p:nvSpPr>
        <p:spPr/>
        <p:txBody>
          <a:bodyPr/>
          <a:lstStyle/>
          <a:p>
            <a:pPr>
              <a:defRPr/>
            </a:pPr>
            <a:fld id="{1D928879-7F2A-6B40-BCD7-7415EB4708CF}" type="slidenum">
              <a:rPr lang="en-US" smtClean="0"/>
              <a:pPr>
                <a:defRPr/>
              </a:pPr>
              <a:t>7</a:t>
            </a:fld>
            <a:endParaRPr lang="en-US" dirty="0"/>
          </a:p>
        </p:txBody>
      </p:sp>
      <p:sp>
        <p:nvSpPr>
          <p:cNvPr id="5" name="Date Placeholder 4">
            <a:extLst>
              <a:ext uri="{FF2B5EF4-FFF2-40B4-BE49-F238E27FC236}">
                <a16:creationId xmlns:a16="http://schemas.microsoft.com/office/drawing/2014/main" id="{09171DB2-0A55-C04F-AD77-C2EC9E5A656A}"/>
              </a:ext>
            </a:extLst>
          </p:cNvPr>
          <p:cNvSpPr>
            <a:spLocks noGrp="1"/>
          </p:cNvSpPr>
          <p:nvPr>
            <p:ph type="dt" sz="half" idx="11"/>
          </p:nvPr>
        </p:nvSpPr>
        <p:spPr/>
        <p:txBody>
          <a:bodyPr/>
          <a:lstStyle/>
          <a:p>
            <a:pPr>
              <a:defRPr/>
            </a:pPr>
            <a:r>
              <a:rPr lang="en-US"/>
              <a:t>MPP Workshop, 7-8 May 2019, Bossey</a:t>
            </a:r>
          </a:p>
        </p:txBody>
      </p:sp>
    </p:spTree>
    <p:extLst>
      <p:ext uri="{BB962C8B-B14F-4D97-AF65-F5344CB8AC3E}">
        <p14:creationId xmlns:p14="http://schemas.microsoft.com/office/powerpoint/2010/main" val="3791097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55526-A513-7F4F-96B8-48CBD9F17CB5}"/>
              </a:ext>
            </a:extLst>
          </p:cNvPr>
          <p:cNvSpPr>
            <a:spLocks noGrp="1"/>
          </p:cNvSpPr>
          <p:nvPr>
            <p:ph type="title"/>
          </p:nvPr>
        </p:nvSpPr>
        <p:spPr/>
        <p:txBody>
          <a:bodyPr/>
          <a:lstStyle/>
          <a:p>
            <a:r>
              <a:rPr lang="en-GB" dirty="0"/>
              <a:t>The PSB and it’s 4 Rings…</a:t>
            </a:r>
          </a:p>
        </p:txBody>
      </p:sp>
      <p:sp>
        <p:nvSpPr>
          <p:cNvPr id="3" name="Content Placeholder 2">
            <a:extLst>
              <a:ext uri="{FF2B5EF4-FFF2-40B4-BE49-F238E27FC236}">
                <a16:creationId xmlns:a16="http://schemas.microsoft.com/office/drawing/2014/main" id="{F482C00F-E671-4D45-B927-927B74464DB1}"/>
              </a:ext>
            </a:extLst>
          </p:cNvPr>
          <p:cNvSpPr>
            <a:spLocks noGrp="1"/>
          </p:cNvSpPr>
          <p:nvPr>
            <p:ph idx="1"/>
          </p:nvPr>
        </p:nvSpPr>
        <p:spPr>
          <a:xfrm>
            <a:off x="150312" y="961882"/>
            <a:ext cx="8830850" cy="5150819"/>
          </a:xfrm>
        </p:spPr>
        <p:txBody>
          <a:bodyPr/>
          <a:lstStyle/>
          <a:p>
            <a:r>
              <a:rPr lang="en-GB" dirty="0"/>
              <a:t>In 2017 an analysis was done based on some past experience with </a:t>
            </a:r>
            <a:r>
              <a:rPr lang="en-GB" b="1" dirty="0"/>
              <a:t>‘degraded’ (&lt;4 ring) operation </a:t>
            </a:r>
            <a:r>
              <a:rPr lang="en-GB" dirty="0"/>
              <a:t>and a downtime analysis of individual ring equipment </a:t>
            </a:r>
          </a:p>
          <a:p>
            <a:pPr lvl="1"/>
            <a:r>
              <a:rPr lang="en-GB" dirty="0">
                <a:solidFill>
                  <a:srgbClr val="00B050"/>
                </a:solidFill>
              </a:rPr>
              <a:t>Operation with &lt;4 rings can be attractive for certain physics users</a:t>
            </a:r>
            <a:r>
              <a:rPr lang="en-GB" dirty="0"/>
              <a:t>, also production of standard LHC25 beam with 3+3 instead of 4+2 rings</a:t>
            </a:r>
          </a:p>
          <a:p>
            <a:r>
              <a:rPr lang="en-GB" dirty="0"/>
              <a:t>Decision to modify the BIS architecture to allow for degraded mode mainly for the following cases:</a:t>
            </a:r>
          </a:p>
          <a:p>
            <a:pPr lvl="1"/>
            <a:r>
              <a:rPr lang="en-GB" dirty="0">
                <a:solidFill>
                  <a:srgbClr val="FF9403"/>
                </a:solidFill>
              </a:rPr>
              <a:t>Failure of the stripping foil holder </a:t>
            </a:r>
            <a:r>
              <a:rPr lang="en-GB" dirty="0"/>
              <a:t>(intervention time including cool-down and pump-down times up to 20h)</a:t>
            </a:r>
          </a:p>
          <a:p>
            <a:pPr lvl="1"/>
            <a:r>
              <a:rPr lang="en-GB" dirty="0">
                <a:solidFill>
                  <a:srgbClr val="FF9403"/>
                </a:solidFill>
              </a:rPr>
              <a:t>Degraded vacuum in the new PSB injection section</a:t>
            </a:r>
            <a:r>
              <a:rPr lang="en-GB" dirty="0"/>
              <a:t> (leak or time for intervention/pump-down)</a:t>
            </a:r>
          </a:p>
          <a:p>
            <a:r>
              <a:rPr lang="en-GB" dirty="0"/>
              <a:t>Procedure for OP: </a:t>
            </a:r>
          </a:p>
          <a:p>
            <a:pPr lvl="1">
              <a:buFont typeface="+mj-lt"/>
              <a:buAutoNum type="arabicPeriod"/>
            </a:pPr>
            <a:r>
              <a:rPr lang="en-GB" dirty="0"/>
              <a:t>Set the number of turns to zero in affected ring and force it to zero (min/max) in the controls DB (~1h intervention by BE-CO)</a:t>
            </a:r>
          </a:p>
          <a:p>
            <a:pPr lvl="1">
              <a:buFont typeface="+mj-lt"/>
              <a:buAutoNum type="arabicPeriod"/>
            </a:pPr>
            <a:r>
              <a:rPr lang="en-GB" dirty="0"/>
              <a:t>Person with appropriate RBAC role can then mask the corresponding BIC input</a:t>
            </a:r>
          </a:p>
          <a:p>
            <a:pPr lvl="1">
              <a:buFont typeface="Wingdings" pitchFamily="2" charset="2"/>
              <a:buChar char="Ø"/>
            </a:pPr>
            <a:endParaRPr lang="en-GB" dirty="0"/>
          </a:p>
        </p:txBody>
      </p:sp>
      <p:sp>
        <p:nvSpPr>
          <p:cNvPr id="4" name="Slide Number Placeholder 3">
            <a:extLst>
              <a:ext uri="{FF2B5EF4-FFF2-40B4-BE49-F238E27FC236}">
                <a16:creationId xmlns:a16="http://schemas.microsoft.com/office/drawing/2014/main" id="{F68ADA18-4853-7C4A-8D9F-7D22E9B617D0}"/>
              </a:ext>
            </a:extLst>
          </p:cNvPr>
          <p:cNvSpPr>
            <a:spLocks noGrp="1"/>
          </p:cNvSpPr>
          <p:nvPr>
            <p:ph type="sldNum" sz="quarter" idx="10"/>
          </p:nvPr>
        </p:nvSpPr>
        <p:spPr/>
        <p:txBody>
          <a:bodyPr/>
          <a:lstStyle/>
          <a:p>
            <a:pPr>
              <a:defRPr/>
            </a:pPr>
            <a:fld id="{1D928879-7F2A-6B40-BCD7-7415EB4708CF}" type="slidenum">
              <a:rPr lang="en-US" smtClean="0"/>
              <a:pPr>
                <a:defRPr/>
              </a:pPr>
              <a:t>8</a:t>
            </a:fld>
            <a:endParaRPr lang="en-US" dirty="0"/>
          </a:p>
        </p:txBody>
      </p:sp>
      <p:sp>
        <p:nvSpPr>
          <p:cNvPr id="5" name="Date Placeholder 4">
            <a:extLst>
              <a:ext uri="{FF2B5EF4-FFF2-40B4-BE49-F238E27FC236}">
                <a16:creationId xmlns:a16="http://schemas.microsoft.com/office/drawing/2014/main" id="{9DFA88A2-3C74-904E-AEF7-4AFE4532B614}"/>
              </a:ext>
            </a:extLst>
          </p:cNvPr>
          <p:cNvSpPr>
            <a:spLocks noGrp="1"/>
          </p:cNvSpPr>
          <p:nvPr>
            <p:ph type="dt" sz="half" idx="11"/>
          </p:nvPr>
        </p:nvSpPr>
        <p:spPr/>
        <p:txBody>
          <a:bodyPr/>
          <a:lstStyle/>
          <a:p>
            <a:pPr>
              <a:defRPr/>
            </a:pPr>
            <a:r>
              <a:rPr lang="en-US"/>
              <a:t>MPP Workshop, 7-8 May 2019, Bossey</a:t>
            </a:r>
          </a:p>
        </p:txBody>
      </p:sp>
      <p:sp>
        <p:nvSpPr>
          <p:cNvPr id="6" name="TextBox 5">
            <a:extLst>
              <a:ext uri="{FF2B5EF4-FFF2-40B4-BE49-F238E27FC236}">
                <a16:creationId xmlns:a16="http://schemas.microsoft.com/office/drawing/2014/main" id="{B45D62EF-ED68-8947-A1E7-EE386D4D3606}"/>
              </a:ext>
            </a:extLst>
          </p:cNvPr>
          <p:cNvSpPr txBox="1"/>
          <p:nvPr/>
        </p:nvSpPr>
        <p:spPr>
          <a:xfrm>
            <a:off x="4157053" y="1618797"/>
            <a:ext cx="3906839" cy="338554"/>
          </a:xfrm>
          <a:prstGeom prst="rect">
            <a:avLst/>
          </a:prstGeom>
          <a:noFill/>
        </p:spPr>
        <p:txBody>
          <a:bodyPr wrap="none" rtlCol="0">
            <a:spAutoFit/>
          </a:bodyPr>
          <a:lstStyle/>
          <a:p>
            <a:r>
              <a:rPr lang="en-GB" sz="1600" dirty="0">
                <a:hlinkClick r:id="rId2"/>
              </a:rPr>
              <a:t>https://edms.cern.ch/document/1715266/</a:t>
            </a:r>
            <a:endParaRPr lang="en-GB" sz="1600" dirty="0"/>
          </a:p>
        </p:txBody>
      </p:sp>
    </p:spTree>
    <p:extLst>
      <p:ext uri="{BB962C8B-B14F-4D97-AF65-F5344CB8AC3E}">
        <p14:creationId xmlns:p14="http://schemas.microsoft.com/office/powerpoint/2010/main" val="781429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751C5DFE-8365-CC4E-9E47-5C5B9760FEAD}"/>
              </a:ext>
            </a:extLst>
          </p:cNvPr>
          <p:cNvPicPr>
            <a:picLocks noChangeAspect="1"/>
          </p:cNvPicPr>
          <p:nvPr/>
        </p:nvPicPr>
        <p:blipFill>
          <a:blip r:embed="rId2"/>
          <a:stretch>
            <a:fillRect/>
          </a:stretch>
        </p:blipFill>
        <p:spPr>
          <a:xfrm>
            <a:off x="576834" y="2464846"/>
            <a:ext cx="3738497" cy="1575680"/>
          </a:xfrm>
          <a:prstGeom prst="rect">
            <a:avLst/>
          </a:prstGeom>
        </p:spPr>
      </p:pic>
      <p:pic>
        <p:nvPicPr>
          <p:cNvPr id="17" name="Picture 16">
            <a:extLst>
              <a:ext uri="{FF2B5EF4-FFF2-40B4-BE49-F238E27FC236}">
                <a16:creationId xmlns:a16="http://schemas.microsoft.com/office/drawing/2014/main" id="{12A6F3FA-12A5-5746-BA09-A6C031016D7F}"/>
              </a:ext>
            </a:extLst>
          </p:cNvPr>
          <p:cNvPicPr>
            <a:picLocks noChangeAspect="1"/>
          </p:cNvPicPr>
          <p:nvPr/>
        </p:nvPicPr>
        <p:blipFill>
          <a:blip r:embed="rId3"/>
          <a:stretch>
            <a:fillRect/>
          </a:stretch>
        </p:blipFill>
        <p:spPr>
          <a:xfrm>
            <a:off x="4771750" y="2459080"/>
            <a:ext cx="3688610" cy="1560566"/>
          </a:xfrm>
          <a:prstGeom prst="rect">
            <a:avLst/>
          </a:prstGeom>
        </p:spPr>
      </p:pic>
      <p:pic>
        <p:nvPicPr>
          <p:cNvPr id="16" name="Picture 15">
            <a:extLst>
              <a:ext uri="{FF2B5EF4-FFF2-40B4-BE49-F238E27FC236}">
                <a16:creationId xmlns:a16="http://schemas.microsoft.com/office/drawing/2014/main" id="{2442848A-DB2C-9A46-9B92-0DD3354FE786}"/>
              </a:ext>
            </a:extLst>
          </p:cNvPr>
          <p:cNvPicPr>
            <a:picLocks noChangeAspect="1"/>
          </p:cNvPicPr>
          <p:nvPr/>
        </p:nvPicPr>
        <p:blipFill>
          <a:blip r:embed="rId4"/>
          <a:stretch>
            <a:fillRect/>
          </a:stretch>
        </p:blipFill>
        <p:spPr>
          <a:xfrm>
            <a:off x="4771749" y="4323849"/>
            <a:ext cx="3688610" cy="1571618"/>
          </a:xfrm>
          <a:prstGeom prst="rect">
            <a:avLst/>
          </a:prstGeom>
        </p:spPr>
      </p:pic>
      <p:pic>
        <p:nvPicPr>
          <p:cNvPr id="8" name="Picture 7">
            <a:extLst>
              <a:ext uri="{FF2B5EF4-FFF2-40B4-BE49-F238E27FC236}">
                <a16:creationId xmlns:a16="http://schemas.microsoft.com/office/drawing/2014/main" id="{0A895727-342E-1A45-A661-7C2349781237}"/>
              </a:ext>
            </a:extLst>
          </p:cNvPr>
          <p:cNvPicPr>
            <a:picLocks noChangeAspect="1"/>
          </p:cNvPicPr>
          <p:nvPr/>
        </p:nvPicPr>
        <p:blipFill>
          <a:blip r:embed="rId5"/>
          <a:stretch>
            <a:fillRect/>
          </a:stretch>
        </p:blipFill>
        <p:spPr>
          <a:xfrm>
            <a:off x="576834" y="4323324"/>
            <a:ext cx="3738497" cy="1602213"/>
          </a:xfrm>
          <a:prstGeom prst="rect">
            <a:avLst/>
          </a:prstGeom>
        </p:spPr>
      </p:pic>
      <p:sp>
        <p:nvSpPr>
          <p:cNvPr id="2" name="Title 1">
            <a:extLst>
              <a:ext uri="{FF2B5EF4-FFF2-40B4-BE49-F238E27FC236}">
                <a16:creationId xmlns:a16="http://schemas.microsoft.com/office/drawing/2014/main" id="{C0341482-F089-504A-A37D-3B591161A079}"/>
              </a:ext>
            </a:extLst>
          </p:cNvPr>
          <p:cNvSpPr>
            <a:spLocks noGrp="1"/>
          </p:cNvSpPr>
          <p:nvPr>
            <p:ph type="title"/>
          </p:nvPr>
        </p:nvSpPr>
        <p:spPr/>
        <p:txBody>
          <a:bodyPr/>
          <a:lstStyle/>
          <a:p>
            <a:r>
              <a:rPr lang="en-GB" dirty="0"/>
              <a:t>BIS PSB Injection (+ Rings) Layout</a:t>
            </a:r>
          </a:p>
        </p:txBody>
      </p:sp>
      <p:sp>
        <p:nvSpPr>
          <p:cNvPr id="3" name="Content Placeholder 2">
            <a:extLst>
              <a:ext uri="{FF2B5EF4-FFF2-40B4-BE49-F238E27FC236}">
                <a16:creationId xmlns:a16="http://schemas.microsoft.com/office/drawing/2014/main" id="{A4CF66E0-D32F-0545-A20A-51FEA8D657D3}"/>
              </a:ext>
            </a:extLst>
          </p:cNvPr>
          <p:cNvSpPr>
            <a:spLocks noGrp="1"/>
          </p:cNvSpPr>
          <p:nvPr>
            <p:ph idx="1"/>
          </p:nvPr>
        </p:nvSpPr>
        <p:spPr>
          <a:xfrm>
            <a:off x="225468" y="874200"/>
            <a:ext cx="8680537" cy="4993353"/>
          </a:xfrm>
        </p:spPr>
        <p:txBody>
          <a:bodyPr/>
          <a:lstStyle/>
          <a:p>
            <a:r>
              <a:rPr lang="en-GB" sz="1800" dirty="0"/>
              <a:t>Allows </a:t>
            </a:r>
            <a:r>
              <a:rPr lang="en-GB" sz="1800" dirty="0">
                <a:solidFill>
                  <a:srgbClr val="00B050"/>
                </a:solidFill>
              </a:rPr>
              <a:t>operation with &lt;4 rings for limited failure modes</a:t>
            </a:r>
          </a:p>
          <a:p>
            <a:pPr lvl="1"/>
            <a:r>
              <a:rPr lang="en-GB" sz="1600" dirty="0"/>
              <a:t>Stripping foil system status, injection painting kickers and chicane bumpers and SF vacuum valves </a:t>
            </a:r>
            <a:r>
              <a:rPr lang="en-GB" sz="1600" dirty="0">
                <a:sym typeface="Wingdings" pitchFamily="2" charset="2"/>
              </a:rPr>
              <a:t> protection through procedure and BLMs at valve location</a:t>
            </a:r>
            <a:endParaRPr lang="en-GB" sz="1600" dirty="0"/>
          </a:p>
          <a:p>
            <a:r>
              <a:rPr lang="en-GB" sz="1800" dirty="0">
                <a:solidFill>
                  <a:srgbClr val="FF9403"/>
                </a:solidFill>
              </a:rPr>
              <a:t>Other ring-dependent failure modes will cut beam for all rings </a:t>
            </a:r>
            <a:r>
              <a:rPr lang="en-GB" sz="1800" dirty="0"/>
              <a:t>(e.g. RF, distributor, extraction bumpers + septa…)</a:t>
            </a:r>
          </a:p>
        </p:txBody>
      </p:sp>
      <p:sp>
        <p:nvSpPr>
          <p:cNvPr id="4" name="Slide Number Placeholder 3">
            <a:extLst>
              <a:ext uri="{FF2B5EF4-FFF2-40B4-BE49-F238E27FC236}">
                <a16:creationId xmlns:a16="http://schemas.microsoft.com/office/drawing/2014/main" id="{C68FAF90-E876-D54F-B53D-447F1A10A52A}"/>
              </a:ext>
            </a:extLst>
          </p:cNvPr>
          <p:cNvSpPr>
            <a:spLocks noGrp="1"/>
          </p:cNvSpPr>
          <p:nvPr>
            <p:ph type="sldNum" sz="quarter" idx="10"/>
          </p:nvPr>
        </p:nvSpPr>
        <p:spPr/>
        <p:txBody>
          <a:bodyPr/>
          <a:lstStyle/>
          <a:p>
            <a:pPr>
              <a:defRPr/>
            </a:pPr>
            <a:fld id="{1D928879-7F2A-6B40-BCD7-7415EB4708CF}" type="slidenum">
              <a:rPr lang="en-US" smtClean="0"/>
              <a:pPr>
                <a:defRPr/>
              </a:pPr>
              <a:t>9</a:t>
            </a:fld>
            <a:endParaRPr lang="en-US" dirty="0"/>
          </a:p>
        </p:txBody>
      </p:sp>
      <p:sp>
        <p:nvSpPr>
          <p:cNvPr id="5" name="Date Placeholder 4">
            <a:extLst>
              <a:ext uri="{FF2B5EF4-FFF2-40B4-BE49-F238E27FC236}">
                <a16:creationId xmlns:a16="http://schemas.microsoft.com/office/drawing/2014/main" id="{06E3C984-801F-6342-B0F7-864201D55DB7}"/>
              </a:ext>
            </a:extLst>
          </p:cNvPr>
          <p:cNvSpPr>
            <a:spLocks noGrp="1"/>
          </p:cNvSpPr>
          <p:nvPr>
            <p:ph type="dt" sz="half" idx="11"/>
          </p:nvPr>
        </p:nvSpPr>
        <p:spPr/>
        <p:txBody>
          <a:bodyPr/>
          <a:lstStyle/>
          <a:p>
            <a:pPr>
              <a:defRPr/>
            </a:pPr>
            <a:r>
              <a:rPr lang="en-US"/>
              <a:t>MPP Workshop, 7-8 May 2019, Bossey</a:t>
            </a:r>
          </a:p>
        </p:txBody>
      </p:sp>
      <p:sp>
        <p:nvSpPr>
          <p:cNvPr id="11" name="Rectangle 10">
            <a:extLst>
              <a:ext uri="{FF2B5EF4-FFF2-40B4-BE49-F238E27FC236}">
                <a16:creationId xmlns:a16="http://schemas.microsoft.com/office/drawing/2014/main" id="{4BCE5B00-3CD5-D348-A888-9F7F3E146F05}"/>
              </a:ext>
            </a:extLst>
          </p:cNvPr>
          <p:cNvSpPr/>
          <p:nvPr/>
        </p:nvSpPr>
        <p:spPr>
          <a:xfrm>
            <a:off x="2516714" y="2483464"/>
            <a:ext cx="913748" cy="150799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CD9FBEF3-1066-5443-9D5A-C57685F7156A}"/>
              </a:ext>
            </a:extLst>
          </p:cNvPr>
          <p:cNvSpPr/>
          <p:nvPr/>
        </p:nvSpPr>
        <p:spPr>
          <a:xfrm>
            <a:off x="6680598" y="2471272"/>
            <a:ext cx="896981" cy="150799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12B4473-F090-2349-B7C2-4A4B33251206}"/>
              </a:ext>
            </a:extLst>
          </p:cNvPr>
          <p:cNvSpPr/>
          <p:nvPr/>
        </p:nvSpPr>
        <p:spPr>
          <a:xfrm>
            <a:off x="2503853" y="4370160"/>
            <a:ext cx="938801" cy="150799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1936956-0FF9-2047-9551-B6CB21477691}"/>
              </a:ext>
            </a:extLst>
          </p:cNvPr>
          <p:cNvSpPr/>
          <p:nvPr/>
        </p:nvSpPr>
        <p:spPr>
          <a:xfrm>
            <a:off x="6655880" y="4358063"/>
            <a:ext cx="909507" cy="150799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8212117"/>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standard" id="{7A1E62F1-60B1-A54C-BCD8-15B530D35CC8}" vid="{FDEECD42-F753-1446-8D94-8B05D5ACE2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
  <TotalTime>98607</TotalTime>
  <Words>2484</Words>
  <Application>Microsoft Macintosh PowerPoint</Application>
  <PresentationFormat>On-screen Show (4:3)</PresentationFormat>
  <Paragraphs>265</Paragraphs>
  <Slides>25</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CERNCorporate4-3</vt:lpstr>
      <vt:lpstr>PSB Interlocking after LS2</vt:lpstr>
      <vt:lpstr>Outline</vt:lpstr>
      <vt:lpstr>Pre-LS2 PSB Interlock Situation</vt:lpstr>
      <vt:lpstr>Outline</vt:lpstr>
      <vt:lpstr>Post-LS2 Design Considerations</vt:lpstr>
      <vt:lpstr>PSB BIS Layout</vt:lpstr>
      <vt:lpstr>Outline</vt:lpstr>
      <vt:lpstr>The PSB and it’s 4 Rings…</vt:lpstr>
      <vt:lpstr>BIS PSB Injection (+ Rings) Layout</vt:lpstr>
      <vt:lpstr>PSB Extraction, Recombination + Transfer</vt:lpstr>
      <vt:lpstr>The PSB Extraction BIC and Open Issues</vt:lpstr>
      <vt:lpstr>PSB Extraction Interlocks with EC</vt:lpstr>
      <vt:lpstr>PSB SIS</vt:lpstr>
      <vt:lpstr>Outline</vt:lpstr>
      <vt:lpstr>The Special Case of BT.BHZ10</vt:lpstr>
      <vt:lpstr>The Special Case of BT.BHZ10 after LS2</vt:lpstr>
      <vt:lpstr>POPS-B / MPS Switching</vt:lpstr>
      <vt:lpstr>POPS-B / MPS Switching Procedure for Interlock</vt:lpstr>
      <vt:lpstr>Outline</vt:lpstr>
      <vt:lpstr>Fault Diagnostics</vt:lpstr>
      <vt:lpstr>Masking of Interlocks</vt:lpstr>
      <vt:lpstr>Settings Management</vt:lpstr>
      <vt:lpstr>Conclusions</vt:lpstr>
      <vt:lpstr>Summary</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Bettina Mikulec</cp:lastModifiedBy>
  <cp:revision>497</cp:revision>
  <dcterms:created xsi:type="dcterms:W3CDTF">2012-11-30T11:04:26Z</dcterms:created>
  <dcterms:modified xsi:type="dcterms:W3CDTF">2019-05-08T07:20:24Z</dcterms:modified>
</cp:coreProperties>
</file>