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2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60" r:id="rId4"/>
    <p:sldId id="267" r:id="rId5"/>
    <p:sldId id="26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51"/>
    <a:srgbClr val="B72E91"/>
    <a:srgbClr val="293B97"/>
    <a:srgbClr val="1E2785"/>
    <a:srgbClr val="313131"/>
    <a:srgbClr val="1E297F"/>
    <a:srgbClr val="424242"/>
    <a:srgbClr val="F4F4F4"/>
    <a:srgbClr val="F4F498"/>
    <a:srgbClr val="989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848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FDBB95-2919-BA49-BF3E-F989F8D69C19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869F8-E71A-D14F-A8BC-587CDE7D4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047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1E34D1-F639-E448-89D5-A8813FF58557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579E2-A0C5-8541-B354-36B522AD5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970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0333" y="4695825"/>
            <a:ext cx="8102600" cy="495300"/>
          </a:xfrm>
        </p:spPr>
        <p:txBody>
          <a:bodyPr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7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lv-LV" sz="2700" err="1"/>
              <a:t>Text</a:t>
            </a:r>
            <a:r>
              <a:rPr lang="lv-LV" sz="2700"/>
              <a:t>, </a:t>
            </a:r>
            <a:r>
              <a:rPr lang="lv-LV" sz="2700" err="1"/>
              <a:t>text</a:t>
            </a:r>
            <a:r>
              <a:rPr lang="lv-LV" sz="2700"/>
              <a:t>, </a:t>
            </a:r>
            <a:r>
              <a:rPr lang="lv-LV" sz="2700" err="1"/>
              <a:t>text</a:t>
            </a:r>
            <a:endParaRPr lang="en-US" sz="270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50863" y="5372100"/>
            <a:ext cx="8102600" cy="276225"/>
          </a:xfrm>
        </p:spPr>
        <p:txBody>
          <a:bodyPr>
            <a:noAutofit/>
          </a:bodyPr>
          <a:lstStyle>
            <a:lvl1pPr marL="0" indent="0" algn="ctr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lv-LV"/>
              <a:t>Vārds, uzvārds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50863" y="5648325"/>
            <a:ext cx="8102600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lv-LV" sz="1400"/>
              <a:t>Amats</a:t>
            </a:r>
            <a:endParaRPr lang="lv-LV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550863" y="2705100"/>
            <a:ext cx="8102600" cy="1809750"/>
          </a:xfrm>
        </p:spPr>
        <p:txBody>
          <a:bodyPr>
            <a:normAutofit/>
          </a:bodyPr>
          <a:lstStyle>
            <a:lvl1pPr marL="0" indent="0" algn="ctr">
              <a:buNone/>
              <a:defRPr sz="55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lv-LV"/>
              <a:t>Jaunas prezentācijas nosaukums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9275" y="6105525"/>
            <a:ext cx="8102600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lv-LV" sz="1400"/>
              <a:t>Datums</a:t>
            </a:r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79143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30327"/>
            <a:ext cx="5111750" cy="4995835"/>
          </a:xfrm>
        </p:spPr>
        <p:txBody>
          <a:bodyPr/>
          <a:lstStyle>
            <a:lvl1pPr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>
              <a:defRPr sz="1400">
                <a:solidFill>
                  <a:srgbClr val="005551"/>
                </a:solidFill>
              </a:defRPr>
            </a:lvl3pPr>
            <a:lvl4pPr>
              <a:defRPr sz="1400">
                <a:solidFill>
                  <a:srgbClr val="005551"/>
                </a:solidFill>
              </a:defRPr>
            </a:lvl4pPr>
            <a:lvl5pPr>
              <a:defRPr sz="1400">
                <a:solidFill>
                  <a:srgbClr val="00555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657230"/>
            <a:ext cx="3008313" cy="3468931"/>
          </a:xfrm>
        </p:spPr>
        <p:txBody>
          <a:bodyPr/>
          <a:lstStyle>
            <a:lvl1pPr marL="0" indent="0">
              <a:buNone/>
              <a:defRPr sz="1400">
                <a:solidFill>
                  <a:srgbClr val="00555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 hasCustomPrompt="1"/>
          </p:nvPr>
        </p:nvSpPr>
        <p:spPr>
          <a:xfrm>
            <a:off x="457200" y="1130328"/>
            <a:ext cx="3008313" cy="1431924"/>
          </a:xfrm>
        </p:spPr>
        <p:txBody>
          <a:bodyPr>
            <a:noAutofit/>
          </a:bodyPr>
          <a:lstStyle>
            <a:lvl1pPr marL="0" indent="0">
              <a:buNone/>
              <a:defRPr sz="3600" baseline="0">
                <a:solidFill>
                  <a:srgbClr val="00555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/>
              <a:t>Click to edit text title style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2800">
                <a:solidFill>
                  <a:srgbClr val="00555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4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014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2601" y="1182076"/>
            <a:ext cx="8204200" cy="5015523"/>
          </a:xfrm>
        </p:spPr>
        <p:txBody>
          <a:bodyPr/>
          <a:lstStyle>
            <a:lvl1pPr>
              <a:defRPr>
                <a:solidFill>
                  <a:srgbClr val="005551"/>
                </a:solidFill>
              </a:defRPr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9802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5253" y="1182077"/>
            <a:ext cx="4103680" cy="237066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682066" y="1182077"/>
            <a:ext cx="4004733" cy="482132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85253" y="3632730"/>
            <a:ext cx="4103680" cy="237066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992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5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107905" y="3669502"/>
            <a:ext cx="3109079" cy="2001761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727735" y="1523278"/>
            <a:ext cx="1483435" cy="199503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5108522" y="1523278"/>
            <a:ext cx="1483435" cy="199503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/>
              <a:t>Drag picture to placeholder or click icon to add</a:t>
            </a:r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182078"/>
            <a:ext cx="3534229" cy="4807487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3pPr>
            <a:lvl4pPr>
              <a:buSzPct val="75000"/>
              <a:defRPr sz="1400">
                <a:solidFill>
                  <a:schemeClr val="tx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17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iga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694745" y="1271076"/>
            <a:ext cx="7772400" cy="1470025"/>
          </a:xfrm>
        </p:spPr>
        <p:txBody>
          <a:bodyPr>
            <a:normAutofit/>
          </a:bodyPr>
          <a:lstStyle>
            <a:lvl1pPr algn="ctr">
              <a:defRPr sz="3600" b="1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lv-LV"/>
              <a:t>Click to edit</a:t>
            </a:r>
            <a:br>
              <a:rPr lang="lv-LV"/>
            </a:br>
            <a:r>
              <a:rPr lang="lv-LV"/>
              <a:t>master text syle</a:t>
            </a:r>
            <a:endParaRPr lang="en-US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80545" y="2883357"/>
            <a:ext cx="6400800" cy="13453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/>
              <a:t>Click to edit Master subtitle style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2431144" y="2741101"/>
            <a:ext cx="4330095" cy="7092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636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dalu_slaid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1.jpe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617787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lv-LV"/>
              <a:t>Paldies.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24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dalu_slaid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617787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rgbClr val="005551"/>
                </a:solidFill>
                <a:latin typeface="Arial"/>
                <a:cs typeface="Arial"/>
              </a:defRPr>
            </a:lvl1pPr>
          </a:lstStyle>
          <a:p>
            <a:r>
              <a:rPr lang="lv-LV"/>
              <a:t>Paldies.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340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ul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0333" y="4695825"/>
            <a:ext cx="8102600" cy="495300"/>
          </a:xfrm>
        </p:spPr>
        <p:txBody>
          <a:bodyPr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700">
                <a:solidFill>
                  <a:srgbClr val="00555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lv-LV" sz="2700" err="1"/>
              <a:t>Text</a:t>
            </a:r>
            <a:r>
              <a:rPr lang="lv-LV" sz="2700"/>
              <a:t>, </a:t>
            </a:r>
            <a:r>
              <a:rPr lang="lv-LV" sz="2700" err="1"/>
              <a:t>text</a:t>
            </a:r>
            <a:r>
              <a:rPr lang="lv-LV" sz="2700"/>
              <a:t>, </a:t>
            </a:r>
            <a:r>
              <a:rPr lang="lv-LV" sz="2700" err="1"/>
              <a:t>text</a:t>
            </a:r>
            <a:endParaRPr lang="en-US" sz="270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50863" y="5372100"/>
            <a:ext cx="8102600" cy="276225"/>
          </a:xfrm>
        </p:spPr>
        <p:txBody>
          <a:bodyPr>
            <a:noAutofit/>
          </a:bodyPr>
          <a:lstStyle>
            <a:lvl1pPr marL="0" indent="0" algn="ctr">
              <a:buNone/>
              <a:defRPr sz="1400" baseline="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/>
              <a:t>Vārds, uzvārds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50863" y="5648325"/>
            <a:ext cx="8102600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sz="1400"/>
              <a:t>Amats</a:t>
            </a:r>
            <a:endParaRPr lang="lv-LV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550863" y="2705100"/>
            <a:ext cx="8102600" cy="1809750"/>
          </a:xfrm>
        </p:spPr>
        <p:txBody>
          <a:bodyPr>
            <a:normAutofit/>
          </a:bodyPr>
          <a:lstStyle>
            <a:lvl1pPr marL="0" indent="0" algn="ctr">
              <a:buNone/>
              <a:defRPr sz="5500" b="1" baseline="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/>
              <a:t>Jaunas prezentācijas nosaukums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9275" y="6105525"/>
            <a:ext cx="8102600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sz="1400"/>
              <a:t>Datums</a:t>
            </a:r>
            <a:endParaRPr lang="lv-LV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76123" y="612475"/>
            <a:ext cx="1593289" cy="127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94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auk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0545" y="2883357"/>
            <a:ext cx="6400800" cy="11975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/>
              <a:t>Click to edit Master subtitle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1380545" y="4354823"/>
            <a:ext cx="6400800" cy="134143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lv-LV"/>
              <a:t>Click to edit Master text styles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2415898" y="2741101"/>
            <a:ext cx="4330095" cy="3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2810642" y="4238143"/>
            <a:ext cx="3540606" cy="0"/>
          </a:xfrm>
          <a:prstGeom prst="line">
            <a:avLst/>
          </a:prstGeom>
          <a:ln w="3175" cmpd="sng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48736" y="1420280"/>
            <a:ext cx="82296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672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48"/>
            <a:ext cx="8229600" cy="772587"/>
          </a:xfrm>
        </p:spPr>
        <p:txBody>
          <a:bodyPr/>
          <a:lstStyle/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53931"/>
            <a:ext cx="82296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8204200" y="6272742"/>
            <a:ext cx="482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mtClean="0">
                <a:solidFill>
                  <a:srgbClr val="A6A6A6"/>
                </a:solidFill>
              </a:rPr>
              <a:pPr/>
              <a:t>‹#›</a:t>
            </a:fld>
            <a:endParaRPr lang="en-US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528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dalu_slaid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371743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rgbClr val="005551"/>
                </a:solidFill>
                <a:latin typeface="Arial"/>
                <a:cs typeface="Arial"/>
              </a:defRPr>
            </a:lvl1pPr>
          </a:lstStyle>
          <a:p>
            <a:r>
              <a:rPr lang="lv-LV"/>
              <a:t>Nodaļas nosaukums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241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TU_PPT_4x3_06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3931"/>
            <a:ext cx="82296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967310" y="16115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967310" y="16115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9967310" y="16115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3964"/>
            <a:ext cx="8229600" cy="770685"/>
          </a:xfrm>
        </p:spPr>
        <p:txBody>
          <a:bodyPr anchor="t">
            <a:noAutofit/>
          </a:bodyPr>
          <a:lstStyle>
            <a:lvl1pPr algn="l">
              <a:defRPr sz="4400" b="1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6"/>
          <p:cNvSpPr txBox="1">
            <a:spLocks/>
          </p:cNvSpPr>
          <p:nvPr userDrawn="1"/>
        </p:nvSpPr>
        <p:spPr>
          <a:xfrm>
            <a:off x="8204200" y="6272742"/>
            <a:ext cx="482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mtClean="0">
                <a:solidFill>
                  <a:srgbClr val="A6A6A6"/>
                </a:solidFill>
              </a:rPr>
              <a:pPr/>
              <a:t>‹#›</a:t>
            </a:fld>
            <a:endParaRPr lang="en-US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014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48"/>
            <a:ext cx="8229600" cy="772587"/>
          </a:xfrm>
        </p:spPr>
        <p:txBody>
          <a:bodyPr/>
          <a:lstStyle/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53931"/>
            <a:ext cx="82296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19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57200" y="419100"/>
            <a:ext cx="8229600" cy="990600"/>
          </a:xfrm>
        </p:spPr>
        <p:txBody>
          <a:bodyPr>
            <a:normAutofit/>
          </a:bodyPr>
          <a:lstStyle>
            <a:lvl1pPr marL="0" indent="0">
              <a:buNone/>
              <a:defRPr sz="4400" b="1">
                <a:solidFill>
                  <a:srgbClr val="005551"/>
                </a:solidFill>
              </a:defRPr>
            </a:lvl1pPr>
          </a:lstStyle>
          <a:p>
            <a:pPr lvl="0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13618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39999"/>
            <a:ext cx="4040188" cy="35861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err="1"/>
              <a:t>Click</a:t>
            </a:r>
            <a:r>
              <a:rPr lang="lv-LV"/>
              <a:t> to </a:t>
            </a:r>
            <a:r>
              <a:rPr lang="lv-LV" err="1"/>
              <a:t>edit</a:t>
            </a:r>
            <a:r>
              <a:rPr lang="lv-LV"/>
              <a:t> </a:t>
            </a:r>
            <a:r>
              <a:rPr lang="lv-LV" err="1"/>
              <a:t>Master</a:t>
            </a:r>
            <a:r>
              <a:rPr lang="lv-LV"/>
              <a:t> </a:t>
            </a:r>
            <a:r>
              <a:rPr lang="lv-LV" err="1"/>
              <a:t>text</a:t>
            </a:r>
            <a:r>
              <a:rPr lang="lv-LV"/>
              <a:t> </a:t>
            </a:r>
            <a:r>
              <a:rPr lang="lv-LV" err="1"/>
              <a:t>styles</a:t>
            </a:r>
            <a:endParaRPr lang="lv-LV"/>
          </a:p>
          <a:p>
            <a:pPr lvl="1"/>
            <a:r>
              <a:rPr lang="lv-LV" err="1"/>
              <a:t>Second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2"/>
            <a:r>
              <a:rPr lang="lv-LV" err="1"/>
              <a:t>Third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3"/>
            <a:r>
              <a:rPr lang="lv-LV" err="1"/>
              <a:t>Fourth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4"/>
            <a:r>
              <a:rPr lang="lv-LV" err="1"/>
              <a:t>Fifth</a:t>
            </a:r>
            <a:r>
              <a:rPr lang="lv-LV"/>
              <a:t> </a:t>
            </a:r>
            <a:r>
              <a:rPr lang="lv-LV" err="1"/>
              <a:t>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39999"/>
            <a:ext cx="4041775" cy="3586164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err="1"/>
              <a:t>Click</a:t>
            </a:r>
            <a:r>
              <a:rPr lang="lv-LV"/>
              <a:t> to </a:t>
            </a:r>
            <a:r>
              <a:rPr lang="lv-LV" err="1"/>
              <a:t>edit</a:t>
            </a:r>
            <a:r>
              <a:rPr lang="lv-LV"/>
              <a:t> </a:t>
            </a:r>
            <a:r>
              <a:rPr lang="lv-LV" err="1"/>
              <a:t>Master</a:t>
            </a:r>
            <a:r>
              <a:rPr lang="lv-LV"/>
              <a:t> </a:t>
            </a:r>
            <a:r>
              <a:rPr lang="lv-LV" err="1"/>
              <a:t>text</a:t>
            </a:r>
            <a:r>
              <a:rPr lang="lv-LV"/>
              <a:t> </a:t>
            </a:r>
            <a:r>
              <a:rPr lang="lv-LV" err="1"/>
              <a:t>styles</a:t>
            </a:r>
            <a:endParaRPr lang="lv-LV"/>
          </a:p>
          <a:p>
            <a:pPr lvl="1"/>
            <a:r>
              <a:rPr lang="lv-LV" err="1"/>
              <a:t>Second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2"/>
            <a:r>
              <a:rPr lang="lv-LV" err="1"/>
              <a:t>Third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3"/>
            <a:r>
              <a:rPr lang="lv-LV" err="1"/>
              <a:t>Fourth</a:t>
            </a:r>
            <a:r>
              <a:rPr lang="lv-LV"/>
              <a:t> </a:t>
            </a:r>
            <a:r>
              <a:rPr lang="lv-LV" err="1"/>
              <a:t>level</a:t>
            </a:r>
            <a:endParaRPr lang="lv-LV"/>
          </a:p>
          <a:p>
            <a:pPr lvl="4"/>
            <a:r>
              <a:rPr lang="lv-LV" err="1"/>
              <a:t>Fifth</a:t>
            </a:r>
            <a:r>
              <a:rPr lang="lv-LV"/>
              <a:t> </a:t>
            </a:r>
            <a:r>
              <a:rPr lang="lv-LV" err="1"/>
              <a:t>level</a:t>
            </a:r>
            <a:endParaRPr lang="en-US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4" hasCustomPrompt="1"/>
          </p:nvPr>
        </p:nvSpPr>
        <p:spPr>
          <a:xfrm>
            <a:off x="465491" y="1146908"/>
            <a:ext cx="4031897" cy="1184275"/>
          </a:xfrm>
        </p:spPr>
        <p:txBody>
          <a:bodyPr>
            <a:noAutofit/>
          </a:bodyPr>
          <a:lstStyle>
            <a:lvl1pPr marL="0" indent="0">
              <a:buNone/>
              <a:defRPr sz="3600" b="1" i="0" baseline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/>
              <a:t>Click to edit text title style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5" hasCustomPrompt="1"/>
          </p:nvPr>
        </p:nvSpPr>
        <p:spPr>
          <a:xfrm>
            <a:off x="4645025" y="1146908"/>
            <a:ext cx="4031897" cy="1184275"/>
          </a:xfrm>
        </p:spPr>
        <p:txBody>
          <a:bodyPr>
            <a:noAutofit/>
          </a:bodyPr>
          <a:lstStyle>
            <a:lvl1pPr marL="0" indent="0">
              <a:buNone/>
              <a:defRPr sz="3600" b="1" i="0" baseline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/>
              <a:t>Click to edit text title style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363964"/>
            <a:ext cx="8229600" cy="770685"/>
          </a:xfrm>
        </p:spPr>
        <p:txBody>
          <a:bodyPr anchor="t">
            <a:noAutofit/>
          </a:bodyPr>
          <a:lstStyle>
            <a:lvl1pPr algn="l">
              <a:defRPr sz="2600">
                <a:solidFill>
                  <a:schemeClr val="accent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199571" y="656771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7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92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196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4517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4"/>
            <a:r>
              <a:rPr lang="lv-LV"/>
              <a:t>Click to edit Master text styles</a:t>
            </a:r>
          </a:p>
          <a:p>
            <a:pPr lvl="5"/>
            <a:r>
              <a:rPr lang="lv-LV"/>
              <a:t>Second level</a:t>
            </a:r>
          </a:p>
          <a:p>
            <a:pPr lvl="6"/>
            <a:r>
              <a:rPr lang="lv-LV"/>
              <a:t>Third level</a:t>
            </a:r>
          </a:p>
          <a:p>
            <a:pPr lvl="7"/>
            <a:r>
              <a:rPr lang="lv-LV"/>
              <a:t>Fourth level</a:t>
            </a:r>
          </a:p>
          <a:p>
            <a:pPr lvl="8"/>
            <a:r>
              <a:rPr lang="lv-LV"/>
              <a:t>Fifth level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-3414889" y="2794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373556" y="68862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1" name="Slide Number Placeholder 6"/>
          <p:cNvSpPr txBox="1">
            <a:spLocks/>
          </p:cNvSpPr>
          <p:nvPr userDrawn="1"/>
        </p:nvSpPr>
        <p:spPr>
          <a:xfrm>
            <a:off x="8204200" y="6272742"/>
            <a:ext cx="482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mtClean="0">
                <a:solidFill>
                  <a:srgbClr val="A6A6A6"/>
                </a:solidFill>
              </a:rPr>
              <a:pPr/>
              <a:t>‹#›</a:t>
            </a:fld>
            <a:endParaRPr lang="en-US">
              <a:solidFill>
                <a:srgbClr val="A6A6A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965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844" r:id="rId2"/>
    <p:sldLayoutId id="2147483803" r:id="rId3"/>
    <p:sldLayoutId id="2147483842" r:id="rId4"/>
    <p:sldLayoutId id="2147483841" r:id="rId5"/>
    <p:sldLayoutId id="2147483804" r:id="rId6"/>
    <p:sldLayoutId id="2147483840" r:id="rId7"/>
    <p:sldLayoutId id="2147483806" r:id="rId8"/>
    <p:sldLayoutId id="2147483807" r:id="rId9"/>
    <p:sldLayoutId id="2147483810" r:id="rId10"/>
    <p:sldLayoutId id="2147483817" r:id="rId11"/>
    <p:sldLayoutId id="2147483818" r:id="rId12"/>
    <p:sldLayoutId id="2147483820" r:id="rId13"/>
    <p:sldLayoutId id="2147483821" r:id="rId14"/>
    <p:sldLayoutId id="2147483843" r:id="rId15"/>
    <p:sldLayoutId id="214748384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b="1" i="0" kern="120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32323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32323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32323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32323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ost.eu/actions/CA16201/#tabs|Name:overview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ost.eu/wp-content/uploads/2018/10/20180501-Vademecum2.pdf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9588" y="4695825"/>
            <a:ext cx="9044411" cy="49530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>
                <a:solidFill>
                  <a:srgbClr val="F2F2F2"/>
                </a:solidFill>
              </a:rPr>
              <a:t>2nd CBG Study Program Group meeting </a:t>
            </a:r>
            <a:r>
              <a:rPr lang="en-US" sz="2400" i="1" dirty="0">
                <a:solidFill>
                  <a:srgbClr val="F2F2F2"/>
                </a:solidFill>
              </a:rPr>
              <a:t>21. March, Tartu</a:t>
            </a:r>
            <a:endParaRPr lang="en-US" sz="2400" dirty="0">
              <a:solidFill>
                <a:srgbClr val="F2F2F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lv-LV"/>
              <a:t>Kalvis Kravalis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RTU HEP and AT Center</a:t>
            </a:r>
            <a:r>
              <a:rPr lang="lv-LV" dirty="0"/>
              <a:t> 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0" dirty="0"/>
              <a:t>Possibilities for CBG to get funding from COST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lv-LV" dirty="0"/>
              <a:t>201</a:t>
            </a:r>
            <a:r>
              <a:rPr lang="en-US" dirty="0"/>
              <a:t>9</a:t>
            </a:r>
            <a:r>
              <a:rPr lang="lv-LV" dirty="0"/>
              <a:t>.0</a:t>
            </a:r>
            <a:r>
              <a:rPr lang="en-US" dirty="0"/>
              <a:t>3</a:t>
            </a:r>
            <a:r>
              <a:rPr lang="lv-LV" dirty="0"/>
              <a:t>.</a:t>
            </a:r>
            <a:r>
              <a:rPr lang="en-US" dirty="0"/>
              <a:t>21</a:t>
            </a:r>
            <a:r>
              <a:rPr lang="lv-LV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100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823675"/>
            <a:ext cx="8229600" cy="772587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dirty="0"/>
              <a:t>COST Action CA16201 “Unraveling new physics at the LHC through the precision frontier”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lv-LV"/>
              <a:t>Riga Technical University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2431706"/>
            <a:ext cx="8229600" cy="2789129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lv-LV" sz="2800" dirty="0">
                <a:hlinkClick r:id="rId2"/>
              </a:rPr>
              <a:t>https://www.cost.eu/actions/CA16201/#tabs|Name:overview</a:t>
            </a:r>
            <a:endParaRPr lang="en-US" sz="2800" dirty="0"/>
          </a:p>
          <a:p>
            <a:r>
              <a:rPr lang="en-US" sz="2400" dirty="0"/>
              <a:t>The aim of this Action is to shift the precision frontier to a new level of accuracy and to create new resources of networking and innovation, with the quest for discovery as the main motivation</a:t>
            </a:r>
          </a:p>
          <a:p>
            <a:r>
              <a:rPr lang="en-US" sz="2400" dirty="0"/>
              <a:t>Estonia, Latvia – members of action. </a:t>
            </a:r>
          </a:p>
          <a:p>
            <a:r>
              <a:rPr lang="en-US" sz="2400" dirty="0"/>
              <a:t>Lithuania has applied</a:t>
            </a:r>
          </a:p>
        </p:txBody>
      </p:sp>
    </p:spTree>
    <p:extLst>
      <p:ext uri="{BB962C8B-B14F-4D97-AF65-F5344CB8AC3E}">
        <p14:creationId xmlns:p14="http://schemas.microsoft.com/office/powerpoint/2010/main" val="4292384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800" dirty="0"/>
              <a:t>Possibilities for CBG to get funding from COST</a:t>
            </a:r>
          </a:p>
          <a:p>
            <a:r>
              <a:rPr lang="en-US" sz="2800" dirty="0"/>
              <a:t>A new call for STSMs is expected to be opened on May 1st, 2019, with an application period of 15 days.</a:t>
            </a:r>
          </a:p>
          <a:p>
            <a:r>
              <a:rPr lang="en-US" sz="2800" dirty="0"/>
              <a:t>STSM – short term scientific missions – possible to apply for CERN internship </a:t>
            </a:r>
            <a:endParaRPr lang="lv-LV" sz="2800" dirty="0"/>
          </a:p>
          <a:p>
            <a:r>
              <a:rPr lang="lv-LV" sz="2800" dirty="0">
                <a:hlinkClick r:id="rId2"/>
              </a:rPr>
              <a:t>https://www.cost.eu/wp-content/uploads/2018/10/20180501-Vademecum2.pdf</a:t>
            </a:r>
            <a:r>
              <a:rPr lang="lv-LV" sz="2800" dirty="0"/>
              <a:t> </a:t>
            </a:r>
          </a:p>
          <a:p>
            <a:r>
              <a:rPr lang="lv-LV" sz="2800" dirty="0"/>
              <a:t>CERN – </a:t>
            </a:r>
            <a:r>
              <a:rPr lang="en-US" sz="2800" dirty="0"/>
              <a:t>approved</a:t>
            </a:r>
            <a:r>
              <a:rPr lang="lv-LV" sz="2800" dirty="0"/>
              <a:t> RTD </a:t>
            </a:r>
            <a:r>
              <a:rPr lang="en-US" sz="2800" dirty="0"/>
              <a:t>Organization </a:t>
            </a:r>
          </a:p>
          <a:p>
            <a:endParaRPr lang="lv-LV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Action CA16201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Riga Technical 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009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atura vietturis 1">
            <a:extLst>
              <a:ext uri="{FF2B5EF4-FFF2-40B4-BE49-F238E27FC236}">
                <a16:creationId xmlns:a16="http://schemas.microsoft.com/office/drawing/2014/main" id="{3A07C971-5CC1-478C-97BC-1EB4E28D6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800" dirty="0"/>
              <a:t>STSM must respect the following criteria:</a:t>
            </a:r>
          </a:p>
          <a:p>
            <a:r>
              <a:rPr lang="en-US" sz="2800" dirty="0"/>
              <a:t>They must have a minimum duration of 5 calendar days</a:t>
            </a:r>
          </a:p>
          <a:p>
            <a:r>
              <a:rPr lang="en-US" sz="2800" dirty="0"/>
              <a:t>They must have a maximum duration of 90 calendar days</a:t>
            </a:r>
          </a:p>
          <a:p>
            <a:r>
              <a:rPr lang="en-US" sz="2800" dirty="0"/>
              <a:t>STSM need to be carried out in their entirety within a single Grant Period and always within the Action’s lifetime. </a:t>
            </a:r>
            <a:br>
              <a:rPr lang="en-US" sz="2800" dirty="0"/>
            </a:br>
            <a:endParaRPr lang="lv-LV" sz="2800" dirty="0"/>
          </a:p>
        </p:txBody>
      </p:sp>
      <p:sp>
        <p:nvSpPr>
          <p:cNvPr id="3" name="Virsraksts 2">
            <a:extLst>
              <a:ext uri="{FF2B5EF4-FFF2-40B4-BE49-F238E27FC236}">
                <a16:creationId xmlns:a16="http://schemas.microsoft.com/office/drawing/2014/main" id="{CB2AB382-7D48-4FCF-BC0A-4FF087C23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CRITERIA FOR STSM </a:t>
            </a:r>
            <a:br>
              <a:rPr lang="lv-LV" dirty="0"/>
            </a:br>
            <a:endParaRPr lang="en-US" b="0" dirty="0"/>
          </a:p>
        </p:txBody>
      </p:sp>
      <p:sp>
        <p:nvSpPr>
          <p:cNvPr id="4" name="Slaida numura vietturis 3">
            <a:extLst>
              <a:ext uri="{FF2B5EF4-FFF2-40B4-BE49-F238E27FC236}">
                <a16:creationId xmlns:a16="http://schemas.microsoft.com/office/drawing/2014/main" id="{2DA8E43E-54BF-4BD2-9CC4-7EF6B81E7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 err="1"/>
              <a:t>Riga</a:t>
            </a:r>
            <a:r>
              <a:rPr lang="lv-LV"/>
              <a:t> </a:t>
            </a:r>
            <a:r>
              <a:rPr lang="lv-LV" err="1"/>
              <a:t>Technical</a:t>
            </a:r>
            <a:r>
              <a:rPr lang="lv-LV"/>
              <a:t> </a:t>
            </a:r>
            <a:r>
              <a:rPr lang="lv-LV" err="1"/>
              <a:t>University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330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irsraksts 2">
            <a:extLst>
              <a:ext uri="{FF2B5EF4-FFF2-40B4-BE49-F238E27FC236}">
                <a16:creationId xmlns:a16="http://schemas.microsoft.com/office/drawing/2014/main" id="{525FC5D4-A5F4-40B4-A9C2-A4CCCDF55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Budget</a:t>
            </a:r>
          </a:p>
        </p:txBody>
      </p:sp>
      <p:sp>
        <p:nvSpPr>
          <p:cNvPr id="4" name="Slaida numura vietturis 3">
            <a:extLst>
              <a:ext uri="{FF2B5EF4-FFF2-40B4-BE49-F238E27FC236}">
                <a16:creationId xmlns:a16="http://schemas.microsoft.com/office/drawing/2014/main" id="{814B10A4-78B3-42EB-A2F0-C623CA08C6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lv-LV"/>
              <a:t>Riga Technical University</a:t>
            </a:r>
            <a:endParaRPr lang="en-US"/>
          </a:p>
        </p:txBody>
      </p:sp>
      <p:sp>
        <p:nvSpPr>
          <p:cNvPr id="5" name="Satura vietturis 4">
            <a:extLst>
              <a:ext uri="{FF2B5EF4-FFF2-40B4-BE49-F238E27FC236}">
                <a16:creationId xmlns:a16="http://schemas.microsoft.com/office/drawing/2014/main" id="{C95600BD-C7ED-4204-AF08-1A6F312583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Up to a maximum of EUR 2 500 in total can be afforded to each successful applicant</a:t>
            </a:r>
          </a:p>
          <a:p>
            <a:r>
              <a:rPr lang="en-US" sz="2800" dirty="0"/>
              <a:t>Up to a maximum of EUR 160 per day can be afforded for accommodation and meal expenses </a:t>
            </a:r>
            <a:br>
              <a:rPr lang="en-US" sz="2800" dirty="0"/>
            </a:br>
            <a:endParaRPr lang="lv-LV" sz="2800" dirty="0"/>
          </a:p>
        </p:txBody>
      </p:sp>
    </p:spTree>
    <p:extLst>
      <p:ext uri="{BB962C8B-B14F-4D97-AF65-F5344CB8AC3E}">
        <p14:creationId xmlns:p14="http://schemas.microsoft.com/office/powerpoint/2010/main" val="1072370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14763376"/>
      </p:ext>
    </p:extLst>
  </p:cSld>
  <p:clrMapOvr>
    <a:masterClrMapping/>
  </p:clrMapOvr>
</p:sld>
</file>

<file path=ppt/theme/theme1.xml><?xml version="1.0" encoding="utf-8"?>
<a:theme xmlns:a="http://schemas.openxmlformats.org/drawingml/2006/main" name="L_Ekspresis_PPT_pamatne">
  <a:themeElements>
    <a:clrScheme name="Custom 6">
      <a:dk1>
        <a:srgbClr val="005551"/>
      </a:dk1>
      <a:lt1>
        <a:srgbClr val="FFFFFF"/>
      </a:lt1>
      <a:dk2>
        <a:srgbClr val="005551"/>
      </a:dk2>
      <a:lt2>
        <a:srgbClr val="FFFFFF"/>
      </a:lt2>
      <a:accent1>
        <a:srgbClr val="005551"/>
      </a:accent1>
      <a:accent2>
        <a:srgbClr val="BDCF3C"/>
      </a:accent2>
      <a:accent3>
        <a:srgbClr val="B72E91"/>
      </a:accent3>
      <a:accent4>
        <a:srgbClr val="27C4A6"/>
      </a:accent4>
      <a:accent5>
        <a:srgbClr val="FFC832"/>
      </a:accent5>
      <a:accent6>
        <a:srgbClr val="00B9F1"/>
      </a:accent6>
      <a:hlink>
        <a:srgbClr val="8B5BA4"/>
      </a:hlink>
      <a:folHlink>
        <a:srgbClr val="BFBFB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1990</TotalTime>
  <Words>275</Words>
  <Application>Microsoft Office PowerPoint</Application>
  <PresentationFormat>Slaidrāde ekrānā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Lietotie fonti</vt:lpstr>
      </vt:variant>
      <vt:variant>
        <vt:i4>4</vt:i4>
      </vt:variant>
      <vt:variant>
        <vt:lpstr>Dizains</vt:lpstr>
      </vt:variant>
      <vt:variant>
        <vt:i4>1</vt:i4>
      </vt:variant>
      <vt:variant>
        <vt:lpstr>Slaidu virsraksti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Wingdings</vt:lpstr>
      <vt:lpstr>L_Ekspresis_PPT_pamatne</vt:lpstr>
      <vt:lpstr>PowerPoint prezentācija</vt:lpstr>
      <vt:lpstr>COST Action CA16201 “Unraveling new physics at the LHC through the precision frontier”</vt:lpstr>
      <vt:lpstr>COST Action CA16201</vt:lpstr>
      <vt:lpstr>CRITERIA FOR STSM  </vt:lpstr>
      <vt:lpstr>Budget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JZ</dc:creator>
  <cp:lastModifiedBy>Kalvis Kravalis</cp:lastModifiedBy>
  <cp:revision>35</cp:revision>
  <dcterms:modified xsi:type="dcterms:W3CDTF">2019-03-20T06:51:18Z</dcterms:modified>
</cp:coreProperties>
</file>