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87" r:id="rId4"/>
    <p:sldId id="288" r:id="rId5"/>
    <p:sldId id="289" r:id="rId6"/>
    <p:sldId id="293" r:id="rId7"/>
    <p:sldId id="332" r:id="rId8"/>
    <p:sldId id="321" r:id="rId9"/>
    <p:sldId id="291" r:id="rId10"/>
    <p:sldId id="318" r:id="rId11"/>
    <p:sldId id="290" r:id="rId12"/>
    <p:sldId id="283" r:id="rId13"/>
    <p:sldId id="326" r:id="rId14"/>
    <p:sldId id="333" r:id="rId15"/>
    <p:sldId id="292" r:id="rId16"/>
    <p:sldId id="319" r:id="rId17"/>
    <p:sldId id="328" r:id="rId18"/>
  </p:sldIdLst>
  <p:sldSz cx="13004800" cy="9753600"/>
  <p:notesSz cx="7010400" cy="9296400"/>
  <p:embeddedFontLst>
    <p:embeddedFont>
      <p:font typeface="Alegreya Sans Bold" panose="00000800000000000000" pitchFamily="2" charset="0"/>
      <p:bold r:id="rId21"/>
    </p:embeddedFont>
    <p:embeddedFont>
      <p:font typeface="Alegreya Sans Regular" panose="00000500000000000000" pitchFamily="2" charset="0"/>
      <p:regular r:id="rId22"/>
    </p:embeddedFont>
    <p:embeddedFont>
      <p:font typeface="Alegreya Sans" panose="00000500000000000000" pitchFamily="2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Alegreya Bold" panose="02000503050000020004" pitchFamily="2" charset="0"/>
      <p:bold r:id="rId28"/>
    </p:embeddedFont>
  </p:embeddedFontLst>
  <p:defaultTextStyle>
    <a:defPPr marL="0" marR="0" indent="0" algn="l" defTabSz="91426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380941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1pPr>
    <a:lvl2pPr marL="711090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2pPr>
    <a:lvl3pPr marL="1041238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3pPr>
    <a:lvl4pPr marL="1371390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4pPr>
    <a:lvl5pPr marL="1701539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5pPr>
    <a:lvl6pPr marL="2031688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6pPr>
    <a:lvl7pPr marL="2361838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7pPr>
    <a:lvl8pPr marL="2691986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8pPr>
    <a:lvl9pPr marL="3022135" marR="0" indent="-380941" algn="l" defTabSz="584110" rtl="0" fontAlgn="auto" latinLnBrk="0" hangingPunct="0">
      <a:lnSpc>
        <a:spcPct val="100000"/>
      </a:lnSpc>
      <a:spcBef>
        <a:spcPts val="3600"/>
      </a:spcBef>
      <a:spcAft>
        <a:spcPts val="0"/>
      </a:spcAft>
      <a:buClrTx/>
      <a:buSzPct val="75000"/>
      <a:buFont typeface="Helvetica Neue"/>
      <a:buChar char="•"/>
      <a:tabLst/>
      <a:defRPr kumimoji="0" sz="3000" b="0" i="0" u="none" strike="noStrike" cap="none" spc="0" normalizeH="0" baseline="0">
        <a:ln>
          <a:noFill/>
        </a:ln>
        <a:solidFill>
          <a:srgbClr val="747474"/>
        </a:solidFill>
        <a:effectLst/>
        <a:uFillTx/>
        <a:latin typeface="Alegreya Bold"/>
        <a:ea typeface="Alegreya Bold"/>
        <a:cs typeface="Alegreya Bold"/>
        <a:sym typeface="Alegreya Bold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737"/>
    <a:srgbClr val="747474"/>
    <a:srgbClr val="53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7D9"/>
          </a:solidFill>
        </a:fill>
      </a:tcStyle>
    </a:wholeTbl>
    <a:band2H>
      <a:tcTxStyle/>
      <a:tcStyle>
        <a:tcBdr/>
        <a:fill>
          <a:solidFill>
            <a:srgbClr val="E9ECED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4DED8"/>
          </a:solidFill>
        </a:fill>
      </a:tcStyle>
    </a:wholeTbl>
    <a:band2H>
      <a:tcTxStyle/>
      <a:tcStyle>
        <a:tcBdr/>
        <a:fill>
          <a:solidFill>
            <a:srgbClr val="F2EFED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2D6"/>
          </a:solidFill>
        </a:fill>
      </a:tcStyle>
    </a:wholeTbl>
    <a:band2H>
      <a:tcTxStyle/>
      <a:tcStyle>
        <a:tcBdr/>
        <a:fill>
          <a:solidFill>
            <a:srgbClr val="EAEAEC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747474"/>
              </a:solidFill>
              <a:prstDash val="solid"/>
              <a:round/>
            </a:ln>
          </a:top>
          <a:bottom>
            <a:ln w="254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round/>
            </a:ln>
          </a:top>
          <a:bottom>
            <a:ln w="254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5D5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47474"/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47474"/>
          </a:solidFill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47474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747474"/>
              </a:solidFill>
              <a:prstDash val="solid"/>
              <a:round/>
            </a:ln>
          </a:left>
          <a:right>
            <a:ln w="12700" cap="flat">
              <a:solidFill>
                <a:srgbClr val="747474"/>
              </a:solidFill>
              <a:prstDash val="solid"/>
              <a:round/>
            </a:ln>
          </a:right>
          <a:top>
            <a:ln w="12700" cap="flat">
              <a:solidFill>
                <a:srgbClr val="747474"/>
              </a:solidFill>
              <a:prstDash val="solid"/>
              <a:round/>
            </a:ln>
          </a:top>
          <a:bottom>
            <a:ln w="127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solidFill>
                <a:srgbClr val="747474"/>
              </a:solidFill>
              <a:prstDash val="solid"/>
              <a:round/>
            </a:ln>
          </a:insideH>
          <a:insideV>
            <a:ln w="12700" cap="flat">
              <a:solidFill>
                <a:srgbClr val="747474"/>
              </a:solidFill>
              <a:prstDash val="solid"/>
              <a:round/>
            </a:ln>
          </a:insideV>
        </a:tcBdr>
        <a:fill>
          <a:solidFill>
            <a:srgbClr val="74747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747474"/>
              </a:solidFill>
              <a:prstDash val="solid"/>
              <a:round/>
            </a:ln>
          </a:left>
          <a:right>
            <a:ln w="12700" cap="flat">
              <a:solidFill>
                <a:srgbClr val="747474"/>
              </a:solidFill>
              <a:prstDash val="solid"/>
              <a:round/>
            </a:ln>
          </a:right>
          <a:top>
            <a:ln w="12700" cap="flat">
              <a:solidFill>
                <a:srgbClr val="747474"/>
              </a:solidFill>
              <a:prstDash val="solid"/>
              <a:round/>
            </a:ln>
          </a:top>
          <a:bottom>
            <a:ln w="127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solidFill>
                <a:srgbClr val="747474"/>
              </a:solidFill>
              <a:prstDash val="solid"/>
              <a:round/>
            </a:ln>
          </a:insideH>
          <a:insideV>
            <a:ln w="12700" cap="flat">
              <a:solidFill>
                <a:srgbClr val="747474"/>
              </a:solidFill>
              <a:prstDash val="solid"/>
              <a:round/>
            </a:ln>
          </a:insideV>
        </a:tcBdr>
        <a:fill>
          <a:solidFill>
            <a:srgbClr val="747474">
              <a:alpha val="20000"/>
            </a:srgbClr>
          </a:solidFill>
        </a:fill>
      </a:tcStyle>
    </a:firstCol>
    <a:lastRow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747474"/>
              </a:solidFill>
              <a:prstDash val="solid"/>
              <a:round/>
            </a:ln>
          </a:left>
          <a:right>
            <a:ln w="12700" cap="flat">
              <a:solidFill>
                <a:srgbClr val="747474"/>
              </a:solidFill>
              <a:prstDash val="solid"/>
              <a:round/>
            </a:ln>
          </a:right>
          <a:top>
            <a:ln w="50800" cap="flat">
              <a:solidFill>
                <a:srgbClr val="747474"/>
              </a:solidFill>
              <a:prstDash val="solid"/>
              <a:round/>
            </a:ln>
          </a:top>
          <a:bottom>
            <a:ln w="127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solidFill>
                <a:srgbClr val="747474"/>
              </a:solidFill>
              <a:prstDash val="solid"/>
              <a:round/>
            </a:ln>
          </a:insideH>
          <a:insideV>
            <a:ln w="12700" cap="flat">
              <a:solidFill>
                <a:srgbClr val="74747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legreya Bold"/>
          <a:ea typeface="Alegreya Bold"/>
          <a:cs typeface="Alegreya Bold"/>
        </a:font>
        <a:srgbClr val="747474"/>
      </a:tcTxStyle>
      <a:tcStyle>
        <a:tcBdr>
          <a:left>
            <a:ln w="12700" cap="flat">
              <a:solidFill>
                <a:srgbClr val="747474"/>
              </a:solidFill>
              <a:prstDash val="solid"/>
              <a:round/>
            </a:ln>
          </a:left>
          <a:right>
            <a:ln w="12700" cap="flat">
              <a:solidFill>
                <a:srgbClr val="747474"/>
              </a:solidFill>
              <a:prstDash val="solid"/>
              <a:round/>
            </a:ln>
          </a:right>
          <a:top>
            <a:ln w="12700" cap="flat">
              <a:solidFill>
                <a:srgbClr val="747474"/>
              </a:solidFill>
              <a:prstDash val="solid"/>
              <a:round/>
            </a:ln>
          </a:top>
          <a:bottom>
            <a:ln w="25400" cap="flat">
              <a:solidFill>
                <a:srgbClr val="747474"/>
              </a:solidFill>
              <a:prstDash val="solid"/>
              <a:round/>
            </a:ln>
          </a:bottom>
          <a:insideH>
            <a:ln w="12700" cap="flat">
              <a:solidFill>
                <a:srgbClr val="747474"/>
              </a:solidFill>
              <a:prstDash val="solid"/>
              <a:round/>
            </a:ln>
          </a:insideH>
          <a:insideV>
            <a:ln w="12700" cap="flat">
              <a:solidFill>
                <a:srgbClr val="747474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6" autoAdjust="0"/>
  </p:normalViewPr>
  <p:slideViewPr>
    <p:cSldViewPr snapToGrid="0" snapToObjects="1">
      <p:cViewPr varScale="1">
        <p:scale>
          <a:sx n="60" d="100"/>
          <a:sy n="60" d="100"/>
        </p:scale>
        <p:origin x="1140" y="7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266C74-6660-6046-97C9-DDC6E3C235B7}" type="datetimeFigureOut">
              <a:rPr lang="en-US" smtClean="0"/>
              <a:t>4/1/2019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35891C2-584B-8647-8372-BF363E50F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6434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53547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1pPr>
    <a:lvl2pPr indent="228565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2pPr>
    <a:lvl3pPr indent="457129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3pPr>
    <a:lvl4pPr indent="685694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4pPr>
    <a:lvl5pPr indent="914260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5pPr>
    <a:lvl6pPr indent="1142824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6pPr>
    <a:lvl7pPr indent="1371390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7pPr>
    <a:lvl8pPr indent="1599957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8pPr>
    <a:lvl9pPr indent="1828518" defTabSz="457129" latinLnBrk="0">
      <a:lnSpc>
        <a:spcPct val="117999"/>
      </a:lnSpc>
      <a:defRPr sz="21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13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ie"/>
          <p:cNvSpPr/>
          <p:nvPr/>
        </p:nvSpPr>
        <p:spPr>
          <a:xfrm>
            <a:off x="7543803" y="7975599"/>
            <a:ext cx="1" cy="1422529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23" name="main-theme.jpg"/>
          <p:cNvSpPr>
            <a:spLocks noGrp="1"/>
          </p:cNvSpPr>
          <p:nvPr>
            <p:ph type="pic" idx="13"/>
          </p:nvPr>
        </p:nvSpPr>
        <p:spPr>
          <a:xfrm>
            <a:off x="0" y="2"/>
            <a:ext cx="13004800" cy="75946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1409699" y="7785101"/>
            <a:ext cx="5791201" cy="1701800"/>
          </a:xfrm>
          <a:prstGeom prst="rect">
            <a:avLst/>
          </a:prstGeom>
        </p:spPr>
        <p:txBody>
          <a:bodyPr anchor="ctr"/>
          <a:lstStyle>
            <a:lvl1pPr algn="r">
              <a:defRPr>
                <a:solidFill>
                  <a:srgbClr val="E21737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848600" y="8470899"/>
            <a:ext cx="4953000" cy="5080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600"/>
            </a:lvl1pPr>
            <a:lvl2pPr marL="0" indent="0">
              <a:spcBef>
                <a:spcPts val="0"/>
              </a:spcBef>
              <a:buSzTx/>
              <a:buNone/>
              <a:defRPr sz="2600"/>
            </a:lvl2pPr>
            <a:lvl3pPr indent="0">
              <a:spcBef>
                <a:spcPts val="0"/>
              </a:spcBef>
              <a:defRPr sz="2600"/>
            </a:lvl3pPr>
            <a:lvl4pPr marL="0" indent="0">
              <a:spcBef>
                <a:spcPts val="0"/>
              </a:spcBef>
              <a:buSzTx/>
              <a:buNone/>
              <a:defRPr sz="2600"/>
            </a:lvl4pPr>
            <a:lvl5pPr marL="0" indent="0">
              <a:spcBef>
                <a:spcPts val="0"/>
              </a:spcBef>
              <a:buSzTx/>
              <a:buNone/>
              <a:defRPr sz="26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main-theme.jpg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571500" y="3289300"/>
            <a:ext cx="11861800" cy="31750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ie"/>
          <p:cNvSpPr/>
          <p:nvPr/>
        </p:nvSpPr>
        <p:spPr>
          <a:xfrm>
            <a:off x="571504" y="4864100"/>
            <a:ext cx="5334475" cy="58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42" name="main-theme.jpg"/>
          <p:cNvSpPr>
            <a:spLocks noGrp="1"/>
          </p:cNvSpPr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571502" y="1435101"/>
            <a:ext cx="5334000" cy="3175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2" y="5130800"/>
            <a:ext cx="5334000" cy="317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600"/>
            </a:lvl1pPr>
            <a:lvl2pPr marL="0" indent="0">
              <a:spcBef>
                <a:spcPts val="0"/>
              </a:spcBef>
              <a:buSzTx/>
              <a:buNone/>
              <a:defRPr sz="2600"/>
            </a:lvl2pPr>
            <a:lvl3pPr indent="0">
              <a:spcBef>
                <a:spcPts val="0"/>
              </a:spcBef>
              <a:defRPr sz="2600"/>
            </a:lvl3pPr>
            <a:lvl4pPr marL="0" indent="0">
              <a:spcBef>
                <a:spcPts val="0"/>
              </a:spcBef>
              <a:buSzTx/>
              <a:buNone/>
              <a:defRPr sz="2600"/>
            </a:lvl4pPr>
            <a:lvl5pPr marL="0" indent="0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2889" y="9040815"/>
            <a:ext cx="4117975" cy="519113"/>
          </a:xfrm>
          <a:prstGeom prst="rect">
            <a:avLst/>
          </a:prstGeom>
        </p:spPr>
        <p:txBody>
          <a:bodyPr vert="horz" lIns="91425" tIns="45712" rIns="91425" bIns="45712" rtlCol="0" anchor="ctr"/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  <a:latin typeface="Alegreya Sans" panose="00000500000000000000" pitchFamily="2" charset="0"/>
                <a:cs typeface="Alegreya Sans" panose="00000500000000000000" pitchFamily="2" charset="0"/>
              </a:defRPr>
            </a:lvl1pPr>
          </a:lstStyle>
          <a:p>
            <a:r>
              <a:rPr lang="en-GB"/>
              <a:t>H. Timko, HL-LHC WP2, 02/04/2019</a:t>
            </a:r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ody Level One…"/>
          <p:cNvSpPr txBox="1">
            <a:spLocks noGrp="1"/>
          </p:cNvSpPr>
          <p:nvPr>
            <p:ph type="body" idx="1"/>
          </p:nvPr>
        </p:nvSpPr>
        <p:spPr>
          <a:xfrm>
            <a:off x="889000" y="889000"/>
            <a:ext cx="11214100" cy="7962900"/>
          </a:xfrm>
          <a:prstGeom prst="rect">
            <a:avLst/>
          </a:prstGeom>
        </p:spPr>
        <p:txBody>
          <a:bodyPr/>
          <a:lstStyle>
            <a:lvl2pPr marL="914260" indent="-457129">
              <a:spcBef>
                <a:spcPts val="4200"/>
              </a:spcBef>
              <a:defRPr sz="3600"/>
            </a:lvl2pPr>
            <a:lvl3pPr marL="1371390" indent="-457129">
              <a:spcBef>
                <a:spcPts val="4200"/>
              </a:spcBef>
              <a:buSzPct val="75000"/>
              <a:buChar char="•"/>
              <a:defRPr sz="3600"/>
            </a:lvl3pPr>
            <a:lvl4pPr marL="1828518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Linie"/>
          <p:cNvSpPr/>
          <p:nvPr/>
        </p:nvSpPr>
        <p:spPr>
          <a:xfrm flipH="1">
            <a:off x="9055101" y="508001"/>
            <a:ext cx="129" cy="797563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99" name="Linie"/>
          <p:cNvSpPr/>
          <p:nvPr/>
        </p:nvSpPr>
        <p:spPr>
          <a:xfrm>
            <a:off x="9055101" y="4464052"/>
            <a:ext cx="3448503" cy="58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100" name="Bild"/>
          <p:cNvSpPr>
            <a:spLocks noGrp="1"/>
          </p:cNvSpPr>
          <p:nvPr>
            <p:ph type="pic" sz="quarter" idx="13"/>
          </p:nvPr>
        </p:nvSpPr>
        <p:spPr>
          <a:xfrm>
            <a:off x="9220204" y="4622800"/>
            <a:ext cx="3276599" cy="38608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101" name="Bild"/>
          <p:cNvSpPr>
            <a:spLocks noGrp="1"/>
          </p:cNvSpPr>
          <p:nvPr>
            <p:ph type="pic" sz="quarter" idx="14"/>
          </p:nvPr>
        </p:nvSpPr>
        <p:spPr>
          <a:xfrm>
            <a:off x="9220204" y="508003"/>
            <a:ext cx="3276599" cy="3797301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102" name="Bild"/>
          <p:cNvSpPr>
            <a:spLocks noGrp="1"/>
          </p:cNvSpPr>
          <p:nvPr>
            <p:ph type="pic" idx="15"/>
          </p:nvPr>
        </p:nvSpPr>
        <p:spPr>
          <a:xfrm>
            <a:off x="520700" y="507999"/>
            <a:ext cx="8369300" cy="79756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20700" y="8661402"/>
            <a:ext cx="8369300" cy="939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2600"/>
            </a:lvl1pPr>
            <a:lvl2pPr marL="0" indent="0">
              <a:spcBef>
                <a:spcPts val="0"/>
              </a:spcBef>
              <a:buSzTx/>
              <a:buNone/>
              <a:defRPr sz="2600"/>
            </a:lvl2pPr>
            <a:lvl3pPr indent="0">
              <a:spcBef>
                <a:spcPts val="0"/>
              </a:spcBef>
              <a:defRPr sz="2600"/>
            </a:lvl3pPr>
            <a:lvl4pPr marL="0" indent="0">
              <a:spcBef>
                <a:spcPts val="0"/>
              </a:spcBef>
              <a:buSzTx/>
              <a:buNone/>
              <a:defRPr sz="2600"/>
            </a:lvl4pPr>
            <a:lvl5pPr marL="0" indent="0">
              <a:spcBef>
                <a:spcPts val="0"/>
              </a:spcBef>
              <a:buSzTx/>
              <a:buNone/>
              <a:defRPr sz="26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4" y="6362700"/>
            <a:ext cx="10464801" cy="495300"/>
          </a:xfrm>
          <a:prstGeom prst="rect">
            <a:avLst/>
          </a:prstGeom>
        </p:spPr>
        <p:txBody>
          <a:bodyPr/>
          <a:lstStyle>
            <a:lvl1pPr marL="0" indent="0" algn="ctr" defTabSz="457129">
              <a:spcBef>
                <a:spcPts val="0"/>
              </a:spcBef>
              <a:buSzTx/>
              <a:buNone/>
              <a:defRPr sz="26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lvl1pPr>
            <a:lvl2pPr marL="787280" indent="-330150" algn="ctr" defTabSz="457129">
              <a:spcBef>
                <a:spcPts val="0"/>
              </a:spcBef>
              <a:defRPr sz="26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lvl2pPr>
            <a:lvl3pPr marL="1244408" indent="-330150" algn="ctr" defTabSz="457129">
              <a:spcBef>
                <a:spcPts val="0"/>
              </a:spcBef>
              <a:buSzPct val="75000"/>
              <a:buChar char="•"/>
              <a:defRPr sz="26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lvl3pPr>
            <a:lvl4pPr marL="1701539" indent="-330150" algn="ctr" defTabSz="457129">
              <a:spcBef>
                <a:spcPts val="0"/>
              </a:spcBef>
              <a:defRPr sz="26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lvl4pPr>
            <a:lvl5pPr marL="2158669" indent="-330150" algn="ctr" defTabSz="457129">
              <a:spcBef>
                <a:spcPts val="0"/>
              </a:spcBef>
              <a:defRPr sz="26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" name="„Zitat hier eingeben.“"/>
          <p:cNvSpPr txBox="1">
            <a:spLocks noGrp="1"/>
          </p:cNvSpPr>
          <p:nvPr>
            <p:ph type="body" sz="quarter" idx="13"/>
          </p:nvPr>
        </p:nvSpPr>
        <p:spPr>
          <a:xfrm>
            <a:off x="1270004" y="4292603"/>
            <a:ext cx="10464801" cy="711201"/>
          </a:xfrm>
          <a:prstGeom prst="rect">
            <a:avLst/>
          </a:prstGeom>
        </p:spPr>
        <p:txBody>
          <a:bodyPr anchor="ctr"/>
          <a:lstStyle>
            <a:lvl1pPr marL="0" indent="0" algn="ctr" defTabSz="650230">
              <a:spcBef>
                <a:spcPts val="3413"/>
              </a:spcBef>
              <a:buSzTx/>
              <a:buNone/>
              <a:defRPr sz="4000"/>
            </a:lvl1pPr>
          </a:lstStyle>
          <a:p>
            <a:pPr marL="0" indent="0" algn="ctr" defTabSz="457200">
              <a:spcBef>
                <a:spcPts val="2400"/>
              </a:spcBef>
              <a:buSzTx/>
              <a:buNone/>
              <a:defRPr sz="4000"/>
            </a:pPr>
            <a:endParaRPr/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Aufzählung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Linie"/>
          <p:cNvSpPr/>
          <p:nvPr/>
        </p:nvSpPr>
        <p:spPr>
          <a:xfrm>
            <a:off x="571500" y="1968500"/>
            <a:ext cx="5073394" cy="13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121" name="SzentIstvan.jpg"/>
          <p:cNvSpPr>
            <a:spLocks noGrp="1"/>
          </p:cNvSpPr>
          <p:nvPr>
            <p:ph type="pic" idx="13"/>
          </p:nvPr>
        </p:nvSpPr>
        <p:spPr>
          <a:xfrm>
            <a:off x="6502400" y="0"/>
            <a:ext cx="6502400" cy="9753600"/>
          </a:xfrm>
          <a:prstGeom prst="rect">
            <a:avLst/>
          </a:prstGeom>
        </p:spPr>
        <p:txBody>
          <a:bodyPr lIns="91425" tIns="45712" rIns="91425" bIns="45712">
            <a:noAutofit/>
          </a:bodyPr>
          <a:lstStyle/>
          <a:p>
            <a:endParaRPr/>
          </a:p>
        </p:txBody>
      </p:sp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571502" y="330200"/>
            <a:ext cx="5080000" cy="1397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68200" y="2228850"/>
            <a:ext cx="5080003" cy="6667500"/>
          </a:xfrm>
          <a:prstGeom prst="rect">
            <a:avLst/>
          </a:prstGeom>
        </p:spPr>
        <p:txBody>
          <a:bodyPr/>
          <a:lstStyle>
            <a:lvl1pPr marL="380941" indent="-380941">
              <a:spcBef>
                <a:spcPts val="3600"/>
              </a:spcBef>
              <a:defRPr sz="3000"/>
            </a:lvl1pPr>
            <a:lvl2pPr marL="711090">
              <a:spcBef>
                <a:spcPts val="3600"/>
              </a:spcBef>
            </a:lvl2pPr>
            <a:lvl3pPr marL="1041238" indent="-380941">
              <a:spcBef>
                <a:spcPts val="3600"/>
              </a:spcBef>
              <a:buSzPct val="75000"/>
              <a:buChar char="•"/>
              <a:defRPr sz="3000"/>
            </a:lvl3pPr>
            <a:lvl4pPr marL="1371390" indent="-380941">
              <a:spcBef>
                <a:spcPts val="3600"/>
              </a:spcBef>
              <a:defRPr sz="3000"/>
            </a:lvl4pPr>
            <a:lvl5pPr marL="1701539" indent="-380941">
              <a:spcBef>
                <a:spcPts val="36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0744" y="9089249"/>
            <a:ext cx="354246" cy="410351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rgbClr val="000000"/>
                </a:solidFill>
                <a:latin typeface="Alegreya Sans" panose="00000500000000000000" pitchFamily="2" charset="0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, Text,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inie"/>
          <p:cNvSpPr/>
          <p:nvPr/>
        </p:nvSpPr>
        <p:spPr>
          <a:xfrm>
            <a:off x="571500" y="1612899"/>
            <a:ext cx="5073394" cy="13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132" name="Title Text"/>
          <p:cNvSpPr txBox="1">
            <a:spLocks noGrp="1"/>
          </p:cNvSpPr>
          <p:nvPr>
            <p:ph type="title"/>
          </p:nvPr>
        </p:nvSpPr>
        <p:spPr>
          <a:xfrm>
            <a:off x="571502" y="330200"/>
            <a:ext cx="5080000" cy="114171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68199" y="1912886"/>
            <a:ext cx="7238953" cy="69834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600"/>
              </a:spcBef>
              <a:buSzTx/>
              <a:buNone/>
              <a:defRPr sz="3000"/>
            </a:lvl1pPr>
            <a:lvl2pPr marL="954684" indent="-497554">
              <a:spcBef>
                <a:spcPts val="3600"/>
              </a:spcBef>
            </a:lvl2pPr>
            <a:lvl3pPr marL="1136476" indent="-476177">
              <a:spcBef>
                <a:spcPts val="3600"/>
              </a:spcBef>
              <a:buSzPct val="75000"/>
              <a:buChar char="•"/>
              <a:defRPr sz="3000"/>
            </a:lvl3pPr>
            <a:lvl4pPr marL="1371390" indent="-380941">
              <a:spcBef>
                <a:spcPts val="3600"/>
              </a:spcBef>
              <a:defRPr sz="3000"/>
            </a:lvl4pPr>
            <a:lvl5pPr marL="1701539" indent="-380941">
              <a:spcBef>
                <a:spcPts val="36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34" name="main-theme-header.jpg" descr="main-theme-heade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2" y="9037900"/>
            <a:ext cx="7806209" cy="731834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0744" y="9089249"/>
            <a:ext cx="354246" cy="410351"/>
          </a:xfrm>
          <a:prstGeom prst="rect">
            <a:avLst/>
          </a:prstGeom>
        </p:spPr>
        <p:txBody>
          <a:bodyPr/>
          <a:lstStyle>
            <a:lvl1pPr algn="l">
              <a:defRPr sz="2000">
                <a:solidFill>
                  <a:srgbClr val="000000"/>
                </a:solidFill>
                <a:latin typeface="Alegreya Sans" panose="00000500000000000000" pitchFamily="2" charset="0"/>
                <a:ea typeface="+mn-ea"/>
                <a:cs typeface="+mn-cs"/>
                <a:sym typeface="Helvetica Neue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"/>
          <p:cNvSpPr/>
          <p:nvPr/>
        </p:nvSpPr>
        <p:spPr>
          <a:xfrm>
            <a:off x="571500" y="1625837"/>
            <a:ext cx="11868106" cy="127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45710" tIns="45710" rIns="45710" bIns="45710"/>
          <a:lstStyle/>
          <a:p>
            <a:pPr marL="355544" marR="1015845" indent="-355544">
              <a:defRPr sz="2800">
                <a:solidFill>
                  <a:srgbClr val="000000"/>
                </a:solidFill>
                <a:latin typeface="Alegreya Sans Bold"/>
                <a:ea typeface="Alegreya Sans Bold"/>
                <a:cs typeface="Alegreya Sans Bold"/>
                <a:sym typeface="Alegreya Sans Bold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571500" y="330200"/>
            <a:ext cx="11861800" cy="1080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 anchor="b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571500" y="1814154"/>
            <a:ext cx="11861800" cy="7075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2pPr marL="838200" indent="-381000">
              <a:spcBef>
                <a:spcPts val="1200"/>
              </a:spcBef>
              <a:defRPr sz="3000"/>
            </a:lvl2pPr>
            <a:lvl3pPr marL="0" indent="660400">
              <a:spcBef>
                <a:spcPts val="800"/>
              </a:spcBef>
              <a:buSzTx/>
              <a:buNone/>
              <a:defRPr sz="2400"/>
            </a:lvl3pPr>
            <a:lvl4pPr marL="1447800"/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400682" y="9089235"/>
            <a:ext cx="359073" cy="410369"/>
          </a:xfrm>
          <a:prstGeom prst="rect">
            <a:avLst/>
          </a:prstGeom>
          <a:ln w="12700">
            <a:miter lim="400000"/>
          </a:ln>
        </p:spPr>
        <p:txBody>
          <a:bodyPr wrap="none" lIns="50791" tIns="50791" rIns="50791" bIns="50791" anchor="b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000">
                <a:solidFill>
                  <a:srgbClr val="535353"/>
                </a:solidFill>
                <a:latin typeface="Alegreya Sans" panose="00000500000000000000" pitchFamily="2" charset="0"/>
                <a:ea typeface="+mj-ea"/>
                <a:cs typeface="Alegreya Sans" panose="00000500000000000000" pitchFamily="2" charset="0"/>
                <a:sym typeface="Alegreya Sans Regular"/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2889" y="9040815"/>
            <a:ext cx="4117975" cy="519113"/>
          </a:xfrm>
          <a:prstGeom prst="rect">
            <a:avLst/>
          </a:prstGeom>
        </p:spPr>
        <p:txBody>
          <a:bodyPr vert="horz" lIns="91425" tIns="45712" rIns="91425" bIns="45712" rtlCol="0" anchor="ctr"/>
          <a:lstStyle>
            <a:lvl1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  <a:latin typeface="Alegreya Sans" panose="00000500000000000000" pitchFamily="2" charset="0"/>
                <a:cs typeface="Alegreya Sans" panose="00000500000000000000" pitchFamily="2" charset="0"/>
              </a:defRPr>
            </a:lvl1pPr>
          </a:lstStyle>
          <a:p>
            <a:r>
              <a:rPr lang="en-GB"/>
              <a:t>H. Timko, HL-LHC WP2, 02/04/2019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spd="med"/>
  <p:hf hdr="0" dt="0"/>
  <p:txStyles>
    <p:titleStyle>
      <a:lvl1pPr marL="0" marR="0" indent="0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None/>
        <a:tabLst/>
        <a:defRPr sz="4300" b="1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1pPr>
      <a:lvl2pPr marL="724442" marR="0" indent="-724442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2pPr>
      <a:lvl3pPr marL="0" marR="0" indent="0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Helvetica Neue"/>
        <a:buNone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3pPr>
      <a:lvl4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4pPr>
      <a:lvl5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5pPr>
      <a:lvl6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6pPr>
      <a:lvl7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7pPr>
      <a:lvl8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8pPr>
      <a:lvl9pPr marL="533319" marR="0" indent="-533319" algn="l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Helvetica Neue"/>
        <a:buChar char="•"/>
        <a:tabLst/>
        <a:defRPr sz="4300" b="0" i="0" u="none" strike="noStrike" cap="none" spc="0" baseline="0">
          <a:ln>
            <a:noFill/>
          </a:ln>
          <a:solidFill>
            <a:srgbClr val="275664"/>
          </a:solidFill>
          <a:uFillTx/>
          <a:latin typeface="Alegreya Bold"/>
          <a:ea typeface="Alegreya Bold"/>
          <a:cs typeface="Alegreya Bold"/>
          <a:sym typeface="Alegreya Bold"/>
        </a:defRPr>
      </a:lvl9pPr>
    </p:titleStyle>
    <p:bodyStyle>
      <a:lvl1pPr marL="457129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Alegreya Sans" panose="00000500000000000000" pitchFamily="2" charset="0"/>
          <a:ea typeface="+mj-ea"/>
          <a:cs typeface="+mj-cs"/>
          <a:sym typeface="Alegreya Sans Regular"/>
        </a:defRPr>
      </a:lvl1pPr>
      <a:lvl2pPr marL="914260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Alegreya Sans" panose="00000500000000000000" pitchFamily="2" charset="0"/>
          <a:ea typeface="+mj-ea"/>
          <a:cs typeface="+mj-cs"/>
          <a:sym typeface="Alegreya Sans Regular"/>
        </a:defRPr>
      </a:lvl2pPr>
      <a:lvl3pPr marL="1371390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Alegreya Sans" panose="00000500000000000000" pitchFamily="2" charset="0"/>
          <a:ea typeface="+mj-ea"/>
          <a:cs typeface="+mj-cs"/>
          <a:sym typeface="Alegreya Sans Regular"/>
        </a:defRPr>
      </a:lvl3pPr>
      <a:lvl4pPr marL="1828518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Alegreya Sans" panose="00000500000000000000" pitchFamily="2" charset="0"/>
          <a:ea typeface="+mj-ea"/>
          <a:cs typeface="+mj-cs"/>
          <a:sym typeface="Alegreya Sans Regular"/>
        </a:defRPr>
      </a:lvl4pPr>
      <a:lvl5pPr marL="2285650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Alegreya Sans" panose="00000500000000000000" pitchFamily="2" charset="0"/>
          <a:ea typeface="+mj-ea"/>
          <a:cs typeface="+mj-cs"/>
          <a:sym typeface="Alegreya Sans Regular"/>
        </a:defRPr>
      </a:lvl5pPr>
      <a:lvl6pPr marL="2742778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+mj-lt"/>
          <a:ea typeface="+mj-ea"/>
          <a:cs typeface="+mj-cs"/>
          <a:sym typeface="Alegreya Sans Regular"/>
        </a:defRPr>
      </a:lvl6pPr>
      <a:lvl7pPr marL="3199909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+mj-lt"/>
          <a:ea typeface="+mj-ea"/>
          <a:cs typeface="+mj-cs"/>
          <a:sym typeface="Alegreya Sans Regular"/>
        </a:defRPr>
      </a:lvl7pPr>
      <a:lvl8pPr marL="3657039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+mj-lt"/>
          <a:ea typeface="+mj-ea"/>
          <a:cs typeface="+mj-cs"/>
          <a:sym typeface="Alegreya Sans Regular"/>
        </a:defRPr>
      </a:lvl8pPr>
      <a:lvl9pPr marL="4114169" marR="0" indent="-457129" algn="l" defTabSz="58411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 typeface="Helvetica Neue"/>
        <a:buChar char="•"/>
        <a:tabLst/>
        <a:defRPr sz="3600" b="0" i="0" u="none" strike="noStrike" cap="none" spc="0" baseline="0">
          <a:ln>
            <a:noFill/>
          </a:ln>
          <a:solidFill>
            <a:srgbClr val="747474"/>
          </a:solidFill>
          <a:uFillTx/>
          <a:latin typeface="+mj-lt"/>
          <a:ea typeface="+mj-ea"/>
          <a:cs typeface="+mj-cs"/>
          <a:sym typeface="Alegreya Sans Regular"/>
        </a:defRPr>
      </a:lvl9pPr>
    </p:bodyStyle>
    <p:otherStyle>
      <a:lvl1pPr marL="0" marR="0" indent="0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Helvetica Neue"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1pPr>
      <a:lvl2pPr marL="634904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2pPr>
      <a:lvl3pPr marL="965052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3pPr>
      <a:lvl4pPr marL="1295200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4pPr>
      <a:lvl5pPr marL="1625348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5pPr>
      <a:lvl6pPr marL="1955499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6pPr>
      <a:lvl7pPr marL="2285650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7pPr>
      <a:lvl8pPr marL="2615798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8pPr>
      <a:lvl9pPr marL="2945948" marR="0" indent="-304753" algn="ctr" defTabSz="58411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75000"/>
        <a:buFont typeface="Helvetica Neue"/>
        <a:buChar char="•"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legreya Sans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4.xml"/><Relationship Id="rId4" Type="http://schemas.openxmlformats.org/officeDocument/2006/relationships/video" Target="../media/media2.mp4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main-theme.jpg" descr="main-theme.jpg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/>
          </a:blip>
          <a:srcRect l="21460" r="2146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78" name="CANDIDATE PRESENTATION"/>
          <p:cNvSpPr txBox="1">
            <a:spLocks noGrp="1"/>
          </p:cNvSpPr>
          <p:nvPr>
            <p:ph type="title"/>
          </p:nvPr>
        </p:nvSpPr>
        <p:spPr>
          <a:xfrm>
            <a:off x="1447802" y="7835967"/>
            <a:ext cx="5791201" cy="17018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CH" dirty="0"/>
              <a:t>RF STUDIES FOR </a:t>
            </a:r>
            <a:br>
              <a:rPr lang="de-CH" dirty="0"/>
            </a:br>
            <a:r>
              <a:rPr lang="de-CH" dirty="0"/>
              <a:t>HL-LHC INTENSITIES</a:t>
            </a:r>
            <a:endParaRPr dirty="0"/>
          </a:p>
        </p:txBody>
      </p:sp>
      <p:sp>
        <p:nvSpPr>
          <p:cNvPr id="179" name="LD2IC Interview, Helga TIMKO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buSzPct val="100000"/>
              <a:buChar char=""/>
            </a:lvl1pPr>
          </a:lstStyle>
          <a:p>
            <a:pPr>
              <a:buNone/>
            </a:pPr>
            <a:r>
              <a:rPr lang="de-CH" dirty="0"/>
              <a:t>HL-LHC WP2 </a:t>
            </a:r>
            <a:r>
              <a:rPr lang="de-CH" dirty="0" err="1"/>
              <a:t>meeting</a:t>
            </a:r>
            <a:r>
              <a:rPr dirty="0">
                <a:latin typeface="Alegreya Sans" panose="00000500000000000000" pitchFamily="2" charset="0"/>
              </a:rPr>
              <a:t>, </a:t>
            </a:r>
            <a:r>
              <a:rPr lang="de-CH" dirty="0">
                <a:latin typeface="Alegreya Sans" panose="00000500000000000000" pitchFamily="2" charset="0"/>
              </a:rPr>
              <a:t>2</a:t>
            </a:r>
            <a:r>
              <a:rPr lang="de-CH" baseline="30000" dirty="0">
                <a:latin typeface="Alegreya Sans" panose="00000500000000000000" pitchFamily="2" charset="0"/>
              </a:rPr>
              <a:t>nd</a:t>
            </a:r>
            <a:r>
              <a:rPr lang="de-CH" dirty="0">
                <a:latin typeface="Alegreya Sans" panose="00000500000000000000" pitchFamily="2" charset="0"/>
              </a:rPr>
              <a:t> April 2019</a:t>
            </a:r>
            <a:endParaRPr dirty="0">
              <a:latin typeface="Alegreya Sans" panose="00000500000000000000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55962" y="3143085"/>
            <a:ext cx="4919464" cy="36463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1" tIns="50791" rIns="50791" bIns="50791" numCol="1" spcCol="38094" rtlCol="0" anchor="t"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36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Authors</a:t>
            </a:r>
            <a:endParaRPr lang="de-CH" sz="3600" dirty="0">
              <a:solidFill>
                <a:srgbClr val="FFFFFF"/>
              </a:solidFill>
              <a:latin typeface="Alegreya Sans" panose="00000500000000000000" pitchFamily="2" charset="0"/>
              <a:cs typeface="+mj-cs"/>
              <a:sym typeface="Alegreya Sans Regular"/>
            </a:endParaRPr>
          </a:p>
          <a:p>
            <a:pPr marL="0" indent="0" algn="just">
              <a:spcBef>
                <a:spcPts val="0"/>
              </a:spcBef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H. Timko, T.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Argyropoulos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</a:t>
            </a:r>
          </a:p>
          <a:p>
            <a:pPr marL="0" indent="0" algn="just">
              <a:spcBef>
                <a:spcPts val="0"/>
              </a:spcBef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P.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Baudrenghien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 O. Brunner,</a:t>
            </a:r>
          </a:p>
          <a:p>
            <a:pPr marL="0" indent="0" algn="just">
              <a:spcBef>
                <a:spcPts val="0"/>
              </a:spcBef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R.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Calaga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 I.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Karpov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 </a:t>
            </a:r>
          </a:p>
          <a:p>
            <a:pPr marL="0" indent="0" algn="just">
              <a:spcBef>
                <a:spcPts val="0"/>
              </a:spcBef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L. E. Medina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Medrano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 F.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Peauger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</a:t>
            </a:r>
          </a:p>
          <a:p>
            <a:pPr marL="0" indent="0" algn="just">
              <a:spcBef>
                <a:spcPts val="0"/>
              </a:spcBef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E.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Shaposhnikova</a:t>
            </a:r>
            <a:r>
              <a:rPr lang="de-CH" sz="2800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, K. </a:t>
            </a:r>
            <a:r>
              <a:rPr lang="de-CH" sz="2800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Turaj</a:t>
            </a:r>
            <a:endParaRPr lang="de-CH" sz="2800" dirty="0">
              <a:solidFill>
                <a:srgbClr val="FFFFFF"/>
              </a:solidFill>
              <a:latin typeface="Alegreya Sans" panose="00000500000000000000" pitchFamily="2" charset="0"/>
              <a:cs typeface="+mj-cs"/>
              <a:sym typeface="Alegreya Sans Regular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22087" y="6528760"/>
            <a:ext cx="11560625" cy="12069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791" tIns="50791" rIns="50791" bIns="50791" numCol="1" spcCol="38094" rtlCol="0" anchor="t"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i="1" dirty="0" err="1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Acknowledgements</a:t>
            </a:r>
            <a:r>
              <a:rPr lang="de-CH" i="1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SzPct val="100000"/>
              <a:buNone/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Alegreya Sans Regular"/>
              </a:defRPr>
            </a:pPr>
            <a:r>
              <a:rPr lang="de-CH" i="1" dirty="0">
                <a:solidFill>
                  <a:srgbClr val="FFFFFF"/>
                </a:solidFill>
                <a:latin typeface="Alegreya Sans" panose="00000500000000000000" pitchFamily="2" charset="0"/>
                <a:cs typeface="+mj-cs"/>
                <a:sym typeface="Alegreya Sans Regular"/>
              </a:rPr>
              <a:t>J. Wenninger</a:t>
            </a:r>
          </a:p>
          <a:p>
            <a:pPr marL="0" indent="0">
              <a:buNone/>
            </a:pPr>
            <a:endParaRPr lang="en-GB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Errors at Injection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Energy matching between SPS and LHC varies over time</a:t>
            </a:r>
          </a:p>
          <a:p>
            <a:pPr lvl="1"/>
            <a:r>
              <a:rPr lang="en-GB" dirty="0"/>
              <a:t>In some fills, a large blow-up due to filamentation is observed</a:t>
            </a:r>
          </a:p>
          <a:p>
            <a:pPr lvl="1"/>
            <a:r>
              <a:rPr lang="en-GB" dirty="0"/>
              <a:t>The beam phase loop only damps the injection errors of the first batches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01254" y="9090613"/>
            <a:ext cx="357922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10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sp>
        <p:nvSpPr>
          <p:cNvPr id="6" name="Studying radiation damage of the ITER tokamak’s Beryllium first wall"/>
          <p:cNvSpPr txBox="1"/>
          <p:nvPr/>
        </p:nvSpPr>
        <p:spPr>
          <a:xfrm>
            <a:off x="747130" y="8340158"/>
            <a:ext cx="11485972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Fills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with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large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energy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errors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: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first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batches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remain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short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,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while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subsequent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batches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blow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up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8778"/>
            <a:ext cx="6542524" cy="4089077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  <p:pic>
        <p:nvPicPr>
          <p:cNvPr id="9" name="Content Placeholder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22" y="3928778"/>
            <a:ext cx="6542526" cy="4089078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65857456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Voltage Reduction Campaign 2018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Reduction from 6 MV to 4 MV improves beam stability</a:t>
            </a:r>
          </a:p>
          <a:p>
            <a:pPr lvl="1"/>
            <a:r>
              <a:rPr lang="en-GB" dirty="0"/>
              <a:t>With large energy errors, start-of-ramp losses are close to dump threshold</a:t>
            </a:r>
          </a:p>
          <a:p>
            <a:pPr lvl="1"/>
            <a:r>
              <a:rPr lang="en-GB" dirty="0"/>
              <a:t>With better energy matching, could we further decrease the voltage and thus save power?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9490" y="9090607"/>
            <a:ext cx="321451" cy="408996"/>
          </a:xfrm>
        </p:spPr>
        <p:txBody>
          <a:bodyPr/>
          <a:lstStyle/>
          <a:p>
            <a:fld id="{86CB4B4D-7CA3-9044-876B-883B54F8677D}" type="slidenum">
              <a:rPr lang="uk-UA" smtClean="0"/>
              <a:t>11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sp>
        <p:nvSpPr>
          <p:cNvPr id="6" name="Studying radiation damage of the ITER tokamak’s Beryllium first wall"/>
          <p:cNvSpPr txBox="1"/>
          <p:nvPr/>
        </p:nvSpPr>
        <p:spPr>
          <a:xfrm>
            <a:off x="747130" y="8579644"/>
            <a:ext cx="11485972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Increasing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start-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ramp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losses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with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decreasing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capture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voltage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127" y="4199160"/>
            <a:ext cx="5765918" cy="4395331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88096771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Controlled Emittance Blow-up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Indispensable for the acceleration ramp to counteract single-bunch loss of Landau damping</a:t>
            </a:r>
          </a:p>
          <a:p>
            <a:pPr lvl="1"/>
            <a:r>
              <a:rPr lang="en-GB" dirty="0"/>
              <a:t>The operational method generates a band-limited noise spectrum that targets the core of the bunch up to the target bunch length</a:t>
            </a:r>
          </a:p>
          <a:p>
            <a:pPr lvl="1"/>
            <a:r>
              <a:rPr lang="en-GB" dirty="0"/>
              <a:t>Compensating also for the action of the beam phase loop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65085" y="9090607"/>
            <a:ext cx="230258" cy="408996"/>
          </a:xfrm>
        </p:spPr>
        <p:txBody>
          <a:bodyPr/>
          <a:lstStyle/>
          <a:p>
            <a:fld id="{86CB4B4D-7CA3-9044-876B-883B54F8677D}" type="slidenum">
              <a:rPr lang="uk-UA" smtClean="0"/>
              <a:t>12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sp>
        <p:nvSpPr>
          <p:cNvPr id="6" name="Studying radiation damage of the ITER tokamak’s Beryllium first wall"/>
          <p:cNvSpPr txBox="1"/>
          <p:nvPr/>
        </p:nvSpPr>
        <p:spPr>
          <a:xfrm>
            <a:off x="862877" y="8499874"/>
            <a:ext cx="5977318" cy="793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lnSpcReduction="100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Blow-up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spectrum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w.r.t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.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to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the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synchrotron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frequency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distribution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835" y="4789223"/>
            <a:ext cx="4847403" cy="3639606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  <p:pic>
        <p:nvPicPr>
          <p:cNvPr id="8" name="Content Placeholder 9">
            <a:extLst>
              <a:ext uri="{FF2B5EF4-FFF2-40B4-BE49-F238E27FC236}">
                <a16:creationId xmlns:a16="http://schemas.microsoft.com/office/drawing/2014/main" id="{2312D622-562D-C042-9DFD-12E304892E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135" y="4762370"/>
            <a:ext cx="4877136" cy="3662729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  <p:sp>
        <p:nvSpPr>
          <p:cNvPr id="9" name="Studying radiation damage of the ITER tokamak’s Beryllium first wall">
            <a:extLst>
              <a:ext uri="{FF2B5EF4-FFF2-40B4-BE49-F238E27FC236}">
                <a16:creationId xmlns:a16="http://schemas.microsoft.com/office/drawing/2014/main" id="{272D9BF8-0417-9F41-9F6E-EF7E602588C5}"/>
              </a:ext>
            </a:extLst>
          </p:cNvPr>
          <p:cNvSpPr txBox="1"/>
          <p:nvPr/>
        </p:nvSpPr>
        <p:spPr>
          <a:xfrm>
            <a:off x="6649559" y="8501739"/>
            <a:ext cx="5562288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Pre-distorted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noise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spectrum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used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since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2015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4287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Divergence of Bunch Lengths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Observed for reduced target length</a:t>
            </a:r>
          </a:p>
          <a:p>
            <a:pPr lvl="1"/>
            <a:r>
              <a:rPr lang="en-GB" dirty="0"/>
              <a:t>If due to intensity effects, the effect will be amplified in Run III &amp; Run IV</a:t>
            </a:r>
          </a:p>
          <a:p>
            <a:pPr lvl="1"/>
            <a:r>
              <a:rPr lang="en-GB" dirty="0"/>
              <a:t>In 2016, when the target bunch length was decreased from 1.25 ns to 1.1 ns</a:t>
            </a:r>
          </a:p>
          <a:p>
            <a:pPr lvl="1"/>
            <a:r>
              <a:rPr lang="en-GB" dirty="0"/>
              <a:t>In MDs, when the target bunch length was 0.9-1.0 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7102" y="9089254"/>
            <a:ext cx="326225" cy="410351"/>
          </a:xfrm>
        </p:spPr>
        <p:txBody>
          <a:bodyPr/>
          <a:lstStyle/>
          <a:p>
            <a:fld id="{86CB4B4D-7CA3-9044-876B-883B54F8677D}" type="slidenum">
              <a:rPr lang="uk-UA" smtClean="0"/>
              <a:t>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sp>
        <p:nvSpPr>
          <p:cNvPr id="6" name="Studying radiation damage of the ITER tokamak’s Beryllium first wall"/>
          <p:cNvSpPr txBox="1"/>
          <p:nvPr/>
        </p:nvSpPr>
        <p:spPr>
          <a:xfrm>
            <a:off x="572889" y="8345328"/>
            <a:ext cx="5311540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Increasing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bunch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length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spread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in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operation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13" y="4874200"/>
            <a:ext cx="5999741" cy="3398158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  <p:pic>
        <p:nvPicPr>
          <p:cNvPr id="8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414" y="5128140"/>
            <a:ext cx="6353667" cy="2915211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  <p:sp>
        <p:nvSpPr>
          <p:cNvPr id="9" name="Studying radiation damage of the ITER tokamak’s Beryllium first wall"/>
          <p:cNvSpPr txBox="1"/>
          <p:nvPr/>
        </p:nvSpPr>
        <p:spPr>
          <a:xfrm>
            <a:off x="6688254" y="8345328"/>
            <a:ext cx="5562288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Divergence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bunch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lengths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in MD, 2016 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229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Blow-up during PPLP Ramp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regulation of the blow-up is more challenging in the PPLP ramp (1100 s) than the operational PELP ramp (1210 s)</a:t>
            </a:r>
          </a:p>
          <a:p>
            <a:pPr lvl="1"/>
            <a:r>
              <a:rPr lang="en-GB" dirty="0"/>
              <a:t>First 50 s: no bucket area for blow-up, next 150 s: need to blow up a factor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41085" y="9090607"/>
            <a:ext cx="278261" cy="408996"/>
          </a:xfrm>
        </p:spPr>
        <p:txBody>
          <a:bodyPr/>
          <a:lstStyle/>
          <a:p>
            <a:fld id="{86CB4B4D-7CA3-9044-876B-883B54F8677D}" type="slidenum">
              <a:rPr lang="uk-UA" smtClean="0"/>
              <a:t>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872" y="6243650"/>
            <a:ext cx="4844292" cy="2691273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4BE838-8793-264B-9C23-CFB2AA210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872" y="3667840"/>
            <a:ext cx="4844292" cy="2691273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sp>
        <p:nvSpPr>
          <p:cNvPr id="9" name="Studying radiation damage of the ITER tokamak’s Beryllium first wall">
            <a:extLst>
              <a:ext uri="{FF2B5EF4-FFF2-40B4-BE49-F238E27FC236}">
                <a16:creationId xmlns:a16="http://schemas.microsoft.com/office/drawing/2014/main" id="{700E001F-3F3D-1A46-BA75-8D61EE294F37}"/>
              </a:ext>
            </a:extLst>
          </p:cNvPr>
          <p:cNvSpPr txBox="1"/>
          <p:nvPr/>
        </p:nvSpPr>
        <p:spPr>
          <a:xfrm>
            <a:off x="7243168" y="8917940"/>
            <a:ext cx="4690996" cy="80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lnSpcReduction="100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Fast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rise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RF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voltage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ramp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to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keep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a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constant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bucket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area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sp>
        <p:nvSpPr>
          <p:cNvPr id="10" name="Studying radiation damage of the ITER tokamak’s Beryllium first wall">
            <a:extLst>
              <a:ext uri="{FF2B5EF4-FFF2-40B4-BE49-F238E27FC236}">
                <a16:creationId xmlns:a16="http://schemas.microsoft.com/office/drawing/2014/main" id="{74B1BB3D-8D95-C84E-9401-CC4456E60B83}"/>
              </a:ext>
            </a:extLst>
          </p:cNvPr>
          <p:cNvSpPr txBox="1"/>
          <p:nvPr/>
        </p:nvSpPr>
        <p:spPr>
          <a:xfrm>
            <a:off x="507330" y="8108661"/>
            <a:ext cx="6329082" cy="1073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fontScale="92500" lnSpcReduction="100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Momentum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programmes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the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PELP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and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PPLP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ramps</a:t>
            </a:r>
            <a:endParaRPr lang="de-CH" dirty="0">
              <a:solidFill>
                <a:srgbClr val="747474"/>
              </a:solidFill>
              <a:latin typeface="Alegreya Sans" panose="00000500000000000000" pitchFamily="2" charset="0"/>
            </a:endParaRPr>
          </a:p>
          <a:p>
            <a:pPr>
              <a:buNone/>
            </a:pP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PELP =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parabolic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-exponential-linear-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parabolic</a:t>
            </a:r>
            <a:endParaRPr lang="de-CH" dirty="0">
              <a:solidFill>
                <a:srgbClr val="747474"/>
              </a:solidFill>
              <a:latin typeface="Alegreya Sans" panose="00000500000000000000" pitchFamily="2" charset="0"/>
            </a:endParaRPr>
          </a:p>
          <a:p>
            <a:pPr>
              <a:buNone/>
            </a:pP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PPLP =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parabolic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parabolic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-linear-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parabolic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72B69C-6ED8-254F-ABAD-E0DD21408D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039" y="3756509"/>
            <a:ext cx="5796006" cy="4201337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629177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Studies in LS2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RF power limitations at injection</a:t>
            </a:r>
          </a:p>
          <a:p>
            <a:pPr lvl="1"/>
            <a:r>
              <a:rPr lang="en-GB" dirty="0"/>
              <a:t>Transient power limitations and system behaviour</a:t>
            </a:r>
          </a:p>
          <a:p>
            <a:pPr lvl="1"/>
            <a:r>
              <a:rPr lang="en-GB" dirty="0"/>
              <a:t>Dynamic circulator adjustment, improved calibration schemes</a:t>
            </a:r>
          </a:p>
          <a:p>
            <a:pPr lvl="1"/>
            <a:r>
              <a:rPr lang="en-GB" dirty="0"/>
              <a:t>Alternative beam-loading compensation schemes</a:t>
            </a:r>
          </a:p>
          <a:p>
            <a:pPr lvl="1"/>
            <a:r>
              <a:rPr lang="en-GB" dirty="0"/>
              <a:t>Understand line-by-line differences and define appropriate operational margins</a:t>
            </a:r>
          </a:p>
          <a:p>
            <a:r>
              <a:rPr lang="en-GB" dirty="0"/>
              <a:t>SPS-LHC energy mismatch </a:t>
            </a:r>
            <a:endParaRPr lang="en-GB" i="1" dirty="0"/>
          </a:p>
          <a:p>
            <a:pPr lvl="1"/>
            <a:r>
              <a:rPr lang="en-GB" dirty="0"/>
              <a:t>Longitudinal damper using ACS</a:t>
            </a:r>
          </a:p>
          <a:p>
            <a:pPr lvl="1"/>
            <a:r>
              <a:rPr lang="en-GB" dirty="0"/>
              <a:t>Correction on SPS and/or LHC side</a:t>
            </a:r>
          </a:p>
          <a:p>
            <a:r>
              <a:rPr lang="en-GB" dirty="0"/>
              <a:t>Controlled longitudinal emittance blow-up</a:t>
            </a:r>
          </a:p>
          <a:p>
            <a:pPr lvl="1"/>
            <a:r>
              <a:rPr lang="en-GB" dirty="0"/>
              <a:t>Divergence</a:t>
            </a:r>
          </a:p>
          <a:p>
            <a:pPr lvl="1"/>
            <a:r>
              <a:rPr lang="en-GB" dirty="0"/>
              <a:t>PPLP ramp</a:t>
            </a:r>
          </a:p>
          <a:p>
            <a:pPr lvl="1"/>
            <a:r>
              <a:rPr lang="en-GB" dirty="0"/>
              <a:t>Alternative noise-generation methods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7596" y="9090613"/>
            <a:ext cx="325238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4536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Some </a:t>
            </a:r>
            <a:r>
              <a:rPr lang="en-GB" dirty="0">
                <a:solidFill>
                  <a:srgbClr val="E21737"/>
                </a:solidFill>
              </a:rPr>
              <a:t>challenges</a:t>
            </a:r>
            <a:r>
              <a:rPr lang="en-GB" dirty="0"/>
              <a:t> for the RF system at HL-LHC intensities have been identified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RF power consumption in the half-detuning scheme limits the capture voltage</a:t>
            </a:r>
          </a:p>
          <a:p>
            <a:pPr lvl="1"/>
            <a:r>
              <a:rPr lang="en-GB" dirty="0"/>
              <a:t>Regulation of the controlled longitudinal emittance blow-up</a:t>
            </a:r>
          </a:p>
          <a:p>
            <a:r>
              <a:rPr lang="en-GB" dirty="0">
                <a:solidFill>
                  <a:srgbClr val="E21737"/>
                </a:solidFill>
              </a:rPr>
              <a:t>Studies</a:t>
            </a:r>
            <a:r>
              <a:rPr lang="en-GB" dirty="0"/>
              <a:t> ongoing to understand and overcome the limitations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Measurement and simulation studies to understand the source of the limitations and quantify the potential gain with different improvements (LHC/HL-LHC Beam Dynamics WG, </a:t>
            </a:r>
            <a:r>
              <a:rPr lang="en-GB" i="1" dirty="0"/>
              <a:t>E. </a:t>
            </a:r>
            <a:r>
              <a:rPr lang="en-GB" i="1" dirty="0" err="1"/>
              <a:t>Shaposhnikova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Hardware options for improvements, such as high-efficiency or additional RF cavities (HL-LHC WP4, </a:t>
            </a:r>
            <a:r>
              <a:rPr lang="en-GB" i="1" dirty="0"/>
              <a:t>R. </a:t>
            </a:r>
            <a:r>
              <a:rPr lang="en-GB" i="1" dirty="0" err="1"/>
              <a:t>Calaga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7596" y="9090613"/>
            <a:ext cx="325238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2244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References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P. </a:t>
            </a:r>
            <a:r>
              <a:rPr lang="en-GB" sz="1800" dirty="0" err="1"/>
              <a:t>Baudrenghien</a:t>
            </a:r>
            <a:r>
              <a:rPr lang="en-GB" sz="1800" dirty="0"/>
              <a:t>, T. </a:t>
            </a:r>
            <a:r>
              <a:rPr lang="en-GB" sz="1800" dirty="0" err="1"/>
              <a:t>Mastoridis</a:t>
            </a:r>
            <a:r>
              <a:rPr lang="en-GB" sz="1800" dirty="0"/>
              <a:t>, </a:t>
            </a:r>
            <a:r>
              <a:rPr lang="en-GB" sz="1800" i="1" dirty="0"/>
              <a:t>‘Proposal for an RF roadmap towards ultimate intensity in the LHC’</a:t>
            </a:r>
            <a:r>
              <a:rPr lang="en-GB" sz="1800" dirty="0"/>
              <a:t>, Proc. IPAC’12, New Orleans, USA, 2012.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D. </a:t>
            </a:r>
            <a:r>
              <a:rPr lang="en-GB" sz="1800" dirty="0" err="1"/>
              <a:t>Boussard</a:t>
            </a:r>
            <a:r>
              <a:rPr lang="en-GB" sz="1800" dirty="0"/>
              <a:t>, </a:t>
            </a:r>
            <a:r>
              <a:rPr lang="en-GB" sz="1800" i="1" dirty="0"/>
              <a:t>‘RF power requirements for a high intensity proton collider - Part I’</a:t>
            </a:r>
            <a:r>
              <a:rPr lang="en-GB" sz="1800" dirty="0"/>
              <a:t>, Proc. PAC’91, San Francisco, USA, 1991.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I. </a:t>
            </a:r>
            <a:r>
              <a:rPr lang="en-GB" sz="1800" dirty="0" err="1"/>
              <a:t>Karpov</a:t>
            </a:r>
            <a:r>
              <a:rPr lang="en-GB" sz="1800" dirty="0"/>
              <a:t>, S. Albright, T. </a:t>
            </a:r>
            <a:r>
              <a:rPr lang="en-GB" sz="1800" dirty="0" err="1"/>
              <a:t>Argyropoulos</a:t>
            </a:r>
            <a:r>
              <a:rPr lang="en-GB" sz="1800" dirty="0"/>
              <a:t> P. </a:t>
            </a:r>
            <a:r>
              <a:rPr lang="en-GB" sz="1800" dirty="0" err="1"/>
              <a:t>Baudrenghien</a:t>
            </a:r>
            <a:r>
              <a:rPr lang="en-GB" sz="1800" dirty="0"/>
              <a:t>, E. </a:t>
            </a:r>
            <a:r>
              <a:rPr lang="en-GB" sz="1800" dirty="0" err="1"/>
              <a:t>Shaposhnikova</a:t>
            </a:r>
            <a:r>
              <a:rPr lang="en-GB" sz="1800" dirty="0"/>
              <a:t>, H. Timko, ‘</a:t>
            </a:r>
            <a:r>
              <a:rPr lang="en-GB" sz="1800" i="1" dirty="0"/>
              <a:t>LHC MD 2042: Persistent Injection Oscillations</a:t>
            </a:r>
            <a:r>
              <a:rPr lang="en-GB" sz="1800" dirty="0"/>
              <a:t>‘, CERN-ACC-NOTE-2018-0018, (2018).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H. Timko, E. </a:t>
            </a:r>
            <a:r>
              <a:rPr lang="en-GB" sz="1800" dirty="0" err="1"/>
              <a:t>Shaposhnikova</a:t>
            </a:r>
            <a:r>
              <a:rPr lang="en-GB" sz="1800" dirty="0"/>
              <a:t>, K. </a:t>
            </a:r>
            <a:r>
              <a:rPr lang="en-GB" sz="1800" dirty="0" err="1"/>
              <a:t>Turaj</a:t>
            </a:r>
            <a:r>
              <a:rPr lang="en-GB" sz="1800" dirty="0"/>
              <a:t>, </a:t>
            </a:r>
            <a:r>
              <a:rPr lang="en-GB" sz="1800" i="1" dirty="0"/>
              <a:t>‘Estimated LHC RF system performance reach at injection during Run III and beyond’</a:t>
            </a:r>
            <a:r>
              <a:rPr lang="en-GB" sz="1800" dirty="0"/>
              <a:t>, Rep. CERN-ACC-NOTE-2019-0005, CERN, Geneva, Switzerland, 2019.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H. Timko, T. </a:t>
            </a:r>
            <a:r>
              <a:rPr lang="en-GB" sz="1800" dirty="0" err="1"/>
              <a:t>Argyropoulos</a:t>
            </a:r>
            <a:r>
              <a:rPr lang="en-GB" sz="1800" dirty="0"/>
              <a:t>, I. </a:t>
            </a:r>
            <a:r>
              <a:rPr lang="en-GB" sz="1800" dirty="0" err="1"/>
              <a:t>Karpov</a:t>
            </a:r>
            <a:r>
              <a:rPr lang="en-GB" sz="1800" dirty="0"/>
              <a:t>, E. </a:t>
            </a:r>
            <a:r>
              <a:rPr lang="en-GB" sz="1800" dirty="0" err="1"/>
              <a:t>Shaposhinkova</a:t>
            </a:r>
            <a:r>
              <a:rPr lang="en-GB" sz="1800" dirty="0"/>
              <a:t>, ‘</a:t>
            </a:r>
            <a:r>
              <a:rPr lang="en-GB" sz="1800" i="1" dirty="0"/>
              <a:t>Beam Instabilities after Injection to the LHC</a:t>
            </a:r>
            <a:r>
              <a:rPr lang="en-GB" sz="1800" dirty="0"/>
              <a:t>’, Proc. HB2018, TUP1WA03, Daejeon, Korea, (2018).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H. Timko , T. </a:t>
            </a:r>
            <a:r>
              <a:rPr lang="en-GB" sz="1800" dirty="0" err="1"/>
              <a:t>Argyropoulos</a:t>
            </a:r>
            <a:r>
              <a:rPr lang="en-GB" sz="1800" dirty="0"/>
              <a:t>, I. </a:t>
            </a:r>
            <a:r>
              <a:rPr lang="en-GB" sz="1800" dirty="0" err="1"/>
              <a:t>Karpov</a:t>
            </a:r>
            <a:r>
              <a:rPr lang="en-GB" sz="1800" dirty="0"/>
              <a:t>, L. Medina Medrano, M. Palm, B. </a:t>
            </a:r>
            <a:r>
              <a:rPr lang="en-GB" sz="1800" dirty="0" err="1"/>
              <a:t>Salvachua</a:t>
            </a:r>
            <a:r>
              <a:rPr lang="en-GB" sz="1800" dirty="0"/>
              <a:t>, J. </a:t>
            </a:r>
            <a:r>
              <a:rPr lang="en-GB" sz="1800" dirty="0" err="1"/>
              <a:t>Wenninger</a:t>
            </a:r>
            <a:r>
              <a:rPr lang="en-GB" sz="1800" dirty="0"/>
              <a:t>, ‘</a:t>
            </a:r>
            <a:r>
              <a:rPr lang="en-GB" sz="1800" i="1" dirty="0"/>
              <a:t>Optimal Injection Voltage in the LHC</a:t>
            </a:r>
            <a:r>
              <a:rPr lang="en-GB" sz="1800" dirty="0"/>
              <a:t>’, to be submitted, (2019).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H. Timko, P. </a:t>
            </a:r>
            <a:r>
              <a:rPr lang="en-GB" sz="1800" dirty="0" err="1"/>
              <a:t>Baudrenghien</a:t>
            </a:r>
            <a:r>
              <a:rPr lang="en-GB" sz="1800" dirty="0"/>
              <a:t>, J. Esteban Müller, M. </a:t>
            </a:r>
            <a:r>
              <a:rPr lang="en-GB" sz="1800" dirty="0" err="1"/>
              <a:t>Jaussi</a:t>
            </a:r>
            <a:r>
              <a:rPr lang="en-GB" sz="1800" dirty="0"/>
              <a:t>, A. </a:t>
            </a:r>
            <a:r>
              <a:rPr lang="en-GB" sz="1800" dirty="0" err="1"/>
              <a:t>Lasheen</a:t>
            </a:r>
            <a:r>
              <a:rPr lang="en-GB" sz="1800" dirty="0"/>
              <a:t>, E. </a:t>
            </a:r>
            <a:r>
              <a:rPr lang="en-GB" sz="1800" dirty="0" err="1"/>
              <a:t>Shaposhnikova</a:t>
            </a:r>
            <a:r>
              <a:rPr lang="en-GB" sz="1800" dirty="0"/>
              <a:t>, ‘</a:t>
            </a:r>
            <a:r>
              <a:rPr lang="en-GB" sz="1800" i="1" dirty="0"/>
              <a:t>LHC MD 1087: Controlled Longitudinal Emittance Blow-up with Short Bunches</a:t>
            </a:r>
            <a:r>
              <a:rPr lang="en-GB" sz="1800" dirty="0"/>
              <a:t>‘, CERN-ACC-NOTE-2017-0018, (2017).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>
                <a:latin typeface="Alegreya Sans" panose="00000500000000000000" pitchFamily="2" charset="0"/>
              </a:rPr>
              <a:t>H. Timko, HL-LHC WP2, 02/04/2019</a:t>
            </a:r>
            <a:endParaRPr lang="en-GB" dirty="0">
              <a:latin typeface="Alegreya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55175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Bild"/>
          <p:cNvPicPr>
            <a:picLocks noGrp="1" noChangeAspect="1"/>
          </p:cNvPicPr>
          <p:nvPr>
            <p:ph type="pic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2400" y="1"/>
            <a:ext cx="6502400" cy="9753600"/>
          </a:xfrm>
          <a:prstGeom prst="rect">
            <a:avLst/>
          </a:prstGeom>
        </p:spPr>
      </p:pic>
      <p:sp>
        <p:nvSpPr>
          <p:cNvPr id="186" name="Szent István High School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25698">
              <a:defRPr sz="3700"/>
            </a:pPr>
            <a:r>
              <a:rPr lang="de-CH" dirty="0"/>
              <a:t>Outline</a:t>
            </a:r>
            <a:endParaRPr dirty="0"/>
          </a:p>
        </p:txBody>
      </p:sp>
      <p:sp>
        <p:nvSpPr>
          <p:cNvPr id="187" name="One of Hungary’s most renowned high schools…"/>
          <p:cNvSpPr txBox="1">
            <a:spLocks noGrp="1"/>
          </p:cNvSpPr>
          <p:nvPr>
            <p:ph type="body" sz="half" idx="1"/>
          </p:nvPr>
        </p:nvSpPr>
        <p:spPr>
          <a:xfrm>
            <a:off x="568200" y="2228850"/>
            <a:ext cx="5080003" cy="66675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Full detuning</a:t>
            </a:r>
          </a:p>
          <a:p>
            <a:r>
              <a:rPr lang="en-GB" dirty="0"/>
              <a:t>Required voltage and power consumption at injection</a:t>
            </a:r>
            <a:endParaRPr lang="en-GB" dirty="0">
              <a:solidFill>
                <a:srgbClr val="E21737"/>
              </a:solidFill>
            </a:endParaRPr>
          </a:p>
          <a:p>
            <a:r>
              <a:rPr lang="en-GB" dirty="0"/>
              <a:t>SPS-LHC energy matching</a:t>
            </a:r>
          </a:p>
          <a:p>
            <a:r>
              <a:rPr lang="en-GB" dirty="0"/>
              <a:t>Controlled emittance blow-up</a:t>
            </a:r>
          </a:p>
          <a:p>
            <a:r>
              <a:rPr lang="en-GB" dirty="0"/>
              <a:t>Ongoing studies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E5D843-34B8-294B-99B8-FBD3965E01A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Full-Detuning Beam-Loading Compensation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Operational since mid-2017, reduces the RF power consumption</a:t>
            </a:r>
          </a:p>
          <a:p>
            <a:pPr lvl="1"/>
            <a:r>
              <a:rPr lang="en-GB" dirty="0"/>
              <a:t>Used during the ramp and at flat top, where higher voltage is needed</a:t>
            </a:r>
          </a:p>
          <a:p>
            <a:pPr lvl="1"/>
            <a:r>
              <a:rPr lang="en-GB" dirty="0"/>
              <a:t>The power required becomes independent of the beam current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9493" y="9090613"/>
            <a:ext cx="321445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309" y="3765723"/>
            <a:ext cx="9339885" cy="4669943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sp>
        <p:nvSpPr>
          <p:cNvPr id="11" name="Studying radiation damage of the ITER tokamak’s Beryllium first wall"/>
          <p:cNvSpPr txBox="1"/>
          <p:nvPr/>
        </p:nvSpPr>
        <p:spPr>
          <a:xfrm>
            <a:off x="1479340" y="8447501"/>
            <a:ext cx="10094644" cy="797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fontScale="925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With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2017 beam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parameters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,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the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power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consumption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at top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energy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(N.B. ±20 %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spread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)</a:t>
            </a:r>
          </a:p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is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reduced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from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190 kW in half-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detuning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mode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to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100 kW in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full-detuning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mode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1035551" y="3073377"/>
                <a:ext cx="1397749" cy="949463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 anchorCtr="0">
                <a:normAutofit fontScale="62500" lnSpcReduction="20000"/>
              </a:bodyPr>
              <a:lstStyle/>
              <a:p>
                <a:pPr marL="0" indent="0" defTabSz="58420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CH" sz="3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747474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legreya Bold"/>
                        </a:rPr>
                        <m:t>𝑃</m:t>
                      </m:r>
                      <m:r>
                        <a:rPr kumimoji="0" lang="de-CH" sz="3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747474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legreya Bold"/>
                        </a:rPr>
                        <m:t>=</m:t>
                      </m:r>
                      <m:f>
                        <m:fPr>
                          <m:ctrlPr>
                            <a:rPr kumimoji="0" lang="en-GB" sz="3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747474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legreya Bold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GB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</m:ctrlPr>
                            </m:sSubSupPr>
                            <m:e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kumimoji="0" lang="de-CH" sz="3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747474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legreya Bold"/>
                            </a:rPr>
                            <m:t>8</m:t>
                          </m:r>
                          <m:f>
                            <m:fPr>
                              <m:ctrlP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</m:ctrlPr>
                            </m:fPr>
                            <m:num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𝑅</m:t>
                              </m:r>
                            </m:num>
                            <m:den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𝑄</m:t>
                              </m:r>
                            </m:den>
                          </m:f>
                          <m:sSub>
                            <m:sSubPr>
                              <m:ctrlPr>
                                <a:rPr kumimoji="0" lang="en-GB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</m:ctrlPr>
                            </m:sSubPr>
                            <m:e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𝑄</m:t>
                              </m:r>
                            </m:e>
                            <m:sub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GB" sz="3000" b="0" i="0" u="none" strike="noStrike" cap="none" spc="0" normalizeH="0" baseline="0" dirty="0">
                  <a:ln>
                    <a:noFill/>
                  </a:ln>
                  <a:solidFill>
                    <a:srgbClr val="747474"/>
                  </a:solidFill>
                  <a:effectLst/>
                  <a:uFillTx/>
                  <a:latin typeface="Alegreya Bold"/>
                  <a:ea typeface="Alegreya Bold"/>
                  <a:cs typeface="Alegreya Bold"/>
                  <a:sym typeface="Alegreya Bold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5551" y="3073377"/>
                <a:ext cx="1397749" cy="9494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solidFill>
                  <a:schemeClr val="accent1"/>
                </a:solidFill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22830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Stability at Injection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1814154"/>
            <a:ext cx="7537570" cy="7075846"/>
          </a:xfrm>
        </p:spPr>
        <p:txBody>
          <a:bodyPr>
            <a:normAutofit/>
          </a:bodyPr>
          <a:lstStyle/>
          <a:p>
            <a:r>
              <a:rPr lang="en-GB" dirty="0"/>
              <a:t>Persistent injection oscillations</a:t>
            </a:r>
          </a:p>
          <a:p>
            <a:pPr lvl="1"/>
            <a:r>
              <a:rPr lang="en-GB" dirty="0"/>
              <a:t>Observed since first start-up with beam</a:t>
            </a:r>
          </a:p>
          <a:p>
            <a:pPr lvl="1"/>
            <a:r>
              <a:rPr lang="en-GB" dirty="0"/>
              <a:t>Damping time ~1 h, can survive the ramp and potentially impact stability</a:t>
            </a:r>
          </a:p>
          <a:p>
            <a:pPr lvl="1"/>
            <a:r>
              <a:rPr lang="en-GB" dirty="0"/>
              <a:t>Peak-to-peak oscillation amplitude up to 50°</a:t>
            </a:r>
          </a:p>
          <a:p>
            <a:pPr lvl="1"/>
            <a:r>
              <a:rPr lang="en-GB" dirty="0">
                <a:solidFill>
                  <a:srgbClr val="E21737"/>
                </a:solidFill>
              </a:rPr>
              <a:t>Flat bottom losses with 1.9×10</a:t>
            </a:r>
            <a:r>
              <a:rPr lang="en-GB" baseline="30000" dirty="0">
                <a:solidFill>
                  <a:srgbClr val="E21737"/>
                </a:solidFill>
              </a:rPr>
              <a:t>11</a:t>
            </a:r>
            <a:r>
              <a:rPr lang="en-GB" dirty="0">
                <a:solidFill>
                  <a:srgbClr val="E21737"/>
                </a:solidFill>
              </a:rPr>
              <a:t> ppb</a:t>
            </a:r>
          </a:p>
          <a:p>
            <a:r>
              <a:rPr lang="en-GB" dirty="0"/>
              <a:t>Is due to a</a:t>
            </a:r>
            <a:r>
              <a:rPr lang="de-CH" dirty="0"/>
              <a:t> large </a:t>
            </a:r>
            <a:r>
              <a:rPr lang="de-CH" dirty="0" err="1"/>
              <a:t>mismatch</a:t>
            </a:r>
            <a:r>
              <a:rPr lang="de-CH" dirty="0"/>
              <a:t> </a:t>
            </a:r>
            <a:r>
              <a:rPr lang="de-CH" dirty="0" err="1"/>
              <a:t>between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LHC </a:t>
            </a:r>
            <a:r>
              <a:rPr lang="de-CH" dirty="0" err="1"/>
              <a:t>bucket</a:t>
            </a:r>
            <a:r>
              <a:rPr lang="de-CH" dirty="0"/>
              <a:t> </a:t>
            </a:r>
            <a:r>
              <a:rPr lang="de-CH" dirty="0" err="1"/>
              <a:t>height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momentum</a:t>
            </a:r>
            <a:r>
              <a:rPr lang="de-CH" dirty="0"/>
              <a:t> </a:t>
            </a:r>
            <a:r>
              <a:rPr lang="de-CH" dirty="0" err="1"/>
              <a:t>spread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arriving</a:t>
            </a:r>
            <a:r>
              <a:rPr lang="de-CH" dirty="0"/>
              <a:t> </a:t>
            </a:r>
            <a:r>
              <a:rPr lang="de-CH" dirty="0" err="1"/>
              <a:t>bunch</a:t>
            </a:r>
            <a:r>
              <a:rPr lang="de-CH" dirty="0"/>
              <a:t> [7]</a:t>
            </a:r>
          </a:p>
          <a:p>
            <a:pPr lvl="1"/>
            <a:r>
              <a:rPr lang="de-CH" dirty="0" err="1"/>
              <a:t>Intensity</a:t>
            </a:r>
            <a:r>
              <a:rPr lang="de-CH" dirty="0"/>
              <a:t> </a:t>
            </a:r>
            <a:r>
              <a:rPr lang="de-CH" dirty="0" err="1"/>
              <a:t>effects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injection</a:t>
            </a:r>
            <a:r>
              <a:rPr lang="de-CH" dirty="0"/>
              <a:t> </a:t>
            </a:r>
            <a:r>
              <a:rPr lang="de-CH" dirty="0" err="1"/>
              <a:t>errors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an </a:t>
            </a:r>
            <a:r>
              <a:rPr lang="de-CH" dirty="0" err="1"/>
              <a:t>impact</a:t>
            </a:r>
            <a:r>
              <a:rPr lang="de-CH" dirty="0"/>
              <a:t>, </a:t>
            </a:r>
            <a:r>
              <a:rPr lang="de-CH" dirty="0" err="1"/>
              <a:t>too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9493" y="9090613"/>
            <a:ext cx="321445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pic>
        <p:nvPicPr>
          <p:cNvPr id="6" name="phase_space_1_65ns_2_3e1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10172" y="5222747"/>
            <a:ext cx="4571952" cy="3667254"/>
          </a:xfrm>
          <a:prstGeom prst="rect">
            <a:avLst/>
          </a:prstGeom>
        </p:spPr>
      </p:pic>
      <p:pic>
        <p:nvPicPr>
          <p:cNvPr id="7" name="measurement_profile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73738" y="1661286"/>
            <a:ext cx="4267200" cy="3413760"/>
          </a:xfrm>
          <a:prstGeom prst="rect">
            <a:avLst/>
          </a:prstGeom>
        </p:spPr>
      </p:pic>
      <p:sp>
        <p:nvSpPr>
          <p:cNvPr id="8" name="Studying radiation damage of the ITER tokamak’s Beryllium first wall"/>
          <p:cNvSpPr txBox="1"/>
          <p:nvPr/>
        </p:nvSpPr>
        <p:spPr>
          <a:xfrm>
            <a:off x="8835395" y="1879470"/>
            <a:ext cx="4023128" cy="689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fontScale="92500" lnSpcReduction="200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Non-rigid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dipole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oscillations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,</a:t>
            </a:r>
          </a:p>
          <a:p>
            <a:pPr>
              <a:buNone/>
            </a:pP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MD 2017, 2.0</a:t>
            </a:r>
            <a:r>
              <a:rPr lang="en-GB" dirty="0">
                <a:latin typeface="Alegreya Sans" panose="00000500000000000000" pitchFamily="2" charset="0"/>
              </a:rPr>
              <a:t>×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10</a:t>
            </a:r>
            <a:r>
              <a:rPr lang="de-CH" baseline="30000" dirty="0">
                <a:solidFill>
                  <a:srgbClr val="747474"/>
                </a:solidFill>
                <a:latin typeface="Alegreya Sans" panose="00000500000000000000" pitchFamily="2" charset="0"/>
              </a:rPr>
              <a:t>11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ppb in 6 MV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5871" y="-211651"/>
            <a:ext cx="914400" cy="9144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normAutofit fontScale="92500" lnSpcReduction="20000"/>
          </a:bodyPr>
          <a:lstStyle/>
          <a:p>
            <a:pPr marL="381000" marR="0" indent="-381000" algn="l" defTabSz="584200" rtl="0" fontAlgn="auto" latinLnBrk="0" hangingPunct="0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Tx/>
              <a:buSzPct val="75000"/>
              <a:buFont typeface="Helvetica Neue"/>
              <a:buChar char="•"/>
              <a:tabLst/>
            </a:pPr>
            <a:endParaRPr kumimoji="0" lang="en-GB" sz="3000" b="0" i="0" u="none" strike="noStrike" cap="none" spc="0" normalizeH="0" baseline="0" dirty="0">
              <a:ln>
                <a:noFill/>
              </a:ln>
              <a:solidFill>
                <a:srgbClr val="747474"/>
              </a:solidFill>
              <a:effectLst/>
              <a:uFillTx/>
              <a:latin typeface="Alegreya Bold"/>
              <a:ea typeface="Alegreya Bold"/>
              <a:cs typeface="Alegreya Bold"/>
              <a:sym typeface="Alegreya Bold"/>
            </a:endParaRPr>
          </a:p>
        </p:txBody>
      </p:sp>
      <p:sp>
        <p:nvSpPr>
          <p:cNvPr id="10" name="Studying radiation damage of the ITER tokamak’s Beryllium first wall"/>
          <p:cNvSpPr txBox="1"/>
          <p:nvPr/>
        </p:nvSpPr>
        <p:spPr>
          <a:xfrm>
            <a:off x="8835395" y="8890001"/>
            <a:ext cx="4023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fontScale="925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Simulations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, 2.3</a:t>
            </a:r>
            <a:r>
              <a:rPr lang="en-GB" dirty="0">
                <a:latin typeface="Alegreya Sans" panose="00000500000000000000" pitchFamily="2" charset="0"/>
              </a:rPr>
              <a:t>×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10</a:t>
            </a:r>
            <a:r>
              <a:rPr lang="de-CH" baseline="30000" dirty="0">
                <a:solidFill>
                  <a:srgbClr val="747474"/>
                </a:solidFill>
                <a:latin typeface="Alegreya Sans" panose="00000500000000000000" pitchFamily="2" charset="0"/>
              </a:rPr>
              <a:t>11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ppb in 8.5 MV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62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Optimum Injection Voltage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‘Matched’ voltage </a:t>
            </a:r>
            <a:r>
              <a:rPr lang="en-GB" dirty="0" err="1"/>
              <a:t>w.r.t</a:t>
            </a:r>
            <a:r>
              <a:rPr lang="en-GB" dirty="0"/>
              <a:t>. </a:t>
            </a:r>
            <a:r>
              <a:rPr lang="en-GB" dirty="0" err="1"/>
              <a:t>dp</a:t>
            </a:r>
            <a:r>
              <a:rPr lang="en-GB" dirty="0"/>
              <a:t>/p of arriving SPS bunch: ~2 MV</a:t>
            </a:r>
          </a:p>
          <a:p>
            <a:pPr lvl="1"/>
            <a:r>
              <a:rPr lang="en-GB" dirty="0"/>
              <a:t>Not possible to use, too much injection losses (3 MV were tried at LHC start-up)</a:t>
            </a:r>
          </a:p>
          <a:p>
            <a:r>
              <a:rPr lang="en-GB" dirty="0"/>
              <a:t>Higher voltage preferable to reduce capture losses</a:t>
            </a:r>
          </a:p>
          <a:p>
            <a:r>
              <a:rPr lang="en-GB" dirty="0"/>
              <a:t>Lower voltage preferable for beam stability &amp; reduced RF power consumption</a:t>
            </a:r>
          </a:p>
          <a:p>
            <a:r>
              <a:rPr lang="en-GB" dirty="0"/>
              <a:t>Optimum LHC capture voltage depends on the SPS beam arriving</a:t>
            </a:r>
          </a:p>
          <a:p>
            <a:pPr lvl="1"/>
            <a:r>
              <a:rPr lang="en-GB" dirty="0"/>
              <a:t>For SPS Q26 optics, V</a:t>
            </a:r>
            <a:r>
              <a:rPr lang="en-GB" baseline="-25000" dirty="0"/>
              <a:t>SPS</a:t>
            </a:r>
            <a:r>
              <a:rPr lang="en-GB" dirty="0"/>
              <a:t> = 7 MV, 1.65 ns at transfer: V</a:t>
            </a:r>
            <a:r>
              <a:rPr lang="en-GB" baseline="-25000" dirty="0"/>
              <a:t>LHC</a:t>
            </a:r>
            <a:r>
              <a:rPr lang="en-GB" dirty="0"/>
              <a:t> = 6 MV</a:t>
            </a:r>
          </a:p>
          <a:p>
            <a:pPr lvl="1"/>
            <a:r>
              <a:rPr lang="en-GB" dirty="0"/>
              <a:t>For SPS Q20 optics, V</a:t>
            </a:r>
            <a:r>
              <a:rPr lang="en-GB" baseline="-25000" dirty="0"/>
              <a:t>SPS</a:t>
            </a:r>
            <a:r>
              <a:rPr lang="en-GB" dirty="0"/>
              <a:t> = 7 MV, 1.40 ns at transfer: V</a:t>
            </a:r>
            <a:r>
              <a:rPr lang="en-GB" baseline="-25000" dirty="0"/>
              <a:t>LHC</a:t>
            </a:r>
            <a:r>
              <a:rPr lang="en-GB" dirty="0"/>
              <a:t> = 4 MV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19493" y="9090613"/>
            <a:ext cx="321445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87237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Voltage Limitations at Injection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Half-detuning scheme at injection is limiting for Run III</a:t>
            </a:r>
          </a:p>
          <a:p>
            <a:r>
              <a:rPr lang="en-GB" dirty="0"/>
              <a:t>Two MDs were preformed with beam</a:t>
            </a:r>
          </a:p>
          <a:p>
            <a:pPr lvl="1"/>
            <a:r>
              <a:rPr lang="en-GB" dirty="0"/>
              <a:t>First MD (as operational): all lines set to the same voltage, cavities are pre-detuned with 12b only → strong transient when 144b are injected</a:t>
            </a:r>
          </a:p>
          <a:p>
            <a:pPr lvl="2"/>
            <a:r>
              <a:rPr lang="en-GB" dirty="0"/>
              <a:t>Maximum voltage maintainable: 9 MV for 50 kV klystron HV &amp;  1.15×10</a:t>
            </a:r>
            <a:r>
              <a:rPr lang="en-GB" baseline="30000" dirty="0"/>
              <a:t>11</a:t>
            </a:r>
            <a:r>
              <a:rPr lang="en-GB" dirty="0"/>
              <a:t> ppb. </a:t>
            </a:r>
          </a:p>
          <a:p>
            <a:pPr lvl="1"/>
            <a:r>
              <a:rPr lang="en-GB" dirty="0"/>
              <a:t>Second MD (as operational): asking for less voltage in “weak” lines, cavities are pre-detuned for 144b → no transient when 144b are injected</a:t>
            </a:r>
          </a:p>
          <a:p>
            <a:pPr lvl="2"/>
            <a:r>
              <a:rPr lang="en-GB" dirty="0"/>
              <a:t>Maximum voltage maintainable: 10 MV for 58 kV klystron HV &amp;  1.3×10</a:t>
            </a:r>
            <a:r>
              <a:rPr lang="en-GB" baseline="30000" dirty="0"/>
              <a:t>11</a:t>
            </a:r>
            <a:r>
              <a:rPr lang="en-GB" dirty="0"/>
              <a:t> ppb.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26919" y="9090613"/>
            <a:ext cx="306598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35763"/>
              </p:ext>
            </p:extLst>
          </p:nvPr>
        </p:nvGraphicFramePr>
        <p:xfrm>
          <a:off x="1231741" y="6821408"/>
          <a:ext cx="9978294" cy="1737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937603">
                  <a:extLst>
                    <a:ext uri="{9D8B030D-6E8A-4147-A177-3AD203B41FA5}">
                      <a16:colId xmlns:a16="http://schemas.microsoft.com/office/drawing/2014/main" val="1469814627"/>
                    </a:ext>
                  </a:extLst>
                </a:gridCol>
                <a:gridCol w="2006675">
                  <a:extLst>
                    <a:ext uri="{9D8B030D-6E8A-4147-A177-3AD203B41FA5}">
                      <a16:colId xmlns:a16="http://schemas.microsoft.com/office/drawing/2014/main" val="4051161513"/>
                    </a:ext>
                  </a:extLst>
                </a:gridCol>
                <a:gridCol w="2049145">
                  <a:extLst>
                    <a:ext uri="{9D8B030D-6E8A-4147-A177-3AD203B41FA5}">
                      <a16:colId xmlns:a16="http://schemas.microsoft.com/office/drawing/2014/main" val="1508673486"/>
                    </a:ext>
                  </a:extLst>
                </a:gridCol>
                <a:gridCol w="1362392">
                  <a:extLst>
                    <a:ext uri="{9D8B030D-6E8A-4147-A177-3AD203B41FA5}">
                      <a16:colId xmlns:a16="http://schemas.microsoft.com/office/drawing/2014/main" val="1280094467"/>
                    </a:ext>
                  </a:extLst>
                </a:gridCol>
                <a:gridCol w="2622479">
                  <a:extLst>
                    <a:ext uri="{9D8B030D-6E8A-4147-A177-3AD203B41FA5}">
                      <a16:colId xmlns:a16="http://schemas.microsoft.com/office/drawing/2014/main" val="456088257"/>
                    </a:ext>
                  </a:extLst>
                </a:gridCol>
              </a:tblGrid>
              <a:tr h="744487"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Klystron HV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>
                          <a:latin typeface="Alegreya Sans" panose="00000500000000000000" pitchFamily="2" charset="0"/>
                        </a:rPr>
                        <a:t>Cathode</a:t>
                      </a:r>
                      <a:r>
                        <a:rPr lang="de-CH" dirty="0">
                          <a:latin typeface="Alegreya Sans" panose="00000500000000000000" pitchFamily="2" charset="0"/>
                        </a:rPr>
                        <a:t>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current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DC power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RF power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>
                          <a:latin typeface="Alegreya Sans" panose="00000500000000000000" pitchFamily="2" charset="0"/>
                        </a:rPr>
                        <a:t>Measured</a:t>
                      </a:r>
                      <a:r>
                        <a:rPr lang="de-CH" dirty="0">
                          <a:latin typeface="Alegreya Sans" panose="00000500000000000000" pitchFamily="2" charset="0"/>
                        </a:rPr>
                        <a:t>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saturation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536815"/>
                  </a:ext>
                </a:extLst>
              </a:tr>
              <a:tr h="413604"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50 kV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7.8 A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390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230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190-220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16250"/>
                  </a:ext>
                </a:extLst>
              </a:tr>
              <a:tr h="413604"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58 kV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8.6 A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500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300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250-280 kW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8590976"/>
                  </a:ext>
                </a:extLst>
              </a:tr>
            </a:tbl>
          </a:graphicData>
        </a:graphic>
      </p:graphicFrame>
      <p:sp>
        <p:nvSpPr>
          <p:cNvPr id="7" name="Studying radiation damage of the ITER tokamak’s Beryllium first wall"/>
          <p:cNvSpPr txBox="1"/>
          <p:nvPr/>
        </p:nvSpPr>
        <p:spPr>
          <a:xfrm>
            <a:off x="747130" y="8659738"/>
            <a:ext cx="11686170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 fontScale="77500" lnSpcReduction="20000"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 marL="0" lvl="1" indent="0" algn="ctr">
              <a:spcBef>
                <a:spcPts val="0"/>
              </a:spcBef>
              <a:buSzPct val="100000"/>
              <a:buNone/>
            </a:pPr>
            <a:r>
              <a:rPr lang="de-CH" sz="3100" dirty="0">
                <a:solidFill>
                  <a:srgbClr val="747474"/>
                </a:solidFill>
                <a:latin typeface="Alegreya Sans" panose="00000500000000000000" pitchFamily="2" charset="0"/>
              </a:rPr>
              <a:t>Operational </a:t>
            </a:r>
            <a:r>
              <a:rPr lang="de-CH" sz="3100" dirty="0" err="1">
                <a:solidFill>
                  <a:srgbClr val="747474"/>
                </a:solidFill>
                <a:latin typeface="Alegreya Sans" panose="00000500000000000000" pitchFamily="2" charset="0"/>
              </a:rPr>
              <a:t>settings</a:t>
            </a:r>
            <a:r>
              <a:rPr lang="de-CH" sz="3100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sz="3100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sz="3100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sz="3100" dirty="0" err="1">
                <a:solidFill>
                  <a:srgbClr val="747474"/>
                </a:solidFill>
                <a:latin typeface="Alegreya Sans" panose="00000500000000000000" pitchFamily="2" charset="0"/>
              </a:rPr>
              <a:t>present</a:t>
            </a:r>
            <a:r>
              <a:rPr lang="de-CH" sz="3100" dirty="0">
                <a:solidFill>
                  <a:srgbClr val="747474"/>
                </a:solidFill>
                <a:latin typeface="Alegreya Sans" panose="00000500000000000000" pitchFamily="2" charset="0"/>
              </a:rPr>
              <a:t> LHC </a:t>
            </a:r>
            <a:r>
              <a:rPr lang="de-CH" sz="3100" dirty="0" err="1">
                <a:solidFill>
                  <a:srgbClr val="747474"/>
                </a:solidFill>
                <a:latin typeface="Alegreya Sans" panose="00000500000000000000" pitchFamily="2" charset="0"/>
              </a:rPr>
              <a:t>klystrons</a:t>
            </a:r>
            <a:r>
              <a:rPr lang="de-CH" sz="3100" dirty="0">
                <a:latin typeface="Alegreya Sans" panose="00000500000000000000" pitchFamily="2" charset="0"/>
              </a:rPr>
              <a:t>: 30 % </a:t>
            </a:r>
            <a:r>
              <a:rPr lang="de-CH" sz="3100" dirty="0" err="1">
                <a:latin typeface="Alegreya Sans" panose="00000500000000000000" pitchFamily="2" charset="0"/>
              </a:rPr>
              <a:t>more</a:t>
            </a:r>
            <a:r>
              <a:rPr lang="de-CH" sz="3100" dirty="0">
                <a:latin typeface="Alegreya Sans" panose="00000500000000000000" pitchFamily="2" charset="0"/>
              </a:rPr>
              <a:t> power </a:t>
            </a:r>
            <a:r>
              <a:rPr lang="de-CH" sz="3100" dirty="0" err="1">
                <a:latin typeface="Alegreya Sans" panose="00000500000000000000" pitchFamily="2" charset="0"/>
              </a:rPr>
              <a:t>available</a:t>
            </a:r>
            <a:r>
              <a:rPr lang="de-CH" sz="3100" dirty="0">
                <a:latin typeface="Alegreya Sans" panose="00000500000000000000" pitchFamily="2" charset="0"/>
              </a:rPr>
              <a:t> </a:t>
            </a:r>
            <a:r>
              <a:rPr lang="de-CH" sz="3100" dirty="0" err="1">
                <a:latin typeface="Alegreya Sans" panose="00000500000000000000" pitchFamily="2" charset="0"/>
              </a:rPr>
              <a:t>with</a:t>
            </a:r>
            <a:r>
              <a:rPr lang="de-CH" sz="3100" dirty="0">
                <a:latin typeface="Alegreya Sans" panose="00000500000000000000" pitchFamily="2" charset="0"/>
              </a:rPr>
              <a:t> 58 </a:t>
            </a:r>
            <a:r>
              <a:rPr lang="de-CH" sz="3100" dirty="0" err="1">
                <a:latin typeface="Alegreya Sans" panose="00000500000000000000" pitchFamily="2" charset="0"/>
              </a:rPr>
              <a:t>kV</a:t>
            </a:r>
            <a:r>
              <a:rPr lang="de-CH" sz="3100" dirty="0">
                <a:latin typeface="Alegreya Sans" panose="00000500000000000000" pitchFamily="2" charset="0"/>
              </a:rPr>
              <a:t> </a:t>
            </a:r>
            <a:r>
              <a:rPr lang="de-CH" sz="3100" dirty="0" err="1">
                <a:latin typeface="Alegreya Sans" panose="00000500000000000000" pitchFamily="2" charset="0"/>
              </a:rPr>
              <a:t>w.r.t</a:t>
            </a:r>
            <a:r>
              <a:rPr lang="de-CH" sz="3100" dirty="0">
                <a:latin typeface="Alegreya Sans" panose="00000500000000000000" pitchFamily="2" charset="0"/>
              </a:rPr>
              <a:t>. 50 </a:t>
            </a:r>
            <a:r>
              <a:rPr lang="de-CH" sz="3100" dirty="0" err="1">
                <a:latin typeface="Alegreya Sans" panose="00000500000000000000" pitchFamily="2" charset="0"/>
              </a:rPr>
              <a:t>kV</a:t>
            </a:r>
            <a:endParaRPr lang="de-CH" sz="3100" dirty="0">
              <a:latin typeface="Alegreya Sans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035551" y="1744203"/>
                <a:ext cx="1391368" cy="840898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 anchorCtr="0">
                <a:normAutofit fontScale="70000" lnSpcReduction="20000"/>
              </a:bodyPr>
              <a:lstStyle/>
              <a:p>
                <a:pPr marL="0" indent="0" defTabSz="58420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CH" sz="3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747474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legreya Bold"/>
                        </a:rPr>
                        <m:t>𝑃</m:t>
                      </m:r>
                      <m:r>
                        <a:rPr kumimoji="0" lang="de-CH" sz="30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747474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Alegreya Bold"/>
                        </a:rPr>
                        <m:t>=</m:t>
                      </m:r>
                      <m:f>
                        <m:fPr>
                          <m:ctrlPr>
                            <a:rPr kumimoji="0" lang="en-GB" sz="3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747474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legreya Bold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</m:ctrlPr>
                            </m:sSubPr>
                            <m:e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en-GB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</m:ctrlPr>
                            </m:sSubPr>
                            <m:e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𝑏</m:t>
                              </m:r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,</m:t>
                              </m:r>
                              <m:r>
                                <a:rPr kumimoji="0" lang="de-CH" sz="30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747474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Alegreya Bold"/>
                                </a:rPr>
                                <m:t>𝑝𝑘</m:t>
                              </m:r>
                            </m:sub>
                          </m:sSub>
                        </m:num>
                        <m:den>
                          <m:r>
                            <a:rPr kumimoji="0" lang="de-CH" sz="30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747474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Alegreya Bold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kumimoji="0" lang="en-GB" sz="3000" b="0" i="0" u="none" strike="noStrike" cap="none" spc="0" normalizeH="0" baseline="0" dirty="0">
                  <a:ln>
                    <a:noFill/>
                  </a:ln>
                  <a:solidFill>
                    <a:srgbClr val="747474"/>
                  </a:solidFill>
                  <a:effectLst/>
                  <a:uFillTx/>
                  <a:latin typeface="Alegreya Bold"/>
                  <a:ea typeface="Alegreya Bold"/>
                  <a:cs typeface="Alegreya Bold"/>
                  <a:sym typeface="Alegreya Bold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5551" y="1744203"/>
                <a:ext cx="1391368" cy="8408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>
                <a:solidFill>
                  <a:schemeClr val="accent1"/>
                </a:solidFill>
                <a:miter lim="4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9256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Limitations at Injection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Klystron saturation in CW measurements: 250-280 kW/line</a:t>
            </a:r>
          </a:p>
          <a:p>
            <a:pPr lvl="1"/>
            <a:r>
              <a:rPr lang="en-GB" dirty="0"/>
              <a:t>In theory, ~8 MV/beam should be doable with HL-LHC beam current</a:t>
            </a:r>
          </a:p>
          <a:p>
            <a:pPr lvl="1"/>
            <a:r>
              <a:rPr lang="en-GB" dirty="0"/>
              <a:t>In operation with beam, the lines seem to saturate at lower levels, thus providing less voltage</a:t>
            </a:r>
          </a:p>
          <a:p>
            <a:r>
              <a:rPr lang="en-GB" dirty="0"/>
              <a:t>Source of this discrepancy currently under investigation</a:t>
            </a:r>
          </a:p>
          <a:p>
            <a:pPr lvl="1"/>
            <a:r>
              <a:rPr lang="en-GB" dirty="0"/>
              <a:t>Is it due to the pulsed behaviour of the system?</a:t>
            </a:r>
          </a:p>
          <a:p>
            <a:pPr lvl="1"/>
            <a:r>
              <a:rPr lang="en-GB" dirty="0"/>
              <a:t>Can we still gain in voltage by optimising the system or are we fundamentally limited?</a:t>
            </a:r>
          </a:p>
          <a:p>
            <a:pPr lvl="2"/>
            <a:r>
              <a:rPr lang="en-GB" dirty="0"/>
              <a:t>E.g. circulator adjustment, and clamping mechanism currently under investigation</a:t>
            </a:r>
          </a:p>
          <a:p>
            <a:pPr lvl="2"/>
            <a:r>
              <a:rPr lang="en-GB" dirty="0"/>
              <a:t>Detailed analysis of MD results concerning transient behaviour is currently ongoing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26919" y="9090613"/>
            <a:ext cx="306598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6142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do 1.8×10</a:t>
            </a:r>
            <a:r>
              <a:rPr lang="en-GB" baseline="30000" dirty="0"/>
              <a:t>11</a:t>
            </a:r>
            <a:r>
              <a:rPr lang="en-GB" dirty="0"/>
              <a:t> ppb in Run III?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Conservative estimate based on first MD with operational margin</a:t>
            </a:r>
          </a:p>
          <a:p>
            <a:pPr lvl="1"/>
            <a:r>
              <a:rPr lang="en-GB" dirty="0"/>
              <a:t>Available voltage: </a:t>
            </a:r>
            <a:r>
              <a:rPr lang="en-GB" dirty="0">
                <a:solidFill>
                  <a:srgbClr val="FF0000"/>
                </a:solidFill>
              </a:rPr>
              <a:t>6.6 MV </a:t>
            </a:r>
            <a:r>
              <a:rPr lang="en-GB" dirty="0"/>
              <a:t>for </a:t>
            </a:r>
            <a:r>
              <a:rPr lang="en-GB" dirty="0">
                <a:solidFill>
                  <a:srgbClr val="FF0000"/>
                </a:solidFill>
              </a:rPr>
              <a:t>1.8×10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ppb</a:t>
            </a:r>
            <a:endParaRPr lang="en-GB" dirty="0"/>
          </a:p>
          <a:p>
            <a:pPr lvl="1"/>
            <a:r>
              <a:rPr lang="en-GB" dirty="0"/>
              <a:t>Available voltage: </a:t>
            </a:r>
            <a:r>
              <a:rPr lang="en-GB" dirty="0">
                <a:solidFill>
                  <a:srgbClr val="FF0000"/>
                </a:solidFill>
              </a:rPr>
              <a:t>5.2 MV </a:t>
            </a:r>
            <a:r>
              <a:rPr lang="en-GB" dirty="0"/>
              <a:t>for </a:t>
            </a:r>
            <a:r>
              <a:rPr lang="en-GB" dirty="0">
                <a:solidFill>
                  <a:srgbClr val="FF0000"/>
                </a:solidFill>
              </a:rPr>
              <a:t>2.3×10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ppb</a:t>
            </a:r>
            <a:endParaRPr lang="en-GB" dirty="0"/>
          </a:p>
          <a:p>
            <a:pPr>
              <a:spcBef>
                <a:spcPts val="25800"/>
              </a:spcBef>
            </a:pPr>
            <a:r>
              <a:rPr lang="en-GB" dirty="0"/>
              <a:t>LHC capture voltage required, depending on SPS optics:</a:t>
            </a:r>
          </a:p>
          <a:p>
            <a:pPr lvl="1"/>
            <a:r>
              <a:rPr lang="en-GB" dirty="0"/>
              <a:t>Min. </a:t>
            </a:r>
            <a:r>
              <a:rPr lang="en-GB" dirty="0">
                <a:solidFill>
                  <a:srgbClr val="FF0000"/>
                </a:solidFill>
              </a:rPr>
              <a:t>6.4 MV</a:t>
            </a:r>
            <a:r>
              <a:rPr lang="en-GB" dirty="0"/>
              <a:t> with </a:t>
            </a:r>
            <a:r>
              <a:rPr lang="en-GB" dirty="0">
                <a:solidFill>
                  <a:srgbClr val="FF0000"/>
                </a:solidFill>
              </a:rPr>
              <a:t>Q20</a:t>
            </a:r>
            <a:r>
              <a:rPr lang="en-GB" dirty="0"/>
              <a:t> (+26.6 % </a:t>
            </a:r>
            <a:r>
              <a:rPr lang="en-GB" dirty="0" err="1"/>
              <a:t>dp</a:t>
            </a:r>
            <a:r>
              <a:rPr lang="en-GB" dirty="0"/>
              <a:t>/p), i.e.</a:t>
            </a:r>
            <a:r>
              <a:rPr lang="en-GB" dirty="0">
                <a:sym typeface="Wingdings"/>
              </a:rPr>
              <a:t> </a:t>
            </a:r>
            <a:r>
              <a:rPr lang="en-GB" i="1" dirty="0">
                <a:sym typeface="Wingdings"/>
              </a:rPr>
              <a:t>at the limit</a:t>
            </a:r>
            <a:endParaRPr lang="en-GB" i="1" dirty="0"/>
          </a:p>
          <a:p>
            <a:pPr lvl="1"/>
            <a:r>
              <a:rPr lang="en-GB" dirty="0"/>
              <a:t>Min. </a:t>
            </a:r>
            <a:r>
              <a:rPr lang="en-GB" dirty="0">
                <a:solidFill>
                  <a:srgbClr val="FF0000"/>
                </a:solidFill>
              </a:rPr>
              <a:t>7.9 MV </a:t>
            </a:r>
            <a:r>
              <a:rPr lang="en-GB" dirty="0"/>
              <a:t>with </a:t>
            </a:r>
            <a:r>
              <a:rPr lang="en-GB" dirty="0">
                <a:solidFill>
                  <a:srgbClr val="FF0000"/>
                </a:solidFill>
              </a:rPr>
              <a:t>Q22</a:t>
            </a:r>
            <a:r>
              <a:rPr lang="en-GB" dirty="0"/>
              <a:t> (+40.7 % </a:t>
            </a:r>
            <a:r>
              <a:rPr lang="en-GB" dirty="0" err="1"/>
              <a:t>dp</a:t>
            </a:r>
            <a:r>
              <a:rPr lang="en-GB" dirty="0"/>
              <a:t>/p), i.e. </a:t>
            </a:r>
            <a:r>
              <a:rPr lang="en-GB" i="1" dirty="0"/>
              <a:t>potentially out of reach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69255"/>
              </p:ext>
            </p:extLst>
          </p:nvPr>
        </p:nvGraphicFramePr>
        <p:xfrm>
          <a:off x="329239" y="3872322"/>
          <a:ext cx="12359963" cy="18288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65709">
                  <a:extLst>
                    <a:ext uri="{9D8B030D-6E8A-4147-A177-3AD203B41FA5}">
                      <a16:colId xmlns:a16="http://schemas.microsoft.com/office/drawing/2014/main" val="3069469188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1272144701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3800495857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549043418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3106153660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2655989516"/>
                    </a:ext>
                  </a:extLst>
                </a:gridCol>
                <a:gridCol w="1765709">
                  <a:extLst>
                    <a:ext uri="{9D8B030D-6E8A-4147-A177-3AD203B41FA5}">
                      <a16:colId xmlns:a16="http://schemas.microsoft.com/office/drawing/2014/main" val="164920726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de-CH" dirty="0" err="1">
                          <a:latin typeface="Alegreya Sans" panose="00000500000000000000" pitchFamily="2" charset="0"/>
                        </a:rPr>
                        <a:t>Bunch</a:t>
                      </a:r>
                      <a:r>
                        <a:rPr lang="de-CH" baseline="0" dirty="0">
                          <a:latin typeface="Alegreya Sans" panose="00000500000000000000" pitchFamily="2" charset="0"/>
                        </a:rPr>
                        <a:t> </a:t>
                      </a:r>
                      <a:r>
                        <a:rPr lang="de-CH" baseline="0" dirty="0" err="1">
                          <a:latin typeface="Alegreya Sans" panose="00000500000000000000" pitchFamily="2" charset="0"/>
                        </a:rPr>
                        <a:t>i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ntensity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CH" dirty="0" err="1">
                          <a:latin typeface="Alegreya Sans" panose="00000500000000000000" pitchFamily="2" charset="0"/>
                        </a:rPr>
                        <a:t>Extraction</a:t>
                      </a:r>
                      <a:r>
                        <a:rPr lang="de-CH" dirty="0">
                          <a:latin typeface="Alegreya Sans" panose="00000500000000000000" pitchFamily="2" charset="0"/>
                        </a:rPr>
                        <a:t>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voltage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Rel.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momentum</a:t>
                      </a:r>
                      <a:r>
                        <a:rPr lang="de-CH" dirty="0">
                          <a:latin typeface="Alegreya Sans" panose="00000500000000000000" pitchFamily="2" charset="0"/>
                        </a:rPr>
                        <a:t>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spread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Emittance</a:t>
                      </a:r>
                      <a:endParaRPr lang="en-GB" dirty="0"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3029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Q20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Q22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Q20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Q22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Q20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Q22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928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1.8×10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11</a:t>
                      </a:r>
                      <a:r>
                        <a:rPr lang="de-CH" baseline="0" dirty="0">
                          <a:latin typeface="Alegreya Sans" panose="00000500000000000000" pitchFamily="2" charset="0"/>
                        </a:rPr>
                        <a:t> ppb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10 MV</a:t>
                      </a:r>
                      <a:r>
                        <a:rPr lang="de-CH" baseline="0" dirty="0">
                          <a:latin typeface="Alegreya Sans" panose="00000500000000000000" pitchFamily="2" charset="0"/>
                        </a:rPr>
                        <a:t> *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10 MV</a:t>
                      </a:r>
                      <a:r>
                        <a:rPr lang="de-CH" baseline="0" dirty="0">
                          <a:latin typeface="Alegreya Sans" panose="00000500000000000000" pitchFamily="2" charset="0"/>
                        </a:rPr>
                        <a:t> *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latin typeface="Alegreya Sans" panose="00000500000000000000" pitchFamily="2" charset="0"/>
                        </a:rPr>
                        <a:t>4.95×10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-4</a:t>
                      </a:r>
                      <a:endParaRPr lang="en-GB" b="1" baseline="30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5.50×10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-4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latin typeface="Alegreya Sans" panose="00000500000000000000" pitchFamily="2" charset="0"/>
                        </a:rPr>
                        <a:t>0.570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eVs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0.633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eVs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788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latin typeface="Alegreya Sans" panose="00000500000000000000" pitchFamily="2" charset="0"/>
                        </a:rPr>
                        <a:t>2.3×10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11</a:t>
                      </a:r>
                      <a:r>
                        <a:rPr lang="de-CH" baseline="0" dirty="0">
                          <a:latin typeface="Alegreya Sans" panose="00000500000000000000" pitchFamily="2" charset="0"/>
                        </a:rPr>
                        <a:t> ppb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10 MV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10 MV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4.95×10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-4</a:t>
                      </a:r>
                      <a:endParaRPr lang="en-GB" b="1" baseline="300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latin typeface="Alegreya Sans" panose="00000500000000000000" pitchFamily="2" charset="0"/>
                        </a:rPr>
                        <a:t>5.50×10</a:t>
                      </a:r>
                      <a:r>
                        <a:rPr lang="de-CH" baseline="30000" dirty="0">
                          <a:latin typeface="Alegreya Sans" panose="00000500000000000000" pitchFamily="2" charset="0"/>
                        </a:rPr>
                        <a:t>-4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latin typeface="Alegreya Sans" panose="00000500000000000000" pitchFamily="2" charset="0"/>
                        </a:rPr>
                        <a:t>0.570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eVs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latin typeface="Alegreya Sans" panose="00000500000000000000" pitchFamily="2" charset="0"/>
                        </a:rPr>
                        <a:t>0.633 </a:t>
                      </a:r>
                      <a:r>
                        <a:rPr lang="de-CH" dirty="0" err="1">
                          <a:latin typeface="Alegreya Sans" panose="00000500000000000000" pitchFamily="2" charset="0"/>
                        </a:rPr>
                        <a:t>eVs</a:t>
                      </a:r>
                      <a:endParaRPr lang="en-GB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legreya Sans" panose="000005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4495"/>
                  </a:ext>
                </a:extLst>
              </a:tr>
            </a:tbl>
          </a:graphicData>
        </a:graphic>
      </p:graphicFrame>
      <p:sp>
        <p:nvSpPr>
          <p:cNvPr id="9" name="Studying radiation damage of the ITER tokamak’s Beryllium first wall"/>
          <p:cNvSpPr txBox="1"/>
          <p:nvPr/>
        </p:nvSpPr>
        <p:spPr>
          <a:xfrm>
            <a:off x="659315" y="6142894"/>
            <a:ext cx="9764921" cy="6650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 algn="l">
              <a:buNone/>
            </a:pPr>
            <a:r>
              <a:rPr lang="de-CH" sz="2200" i="1" dirty="0">
                <a:solidFill>
                  <a:srgbClr val="747474"/>
                </a:solidFill>
                <a:latin typeface="Alegreya Sans" panose="00000500000000000000" pitchFamily="2" charset="0"/>
              </a:rPr>
              <a:t>* </a:t>
            </a:r>
            <a:r>
              <a:rPr lang="en-GB" sz="2200" i="1" dirty="0">
                <a:solidFill>
                  <a:srgbClr val="747474"/>
                </a:solidFill>
                <a:latin typeface="Alegreya Sans" panose="00000500000000000000" pitchFamily="2" charset="0"/>
              </a:rPr>
              <a:t>Will likely use the maximum voltage, even if not strictly needed from stability point of view</a:t>
            </a:r>
            <a:endParaRPr lang="de-CH" sz="2000" i="1" dirty="0">
              <a:solidFill>
                <a:srgbClr val="747474"/>
              </a:solidFill>
              <a:latin typeface="Alegreya Sans" panose="00000500000000000000" pitchFamily="2" charset="0"/>
            </a:endParaRPr>
          </a:p>
          <a:p>
            <a:pPr algn="l">
              <a:buNone/>
            </a:pPr>
            <a:endParaRPr sz="2000" i="1"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sp>
        <p:nvSpPr>
          <p:cNvPr id="10" name="Studying radiation damage of the ITER tokamak’s Beryllium first wall"/>
          <p:cNvSpPr txBox="1"/>
          <p:nvPr/>
        </p:nvSpPr>
        <p:spPr>
          <a:xfrm>
            <a:off x="659315" y="5740877"/>
            <a:ext cx="11686170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 marL="0" lvl="1" indent="0" algn="ctr">
              <a:spcBef>
                <a:spcPts val="0"/>
              </a:spcBef>
              <a:buSzPct val="100000"/>
              <a:buNone/>
            </a:pPr>
            <a:r>
              <a:rPr lang="en-GB" sz="2400" dirty="0">
                <a:latin typeface="Alegreya Sans" panose="00000500000000000000" pitchFamily="2" charset="0"/>
              </a:rPr>
              <a:t>SPS extraction parameters depending on intensity and optics</a:t>
            </a:r>
          </a:p>
        </p:txBody>
      </p:sp>
    </p:spTree>
    <p:extLst>
      <p:ext uri="{BB962C8B-B14F-4D97-AF65-F5344CB8AC3E}">
        <p14:creationId xmlns:p14="http://schemas.microsoft.com/office/powerpoint/2010/main" val="361057640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Errors at Injection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Energy matching between SPS and LHC varies over time</a:t>
            </a:r>
          </a:p>
          <a:p>
            <a:pPr lvl="1"/>
            <a:r>
              <a:rPr lang="en-GB" dirty="0"/>
              <a:t>In some fills, a large blow-up due to filamentation is observed</a:t>
            </a:r>
          </a:p>
          <a:p>
            <a:pPr lvl="1"/>
            <a:r>
              <a:rPr lang="en-GB" dirty="0"/>
              <a:t>B2 slightly longer; measurement error or blow-up on flat bottom?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xfrm>
            <a:off x="12401254" y="9090613"/>
            <a:ext cx="357922" cy="408990"/>
          </a:xfrm>
        </p:spPr>
        <p:txBody>
          <a:bodyPr/>
          <a:lstStyle/>
          <a:p>
            <a:fld id="{86CB4B4D-7CA3-9044-876B-883B54F8677D}" type="slidenum">
              <a:rPr lang="uk-UA" smtClean="0"/>
              <a:t>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Timko, HL-LHC WP2, 02/04/2019</a:t>
            </a:r>
            <a:endParaRPr lang="en-GB" dirty="0"/>
          </a:p>
        </p:txBody>
      </p:sp>
      <p:sp>
        <p:nvSpPr>
          <p:cNvPr id="6" name="Studying radiation damage of the ITER tokamak’s Beryllium first wall"/>
          <p:cNvSpPr txBox="1"/>
          <p:nvPr/>
        </p:nvSpPr>
        <p:spPr>
          <a:xfrm>
            <a:off x="629025" y="8609638"/>
            <a:ext cx="11485972" cy="620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791" tIns="50791" rIns="50791" bIns="50791">
            <a:normAutofit/>
          </a:bodyPr>
          <a:lstStyle>
            <a:lvl1pPr marL="0" indent="0" algn="ctr">
              <a:spcBef>
                <a:spcPts val="0"/>
              </a:spcBef>
              <a:buSzPct val="100000"/>
              <a:buChar char=""/>
              <a:defRPr sz="2400">
                <a:solidFill>
                  <a:srgbClr val="535353"/>
                </a:solidFill>
                <a:latin typeface="+mj-lt"/>
                <a:ea typeface="+mj-ea"/>
                <a:cs typeface="+mj-cs"/>
                <a:sym typeface="Alegreya Sans Regular"/>
              </a:defRPr>
            </a:lvl1pPr>
          </a:lstStyle>
          <a:p>
            <a:pPr>
              <a:buNone/>
            </a:pP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Correlation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of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energy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errors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and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bunch</a:t>
            </a:r>
            <a:r>
              <a:rPr lang="de-CH" dirty="0">
                <a:solidFill>
                  <a:srgbClr val="747474"/>
                </a:solidFill>
                <a:latin typeface="Alegreya Sans" panose="00000500000000000000" pitchFamily="2" charset="0"/>
              </a:rPr>
              <a:t> </a:t>
            </a:r>
            <a:r>
              <a:rPr lang="de-CH" dirty="0" err="1">
                <a:solidFill>
                  <a:srgbClr val="747474"/>
                </a:solidFill>
                <a:latin typeface="Alegreya Sans" panose="00000500000000000000" pitchFamily="2" charset="0"/>
              </a:rPr>
              <a:t>length</a:t>
            </a:r>
            <a:endParaRPr dirty="0">
              <a:solidFill>
                <a:srgbClr val="747474"/>
              </a:solidFill>
              <a:latin typeface="Alegreya Sans" panose="00000500000000000000" pitchFamily="2" charset="0"/>
            </a:endParaRPr>
          </a:p>
        </p:txBody>
      </p:sp>
      <p:pic>
        <p:nvPicPr>
          <p:cNvPr id="8" name="Content Placeholder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355" y="3970508"/>
            <a:ext cx="10206089" cy="4639130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0975127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ModernPortfolio">
  <a:themeElements>
    <a:clrScheme name="ModernPortfolio">
      <a:dk1>
        <a:srgbClr val="747474"/>
      </a:dk1>
      <a:lt1>
        <a:srgbClr val="FFFFFF"/>
      </a:lt1>
      <a:dk2>
        <a:srgbClr val="A7A7A7"/>
      </a:dk2>
      <a:lt2>
        <a:srgbClr val="535353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Alegreya Sans Regular"/>
        <a:ea typeface="Alegreya Sans Regular"/>
        <a:cs typeface="Alegreya Sans Regular"/>
      </a:majorFont>
      <a:minorFont>
        <a:latin typeface="Helvetica Neue"/>
        <a:ea typeface="Helvetica Neue"/>
        <a:cs typeface="Helvetica Neue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355600" marR="1016000" indent="-355600" algn="l" defTabSz="584200" rtl="0" fontAlgn="auto" latinLnBrk="0" hangingPunct="0">
          <a:lnSpc>
            <a:spcPct val="100000"/>
          </a:lnSpc>
          <a:spcBef>
            <a:spcPts val="3600"/>
          </a:spcBef>
          <a:spcAft>
            <a:spcPts val="0"/>
          </a:spcAft>
          <a:buClrTx/>
          <a:buSzPct val="75000"/>
          <a:buFont typeface="Helvetica Neue"/>
          <a:buChar char="•"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legreya Sans Bold"/>
            <a:ea typeface="Alegreya Sans Bold"/>
            <a:cs typeface="Alegreya Sans Bold"/>
            <a:sym typeface="Alegreya Sans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normAutofit/>
      </a:bodyPr>
      <a:lstStyle>
        <a:defPPr marL="381000" marR="0" indent="-381000" algn="l" defTabSz="584200" rtl="0" fontAlgn="auto" latinLnBrk="0" hangingPunct="0">
          <a:lnSpc>
            <a:spcPct val="100000"/>
          </a:lnSpc>
          <a:spcBef>
            <a:spcPts val="3600"/>
          </a:spcBef>
          <a:spcAft>
            <a:spcPts val="0"/>
          </a:spcAft>
          <a:buClrTx/>
          <a:buSzPct val="75000"/>
          <a:buFont typeface="Helvetica Neue"/>
          <a:buChar char="•"/>
          <a:tabLst/>
          <a:defRPr kumimoji="0" sz="3000" b="0" i="0" u="none" strike="noStrike" cap="none" spc="0" normalizeH="0" baseline="0">
            <a:ln>
              <a:noFill/>
            </a:ln>
            <a:solidFill>
              <a:srgbClr val="747474"/>
            </a:solidFill>
            <a:effectLst/>
            <a:uFillTx/>
            <a:latin typeface="Alegreya Bold"/>
            <a:ea typeface="Alegreya Bold"/>
            <a:cs typeface="Alegreya Bold"/>
            <a:sym typeface="Alegreya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Alegreya Sans Regular"/>
        <a:ea typeface="Alegreya Sans Regular"/>
        <a:cs typeface="Alegreya Sans Regular"/>
      </a:majorFont>
      <a:minorFont>
        <a:latin typeface="Helvetica Neue"/>
        <a:ea typeface="Helvetica Neue"/>
        <a:cs typeface="Helvetica Neue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355600" marR="1016000" indent="-355600" algn="l" defTabSz="584200" rtl="0" fontAlgn="auto" latinLnBrk="0" hangingPunct="0">
          <a:lnSpc>
            <a:spcPct val="100000"/>
          </a:lnSpc>
          <a:spcBef>
            <a:spcPts val="3600"/>
          </a:spcBef>
          <a:spcAft>
            <a:spcPts val="0"/>
          </a:spcAft>
          <a:buClrTx/>
          <a:buSzPct val="75000"/>
          <a:buFont typeface="Helvetica Neue"/>
          <a:buChar char="•"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legreya Sans Bold"/>
            <a:ea typeface="Alegreya Sans Bold"/>
            <a:cs typeface="Alegreya Sans Bold"/>
            <a:sym typeface="Alegreya Sans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normAutofit/>
      </a:bodyPr>
      <a:lstStyle>
        <a:defPPr marL="381000" marR="0" indent="-381000" algn="l" defTabSz="584200" rtl="0" fontAlgn="auto" latinLnBrk="0" hangingPunct="0">
          <a:lnSpc>
            <a:spcPct val="100000"/>
          </a:lnSpc>
          <a:spcBef>
            <a:spcPts val="3600"/>
          </a:spcBef>
          <a:spcAft>
            <a:spcPts val="0"/>
          </a:spcAft>
          <a:buClrTx/>
          <a:buSzPct val="75000"/>
          <a:buFont typeface="Helvetica Neue"/>
          <a:buChar char="•"/>
          <a:tabLst/>
          <a:defRPr kumimoji="0" sz="3000" b="0" i="0" u="none" strike="noStrike" cap="none" spc="0" normalizeH="0" baseline="0">
            <a:ln>
              <a:noFill/>
            </a:ln>
            <a:solidFill>
              <a:srgbClr val="747474"/>
            </a:solidFill>
            <a:effectLst/>
            <a:uFillTx/>
            <a:latin typeface="Alegreya Bold"/>
            <a:ea typeface="Alegreya Bold"/>
            <a:cs typeface="Alegreya Bold"/>
            <a:sym typeface="Alegreya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17574</TotalTime>
  <Words>1636</Words>
  <Application>Microsoft Office PowerPoint</Application>
  <PresentationFormat>Custom</PresentationFormat>
  <Paragraphs>203</Paragraphs>
  <Slides>17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Alegreya Sans Bold</vt:lpstr>
      <vt:lpstr>Helvetica Neue</vt:lpstr>
      <vt:lpstr>Alegreya Sans Regular</vt:lpstr>
      <vt:lpstr>Alegreya Sans</vt:lpstr>
      <vt:lpstr>Wingdings</vt:lpstr>
      <vt:lpstr>Cambria Math</vt:lpstr>
      <vt:lpstr>Alegreya Bold</vt:lpstr>
      <vt:lpstr>ModernPortfolio</vt:lpstr>
      <vt:lpstr>RF STUDIES FOR  HL-LHC INTENSITIES</vt:lpstr>
      <vt:lpstr>Outline</vt:lpstr>
      <vt:lpstr>Full-Detuning Beam-Loading Compensation</vt:lpstr>
      <vt:lpstr>Beam Stability at Injection</vt:lpstr>
      <vt:lpstr>Optimum Injection Voltage</vt:lpstr>
      <vt:lpstr>Voltage Limitations at Injection</vt:lpstr>
      <vt:lpstr>Power Limitations at Injection</vt:lpstr>
      <vt:lpstr>Can we do 1.8×1011 ppb in Run III?</vt:lpstr>
      <vt:lpstr>Energy Errors at Injection</vt:lpstr>
      <vt:lpstr>Energy Errors at Injection</vt:lpstr>
      <vt:lpstr>Voltage Reduction Campaign 2018</vt:lpstr>
      <vt:lpstr>Controlled Emittance Blow-up</vt:lpstr>
      <vt:lpstr>Divergence of Bunch Lengths</vt:lpstr>
      <vt:lpstr>Blow-up during PPLP Ramp</vt:lpstr>
      <vt:lpstr>Studies in LS2</vt:lpstr>
      <vt:lpstr>Conclusions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Longitudinal dynamics at 9th Evian workshop</dc:title>
  <dc:subject/>
  <dc:creator>Helga Timko</dc:creator>
  <cp:keywords/>
  <dc:description/>
  <cp:lastModifiedBy>Helga Timko</cp:lastModifiedBy>
  <cp:revision>617</cp:revision>
  <cp:lastPrinted>2019-01-29T13:05:58Z</cp:lastPrinted>
  <dcterms:modified xsi:type="dcterms:W3CDTF">2019-04-01T16:32:10Z</dcterms:modified>
  <cp:category/>
</cp:coreProperties>
</file>