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87" r:id="rId3"/>
    <p:sldId id="259" r:id="rId4"/>
    <p:sldId id="260" r:id="rId5"/>
    <p:sldId id="289" r:id="rId6"/>
    <p:sldId id="291" r:id="rId7"/>
    <p:sldId id="288" r:id="rId8"/>
    <p:sldId id="279" r:id="rId9"/>
    <p:sldId id="292" r:id="rId10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7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8CEAAB-6D72-496C-BBAC-7408255E2B5E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18C163-C3BB-48BE-8F1A-8F82BD2206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8637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692FF-6092-454A-B495-4B8812161EE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787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8D07A-2D49-4028-A840-FD038AB1C05D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6556D-0433-4777-8B01-4A532596C4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860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8D07A-2D49-4028-A840-FD038AB1C05D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6556D-0433-4777-8B01-4A532596C4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6320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8D07A-2D49-4028-A840-FD038AB1C05D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6556D-0433-4777-8B01-4A532596C4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5412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8D07A-2D49-4028-A840-FD038AB1C05D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6556D-0433-4777-8B01-4A532596C4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791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8D07A-2D49-4028-A840-FD038AB1C05D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6556D-0433-4777-8B01-4A532596C4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2582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8D07A-2D49-4028-A840-FD038AB1C05D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6556D-0433-4777-8B01-4A532596C4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8671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8D07A-2D49-4028-A840-FD038AB1C05D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6556D-0433-4777-8B01-4A532596C4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198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8D07A-2D49-4028-A840-FD038AB1C05D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6556D-0433-4777-8B01-4A532596C4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0625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8D07A-2D49-4028-A840-FD038AB1C05D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6556D-0433-4777-8B01-4A532596C4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42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8D07A-2D49-4028-A840-FD038AB1C05D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6556D-0433-4777-8B01-4A532596C4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893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8D07A-2D49-4028-A840-FD038AB1C05D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6556D-0433-4777-8B01-4A532596C4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525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8D07A-2D49-4028-A840-FD038AB1C05D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6556D-0433-4777-8B01-4A532596C4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805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5.png"/><Relationship Id="rId7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67644" y="689049"/>
            <a:ext cx="737118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proposal for a very compact injector using an S-band gun and x-band acceleration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773940" y="3311799"/>
            <a:ext cx="59267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400" dirty="0" smtClean="0"/>
              <a:t>Simulation parameters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400" dirty="0" smtClean="0"/>
              <a:t>Results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400" dirty="0" smtClean="0"/>
              <a:t>Conclusion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34562" y="5729054"/>
            <a:ext cx="6915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Mohsen Dayyani Kelisani (IPM/CERN) and Steffen Doebert (CERN)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7" y="189957"/>
            <a:ext cx="2604118" cy="810345"/>
          </a:xfrm>
          <a:prstGeom prst="rect">
            <a:avLst/>
          </a:prstGeom>
          <a:ln w="22225">
            <a:solidFill>
              <a:srgbClr val="002060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8324084" y="6479703"/>
            <a:ext cx="37782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CompactLight</a:t>
            </a:r>
            <a:r>
              <a:rPr lang="en-GB" sz="1400" dirty="0" smtClean="0"/>
              <a:t> , Mid term review, Helsinki 3-5 July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54662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548506" y="243745"/>
            <a:ext cx="8069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itchFamily="18" charset="0"/>
              </a:rPr>
              <a:t>CompactLight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itchFamily="18" charset="0"/>
              </a:rPr>
              <a:t> requirements 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Table 1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77897902"/>
                  </p:ext>
                </p:extLst>
              </p:nvPr>
            </p:nvGraphicFramePr>
            <p:xfrm>
              <a:off x="1773136" y="2132386"/>
              <a:ext cx="8342311" cy="733098"/>
            </p:xfrm>
            <a:graphic>
              <a:graphicData uri="http://schemas.openxmlformats.org/drawingml/2006/table">
                <a:tbl>
                  <a:tblPr>
                    <a:tableStyleId>{3C2FFA5D-87B4-456A-9821-1D502468CF0F}</a:tableStyleId>
                  </a:tblPr>
                  <a:tblGrid>
                    <a:gridCol w="1359375">
                      <a:extLst>
                        <a:ext uri="{9D8B030D-6E8A-4147-A177-3AD203B41FA5}">
                          <a16:colId xmlns:a16="http://schemas.microsoft.com/office/drawing/2014/main" val="3113244596"/>
                        </a:ext>
                      </a:extLst>
                    </a:gridCol>
                    <a:gridCol w="1526102">
                      <a:extLst>
                        <a:ext uri="{9D8B030D-6E8A-4147-A177-3AD203B41FA5}">
                          <a16:colId xmlns:a16="http://schemas.microsoft.com/office/drawing/2014/main" val="3039263137"/>
                        </a:ext>
                      </a:extLst>
                    </a:gridCol>
                    <a:gridCol w="1464522">
                      <a:extLst>
                        <a:ext uri="{9D8B030D-6E8A-4147-A177-3AD203B41FA5}">
                          <a16:colId xmlns:a16="http://schemas.microsoft.com/office/drawing/2014/main" val="2272397049"/>
                        </a:ext>
                      </a:extLst>
                    </a:gridCol>
                    <a:gridCol w="1450000">
                      <a:extLst>
                        <a:ext uri="{9D8B030D-6E8A-4147-A177-3AD203B41FA5}">
                          <a16:colId xmlns:a16="http://schemas.microsoft.com/office/drawing/2014/main" val="3375616147"/>
                        </a:ext>
                      </a:extLst>
                    </a:gridCol>
                    <a:gridCol w="1268750">
                      <a:extLst>
                        <a:ext uri="{9D8B030D-6E8A-4147-A177-3AD203B41FA5}">
                          <a16:colId xmlns:a16="http://schemas.microsoft.com/office/drawing/2014/main" val="2268400592"/>
                        </a:ext>
                      </a:extLst>
                    </a:gridCol>
                    <a:gridCol w="1273562">
                      <a:extLst>
                        <a:ext uri="{9D8B030D-6E8A-4147-A177-3AD203B41FA5}">
                          <a16:colId xmlns:a16="http://schemas.microsoft.com/office/drawing/2014/main" val="4150704286"/>
                        </a:ext>
                      </a:extLst>
                    </a:gridCol>
                  </a:tblGrid>
                  <a:tr h="408691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en-GB" sz="1400" b="1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Beam Energy </a:t>
                          </a:r>
                          <a:endParaRPr lang="en-US" sz="14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1" kern="8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Energy Spread</a:t>
                          </a:r>
                          <a:endParaRPr lang="en-US" sz="14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1" kern="8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RMS Bunch Length</a:t>
                          </a:r>
                          <a:endParaRPr lang="en-US" sz="14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1" kern="8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Bunch Charge</a:t>
                          </a:r>
                          <a:endParaRPr lang="en-US" sz="14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1" kern="8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Emittance</a:t>
                          </a:r>
                          <a:endParaRPr lang="en-US" sz="14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dirty="0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Peak</a:t>
                          </a:r>
                          <a:r>
                            <a:rPr lang="en-US" sz="1400" b="1" baseline="0" dirty="0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Current</a:t>
                          </a:r>
                          <a:endParaRPr lang="en-US" sz="14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128717682"/>
                      </a:ext>
                    </a:extLst>
                  </a:tr>
                  <a:tr h="306378"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𝟑</m:t>
                                </m:r>
                                <m:r>
                                  <a:rPr lang="en-GB" sz="14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en-US" sz="14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en-US" sz="1400" b="1" i="1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𝐌𝐞𝐕</m:t>
                                </m:r>
                              </m:oMath>
                            </m:oMathPara>
                          </a14:m>
                          <a:endParaRPr lang="en-US" sz="14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≤</m:t>
                                </m:r>
                                <m:r>
                                  <a:rPr lang="en-GB" sz="1400" b="1" i="0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en-GB" sz="1400" b="1" i="0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GB" sz="1400" b="1" i="0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𝟓</m:t>
                                </m:r>
                                <m:r>
                                  <a:rPr lang="en-US" sz="1400" b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%</m:t>
                                </m:r>
                              </m:oMath>
                            </m:oMathPara>
                          </a14:m>
                          <a:endParaRPr lang="en-US" sz="14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≈</m:t>
                                </m:r>
                                <m:r>
                                  <a:rPr lang="en-GB" sz="1400" b="1" i="0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𝟑𝟓𝟎</m:t>
                                </m:r>
                                <m:r>
                                  <a:rPr lang="en-US" sz="1400" b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4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𝐟𝐬</m:t>
                                </m:r>
                              </m:oMath>
                            </m:oMathPara>
                          </a14:m>
                          <a:endParaRPr lang="en-US" sz="14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0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𝟕</m:t>
                                </m:r>
                                <m:r>
                                  <a:rPr lang="en-GB" sz="1400" b="1" i="0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𝟓</m:t>
                                </m:r>
                                <m:r>
                                  <a:rPr lang="en-US" sz="1400" b="1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400" b="1" i="0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𝐩</m:t>
                                </m:r>
                                <m:r>
                                  <a:rPr lang="en-US" sz="1400" b="1" i="1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𝐂</m:t>
                                </m:r>
                              </m:oMath>
                            </m:oMathPara>
                          </a14:m>
                          <a:endParaRPr lang="en-US" sz="14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lang="en-GB" sz="1400" b="1" i="0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en-GB" sz="1400" b="1" i="0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GB" sz="1400" b="1" i="0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en-GB" sz="1400" b="1" i="0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l-GR" sz="14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𝝁</m:t>
                                </m:r>
                                <m:r>
                                  <a:rPr lang="en-US" sz="14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𝒎</m:t>
                                </m:r>
                              </m:oMath>
                            </m:oMathPara>
                          </a14:m>
                          <a:endParaRPr lang="en-US" sz="14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     60</a:t>
                          </a:r>
                          <a:r>
                            <a:rPr lang="en-US" sz="1400" b="1" baseline="0" dirty="0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A</a:t>
                          </a:r>
                          <a:endParaRPr lang="en-US" sz="14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9899366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Table 1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77897902"/>
                  </p:ext>
                </p:extLst>
              </p:nvPr>
            </p:nvGraphicFramePr>
            <p:xfrm>
              <a:off x="1773136" y="2132386"/>
              <a:ext cx="8342311" cy="733098"/>
            </p:xfrm>
            <a:graphic>
              <a:graphicData uri="http://schemas.openxmlformats.org/drawingml/2006/table">
                <a:tbl>
                  <a:tblPr>
                    <a:tableStyleId>{3C2FFA5D-87B4-456A-9821-1D502468CF0F}</a:tableStyleId>
                  </a:tblPr>
                  <a:tblGrid>
                    <a:gridCol w="1359375">
                      <a:extLst>
                        <a:ext uri="{9D8B030D-6E8A-4147-A177-3AD203B41FA5}">
                          <a16:colId xmlns:a16="http://schemas.microsoft.com/office/drawing/2014/main" val="3113244596"/>
                        </a:ext>
                      </a:extLst>
                    </a:gridCol>
                    <a:gridCol w="1526102">
                      <a:extLst>
                        <a:ext uri="{9D8B030D-6E8A-4147-A177-3AD203B41FA5}">
                          <a16:colId xmlns:a16="http://schemas.microsoft.com/office/drawing/2014/main" val="3039263137"/>
                        </a:ext>
                      </a:extLst>
                    </a:gridCol>
                    <a:gridCol w="1464522">
                      <a:extLst>
                        <a:ext uri="{9D8B030D-6E8A-4147-A177-3AD203B41FA5}">
                          <a16:colId xmlns:a16="http://schemas.microsoft.com/office/drawing/2014/main" val="2272397049"/>
                        </a:ext>
                      </a:extLst>
                    </a:gridCol>
                    <a:gridCol w="1450000">
                      <a:extLst>
                        <a:ext uri="{9D8B030D-6E8A-4147-A177-3AD203B41FA5}">
                          <a16:colId xmlns:a16="http://schemas.microsoft.com/office/drawing/2014/main" val="3375616147"/>
                        </a:ext>
                      </a:extLst>
                    </a:gridCol>
                    <a:gridCol w="1268750">
                      <a:extLst>
                        <a:ext uri="{9D8B030D-6E8A-4147-A177-3AD203B41FA5}">
                          <a16:colId xmlns:a16="http://schemas.microsoft.com/office/drawing/2014/main" val="2268400592"/>
                        </a:ext>
                      </a:extLst>
                    </a:gridCol>
                    <a:gridCol w="1273562">
                      <a:extLst>
                        <a:ext uri="{9D8B030D-6E8A-4147-A177-3AD203B41FA5}">
                          <a16:colId xmlns:a16="http://schemas.microsoft.com/office/drawing/2014/main" val="4150704286"/>
                        </a:ext>
                      </a:extLst>
                    </a:gridCol>
                  </a:tblGrid>
                  <a:tr h="426720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en-GB" sz="1400" b="1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Beam Energy </a:t>
                          </a:r>
                          <a:endParaRPr lang="en-US" sz="14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1" kern="8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Energy Spread</a:t>
                          </a:r>
                          <a:endParaRPr lang="en-US" sz="14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1" kern="8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RMS Bunch Length</a:t>
                          </a:r>
                          <a:endParaRPr lang="en-US" sz="14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1" kern="8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Bunch Charge</a:t>
                          </a:r>
                          <a:endParaRPr lang="en-US" sz="14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1" kern="8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Emittance</a:t>
                          </a:r>
                          <a:endParaRPr lang="en-US" sz="14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dirty="0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Peak</a:t>
                          </a:r>
                          <a:r>
                            <a:rPr lang="en-US" sz="1400" b="1" baseline="0" dirty="0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Current</a:t>
                          </a:r>
                          <a:endParaRPr lang="en-US" sz="14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128717682"/>
                      </a:ext>
                    </a:extLst>
                  </a:tr>
                  <a:tr h="30637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t="-156863" r="-514798" b="-254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88845" t="-156863" r="-357371" b="-254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197500" t="-156863" r="-273750" b="-254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300000" t="-156863" r="-176050" b="-254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455502" t="-156863" r="-100478" b="-254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     60</a:t>
                          </a:r>
                          <a:r>
                            <a:rPr lang="en-US" sz="1400" b="1" baseline="0" dirty="0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A</a:t>
                          </a:r>
                          <a:endParaRPr lang="en-US" sz="14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98993669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8202" y="243745"/>
            <a:ext cx="2604118" cy="810345"/>
          </a:xfrm>
          <a:prstGeom prst="rect">
            <a:avLst/>
          </a:prstGeom>
          <a:ln w="22225">
            <a:solidFill>
              <a:srgbClr val="002060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1903069" y="1487226"/>
            <a:ext cx="4533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>
                <a:latin typeface="Comic Sans MS" panose="030F0702030302020204" pitchFamily="66" charset="0"/>
              </a:rPr>
              <a:t>CompactLight</a:t>
            </a:r>
            <a:r>
              <a:rPr lang="en-GB" dirty="0" smtClean="0">
                <a:latin typeface="Comic Sans MS" panose="030F0702030302020204" pitchFamily="66" charset="0"/>
              </a:rPr>
              <a:t> target parameters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73136" y="3297449"/>
            <a:ext cx="5264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- High repetition rate needed 100 - 1000 Hz</a:t>
            </a:r>
          </a:p>
          <a:p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7705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85310" y="155411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itchFamily="18" charset="0"/>
              </a:rPr>
              <a:t>Injector Design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89254146"/>
                  </p:ext>
                </p:extLst>
              </p:nvPr>
            </p:nvGraphicFramePr>
            <p:xfrm>
              <a:off x="447668" y="5124083"/>
              <a:ext cx="3437708" cy="662056"/>
            </p:xfrm>
            <a:graphic>
              <a:graphicData uri="http://schemas.openxmlformats.org/drawingml/2006/table">
                <a:tbl>
                  <a:tblPr firstRow="1" bandRow="1">
                    <a:tableStyleId>{74C1A8A3-306A-4EB7-A6B1-4F7E0EB9C5D6}</a:tableStyleId>
                  </a:tblPr>
                  <a:tblGrid>
                    <a:gridCol w="724970">
                      <a:extLst>
                        <a:ext uri="{9D8B030D-6E8A-4147-A177-3AD203B41FA5}">
                          <a16:colId xmlns:a16="http://schemas.microsoft.com/office/drawing/2014/main" val="3005544144"/>
                        </a:ext>
                      </a:extLst>
                    </a:gridCol>
                    <a:gridCol w="719706">
                      <a:extLst>
                        <a:ext uri="{9D8B030D-6E8A-4147-A177-3AD203B41FA5}">
                          <a16:colId xmlns:a16="http://schemas.microsoft.com/office/drawing/2014/main" val="3834854578"/>
                        </a:ext>
                      </a:extLst>
                    </a:gridCol>
                    <a:gridCol w="664344">
                      <a:extLst>
                        <a:ext uri="{9D8B030D-6E8A-4147-A177-3AD203B41FA5}">
                          <a16:colId xmlns:a16="http://schemas.microsoft.com/office/drawing/2014/main" val="3819194599"/>
                        </a:ext>
                      </a:extLst>
                    </a:gridCol>
                    <a:gridCol w="664344">
                      <a:extLst>
                        <a:ext uri="{9D8B030D-6E8A-4147-A177-3AD203B41FA5}">
                          <a16:colId xmlns:a16="http://schemas.microsoft.com/office/drawing/2014/main" val="2313498743"/>
                        </a:ext>
                      </a:extLst>
                    </a:gridCol>
                    <a:gridCol w="664344">
                      <a:extLst>
                        <a:ext uri="{9D8B030D-6E8A-4147-A177-3AD203B41FA5}">
                          <a16:colId xmlns:a16="http://schemas.microsoft.com/office/drawing/2014/main" val="2413272670"/>
                        </a:ext>
                      </a:extLst>
                    </a:gridCol>
                  </a:tblGrid>
                  <a:tr h="345694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dirty="0" smtClean="0">
                                    <a:latin typeface="Cambria Math" panose="02040503050406030204" pitchFamily="18" charset="0"/>
                                  </a:rPr>
                                  <m:t>𝝀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2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200" dirty="0" smtClean="0">
                                        <a:latin typeface="Cambria Math" panose="02040503050406030204" pitchFamily="18" charset="0"/>
                                      </a:rPr>
                                      <m:t>𝒏𝒎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dirty="0" smtClean="0">
                                    <a:latin typeface="Cambria Math" panose="02040503050406030204" pitchFamily="18" charset="0"/>
                                  </a:rPr>
                                  <m:t>𝒘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2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200" dirty="0" smtClean="0">
                                        <a:latin typeface="Cambria Math" panose="02040503050406030204" pitchFamily="18" charset="0"/>
                                      </a:rPr>
                                      <m:t>𝒆𝒗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dirty="0" smtClean="0">
                                    <a:latin typeface="Cambria Math" panose="02040503050406030204" pitchFamily="18" charset="0"/>
                                  </a:rPr>
                                  <m:t>𝒓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2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200" dirty="0" smtClean="0">
                                        <a:latin typeface="Cambria Math" panose="02040503050406030204" pitchFamily="18" charset="0"/>
                                      </a:rPr>
                                      <m:t>𝒎𝒎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dirty="0" smtClean="0"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2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200" dirty="0" smtClean="0">
                                        <a:latin typeface="Cambria Math" panose="02040503050406030204" pitchFamily="18" charset="0"/>
                                      </a:rPr>
                                      <m:t>𝒑𝒔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smtClean="0">
                                    <a:latin typeface="Cambria Math" panose="02040503050406030204" pitchFamily="18" charset="0"/>
                                  </a:rPr>
                                  <m:t>𝒒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200" smtClean="0">
                                        <a:latin typeface="Cambria Math" panose="02040503050406030204" pitchFamily="18" charset="0"/>
                                      </a:rPr>
                                      <m:t>𝒑𝒄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31569582"/>
                      </a:ext>
                    </a:extLst>
                  </a:tr>
                  <a:tr h="31636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262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dirty="0" smtClean="0">
                                    <a:latin typeface="Cambria Math" panose="02040503050406030204" pitchFamily="18" charset="0"/>
                                  </a:rPr>
                                  <m:t>4.31</m:t>
                                </m:r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latin typeface="+mn-lt"/>
                              <a:cs typeface="+mn-cs"/>
                            </a:rPr>
                            <a:t>0.3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dirty="0" smtClean="0">
                                    <a:latin typeface="Cambria Math" panose="02040503050406030204" pitchFamily="18" charset="0"/>
                                  </a:rPr>
                                  <m:t>4.0</m:t>
                                </m:r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latin typeface="+mn-lt"/>
                              <a:cs typeface="+mn-cs"/>
                            </a:rPr>
                            <a:t>75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0080139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89254146"/>
                  </p:ext>
                </p:extLst>
              </p:nvPr>
            </p:nvGraphicFramePr>
            <p:xfrm>
              <a:off x="447668" y="5124083"/>
              <a:ext cx="3437708" cy="662056"/>
            </p:xfrm>
            <a:graphic>
              <a:graphicData uri="http://schemas.openxmlformats.org/drawingml/2006/table">
                <a:tbl>
                  <a:tblPr firstRow="1" bandRow="1">
                    <a:tableStyleId>{74C1A8A3-306A-4EB7-A6B1-4F7E0EB9C5D6}</a:tableStyleId>
                  </a:tblPr>
                  <a:tblGrid>
                    <a:gridCol w="724970">
                      <a:extLst>
                        <a:ext uri="{9D8B030D-6E8A-4147-A177-3AD203B41FA5}">
                          <a16:colId xmlns:a16="http://schemas.microsoft.com/office/drawing/2014/main" val="3005544144"/>
                        </a:ext>
                      </a:extLst>
                    </a:gridCol>
                    <a:gridCol w="719706">
                      <a:extLst>
                        <a:ext uri="{9D8B030D-6E8A-4147-A177-3AD203B41FA5}">
                          <a16:colId xmlns:a16="http://schemas.microsoft.com/office/drawing/2014/main" val="3834854578"/>
                        </a:ext>
                      </a:extLst>
                    </a:gridCol>
                    <a:gridCol w="664344">
                      <a:extLst>
                        <a:ext uri="{9D8B030D-6E8A-4147-A177-3AD203B41FA5}">
                          <a16:colId xmlns:a16="http://schemas.microsoft.com/office/drawing/2014/main" val="3819194599"/>
                        </a:ext>
                      </a:extLst>
                    </a:gridCol>
                    <a:gridCol w="664344">
                      <a:extLst>
                        <a:ext uri="{9D8B030D-6E8A-4147-A177-3AD203B41FA5}">
                          <a16:colId xmlns:a16="http://schemas.microsoft.com/office/drawing/2014/main" val="2313498743"/>
                        </a:ext>
                      </a:extLst>
                    </a:gridCol>
                    <a:gridCol w="664344">
                      <a:extLst>
                        <a:ext uri="{9D8B030D-6E8A-4147-A177-3AD203B41FA5}">
                          <a16:colId xmlns:a16="http://schemas.microsoft.com/office/drawing/2014/main" val="2413272670"/>
                        </a:ext>
                      </a:extLst>
                    </a:gridCol>
                  </a:tblGrid>
                  <a:tr h="34569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t="-3509" r="-376471" b="-9649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847" t="-3509" r="-279661" b="-9649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15455" t="-3509" r="-200000" b="-9649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18349" t="-3509" r="-101835" b="-9649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18349" t="-3509" r="-1835" b="-9649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31569582"/>
                      </a:ext>
                    </a:extLst>
                  </a:tr>
                  <a:tr h="31636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262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847" t="-111321" r="-279661" b="-3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latin typeface="+mn-lt"/>
                              <a:cs typeface="+mn-cs"/>
                            </a:rPr>
                            <a:t>0.3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18349" t="-111321" r="-101835" b="-3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latin typeface="+mn-lt"/>
                              <a:cs typeface="+mn-cs"/>
                            </a:rPr>
                            <a:t>75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0080139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extBox 1"/>
          <p:cNvSpPr txBox="1"/>
          <p:nvPr/>
        </p:nvSpPr>
        <p:spPr>
          <a:xfrm>
            <a:off x="382354" y="4586736"/>
            <a:ext cx="4639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Laser parameters, uniform distributions</a:t>
            </a:r>
            <a:endParaRPr lang="en-GB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00597452"/>
                  </p:ext>
                </p:extLst>
              </p:nvPr>
            </p:nvGraphicFramePr>
            <p:xfrm>
              <a:off x="476463" y="3081560"/>
              <a:ext cx="4545625" cy="1324503"/>
            </p:xfrm>
            <a:graphic>
              <a:graphicData uri="http://schemas.openxmlformats.org/drawingml/2006/table">
                <a:tbl>
                  <a:tblPr firstRow="1" bandRow="1">
                    <a:tableStyleId>{74C1A8A3-306A-4EB7-A6B1-4F7E0EB9C5D6}</a:tableStyleId>
                  </a:tblPr>
                  <a:tblGrid>
                    <a:gridCol w="1057840">
                      <a:extLst>
                        <a:ext uri="{9D8B030D-6E8A-4147-A177-3AD203B41FA5}">
                          <a16:colId xmlns:a16="http://schemas.microsoft.com/office/drawing/2014/main" val="3005544144"/>
                        </a:ext>
                      </a:extLst>
                    </a:gridCol>
                    <a:gridCol w="1059327">
                      <a:extLst>
                        <a:ext uri="{9D8B030D-6E8A-4147-A177-3AD203B41FA5}">
                          <a16:colId xmlns:a16="http://schemas.microsoft.com/office/drawing/2014/main" val="3834854578"/>
                        </a:ext>
                      </a:extLst>
                    </a:gridCol>
                    <a:gridCol w="1529029">
                      <a:extLst>
                        <a:ext uri="{9D8B030D-6E8A-4147-A177-3AD203B41FA5}">
                          <a16:colId xmlns:a16="http://schemas.microsoft.com/office/drawing/2014/main" val="3819194599"/>
                        </a:ext>
                      </a:extLst>
                    </a:gridCol>
                    <a:gridCol w="899429">
                      <a:extLst>
                        <a:ext uri="{9D8B030D-6E8A-4147-A177-3AD203B41FA5}">
                          <a16:colId xmlns:a16="http://schemas.microsoft.com/office/drawing/2014/main" val="2313498743"/>
                        </a:ext>
                      </a:extLst>
                    </a:gridCol>
                  </a:tblGrid>
                  <a:tr h="313760">
                    <a:tc>
                      <a:txBody>
                        <a:bodyPr/>
                        <a:lstStyle/>
                        <a:p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Parameter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RF Gun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err="1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Buncher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err="1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Acc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31569582"/>
                      </a:ext>
                    </a:extLst>
                  </a:tr>
                  <a:tr h="287137">
                    <a:tc>
                      <a:txBody>
                        <a:bodyPr/>
                        <a:lstStyle/>
                        <a:p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Frequency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3.0</m:t>
                                </m:r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12.0</m:t>
                                </m:r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12.0</m:t>
                                </m:r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00801393"/>
                      </a:ext>
                    </a:extLst>
                  </a:tr>
                  <a:tr h="436469">
                    <a:tc>
                      <a:txBody>
                        <a:bodyPr/>
                        <a:lstStyle/>
                        <a:p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Gradient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120</m:t>
                                </m:r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𝑀𝑉</m:t>
                                </m:r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200" b="0" i="1" dirty="0" smtClean="0">
                                    <a:latin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lang="en-US" sz="1200" b="0" i="1" dirty="0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en-GB" sz="1200" b="0" i="1" dirty="0" smtClean="0">
                                    <a:latin typeface="Cambria Math" panose="02040503050406030204" pitchFamily="18" charset="0"/>
                                  </a:rPr>
                                  <m:t>5 </m:t>
                                </m:r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𝑀𝑉</m:t>
                                </m:r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en-GB" sz="1200" b="0" i="1" dirty="0" smtClean="0">
                                    <a:latin typeface="Cambria Math" panose="02040503050406030204" pitchFamily="18" charset="0"/>
                                  </a:rPr>
                                  <m:t>5 </m:t>
                                </m:r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𝑀𝑉</m:t>
                                </m:r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70625565"/>
                      </a:ext>
                    </a:extLst>
                  </a:tr>
                  <a:tr h="287137">
                    <a:tc>
                      <a:txBody>
                        <a:bodyPr/>
                        <a:lstStyle/>
                        <a:p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N. Cell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1.</m:t>
                                </m:r>
                                <m:r>
                                  <a:rPr lang="en-GB" sz="1200" b="0" i="1" dirty="0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2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120</m:t>
                                </m:r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120</m:t>
                                </m:r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011317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00597452"/>
                  </p:ext>
                </p:extLst>
              </p:nvPr>
            </p:nvGraphicFramePr>
            <p:xfrm>
              <a:off x="476463" y="3081560"/>
              <a:ext cx="4545625" cy="1324503"/>
            </p:xfrm>
            <a:graphic>
              <a:graphicData uri="http://schemas.openxmlformats.org/drawingml/2006/table">
                <a:tbl>
                  <a:tblPr firstRow="1" bandRow="1">
                    <a:tableStyleId>{74C1A8A3-306A-4EB7-A6B1-4F7E0EB9C5D6}</a:tableStyleId>
                  </a:tblPr>
                  <a:tblGrid>
                    <a:gridCol w="1057840">
                      <a:extLst>
                        <a:ext uri="{9D8B030D-6E8A-4147-A177-3AD203B41FA5}">
                          <a16:colId xmlns:a16="http://schemas.microsoft.com/office/drawing/2014/main" val="3005544144"/>
                        </a:ext>
                      </a:extLst>
                    </a:gridCol>
                    <a:gridCol w="1059327">
                      <a:extLst>
                        <a:ext uri="{9D8B030D-6E8A-4147-A177-3AD203B41FA5}">
                          <a16:colId xmlns:a16="http://schemas.microsoft.com/office/drawing/2014/main" val="3834854578"/>
                        </a:ext>
                      </a:extLst>
                    </a:gridCol>
                    <a:gridCol w="1529029">
                      <a:extLst>
                        <a:ext uri="{9D8B030D-6E8A-4147-A177-3AD203B41FA5}">
                          <a16:colId xmlns:a16="http://schemas.microsoft.com/office/drawing/2014/main" val="3819194599"/>
                        </a:ext>
                      </a:extLst>
                    </a:gridCol>
                    <a:gridCol w="899429">
                      <a:extLst>
                        <a:ext uri="{9D8B030D-6E8A-4147-A177-3AD203B41FA5}">
                          <a16:colId xmlns:a16="http://schemas.microsoft.com/office/drawing/2014/main" val="2313498743"/>
                        </a:ext>
                      </a:extLst>
                    </a:gridCol>
                  </a:tblGrid>
                  <a:tr h="313760">
                    <a:tc>
                      <a:txBody>
                        <a:bodyPr/>
                        <a:lstStyle/>
                        <a:p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Parameter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RF Gun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err="1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Buncher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err="1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Acc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31569582"/>
                      </a:ext>
                    </a:extLst>
                  </a:tr>
                  <a:tr h="287137">
                    <a:tc>
                      <a:txBody>
                        <a:bodyPr/>
                        <a:lstStyle/>
                        <a:p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Frequency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00578" t="-114894" r="-231792" b="-2659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38247" t="-114894" r="-59761" b="-2659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04054" t="-114894" r="-1351" b="-26595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00801393"/>
                      </a:ext>
                    </a:extLst>
                  </a:tr>
                  <a:tr h="436469">
                    <a:tc>
                      <a:txBody>
                        <a:bodyPr/>
                        <a:lstStyle/>
                        <a:p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Gradient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00578" t="-140278" r="-231792" b="-736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38247" t="-140278" r="-59761" b="-736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04054" t="-140278" r="-1351" b="-7361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70625565"/>
                      </a:ext>
                    </a:extLst>
                  </a:tr>
                  <a:tr h="287137">
                    <a:tc>
                      <a:txBody>
                        <a:bodyPr/>
                        <a:lstStyle/>
                        <a:p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N. Cell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00578" t="-368085" r="-231792" b="-127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38247" t="-368085" r="-59761" b="-127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04054" t="-368085" r="-1351" b="-1276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011317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TextBox 3"/>
          <p:cNvSpPr txBox="1"/>
          <p:nvPr/>
        </p:nvSpPr>
        <p:spPr>
          <a:xfrm>
            <a:off x="395780" y="2620173"/>
            <a:ext cx="35414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RF- parameters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779" y="790578"/>
            <a:ext cx="11679679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u="sng" dirty="0" smtClean="0">
                <a:latin typeface="Comic Sans MS" panose="030F0702030302020204" pitchFamily="66" charset="0"/>
              </a:rPr>
              <a:t>Philosophy</a:t>
            </a:r>
            <a:r>
              <a:rPr lang="en-GB" b="1" dirty="0" smtClean="0">
                <a:latin typeface="Comic Sans MS" panose="030F0702030302020204" pitchFamily="66" charset="0"/>
              </a:rPr>
              <a:t>: Use S-band </a:t>
            </a:r>
            <a:r>
              <a:rPr lang="en-GB" b="1" dirty="0" err="1" smtClean="0">
                <a:latin typeface="Comic Sans MS" panose="030F0702030302020204" pitchFamily="66" charset="0"/>
              </a:rPr>
              <a:t>rf</a:t>
            </a:r>
            <a:r>
              <a:rPr lang="en-GB" b="1" dirty="0" smtClean="0">
                <a:latin typeface="Comic Sans MS" panose="030F0702030302020204" pitchFamily="66" charset="0"/>
              </a:rPr>
              <a:t>-gun because of its well established performance (cathode, laser, magnets) </a:t>
            </a:r>
            <a:br>
              <a:rPr lang="en-GB" b="1" dirty="0" smtClean="0">
                <a:latin typeface="Comic Sans MS" panose="030F0702030302020204" pitchFamily="66" charset="0"/>
              </a:rPr>
            </a:br>
            <a:r>
              <a:rPr lang="en-GB" b="1" dirty="0" smtClean="0">
                <a:latin typeface="Comic Sans MS" panose="030F0702030302020204" pitchFamily="66" charset="0"/>
              </a:rPr>
              <a:t>	    Use X-band for velocity bunching and acceleration</a:t>
            </a:r>
            <a:br>
              <a:rPr lang="en-GB" b="1" dirty="0" smtClean="0">
                <a:latin typeface="Comic Sans MS" panose="030F0702030302020204" pitchFamily="66" charset="0"/>
              </a:rPr>
            </a:br>
            <a:r>
              <a:rPr lang="en-GB" b="1" dirty="0" smtClean="0">
                <a:latin typeface="Comic Sans MS" panose="030F0702030302020204" pitchFamily="66" charset="0"/>
              </a:rPr>
              <a:t>	    CERN has experience and hardware for those frequencies</a:t>
            </a:r>
            <a:endParaRPr lang="en-GB" b="1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32439" y="3297871"/>
            <a:ext cx="6308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INFN-type RF gun , </a:t>
            </a:r>
            <a:r>
              <a:rPr lang="en-GB" dirty="0" err="1" smtClean="0">
                <a:latin typeface="Comic Sans MS" panose="030F0702030302020204" pitchFamily="66" charset="0"/>
              </a:rPr>
              <a:t>CompactLight</a:t>
            </a:r>
            <a:r>
              <a:rPr lang="en-GB" dirty="0" smtClean="0">
                <a:latin typeface="Comic Sans MS" panose="030F0702030302020204" pitchFamily="66" charset="0"/>
              </a:rPr>
              <a:t> x-band structure used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32439" y="3997268"/>
            <a:ext cx="4034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Using ASTRA for simulations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07134" y="5085779"/>
            <a:ext cx="4625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Thermal emittance 0.08 um (copper)</a:t>
            </a:r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403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861108" y="176439"/>
            <a:ext cx="8169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itchFamily="18" charset="0"/>
              </a:rPr>
              <a:t>Case 1 : simply acceleration no bunching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74875518"/>
                  </p:ext>
                </p:extLst>
              </p:nvPr>
            </p:nvGraphicFramePr>
            <p:xfrm>
              <a:off x="546137" y="830970"/>
              <a:ext cx="4860290" cy="818388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934720">
                      <a:extLst>
                        <a:ext uri="{9D8B030D-6E8A-4147-A177-3AD203B41FA5}">
                          <a16:colId xmlns:a16="http://schemas.microsoft.com/office/drawing/2014/main" val="4005482122"/>
                        </a:ext>
                      </a:extLst>
                    </a:gridCol>
                    <a:gridCol w="978535">
                      <a:extLst>
                        <a:ext uri="{9D8B030D-6E8A-4147-A177-3AD203B41FA5}">
                          <a16:colId xmlns:a16="http://schemas.microsoft.com/office/drawing/2014/main" val="1608838368"/>
                        </a:ext>
                      </a:extLst>
                    </a:gridCol>
                    <a:gridCol w="855345">
                      <a:extLst>
                        <a:ext uri="{9D8B030D-6E8A-4147-A177-3AD203B41FA5}">
                          <a16:colId xmlns:a16="http://schemas.microsoft.com/office/drawing/2014/main" val="2042402721"/>
                        </a:ext>
                      </a:extLst>
                    </a:gridCol>
                    <a:gridCol w="834390">
                      <a:extLst>
                        <a:ext uri="{9D8B030D-6E8A-4147-A177-3AD203B41FA5}">
                          <a16:colId xmlns:a16="http://schemas.microsoft.com/office/drawing/2014/main" val="2119617486"/>
                        </a:ext>
                      </a:extLst>
                    </a:gridCol>
                    <a:gridCol w="671830">
                      <a:extLst>
                        <a:ext uri="{9D8B030D-6E8A-4147-A177-3AD203B41FA5}">
                          <a16:colId xmlns:a16="http://schemas.microsoft.com/office/drawing/2014/main" val="2426579799"/>
                        </a:ext>
                      </a:extLst>
                    </a:gridCol>
                    <a:gridCol w="585470">
                      <a:extLst>
                        <a:ext uri="{9D8B030D-6E8A-4147-A177-3AD203B41FA5}">
                          <a16:colId xmlns:a16="http://schemas.microsoft.com/office/drawing/2014/main" val="1277547753"/>
                        </a:ext>
                      </a:extLst>
                    </a:gridCol>
                  </a:tblGrid>
                  <a:tr h="16383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Component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GB" sz="10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𝐺𝐻𝑧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GB" sz="10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𝑀𝑉</m:t>
                                    </m:r>
                                    <m:r>
                                      <a:rPr lang="en-US" sz="1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/</m:t>
                                    </m:r>
                                    <m:r>
                                      <a:rPr lang="en-US" sz="1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𝐶𝑒𝑙𝑙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𝜑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GB" sz="10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𝑑𝑒𝑔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799568489"/>
                      </a:ext>
                    </a:extLst>
                  </a:tr>
                  <a:tr h="15748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RF Gun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120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1.6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30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-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204433757"/>
                      </a:ext>
                    </a:extLst>
                  </a:tr>
                  <a:tr h="16383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Buncher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12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65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108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90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0.996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976646849"/>
                      </a:ext>
                    </a:extLst>
                  </a:tr>
                  <a:tr h="16383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Acc.1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12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65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108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90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1.000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775921363"/>
                      </a:ext>
                    </a:extLst>
                  </a:tr>
                  <a:tr h="16383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 dirty="0">
                              <a:effectLst/>
                            </a:rPr>
                            <a:t>Acc.2-5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12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65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108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90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1.000</m:t>
                                </m:r>
                              </m:oMath>
                            </m:oMathPara>
                          </a14:m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28230326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74875518"/>
                  </p:ext>
                </p:extLst>
              </p:nvPr>
            </p:nvGraphicFramePr>
            <p:xfrm>
              <a:off x="546137" y="830970"/>
              <a:ext cx="4860290" cy="818388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934720">
                      <a:extLst>
                        <a:ext uri="{9D8B030D-6E8A-4147-A177-3AD203B41FA5}">
                          <a16:colId xmlns:a16="http://schemas.microsoft.com/office/drawing/2014/main" val="4005482122"/>
                        </a:ext>
                      </a:extLst>
                    </a:gridCol>
                    <a:gridCol w="978535">
                      <a:extLst>
                        <a:ext uri="{9D8B030D-6E8A-4147-A177-3AD203B41FA5}">
                          <a16:colId xmlns:a16="http://schemas.microsoft.com/office/drawing/2014/main" val="1608838368"/>
                        </a:ext>
                      </a:extLst>
                    </a:gridCol>
                    <a:gridCol w="855345">
                      <a:extLst>
                        <a:ext uri="{9D8B030D-6E8A-4147-A177-3AD203B41FA5}">
                          <a16:colId xmlns:a16="http://schemas.microsoft.com/office/drawing/2014/main" val="2042402721"/>
                        </a:ext>
                      </a:extLst>
                    </a:gridCol>
                    <a:gridCol w="834390">
                      <a:extLst>
                        <a:ext uri="{9D8B030D-6E8A-4147-A177-3AD203B41FA5}">
                          <a16:colId xmlns:a16="http://schemas.microsoft.com/office/drawing/2014/main" val="2119617486"/>
                        </a:ext>
                      </a:extLst>
                    </a:gridCol>
                    <a:gridCol w="671830">
                      <a:extLst>
                        <a:ext uri="{9D8B030D-6E8A-4147-A177-3AD203B41FA5}">
                          <a16:colId xmlns:a16="http://schemas.microsoft.com/office/drawing/2014/main" val="2426579799"/>
                        </a:ext>
                      </a:extLst>
                    </a:gridCol>
                    <a:gridCol w="585470">
                      <a:extLst>
                        <a:ext uri="{9D8B030D-6E8A-4147-A177-3AD203B41FA5}">
                          <a16:colId xmlns:a16="http://schemas.microsoft.com/office/drawing/2014/main" val="1277547753"/>
                        </a:ext>
                      </a:extLst>
                    </a:gridCol>
                  </a:tblGrid>
                  <a:tr h="16383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Component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95652" t="-18519" r="-303727" b="-44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223404" t="-18519" r="-246809" b="-44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332847" t="-18519" r="-154015" b="-44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539091" t="-18519" r="-91818" b="-44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32292" t="-18519" r="-5208" b="-44444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99568489"/>
                      </a:ext>
                    </a:extLst>
                  </a:tr>
                  <a:tr h="16306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RF Gun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95652" t="-118519" r="-303727" b="-34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223404" t="-118519" r="-246809" b="-34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332847" t="-118519" r="-154015" b="-34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539091" t="-118519" r="-91818" b="-34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-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204433757"/>
                      </a:ext>
                    </a:extLst>
                  </a:tr>
                  <a:tr h="16383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Buncher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95652" t="-218519" r="-303727" b="-24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223404" t="-218519" r="-246809" b="-24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108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539091" t="-218519" r="-91818" b="-24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32292" t="-218519" r="-5208" b="-24444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76646849"/>
                      </a:ext>
                    </a:extLst>
                  </a:tr>
                  <a:tr h="16383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Acc.1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95652" t="-318519" r="-303727" b="-14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223404" t="-318519" r="-246809" b="-14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108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539091" t="-318519" r="-91818" b="-14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32292" t="-318519" r="-5208" b="-14444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75921363"/>
                      </a:ext>
                    </a:extLst>
                  </a:tr>
                  <a:tr h="16383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Acc.2-5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95652" t="-418519" r="-303727" b="-4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223404" t="-418519" r="-246809" b="-4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108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539091" t="-418519" r="-91818" b="-4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32292" t="-418519" r="-5208" b="-4444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8230326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58" y="1890605"/>
            <a:ext cx="5829300" cy="1863725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1" name="Picture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58" y="3898815"/>
            <a:ext cx="5829300" cy="1886585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6" name="Picture 1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890" y="830970"/>
            <a:ext cx="5826125" cy="1883410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7" name="Picture 16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6344" y="2907246"/>
            <a:ext cx="3417570" cy="1919605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8" name="Picture 17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4080" y="3956853"/>
            <a:ext cx="3289935" cy="2835910"/>
          </a:xfrm>
          <a:prstGeom prst="rect">
            <a:avLst/>
          </a:prstGeom>
          <a:ln>
            <a:solidFill>
              <a:srgbClr val="002060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61647485"/>
                  </p:ext>
                </p:extLst>
              </p:nvPr>
            </p:nvGraphicFramePr>
            <p:xfrm>
              <a:off x="851576" y="6026647"/>
              <a:ext cx="4863328" cy="766116"/>
            </p:xfrm>
            <a:graphic>
              <a:graphicData uri="http://schemas.openxmlformats.org/drawingml/2006/table">
                <a:tbl>
                  <a:tblPr firstRow="1" bandRow="1">
                    <a:tableStyleId>{E8B1032C-EA38-4F05-BA0D-38AFFFC7BED3}</a:tableStyleId>
                  </a:tblPr>
                  <a:tblGrid>
                    <a:gridCol w="846994">
                      <a:extLst>
                        <a:ext uri="{9D8B030D-6E8A-4147-A177-3AD203B41FA5}">
                          <a16:colId xmlns:a16="http://schemas.microsoft.com/office/drawing/2014/main" val="1298681338"/>
                        </a:ext>
                      </a:extLst>
                    </a:gridCol>
                    <a:gridCol w="846994">
                      <a:extLst>
                        <a:ext uri="{9D8B030D-6E8A-4147-A177-3AD203B41FA5}">
                          <a16:colId xmlns:a16="http://schemas.microsoft.com/office/drawing/2014/main" val="3005544144"/>
                        </a:ext>
                      </a:extLst>
                    </a:gridCol>
                    <a:gridCol w="840845">
                      <a:extLst>
                        <a:ext uri="{9D8B030D-6E8A-4147-A177-3AD203B41FA5}">
                          <a16:colId xmlns:a16="http://schemas.microsoft.com/office/drawing/2014/main" val="3834854578"/>
                        </a:ext>
                      </a:extLst>
                    </a:gridCol>
                    <a:gridCol w="776165">
                      <a:extLst>
                        <a:ext uri="{9D8B030D-6E8A-4147-A177-3AD203B41FA5}">
                          <a16:colId xmlns:a16="http://schemas.microsoft.com/office/drawing/2014/main" val="3819194599"/>
                        </a:ext>
                      </a:extLst>
                    </a:gridCol>
                    <a:gridCol w="776165">
                      <a:extLst>
                        <a:ext uri="{9D8B030D-6E8A-4147-A177-3AD203B41FA5}">
                          <a16:colId xmlns:a16="http://schemas.microsoft.com/office/drawing/2014/main" val="2313498743"/>
                        </a:ext>
                      </a:extLst>
                    </a:gridCol>
                    <a:gridCol w="776165">
                      <a:extLst>
                        <a:ext uri="{9D8B030D-6E8A-4147-A177-3AD203B41FA5}">
                          <a16:colId xmlns:a16="http://schemas.microsoft.com/office/drawing/2014/main" val="1406538470"/>
                        </a:ext>
                      </a:extLst>
                    </a:gridCol>
                  </a:tblGrid>
                  <a:tr h="400029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𝑬</m:t>
                                    </m:r>
                                  </m:e>
                                  <m:sub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𝒌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𝑴𝒆𝑽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𝒓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𝒎𝒎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𝒕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𝒇𝒔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𝜺</m:t>
                                    </m:r>
                                  </m:e>
                                  <m:sub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𝝁</m:t>
                                    </m:r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𝒎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𝑬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%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1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𝑰</m:t>
                                    </m:r>
                                  </m:e>
                                  <m:sub>
                                    <m:r>
                                      <a:rPr lang="en-US" sz="1400" b="1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𝒂𝒗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b="1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𝑨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31569582"/>
                      </a:ext>
                    </a:extLst>
                  </a:tr>
                  <a:tr h="36608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356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0.1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1462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0.111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0.</m:t>
                                </m:r>
                                <m:r>
                                  <a:rPr lang="en-GB" sz="1400" b="0" i="0" dirty="0" smtClean="0">
                                    <a:latin typeface="Cambria Math" panose="02040503050406030204" pitchFamily="18" charset="0"/>
                                  </a:rPr>
                                  <m:t>82</m:t>
                                </m:r>
                              </m:oMath>
                            </m:oMathPara>
                          </a14:m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15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0080139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61647485"/>
                  </p:ext>
                </p:extLst>
              </p:nvPr>
            </p:nvGraphicFramePr>
            <p:xfrm>
              <a:off x="851576" y="6026647"/>
              <a:ext cx="4863328" cy="766116"/>
            </p:xfrm>
            <a:graphic>
              <a:graphicData uri="http://schemas.openxmlformats.org/drawingml/2006/table">
                <a:tbl>
                  <a:tblPr firstRow="1" bandRow="1">
                    <a:tableStyleId>{E8B1032C-EA38-4F05-BA0D-38AFFFC7BED3}</a:tableStyleId>
                  </a:tblPr>
                  <a:tblGrid>
                    <a:gridCol w="846994">
                      <a:extLst>
                        <a:ext uri="{9D8B030D-6E8A-4147-A177-3AD203B41FA5}">
                          <a16:colId xmlns:a16="http://schemas.microsoft.com/office/drawing/2014/main" val="1298681338"/>
                        </a:ext>
                      </a:extLst>
                    </a:gridCol>
                    <a:gridCol w="846994">
                      <a:extLst>
                        <a:ext uri="{9D8B030D-6E8A-4147-A177-3AD203B41FA5}">
                          <a16:colId xmlns:a16="http://schemas.microsoft.com/office/drawing/2014/main" val="3005544144"/>
                        </a:ext>
                      </a:extLst>
                    </a:gridCol>
                    <a:gridCol w="840845">
                      <a:extLst>
                        <a:ext uri="{9D8B030D-6E8A-4147-A177-3AD203B41FA5}">
                          <a16:colId xmlns:a16="http://schemas.microsoft.com/office/drawing/2014/main" val="3834854578"/>
                        </a:ext>
                      </a:extLst>
                    </a:gridCol>
                    <a:gridCol w="776165">
                      <a:extLst>
                        <a:ext uri="{9D8B030D-6E8A-4147-A177-3AD203B41FA5}">
                          <a16:colId xmlns:a16="http://schemas.microsoft.com/office/drawing/2014/main" val="3819194599"/>
                        </a:ext>
                      </a:extLst>
                    </a:gridCol>
                    <a:gridCol w="776165">
                      <a:extLst>
                        <a:ext uri="{9D8B030D-6E8A-4147-A177-3AD203B41FA5}">
                          <a16:colId xmlns:a16="http://schemas.microsoft.com/office/drawing/2014/main" val="2313498743"/>
                        </a:ext>
                      </a:extLst>
                    </a:gridCol>
                    <a:gridCol w="776165">
                      <a:extLst>
                        <a:ext uri="{9D8B030D-6E8A-4147-A177-3AD203B41FA5}">
                          <a16:colId xmlns:a16="http://schemas.microsoft.com/office/drawing/2014/main" val="1406538470"/>
                        </a:ext>
                      </a:extLst>
                    </a:gridCol>
                  </a:tblGrid>
                  <a:tr h="40002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719" t="-1515" r="-476978" b="-954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100719" t="-1515" r="-376978" b="-954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202174" t="-1515" r="-279710" b="-954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325781" t="-1515" r="-201563" b="-954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429134" t="-1515" r="-103150" b="-954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525000" t="-1515" r="-2344" b="-9545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31569582"/>
                      </a:ext>
                    </a:extLst>
                  </a:tr>
                  <a:tr h="36608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356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0.1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1462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0.111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429134" t="-109836" r="-103150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15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00801393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24996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59091" y="149567"/>
            <a:ext cx="8169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itchFamily="18" charset="0"/>
              </a:rPr>
              <a:t>Case 2 : velocity bunching to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itchFamily="18" charset="0"/>
              </a:rPr>
              <a:t>332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itchFamily="18" charset="0"/>
              </a:rPr>
              <a:t>fs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0" name="Table 1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1122180"/>
                  </p:ext>
                </p:extLst>
              </p:nvPr>
            </p:nvGraphicFramePr>
            <p:xfrm>
              <a:off x="580413" y="5763662"/>
              <a:ext cx="4863328" cy="766116"/>
            </p:xfrm>
            <a:graphic>
              <a:graphicData uri="http://schemas.openxmlformats.org/drawingml/2006/table">
                <a:tbl>
                  <a:tblPr firstRow="1" bandRow="1">
                    <a:tableStyleId>{E8B1032C-EA38-4F05-BA0D-38AFFFC7BED3}</a:tableStyleId>
                  </a:tblPr>
                  <a:tblGrid>
                    <a:gridCol w="846994">
                      <a:extLst>
                        <a:ext uri="{9D8B030D-6E8A-4147-A177-3AD203B41FA5}">
                          <a16:colId xmlns:a16="http://schemas.microsoft.com/office/drawing/2014/main" val="1298681338"/>
                        </a:ext>
                      </a:extLst>
                    </a:gridCol>
                    <a:gridCol w="846994">
                      <a:extLst>
                        <a:ext uri="{9D8B030D-6E8A-4147-A177-3AD203B41FA5}">
                          <a16:colId xmlns:a16="http://schemas.microsoft.com/office/drawing/2014/main" val="3005544144"/>
                        </a:ext>
                      </a:extLst>
                    </a:gridCol>
                    <a:gridCol w="840845">
                      <a:extLst>
                        <a:ext uri="{9D8B030D-6E8A-4147-A177-3AD203B41FA5}">
                          <a16:colId xmlns:a16="http://schemas.microsoft.com/office/drawing/2014/main" val="3834854578"/>
                        </a:ext>
                      </a:extLst>
                    </a:gridCol>
                    <a:gridCol w="776165">
                      <a:extLst>
                        <a:ext uri="{9D8B030D-6E8A-4147-A177-3AD203B41FA5}">
                          <a16:colId xmlns:a16="http://schemas.microsoft.com/office/drawing/2014/main" val="3819194599"/>
                        </a:ext>
                      </a:extLst>
                    </a:gridCol>
                    <a:gridCol w="776165">
                      <a:extLst>
                        <a:ext uri="{9D8B030D-6E8A-4147-A177-3AD203B41FA5}">
                          <a16:colId xmlns:a16="http://schemas.microsoft.com/office/drawing/2014/main" val="2313498743"/>
                        </a:ext>
                      </a:extLst>
                    </a:gridCol>
                    <a:gridCol w="776165">
                      <a:extLst>
                        <a:ext uri="{9D8B030D-6E8A-4147-A177-3AD203B41FA5}">
                          <a16:colId xmlns:a16="http://schemas.microsoft.com/office/drawing/2014/main" val="1406538470"/>
                        </a:ext>
                      </a:extLst>
                    </a:gridCol>
                  </a:tblGrid>
                  <a:tr h="400029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𝑬</m:t>
                                    </m:r>
                                  </m:e>
                                  <m:sub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𝒌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𝑴𝒆𝑽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𝒓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𝒎𝒎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𝒕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𝒇𝒔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𝜺</m:t>
                                    </m:r>
                                  </m:e>
                                  <m:sub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𝝁</m:t>
                                    </m:r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𝒎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𝑬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%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1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𝑰</m:t>
                                    </m:r>
                                  </m:e>
                                  <m:sub>
                                    <m:r>
                                      <a:rPr lang="en-US" sz="1400" b="1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𝒂𝒗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b="1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𝑨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31569582"/>
                      </a:ext>
                    </a:extLst>
                  </a:tr>
                  <a:tr h="36608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297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0.1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332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0.13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0.</m:t>
                                </m:r>
                                <m:r>
                                  <a:rPr lang="en-GB" sz="1400" b="0" i="0" dirty="0" smtClean="0">
                                    <a:latin typeface="Cambria Math" panose="02040503050406030204" pitchFamily="18" charset="0"/>
                                  </a:rPr>
                                  <m:t>31</m:t>
                                </m:r>
                              </m:oMath>
                            </m:oMathPara>
                          </a14:m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65</m:t>
                                </m:r>
                              </m:oMath>
                            </m:oMathPara>
                          </a14:m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0080139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0" name="Table 1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1122180"/>
                  </p:ext>
                </p:extLst>
              </p:nvPr>
            </p:nvGraphicFramePr>
            <p:xfrm>
              <a:off x="580413" y="5763662"/>
              <a:ext cx="4863328" cy="766116"/>
            </p:xfrm>
            <a:graphic>
              <a:graphicData uri="http://schemas.openxmlformats.org/drawingml/2006/table">
                <a:tbl>
                  <a:tblPr firstRow="1" bandRow="1">
                    <a:tableStyleId>{E8B1032C-EA38-4F05-BA0D-38AFFFC7BED3}</a:tableStyleId>
                  </a:tblPr>
                  <a:tblGrid>
                    <a:gridCol w="846994">
                      <a:extLst>
                        <a:ext uri="{9D8B030D-6E8A-4147-A177-3AD203B41FA5}">
                          <a16:colId xmlns:a16="http://schemas.microsoft.com/office/drawing/2014/main" val="1298681338"/>
                        </a:ext>
                      </a:extLst>
                    </a:gridCol>
                    <a:gridCol w="846994">
                      <a:extLst>
                        <a:ext uri="{9D8B030D-6E8A-4147-A177-3AD203B41FA5}">
                          <a16:colId xmlns:a16="http://schemas.microsoft.com/office/drawing/2014/main" val="3005544144"/>
                        </a:ext>
                      </a:extLst>
                    </a:gridCol>
                    <a:gridCol w="840845">
                      <a:extLst>
                        <a:ext uri="{9D8B030D-6E8A-4147-A177-3AD203B41FA5}">
                          <a16:colId xmlns:a16="http://schemas.microsoft.com/office/drawing/2014/main" val="3834854578"/>
                        </a:ext>
                      </a:extLst>
                    </a:gridCol>
                    <a:gridCol w="776165">
                      <a:extLst>
                        <a:ext uri="{9D8B030D-6E8A-4147-A177-3AD203B41FA5}">
                          <a16:colId xmlns:a16="http://schemas.microsoft.com/office/drawing/2014/main" val="3819194599"/>
                        </a:ext>
                      </a:extLst>
                    </a:gridCol>
                    <a:gridCol w="776165">
                      <a:extLst>
                        <a:ext uri="{9D8B030D-6E8A-4147-A177-3AD203B41FA5}">
                          <a16:colId xmlns:a16="http://schemas.microsoft.com/office/drawing/2014/main" val="2313498743"/>
                        </a:ext>
                      </a:extLst>
                    </a:gridCol>
                    <a:gridCol w="776165">
                      <a:extLst>
                        <a:ext uri="{9D8B030D-6E8A-4147-A177-3AD203B41FA5}">
                          <a16:colId xmlns:a16="http://schemas.microsoft.com/office/drawing/2014/main" val="1406538470"/>
                        </a:ext>
                      </a:extLst>
                    </a:gridCol>
                  </a:tblGrid>
                  <a:tr h="40002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719" t="-1515" r="-476978" b="-954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719" t="-1515" r="-376978" b="-954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2174" t="-1515" r="-279710" b="-954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25781" t="-1515" r="-201563" b="-954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29134" t="-1515" r="-103150" b="-954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25000" t="-1515" r="-2344" b="-9545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31569582"/>
                      </a:ext>
                    </a:extLst>
                  </a:tr>
                  <a:tr h="36608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297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0.1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332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0.13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29134" t="-109836" r="-103150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25000" t="-109836" r="-2344" b="-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0080139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20490545"/>
                  </p:ext>
                </p:extLst>
              </p:nvPr>
            </p:nvGraphicFramePr>
            <p:xfrm>
              <a:off x="815079" y="781743"/>
              <a:ext cx="4860290" cy="818388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934720">
                      <a:extLst>
                        <a:ext uri="{9D8B030D-6E8A-4147-A177-3AD203B41FA5}">
                          <a16:colId xmlns:a16="http://schemas.microsoft.com/office/drawing/2014/main" val="467559347"/>
                        </a:ext>
                      </a:extLst>
                    </a:gridCol>
                    <a:gridCol w="978535">
                      <a:extLst>
                        <a:ext uri="{9D8B030D-6E8A-4147-A177-3AD203B41FA5}">
                          <a16:colId xmlns:a16="http://schemas.microsoft.com/office/drawing/2014/main" val="2307427562"/>
                        </a:ext>
                      </a:extLst>
                    </a:gridCol>
                    <a:gridCol w="855345">
                      <a:extLst>
                        <a:ext uri="{9D8B030D-6E8A-4147-A177-3AD203B41FA5}">
                          <a16:colId xmlns:a16="http://schemas.microsoft.com/office/drawing/2014/main" val="2819282469"/>
                        </a:ext>
                      </a:extLst>
                    </a:gridCol>
                    <a:gridCol w="834390">
                      <a:extLst>
                        <a:ext uri="{9D8B030D-6E8A-4147-A177-3AD203B41FA5}">
                          <a16:colId xmlns:a16="http://schemas.microsoft.com/office/drawing/2014/main" val="3919806233"/>
                        </a:ext>
                      </a:extLst>
                    </a:gridCol>
                    <a:gridCol w="671830">
                      <a:extLst>
                        <a:ext uri="{9D8B030D-6E8A-4147-A177-3AD203B41FA5}">
                          <a16:colId xmlns:a16="http://schemas.microsoft.com/office/drawing/2014/main" val="2212487422"/>
                        </a:ext>
                      </a:extLst>
                    </a:gridCol>
                    <a:gridCol w="585470">
                      <a:extLst>
                        <a:ext uri="{9D8B030D-6E8A-4147-A177-3AD203B41FA5}">
                          <a16:colId xmlns:a16="http://schemas.microsoft.com/office/drawing/2014/main" val="3236154625"/>
                        </a:ext>
                      </a:extLst>
                    </a:gridCol>
                  </a:tblGrid>
                  <a:tr h="16383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Component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GB" sz="10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𝐺𝐻𝑧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GB" sz="10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𝑀𝑉</m:t>
                                    </m:r>
                                    <m:r>
                                      <a:rPr lang="en-US" sz="1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/</m:t>
                                    </m:r>
                                    <m:r>
                                      <a:rPr lang="en-US" sz="1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𝐶𝑒𝑙𝑙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𝜑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GB" sz="10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𝑑𝑒𝑔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686298626"/>
                      </a:ext>
                    </a:extLst>
                  </a:tr>
                  <a:tr h="15748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RF Gun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120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1.6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30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-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599533581"/>
                      </a:ext>
                    </a:extLst>
                  </a:tr>
                  <a:tr h="16383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Buncher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12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5.2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108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0.996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768590891"/>
                      </a:ext>
                    </a:extLst>
                  </a:tr>
                  <a:tr h="16383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Acc.1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12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65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108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70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1.000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812806732"/>
                      </a:ext>
                    </a:extLst>
                  </a:tr>
                  <a:tr h="16383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Acc.2-5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12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65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108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87.5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1.000</m:t>
                                </m:r>
                              </m:oMath>
                            </m:oMathPara>
                          </a14:m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7637499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20490545"/>
                  </p:ext>
                </p:extLst>
              </p:nvPr>
            </p:nvGraphicFramePr>
            <p:xfrm>
              <a:off x="815079" y="781743"/>
              <a:ext cx="4860290" cy="818388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934720">
                      <a:extLst>
                        <a:ext uri="{9D8B030D-6E8A-4147-A177-3AD203B41FA5}">
                          <a16:colId xmlns:a16="http://schemas.microsoft.com/office/drawing/2014/main" val="467559347"/>
                        </a:ext>
                      </a:extLst>
                    </a:gridCol>
                    <a:gridCol w="978535">
                      <a:extLst>
                        <a:ext uri="{9D8B030D-6E8A-4147-A177-3AD203B41FA5}">
                          <a16:colId xmlns:a16="http://schemas.microsoft.com/office/drawing/2014/main" val="2307427562"/>
                        </a:ext>
                      </a:extLst>
                    </a:gridCol>
                    <a:gridCol w="855345">
                      <a:extLst>
                        <a:ext uri="{9D8B030D-6E8A-4147-A177-3AD203B41FA5}">
                          <a16:colId xmlns:a16="http://schemas.microsoft.com/office/drawing/2014/main" val="2819282469"/>
                        </a:ext>
                      </a:extLst>
                    </a:gridCol>
                    <a:gridCol w="834390">
                      <a:extLst>
                        <a:ext uri="{9D8B030D-6E8A-4147-A177-3AD203B41FA5}">
                          <a16:colId xmlns:a16="http://schemas.microsoft.com/office/drawing/2014/main" val="3919806233"/>
                        </a:ext>
                      </a:extLst>
                    </a:gridCol>
                    <a:gridCol w="671830">
                      <a:extLst>
                        <a:ext uri="{9D8B030D-6E8A-4147-A177-3AD203B41FA5}">
                          <a16:colId xmlns:a16="http://schemas.microsoft.com/office/drawing/2014/main" val="2212487422"/>
                        </a:ext>
                      </a:extLst>
                    </a:gridCol>
                    <a:gridCol w="585470">
                      <a:extLst>
                        <a:ext uri="{9D8B030D-6E8A-4147-A177-3AD203B41FA5}">
                          <a16:colId xmlns:a16="http://schemas.microsoft.com/office/drawing/2014/main" val="3236154625"/>
                        </a:ext>
                      </a:extLst>
                    </a:gridCol>
                  </a:tblGrid>
                  <a:tr h="16383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Component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95652" t="-22222" r="-303727" b="-44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223404" t="-22222" r="-246809" b="-44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332847" t="-22222" r="-154015" b="-44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539091" t="-22222" r="-91818" b="-44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732292" t="-22222" r="-5208" b="-44444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86298626"/>
                      </a:ext>
                    </a:extLst>
                  </a:tr>
                  <a:tr h="16306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RF Gun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95652" t="-122222" r="-303727" b="-34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223404" t="-122222" r="-246809" b="-34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332847" t="-122222" r="-154015" b="-34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539091" t="-122222" r="-91818" b="-34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-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599533581"/>
                      </a:ext>
                    </a:extLst>
                  </a:tr>
                  <a:tr h="16383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Buncher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95652" t="-222222" r="-303727" b="-24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223404" t="-222222" r="-246809" b="-24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108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539091" t="-222222" r="-91818" b="-24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732292" t="-222222" r="-5208" b="-24444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68590891"/>
                      </a:ext>
                    </a:extLst>
                  </a:tr>
                  <a:tr h="16383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Acc.1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95652" t="-322222" r="-303727" b="-14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223404" t="-322222" r="-246809" b="-14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108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539091" t="-322222" r="-91818" b="-14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732292" t="-322222" r="-5208" b="-14444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12806732"/>
                      </a:ext>
                    </a:extLst>
                  </a:tr>
                  <a:tr h="16383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Acc.2-5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95652" t="-422222" r="-303727" b="-4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223404" t="-422222" r="-246809" b="-4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108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539091" t="-422222" r="-91818" b="-4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732292" t="-422222" r="-5208" b="-4444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76374999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2" name="Picture 1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3407" y="1770642"/>
            <a:ext cx="5803265" cy="186309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13" name="Picture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597" y="3804243"/>
            <a:ext cx="5794076" cy="182966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14" name="Picture 1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0992" y="611232"/>
            <a:ext cx="5847080" cy="1863725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5" name="Picture 14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975" y="2643461"/>
            <a:ext cx="5873115" cy="1886585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6" name="Picture 15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975" y="4757986"/>
            <a:ext cx="5826125" cy="1909445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388451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861108" y="176439"/>
            <a:ext cx="8169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itchFamily="18" charset="0"/>
              </a:rPr>
              <a:t>Case 2 : velocity bunching to 350 fs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cs typeface="Times New Roman" pitchFamily="18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50" y="1089363"/>
            <a:ext cx="5801360" cy="1851660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1" name="Pictur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6235" y="3580540"/>
            <a:ext cx="3562024" cy="2085340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7" name="Picture 1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6113" y="1025599"/>
            <a:ext cx="3289935" cy="2995930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8" name="Picture 17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458" y="3580540"/>
            <a:ext cx="3550920" cy="2085340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2346866" y="5982231"/>
            <a:ext cx="80054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This case has </a:t>
            </a:r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been </a:t>
            </a:r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used for subsequent </a:t>
            </a:r>
            <a:r>
              <a:rPr lang="en-GB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Linac</a:t>
            </a:r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simulations </a:t>
            </a:r>
            <a:b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</a:br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(see WP 6 presentations by Xingguang Liu)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5407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33719" y="176439"/>
            <a:ext cx="108114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Case 3 : velocity bunching to avoid first bunch compressor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0" name="Table 1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28921033"/>
                  </p:ext>
                </p:extLst>
              </p:nvPr>
            </p:nvGraphicFramePr>
            <p:xfrm>
              <a:off x="580413" y="5690979"/>
              <a:ext cx="4863328" cy="766116"/>
            </p:xfrm>
            <a:graphic>
              <a:graphicData uri="http://schemas.openxmlformats.org/drawingml/2006/table">
                <a:tbl>
                  <a:tblPr firstRow="1" bandRow="1">
                    <a:tableStyleId>{E8B1032C-EA38-4F05-BA0D-38AFFFC7BED3}</a:tableStyleId>
                  </a:tblPr>
                  <a:tblGrid>
                    <a:gridCol w="846994">
                      <a:extLst>
                        <a:ext uri="{9D8B030D-6E8A-4147-A177-3AD203B41FA5}">
                          <a16:colId xmlns:a16="http://schemas.microsoft.com/office/drawing/2014/main" val="1298681338"/>
                        </a:ext>
                      </a:extLst>
                    </a:gridCol>
                    <a:gridCol w="846994">
                      <a:extLst>
                        <a:ext uri="{9D8B030D-6E8A-4147-A177-3AD203B41FA5}">
                          <a16:colId xmlns:a16="http://schemas.microsoft.com/office/drawing/2014/main" val="3005544144"/>
                        </a:ext>
                      </a:extLst>
                    </a:gridCol>
                    <a:gridCol w="840845">
                      <a:extLst>
                        <a:ext uri="{9D8B030D-6E8A-4147-A177-3AD203B41FA5}">
                          <a16:colId xmlns:a16="http://schemas.microsoft.com/office/drawing/2014/main" val="3834854578"/>
                        </a:ext>
                      </a:extLst>
                    </a:gridCol>
                    <a:gridCol w="776165">
                      <a:extLst>
                        <a:ext uri="{9D8B030D-6E8A-4147-A177-3AD203B41FA5}">
                          <a16:colId xmlns:a16="http://schemas.microsoft.com/office/drawing/2014/main" val="3819194599"/>
                        </a:ext>
                      </a:extLst>
                    </a:gridCol>
                    <a:gridCol w="776165">
                      <a:extLst>
                        <a:ext uri="{9D8B030D-6E8A-4147-A177-3AD203B41FA5}">
                          <a16:colId xmlns:a16="http://schemas.microsoft.com/office/drawing/2014/main" val="2313498743"/>
                        </a:ext>
                      </a:extLst>
                    </a:gridCol>
                    <a:gridCol w="776165">
                      <a:extLst>
                        <a:ext uri="{9D8B030D-6E8A-4147-A177-3AD203B41FA5}">
                          <a16:colId xmlns:a16="http://schemas.microsoft.com/office/drawing/2014/main" val="1406538470"/>
                        </a:ext>
                      </a:extLst>
                    </a:gridCol>
                  </a:tblGrid>
                  <a:tr h="400029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𝑬</m:t>
                                    </m:r>
                                  </m:e>
                                  <m:sub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𝒌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𝑴𝒆𝑽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𝒓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𝒎𝒎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𝒕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𝒇𝒔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𝜺</m:t>
                                    </m:r>
                                  </m:e>
                                  <m:sub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𝝁</m:t>
                                    </m:r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𝒎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𝑬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%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1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𝑰</m:t>
                                    </m:r>
                                  </m:e>
                                  <m:sub>
                                    <m:r>
                                      <a:rPr lang="en-US" sz="1400" b="1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𝒂𝒗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b="1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𝑨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31569582"/>
                      </a:ext>
                    </a:extLst>
                  </a:tr>
                  <a:tr h="36608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297</m:t>
                                </m:r>
                              </m:oMath>
                            </m:oMathPara>
                          </a14:m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0.1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133</m:t>
                                </m:r>
                              </m:oMath>
                            </m:oMathPara>
                          </a14:m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+mn-lt"/>
                              <a:cs typeface="+mn-cs"/>
                            </a:rPr>
                            <a:t>0.16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0.</m:t>
                                </m:r>
                                <m:r>
                                  <a:rPr lang="en-GB" sz="1400" b="0" i="0" dirty="0" smtClean="0">
                                    <a:latin typeface="Cambria Math" panose="02040503050406030204" pitchFamily="18" charset="0"/>
                                  </a:rPr>
                                  <m:t>18</m:t>
                                </m:r>
                              </m:oMath>
                            </m:oMathPara>
                          </a14:m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162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0080139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0" name="Table 1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28921033"/>
                  </p:ext>
                </p:extLst>
              </p:nvPr>
            </p:nvGraphicFramePr>
            <p:xfrm>
              <a:off x="580413" y="5690979"/>
              <a:ext cx="4863328" cy="766116"/>
            </p:xfrm>
            <a:graphic>
              <a:graphicData uri="http://schemas.openxmlformats.org/drawingml/2006/table">
                <a:tbl>
                  <a:tblPr firstRow="1" bandRow="1">
                    <a:tableStyleId>{E8B1032C-EA38-4F05-BA0D-38AFFFC7BED3}</a:tableStyleId>
                  </a:tblPr>
                  <a:tblGrid>
                    <a:gridCol w="846994">
                      <a:extLst>
                        <a:ext uri="{9D8B030D-6E8A-4147-A177-3AD203B41FA5}">
                          <a16:colId xmlns:a16="http://schemas.microsoft.com/office/drawing/2014/main" val="1298681338"/>
                        </a:ext>
                      </a:extLst>
                    </a:gridCol>
                    <a:gridCol w="846994">
                      <a:extLst>
                        <a:ext uri="{9D8B030D-6E8A-4147-A177-3AD203B41FA5}">
                          <a16:colId xmlns:a16="http://schemas.microsoft.com/office/drawing/2014/main" val="3005544144"/>
                        </a:ext>
                      </a:extLst>
                    </a:gridCol>
                    <a:gridCol w="840845">
                      <a:extLst>
                        <a:ext uri="{9D8B030D-6E8A-4147-A177-3AD203B41FA5}">
                          <a16:colId xmlns:a16="http://schemas.microsoft.com/office/drawing/2014/main" val="3834854578"/>
                        </a:ext>
                      </a:extLst>
                    </a:gridCol>
                    <a:gridCol w="776165">
                      <a:extLst>
                        <a:ext uri="{9D8B030D-6E8A-4147-A177-3AD203B41FA5}">
                          <a16:colId xmlns:a16="http://schemas.microsoft.com/office/drawing/2014/main" val="3819194599"/>
                        </a:ext>
                      </a:extLst>
                    </a:gridCol>
                    <a:gridCol w="776165">
                      <a:extLst>
                        <a:ext uri="{9D8B030D-6E8A-4147-A177-3AD203B41FA5}">
                          <a16:colId xmlns:a16="http://schemas.microsoft.com/office/drawing/2014/main" val="2313498743"/>
                        </a:ext>
                      </a:extLst>
                    </a:gridCol>
                    <a:gridCol w="776165">
                      <a:extLst>
                        <a:ext uri="{9D8B030D-6E8A-4147-A177-3AD203B41FA5}">
                          <a16:colId xmlns:a16="http://schemas.microsoft.com/office/drawing/2014/main" val="1406538470"/>
                        </a:ext>
                      </a:extLst>
                    </a:gridCol>
                  </a:tblGrid>
                  <a:tr h="40002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719" t="-1515" r="-476978" b="-954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719" t="-1515" r="-376978" b="-954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2174" t="-1515" r="-279710" b="-954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25781" t="-1515" r="-201563" b="-954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29134" t="-1515" r="-103150" b="-954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25000" t="-1515" r="-2344" b="-9545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31569582"/>
                      </a:ext>
                    </a:extLst>
                  </a:tr>
                  <a:tr h="36608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719" t="-109836" r="-476978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0.1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2174" t="-109836" r="-279710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+mn-lt"/>
                              <a:cs typeface="+mn-cs"/>
                            </a:rPr>
                            <a:t>0.16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29134" t="-109836" r="-103150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162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0080139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00627584"/>
                  </p:ext>
                </p:extLst>
              </p:nvPr>
            </p:nvGraphicFramePr>
            <p:xfrm>
              <a:off x="297013" y="752648"/>
              <a:ext cx="4860290" cy="83394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934720">
                      <a:extLst>
                        <a:ext uri="{9D8B030D-6E8A-4147-A177-3AD203B41FA5}">
                          <a16:colId xmlns:a16="http://schemas.microsoft.com/office/drawing/2014/main" val="3050194761"/>
                        </a:ext>
                      </a:extLst>
                    </a:gridCol>
                    <a:gridCol w="978535">
                      <a:extLst>
                        <a:ext uri="{9D8B030D-6E8A-4147-A177-3AD203B41FA5}">
                          <a16:colId xmlns:a16="http://schemas.microsoft.com/office/drawing/2014/main" val="4210925123"/>
                        </a:ext>
                      </a:extLst>
                    </a:gridCol>
                    <a:gridCol w="855345">
                      <a:extLst>
                        <a:ext uri="{9D8B030D-6E8A-4147-A177-3AD203B41FA5}">
                          <a16:colId xmlns:a16="http://schemas.microsoft.com/office/drawing/2014/main" val="1085410005"/>
                        </a:ext>
                      </a:extLst>
                    </a:gridCol>
                    <a:gridCol w="834390">
                      <a:extLst>
                        <a:ext uri="{9D8B030D-6E8A-4147-A177-3AD203B41FA5}">
                          <a16:colId xmlns:a16="http://schemas.microsoft.com/office/drawing/2014/main" val="653569869"/>
                        </a:ext>
                      </a:extLst>
                    </a:gridCol>
                    <a:gridCol w="671830">
                      <a:extLst>
                        <a:ext uri="{9D8B030D-6E8A-4147-A177-3AD203B41FA5}">
                          <a16:colId xmlns:a16="http://schemas.microsoft.com/office/drawing/2014/main" val="1023833236"/>
                        </a:ext>
                      </a:extLst>
                    </a:gridCol>
                    <a:gridCol w="585470">
                      <a:extLst>
                        <a:ext uri="{9D8B030D-6E8A-4147-A177-3AD203B41FA5}">
                          <a16:colId xmlns:a16="http://schemas.microsoft.com/office/drawing/2014/main" val="1114685662"/>
                        </a:ext>
                      </a:extLst>
                    </a:gridCol>
                  </a:tblGrid>
                  <a:tr h="16383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Component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GB" sz="10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𝐺𝐻𝑧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GB" sz="10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𝑀𝑉</m:t>
                                    </m:r>
                                    <m:r>
                                      <a:rPr lang="en-US" sz="1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/</m:t>
                                    </m:r>
                                    <m:r>
                                      <a:rPr lang="en-US" sz="1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𝐶𝑒𝑙𝑙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𝜑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GB" sz="10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𝑑𝑒𝑔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492029728"/>
                      </a:ext>
                    </a:extLst>
                  </a:tr>
                  <a:tr h="15748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RF Gun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120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1.6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30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-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949886297"/>
                      </a:ext>
                    </a:extLst>
                  </a:tr>
                  <a:tr h="16383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Buncher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12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.0</m:t>
                                </m:r>
                              </m:oMath>
                            </m:oMathPara>
                          </a14:m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108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1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10</m:t>
                                </m:r>
                              </m:oMath>
                            </m:oMathPara>
                          </a14:m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0.996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478637652"/>
                      </a:ext>
                    </a:extLst>
                  </a:tr>
                  <a:tr h="16383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Acc.1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12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65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108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70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1.000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661519698"/>
                      </a:ext>
                    </a:extLst>
                  </a:tr>
                  <a:tr h="16383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Acc.2-5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12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65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108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  <m:r>
                                  <a:rPr lang="en-GB" sz="1000" b="0" i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7.5</m:t>
                                </m:r>
                              </m:oMath>
                            </m:oMathPara>
                          </a14:m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1.000</m:t>
                                </m:r>
                              </m:oMath>
                            </m:oMathPara>
                          </a14:m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05796244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00627584"/>
                  </p:ext>
                </p:extLst>
              </p:nvPr>
            </p:nvGraphicFramePr>
            <p:xfrm>
              <a:off x="297013" y="752648"/>
              <a:ext cx="4860290" cy="83394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934720">
                      <a:extLst>
                        <a:ext uri="{9D8B030D-6E8A-4147-A177-3AD203B41FA5}">
                          <a16:colId xmlns:a16="http://schemas.microsoft.com/office/drawing/2014/main" val="3050194761"/>
                        </a:ext>
                      </a:extLst>
                    </a:gridCol>
                    <a:gridCol w="978535">
                      <a:extLst>
                        <a:ext uri="{9D8B030D-6E8A-4147-A177-3AD203B41FA5}">
                          <a16:colId xmlns:a16="http://schemas.microsoft.com/office/drawing/2014/main" val="4210925123"/>
                        </a:ext>
                      </a:extLst>
                    </a:gridCol>
                    <a:gridCol w="855345">
                      <a:extLst>
                        <a:ext uri="{9D8B030D-6E8A-4147-A177-3AD203B41FA5}">
                          <a16:colId xmlns:a16="http://schemas.microsoft.com/office/drawing/2014/main" val="1085410005"/>
                        </a:ext>
                      </a:extLst>
                    </a:gridCol>
                    <a:gridCol w="834390">
                      <a:extLst>
                        <a:ext uri="{9D8B030D-6E8A-4147-A177-3AD203B41FA5}">
                          <a16:colId xmlns:a16="http://schemas.microsoft.com/office/drawing/2014/main" val="653569869"/>
                        </a:ext>
                      </a:extLst>
                    </a:gridCol>
                    <a:gridCol w="671830">
                      <a:extLst>
                        <a:ext uri="{9D8B030D-6E8A-4147-A177-3AD203B41FA5}">
                          <a16:colId xmlns:a16="http://schemas.microsoft.com/office/drawing/2014/main" val="1023833236"/>
                        </a:ext>
                      </a:extLst>
                    </a:gridCol>
                    <a:gridCol w="585470">
                      <a:extLst>
                        <a:ext uri="{9D8B030D-6E8A-4147-A177-3AD203B41FA5}">
                          <a16:colId xmlns:a16="http://schemas.microsoft.com/office/drawing/2014/main" val="1114685662"/>
                        </a:ext>
                      </a:extLst>
                    </a:gridCol>
                  </a:tblGrid>
                  <a:tr h="16383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Component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96273" t="-18519" r="-303106" b="-4518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225714" t="-18519" r="-248571" b="-4518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332847" t="-18519" r="-154015" b="-4518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534234" t="-18519" r="-90090" b="-4518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733333" t="-18519" r="-4167" b="-45185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92029728"/>
                      </a:ext>
                    </a:extLst>
                  </a:tr>
                  <a:tr h="16306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RF Gun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96273" t="-118519" r="-303106" b="-3518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225714" t="-118519" r="-248571" b="-3518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332847" t="-118519" r="-154015" b="-3518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534234" t="-118519" r="-90090" b="-3518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-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949886297"/>
                      </a:ext>
                    </a:extLst>
                  </a:tr>
                  <a:tr h="17938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Buncher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96273" t="-196667" r="-303106" b="-2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225714" t="-196667" r="-248571" b="-2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108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534234" t="-196667" r="-90090" b="-2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733333" t="-196667" r="-4167" b="-21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78637652"/>
                      </a:ext>
                    </a:extLst>
                  </a:tr>
                  <a:tr h="16383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Acc.1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96273" t="-329630" r="-303106" b="-1407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225714" t="-329630" r="-248571" b="-1407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108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534234" t="-329630" r="-90090" b="-1407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733333" t="-329630" r="-4167" b="-14074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61519698"/>
                      </a:ext>
                    </a:extLst>
                  </a:tr>
                  <a:tr h="16383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Acc.2-5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96273" t="-429630" r="-303106" b="-407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225714" t="-429630" r="-248571" b="-407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108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534234" t="-429630" r="-90090" b="-407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733333" t="-429630" r="-4167" b="-4074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57962445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2" name="Picture 1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013" y="1687702"/>
            <a:ext cx="5697220" cy="1863725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3" name="Picture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014" y="3650496"/>
            <a:ext cx="5697220" cy="1883410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4" name="Picture 13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592" y="941354"/>
            <a:ext cx="3328035" cy="1798955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5" name="Picture 14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2692" y="3116207"/>
            <a:ext cx="3289935" cy="2957830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105406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27466" y="236193"/>
            <a:ext cx="61208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Wake field considerations</a:t>
            </a:r>
            <a:endParaRPr lang="en-GB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07459" y="923364"/>
            <a:ext cx="85164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We don’t have the full 3D field map of the </a:t>
            </a:r>
            <a:r>
              <a:rPr lang="en-GB" dirty="0" err="1" smtClean="0"/>
              <a:t>CompactLight</a:t>
            </a:r>
            <a:r>
              <a:rPr lang="en-GB" dirty="0" smtClean="0"/>
              <a:t> x-band structure yet</a:t>
            </a:r>
          </a:p>
          <a:p>
            <a:endParaRPr lang="en-GB" dirty="0"/>
          </a:p>
          <a:p>
            <a:r>
              <a:rPr lang="en-GB" dirty="0" smtClean="0"/>
              <a:t>First analytical (worst case) look into longitudinal and transverse wake fields (350 fs case)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039906" y="2056493"/>
            <a:ext cx="2653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Longitudinal wakes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805082" y="2113857"/>
            <a:ext cx="6535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Transverse wakes, 50 </a:t>
            </a:r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 smtClean="0"/>
              <a:t>m (0.5 sigma)  and 100 </a:t>
            </a:r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 smtClean="0"/>
              <a:t>m (1 sigma) offset</a:t>
            </a:r>
            <a:endParaRPr lang="en-GB" dirty="0"/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852" y="2964453"/>
            <a:ext cx="3201453" cy="2369547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383" y="2964453"/>
            <a:ext cx="3092132" cy="2369547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0" name="Picture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4904" y="2964453"/>
            <a:ext cx="3449053" cy="2369547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2727466" y="5686926"/>
            <a:ext cx="5814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Wake field effect within the injector seems quite small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029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99184" y="307910"/>
            <a:ext cx="61208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Conclusion and Outlook</a:t>
            </a:r>
            <a:endParaRPr lang="en-GB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72746" y="1308742"/>
            <a:ext cx="9831721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 smtClean="0">
                <a:latin typeface="Comic Sans MS" panose="030F0702030302020204" pitchFamily="66" charset="0"/>
              </a:rPr>
              <a:t>Proposal of a very compact injector with proven gun technology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 smtClean="0">
                <a:latin typeface="Comic Sans MS" panose="030F0702030302020204" pitchFamily="66" charset="0"/>
              </a:rPr>
              <a:t>x-band modules could be used from the beginning providing a very compact and flexible design, no need for other frequency </a:t>
            </a:r>
            <a:r>
              <a:rPr lang="en-GB" b="1" dirty="0" smtClean="0">
                <a:latin typeface="Comic Sans MS" panose="030F0702030302020204" pitchFamily="66" charset="0"/>
              </a:rPr>
              <a:t>module</a:t>
            </a:r>
            <a:br>
              <a:rPr lang="en-GB" b="1" dirty="0" smtClean="0">
                <a:latin typeface="Comic Sans MS" panose="030F0702030302020204" pitchFamily="66" charset="0"/>
              </a:rPr>
            </a:br>
            <a:r>
              <a:rPr lang="en-GB" b="1" dirty="0" smtClean="0">
                <a:latin typeface="Comic Sans MS" panose="030F0702030302020204" pitchFamily="66" charset="0"/>
              </a:rPr>
              <a:t>scheme might work with different gun-types</a:t>
            </a:r>
            <a:endParaRPr lang="en-GB" b="1" dirty="0" smtClean="0">
              <a:latin typeface="Comic Sans MS" panose="030F0702030302020204" pitchFamily="66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 smtClean="0">
                <a:latin typeface="Comic Sans MS" panose="030F0702030302020204" pitchFamily="66" charset="0"/>
              </a:rPr>
              <a:t>S-band gun allows for flexibility in cathode material and laser set-up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 smtClean="0">
                <a:latin typeface="Comic Sans MS" panose="030F0702030302020204" pitchFamily="66" charset="0"/>
              </a:rPr>
              <a:t>Further transport of the beam and its suitability for FEL needs study</a:t>
            </a:r>
            <a:br>
              <a:rPr lang="en-GB" b="1" dirty="0" smtClean="0">
                <a:latin typeface="Comic Sans MS" panose="030F0702030302020204" pitchFamily="66" charset="0"/>
              </a:rPr>
            </a:br>
            <a:r>
              <a:rPr lang="en-GB" dirty="0" smtClean="0">
                <a:latin typeface="Comic Sans MS" panose="030F0702030302020204" pitchFamily="66" charset="0"/>
              </a:rPr>
              <a:t>(</a:t>
            </a: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see </a:t>
            </a: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WP 6 presentations by Xingguang </a:t>
            </a: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Liu)</a:t>
            </a:r>
            <a:endParaRPr lang="en-GB" dirty="0" smtClean="0">
              <a:latin typeface="Comic Sans MS" panose="030F0702030302020204" pitchFamily="66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 smtClean="0">
                <a:latin typeface="Comic Sans MS" panose="030F0702030302020204" pitchFamily="66" charset="0"/>
              </a:rPr>
              <a:t>Scheme makes most sense with moderate – strong  velocity bunching and if it is possible to work without linearizer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b="1" dirty="0">
              <a:latin typeface="Comic Sans MS" panose="030F0702030302020204" pitchFamily="66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 smtClean="0">
                <a:latin typeface="Comic Sans MS" panose="030F0702030302020204" pitchFamily="66" charset="0"/>
              </a:rPr>
              <a:t>We will continue looking into wake fields and tolerances for this type of injector</a:t>
            </a:r>
          </a:p>
        </p:txBody>
      </p:sp>
    </p:spTree>
    <p:extLst>
      <p:ext uri="{BB962C8B-B14F-4D97-AF65-F5344CB8AC3E}">
        <p14:creationId xmlns:p14="http://schemas.microsoft.com/office/powerpoint/2010/main" val="280981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1525</TotalTime>
  <Words>438</Words>
  <Application>Microsoft Office PowerPoint</Application>
  <PresentationFormat>Widescreen</PresentationFormat>
  <Paragraphs>202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Comic Sans MS</vt:lpstr>
      <vt:lpstr>Symbol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Steffen Doebert</dc:creator>
  <cp:lastModifiedBy>Steffen Doebert</cp:lastModifiedBy>
  <cp:revision>71</cp:revision>
  <cp:lastPrinted>2018-10-08T16:06:17Z</cp:lastPrinted>
  <dcterms:created xsi:type="dcterms:W3CDTF">2018-10-08T08:54:03Z</dcterms:created>
  <dcterms:modified xsi:type="dcterms:W3CDTF">2019-07-01T08:21:32Z</dcterms:modified>
</cp:coreProperties>
</file>