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0" r:id="rId2"/>
    <p:sldId id="264" r:id="rId3"/>
    <p:sldId id="304" r:id="rId4"/>
    <p:sldId id="273" r:id="rId5"/>
    <p:sldId id="297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291" r:id="rId14"/>
    <p:sldId id="274" r:id="rId15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B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0" d="100"/>
          <a:sy n="70" d="100"/>
        </p:scale>
        <p:origin x="-1166" y="-49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ma S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>
                <a:latin typeface="Neo Sans Std" panose="020B0504030504040204" pitchFamily="34" charset="0"/>
              </a:defRPr>
            </a:lvl1pPr>
            <a:lvl2pPr>
              <a:defRPr baseline="0">
                <a:latin typeface="Neo Sans Std" panose="020B0504030504040204" pitchFamily="34" charset="0"/>
              </a:defRPr>
            </a:lvl2pPr>
            <a:lvl3pPr>
              <a:defRPr baseline="0">
                <a:latin typeface="Neo Sans Std" panose="020B0504030504040204" pitchFamily="34" charset="0"/>
              </a:defRPr>
            </a:lvl3pPr>
            <a:lvl4pPr>
              <a:defRPr baseline="0">
                <a:latin typeface="Neo Sans Std" panose="020B0504030504040204" pitchFamily="34" charset="0"/>
              </a:defRPr>
            </a:lvl4pPr>
            <a:lvl5pPr>
              <a:defRPr baseline="0">
                <a:latin typeface="Neo Sans Std" panose="020B05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6561-6ED4-4E8D-96D3-2CADFF25FFC7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82F6-36AB-4F26-8901-761FA12EE66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29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  <a:latin typeface="Neo Sans Std" panose="020B05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8DDA3FD5-EAB9-40DB-932C-AD4F3F202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46561-6ED4-4E8D-96D3-2CADFF25FFC7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C4ABF3D9-58F3-4E06-9E47-65F30DAD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770AFFD2-ED26-4F58-81FF-F75082E29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B82F6-36AB-4F26-8901-761FA12EE66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605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46561-6ED4-4E8D-96D3-2CADFF25FFC7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B82F6-36AB-4F26-8901-761FA12EE66E}" type="slidenum">
              <a:rPr lang="en-GB" smtClean="0"/>
              <a:t>‹Nº›</a:t>
            </a:fld>
            <a:endParaRPr lang="en-GB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E1814DE3-D833-4E6B-8A88-C38CB57806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6771" y="116961"/>
            <a:ext cx="2118903" cy="81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ubtítulo"/>
          <p:cNvSpPr txBox="1">
            <a:spLocks/>
          </p:cNvSpPr>
          <p:nvPr/>
        </p:nvSpPr>
        <p:spPr>
          <a:xfrm>
            <a:off x="2812473" y="2380826"/>
            <a:ext cx="6954982" cy="313328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r>
              <a:rPr lang="en-GB" sz="33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Company Presentation</a:t>
            </a:r>
          </a:p>
          <a:p>
            <a:endParaRPr lang="en-GB" sz="33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r>
              <a:rPr lang="en-GB" sz="33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XLS Midterm Review</a:t>
            </a:r>
            <a:endParaRPr lang="en-GB" sz="33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endParaRPr lang="en-GB" sz="33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3.07.2019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endParaRPr lang="en-GB" sz="24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Daniel Ganuza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10</a:t>
            </a:fld>
            <a:endParaRPr lang="es-ES_tradnl"/>
          </a:p>
        </p:txBody>
      </p:sp>
      <p:pic>
        <p:nvPicPr>
          <p:cNvPr id="6" name="6 Imagen" descr="Modulator.jpg">
            <a:extLst>
              <a:ext uri="{FF2B5EF4-FFF2-40B4-BE49-F238E27FC236}">
                <a16:creationId xmlns:a16="http://schemas.microsoft.com/office/drawing/2014/main" xmlns="" id="{117C6809-3DB2-4BB9-9F15-79D869F554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5267" y="1643302"/>
            <a:ext cx="4340325" cy="4340325"/>
          </a:xfrm>
          <a:prstGeom prst="rect">
            <a:avLst/>
          </a:prstGeom>
        </p:spPr>
      </p:pic>
      <p:sp>
        <p:nvSpPr>
          <p:cNvPr id="7" name="2 Subtítulo">
            <a:extLst>
              <a:ext uri="{FF2B5EF4-FFF2-40B4-BE49-F238E27FC236}">
                <a16:creationId xmlns:a16="http://schemas.microsoft.com/office/drawing/2014/main" xmlns="" id="{1BC86881-6721-4B84-8B31-F78A8475992B}"/>
              </a:ext>
            </a:extLst>
          </p:cNvPr>
          <p:cNvSpPr txBox="1">
            <a:spLocks/>
          </p:cNvSpPr>
          <p:nvPr/>
        </p:nvSpPr>
        <p:spPr>
          <a:xfrm>
            <a:off x="1030146" y="1052736"/>
            <a:ext cx="7502293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Solid State Klystron Modulator (short pulse)</a:t>
            </a:r>
          </a:p>
          <a:p>
            <a:pPr algn="l"/>
            <a:endParaRPr lang="en-US" sz="11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Main characteristics: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Voltage : 45-150kV 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Current : 105A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Peak power : 16,5MW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Repetition rate : 400Hz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Pulse length : 5μs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Pulse to pulse stability : &lt;0,025%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Voltage ripple : &lt;0.8% @ 130kV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Pulse transformer in oil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Solid state switching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Integrated active bouncer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Client : IFIC Valencia</a:t>
            </a:r>
          </a:p>
          <a:p>
            <a:pPr algn="l"/>
            <a:endParaRPr lang="es-ES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GB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  <p:pic>
        <p:nvPicPr>
          <p:cNvPr id="8" name="Picture 2" descr="C:\Users\eikelbas\Pictures\Makina_1_2.jpg">
            <a:extLst>
              <a:ext uri="{FF2B5EF4-FFF2-40B4-BE49-F238E27FC236}">
                <a16:creationId xmlns:a16="http://schemas.microsoft.com/office/drawing/2014/main" xmlns="" id="{0CBD7A89-F448-46C1-8AE0-96A688CA4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584" y="1643302"/>
            <a:ext cx="2445087" cy="407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25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11</a:t>
            </a:fld>
            <a:endParaRPr lang="es-ES_tradnl"/>
          </a:p>
        </p:txBody>
      </p:sp>
      <p:sp>
        <p:nvSpPr>
          <p:cNvPr id="7" name="2 Subtítulo">
            <a:extLst>
              <a:ext uri="{FF2B5EF4-FFF2-40B4-BE49-F238E27FC236}">
                <a16:creationId xmlns:a16="http://schemas.microsoft.com/office/drawing/2014/main" xmlns="" id="{1BC86881-6721-4B84-8B31-F78A8475992B}"/>
              </a:ext>
            </a:extLst>
          </p:cNvPr>
          <p:cNvSpPr txBox="1">
            <a:spLocks/>
          </p:cNvSpPr>
          <p:nvPr/>
        </p:nvSpPr>
        <p:spPr>
          <a:xfrm>
            <a:off x="1030146" y="1052736"/>
            <a:ext cx="7502293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Solid State Klystron Modulator (short pulse)</a:t>
            </a:r>
          </a:p>
          <a:p>
            <a:pPr algn="l"/>
            <a:endParaRPr lang="en-US" sz="11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- Modular and scalable solution</a:t>
            </a:r>
          </a:p>
          <a:p>
            <a:pPr algn="l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- Every individual module includes:</a:t>
            </a:r>
          </a:p>
          <a:p>
            <a:pPr marL="742950" lvl="1" indent="-285750" algn="l">
              <a:buFontTx/>
              <a:buChar char="-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Storage capacitors</a:t>
            </a:r>
          </a:p>
          <a:p>
            <a:pPr marL="742950" lvl="1" indent="-285750" algn="l">
              <a:buFontTx/>
              <a:buChar char="-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Main switch</a:t>
            </a:r>
          </a:p>
          <a:p>
            <a:pPr marL="742950" lvl="1" indent="-285750" algn="l">
              <a:buFontTx/>
              <a:buChar char="-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Bouncer</a:t>
            </a:r>
          </a:p>
          <a:p>
            <a:pPr marL="742950" lvl="1" indent="-285750" algn="l">
              <a:buFontTx/>
              <a:buChar char="-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Core reset</a:t>
            </a:r>
          </a:p>
          <a:p>
            <a:pPr marL="742950" lvl="1" indent="-285750" algn="l">
              <a:buFontTx/>
              <a:buChar char="-"/>
            </a:pPr>
            <a:endParaRPr lang="en-US" sz="12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s-ES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GB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  <p:pic>
        <p:nvPicPr>
          <p:cNvPr id="8" name="Picture 2" descr="C:\Users\eikelbas\Pictures\Makina_1_2.jpg">
            <a:extLst>
              <a:ext uri="{FF2B5EF4-FFF2-40B4-BE49-F238E27FC236}">
                <a16:creationId xmlns:a16="http://schemas.microsoft.com/office/drawing/2014/main" xmlns="" id="{0CBD7A89-F448-46C1-8AE0-96A688CA4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283" y="2347415"/>
            <a:ext cx="2407901" cy="401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240" y="3655111"/>
            <a:ext cx="2358103" cy="1698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25" y="4187647"/>
            <a:ext cx="2695696" cy="93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Flecha derecha"/>
          <p:cNvSpPr/>
          <p:nvPr/>
        </p:nvSpPr>
        <p:spPr>
          <a:xfrm>
            <a:off x="3116245" y="4499693"/>
            <a:ext cx="459465" cy="399055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9 Imagen">
            <a:extLst>
              <a:ext uri="{FF2B5EF4-FFF2-40B4-BE49-F238E27FC236}">
                <a16:creationId xmlns:lc="http://schemas.openxmlformats.org/drawingml/2006/lockedCanvas" xmlns="" xmlns:a16="http://schemas.microsoft.com/office/drawing/2014/main" id="{390F1D2D-590F-479F-BFA4-D23DABE2E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101" y="1377882"/>
            <a:ext cx="3061643" cy="4983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1" name="10 Flecha derecha"/>
          <p:cNvSpPr/>
          <p:nvPr/>
        </p:nvSpPr>
        <p:spPr>
          <a:xfrm>
            <a:off x="5834469" y="4501965"/>
            <a:ext cx="459465" cy="399055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12 Flecha derecha"/>
          <p:cNvSpPr/>
          <p:nvPr/>
        </p:nvSpPr>
        <p:spPr>
          <a:xfrm>
            <a:off x="8184197" y="4504237"/>
            <a:ext cx="459465" cy="399055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12</a:t>
            </a:fld>
            <a:endParaRPr lang="es-ES_tradnl"/>
          </a:p>
        </p:txBody>
      </p:sp>
      <p:sp>
        <p:nvSpPr>
          <p:cNvPr id="7" name="2 Subtítulo">
            <a:extLst>
              <a:ext uri="{FF2B5EF4-FFF2-40B4-BE49-F238E27FC236}">
                <a16:creationId xmlns:a16="http://schemas.microsoft.com/office/drawing/2014/main" xmlns="" id="{1BC86881-6721-4B84-8B31-F78A8475992B}"/>
              </a:ext>
            </a:extLst>
          </p:cNvPr>
          <p:cNvSpPr txBox="1">
            <a:spLocks/>
          </p:cNvSpPr>
          <p:nvPr/>
        </p:nvSpPr>
        <p:spPr>
          <a:xfrm>
            <a:off x="1030146" y="1052736"/>
            <a:ext cx="7502293" cy="1226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Solid State Klystron Modulator (short pulse)</a:t>
            </a:r>
          </a:p>
          <a:p>
            <a:pPr algn="l"/>
            <a:endParaRPr lang="en-US" sz="11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-Bouncer allows for easy flatness correction from the control panel</a:t>
            </a:r>
          </a:p>
          <a:p>
            <a:pPr marL="742950" lvl="1" indent="-285750" algn="l">
              <a:buFontTx/>
              <a:buChar char="-"/>
            </a:pPr>
            <a:endParaRPr lang="en-US" sz="12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s-ES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GB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943" y="2906972"/>
            <a:ext cx="3914588" cy="2169851"/>
          </a:xfrm>
          <a:prstGeom prst="rect">
            <a:avLst/>
          </a:prstGeom>
          <a:noFill/>
          <a:ln>
            <a:noFill/>
          </a:ln>
          <a:effectLst>
            <a:glow rad="2159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95" y="5123843"/>
            <a:ext cx="2308055" cy="1240452"/>
          </a:xfrm>
          <a:prstGeom prst="rect">
            <a:avLst/>
          </a:prstGeom>
          <a:noFill/>
          <a:ln>
            <a:noFill/>
          </a:ln>
          <a:effectLst>
            <a:glow rad="127000">
              <a:srgbClr val="FF000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7772" y="1597718"/>
            <a:ext cx="2506697" cy="1392609"/>
          </a:xfrm>
          <a:prstGeom prst="rect">
            <a:avLst/>
          </a:prstGeom>
          <a:noFill/>
          <a:ln>
            <a:noFill/>
          </a:ln>
          <a:effectLst>
            <a:glow rad="127000">
              <a:srgbClr val="FF000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Flecha derecha"/>
          <p:cNvSpPr/>
          <p:nvPr/>
        </p:nvSpPr>
        <p:spPr>
          <a:xfrm rot="19890299">
            <a:off x="3121153" y="5115690"/>
            <a:ext cx="513157" cy="44687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12 Flecha derecha"/>
          <p:cNvSpPr/>
          <p:nvPr/>
        </p:nvSpPr>
        <p:spPr>
          <a:xfrm rot="8960615">
            <a:off x="8425984" y="2360496"/>
            <a:ext cx="513157" cy="446878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069251" y="5334744"/>
            <a:ext cx="42786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Corrected flatness – IFIC – Valencia</a:t>
            </a:r>
            <a:endParaRPr lang="en-US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98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13</a:t>
            </a:fld>
            <a:endParaRPr lang="es-ES_tradnl" dirty="0"/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080000" y="1080000"/>
            <a:ext cx="7920880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Nuclear Fusion references</a:t>
            </a:r>
          </a:p>
          <a:p>
            <a:pPr algn="l"/>
            <a:endParaRPr lang="en-GB" sz="11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GB" sz="9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08F1A547-CCD1-45CC-B5F9-2967F0FF0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795" y="2461712"/>
            <a:ext cx="4793161" cy="385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8" descr="Resultado de imagen de JET EFDA">
            <a:extLst>
              <a:ext uri="{FF2B5EF4-FFF2-40B4-BE49-F238E27FC236}">
                <a16:creationId xmlns:a16="http://schemas.microsoft.com/office/drawing/2014/main" xmlns="" id="{44AF2F3C-C6EE-4D8A-90CD-64D50E018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3491" y="2370558"/>
            <a:ext cx="1122218" cy="112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CFE logo">
            <a:extLst>
              <a:ext uri="{FF2B5EF4-FFF2-40B4-BE49-F238E27FC236}">
                <a16:creationId xmlns:a16="http://schemas.microsoft.com/office/drawing/2014/main" xmlns="" id="{290ABFEF-8EA1-4C21-B73F-AB7E7969F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4429" y="2707018"/>
            <a:ext cx="1360869" cy="51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www.fusion.ciemat.es/files/2013/10/LNF_CIEMAT_logo.png">
            <a:extLst>
              <a:ext uri="{FF2B5EF4-FFF2-40B4-BE49-F238E27FC236}">
                <a16:creationId xmlns:a16="http://schemas.microsoft.com/office/drawing/2014/main" xmlns="" id="{E9F2BC2B-22C9-4D79-B773-D5ED02D78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5568" y="3632112"/>
            <a:ext cx="1644231" cy="58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QST">
            <a:extLst>
              <a:ext uri="{FF2B5EF4-FFF2-40B4-BE49-F238E27FC236}">
                <a16:creationId xmlns:a16="http://schemas.microsoft.com/office/drawing/2014/main" xmlns="" id="{7BFC5049-1961-486B-80D7-948B91736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1034" y="5547114"/>
            <a:ext cx="485935" cy="69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Resultado de imagen de tri alpha energy">
            <a:extLst>
              <a:ext uri="{FF2B5EF4-FFF2-40B4-BE49-F238E27FC236}">
                <a16:creationId xmlns:a16="http://schemas.microsoft.com/office/drawing/2014/main" xmlns="" id="{C25EAEC1-29BE-4ECD-AF8F-5BF3A948E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7121" y="1468645"/>
            <a:ext cx="1810968" cy="55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xmlns="" id="{F56ACE71-C2BF-4A1F-A3FB-8411730D4440}"/>
              </a:ext>
            </a:extLst>
          </p:cNvPr>
          <p:cNvSpPr/>
          <p:nvPr/>
        </p:nvSpPr>
        <p:spPr>
          <a:xfrm>
            <a:off x="1080000" y="1675671"/>
            <a:ext cx="208043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JT-60SA (Japan)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JET (UK)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MAST (UK)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SST-1 (India)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TJ-II (Spain)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SPC (Switzerland)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W7X (Germany)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ST-40 (UK)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C2W (USA)</a:t>
            </a:r>
          </a:p>
        </p:txBody>
      </p:sp>
      <p:pic>
        <p:nvPicPr>
          <p:cNvPr id="2082" name="Picture 34" descr="Resultado de imagen de IPR logo india fusion">
            <a:extLst>
              <a:ext uri="{FF2B5EF4-FFF2-40B4-BE49-F238E27FC236}">
                <a16:creationId xmlns:a16="http://schemas.microsoft.com/office/drawing/2014/main" xmlns="" id="{C7665029-FF16-4CCF-8118-A33E680552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8600" y="3512842"/>
            <a:ext cx="787109" cy="70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sultado de imagen de SPC lausanne logo">
            <a:extLst>
              <a:ext uri="{FF2B5EF4-FFF2-40B4-BE49-F238E27FC236}">
                <a16:creationId xmlns:a16="http://schemas.microsoft.com/office/drawing/2014/main" xmlns="" id="{BD755D6E-F87C-4FCA-936B-6CC466E06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3284" y="4550382"/>
            <a:ext cx="1613902" cy="83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de IPP 7-x logo">
            <a:extLst>
              <a:ext uri="{FF2B5EF4-FFF2-40B4-BE49-F238E27FC236}">
                <a16:creationId xmlns:a16="http://schemas.microsoft.com/office/drawing/2014/main" xmlns="" id="{C8DD0EDB-0A08-47BC-B0FB-88417A858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4708" y="5541724"/>
            <a:ext cx="2198783" cy="80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de tokamak energy logo">
            <a:extLst>
              <a:ext uri="{FF2B5EF4-FFF2-40B4-BE49-F238E27FC236}">
                <a16:creationId xmlns:a16="http://schemas.microsoft.com/office/drawing/2014/main" xmlns="" id="{378AEB34-FD35-43B0-AB05-1F711CCD8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7397" y="4585559"/>
            <a:ext cx="1745017" cy="8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Resultado de imagen de fusion for energy">
            <a:extLst>
              <a:ext uri="{FF2B5EF4-FFF2-40B4-BE49-F238E27FC236}">
                <a16:creationId xmlns:a16="http://schemas.microsoft.com/office/drawing/2014/main" xmlns="" id="{F19665A5-85AC-47F8-9839-FD3FBA5E5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9865" y="1463916"/>
            <a:ext cx="1122218" cy="69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08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14</a:t>
            </a:fld>
            <a:endParaRPr lang="es-ES_tradnl" dirty="0"/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080000" y="1080000"/>
            <a:ext cx="7920880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Particle Accelerators references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GB" sz="11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marL="285750" indent="-28575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ESS (Sweden)</a:t>
            </a:r>
          </a:p>
          <a:p>
            <a:pPr marL="285750" indent="-28575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ESS (Spain)</a:t>
            </a:r>
          </a:p>
          <a:p>
            <a:pPr marL="285750" indent="-28575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LHC (Switzerland)</a:t>
            </a:r>
          </a:p>
          <a:p>
            <a:pPr marL="285750" indent="-28575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ISIS (UK)</a:t>
            </a:r>
          </a:p>
          <a:p>
            <a:pPr marL="285750" indent="-28575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IFMIF (Japan)</a:t>
            </a:r>
          </a:p>
          <a:p>
            <a:pPr marL="285750" indent="-28575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IFIMED (Spain)</a:t>
            </a:r>
          </a:p>
          <a:p>
            <a:pPr marL="285750" indent="-285750"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DESY-II (Germany)</a:t>
            </a:r>
          </a:p>
        </p:txBody>
      </p:sp>
      <p:pic>
        <p:nvPicPr>
          <p:cNvPr id="9" name="Picture 2" descr="Resultado de imagen de ess bilbao">
            <a:extLst>
              <a:ext uri="{FF2B5EF4-FFF2-40B4-BE49-F238E27FC236}">
                <a16:creationId xmlns:a16="http://schemas.microsoft.com/office/drawing/2014/main" xmlns="" id="{00AEFC7B-4C8E-4443-9762-60B2DFD956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01824" y="1416696"/>
            <a:ext cx="1471551" cy="83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Resultado de imagen de ess lund">
            <a:extLst>
              <a:ext uri="{FF2B5EF4-FFF2-40B4-BE49-F238E27FC236}">
                <a16:creationId xmlns:a16="http://schemas.microsoft.com/office/drawing/2014/main" xmlns="" id="{02FBA335-C2B0-4856-8D74-850B1BFD5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7354" y="1416696"/>
            <a:ext cx="1662627" cy="89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Resultado de imagen de CERN logo">
            <a:extLst>
              <a:ext uri="{FF2B5EF4-FFF2-40B4-BE49-F238E27FC236}">
                <a16:creationId xmlns:a16="http://schemas.microsoft.com/office/drawing/2014/main" xmlns="" id="{08527FE4-21DA-4794-ADAF-61D03EF8F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7423" y="1416696"/>
            <a:ext cx="904577" cy="88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n de ral rutherford appleton lab logo">
            <a:extLst>
              <a:ext uri="{FF2B5EF4-FFF2-40B4-BE49-F238E27FC236}">
                <a16:creationId xmlns:a16="http://schemas.microsoft.com/office/drawing/2014/main" xmlns="" id="{BEEAB7A8-076D-40F9-A4A0-F61E7FBA4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5758" y="2480872"/>
            <a:ext cx="3586348" cy="84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ebific.ific.uv.es/web/sites/all/themes/ific_theme2/logo.png">
            <a:extLst>
              <a:ext uri="{FF2B5EF4-FFF2-40B4-BE49-F238E27FC236}">
                <a16:creationId xmlns:a16="http://schemas.microsoft.com/office/drawing/2014/main" xmlns="" id="{3061B833-F86A-4B9F-897B-20DD48CBC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9022" y="2650217"/>
            <a:ext cx="1112977" cy="72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esultado de imagen de DESY">
            <a:extLst>
              <a:ext uri="{FF2B5EF4-FFF2-40B4-BE49-F238E27FC236}">
                <a16:creationId xmlns:a16="http://schemas.microsoft.com/office/drawing/2014/main" xmlns="" id="{FC01982F-103F-41AF-A4DF-B254B5BC1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43100" y="3782703"/>
            <a:ext cx="953526" cy="95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www.ifmif.org/wp-content/uploads/2018/07/IFMIF_LIPAc_logo.jpg">
            <a:extLst>
              <a:ext uri="{FF2B5EF4-FFF2-40B4-BE49-F238E27FC236}">
                <a16:creationId xmlns:a16="http://schemas.microsoft.com/office/drawing/2014/main" xmlns="" id="{91679A2C-B6A4-4E34-9794-A5FA1F005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3331" y="5055131"/>
            <a:ext cx="1460712" cy="78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europeanspallationsource.se/sites/default/files/images/media/2017-09/Big%20bird%20Final%20new_External%20Use.jpg">
            <a:extLst>
              <a:ext uri="{FF2B5EF4-FFF2-40B4-BE49-F238E27FC236}">
                <a16:creationId xmlns:a16="http://schemas.microsoft.com/office/drawing/2014/main" xmlns="" id="{BC6BE07A-4B61-4C4D-A850-68FE65F51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4401" y="3387655"/>
            <a:ext cx="5435643" cy="3057549"/>
          </a:xfrm>
          <a:prstGeom prst="rect">
            <a:avLst/>
          </a:prstGeom>
          <a:noFill/>
          <a:effectLst>
            <a:softEdge rad="165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54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2</a:t>
            </a:fld>
            <a:endParaRPr lang="es-ES_tradnl" dirty="0"/>
          </a:p>
        </p:txBody>
      </p:sp>
      <p:grpSp>
        <p:nvGrpSpPr>
          <p:cNvPr id="5" name="8 Grupo"/>
          <p:cNvGrpSpPr/>
          <p:nvPr/>
        </p:nvGrpSpPr>
        <p:grpSpPr>
          <a:xfrm>
            <a:off x="6209227" y="1226911"/>
            <a:ext cx="5005975" cy="4847314"/>
            <a:chOff x="4141692" y="1700808"/>
            <a:chExt cx="4644549" cy="4355554"/>
          </a:xfrm>
        </p:grpSpPr>
        <p:grpSp>
          <p:nvGrpSpPr>
            <p:cNvPr id="7" name="13 Grupo"/>
            <p:cNvGrpSpPr/>
            <p:nvPr/>
          </p:nvGrpSpPr>
          <p:grpSpPr>
            <a:xfrm>
              <a:off x="4141692" y="1700808"/>
              <a:ext cx="4644549" cy="4355554"/>
              <a:chOff x="4141692" y="1809751"/>
              <a:chExt cx="4644549" cy="4355554"/>
            </a:xfrm>
          </p:grpSpPr>
          <p:pic>
            <p:nvPicPr>
              <p:cNvPr id="9" name="8 Imagen" descr="map_of_europe_borders.png"/>
              <p:cNvPicPr>
                <a:picLocks noChangeAspect="1"/>
              </p:cNvPicPr>
              <p:nvPr/>
            </p:nvPicPr>
            <p:blipFill>
              <a:blip r:embed="rId2" cstate="email">
                <a:lum contrast="20000"/>
              </a:blip>
              <a:stretch>
                <a:fillRect/>
              </a:stretch>
            </p:blipFill>
            <p:spPr>
              <a:xfrm>
                <a:off x="4141692" y="1809751"/>
                <a:ext cx="4644549" cy="4355554"/>
              </a:xfrm>
              <a:prstGeom prst="rect">
                <a:avLst/>
              </a:prstGeom>
            </p:spPr>
          </p:pic>
          <p:sp>
            <p:nvSpPr>
              <p:cNvPr id="10" name="9 Rectángulo"/>
              <p:cNvSpPr/>
              <p:nvPr/>
            </p:nvSpPr>
            <p:spPr>
              <a:xfrm>
                <a:off x="4141692" y="2276872"/>
                <a:ext cx="934364" cy="72008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</p:grpSp>
        <p:sp>
          <p:nvSpPr>
            <p:cNvPr id="8" name="7 Estrella de 5 puntas"/>
            <p:cNvSpPr/>
            <p:nvPr/>
          </p:nvSpPr>
          <p:spPr>
            <a:xfrm>
              <a:off x="5199052" y="5157192"/>
              <a:ext cx="144016" cy="14354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sp>
        <p:nvSpPr>
          <p:cNvPr id="6" name="2 Subtítulo"/>
          <p:cNvSpPr txBox="1">
            <a:spLocks/>
          </p:cNvSpPr>
          <p:nvPr/>
        </p:nvSpPr>
        <p:spPr>
          <a:xfrm>
            <a:off x="1080000" y="1080000"/>
            <a:ext cx="10429371" cy="49816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Company information</a:t>
            </a:r>
          </a:p>
          <a:p>
            <a:pPr algn="l"/>
            <a:endParaRPr lang="en-US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Founded in 1953</a:t>
            </a: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Since 2009 part of Irizar Group (&gt;700 M€ turnover, 3500 employees)</a:t>
            </a: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Headquarters in Lasarte-Oria, Spain </a:t>
            </a: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160 employees (50% engineers)</a:t>
            </a:r>
          </a:p>
          <a:p>
            <a:pPr algn="l"/>
            <a:endParaRPr lang="es-ES" sz="1800" dirty="0">
              <a:latin typeface="Neo Sans Std" pitchFamily="34" charset="0"/>
            </a:endParaRPr>
          </a:p>
        </p:txBody>
      </p:sp>
      <p:pic>
        <p:nvPicPr>
          <p:cNvPr id="12" name="Picture 3" descr="J:\MAR\STOCK FOTOS\SESION JEMA_ABRIL 2015\Fotos en Baja_Abril 2015\G0013727.jpg">
            <a:extLst>
              <a:ext uri="{FF2B5EF4-FFF2-40B4-BE49-F238E27FC236}">
                <a16:creationId xmlns:a16="http://schemas.microsoft.com/office/drawing/2014/main" xmlns="" id="{B3AE4FFC-3652-43E6-8C8D-DFF6DF2E2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6326" y="3165406"/>
            <a:ext cx="4776448" cy="2927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462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3</a:t>
            </a:fld>
            <a:endParaRPr lang="es-ES_tradnl" dirty="0"/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080000" y="1080000"/>
            <a:ext cx="10429371" cy="49816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Markets - Electronic power conversion systems</a:t>
            </a:r>
          </a:p>
          <a:p>
            <a:pPr algn="l"/>
            <a:endParaRPr lang="en-US" sz="1800" b="1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US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s-ES" sz="1800" dirty="0">
              <a:latin typeface="Neo Sans Std" pitchFamily="34" charset="0"/>
            </a:endParaRP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xmlns="" id="{1D71C43C-63AF-4EB7-ACEB-ADAD33861BE1}"/>
              </a:ext>
            </a:extLst>
          </p:cNvPr>
          <p:cNvSpPr/>
          <p:nvPr/>
        </p:nvSpPr>
        <p:spPr>
          <a:xfrm>
            <a:off x="1080000" y="1952404"/>
            <a:ext cx="3060000" cy="4007721"/>
          </a:xfrm>
          <a:prstGeom prst="roundRect">
            <a:avLst/>
          </a:prstGeom>
          <a:noFill/>
          <a:ln w="38100">
            <a:solidFill>
              <a:srgbClr val="B6B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Big Science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xmlns="" id="{C3C65016-280A-43FF-A11D-1F1FDE50FE53}"/>
              </a:ext>
            </a:extLst>
          </p:cNvPr>
          <p:cNvSpPr/>
          <p:nvPr/>
        </p:nvSpPr>
        <p:spPr>
          <a:xfrm>
            <a:off x="4363200" y="1952402"/>
            <a:ext cx="3060000" cy="4007721"/>
          </a:xfrm>
          <a:prstGeom prst="roundRect">
            <a:avLst/>
          </a:prstGeom>
          <a:noFill/>
          <a:ln w="38100">
            <a:solidFill>
              <a:srgbClr val="B6B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Transport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xmlns="" id="{33193EBC-C7B0-4333-A288-EC256C46C850}"/>
              </a:ext>
            </a:extLst>
          </p:cNvPr>
          <p:cNvSpPr/>
          <p:nvPr/>
        </p:nvSpPr>
        <p:spPr>
          <a:xfrm>
            <a:off x="7646401" y="1952402"/>
            <a:ext cx="3060000" cy="4007721"/>
          </a:xfrm>
          <a:prstGeom prst="roundRect">
            <a:avLst/>
          </a:prstGeom>
          <a:noFill/>
          <a:ln w="38100">
            <a:solidFill>
              <a:srgbClr val="B6B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Energy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7DE09BCB-0D0B-4FC8-AA5C-A8C3494B30C8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3877" y="2601216"/>
            <a:ext cx="2736000" cy="1404000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2050" name="Picture 2" descr="Resultado de imagen de particle accelerator">
            <a:extLst>
              <a:ext uri="{FF2B5EF4-FFF2-40B4-BE49-F238E27FC236}">
                <a16:creationId xmlns:a16="http://schemas.microsoft.com/office/drawing/2014/main" xmlns="" id="{205212CB-5E24-4356-BDB1-9653829489FB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7435" y="2601216"/>
            <a:ext cx="2736000" cy="1404000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in article image">
            <a:extLst>
              <a:ext uri="{FF2B5EF4-FFF2-40B4-BE49-F238E27FC236}">
                <a16:creationId xmlns:a16="http://schemas.microsoft.com/office/drawing/2014/main" xmlns="" id="{3A5C7C78-8ED4-492B-A094-B5BB9CBBDC76}"/>
              </a:ext>
            </a:extLst>
          </p:cNvPr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000" y="4134334"/>
            <a:ext cx="2736000" cy="1404000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imagen de railway eurotunnel">
            <a:extLst>
              <a:ext uri="{FF2B5EF4-FFF2-40B4-BE49-F238E27FC236}">
                <a16:creationId xmlns:a16="http://schemas.microsoft.com/office/drawing/2014/main" xmlns="" id="{9B3D877D-79F8-42E6-9BB6-DFD09C195ABF}"/>
              </a:ext>
            </a:extLst>
          </p:cNvPr>
          <p:cNvPicPr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13877" y="4134334"/>
            <a:ext cx="2736000" cy="1404000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esultado de imagen de solar energy">
            <a:extLst>
              <a:ext uri="{FF2B5EF4-FFF2-40B4-BE49-F238E27FC236}">
                <a16:creationId xmlns:a16="http://schemas.microsoft.com/office/drawing/2014/main" xmlns="" id="{6FDCB82B-FFCB-48BF-8BD1-48327D9D046A}"/>
              </a:ext>
            </a:extLst>
          </p:cNvPr>
          <p:cNvPicPr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33324" y="2601216"/>
            <a:ext cx="2736000" cy="1404000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esultado de imagen de oil &amp; gas">
            <a:extLst>
              <a:ext uri="{FF2B5EF4-FFF2-40B4-BE49-F238E27FC236}">
                <a16:creationId xmlns:a16="http://schemas.microsoft.com/office/drawing/2014/main" xmlns="" id="{4687D1DF-CFAF-4B43-BE81-3FC312840D51}"/>
              </a:ext>
            </a:extLst>
          </p:cNvPr>
          <p:cNvPicPr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3324" y="4134334"/>
            <a:ext cx="2736000" cy="1404000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6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4</a:t>
            </a:fld>
            <a:endParaRPr lang="es-ES_tradnl"/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080000" y="1052736"/>
            <a:ext cx="7920880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Facilities</a:t>
            </a:r>
          </a:p>
          <a:p>
            <a:pPr algn="l"/>
            <a:endParaRPr lang="en-US" sz="18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Total area 4800 m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2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and production area of 2000 m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2</a:t>
            </a: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Test facility with 30 kV - 22 MVA connection</a:t>
            </a:r>
          </a:p>
          <a:p>
            <a:pPr algn="l">
              <a:buFont typeface="Wingdings" pitchFamily="2" charset="2"/>
              <a:buChar char="Ø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High power test facility with 17 MW resistive load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</a:pPr>
            <a:endParaRPr lang="es-ES" sz="1800" dirty="0">
              <a:latin typeface="Neo Sans Std" pitchFamily="34" charset="0"/>
            </a:endParaRPr>
          </a:p>
        </p:txBody>
      </p:sp>
      <p:pic>
        <p:nvPicPr>
          <p:cNvPr id="12" name="Picture 2" descr="J:\MAR\STOCK FOTOS\SESIÓN JEMA_MARZO 2016\JAZ_5979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4055" y="2947888"/>
            <a:ext cx="4948131" cy="2987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B69F2322-4461-49CE-824C-04D966A953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658" y="2947888"/>
            <a:ext cx="4478997" cy="2987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9761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5</a:t>
            </a:fld>
            <a:endParaRPr lang="es-ES_tradnl"/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080000" y="1080000"/>
            <a:ext cx="7920880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Big Science (Nuclear Fusion + Particle accelerators)</a:t>
            </a:r>
          </a:p>
          <a:p>
            <a:pPr algn="l"/>
            <a:endParaRPr lang="en-GB" sz="1800" b="1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High Voltage DC power supplies:</a:t>
            </a:r>
          </a:p>
          <a:p>
            <a:pPr lvl="1" algn="l">
              <a:buFont typeface="Wingdings" pitchFamily="2" charset="2"/>
              <a:buChar char="Ø"/>
            </a:pP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for plasma heating devices (Neutral Beam Injectors)</a:t>
            </a:r>
          </a:p>
          <a:p>
            <a:pPr lvl="1" algn="l">
              <a:buFont typeface="Wingdings" pitchFamily="2" charset="2"/>
              <a:buChar char="Ø"/>
            </a:pP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for RF tubes (i.e. klystrons, tetrodes, IOT’s and gyrotrons)</a:t>
            </a:r>
          </a:p>
          <a:p>
            <a:pPr lvl="1" algn="l"/>
            <a:endParaRPr lang="en-GB" sz="12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Electro magnet DC power supplies:</a:t>
            </a:r>
          </a:p>
          <a:p>
            <a:pPr lvl="1" algn="l">
              <a:buFont typeface="Wingdings" pitchFamily="2" charset="2"/>
              <a:buChar char="Ø"/>
            </a:pP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high current magnet coils for nuclear fusion</a:t>
            </a:r>
          </a:p>
          <a:p>
            <a:pPr lvl="1" algn="l">
              <a:buFont typeface="Wingdings" pitchFamily="2" charset="2"/>
              <a:buChar char="Ø"/>
            </a:pP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 high precision magnets</a:t>
            </a:r>
          </a:p>
          <a:p>
            <a:pPr algn="l"/>
            <a:endParaRPr lang="en-GB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GB" sz="1600" b="1" dirty="0">
              <a:solidFill>
                <a:srgbClr val="B1BE11"/>
              </a:solidFill>
              <a:latin typeface="Neo Sans Std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92EDEB78-EE42-4445-8EB5-1A5283730E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0" y="4097005"/>
            <a:ext cx="4372738" cy="2025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7 Imagen" descr="JEMA-modulator-690.jpg">
            <a:extLst>
              <a:ext uri="{FF2B5EF4-FFF2-40B4-BE49-F238E27FC236}">
                <a16:creationId xmlns:a16="http://schemas.microsoft.com/office/drawing/2014/main" xmlns="" id="{EC8CB8FA-7CBA-4D5D-97D5-C606476EA6D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494" y="4097005"/>
            <a:ext cx="3038069" cy="2025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Imagen 2">
            <a:extLst>
              <a:ext uri="{FF2B5EF4-FFF2-40B4-BE49-F238E27FC236}">
                <a16:creationId xmlns:a16="http://schemas.microsoft.com/office/drawing/2014/main" xmlns="" id="{390F1D2D-590F-479F-BFA4-D23DABE2E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713" y="1481006"/>
            <a:ext cx="2851687" cy="4641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8385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6</a:t>
            </a:fld>
            <a:endParaRPr lang="es-ES_tradnl"/>
          </a:p>
        </p:txBody>
      </p:sp>
      <p:sp>
        <p:nvSpPr>
          <p:cNvPr id="9" name="2 Subtítulo">
            <a:extLst>
              <a:ext uri="{FF2B5EF4-FFF2-40B4-BE49-F238E27FC236}">
                <a16:creationId xmlns:a16="http://schemas.microsoft.com/office/drawing/2014/main" xmlns="" id="{BA3937A4-A1B2-4E53-99A0-9C0D069880B2}"/>
              </a:ext>
            </a:extLst>
          </p:cNvPr>
          <p:cNvSpPr txBox="1">
            <a:spLocks/>
          </p:cNvSpPr>
          <p:nvPr/>
        </p:nvSpPr>
        <p:spPr>
          <a:xfrm>
            <a:off x="1030148" y="1052736"/>
            <a:ext cx="7502292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Neutral Beam Injector HVPS</a:t>
            </a:r>
          </a:p>
          <a:p>
            <a:pPr algn="l"/>
            <a:endParaRPr lang="en-US" sz="11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Main characteristics: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Voltage : 80-130kV 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Current : 70-130A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Power : up to 17MW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Pulse length : 0-10s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Duty cycle : 2-3% 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Client : JET, MAST ,TJ-II, Budker, TAE</a:t>
            </a:r>
          </a:p>
          <a:p>
            <a:pPr algn="l"/>
            <a:endParaRPr lang="es-ES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GB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70B92194-D5A7-442E-9B5B-64FB05626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3965" y="1427846"/>
            <a:ext cx="5984111" cy="4488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3174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7</a:t>
            </a:fld>
            <a:endParaRPr lang="es-ES_tradnl"/>
          </a:p>
        </p:txBody>
      </p:sp>
      <p:sp>
        <p:nvSpPr>
          <p:cNvPr id="3" name="2 Subtítulo">
            <a:extLst>
              <a:ext uri="{FF2B5EF4-FFF2-40B4-BE49-F238E27FC236}">
                <a16:creationId xmlns:a16="http://schemas.microsoft.com/office/drawing/2014/main" xmlns="" id="{FB05C7C3-FDE6-425E-8C3A-5A6A1B366411}"/>
              </a:ext>
            </a:extLst>
          </p:cNvPr>
          <p:cNvSpPr txBox="1">
            <a:spLocks/>
          </p:cNvSpPr>
          <p:nvPr/>
        </p:nvSpPr>
        <p:spPr>
          <a:xfrm>
            <a:off x="1041722" y="1052736"/>
            <a:ext cx="7490718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Gyrotron HVPS</a:t>
            </a:r>
          </a:p>
          <a:p>
            <a:pPr algn="l"/>
            <a:endParaRPr lang="en-US" sz="11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Main characteristics: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Voltage : 60-100kV 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Current : 30-110A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Power : up to 6,6MW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Pulse length : 100s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Duty cycle : 6-10% 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Client : TJ-II and JT60-SA</a:t>
            </a:r>
          </a:p>
          <a:p>
            <a:pPr algn="l"/>
            <a:endParaRPr lang="es-ES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GB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FA0C0AE6-6491-4431-81B8-E86669B24C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750" y="1493132"/>
            <a:ext cx="7571796" cy="3507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74384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8</a:t>
            </a:fld>
            <a:endParaRPr lang="es-ES_tradnl"/>
          </a:p>
        </p:txBody>
      </p:sp>
      <p:sp>
        <p:nvSpPr>
          <p:cNvPr id="3" name="2 Subtítulo">
            <a:extLst>
              <a:ext uri="{FF2B5EF4-FFF2-40B4-BE49-F238E27FC236}">
                <a16:creationId xmlns:a16="http://schemas.microsoft.com/office/drawing/2014/main" xmlns="" id="{95BB799F-EEB4-4CE3-A4AC-42E5956B6384}"/>
              </a:ext>
            </a:extLst>
          </p:cNvPr>
          <p:cNvSpPr txBox="1">
            <a:spLocks/>
          </p:cNvSpPr>
          <p:nvPr/>
        </p:nvSpPr>
        <p:spPr>
          <a:xfrm>
            <a:off x="1018572" y="1052736"/>
            <a:ext cx="7513868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Tetrode HVPS</a:t>
            </a:r>
          </a:p>
          <a:p>
            <a:pPr algn="l"/>
            <a:endParaRPr lang="en-GB" sz="11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Main characteristics: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Voltage : 11-20kV 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Power : 400kW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Pulse length : continuous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Client : RAL ISIS &amp; IFMIF</a:t>
            </a:r>
          </a:p>
          <a:p>
            <a:pPr algn="l"/>
            <a:endParaRPr lang="es-ES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GB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  <p:pic>
        <p:nvPicPr>
          <p:cNvPr id="5" name="Picture 1" descr="J:\MAR\STOCK FOTOS\SESION JEMA_ABRIL 2015\Fotos en Baja_Abril 2015\JAZ_526615_Muntaia.jpg">
            <a:extLst>
              <a:ext uri="{FF2B5EF4-FFF2-40B4-BE49-F238E27FC236}">
                <a16:creationId xmlns:a16="http://schemas.microsoft.com/office/drawing/2014/main" xmlns="" id="{872C8B31-039A-48D0-B54A-11B53FD365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053"/>
          <a:stretch/>
        </p:blipFill>
        <p:spPr bwMode="auto">
          <a:xfrm>
            <a:off x="4298372" y="1243963"/>
            <a:ext cx="6349854" cy="4199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472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97FEB-8BDD-48CE-99C0-C3E73147952F}" type="slidenum">
              <a:rPr lang="es-ES_tradnl" smtClean="0"/>
              <a:pPr>
                <a:defRPr/>
              </a:pPr>
              <a:t>9</a:t>
            </a:fld>
            <a:endParaRPr lang="es-ES_tradnl"/>
          </a:p>
        </p:txBody>
      </p:sp>
      <p:sp>
        <p:nvSpPr>
          <p:cNvPr id="3" name="2 Subtítulo">
            <a:extLst>
              <a:ext uri="{FF2B5EF4-FFF2-40B4-BE49-F238E27FC236}">
                <a16:creationId xmlns:a16="http://schemas.microsoft.com/office/drawing/2014/main" xmlns="" id="{2D22062B-C652-4F49-896E-3D0AAD3050F6}"/>
              </a:ext>
            </a:extLst>
          </p:cNvPr>
          <p:cNvSpPr txBox="1">
            <a:spLocks/>
          </p:cNvSpPr>
          <p:nvPr/>
        </p:nvSpPr>
        <p:spPr>
          <a:xfrm>
            <a:off x="1041722" y="1052736"/>
            <a:ext cx="7490718" cy="519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b="1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Solid State Klystron Modulator (medium – long pulse)</a:t>
            </a:r>
          </a:p>
          <a:p>
            <a:pPr algn="l"/>
            <a:endParaRPr lang="en-US" sz="11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Main characteristics: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Voltage : 85-120kV 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Current : 60-160A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Peak power : 7-14MW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Pulse length : 3.5ms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Average power : 660 kVA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HVHF transformers in oil or air</a:t>
            </a:r>
          </a:p>
          <a:p>
            <a:pPr algn="l"/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Neo Sans Std" pitchFamily="34" charset="0"/>
              </a:rPr>
              <a:t>Client : ESS Bilbao, ESS Lund and ORNL</a:t>
            </a:r>
          </a:p>
          <a:p>
            <a:pPr algn="l"/>
            <a:endParaRPr lang="es-ES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  <a:p>
            <a:pPr algn="l"/>
            <a:endParaRPr lang="en-GB" sz="1600" dirty="0">
              <a:solidFill>
                <a:schemeClr val="bg1">
                  <a:lumMod val="50000"/>
                </a:schemeClr>
              </a:solidFill>
              <a:latin typeface="Neo Sans Std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4754115D-FF66-4DC5-A2E2-D8EAD45633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943" y="1685884"/>
            <a:ext cx="6239572" cy="4183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76557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ema fondo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Jema fondo 1</Template>
  <TotalTime>1015</TotalTime>
  <Words>475</Words>
  <Application>Microsoft Office PowerPoint</Application>
  <PresentationFormat>Personalizado</PresentationFormat>
  <Paragraphs>128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Jema fondo 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Bas Eikelboom</dc:creator>
  <cp:lastModifiedBy>Dani Ganuza</cp:lastModifiedBy>
  <cp:revision>70</cp:revision>
  <dcterms:created xsi:type="dcterms:W3CDTF">2019-05-06T14:12:20Z</dcterms:created>
  <dcterms:modified xsi:type="dcterms:W3CDTF">2019-07-02T12:08:47Z</dcterms:modified>
</cp:coreProperties>
</file>