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14"/>
  </p:notesMasterIdLst>
  <p:handoutMasterIdLst>
    <p:handoutMasterId r:id="rId15"/>
  </p:handoutMasterIdLst>
  <p:sldIdLst>
    <p:sldId id="256" r:id="rId5"/>
    <p:sldId id="373" r:id="rId6"/>
    <p:sldId id="446" r:id="rId7"/>
    <p:sldId id="443" r:id="rId8"/>
    <p:sldId id="452" r:id="rId9"/>
    <p:sldId id="447" r:id="rId10"/>
    <p:sldId id="450" r:id="rId11"/>
    <p:sldId id="451" r:id="rId12"/>
    <p:sldId id="444" r:id="rId13"/>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273"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e Hadre" initials="JH"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C19"/>
    <a:srgbClr val="FA8F00"/>
    <a:srgbClr val="AC148F"/>
    <a:srgbClr val="00A82C"/>
    <a:srgbClr val="800000"/>
    <a:srgbClr val="45734E"/>
    <a:srgbClr val="668C6D"/>
    <a:srgbClr val="E0ECE3"/>
    <a:srgbClr val="006600"/>
    <a:srgbClr val="00CA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35" autoAdjust="0"/>
    <p:restoredTop sz="94674"/>
  </p:normalViewPr>
  <p:slideViewPr>
    <p:cSldViewPr snapToGrid="0" snapToObjects="1">
      <p:cViewPr>
        <p:scale>
          <a:sx n="86" d="100"/>
          <a:sy n="86" d="100"/>
        </p:scale>
        <p:origin x="-576" y="72"/>
      </p:cViewPr>
      <p:guideLst>
        <p:guide orient="horz" pos="2273"/>
        <p:guide pos="2880"/>
      </p:guideLst>
    </p:cSldViewPr>
  </p:slideViewPr>
  <p:notesTextViewPr>
    <p:cViewPr>
      <p:scale>
        <a:sx n="100" d="100"/>
        <a:sy n="100" d="100"/>
      </p:scale>
      <p:origin x="0" y="0"/>
    </p:cViewPr>
  </p:notesTextViewPr>
  <p:sorterViewPr>
    <p:cViewPr>
      <p:scale>
        <a:sx n="66" d="100"/>
        <a:sy n="66" d="100"/>
      </p:scale>
      <p:origin x="0" y="9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4"/>
            <a:ext cx="2889938"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777607" y="4"/>
            <a:ext cx="2889938" cy="498056"/>
          </a:xfrm>
          <a:prstGeom prst="rect">
            <a:avLst/>
          </a:prstGeom>
        </p:spPr>
        <p:txBody>
          <a:bodyPr vert="horz" lIns="91440" tIns="45720" rIns="91440" bIns="45720" rtlCol="0"/>
          <a:lstStyle>
            <a:lvl1pPr algn="r">
              <a:defRPr sz="1200"/>
            </a:lvl1pPr>
          </a:lstStyle>
          <a:p>
            <a:fld id="{F3EA7C84-D18C-4C34-BEEB-20F3141F3D0A}" type="datetimeFigureOut">
              <a:rPr lang="en-GB" smtClean="0"/>
              <a:t>18/03/2019</a:t>
            </a:fld>
            <a:endParaRPr lang="en-GB" dirty="0"/>
          </a:p>
        </p:txBody>
      </p:sp>
      <p:sp>
        <p:nvSpPr>
          <p:cNvPr id="4" name="Footer Placeholder 3"/>
          <p:cNvSpPr>
            <a:spLocks noGrp="1"/>
          </p:cNvSpPr>
          <p:nvPr>
            <p:ph type="ftr" sz="quarter" idx="2"/>
          </p:nvPr>
        </p:nvSpPr>
        <p:spPr>
          <a:xfrm>
            <a:off x="0" y="9428585"/>
            <a:ext cx="2889938" cy="498055"/>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777607" y="9428585"/>
            <a:ext cx="2889938" cy="498055"/>
          </a:xfrm>
          <a:prstGeom prst="rect">
            <a:avLst/>
          </a:prstGeom>
        </p:spPr>
        <p:txBody>
          <a:bodyPr vert="horz" lIns="91440" tIns="45720" rIns="91440" bIns="45720" rtlCol="0" anchor="b"/>
          <a:lstStyle>
            <a:lvl1pPr algn="r">
              <a:defRPr sz="1200"/>
            </a:lvl1pPr>
          </a:lstStyle>
          <a:p>
            <a:fld id="{35D17142-8FB8-413D-A3E6-CB1C598A23CE}" type="slidenum">
              <a:rPr lang="en-GB" smtClean="0"/>
              <a:t>‹#›</a:t>
            </a:fld>
            <a:endParaRPr lang="en-GB" dirty="0"/>
          </a:p>
        </p:txBody>
      </p:sp>
    </p:spTree>
    <p:extLst>
      <p:ext uri="{BB962C8B-B14F-4D97-AF65-F5344CB8AC3E}">
        <p14:creationId xmlns:p14="http://schemas.microsoft.com/office/powerpoint/2010/main" val="23974519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4"/>
            <a:ext cx="2889938" cy="498056"/>
          </a:xfrm>
          <a:prstGeom prst="rect">
            <a:avLst/>
          </a:prstGeom>
        </p:spPr>
        <p:txBody>
          <a:bodyPr vert="horz" lIns="91440" tIns="45720" rIns="91440" bIns="45720" rtlCol="0"/>
          <a:lstStyle>
            <a:lvl1pPr algn="l">
              <a:defRPr sz="1200"/>
            </a:lvl1pPr>
          </a:lstStyle>
          <a:p>
            <a:endParaRPr lang="fr-CH" dirty="0"/>
          </a:p>
        </p:txBody>
      </p:sp>
      <p:sp>
        <p:nvSpPr>
          <p:cNvPr id="3" name="Date Placeholder 2"/>
          <p:cNvSpPr>
            <a:spLocks noGrp="1"/>
          </p:cNvSpPr>
          <p:nvPr>
            <p:ph type="dt" idx="1"/>
          </p:nvPr>
        </p:nvSpPr>
        <p:spPr>
          <a:xfrm>
            <a:off x="3777607" y="4"/>
            <a:ext cx="2889938" cy="498056"/>
          </a:xfrm>
          <a:prstGeom prst="rect">
            <a:avLst/>
          </a:prstGeom>
        </p:spPr>
        <p:txBody>
          <a:bodyPr vert="horz" lIns="91440" tIns="45720" rIns="91440" bIns="45720" rtlCol="0"/>
          <a:lstStyle>
            <a:lvl1pPr algn="r">
              <a:defRPr sz="1200"/>
            </a:lvl1pPr>
          </a:lstStyle>
          <a:p>
            <a:fld id="{FC0051AC-2DBE-4703-9F4C-5356EF8D8663}" type="datetimeFigureOut">
              <a:rPr lang="fr-CH" smtClean="0"/>
              <a:t>18.03.2019</a:t>
            </a:fld>
            <a:endParaRPr lang="fr-CH" dirty="0"/>
          </a:p>
        </p:txBody>
      </p:sp>
      <p:sp>
        <p:nvSpPr>
          <p:cNvPr id="4" name="Slide Image Placeholder 3"/>
          <p:cNvSpPr>
            <a:spLocks noGrp="1" noRot="1" noChangeAspect="1"/>
          </p:cNvSpPr>
          <p:nvPr>
            <p:ph type="sldImg" idx="2"/>
          </p:nvPr>
        </p:nvSpPr>
        <p:spPr>
          <a:xfrm>
            <a:off x="1101725" y="1239838"/>
            <a:ext cx="4465638" cy="3351212"/>
          </a:xfrm>
          <a:prstGeom prst="rect">
            <a:avLst/>
          </a:prstGeom>
          <a:noFill/>
          <a:ln w="12700">
            <a:solidFill>
              <a:prstClr val="black"/>
            </a:solidFill>
          </a:ln>
        </p:spPr>
        <p:txBody>
          <a:bodyPr vert="horz" lIns="91440" tIns="45720" rIns="91440" bIns="45720" rtlCol="0" anchor="ctr"/>
          <a:lstStyle/>
          <a:p>
            <a:endParaRPr lang="fr-CH" dirty="0"/>
          </a:p>
        </p:txBody>
      </p:sp>
      <p:sp>
        <p:nvSpPr>
          <p:cNvPr id="5" name="Notes Placeholder 4"/>
          <p:cNvSpPr>
            <a:spLocks noGrp="1"/>
          </p:cNvSpPr>
          <p:nvPr>
            <p:ph type="body" sz="quarter" idx="3"/>
          </p:nvPr>
        </p:nvSpPr>
        <p:spPr>
          <a:xfrm>
            <a:off x="666909" y="4777195"/>
            <a:ext cx="5335270" cy="390861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9428585"/>
            <a:ext cx="2889938" cy="498055"/>
          </a:xfrm>
          <a:prstGeom prst="rect">
            <a:avLst/>
          </a:prstGeom>
        </p:spPr>
        <p:txBody>
          <a:bodyPr vert="horz" lIns="91440" tIns="45720" rIns="91440" bIns="45720" rtlCol="0" anchor="b"/>
          <a:lstStyle>
            <a:lvl1pPr algn="l">
              <a:defRPr sz="1200"/>
            </a:lvl1pPr>
          </a:lstStyle>
          <a:p>
            <a:endParaRPr lang="fr-CH" dirty="0"/>
          </a:p>
        </p:txBody>
      </p:sp>
      <p:sp>
        <p:nvSpPr>
          <p:cNvPr id="7" name="Slide Number Placeholder 6"/>
          <p:cNvSpPr>
            <a:spLocks noGrp="1"/>
          </p:cNvSpPr>
          <p:nvPr>
            <p:ph type="sldNum" sz="quarter" idx="5"/>
          </p:nvPr>
        </p:nvSpPr>
        <p:spPr>
          <a:xfrm>
            <a:off x="3777607" y="9428585"/>
            <a:ext cx="2889938" cy="498055"/>
          </a:xfrm>
          <a:prstGeom prst="rect">
            <a:avLst/>
          </a:prstGeom>
        </p:spPr>
        <p:txBody>
          <a:bodyPr vert="horz" lIns="91440" tIns="45720" rIns="91440" bIns="45720" rtlCol="0" anchor="b"/>
          <a:lstStyle>
            <a:lvl1pPr algn="r">
              <a:defRPr sz="1200"/>
            </a:lvl1pPr>
          </a:lstStyle>
          <a:p>
            <a:fld id="{4FD14A73-B9A0-4385-9E9A-34FD13BABFAA}" type="slidenum">
              <a:rPr lang="fr-CH" smtClean="0"/>
              <a:t>‹#›</a:t>
            </a:fld>
            <a:endParaRPr lang="fr-CH" dirty="0"/>
          </a:p>
        </p:txBody>
      </p:sp>
    </p:spTree>
    <p:extLst>
      <p:ext uri="{BB962C8B-B14F-4D97-AF65-F5344CB8AC3E}">
        <p14:creationId xmlns:p14="http://schemas.microsoft.com/office/powerpoint/2010/main" val="10892133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FD14A73-B9A0-4385-9E9A-34FD13BABFAA}" type="slidenum">
              <a:rPr lang="fr-CH" smtClean="0"/>
              <a:t>2</a:t>
            </a:fld>
            <a:endParaRPr lang="fr-CH" dirty="0"/>
          </a:p>
        </p:txBody>
      </p:sp>
    </p:spTree>
    <p:extLst>
      <p:ext uri="{BB962C8B-B14F-4D97-AF65-F5344CB8AC3E}">
        <p14:creationId xmlns:p14="http://schemas.microsoft.com/office/powerpoint/2010/main" val="21199499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FD14A73-B9A0-4385-9E9A-34FD13BABFAA}" type="slidenum">
              <a:rPr lang="fr-CH" smtClean="0"/>
              <a:t>3</a:t>
            </a:fld>
            <a:endParaRPr lang="fr-CH" dirty="0"/>
          </a:p>
        </p:txBody>
      </p:sp>
    </p:spTree>
    <p:extLst>
      <p:ext uri="{BB962C8B-B14F-4D97-AF65-F5344CB8AC3E}">
        <p14:creationId xmlns:p14="http://schemas.microsoft.com/office/powerpoint/2010/main" val="1849529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FD14A73-B9A0-4385-9E9A-34FD13BABFAA}" type="slidenum">
              <a:rPr lang="fr-CH" smtClean="0"/>
              <a:t>4</a:t>
            </a:fld>
            <a:endParaRPr lang="fr-CH" dirty="0"/>
          </a:p>
        </p:txBody>
      </p:sp>
    </p:spTree>
    <p:extLst>
      <p:ext uri="{BB962C8B-B14F-4D97-AF65-F5344CB8AC3E}">
        <p14:creationId xmlns:p14="http://schemas.microsoft.com/office/powerpoint/2010/main" val="2016663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FD14A73-B9A0-4385-9E9A-34FD13BABFAA}" type="slidenum">
              <a:rPr lang="fr-CH" smtClean="0"/>
              <a:t>6</a:t>
            </a:fld>
            <a:endParaRPr lang="fr-CH" dirty="0"/>
          </a:p>
        </p:txBody>
      </p:sp>
    </p:spTree>
    <p:extLst>
      <p:ext uri="{BB962C8B-B14F-4D97-AF65-F5344CB8AC3E}">
        <p14:creationId xmlns:p14="http://schemas.microsoft.com/office/powerpoint/2010/main" val="25838260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FD14A73-B9A0-4385-9E9A-34FD13BABFAA}" type="slidenum">
              <a:rPr lang="fr-CH" smtClean="0"/>
              <a:t>7</a:t>
            </a:fld>
            <a:endParaRPr lang="fr-CH" dirty="0"/>
          </a:p>
        </p:txBody>
      </p:sp>
    </p:spTree>
    <p:extLst>
      <p:ext uri="{BB962C8B-B14F-4D97-AF65-F5344CB8AC3E}">
        <p14:creationId xmlns:p14="http://schemas.microsoft.com/office/powerpoint/2010/main" val="5046357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FD14A73-B9A0-4385-9E9A-34FD13BABFAA}" type="slidenum">
              <a:rPr lang="fr-CH" smtClean="0"/>
              <a:t>8</a:t>
            </a:fld>
            <a:endParaRPr lang="fr-CH" dirty="0"/>
          </a:p>
        </p:txBody>
      </p:sp>
    </p:spTree>
    <p:extLst>
      <p:ext uri="{BB962C8B-B14F-4D97-AF65-F5344CB8AC3E}">
        <p14:creationId xmlns:p14="http://schemas.microsoft.com/office/powerpoint/2010/main" val="3874870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14 February 2019</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EuroCirCol-P3-WP1-ECC29</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14 February 2019</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EuroCirCol-P3-WP1-ECC29</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14 February 2019</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EuroCirCol-P3-WP1-ECC29</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14 February 2019</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EuroCirCol-P3-WP1-ECC29</a:t>
            </a:r>
            <a:endParaRPr lang="en-US" dirty="0" smtClean="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rgbClr val="10428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18716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14 February 2019</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lvl1pPr marL="180000" indent="-180000" defTabSz="720000">
              <a:spcBef>
                <a:spcPts val="600"/>
              </a:spcBef>
              <a:defRPr/>
            </a:lvl1pPr>
            <a:lvl2pPr marL="648000" indent="-180000">
              <a:defRPr/>
            </a:lvl2pPr>
            <a:lvl3pPr indent="-180000">
              <a:defRPr/>
            </a:lvl3pPr>
            <a:lvl4pPr indent="-180000">
              <a:defRPr/>
            </a:lvl4pPr>
            <a:lvl5pPr indent="-18000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14 February 2019</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EuroCirCol-P3-WP1-ECC29</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694006"/>
          </a:xfrm>
        </p:spPr>
        <p:txBody>
          <a:bodyPr/>
          <a:lstStyle/>
          <a:p>
            <a:r>
              <a:rPr kumimoji="0" lang="en-US" dirty="0" smtClean="0"/>
              <a:t>Click to edit Master title</a:t>
            </a:r>
            <a:endParaRPr kumimoji="0" lang="en-US" dirty="0"/>
          </a:p>
        </p:txBody>
      </p:sp>
      <p:sp>
        <p:nvSpPr>
          <p:cNvPr id="3" name="Espace réservé du contenu 2"/>
          <p:cNvSpPr>
            <a:spLocks noGrp="1"/>
          </p:cNvSpPr>
          <p:nvPr>
            <p:ph sz="half" idx="1"/>
          </p:nvPr>
        </p:nvSpPr>
        <p:spPr>
          <a:xfrm>
            <a:off x="457200" y="1239864"/>
            <a:ext cx="4287864" cy="4710721"/>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239864"/>
            <a:ext cx="4287864" cy="4710722"/>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14 February 2019</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EuroCirCol-P3-WP1-ECC29</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3"/>
            <a:ext cx="8226854" cy="680908"/>
          </a:xfrm>
          <a:prstGeom prst="rect">
            <a:avLst/>
          </a:prstGeom>
        </p:spPr>
        <p:txBody>
          <a:bodyPr vert="horz" lIns="45720" rIns="45720" anchor="ctr">
            <a:normAutofit/>
          </a:bodyPr>
          <a:lstStyle/>
          <a:p>
            <a:r>
              <a:rPr kumimoji="0" lang="en-GB" noProof="0" dirty="0" err="1" smtClean="0"/>
              <a:t>Cliquez</a:t>
            </a:r>
            <a:r>
              <a:rPr kumimoji="0" lang="en-GB" noProof="0" dirty="0" smtClean="0"/>
              <a:t> et </a:t>
            </a:r>
            <a:r>
              <a:rPr kumimoji="0" lang="en-GB" noProof="0" dirty="0" err="1" smtClean="0"/>
              <a:t>modifiez</a:t>
            </a:r>
            <a:r>
              <a:rPr kumimoji="0" lang="en-GB" noProof="0" dirty="0" smtClean="0"/>
              <a:t> le titre</a:t>
            </a:r>
            <a:endParaRPr kumimoji="0" lang="en-GB" noProof="0"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en-GB" noProof="0" dirty="0" err="1" smtClean="0"/>
              <a:t>Cliquez</a:t>
            </a:r>
            <a:r>
              <a:rPr kumimoji="0" lang="en-GB" noProof="0" dirty="0" smtClean="0"/>
              <a:t> pour modifier les styles du </a:t>
            </a:r>
            <a:r>
              <a:rPr kumimoji="0" lang="en-GB" noProof="0" dirty="0" err="1" smtClean="0"/>
              <a:t>texte</a:t>
            </a:r>
            <a:r>
              <a:rPr kumimoji="0" lang="en-GB" noProof="0" dirty="0" smtClean="0"/>
              <a:t> du masque</a:t>
            </a:r>
          </a:p>
          <a:p>
            <a:pPr lvl="1" eaLnBrk="1" latinLnBrk="0" hangingPunct="1"/>
            <a:r>
              <a:rPr kumimoji="0" lang="en-GB" noProof="0" dirty="0" err="1" smtClean="0"/>
              <a:t>Deuxième</a:t>
            </a:r>
            <a:r>
              <a:rPr kumimoji="0" lang="en-GB" noProof="0" dirty="0" smtClean="0"/>
              <a:t> </a:t>
            </a:r>
            <a:r>
              <a:rPr kumimoji="0" lang="en-GB" noProof="0" dirty="0" err="1" smtClean="0"/>
              <a:t>niveau</a:t>
            </a:r>
            <a:endParaRPr kumimoji="0" lang="en-GB" noProof="0" dirty="0" smtClean="0"/>
          </a:p>
          <a:p>
            <a:pPr lvl="2" eaLnBrk="1" latinLnBrk="0" hangingPunct="1"/>
            <a:r>
              <a:rPr kumimoji="0" lang="en-GB" noProof="0" dirty="0" err="1" smtClean="0"/>
              <a:t>Troisième</a:t>
            </a:r>
            <a:r>
              <a:rPr kumimoji="0" lang="en-GB" noProof="0" dirty="0" smtClean="0"/>
              <a:t> </a:t>
            </a:r>
            <a:r>
              <a:rPr kumimoji="0" lang="en-GB" noProof="0" dirty="0" err="1" smtClean="0"/>
              <a:t>niveau</a:t>
            </a:r>
            <a:endParaRPr kumimoji="0" lang="en-GB" noProof="0" dirty="0" smtClean="0"/>
          </a:p>
          <a:p>
            <a:pPr lvl="3" eaLnBrk="1" latinLnBrk="0" hangingPunct="1"/>
            <a:r>
              <a:rPr kumimoji="0" lang="en-GB" noProof="0" dirty="0" err="1" smtClean="0"/>
              <a:t>Quatrième</a:t>
            </a:r>
            <a:r>
              <a:rPr kumimoji="0" lang="en-GB" noProof="0" dirty="0" smtClean="0"/>
              <a:t> </a:t>
            </a:r>
            <a:r>
              <a:rPr kumimoji="0" lang="en-GB" noProof="0" dirty="0" err="1" smtClean="0"/>
              <a:t>niveau</a:t>
            </a:r>
            <a:endParaRPr kumimoji="0" lang="en-GB" noProof="0" dirty="0" smtClean="0"/>
          </a:p>
          <a:p>
            <a:pPr lvl="4" eaLnBrk="1" latinLnBrk="0" hangingPunct="1"/>
            <a:r>
              <a:rPr kumimoji="0" lang="en-GB" noProof="0" dirty="0" err="1" smtClean="0"/>
              <a:t>Cinquième</a:t>
            </a:r>
            <a:r>
              <a:rPr kumimoji="0" lang="en-GB" noProof="0" dirty="0" smtClean="0"/>
              <a:t> </a:t>
            </a:r>
            <a:r>
              <a:rPr kumimoji="0" lang="en-GB" noProof="0" dirty="0" err="1" smtClean="0"/>
              <a:t>niveau</a:t>
            </a:r>
            <a:endParaRPr kumimoji="0" lang="en-GB" noProof="0" dirty="0"/>
          </a:p>
        </p:txBody>
      </p:sp>
      <p:pic>
        <p:nvPicPr>
          <p:cNvPr id="5" name="Image 4" descr="bande-01.eps"/>
          <p:cNvPicPr>
            <a:picLocks noChangeAspect="1"/>
          </p:cNvPicPr>
          <p:nvPr/>
        </p:nvPicPr>
        <p:blipFill rotWithShape="1">
          <a:blip r:embed="rId16" cstate="email">
            <a:extLst>
              <a:ext uri="{28A0092B-C50C-407E-A947-70E740481C1C}">
                <a14:useLocalDpi xmlns:a14="http://schemas.microsoft.com/office/drawing/2010/main" val="0"/>
              </a:ext>
            </a:extLst>
          </a:blip>
          <a:srcRect l="7950"/>
          <a:stretch/>
        </p:blipFill>
        <p:spPr>
          <a:xfrm>
            <a:off x="-7749" y="6157663"/>
            <a:ext cx="9151749"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14 February 2019</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EuroCirCol-P3-WP1-ECC29</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GB" noProof="0" smtClean="0"/>
              <a:pPr/>
              <a:t>‹#›</a:t>
            </a:fld>
            <a:endParaRPr lang="en-GB" noProof="0" dirty="0"/>
          </a:p>
        </p:txBody>
      </p:sp>
      <p:pic>
        <p:nvPicPr>
          <p:cNvPr id="10" name="Picture 9"/>
          <p:cNvPicPr>
            <a:picLocks noChangeAspect="1"/>
          </p:cNvPicPr>
          <p:nvPr userDrawn="1"/>
        </p:nvPicPr>
        <p:blipFill>
          <a:blip r:embed="rId17" cstate="email">
            <a:extLst>
              <a:ext uri="{28A0092B-C50C-407E-A947-70E740481C1C}">
                <a14:useLocalDpi xmlns:a14="http://schemas.microsoft.com/office/drawing/2010/main" val="0"/>
              </a:ext>
            </a:extLst>
          </a:blip>
          <a:stretch>
            <a:fillRect/>
          </a:stretch>
        </p:blipFill>
        <p:spPr>
          <a:xfrm>
            <a:off x="105490" y="6241264"/>
            <a:ext cx="1123823" cy="5400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82" r:id="rId2"/>
    <p:sldLayoutId id="2147483676" r:id="rId3"/>
    <p:sldLayoutId id="2147483677" r:id="rId4"/>
    <p:sldLayoutId id="2147483678" r:id="rId5"/>
    <p:sldLayoutId id="2147483681" r:id="rId6"/>
    <p:sldLayoutId id="2147483680" r:id="rId7"/>
    <p:sldLayoutId id="2147483679" r:id="rId8"/>
    <p:sldLayoutId id="2147483664" r:id="rId9"/>
    <p:sldLayoutId id="2147483665" r:id="rId10"/>
    <p:sldLayoutId id="2147483667" r:id="rId11"/>
    <p:sldLayoutId id="2147483668" r:id="rId12"/>
    <p:sldLayoutId id="2147483669" r:id="rId13"/>
    <p:sldLayoutId id="2147483674" r:id="rId14"/>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28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4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fcc.web.cern.ch/eurocircol/Documents/WP2/Milestone%20and%20Deliverables/D2.6/EuroCirCol_P3_WP2_D2_6_PreliminaryCollimationSystemDesign_V0100.pdf"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hyperlink" Target="https://fcc.web.cern.ch/eurocircol/Documents/WP4/Milestone%20and%20Deliverables/M4.5/EuroCirCol-P3-WP4-M4.5_PreliminaryCryogenicBeamVacuumSystemDesign-V0100.pdf"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fcc.web.cern.ch/eurocircol/Pages/Dashboard.aspx"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fccweek2019.web.cern.ch/"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s://indico.cern.ch/event/751835/" TargetMode="External"/><Relationship Id="rId2" Type="http://schemas.openxmlformats.org/officeDocument/2006/relationships/hyperlink" Target="https://indico.cern.ch/event/751834/" TargetMode="External"/><Relationship Id="rId1" Type="http://schemas.openxmlformats.org/officeDocument/2006/relationships/slideLayout" Target="../slideLayouts/slideLayout8.xml"/><Relationship Id="rId4" Type="http://schemas.openxmlformats.org/officeDocument/2006/relationships/hyperlink" Target="https://indico.cern.ch/event/75183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tretch>
            <a:fillRect/>
          </a:stretch>
        </p:blipFill>
        <p:spPr>
          <a:xfrm>
            <a:off x="92277" y="5950481"/>
            <a:ext cx="1979852" cy="828000"/>
          </a:xfrm>
          <a:prstGeom prst="rect">
            <a:avLst/>
          </a:prstGeom>
        </p:spPr>
      </p:pic>
      <p:sp>
        <p:nvSpPr>
          <p:cNvPr id="3" name="Subtitle 1"/>
          <p:cNvSpPr txBox="1">
            <a:spLocks/>
          </p:cNvSpPr>
          <p:nvPr/>
        </p:nvSpPr>
        <p:spPr>
          <a:xfrm>
            <a:off x="877600" y="4838007"/>
            <a:ext cx="7388800" cy="806617"/>
          </a:xfrm>
          <a:prstGeom prst="rect">
            <a:avLst/>
          </a:prstGeom>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None/>
            </a:pPr>
            <a:r>
              <a:rPr lang="en-GB" sz="2400" spc="300" dirty="0" smtClean="0">
                <a:solidFill>
                  <a:srgbClr val="FFFFFF"/>
                </a:solidFill>
              </a:rPr>
              <a:t>CERN</a:t>
            </a:r>
            <a:endParaRPr lang="en-GB" sz="2400" spc="300" dirty="0">
              <a:solidFill>
                <a:srgbClr val="FFFFFF"/>
              </a:solidFill>
            </a:endParaRPr>
          </a:p>
          <a:p>
            <a:pPr marL="36576" indent="0" algn="ctr">
              <a:buNone/>
            </a:pPr>
            <a:r>
              <a:rPr lang="en-GB" sz="2400" spc="300" dirty="0" smtClean="0">
                <a:solidFill>
                  <a:srgbClr val="FFFFFF"/>
                </a:solidFill>
              </a:rPr>
              <a:t>07 March 2019</a:t>
            </a:r>
          </a:p>
        </p:txBody>
      </p:sp>
      <p:sp>
        <p:nvSpPr>
          <p:cNvPr id="4" name="Text Placeholder 2"/>
          <p:cNvSpPr txBox="1">
            <a:spLocks/>
          </p:cNvSpPr>
          <p:nvPr/>
        </p:nvSpPr>
        <p:spPr>
          <a:xfrm>
            <a:off x="679822" y="3429000"/>
            <a:ext cx="7772400" cy="702425"/>
          </a:xfrm>
          <a:prstGeom prst="rect">
            <a:avLst/>
          </a:prstGeom>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None/>
            </a:pPr>
            <a:r>
              <a:rPr lang="en-GB" sz="4000" spc="300" dirty="0" smtClean="0"/>
              <a:t>Coordination </a:t>
            </a:r>
            <a:r>
              <a:rPr lang="en-GB" sz="4000" spc="300" dirty="0" smtClean="0"/>
              <a:t>Committee</a:t>
            </a:r>
            <a:endParaRPr lang="en-GB" sz="4000" spc="300" dirty="0" smtClean="0"/>
          </a:p>
        </p:txBody>
      </p:sp>
      <p:pic>
        <p:nvPicPr>
          <p:cNvPr id="5" name="Picture 5" descr="\\typhoon\MarketingII\NIWeek\NIWeek 2013\Day 2 2013\Guest Speaker Notes\MedAustron\Content from Johannes\CERN Images\LogoBadge-04.jpg"/>
          <p:cNvPicPr>
            <a:picLocks noChangeAspect="1" noChangeArrowheads="1"/>
          </p:cNvPicPr>
          <p:nvPr/>
        </p:nvPicPr>
        <p:blipFill rotWithShape="1">
          <a:blip r:embed="rId3" cstate="screen">
            <a:clrChange>
              <a:clrFrom>
                <a:srgbClr val="0054A1"/>
              </a:clrFrom>
              <a:clrTo>
                <a:srgbClr val="0054A1">
                  <a:alpha val="0"/>
                </a:srgbClr>
              </a:clrTo>
            </a:clrChange>
            <a:extLst>
              <a:ext uri="{28A0092B-C50C-407E-A947-70E740481C1C}">
                <a14:useLocalDpi xmlns:a14="http://schemas.microsoft.com/office/drawing/2010/main"/>
              </a:ext>
            </a:extLst>
          </a:blip>
          <a:srcRect/>
          <a:stretch/>
        </p:blipFill>
        <p:spPr bwMode="auto">
          <a:xfrm>
            <a:off x="8151727" y="5934218"/>
            <a:ext cx="900000" cy="844263"/>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949760" y="670841"/>
            <a:ext cx="5244480" cy="2520000"/>
          </a:xfrm>
          <a:prstGeom prst="rect">
            <a:avLst/>
          </a:prstGeom>
        </p:spPr>
      </p:pic>
    </p:spTree>
    <p:extLst>
      <p:ext uri="{BB962C8B-B14F-4D97-AF65-F5344CB8AC3E}">
        <p14:creationId xmlns:p14="http://schemas.microsoft.com/office/powerpoint/2010/main" val="330726336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smtClean="0"/>
              <a:t>Outline</a:t>
            </a:r>
            <a:endParaRPr lang="en-US" dirty="0"/>
          </a:p>
        </p:txBody>
      </p:sp>
      <p:sp>
        <p:nvSpPr>
          <p:cNvPr id="5" name="Content Placeholder 4"/>
          <p:cNvSpPr>
            <a:spLocks noGrp="1"/>
          </p:cNvSpPr>
          <p:nvPr>
            <p:ph idx="1"/>
          </p:nvPr>
        </p:nvSpPr>
        <p:spPr/>
        <p:txBody>
          <a:bodyPr/>
          <a:lstStyle/>
          <a:p>
            <a:r>
              <a:rPr lang="en-GB" dirty="0" smtClean="0"/>
              <a:t>Milestones and deliverables</a:t>
            </a:r>
          </a:p>
          <a:p>
            <a:r>
              <a:rPr lang="fr-CH" dirty="0" smtClean="0"/>
              <a:t>FCC Week 2019</a:t>
            </a:r>
          </a:p>
          <a:p>
            <a:r>
              <a:rPr lang="fr-CH" dirty="0" err="1" smtClean="0"/>
              <a:t>Next</a:t>
            </a:r>
            <a:r>
              <a:rPr lang="fr-CH" dirty="0" smtClean="0"/>
              <a:t> ECC meetings</a:t>
            </a:r>
          </a:p>
        </p:txBody>
      </p:sp>
      <p:sp>
        <p:nvSpPr>
          <p:cNvPr id="6" name="TextBox 5"/>
          <p:cNvSpPr txBox="1"/>
          <p:nvPr/>
        </p:nvSpPr>
        <p:spPr>
          <a:xfrm>
            <a:off x="1374383" y="6227609"/>
            <a:ext cx="6392488" cy="507831"/>
          </a:xfrm>
          <a:prstGeom prst="rect">
            <a:avLst/>
          </a:prstGeom>
          <a:noFill/>
        </p:spPr>
        <p:txBody>
          <a:bodyPr wrap="square" rtlCol="0">
            <a:spAutoFit/>
          </a:bodyPr>
          <a:lstStyle/>
          <a:p>
            <a:pPr algn="just"/>
            <a:r>
              <a:rPr lang="en-GB" sz="900" i="1" dirty="0">
                <a:solidFill>
                  <a:schemeClr val="bg1"/>
                </a:solidFill>
              </a:rPr>
              <a:t>​The European Circular Energy-Frontier Collider Study (EuroCirCol) project has received funding from the European Union's Horizon 2020 research and innovation programme under grant No 654305. The information herein only reflects the views of its authors and the European Commission is not responsible for any use that may be made of the information.</a:t>
            </a:r>
            <a:endParaRPr lang="en-US" sz="900" i="1" dirty="0">
              <a:solidFill>
                <a:schemeClr val="bg1"/>
              </a:solidFill>
            </a:endParaRPr>
          </a:p>
        </p:txBody>
      </p:sp>
      <p:sp>
        <p:nvSpPr>
          <p:cNvPr id="9" name="TextBox 8"/>
          <p:cNvSpPr txBox="1"/>
          <p:nvPr/>
        </p:nvSpPr>
        <p:spPr>
          <a:xfrm>
            <a:off x="6337038" y="5886553"/>
            <a:ext cx="1265090" cy="261610"/>
          </a:xfrm>
          <a:prstGeom prst="rect">
            <a:avLst/>
          </a:prstGeom>
          <a:noFill/>
        </p:spPr>
        <p:txBody>
          <a:bodyPr wrap="none" rtlCol="0">
            <a:spAutoFit/>
          </a:bodyPr>
          <a:lstStyle/>
          <a:p>
            <a:pPr algn="r"/>
            <a:r>
              <a:rPr lang="en-GB" sz="1050" dirty="0" smtClean="0"/>
              <a:t>Co-funded by the</a:t>
            </a:r>
            <a:endParaRPr lang="en-US" sz="1050" dirty="0"/>
          </a:p>
        </p:txBody>
      </p:sp>
      <p:pic>
        <p:nvPicPr>
          <p:cNvPr id="10" name="Picture 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602128" y="5399788"/>
            <a:ext cx="1541872" cy="1070584"/>
          </a:xfrm>
          <a:prstGeom prst="rect">
            <a:avLst/>
          </a:prstGeom>
        </p:spPr>
      </p:pic>
      <p:sp>
        <p:nvSpPr>
          <p:cNvPr id="7" name="Slide Number Placeholder 6"/>
          <p:cNvSpPr>
            <a:spLocks noGrp="1"/>
          </p:cNvSpPr>
          <p:nvPr>
            <p:ph type="sldNum" sz="quarter" idx="4"/>
          </p:nvPr>
        </p:nvSpPr>
        <p:spPr/>
        <p:txBody>
          <a:bodyPr/>
          <a:lstStyle/>
          <a:p>
            <a:fld id="{17918391-D411-FE40-AAD7-861AE5233E0E}" type="slidenum">
              <a:rPr lang="en-US" smtClean="0"/>
              <a:pPr/>
              <a:t>2</a:t>
            </a:fld>
            <a:endParaRPr lang="en-US" dirty="0"/>
          </a:p>
        </p:txBody>
      </p:sp>
      <p:sp>
        <p:nvSpPr>
          <p:cNvPr id="2" name="Footer Placeholder 1"/>
          <p:cNvSpPr>
            <a:spLocks noGrp="1"/>
          </p:cNvSpPr>
          <p:nvPr>
            <p:ph type="ftr" sz="quarter" idx="3"/>
          </p:nvPr>
        </p:nvSpPr>
        <p:spPr/>
        <p:txBody>
          <a:bodyPr/>
          <a:lstStyle/>
          <a:p>
            <a:r>
              <a:rPr lang="en-US" smtClean="0"/>
              <a:t>EuroCirCol-P3-WP1-ECC29</a:t>
            </a:r>
            <a:endParaRPr lang="en-US" dirty="0"/>
          </a:p>
        </p:txBody>
      </p:sp>
    </p:spTree>
    <p:extLst>
      <p:ext uri="{BB962C8B-B14F-4D97-AF65-F5344CB8AC3E}">
        <p14:creationId xmlns:p14="http://schemas.microsoft.com/office/powerpoint/2010/main" val="33976106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2627"/>
            <a:ext cx="7086600" cy="730250"/>
          </a:xfrm>
        </p:spPr>
        <p:txBody>
          <a:bodyPr>
            <a:normAutofit/>
          </a:bodyPr>
          <a:lstStyle/>
          <a:p>
            <a:r>
              <a:rPr lang="en-GB" sz="3600" b="0" dirty="0"/>
              <a:t>Milestones &amp; deliverables</a:t>
            </a:r>
            <a:endParaRPr lang="en-US" sz="3600" b="0" dirty="0"/>
          </a:p>
        </p:txBody>
      </p:sp>
      <p:sp>
        <p:nvSpPr>
          <p:cNvPr id="7" name="Content Placeholder 6"/>
          <p:cNvSpPr>
            <a:spLocks noGrp="1"/>
          </p:cNvSpPr>
          <p:nvPr>
            <p:ph sz="half" idx="1"/>
          </p:nvPr>
        </p:nvSpPr>
        <p:spPr>
          <a:xfrm>
            <a:off x="457200" y="1382111"/>
            <a:ext cx="7728176" cy="4451130"/>
          </a:xfrm>
        </p:spPr>
        <p:txBody>
          <a:bodyPr/>
          <a:lstStyle/>
          <a:p>
            <a:pPr marL="36576" indent="0">
              <a:buNone/>
            </a:pPr>
            <a:r>
              <a:rPr lang="en-GB" dirty="0" smtClean="0"/>
              <a:t>Recently submitted on the H2020 portal</a:t>
            </a:r>
          </a:p>
          <a:p>
            <a:r>
              <a:rPr lang="en-GB" dirty="0"/>
              <a:t>D2.6 Preliminary collimation system design concept and performance estimate </a:t>
            </a:r>
            <a:r>
              <a:rPr lang="en-GB" dirty="0" smtClean="0"/>
              <a:t>(</a:t>
            </a:r>
            <a:r>
              <a:rPr lang="en-GB" dirty="0" smtClean="0">
                <a:hlinkClick r:id="rId3"/>
              </a:rPr>
              <a:t>PDF</a:t>
            </a:r>
            <a:r>
              <a:rPr lang="en-GB" dirty="0" smtClean="0"/>
              <a:t>)</a:t>
            </a:r>
            <a:endParaRPr lang="en-GB" dirty="0"/>
          </a:p>
          <a:p>
            <a:endParaRPr lang="en-GB" dirty="0" smtClean="0"/>
          </a:p>
          <a:p>
            <a:r>
              <a:rPr lang="en-GB" dirty="0"/>
              <a:t>M4.5 Preliminary cryogenic-beam-vacuum system design </a:t>
            </a:r>
            <a:r>
              <a:rPr lang="en-GB" dirty="0" smtClean="0"/>
              <a:t>(</a:t>
            </a:r>
            <a:r>
              <a:rPr lang="en-GB" dirty="0" smtClean="0">
                <a:hlinkClick r:id="rId4"/>
              </a:rPr>
              <a:t>PDF</a:t>
            </a:r>
            <a:r>
              <a:rPr lang="en-GB" dirty="0" smtClean="0"/>
              <a:t>)</a:t>
            </a:r>
            <a:endParaRPr lang="en-GB" dirty="0"/>
          </a:p>
          <a:p>
            <a:endParaRPr lang="en-GB" dirty="0"/>
          </a:p>
          <a:p>
            <a:pPr marL="36576" indent="0">
              <a:buNone/>
            </a:pPr>
            <a:endParaRPr lang="en-GB" dirty="0"/>
          </a:p>
        </p:txBody>
      </p:sp>
      <p:sp>
        <p:nvSpPr>
          <p:cNvPr id="5" name="Footer Placeholder 4"/>
          <p:cNvSpPr>
            <a:spLocks noGrp="1"/>
          </p:cNvSpPr>
          <p:nvPr>
            <p:ph type="ftr" sz="quarter" idx="3"/>
          </p:nvPr>
        </p:nvSpPr>
        <p:spPr/>
        <p:txBody>
          <a:bodyPr/>
          <a:lstStyle/>
          <a:p>
            <a:r>
              <a:rPr lang="en-US" smtClean="0"/>
              <a:t>EuroCirCol-P3-WP1-ECC29</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114034479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Milestones &amp; deliverables</a:t>
            </a:r>
            <a:endParaRPr lang="en-US" sz="3600" dirty="0"/>
          </a:p>
        </p:txBody>
      </p:sp>
      <p:sp>
        <p:nvSpPr>
          <p:cNvPr id="5" name="Footer Placeholder 4"/>
          <p:cNvSpPr>
            <a:spLocks noGrp="1"/>
          </p:cNvSpPr>
          <p:nvPr>
            <p:ph type="ftr" sz="quarter" idx="3"/>
          </p:nvPr>
        </p:nvSpPr>
        <p:spPr/>
        <p:txBody>
          <a:bodyPr/>
          <a:lstStyle/>
          <a:p>
            <a:r>
              <a:rPr lang="en-US" smtClean="0"/>
              <a:t>EuroCirCol-P3-WP1-ECC29</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
        <p:nvSpPr>
          <p:cNvPr id="3" name="TextBox 2"/>
          <p:cNvSpPr txBox="1"/>
          <p:nvPr/>
        </p:nvSpPr>
        <p:spPr>
          <a:xfrm>
            <a:off x="457200" y="968709"/>
            <a:ext cx="5696399" cy="369332"/>
          </a:xfrm>
          <a:prstGeom prst="rect">
            <a:avLst/>
          </a:prstGeom>
          <a:noFill/>
        </p:spPr>
        <p:txBody>
          <a:bodyPr wrap="square" rtlCol="0">
            <a:spAutoFit/>
          </a:bodyPr>
          <a:lstStyle/>
          <a:p>
            <a:r>
              <a:rPr lang="fr-CH" dirty="0" smtClean="0"/>
              <a:t>6 </a:t>
            </a:r>
            <a:r>
              <a:rPr lang="fr-CH" dirty="0" err="1" smtClean="0"/>
              <a:t>months</a:t>
            </a:r>
            <a:r>
              <a:rPr lang="fr-CH" dirty="0" smtClean="0"/>
              <a:t> </a:t>
            </a:r>
            <a:r>
              <a:rPr lang="fr-CH" dirty="0" err="1" smtClean="0"/>
              <a:t>sliding</a:t>
            </a:r>
            <a:r>
              <a:rPr lang="fr-CH" dirty="0" smtClean="0"/>
              <a:t> </a:t>
            </a:r>
            <a:r>
              <a:rPr lang="fr-CH" dirty="0" err="1" smtClean="0"/>
              <a:t>window</a:t>
            </a:r>
            <a:endParaRPr lang="en-US" dirty="0"/>
          </a:p>
        </p:txBody>
      </p:sp>
      <p:graphicFrame>
        <p:nvGraphicFramePr>
          <p:cNvPr id="12" name="Content Placeholder 8"/>
          <p:cNvGraphicFramePr>
            <a:graphicFrameLocks noGrp="1"/>
          </p:cNvGraphicFramePr>
          <p:nvPr>
            <p:ph idx="1"/>
            <p:extLst>
              <p:ext uri="{D42A27DB-BD31-4B8C-83A1-F6EECF244321}">
                <p14:modId xmlns:p14="http://schemas.microsoft.com/office/powerpoint/2010/main" val="1915883423"/>
              </p:ext>
            </p:extLst>
          </p:nvPr>
        </p:nvGraphicFramePr>
        <p:xfrm>
          <a:off x="457200" y="1542929"/>
          <a:ext cx="8074479" cy="3535680"/>
        </p:xfrm>
        <a:graphic>
          <a:graphicData uri="http://schemas.openxmlformats.org/drawingml/2006/table">
            <a:tbl>
              <a:tblPr firstRow="1" bandRow="1">
                <a:tableStyleId>{5C22544A-7EE6-4342-B048-85BDC9FD1C3A}</a:tableStyleId>
              </a:tblPr>
              <a:tblGrid>
                <a:gridCol w="506187">
                  <a:extLst>
                    <a:ext uri="{9D8B030D-6E8A-4147-A177-3AD203B41FA5}">
                      <a16:colId xmlns="" xmlns:a16="http://schemas.microsoft.com/office/drawing/2014/main" val="20000"/>
                    </a:ext>
                  </a:extLst>
                </a:gridCol>
                <a:gridCol w="1191984">
                  <a:extLst>
                    <a:ext uri="{9D8B030D-6E8A-4147-A177-3AD203B41FA5}">
                      <a16:colId xmlns="" xmlns:a16="http://schemas.microsoft.com/office/drawing/2014/main" val="20001"/>
                    </a:ext>
                  </a:extLst>
                </a:gridCol>
                <a:gridCol w="1118508">
                  <a:extLst>
                    <a:ext uri="{9D8B030D-6E8A-4147-A177-3AD203B41FA5}">
                      <a16:colId xmlns="" xmlns:a16="http://schemas.microsoft.com/office/drawing/2014/main" val="20002"/>
                    </a:ext>
                  </a:extLst>
                </a:gridCol>
                <a:gridCol w="5257800">
                  <a:extLst>
                    <a:ext uri="{9D8B030D-6E8A-4147-A177-3AD203B41FA5}">
                      <a16:colId xmlns="" xmlns:a16="http://schemas.microsoft.com/office/drawing/2014/main" val="20003"/>
                    </a:ext>
                  </a:extLst>
                </a:gridCol>
              </a:tblGrid>
              <a:tr h="370840">
                <a:tc>
                  <a:txBody>
                    <a:bodyPr/>
                    <a:lstStyle/>
                    <a:p>
                      <a:r>
                        <a:rPr lang="fr-CH" sz="1400" dirty="0" smtClean="0">
                          <a:solidFill>
                            <a:schemeClr val="tx1"/>
                          </a:solidFill>
                        </a:rPr>
                        <a:t>WP</a:t>
                      </a:r>
                      <a:endParaRPr lang="en-GB" sz="1400" dirty="0">
                        <a:solidFill>
                          <a:schemeClr val="tx1"/>
                        </a:solidFill>
                      </a:endParaRPr>
                    </a:p>
                  </a:txBody>
                  <a:tcPr/>
                </a:tc>
                <a:tc>
                  <a:txBody>
                    <a:bodyPr/>
                    <a:lstStyle/>
                    <a:p>
                      <a:r>
                        <a:rPr lang="fr-CH" sz="1400" dirty="0" smtClean="0">
                          <a:solidFill>
                            <a:schemeClr val="tx1"/>
                          </a:solidFill>
                        </a:rPr>
                        <a:t>Product</a:t>
                      </a:r>
                      <a:endParaRPr lang="en-GB" sz="1400" dirty="0">
                        <a:solidFill>
                          <a:schemeClr val="tx1"/>
                        </a:solidFill>
                      </a:endParaRPr>
                    </a:p>
                  </a:txBody>
                  <a:tcPr/>
                </a:tc>
                <a:tc>
                  <a:txBody>
                    <a:bodyPr/>
                    <a:lstStyle/>
                    <a:p>
                      <a:r>
                        <a:rPr lang="fr-CH" sz="1400" dirty="0" smtClean="0">
                          <a:solidFill>
                            <a:schemeClr val="tx1"/>
                          </a:solidFill>
                        </a:rPr>
                        <a:t>Due Date</a:t>
                      </a:r>
                      <a:endParaRPr lang="en-GB" sz="1400" dirty="0">
                        <a:solidFill>
                          <a:schemeClr val="tx1"/>
                        </a:solidFill>
                      </a:endParaRPr>
                    </a:p>
                  </a:txBody>
                  <a:tcPr/>
                </a:tc>
                <a:tc>
                  <a:txBody>
                    <a:bodyPr/>
                    <a:lstStyle/>
                    <a:p>
                      <a:r>
                        <a:rPr lang="fr-CH" sz="1400" dirty="0" smtClean="0">
                          <a:solidFill>
                            <a:schemeClr val="tx1"/>
                          </a:solidFill>
                        </a:rPr>
                        <a:t>Title</a:t>
                      </a:r>
                      <a:endParaRPr lang="en-GB" sz="1400" dirty="0">
                        <a:solidFill>
                          <a:schemeClr val="tx1"/>
                        </a:solidFill>
                      </a:endParaRPr>
                    </a:p>
                  </a:txBody>
                  <a:tcPr/>
                </a:tc>
                <a:extLst>
                  <a:ext uri="{0D108BD9-81ED-4DB2-BD59-A6C34878D82A}">
                    <a16:rowId xmlns="" xmlns:a16="http://schemas.microsoft.com/office/drawing/2014/main" val="10000"/>
                  </a:ext>
                </a:extLst>
              </a:tr>
              <a:tr h="370840">
                <a:tc>
                  <a:txBody>
                    <a:bodyPr/>
                    <a:lstStyle/>
                    <a:p>
                      <a:r>
                        <a:rPr lang="en-GB" sz="1400" dirty="0" smtClean="0"/>
                        <a:t>1</a:t>
                      </a:r>
                      <a:endParaRPr lang="en-GB" sz="1400" dirty="0"/>
                    </a:p>
                  </a:txBody>
                  <a:tcPr/>
                </a:tc>
                <a:tc>
                  <a:txBody>
                    <a:bodyPr/>
                    <a:lstStyle/>
                    <a:p>
                      <a:r>
                        <a:rPr lang="en-GB" sz="1400" dirty="0" smtClean="0">
                          <a:solidFill>
                            <a:srgbClr val="FF0000"/>
                          </a:solidFill>
                        </a:rPr>
                        <a:t>Milestone</a:t>
                      </a:r>
                      <a:endParaRPr lang="en-GB" sz="1400" dirty="0">
                        <a:solidFill>
                          <a:srgbClr val="FF0000"/>
                        </a:solidFill>
                      </a:endParaRPr>
                    </a:p>
                  </a:txBody>
                  <a:tcPr/>
                </a:tc>
                <a:tc>
                  <a:txBody>
                    <a:bodyPr/>
                    <a:lstStyle/>
                    <a:p>
                      <a:r>
                        <a:rPr lang="en-GB" sz="1400" dirty="0" smtClean="0">
                          <a:solidFill>
                            <a:srgbClr val="FF0000"/>
                          </a:solidFill>
                        </a:rPr>
                        <a:t>01 APR 19</a:t>
                      </a:r>
                      <a:endParaRPr lang="en-GB" sz="1400" dirty="0">
                        <a:solidFill>
                          <a:srgbClr val="FF0000"/>
                        </a:solidFill>
                      </a:endParaRPr>
                    </a:p>
                  </a:txBody>
                  <a:tcPr/>
                </a:tc>
                <a:tc>
                  <a:txBody>
                    <a:bodyPr/>
                    <a:lstStyle/>
                    <a:p>
                      <a:r>
                        <a:rPr lang="en-GB" sz="1400" dirty="0" smtClean="0">
                          <a:solidFill>
                            <a:srgbClr val="FF0000"/>
                          </a:solidFill>
                        </a:rPr>
                        <a:t>Cost baseline</a:t>
                      </a:r>
                      <a:endParaRPr lang="en-GB" sz="1400" dirty="0">
                        <a:solidFill>
                          <a:srgbClr val="FF0000"/>
                        </a:solidFill>
                      </a:endParaRPr>
                    </a:p>
                  </a:txBody>
                  <a:tcPr/>
                </a:tc>
                <a:extLst>
                  <a:ext uri="{0D108BD9-81ED-4DB2-BD59-A6C34878D82A}">
                    <a16:rowId xmlns="" xmlns:a16="http://schemas.microsoft.com/office/drawing/2014/main" val="604611215"/>
                  </a:ext>
                </a:extLst>
              </a:tr>
              <a:tr h="370840">
                <a:tc>
                  <a:txBody>
                    <a:bodyPr/>
                    <a:lstStyle/>
                    <a:p>
                      <a:r>
                        <a:rPr lang="en-GB" sz="1400" dirty="0" smtClean="0"/>
                        <a:t>1</a:t>
                      </a:r>
                      <a:endParaRPr lang="en-GB" sz="1400" dirty="0"/>
                    </a:p>
                  </a:txBody>
                  <a:tcPr/>
                </a:tc>
                <a:tc>
                  <a:txBody>
                    <a:bodyPr/>
                    <a:lstStyle/>
                    <a:p>
                      <a:r>
                        <a:rPr lang="en-GB" sz="1400" dirty="0" smtClean="0">
                          <a:solidFill>
                            <a:srgbClr val="FF0000"/>
                          </a:solidFill>
                        </a:rPr>
                        <a:t>Milestone</a:t>
                      </a:r>
                      <a:endParaRPr lang="en-GB" sz="1400" dirty="0">
                        <a:solidFill>
                          <a:srgbClr val="FF0000"/>
                        </a:solidFill>
                      </a:endParaRPr>
                    </a:p>
                  </a:txBody>
                  <a:tcPr/>
                </a:tc>
                <a:tc>
                  <a:txBody>
                    <a:bodyPr/>
                    <a:lstStyle/>
                    <a:p>
                      <a:r>
                        <a:rPr lang="en-GB" sz="1400" dirty="0" smtClean="0">
                          <a:solidFill>
                            <a:srgbClr val="FF0000"/>
                          </a:solidFill>
                        </a:rPr>
                        <a:t>01 APR 19</a:t>
                      </a:r>
                      <a:endParaRPr lang="en-GB" sz="1400" dirty="0">
                        <a:solidFill>
                          <a:srgbClr val="FF0000"/>
                        </a:solidFill>
                      </a:endParaRPr>
                    </a:p>
                  </a:txBody>
                  <a:tcPr/>
                </a:tc>
                <a:tc>
                  <a:txBody>
                    <a:bodyPr/>
                    <a:lstStyle/>
                    <a:p>
                      <a:r>
                        <a:rPr lang="en-GB" sz="1400" dirty="0" smtClean="0">
                          <a:solidFill>
                            <a:srgbClr val="FF0000"/>
                          </a:solidFill>
                        </a:rPr>
                        <a:t>Industry</a:t>
                      </a:r>
                      <a:r>
                        <a:rPr lang="en-GB" sz="1400" baseline="0" dirty="0" smtClean="0">
                          <a:solidFill>
                            <a:srgbClr val="FF0000"/>
                          </a:solidFill>
                        </a:rPr>
                        <a:t> and outreach event (UNILIV)</a:t>
                      </a:r>
                      <a:endParaRPr lang="en-GB" sz="1400" dirty="0">
                        <a:solidFill>
                          <a:srgbClr val="FF0000"/>
                        </a:solidFill>
                      </a:endParaRPr>
                    </a:p>
                  </a:txBody>
                  <a:tcPr/>
                </a:tc>
                <a:extLst>
                  <a:ext uri="{0D108BD9-81ED-4DB2-BD59-A6C34878D82A}">
                    <a16:rowId xmlns="" xmlns:a16="http://schemas.microsoft.com/office/drawing/2014/main" val="3759220423"/>
                  </a:ext>
                </a:extLst>
              </a:tr>
              <a:tr h="370840">
                <a:tc>
                  <a:txBody>
                    <a:bodyPr/>
                    <a:lstStyle/>
                    <a:p>
                      <a:r>
                        <a:rPr lang="en-GB" sz="2000" b="1" dirty="0" smtClean="0">
                          <a:solidFill>
                            <a:srgbClr val="AC148F"/>
                          </a:solidFill>
                        </a:rPr>
                        <a:t>5</a:t>
                      </a:r>
                      <a:endParaRPr lang="en-GB" sz="2000" b="1" dirty="0">
                        <a:solidFill>
                          <a:srgbClr val="AC148F"/>
                        </a:solidFill>
                      </a:endParaRPr>
                    </a:p>
                  </a:txBody>
                  <a:tcPr/>
                </a:tc>
                <a:tc>
                  <a:txBody>
                    <a:bodyPr/>
                    <a:lstStyle/>
                    <a:p>
                      <a:r>
                        <a:rPr lang="en-GB" sz="1400" dirty="0" smtClean="0">
                          <a:solidFill>
                            <a:srgbClr val="FF0000"/>
                          </a:solidFill>
                        </a:rPr>
                        <a:t>Deliverable</a:t>
                      </a:r>
                      <a:endParaRPr lang="en-GB" sz="1400"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solidFill>
                            <a:srgbClr val="FF0000"/>
                          </a:solidFill>
                        </a:rPr>
                        <a:t>01 APR 19</a:t>
                      </a:r>
                    </a:p>
                  </a:txBody>
                  <a:tcPr/>
                </a:tc>
                <a:tc>
                  <a:txBody>
                    <a:bodyPr/>
                    <a:lstStyle/>
                    <a:p>
                      <a:r>
                        <a:rPr lang="en-GB" sz="1400" dirty="0" smtClean="0">
                          <a:solidFill>
                            <a:srgbClr val="FF0000"/>
                          </a:solidFill>
                        </a:rPr>
                        <a:t>Manufacturing folder for reference design dipole short model</a:t>
                      </a:r>
                      <a:endParaRPr lang="en-GB" sz="1400" dirty="0">
                        <a:solidFill>
                          <a:srgbClr val="FF0000"/>
                        </a:solidFill>
                      </a:endParaRPr>
                    </a:p>
                  </a:txBody>
                  <a:tcPr/>
                </a:tc>
                <a:extLst>
                  <a:ext uri="{0D108BD9-81ED-4DB2-BD59-A6C34878D82A}">
                    <a16:rowId xmlns="" xmlns:a16="http://schemas.microsoft.com/office/drawing/2014/main" val="4076439935"/>
                  </a:ext>
                </a:extLst>
              </a:tr>
              <a:tr h="370840">
                <a:tc>
                  <a:txBody>
                    <a:bodyPr/>
                    <a:lstStyle/>
                    <a:p>
                      <a:r>
                        <a:rPr lang="en-GB" sz="2000" b="1" dirty="0" smtClean="0">
                          <a:solidFill>
                            <a:srgbClr val="AC148F"/>
                          </a:solidFill>
                        </a:rPr>
                        <a:t>5</a:t>
                      </a:r>
                      <a:endParaRPr lang="en-GB" sz="2000" b="1" dirty="0">
                        <a:solidFill>
                          <a:srgbClr val="AC148F"/>
                        </a:solidFill>
                      </a:endParaRPr>
                    </a:p>
                  </a:txBody>
                  <a:tcPr/>
                </a:tc>
                <a:tc>
                  <a:txBody>
                    <a:bodyPr/>
                    <a:lstStyle/>
                    <a:p>
                      <a:r>
                        <a:rPr lang="en-GB" sz="1400" dirty="0" smtClean="0">
                          <a:solidFill>
                            <a:srgbClr val="FF0000"/>
                          </a:solidFill>
                        </a:rPr>
                        <a:t>Milestone</a:t>
                      </a:r>
                      <a:endParaRPr lang="en-GB" sz="1400"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solidFill>
                            <a:srgbClr val="FF0000"/>
                          </a:solidFill>
                        </a:rPr>
                        <a:t>01 APR 19</a:t>
                      </a:r>
                    </a:p>
                  </a:txBody>
                  <a:tcPr/>
                </a:tc>
                <a:tc>
                  <a:txBody>
                    <a:bodyPr/>
                    <a:lstStyle/>
                    <a:p>
                      <a:r>
                        <a:rPr lang="en-GB" sz="1400" dirty="0" smtClean="0">
                          <a:solidFill>
                            <a:srgbClr val="FF0000"/>
                          </a:solidFill>
                        </a:rPr>
                        <a:t>High-field accelerator dipole conceptual design report</a:t>
                      </a:r>
                    </a:p>
                  </a:txBody>
                  <a:tcPr/>
                </a:tc>
                <a:extLst>
                  <a:ext uri="{0D108BD9-81ED-4DB2-BD59-A6C34878D82A}">
                    <a16:rowId xmlns="" xmlns:a16="http://schemas.microsoft.com/office/drawing/2014/main" val="67770311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rgbClr val="00B0F0"/>
                          </a:solidFill>
                        </a:rPr>
                        <a:t>2 </a:t>
                      </a:r>
                      <a:r>
                        <a:rPr lang="en-GB" sz="1400" b="1" dirty="0" smtClean="0">
                          <a:solidFill>
                            <a:srgbClr val="FF9C19"/>
                          </a:solidFill>
                        </a:rPr>
                        <a:t>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rgbClr val="00A82C"/>
                          </a:solidFill>
                        </a:rPr>
                        <a:t>4 </a:t>
                      </a:r>
                      <a:r>
                        <a:rPr lang="en-GB" sz="1400" b="1" dirty="0" smtClean="0">
                          <a:solidFill>
                            <a:srgbClr val="AC148F"/>
                          </a:solidFill>
                        </a:rPr>
                        <a:t>5</a:t>
                      </a:r>
                      <a:endParaRPr lang="en-GB" sz="1600" b="1" dirty="0">
                        <a:solidFill>
                          <a:srgbClr val="AC148F"/>
                        </a:solidFill>
                      </a:endParaRPr>
                    </a:p>
                  </a:txBody>
                  <a:tcPr/>
                </a:tc>
                <a:tc>
                  <a:txBody>
                    <a:bodyPr/>
                    <a:lstStyle/>
                    <a:p>
                      <a:endParaRPr lang="en-GB" sz="700" dirty="0" smtClean="0"/>
                    </a:p>
                    <a:p>
                      <a:r>
                        <a:rPr lang="en-GB" sz="1400" dirty="0" smtClean="0"/>
                        <a:t>Milestone</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7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01 MAY 19</a:t>
                      </a:r>
                    </a:p>
                  </a:txBody>
                  <a:tcPr/>
                </a:tc>
                <a:tc>
                  <a:txBody>
                    <a:bodyPr/>
                    <a:lstStyle/>
                    <a:p>
                      <a:endParaRPr lang="en-GB" sz="700" dirty="0" smtClean="0"/>
                    </a:p>
                    <a:p>
                      <a:r>
                        <a:rPr lang="en-GB" sz="1400" dirty="0" smtClean="0"/>
                        <a:t>Report on recommended follow-up R&amp;D</a:t>
                      </a:r>
                    </a:p>
                  </a:txBody>
                  <a:tcPr/>
                </a:tc>
                <a:extLst>
                  <a:ext uri="{0D108BD9-81ED-4DB2-BD59-A6C34878D82A}">
                    <a16:rowId xmlns="" xmlns:a16="http://schemas.microsoft.com/office/drawing/2014/main" val="686590008"/>
                  </a:ext>
                </a:extLst>
              </a:tr>
              <a:tr h="370840">
                <a:tc>
                  <a:txBody>
                    <a:bodyPr/>
                    <a:lstStyle/>
                    <a:p>
                      <a:r>
                        <a:rPr lang="en-GB" sz="1400" dirty="0" smtClean="0"/>
                        <a:t>1</a:t>
                      </a:r>
                      <a:endParaRPr lang="en-GB" sz="1400" dirty="0"/>
                    </a:p>
                  </a:txBody>
                  <a:tcPr/>
                </a:tc>
                <a:tc>
                  <a:txBody>
                    <a:bodyPr/>
                    <a:lstStyle/>
                    <a:p>
                      <a:r>
                        <a:rPr lang="en-GB" sz="1400" dirty="0" smtClean="0"/>
                        <a:t>Milestone</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01 JUN 19</a:t>
                      </a:r>
                    </a:p>
                  </a:txBody>
                  <a:tcPr/>
                </a:tc>
                <a:tc>
                  <a:txBody>
                    <a:bodyPr/>
                    <a:lstStyle/>
                    <a:p>
                      <a:r>
                        <a:rPr lang="en-GB" sz="1400" dirty="0" smtClean="0"/>
                        <a:t>EuroCirCol</a:t>
                      </a:r>
                      <a:r>
                        <a:rPr lang="en-GB" sz="1400" baseline="0" dirty="0" smtClean="0"/>
                        <a:t> closing event</a:t>
                      </a:r>
                      <a:endParaRPr lang="en-GB" sz="1400" dirty="0" smtClean="0"/>
                    </a:p>
                  </a:txBody>
                  <a:tcPr/>
                </a:tc>
                <a:extLst>
                  <a:ext uri="{0D108BD9-81ED-4DB2-BD59-A6C34878D82A}">
                    <a16:rowId xmlns="" xmlns:a16="http://schemas.microsoft.com/office/drawing/2014/main" val="3902362341"/>
                  </a:ext>
                </a:extLst>
              </a:tr>
              <a:tr h="370840">
                <a:tc>
                  <a:txBody>
                    <a:bodyPr/>
                    <a:lstStyle/>
                    <a:p>
                      <a:r>
                        <a:rPr lang="en-GB" sz="1600" dirty="0" smtClean="0"/>
                        <a:t>1</a:t>
                      </a:r>
                      <a:endParaRPr lang="en-GB" sz="1600" dirty="0"/>
                    </a:p>
                  </a:txBody>
                  <a:tcPr/>
                </a:tc>
                <a:tc>
                  <a:txBody>
                    <a:bodyPr/>
                    <a:lstStyle/>
                    <a:p>
                      <a:r>
                        <a:rPr lang="en-GB" sz="1400" dirty="0" smtClean="0"/>
                        <a:t>Deliverable</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01 JUN 19</a:t>
                      </a:r>
                    </a:p>
                  </a:txBody>
                  <a:tcPr/>
                </a:tc>
                <a:tc>
                  <a:txBody>
                    <a:bodyPr/>
                    <a:lstStyle/>
                    <a:p>
                      <a:r>
                        <a:rPr kumimoji="0" lang="en-GB" sz="1400" u="sng" kern="1200" baseline="0" dirty="0" smtClean="0">
                          <a:solidFill>
                            <a:schemeClr val="dk1"/>
                          </a:solidFill>
                          <a:latin typeface="+mn-lt"/>
                          <a:ea typeface="+mn-ea"/>
                          <a:cs typeface="+mn-cs"/>
                        </a:rPr>
                        <a:t>Periodic report 3</a:t>
                      </a:r>
                    </a:p>
                  </a:txBody>
                  <a:tcPr/>
                </a:tc>
                <a:extLst>
                  <a:ext uri="{0D108BD9-81ED-4DB2-BD59-A6C34878D82A}">
                    <a16:rowId xmlns="" xmlns:a16="http://schemas.microsoft.com/office/drawing/2014/main" val="172844035"/>
                  </a:ext>
                </a:extLst>
              </a:tr>
              <a:tr h="370840">
                <a:tc>
                  <a:txBody>
                    <a:bodyPr/>
                    <a:lstStyle/>
                    <a:p>
                      <a:r>
                        <a:rPr lang="en-GB" sz="1600" dirty="0" smtClean="0"/>
                        <a:t>1</a:t>
                      </a:r>
                      <a:endParaRPr lang="en-GB" sz="1600" dirty="0"/>
                    </a:p>
                  </a:txBody>
                  <a:tcPr/>
                </a:tc>
                <a:tc>
                  <a:txBody>
                    <a:bodyPr/>
                    <a:lstStyle/>
                    <a:p>
                      <a:r>
                        <a:rPr lang="en-GB" sz="1400" dirty="0" smtClean="0"/>
                        <a:t>Deliverable</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01 AUG 19</a:t>
                      </a:r>
                    </a:p>
                  </a:txBody>
                  <a:tcPr/>
                </a:tc>
                <a:tc>
                  <a:txBody>
                    <a:bodyPr/>
                    <a:lstStyle/>
                    <a:p>
                      <a:r>
                        <a:rPr lang="en-GB" sz="1400" dirty="0" smtClean="0"/>
                        <a:t>Final report</a:t>
                      </a:r>
                    </a:p>
                  </a:txBody>
                  <a:tcPr/>
                </a:tc>
                <a:extLst>
                  <a:ext uri="{0D108BD9-81ED-4DB2-BD59-A6C34878D82A}">
                    <a16:rowId xmlns="" xmlns:a16="http://schemas.microsoft.com/office/drawing/2014/main" val="3246776600"/>
                  </a:ext>
                </a:extLst>
              </a:tr>
            </a:tbl>
          </a:graphicData>
        </a:graphic>
      </p:graphicFrame>
      <p:sp>
        <p:nvSpPr>
          <p:cNvPr id="13" name="TextBox 12"/>
          <p:cNvSpPr txBox="1"/>
          <p:nvPr/>
        </p:nvSpPr>
        <p:spPr>
          <a:xfrm>
            <a:off x="382348" y="5789395"/>
            <a:ext cx="5696399" cy="369332"/>
          </a:xfrm>
          <a:prstGeom prst="rect">
            <a:avLst/>
          </a:prstGeom>
          <a:noFill/>
        </p:spPr>
        <p:txBody>
          <a:bodyPr wrap="square" rtlCol="0">
            <a:spAutoFit/>
          </a:bodyPr>
          <a:lstStyle/>
          <a:p>
            <a:r>
              <a:rPr lang="fr-CH" dirty="0" err="1" smtClean="0"/>
              <a:t>Further</a:t>
            </a:r>
            <a:r>
              <a:rPr lang="fr-CH" dirty="0" smtClean="0"/>
              <a:t> information on the </a:t>
            </a:r>
            <a:r>
              <a:rPr lang="fr-CH" dirty="0" smtClean="0">
                <a:hlinkClick r:id="rId3"/>
              </a:rPr>
              <a:t>EuroCirCol </a:t>
            </a:r>
            <a:r>
              <a:rPr lang="fr-CH" dirty="0" err="1" smtClean="0">
                <a:hlinkClick r:id="rId3"/>
              </a:rPr>
              <a:t>dashboard</a:t>
            </a:r>
            <a:endParaRPr lang="en-US" dirty="0"/>
          </a:p>
        </p:txBody>
      </p:sp>
    </p:spTree>
    <p:extLst>
      <p:ext uri="{BB962C8B-B14F-4D97-AF65-F5344CB8AC3E}">
        <p14:creationId xmlns:p14="http://schemas.microsoft.com/office/powerpoint/2010/main" val="209046786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Preparation of the final reports</a:t>
            </a:r>
            <a:endParaRPr lang="en-GB" dirty="0"/>
          </a:p>
        </p:txBody>
      </p:sp>
      <p:sp>
        <p:nvSpPr>
          <p:cNvPr id="3" name="Content Placeholder 2"/>
          <p:cNvSpPr>
            <a:spLocks noGrp="1"/>
          </p:cNvSpPr>
          <p:nvPr>
            <p:ph idx="1"/>
          </p:nvPr>
        </p:nvSpPr>
        <p:spPr>
          <a:xfrm>
            <a:off x="459946" y="1110343"/>
            <a:ext cx="8226854" cy="4498964"/>
          </a:xfrm>
        </p:spPr>
        <p:txBody>
          <a:bodyPr>
            <a:normAutofit/>
          </a:bodyPr>
          <a:lstStyle/>
          <a:p>
            <a:pPr marL="0" indent="0">
              <a:buNone/>
            </a:pPr>
            <a:r>
              <a:rPr lang="en-GB" sz="2000" dirty="0" smtClean="0"/>
              <a:t>Most of the information needed for the final report will be taken from the periodic report 3.</a:t>
            </a:r>
          </a:p>
          <a:p>
            <a:pPr marL="0" indent="0">
              <a:buNone/>
            </a:pPr>
            <a:endParaRPr lang="en-GB" sz="600" dirty="0" smtClean="0"/>
          </a:p>
          <a:p>
            <a:pPr marL="0" indent="0">
              <a:buNone/>
            </a:pPr>
            <a:r>
              <a:rPr lang="en-GB" sz="2000" dirty="0" smtClean="0"/>
              <a:t>First requests to WP leaders to be sent in the coming days to anticipate the preparation of these reports:</a:t>
            </a:r>
          </a:p>
          <a:p>
            <a:pPr>
              <a:buFontTx/>
              <a:buChar char="-"/>
            </a:pPr>
            <a:r>
              <a:rPr lang="en-GB" sz="2000" dirty="0" smtClean="0"/>
              <a:t>Name, gender, role of people in their team</a:t>
            </a:r>
          </a:p>
          <a:p>
            <a:pPr>
              <a:buFontTx/>
              <a:buChar char="-"/>
            </a:pPr>
            <a:r>
              <a:rPr lang="en-GB" sz="2000" dirty="0" smtClean="0"/>
              <a:t>List of publications</a:t>
            </a:r>
          </a:p>
          <a:p>
            <a:pPr>
              <a:buFontTx/>
              <a:buChar char="-"/>
            </a:pPr>
            <a:r>
              <a:rPr lang="en-GB" sz="2000" dirty="0" smtClean="0"/>
              <a:t>List of meetings</a:t>
            </a:r>
          </a:p>
          <a:p>
            <a:pPr marL="0" indent="0">
              <a:buNone/>
            </a:pPr>
            <a:endParaRPr lang="en-GB" sz="600" dirty="0"/>
          </a:p>
          <a:p>
            <a:pPr marL="0" indent="0">
              <a:buNone/>
            </a:pPr>
            <a:r>
              <a:rPr lang="en-GB" sz="2000" dirty="0" smtClean="0"/>
              <a:t>Next step will be the submission of activity reports for the period M37 – M48 (June 2018- May 2019).</a:t>
            </a:r>
          </a:p>
          <a:p>
            <a:pPr marL="0" indent="0">
              <a:buNone/>
            </a:pPr>
            <a:endParaRPr lang="en-GB" sz="2000" dirty="0" smtClean="0"/>
          </a:p>
          <a:p>
            <a:pPr marL="0" indent="0">
              <a:buNone/>
            </a:pPr>
            <a:endParaRPr lang="en-GB" sz="2000" dirty="0"/>
          </a:p>
        </p:txBody>
      </p:sp>
      <p:sp>
        <p:nvSpPr>
          <p:cNvPr id="4" name="Footer Placeholder 3"/>
          <p:cNvSpPr>
            <a:spLocks noGrp="1"/>
          </p:cNvSpPr>
          <p:nvPr>
            <p:ph type="ftr" sz="quarter" idx="3"/>
          </p:nvPr>
        </p:nvSpPr>
        <p:spPr/>
        <p:txBody>
          <a:bodyPr/>
          <a:lstStyle/>
          <a:p>
            <a:r>
              <a:rPr lang="en-US" smtClean="0"/>
              <a:t>EuroCirCol-P3-WP1-ECC29</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5</a:t>
            </a:fld>
            <a:endParaRPr lang="en-US" dirty="0"/>
          </a:p>
        </p:txBody>
      </p:sp>
      <p:pic>
        <p:nvPicPr>
          <p:cNvPr id="6" name="Picture 5"/>
          <p:cNvPicPr>
            <a:picLocks noChangeAspect="1"/>
          </p:cNvPicPr>
          <p:nvPr/>
        </p:nvPicPr>
        <p:blipFill rotWithShape="1">
          <a:blip r:embed="rId2"/>
          <a:srcRect t="4010" b="-1"/>
          <a:stretch/>
        </p:blipFill>
        <p:spPr>
          <a:xfrm>
            <a:off x="4125686" y="4443617"/>
            <a:ext cx="4159716" cy="2277857"/>
          </a:xfrm>
          <a:prstGeom prst="rect">
            <a:avLst/>
          </a:prstGeom>
        </p:spPr>
      </p:pic>
    </p:spTree>
    <p:extLst>
      <p:ext uri="{BB962C8B-B14F-4D97-AF65-F5344CB8AC3E}">
        <p14:creationId xmlns:p14="http://schemas.microsoft.com/office/powerpoint/2010/main" val="320685791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0" dirty="0" smtClean="0"/>
              <a:t>FCC Week 24-28 June 2019</a:t>
            </a:r>
            <a:endParaRPr lang="en-US" sz="3600" b="0" dirty="0"/>
          </a:p>
        </p:txBody>
      </p:sp>
      <p:sp>
        <p:nvSpPr>
          <p:cNvPr id="7" name="Content Placeholder 6"/>
          <p:cNvSpPr>
            <a:spLocks noGrp="1"/>
          </p:cNvSpPr>
          <p:nvPr>
            <p:ph idx="1"/>
          </p:nvPr>
        </p:nvSpPr>
        <p:spPr>
          <a:xfrm>
            <a:off x="457200" y="987880"/>
            <a:ext cx="3910693" cy="5005148"/>
          </a:xfrm>
        </p:spPr>
        <p:txBody>
          <a:bodyPr>
            <a:normAutofit/>
          </a:bodyPr>
          <a:lstStyle/>
          <a:p>
            <a:pPr marL="0" indent="0">
              <a:buNone/>
            </a:pPr>
            <a:r>
              <a:rPr lang="en-GB" sz="1800" dirty="0" smtClean="0"/>
              <a:t>Website: </a:t>
            </a:r>
            <a:r>
              <a:rPr lang="en-GB" sz="1800" dirty="0">
                <a:hlinkClick r:id="rId3"/>
              </a:rPr>
              <a:t>http://fccweek2019.web.cern.ch</a:t>
            </a:r>
            <a:r>
              <a:rPr lang="en-GB" sz="1800" dirty="0" smtClean="0">
                <a:hlinkClick r:id="rId3"/>
              </a:rPr>
              <a:t>/</a:t>
            </a:r>
            <a:endParaRPr lang="en-GB" sz="1800" dirty="0" smtClean="0"/>
          </a:p>
          <a:p>
            <a:pPr marL="0" indent="0">
              <a:buNone/>
            </a:pPr>
            <a:endParaRPr lang="en-GB" sz="1800" dirty="0"/>
          </a:p>
          <a:p>
            <a:pPr marL="0" indent="0">
              <a:buNone/>
            </a:pPr>
            <a:r>
              <a:rPr lang="en-GB" sz="1800" dirty="0" smtClean="0"/>
              <a:t>Venue:</a:t>
            </a:r>
          </a:p>
          <a:p>
            <a:pPr marL="0" indent="0">
              <a:buNone/>
            </a:pPr>
            <a:r>
              <a:rPr lang="en-GB" sz="1800" dirty="0" smtClean="0"/>
              <a:t>Hotel </a:t>
            </a:r>
            <a:r>
              <a:rPr lang="en-GB" sz="1800" dirty="0"/>
              <a:t>Crowne Plaza Brussels – Le Palace, Rue </a:t>
            </a:r>
            <a:r>
              <a:rPr lang="en-GB" sz="1800" dirty="0" err="1"/>
              <a:t>Gineste</a:t>
            </a:r>
            <a:r>
              <a:rPr lang="en-GB" sz="1800" dirty="0"/>
              <a:t> 3, </a:t>
            </a:r>
            <a:r>
              <a:rPr lang="en-GB" sz="1800" dirty="0" err="1"/>
              <a:t>Sint</a:t>
            </a:r>
            <a:r>
              <a:rPr lang="en-GB" sz="1800" dirty="0"/>
              <a:t>-</a:t>
            </a:r>
            <a:r>
              <a:rPr lang="en-GB" sz="1800" dirty="0" err="1"/>
              <a:t>Joost</a:t>
            </a:r>
            <a:r>
              <a:rPr lang="en-GB" sz="1800" dirty="0"/>
              <a:t>-ten-Node, 1210 Brussels, Belgium</a:t>
            </a:r>
          </a:p>
          <a:p>
            <a:pPr marL="0" indent="0">
              <a:buNone/>
            </a:pPr>
            <a:endParaRPr lang="en-GB" sz="1800" dirty="0"/>
          </a:p>
          <a:p>
            <a:pPr marL="36576" indent="0">
              <a:buNone/>
            </a:pPr>
            <a:r>
              <a:rPr lang="en-GB" sz="1800" dirty="0" smtClean="0"/>
              <a:t>The </a:t>
            </a:r>
            <a:r>
              <a:rPr lang="en-GB" sz="1800" dirty="0"/>
              <a:t>presentation slides shall be prepared in 4:3 landscape </a:t>
            </a:r>
            <a:r>
              <a:rPr lang="en-GB" sz="1800" dirty="0" smtClean="0"/>
              <a:t>format.</a:t>
            </a:r>
            <a:endParaRPr lang="en-GB" sz="1800" dirty="0"/>
          </a:p>
          <a:p>
            <a:pPr marL="493776" indent="-457200"/>
            <a:endParaRPr lang="en-GB" sz="1800" dirty="0"/>
          </a:p>
        </p:txBody>
      </p:sp>
      <p:sp>
        <p:nvSpPr>
          <p:cNvPr id="5" name="Footer Placeholder 4"/>
          <p:cNvSpPr>
            <a:spLocks noGrp="1"/>
          </p:cNvSpPr>
          <p:nvPr>
            <p:ph type="ftr" sz="quarter" idx="3"/>
          </p:nvPr>
        </p:nvSpPr>
        <p:spPr/>
        <p:txBody>
          <a:bodyPr/>
          <a:lstStyle/>
          <a:p>
            <a:r>
              <a:rPr lang="en-US" smtClean="0"/>
              <a:t>EuroCirCol-P3-WP1-ECC29</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909948108"/>
              </p:ext>
            </p:extLst>
          </p:nvPr>
        </p:nvGraphicFramePr>
        <p:xfrm>
          <a:off x="5082947" y="1463349"/>
          <a:ext cx="3102429" cy="5188755"/>
        </p:xfrm>
        <a:graphic>
          <a:graphicData uri="http://schemas.openxmlformats.org/drawingml/2006/table">
            <a:tbl>
              <a:tblPr firstRow="1" bandRow="1">
                <a:tableStyleId>{93296810-A885-4BE3-A3E7-6D5BEEA58F35}</a:tableStyleId>
              </a:tblPr>
              <a:tblGrid>
                <a:gridCol w="520588">
                  <a:extLst>
                    <a:ext uri="{9D8B030D-6E8A-4147-A177-3AD203B41FA5}">
                      <a16:colId xmlns="" xmlns:a16="http://schemas.microsoft.com/office/drawing/2014/main" val="3874947704"/>
                    </a:ext>
                  </a:extLst>
                </a:gridCol>
                <a:gridCol w="2581841">
                  <a:extLst>
                    <a:ext uri="{9D8B030D-6E8A-4147-A177-3AD203B41FA5}">
                      <a16:colId xmlns="" xmlns:a16="http://schemas.microsoft.com/office/drawing/2014/main" val="4278186768"/>
                    </a:ext>
                  </a:extLst>
                </a:gridCol>
              </a:tblGrid>
              <a:tr h="345917">
                <a:tc>
                  <a:txBody>
                    <a:bodyPr/>
                    <a:lstStyle/>
                    <a:p>
                      <a:pPr algn="ctr"/>
                      <a:r>
                        <a:rPr lang="en-GB" sz="1600" dirty="0" smtClean="0"/>
                        <a:t>WP</a:t>
                      </a:r>
                      <a:endParaRPr lang="en-GB" sz="1600" dirty="0"/>
                    </a:p>
                  </a:txBody>
                  <a:tcPr/>
                </a:tc>
                <a:tc>
                  <a:txBody>
                    <a:bodyPr/>
                    <a:lstStyle/>
                    <a:p>
                      <a:r>
                        <a:rPr lang="en-GB" sz="1600" dirty="0" smtClean="0"/>
                        <a:t>Name</a:t>
                      </a:r>
                      <a:endParaRPr lang="en-GB" sz="1600" dirty="0"/>
                    </a:p>
                  </a:txBody>
                  <a:tcPr/>
                </a:tc>
                <a:extLst>
                  <a:ext uri="{0D108BD9-81ED-4DB2-BD59-A6C34878D82A}">
                    <a16:rowId xmlns="" xmlns:a16="http://schemas.microsoft.com/office/drawing/2014/main" val="3260788222"/>
                  </a:ext>
                </a:extLst>
              </a:tr>
              <a:tr h="345917">
                <a:tc>
                  <a:txBody>
                    <a:bodyPr/>
                    <a:lstStyle/>
                    <a:p>
                      <a:pPr algn="ctr" fontAlgn="b"/>
                      <a:r>
                        <a:rPr lang="en-US" sz="1600" b="0" i="0" u="none" strike="noStrike" dirty="0">
                          <a:solidFill>
                            <a:srgbClr val="000000"/>
                          </a:solidFill>
                          <a:effectLst/>
                          <a:latin typeface="Calibri" panose="020F0502020204030204" pitchFamily="34" charset="0"/>
                        </a:rPr>
                        <a:t>1</a:t>
                      </a:r>
                    </a:p>
                  </a:txBody>
                  <a:tcPr marL="9525" marR="9525" marT="9525" marB="0" anchor="b"/>
                </a:tc>
                <a:tc>
                  <a:txBody>
                    <a:bodyPr/>
                    <a:lstStyle/>
                    <a:p>
                      <a:pPr algn="l" fontAlgn="b"/>
                      <a:r>
                        <a:rPr lang="en-US" sz="1600" b="0" i="0" u="none" strike="noStrike" dirty="0">
                          <a:solidFill>
                            <a:srgbClr val="000000"/>
                          </a:solidFill>
                          <a:effectLst/>
                          <a:latin typeface="Calibri" panose="020F0502020204030204" pitchFamily="34" charset="0"/>
                        </a:rPr>
                        <a:t>Michael Benedikt</a:t>
                      </a:r>
                    </a:p>
                  </a:txBody>
                  <a:tcPr marL="9525" marR="9525" marT="9525" marB="0" anchor="b"/>
                </a:tc>
                <a:extLst>
                  <a:ext uri="{0D108BD9-81ED-4DB2-BD59-A6C34878D82A}">
                    <a16:rowId xmlns="" xmlns:a16="http://schemas.microsoft.com/office/drawing/2014/main" val="1450326933"/>
                  </a:ext>
                </a:extLst>
              </a:tr>
              <a:tr h="345917">
                <a:tc>
                  <a:txBody>
                    <a:bodyPr/>
                    <a:lstStyle/>
                    <a:p>
                      <a:pPr algn="ctr" fontAlgn="b"/>
                      <a:r>
                        <a:rPr lang="en-GB" sz="1600" b="1" dirty="0" smtClean="0">
                          <a:solidFill>
                            <a:srgbClr val="00B0F0"/>
                          </a:solidFill>
                        </a:rPr>
                        <a:t>2</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b="0" i="0" u="none" strike="noStrike" dirty="0">
                          <a:solidFill>
                            <a:srgbClr val="000000"/>
                          </a:solidFill>
                          <a:effectLst/>
                          <a:latin typeface="Calibri" panose="020F0502020204030204" pitchFamily="34" charset="0"/>
                        </a:rPr>
                        <a:t>David Boutin</a:t>
                      </a:r>
                    </a:p>
                  </a:txBody>
                  <a:tcPr marL="9525" marR="9525" marT="9525" marB="0" anchor="b"/>
                </a:tc>
                <a:extLst>
                  <a:ext uri="{0D108BD9-81ED-4DB2-BD59-A6C34878D82A}">
                    <a16:rowId xmlns="" xmlns:a16="http://schemas.microsoft.com/office/drawing/2014/main" val="2337493626"/>
                  </a:ext>
                </a:extLst>
              </a:tr>
              <a:tr h="345917">
                <a:tc>
                  <a:txBody>
                    <a:bodyPr/>
                    <a:lstStyle/>
                    <a:p>
                      <a:pPr algn="ctr" fontAlgn="b"/>
                      <a:r>
                        <a:rPr lang="en-GB" sz="1600" b="1" dirty="0" smtClean="0">
                          <a:solidFill>
                            <a:srgbClr val="00B0F0"/>
                          </a:solidFill>
                        </a:rPr>
                        <a:t>2</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b="0" i="0" u="none" strike="noStrike" dirty="0">
                          <a:solidFill>
                            <a:srgbClr val="000000"/>
                          </a:solidFill>
                          <a:effectLst/>
                          <a:latin typeface="Calibri" panose="020F0502020204030204" pitchFamily="34" charset="0"/>
                        </a:rPr>
                        <a:t>Antoine Chance</a:t>
                      </a:r>
                    </a:p>
                  </a:txBody>
                  <a:tcPr marL="9525" marR="9525" marT="9525" marB="0" anchor="b"/>
                </a:tc>
                <a:extLst>
                  <a:ext uri="{0D108BD9-81ED-4DB2-BD59-A6C34878D82A}">
                    <a16:rowId xmlns="" xmlns:a16="http://schemas.microsoft.com/office/drawing/2014/main" val="3962096490"/>
                  </a:ext>
                </a:extLst>
              </a:tr>
              <a:tr h="345917">
                <a:tc>
                  <a:txBody>
                    <a:bodyPr/>
                    <a:lstStyle/>
                    <a:p>
                      <a:pPr algn="ctr" fontAlgn="b"/>
                      <a:r>
                        <a:rPr lang="en-GB" sz="1600" b="1" dirty="0" smtClean="0">
                          <a:solidFill>
                            <a:srgbClr val="FF9C19"/>
                          </a:solidFill>
                        </a:rPr>
                        <a:t>3</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b="0" i="0" u="none" strike="noStrike" dirty="0">
                          <a:solidFill>
                            <a:srgbClr val="000000"/>
                          </a:solidFill>
                          <a:effectLst/>
                          <a:latin typeface="Calibri" panose="020F0502020204030204" pitchFamily="34" charset="0"/>
                        </a:rPr>
                        <a:t>Manuela Boscolo</a:t>
                      </a:r>
                    </a:p>
                  </a:txBody>
                  <a:tcPr marL="9525" marR="9525" marT="9525" marB="0" anchor="b"/>
                </a:tc>
                <a:extLst>
                  <a:ext uri="{0D108BD9-81ED-4DB2-BD59-A6C34878D82A}">
                    <a16:rowId xmlns="" xmlns:a16="http://schemas.microsoft.com/office/drawing/2014/main" val="2869834486"/>
                  </a:ext>
                </a:extLst>
              </a:tr>
              <a:tr h="345917">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600" b="1" dirty="0" smtClean="0">
                          <a:solidFill>
                            <a:srgbClr val="FF9C19"/>
                          </a:solidFill>
                        </a:rPr>
                        <a:t>3</a:t>
                      </a:r>
                      <a:endParaRPr lang="en-US" sz="1600" b="0" i="0" u="none" strike="noStrike" dirty="0" smtClean="0">
                        <a:solidFill>
                          <a:srgbClr val="000000"/>
                        </a:solidFill>
                        <a:effectLst/>
                        <a:latin typeface="Calibri" panose="020F0502020204030204" pitchFamily="34" charset="0"/>
                      </a:endParaRPr>
                    </a:p>
                  </a:txBody>
                  <a:tcPr marL="9525" marR="9525" marT="9525" marB="0" anchor="b"/>
                </a:tc>
                <a:tc>
                  <a:txBody>
                    <a:bodyPr/>
                    <a:lstStyle/>
                    <a:p>
                      <a:pPr algn="l" fontAlgn="b"/>
                      <a:r>
                        <a:rPr lang="en-US" sz="1600" b="0" i="0" u="none" strike="noStrike" dirty="0" smtClean="0">
                          <a:solidFill>
                            <a:srgbClr val="000000"/>
                          </a:solidFill>
                          <a:effectLst/>
                          <a:latin typeface="Calibri" panose="020F0502020204030204" pitchFamily="34" charset="0"/>
                        </a:rPr>
                        <a:t>Roman Martin</a:t>
                      </a:r>
                      <a:endParaRPr lang="en-US"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 xmlns:a16="http://schemas.microsoft.com/office/drawing/2014/main" val="3914894488"/>
                  </a:ext>
                </a:extLst>
              </a:tr>
              <a:tr h="345917">
                <a:tc>
                  <a:txBody>
                    <a:bodyPr/>
                    <a:lstStyle/>
                    <a:p>
                      <a:pPr algn="ctr" fontAlgn="b"/>
                      <a:r>
                        <a:rPr lang="en-GB" sz="1600" b="1" dirty="0" smtClean="0">
                          <a:solidFill>
                            <a:srgbClr val="FF9C19"/>
                          </a:solidFill>
                        </a:rPr>
                        <a:t>3</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b="0" i="0" u="none" strike="noStrike" dirty="0">
                          <a:solidFill>
                            <a:srgbClr val="000000"/>
                          </a:solidFill>
                          <a:effectLst/>
                          <a:latin typeface="Calibri" panose="020F0502020204030204" pitchFamily="34" charset="0"/>
                        </a:rPr>
                        <a:t>Tatiana Pieloni</a:t>
                      </a:r>
                    </a:p>
                  </a:txBody>
                  <a:tcPr marL="9525" marR="9525" marT="9525" marB="0" anchor="b"/>
                </a:tc>
                <a:extLst>
                  <a:ext uri="{0D108BD9-81ED-4DB2-BD59-A6C34878D82A}">
                    <a16:rowId xmlns="" xmlns:a16="http://schemas.microsoft.com/office/drawing/2014/main" val="2363610599"/>
                  </a:ext>
                </a:extLst>
              </a:tr>
              <a:tr h="345917">
                <a:tc>
                  <a:txBody>
                    <a:bodyPr/>
                    <a:lstStyle/>
                    <a:p>
                      <a:pPr algn="ctr" fontAlgn="b"/>
                      <a:r>
                        <a:rPr lang="en-GB" sz="1600" b="1" dirty="0" smtClean="0">
                          <a:solidFill>
                            <a:srgbClr val="00A82C"/>
                          </a:solidFill>
                        </a:rPr>
                        <a:t>4</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b="0" i="0" u="none" strike="noStrike" dirty="0">
                          <a:solidFill>
                            <a:srgbClr val="000000"/>
                          </a:solidFill>
                          <a:effectLst/>
                          <a:latin typeface="Calibri" panose="020F0502020204030204" pitchFamily="34" charset="0"/>
                        </a:rPr>
                        <a:t>Vincent Baglin</a:t>
                      </a:r>
                    </a:p>
                  </a:txBody>
                  <a:tcPr marL="9525" marR="9525" marT="9525" marB="0" anchor="b"/>
                </a:tc>
                <a:extLst>
                  <a:ext uri="{0D108BD9-81ED-4DB2-BD59-A6C34878D82A}">
                    <a16:rowId xmlns="" xmlns:a16="http://schemas.microsoft.com/office/drawing/2014/main" val="1102130543"/>
                  </a:ext>
                </a:extLst>
              </a:tr>
              <a:tr h="345917">
                <a:tc>
                  <a:txBody>
                    <a:bodyPr/>
                    <a:lstStyle/>
                    <a:p>
                      <a:pPr algn="ctr" fontAlgn="b"/>
                      <a:r>
                        <a:rPr lang="en-GB" sz="1600" b="1" dirty="0" smtClean="0">
                          <a:solidFill>
                            <a:srgbClr val="00A82C"/>
                          </a:solidFill>
                        </a:rPr>
                        <a:t>4</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b="0" i="0" u="none" strike="noStrike" dirty="0">
                          <a:solidFill>
                            <a:srgbClr val="000000"/>
                          </a:solidFill>
                          <a:effectLst/>
                          <a:latin typeface="Calibri" panose="020F0502020204030204" pitchFamily="34" charset="0"/>
                        </a:rPr>
                        <a:t>Ignasi Bellafont</a:t>
                      </a:r>
                    </a:p>
                  </a:txBody>
                  <a:tcPr marL="9525" marR="9525" marT="9525" marB="0" anchor="b"/>
                </a:tc>
                <a:extLst>
                  <a:ext uri="{0D108BD9-81ED-4DB2-BD59-A6C34878D82A}">
                    <a16:rowId xmlns="" xmlns:a16="http://schemas.microsoft.com/office/drawing/2014/main" val="4038250127"/>
                  </a:ext>
                </a:extLst>
              </a:tr>
              <a:tr h="345917">
                <a:tc>
                  <a:txBody>
                    <a:bodyPr/>
                    <a:lstStyle/>
                    <a:p>
                      <a:pPr algn="ctr" fontAlgn="b"/>
                      <a:r>
                        <a:rPr lang="en-GB" sz="1600" b="1" dirty="0" smtClean="0">
                          <a:solidFill>
                            <a:srgbClr val="00A82C"/>
                          </a:solidFill>
                        </a:rPr>
                        <a:t>4</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b="0" i="0" u="none" strike="noStrike" dirty="0">
                          <a:solidFill>
                            <a:srgbClr val="000000"/>
                          </a:solidFill>
                          <a:effectLst/>
                          <a:latin typeface="Calibri" panose="020F0502020204030204" pitchFamily="34" charset="0"/>
                        </a:rPr>
                        <a:t>Sara Casalbuoni</a:t>
                      </a:r>
                    </a:p>
                  </a:txBody>
                  <a:tcPr marL="9525" marR="9525" marT="9525" marB="0" anchor="b"/>
                </a:tc>
                <a:extLst>
                  <a:ext uri="{0D108BD9-81ED-4DB2-BD59-A6C34878D82A}">
                    <a16:rowId xmlns="" xmlns:a16="http://schemas.microsoft.com/office/drawing/2014/main" val="2645811339"/>
                  </a:ext>
                </a:extLst>
              </a:tr>
              <a:tr h="345917">
                <a:tc>
                  <a:txBody>
                    <a:bodyPr/>
                    <a:lstStyle/>
                    <a:p>
                      <a:pPr algn="ctr" fontAlgn="b"/>
                      <a:r>
                        <a:rPr lang="en-GB" sz="1600" b="1" dirty="0" smtClean="0">
                          <a:solidFill>
                            <a:srgbClr val="00A82C"/>
                          </a:solidFill>
                        </a:rPr>
                        <a:t>4</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b="0" i="0" u="none" strike="noStrike" dirty="0">
                          <a:solidFill>
                            <a:srgbClr val="000000"/>
                          </a:solidFill>
                          <a:effectLst/>
                          <a:latin typeface="Calibri" panose="020F0502020204030204" pitchFamily="34" charset="0"/>
                        </a:rPr>
                        <a:t>Roberto Cimino</a:t>
                      </a:r>
                    </a:p>
                  </a:txBody>
                  <a:tcPr marL="9525" marR="9525" marT="9525" marB="0" anchor="b"/>
                </a:tc>
                <a:extLst>
                  <a:ext uri="{0D108BD9-81ED-4DB2-BD59-A6C34878D82A}">
                    <a16:rowId xmlns="" xmlns:a16="http://schemas.microsoft.com/office/drawing/2014/main" val="4270893714"/>
                  </a:ext>
                </a:extLst>
              </a:tr>
              <a:tr h="345917">
                <a:tc>
                  <a:txBody>
                    <a:bodyPr/>
                    <a:lstStyle/>
                    <a:p>
                      <a:pPr algn="ctr" fontAlgn="b"/>
                      <a:r>
                        <a:rPr lang="en-GB" sz="1600" b="1" dirty="0" smtClean="0">
                          <a:solidFill>
                            <a:srgbClr val="00A82C"/>
                          </a:solidFill>
                        </a:rPr>
                        <a:t>4</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b="0" i="0" u="none" strike="noStrike" dirty="0">
                          <a:solidFill>
                            <a:srgbClr val="000000"/>
                          </a:solidFill>
                          <a:effectLst/>
                          <a:latin typeface="Calibri" panose="020F0502020204030204" pitchFamily="34" charset="0"/>
                        </a:rPr>
                        <a:t>Luis Antonio Gonzalez Gomez</a:t>
                      </a:r>
                    </a:p>
                  </a:txBody>
                  <a:tcPr marL="9525" marR="9525" marT="9525" marB="0" anchor="b"/>
                </a:tc>
                <a:extLst>
                  <a:ext uri="{0D108BD9-81ED-4DB2-BD59-A6C34878D82A}">
                    <a16:rowId xmlns="" xmlns:a16="http://schemas.microsoft.com/office/drawing/2014/main" val="892364832"/>
                  </a:ext>
                </a:extLst>
              </a:tr>
              <a:tr h="345917">
                <a:tc>
                  <a:txBody>
                    <a:bodyPr/>
                    <a:lstStyle/>
                    <a:p>
                      <a:pPr algn="ctr" fontAlgn="b"/>
                      <a:r>
                        <a:rPr lang="en-GB" sz="1600" b="1" dirty="0" smtClean="0">
                          <a:solidFill>
                            <a:srgbClr val="00A82C"/>
                          </a:solidFill>
                        </a:rPr>
                        <a:t>4</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b="0" i="0" u="none" strike="noStrike" dirty="0">
                          <a:solidFill>
                            <a:srgbClr val="000000"/>
                          </a:solidFill>
                          <a:effectLst/>
                          <a:latin typeface="Calibri" panose="020F0502020204030204" pitchFamily="34" charset="0"/>
                        </a:rPr>
                        <a:t>Patrick Krkotic</a:t>
                      </a:r>
                    </a:p>
                  </a:txBody>
                  <a:tcPr marL="9525" marR="9525" marT="9525" marB="0" anchor="b"/>
                </a:tc>
                <a:extLst>
                  <a:ext uri="{0D108BD9-81ED-4DB2-BD59-A6C34878D82A}">
                    <a16:rowId xmlns="" xmlns:a16="http://schemas.microsoft.com/office/drawing/2014/main" val="1333062804"/>
                  </a:ext>
                </a:extLst>
              </a:tr>
              <a:tr h="345917">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600" b="1" dirty="0" smtClean="0">
                          <a:solidFill>
                            <a:srgbClr val="AC148F"/>
                          </a:solidFill>
                        </a:rPr>
                        <a:t>5</a:t>
                      </a:r>
                      <a:endParaRPr lang="en-US" sz="1600" b="0" i="0" u="none" strike="noStrike" dirty="0" smtClean="0">
                        <a:solidFill>
                          <a:srgbClr val="000000"/>
                        </a:solidFill>
                        <a:effectLst/>
                        <a:latin typeface="Calibri" panose="020F0502020204030204" pitchFamily="34" charset="0"/>
                      </a:endParaRPr>
                    </a:p>
                  </a:txBody>
                  <a:tcPr marL="9525" marR="9525" marT="9525" marB="0" anchor="b"/>
                </a:tc>
                <a:tc>
                  <a:txBody>
                    <a:bodyPr/>
                    <a:lstStyle/>
                    <a:p>
                      <a:pPr algn="l" fontAlgn="b"/>
                      <a:r>
                        <a:rPr lang="en-US" sz="1600" b="0" i="0" u="none" strike="noStrike" dirty="0" smtClean="0">
                          <a:solidFill>
                            <a:srgbClr val="000000"/>
                          </a:solidFill>
                          <a:effectLst/>
                          <a:latin typeface="Calibri" panose="020F0502020204030204" pitchFamily="34" charset="0"/>
                        </a:rPr>
                        <a:t>Tiina</a:t>
                      </a:r>
                      <a:r>
                        <a:rPr lang="en-US" sz="1600" b="0" i="0" u="none" strike="noStrike" baseline="0" dirty="0" smtClean="0">
                          <a:solidFill>
                            <a:srgbClr val="000000"/>
                          </a:solidFill>
                          <a:effectLst/>
                          <a:latin typeface="Calibri" panose="020F0502020204030204" pitchFamily="34" charset="0"/>
                        </a:rPr>
                        <a:t> Salmi</a:t>
                      </a:r>
                      <a:endParaRPr lang="en-US"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 xmlns:a16="http://schemas.microsoft.com/office/drawing/2014/main" val="3787921622"/>
                  </a:ext>
                </a:extLst>
              </a:tr>
              <a:tr h="345917">
                <a:tc>
                  <a:txBody>
                    <a:bodyPr/>
                    <a:lstStyle/>
                    <a:p>
                      <a:pPr algn="ctr" fontAlgn="b"/>
                      <a:r>
                        <a:rPr lang="en-GB" sz="1600" b="1" dirty="0" smtClean="0">
                          <a:solidFill>
                            <a:srgbClr val="AC148F"/>
                          </a:solidFill>
                        </a:rPr>
                        <a:t>5</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600" b="0" i="0" u="none" strike="noStrike" dirty="0">
                          <a:solidFill>
                            <a:srgbClr val="000000"/>
                          </a:solidFill>
                          <a:effectLst/>
                          <a:latin typeface="Calibri" panose="020F0502020204030204" pitchFamily="34" charset="0"/>
                        </a:rPr>
                        <a:t>Davide Tommasini</a:t>
                      </a:r>
                    </a:p>
                  </a:txBody>
                  <a:tcPr marL="9525" marR="9525" marT="9525" marB="0" anchor="b"/>
                </a:tc>
                <a:extLst>
                  <a:ext uri="{0D108BD9-81ED-4DB2-BD59-A6C34878D82A}">
                    <a16:rowId xmlns="" xmlns:a16="http://schemas.microsoft.com/office/drawing/2014/main" val="305752656"/>
                  </a:ext>
                </a:extLst>
              </a:tr>
            </a:tbl>
          </a:graphicData>
        </a:graphic>
      </p:graphicFrame>
      <p:sp>
        <p:nvSpPr>
          <p:cNvPr id="8" name="TextBox 7"/>
          <p:cNvSpPr txBox="1"/>
          <p:nvPr/>
        </p:nvSpPr>
        <p:spPr>
          <a:xfrm>
            <a:off x="4975927" y="1004209"/>
            <a:ext cx="3102429" cy="369332"/>
          </a:xfrm>
          <a:prstGeom prst="rect">
            <a:avLst/>
          </a:prstGeom>
          <a:noFill/>
        </p:spPr>
        <p:txBody>
          <a:bodyPr wrap="square" rtlCol="0">
            <a:spAutoFit/>
          </a:bodyPr>
          <a:lstStyle/>
          <a:p>
            <a:r>
              <a:rPr lang="en-GB" dirty="0" smtClean="0"/>
              <a:t>Registrations by WP</a:t>
            </a:r>
            <a:endParaRPr lang="en-GB" dirty="0"/>
          </a:p>
        </p:txBody>
      </p:sp>
    </p:spTree>
    <p:extLst>
      <p:ext uri="{BB962C8B-B14F-4D97-AF65-F5344CB8AC3E}">
        <p14:creationId xmlns:p14="http://schemas.microsoft.com/office/powerpoint/2010/main" val="369700499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2627"/>
            <a:ext cx="7086600" cy="730250"/>
          </a:xfrm>
        </p:spPr>
        <p:txBody>
          <a:bodyPr>
            <a:normAutofit/>
          </a:bodyPr>
          <a:lstStyle/>
          <a:p>
            <a:r>
              <a:rPr lang="en-GB" sz="3600" b="0" dirty="0" smtClean="0"/>
              <a:t>Draft programme</a:t>
            </a:r>
            <a:endParaRPr lang="en-US" sz="3600" b="0" dirty="0"/>
          </a:p>
        </p:txBody>
      </p:sp>
      <p:sp>
        <p:nvSpPr>
          <p:cNvPr id="7" name="Content Placeholder 6"/>
          <p:cNvSpPr>
            <a:spLocks noGrp="1"/>
          </p:cNvSpPr>
          <p:nvPr>
            <p:ph sz="half" idx="1"/>
          </p:nvPr>
        </p:nvSpPr>
        <p:spPr>
          <a:xfrm>
            <a:off x="457200" y="1172876"/>
            <a:ext cx="8229600" cy="4885023"/>
          </a:xfrm>
        </p:spPr>
        <p:txBody>
          <a:bodyPr>
            <a:normAutofit/>
          </a:bodyPr>
          <a:lstStyle/>
          <a:p>
            <a:pPr marL="36576" indent="0">
              <a:buNone/>
            </a:pPr>
            <a:endParaRPr lang="en-GB" sz="2000" dirty="0"/>
          </a:p>
          <a:p>
            <a:pPr marL="36576" indent="0">
              <a:buNone/>
            </a:pPr>
            <a:endParaRPr lang="en-GB" sz="2000" dirty="0"/>
          </a:p>
        </p:txBody>
      </p:sp>
      <p:sp>
        <p:nvSpPr>
          <p:cNvPr id="5" name="Footer Placeholder 4"/>
          <p:cNvSpPr>
            <a:spLocks noGrp="1"/>
          </p:cNvSpPr>
          <p:nvPr>
            <p:ph type="ftr" sz="quarter" idx="3"/>
          </p:nvPr>
        </p:nvSpPr>
        <p:spPr/>
        <p:txBody>
          <a:bodyPr/>
          <a:lstStyle/>
          <a:p>
            <a:r>
              <a:rPr lang="en-US" smtClean="0"/>
              <a:t>EuroCirCol-P3-WP1-ECC29</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pic>
        <p:nvPicPr>
          <p:cNvPr id="3" name="Picture 2"/>
          <p:cNvPicPr>
            <a:picLocks noChangeAspect="1"/>
          </p:cNvPicPr>
          <p:nvPr/>
        </p:nvPicPr>
        <p:blipFill rotWithShape="1">
          <a:blip r:embed="rId3"/>
          <a:srcRect t="3911" b="13712"/>
          <a:stretch/>
        </p:blipFill>
        <p:spPr>
          <a:xfrm>
            <a:off x="457200" y="982559"/>
            <a:ext cx="8229600" cy="5075340"/>
          </a:xfrm>
          <a:prstGeom prst="rect">
            <a:avLst/>
          </a:prstGeom>
        </p:spPr>
      </p:pic>
      <p:sp>
        <p:nvSpPr>
          <p:cNvPr id="4" name="Oval 3"/>
          <p:cNvSpPr/>
          <p:nvPr/>
        </p:nvSpPr>
        <p:spPr>
          <a:xfrm>
            <a:off x="2567031" y="1423388"/>
            <a:ext cx="494950" cy="578841"/>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Oval 7"/>
          <p:cNvSpPr/>
          <p:nvPr/>
        </p:nvSpPr>
        <p:spPr>
          <a:xfrm>
            <a:off x="2567031" y="2319320"/>
            <a:ext cx="494950" cy="578841"/>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Oval 8"/>
          <p:cNvSpPr/>
          <p:nvPr/>
        </p:nvSpPr>
        <p:spPr>
          <a:xfrm>
            <a:off x="2567031" y="3609768"/>
            <a:ext cx="494950" cy="578841"/>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Oval 9"/>
          <p:cNvSpPr/>
          <p:nvPr/>
        </p:nvSpPr>
        <p:spPr>
          <a:xfrm>
            <a:off x="2567031" y="4852234"/>
            <a:ext cx="494950" cy="578841"/>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Oval 10"/>
          <p:cNvSpPr/>
          <p:nvPr/>
        </p:nvSpPr>
        <p:spPr>
          <a:xfrm>
            <a:off x="4745300" y="1365676"/>
            <a:ext cx="494950" cy="578841"/>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p:cNvSpPr/>
          <p:nvPr/>
        </p:nvSpPr>
        <p:spPr>
          <a:xfrm>
            <a:off x="4745300" y="2287986"/>
            <a:ext cx="494950" cy="578841"/>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4743515" y="3594101"/>
            <a:ext cx="494950" cy="578841"/>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ounded Rectangle 13"/>
          <p:cNvSpPr/>
          <p:nvPr/>
        </p:nvSpPr>
        <p:spPr>
          <a:xfrm>
            <a:off x="1237593" y="2523224"/>
            <a:ext cx="1363657" cy="717227"/>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ounded Rectangle 15"/>
          <p:cNvSpPr/>
          <p:nvPr/>
        </p:nvSpPr>
        <p:spPr>
          <a:xfrm>
            <a:off x="6040821" y="5340672"/>
            <a:ext cx="525517" cy="717227"/>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p:cNvSpPr txBox="1"/>
          <p:nvPr/>
        </p:nvSpPr>
        <p:spPr>
          <a:xfrm>
            <a:off x="4990990" y="249828"/>
            <a:ext cx="2653392" cy="646331"/>
          </a:xfrm>
          <a:prstGeom prst="rect">
            <a:avLst/>
          </a:prstGeom>
          <a:noFill/>
        </p:spPr>
        <p:txBody>
          <a:bodyPr wrap="square" rtlCol="0">
            <a:spAutoFit/>
          </a:bodyPr>
          <a:lstStyle/>
          <a:p>
            <a:r>
              <a:rPr lang="en-GB" dirty="0" smtClean="0"/>
              <a:t>A second session will be added for WP4</a:t>
            </a:r>
            <a:endParaRPr lang="en-GB" dirty="0"/>
          </a:p>
        </p:txBody>
      </p:sp>
      <p:cxnSp>
        <p:nvCxnSpPr>
          <p:cNvPr id="18" name="Straight Arrow Connector 17"/>
          <p:cNvCxnSpPr>
            <a:stCxn id="11" idx="0"/>
          </p:cNvCxnSpPr>
          <p:nvPr/>
        </p:nvCxnSpPr>
        <p:spPr>
          <a:xfrm flipV="1">
            <a:off x="4992775" y="829407"/>
            <a:ext cx="247475" cy="536269"/>
          </a:xfrm>
          <a:prstGeom prst="straightConnector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6303566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2627"/>
            <a:ext cx="7086600" cy="730250"/>
          </a:xfrm>
        </p:spPr>
        <p:txBody>
          <a:bodyPr>
            <a:normAutofit/>
          </a:bodyPr>
          <a:lstStyle/>
          <a:p>
            <a:r>
              <a:rPr lang="en-GB" sz="3600" b="0" dirty="0" smtClean="0"/>
              <a:t>WP4 draft programme</a:t>
            </a:r>
            <a:endParaRPr lang="en-US" sz="3600" b="0" dirty="0"/>
          </a:p>
        </p:txBody>
      </p:sp>
      <p:sp>
        <p:nvSpPr>
          <p:cNvPr id="7" name="Content Placeholder 6"/>
          <p:cNvSpPr>
            <a:spLocks noGrp="1"/>
          </p:cNvSpPr>
          <p:nvPr>
            <p:ph sz="half" idx="1"/>
          </p:nvPr>
        </p:nvSpPr>
        <p:spPr>
          <a:xfrm>
            <a:off x="457200" y="1172876"/>
            <a:ext cx="8523514" cy="4885023"/>
          </a:xfrm>
        </p:spPr>
        <p:txBody>
          <a:bodyPr>
            <a:normAutofit/>
          </a:bodyPr>
          <a:lstStyle/>
          <a:p>
            <a:pPr>
              <a:buFont typeface="+mj-lt"/>
              <a:buAutoNum type="arabicPeriod"/>
            </a:pPr>
            <a:r>
              <a:rPr lang="en-GB" sz="2000" dirty="0"/>
              <a:t>Study of the beam induced vacuum effects in the FCC-hh beam vacuum chamber (Ignasi </a:t>
            </a:r>
            <a:r>
              <a:rPr lang="en-GB" sz="2000" dirty="0" smtClean="0"/>
              <a:t>Bellafont)</a:t>
            </a:r>
          </a:p>
          <a:p>
            <a:pPr>
              <a:buFont typeface="+mj-lt"/>
              <a:buAutoNum type="arabicPeriod"/>
            </a:pPr>
            <a:r>
              <a:rPr lang="en-GB" sz="2000" dirty="0"/>
              <a:t>Material properties of relevance to cryogenic </a:t>
            </a:r>
            <a:r>
              <a:rPr lang="en-GB" sz="2000" dirty="0" smtClean="0"/>
              <a:t>vacuum (Luisa </a:t>
            </a:r>
            <a:r>
              <a:rPr lang="en-GB" sz="2000" dirty="0" err="1" smtClean="0"/>
              <a:t>Spallino</a:t>
            </a:r>
            <a:r>
              <a:rPr lang="en-GB" sz="2000" dirty="0" smtClean="0"/>
              <a:t>)</a:t>
            </a:r>
          </a:p>
          <a:p>
            <a:pPr>
              <a:buFont typeface="+mj-lt"/>
              <a:buAutoNum type="arabicPeriod"/>
            </a:pPr>
            <a:r>
              <a:rPr lang="en-GB" sz="2000" dirty="0"/>
              <a:t>R and PY from candidate materials for the FCC-hh Vacuum </a:t>
            </a:r>
            <a:r>
              <a:rPr lang="en-GB" sz="2000" dirty="0" smtClean="0"/>
              <a:t>system (Roberto Cimino)</a:t>
            </a:r>
          </a:p>
          <a:p>
            <a:pPr>
              <a:buFont typeface="+mj-lt"/>
              <a:buAutoNum type="arabicPeriod"/>
            </a:pPr>
            <a:r>
              <a:rPr lang="en-GB" sz="2000" dirty="0"/>
              <a:t>Photo desorption studies at the WINDY set-up at </a:t>
            </a:r>
            <a:r>
              <a:rPr lang="en-GB" sz="2000" dirty="0" smtClean="0"/>
              <a:t>LNF (Marco Angelucci)</a:t>
            </a:r>
          </a:p>
          <a:p>
            <a:pPr>
              <a:buFont typeface="+mj-lt"/>
              <a:buAutoNum type="arabicPeriod"/>
            </a:pPr>
            <a:r>
              <a:rPr lang="en-GB" sz="2000" dirty="0"/>
              <a:t>Progress on LASE surface treatment for the FCC-hh vacuum beam screen </a:t>
            </a:r>
            <a:r>
              <a:rPr lang="en-GB" sz="2000" dirty="0" smtClean="0"/>
              <a:t> (Reza </a:t>
            </a:r>
            <a:r>
              <a:rPr lang="en-GB" sz="2000" dirty="0" err="1" smtClean="0"/>
              <a:t>Valizadeh</a:t>
            </a:r>
            <a:r>
              <a:rPr lang="en-GB" sz="2000" dirty="0" smtClean="0"/>
              <a:t>)</a:t>
            </a:r>
          </a:p>
          <a:p>
            <a:pPr>
              <a:buFont typeface="+mj-lt"/>
              <a:buAutoNum type="arabicPeriod"/>
            </a:pPr>
            <a:r>
              <a:rPr lang="en-GB" sz="2000" dirty="0"/>
              <a:t>Recent results on NEG coating </a:t>
            </a:r>
            <a:r>
              <a:rPr lang="en-GB" sz="2000" dirty="0" smtClean="0"/>
              <a:t>characterization (Ruta Sirvinskaite)</a:t>
            </a:r>
          </a:p>
          <a:p>
            <a:pPr>
              <a:buFont typeface="+mj-lt"/>
              <a:buAutoNum type="arabicPeriod"/>
            </a:pPr>
            <a:r>
              <a:rPr lang="en-GB" sz="2000" dirty="0" err="1"/>
              <a:t>Photodesorption</a:t>
            </a:r>
            <a:r>
              <a:rPr lang="en-GB" sz="2000" dirty="0"/>
              <a:t> Studies on FCC-hh Beam Screen Prototypes at </a:t>
            </a:r>
            <a:r>
              <a:rPr lang="en-GB" sz="2000" dirty="0" smtClean="0"/>
              <a:t>KARA (Luis A. Gonzalez)</a:t>
            </a:r>
            <a:endParaRPr lang="en-GB" sz="2000" dirty="0"/>
          </a:p>
          <a:p>
            <a:pPr marL="36576" indent="0">
              <a:buNone/>
            </a:pPr>
            <a:endParaRPr lang="en-GB" sz="2000" dirty="0"/>
          </a:p>
        </p:txBody>
      </p:sp>
      <p:sp>
        <p:nvSpPr>
          <p:cNvPr id="5" name="Footer Placeholder 4"/>
          <p:cNvSpPr>
            <a:spLocks noGrp="1"/>
          </p:cNvSpPr>
          <p:nvPr>
            <p:ph type="ftr" sz="quarter" idx="3"/>
          </p:nvPr>
        </p:nvSpPr>
        <p:spPr/>
        <p:txBody>
          <a:bodyPr/>
          <a:lstStyle/>
          <a:p>
            <a:r>
              <a:rPr lang="en-US" smtClean="0"/>
              <a:t>EuroCirCol-P3-WP1-ECC29</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335752649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95222" y="233493"/>
            <a:ext cx="8226854" cy="680908"/>
          </a:xfrm>
        </p:spPr>
        <p:txBody>
          <a:bodyPr>
            <a:normAutofit fontScale="90000"/>
          </a:bodyPr>
          <a:lstStyle/>
          <a:p>
            <a:r>
              <a:rPr lang="en-GB" dirty="0" smtClean="0"/>
              <a:t>Next ECC meetings</a:t>
            </a:r>
            <a:endParaRPr lang="en-US" dirty="0"/>
          </a:p>
        </p:txBody>
      </p:sp>
      <p:sp>
        <p:nvSpPr>
          <p:cNvPr id="3" name="Footer Placeholder 2"/>
          <p:cNvSpPr>
            <a:spLocks noGrp="1"/>
          </p:cNvSpPr>
          <p:nvPr>
            <p:ph type="ftr" sz="quarter" idx="3"/>
          </p:nvPr>
        </p:nvSpPr>
        <p:spPr/>
        <p:txBody>
          <a:bodyPr/>
          <a:lstStyle/>
          <a:p>
            <a:r>
              <a:rPr lang="fi-FI" smtClean="0"/>
              <a:t>EuroCirCol-P3-WP1-ECC29</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9</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257746079"/>
              </p:ext>
            </p:extLst>
          </p:nvPr>
        </p:nvGraphicFramePr>
        <p:xfrm>
          <a:off x="457200" y="1325563"/>
          <a:ext cx="8229600" cy="1483360"/>
        </p:xfrm>
        <a:graphic>
          <a:graphicData uri="http://schemas.openxmlformats.org/drawingml/2006/table">
            <a:tbl>
              <a:tblPr firstRow="1" bandRow="1">
                <a:tableStyleId>{7DF18680-E054-41AD-8BC1-D1AEF772440D}</a:tableStyleId>
              </a:tblPr>
              <a:tblGrid>
                <a:gridCol w="2743200">
                  <a:extLst>
                    <a:ext uri="{9D8B030D-6E8A-4147-A177-3AD203B41FA5}">
                      <a16:colId xmlns="" xmlns:a16="http://schemas.microsoft.com/office/drawing/2014/main" val="427020506"/>
                    </a:ext>
                  </a:extLst>
                </a:gridCol>
                <a:gridCol w="2743200">
                  <a:extLst>
                    <a:ext uri="{9D8B030D-6E8A-4147-A177-3AD203B41FA5}">
                      <a16:colId xmlns="" xmlns:a16="http://schemas.microsoft.com/office/drawing/2014/main" val="11140623"/>
                    </a:ext>
                  </a:extLst>
                </a:gridCol>
                <a:gridCol w="2743200">
                  <a:extLst>
                    <a:ext uri="{9D8B030D-6E8A-4147-A177-3AD203B41FA5}">
                      <a16:colId xmlns="" xmlns:a16="http://schemas.microsoft.com/office/drawing/2014/main" val="2517698321"/>
                    </a:ext>
                  </a:extLst>
                </a:gridCol>
              </a:tblGrid>
              <a:tr h="370840">
                <a:tc>
                  <a:txBody>
                    <a:bodyPr/>
                    <a:lstStyle/>
                    <a:p>
                      <a:r>
                        <a:rPr lang="fr-CH" dirty="0" smtClean="0"/>
                        <a:t>Date</a:t>
                      </a:r>
                      <a:endParaRPr lang="en-GB" dirty="0"/>
                    </a:p>
                  </a:txBody>
                  <a:tcPr/>
                </a:tc>
                <a:tc>
                  <a:txBody>
                    <a:bodyPr/>
                    <a:lstStyle/>
                    <a:p>
                      <a:r>
                        <a:rPr lang="fr-CH" dirty="0" err="1" smtClean="0"/>
                        <a:t>Title</a:t>
                      </a:r>
                      <a:endParaRPr lang="en-GB" dirty="0"/>
                    </a:p>
                  </a:txBody>
                  <a:tcPr/>
                </a:tc>
                <a:tc>
                  <a:txBody>
                    <a:bodyPr/>
                    <a:lstStyle/>
                    <a:p>
                      <a:r>
                        <a:rPr lang="fr-CH" dirty="0" smtClean="0"/>
                        <a:t>Location</a:t>
                      </a:r>
                      <a:endParaRPr lang="en-GB" dirty="0"/>
                    </a:p>
                  </a:txBody>
                  <a:tcPr/>
                </a:tc>
                <a:extLst>
                  <a:ext uri="{0D108BD9-81ED-4DB2-BD59-A6C34878D82A}">
                    <a16:rowId xmlns="" xmlns:a16="http://schemas.microsoft.com/office/drawing/2014/main" val="1258832151"/>
                  </a:ext>
                </a:extLst>
              </a:tr>
              <a:tr h="370840">
                <a:tc>
                  <a:txBody>
                    <a:bodyPr/>
                    <a:lstStyle/>
                    <a:p>
                      <a:r>
                        <a:rPr lang="en-GB" dirty="0" smtClean="0"/>
                        <a:t>Thu. 04 APR 19</a:t>
                      </a:r>
                      <a:endParaRPr lang="en-GB" dirty="0"/>
                    </a:p>
                  </a:txBody>
                  <a:tcPr/>
                </a:tc>
                <a:tc>
                  <a:txBody>
                    <a:bodyPr/>
                    <a:lstStyle/>
                    <a:p>
                      <a:r>
                        <a:rPr lang="en-GB" dirty="0" smtClean="0">
                          <a:hlinkClick r:id="rId2"/>
                        </a:rPr>
                        <a:t>ECC 30</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6-R-012 (CERN)</a:t>
                      </a:r>
                    </a:p>
                  </a:txBody>
                  <a:tcPr/>
                </a:tc>
                <a:extLst>
                  <a:ext uri="{0D108BD9-81ED-4DB2-BD59-A6C34878D82A}">
                    <a16:rowId xmlns="" xmlns:a16="http://schemas.microsoft.com/office/drawing/2014/main" val="724187637"/>
                  </a:ext>
                </a:extLst>
              </a:tr>
              <a:tr h="370840">
                <a:tc>
                  <a:txBody>
                    <a:bodyPr/>
                    <a:lstStyle/>
                    <a:p>
                      <a:r>
                        <a:rPr lang="en-GB" dirty="0" smtClean="0"/>
                        <a:t>Thu. 02 MAY 19</a:t>
                      </a:r>
                      <a:endParaRPr lang="en-GB" dirty="0"/>
                    </a:p>
                  </a:txBody>
                  <a:tcPr/>
                </a:tc>
                <a:tc>
                  <a:txBody>
                    <a:bodyPr/>
                    <a:lstStyle/>
                    <a:p>
                      <a:r>
                        <a:rPr lang="en-GB" dirty="0" smtClean="0">
                          <a:hlinkClick r:id="rId3"/>
                        </a:rPr>
                        <a:t>ECC</a:t>
                      </a:r>
                      <a:r>
                        <a:rPr lang="en-GB" baseline="0" dirty="0" smtClean="0">
                          <a:hlinkClick r:id="rId3"/>
                        </a:rPr>
                        <a:t> 31</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6-R-012 (CERN)</a:t>
                      </a:r>
                    </a:p>
                  </a:txBody>
                  <a:tcPr/>
                </a:tc>
                <a:extLst>
                  <a:ext uri="{0D108BD9-81ED-4DB2-BD59-A6C34878D82A}">
                    <a16:rowId xmlns="" xmlns:a16="http://schemas.microsoft.com/office/drawing/2014/main" val="3411617427"/>
                  </a:ext>
                </a:extLst>
              </a:tr>
              <a:tr h="370840">
                <a:tc>
                  <a:txBody>
                    <a:bodyPr/>
                    <a:lstStyle/>
                    <a:p>
                      <a:r>
                        <a:rPr lang="en-GB" dirty="0" smtClean="0"/>
                        <a:t>Thu. 23 MAY 19</a:t>
                      </a:r>
                      <a:endParaRPr lang="en-GB" dirty="0"/>
                    </a:p>
                  </a:txBody>
                  <a:tcPr/>
                </a:tc>
                <a:tc>
                  <a:txBody>
                    <a:bodyPr/>
                    <a:lstStyle/>
                    <a:p>
                      <a:r>
                        <a:rPr lang="en-GB" dirty="0" smtClean="0">
                          <a:hlinkClick r:id="rId4"/>
                        </a:rPr>
                        <a:t>ECC 32</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6-R-012 (CERN)</a:t>
                      </a:r>
                    </a:p>
                  </a:txBody>
                  <a:tcPr/>
                </a:tc>
                <a:extLst>
                  <a:ext uri="{0D108BD9-81ED-4DB2-BD59-A6C34878D82A}">
                    <a16:rowId xmlns="" xmlns:a16="http://schemas.microsoft.com/office/drawing/2014/main" val="899802271"/>
                  </a:ext>
                </a:extLst>
              </a:tr>
            </a:tbl>
          </a:graphicData>
        </a:graphic>
      </p:graphicFrame>
    </p:spTree>
    <p:extLst>
      <p:ext uri="{BB962C8B-B14F-4D97-AF65-F5344CB8AC3E}">
        <p14:creationId xmlns:p14="http://schemas.microsoft.com/office/powerpoint/2010/main" val="152296433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Source xmlns="http://schemas.microsoft.com/sharepoint/v3/fields">EuroCirCol Web page</_Source>
    <WP xmlns="11fb4518-922c-408d-9c3c-9a7bcae15881">1</WP>
    <Reporting_x0020_Period xmlns="11fb4518-922c-408d-9c3c-9a7bcae15881">1</Reporting_x0020_Period>
    <_Status xmlns="http://schemas.microsoft.com/sharepoint/v3/fields">Draft</_Status>
    <_Revision xmlns="http://schemas.microsoft.com/sharepoint/v3/fields">1.0</_Revision>
    <Class xmlns="11fb4518-922c-408d-9c3c-9a7bcae15881">Template</Class>
    <_Format xmlns="http://schemas.microsoft.com/sharepoint/v3/fields">PPT</_Format>
    <PublishingExpirationDate xmlns="http://schemas.microsoft.com/sharepoint/v3" xsi:nil="true"/>
    <PublishingStartDate xmlns="http://schemas.microsoft.com/sharepoint/v3" xsi:nil="true"/>
    <wic_System_Copyright xmlns="http://schemas.microsoft.com/sharepoint/v3/fields">EuroCirCol</wic_System_Copyright>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20FA250E1B5D54DAFBBF6A27EA85096" ma:contentTypeVersion="11" ma:contentTypeDescription="Create a new document." ma:contentTypeScope="" ma:versionID="946e387d31e7f9f8f5b24fe9c606748f">
  <xsd:schema xmlns:xsd="http://www.w3.org/2001/XMLSchema" xmlns:xs="http://www.w3.org/2001/XMLSchema" xmlns:p="http://schemas.microsoft.com/office/2006/metadata/properties" xmlns:ns1="http://schemas.microsoft.com/sharepoint/v3" xmlns:ns2="11fb4518-922c-408d-9c3c-9a7bcae15881" xmlns:ns3="http://schemas.microsoft.com/sharepoint/v3/fields" targetNamespace="http://schemas.microsoft.com/office/2006/metadata/properties" ma:root="true" ma:fieldsID="5fe1bc7ab60f3037655fc172fae9c169" ns1:_="" ns2:_="" ns3:_="">
    <xsd:import namespace="http://schemas.microsoft.com/sharepoint/v3"/>
    <xsd:import namespace="11fb4518-922c-408d-9c3c-9a7bcae15881"/>
    <xsd:import namespace="http://schemas.microsoft.com/sharepoint/v3/fields"/>
    <xsd:element name="properties">
      <xsd:complexType>
        <xsd:sequence>
          <xsd:element name="documentManagement">
            <xsd:complexType>
              <xsd:all>
                <xsd:element ref="ns1:PublishingStartDate" minOccurs="0"/>
                <xsd:element ref="ns1:PublishingExpirationDate" minOccurs="0"/>
                <xsd:element ref="ns2:Class" minOccurs="0"/>
                <xsd:element ref="ns3:wic_System_Copyright" minOccurs="0"/>
                <xsd:element ref="ns3:_Format" minOccurs="0"/>
                <xsd:element ref="ns3:_Revision" minOccurs="0"/>
                <xsd:element ref="ns3:_Source" minOccurs="0"/>
                <xsd:element ref="ns3:_Status" minOccurs="0"/>
                <xsd:element ref="ns2:WP" minOccurs="0"/>
                <xsd:element ref="ns2:Reporting_x0020_Perio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1fb4518-922c-408d-9c3c-9a7bcae15881" elementFormDefault="qualified">
    <xsd:import namespace="http://schemas.microsoft.com/office/2006/documentManagement/types"/>
    <xsd:import namespace="http://schemas.microsoft.com/office/infopath/2007/PartnerControls"/>
    <xsd:element name="Class" ma:index="10" nillable="true" ma:displayName="Class" ma:default="Template" ma:description="Document Type" ma:format="Dropdown" ma:internalName="Class">
      <xsd:simpleType>
        <xsd:union memberTypes="dms:Text">
          <xsd:simpleType>
            <xsd:restriction base="dms:Choice">
              <xsd:enumeration value="Template"/>
              <xsd:enumeration value="Guideline"/>
              <xsd:enumeration value="Deliverable"/>
              <xsd:enumeration value="Milestone"/>
              <xsd:enumeration value="Periodic"/>
              <xsd:enumeration value="Note"/>
              <xsd:enumeration value="Report"/>
              <xsd:enumeration value="Conference"/>
              <xsd:enumeration value="Journal"/>
              <xsd:enumeration value="Slides"/>
              <xsd:enumeration value="Public"/>
              <xsd:enumeration value="Press"/>
              <xsd:enumeration value="Multimedia"/>
            </xsd:restriction>
          </xsd:simpleType>
        </xsd:union>
      </xsd:simpleType>
    </xsd:element>
    <xsd:element name="WP" ma:index="18" nillable="true" ma:displayName="WP" ma:decimals="0" ma:description="Owning work package (1-5)" ma:internalName="WP">
      <xsd:simpleType>
        <xsd:restriction base="dms:Number"/>
      </xsd:simpleType>
    </xsd:element>
    <xsd:element name="Reporting_x0020_Period" ma:index="19" nillable="true" ma:displayName="Reporting Period" ma:decimals="0" ma:description="Belonging to reporting period 1-4" ma:internalName="Reporting_x0020_Period">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13" nillable="true" ma:displayName="Copyright" ma:internalName="wic_System_Copyright">
      <xsd:simpleType>
        <xsd:restriction base="dms:Text"/>
      </xsd:simpleType>
    </xsd:element>
    <xsd:element name="_Format" ma:index="14" nillable="true" ma:displayName="Format" ma:description="Media-type, file format or dimensions" ma:internalName="_Format">
      <xsd:simpleType>
        <xsd:restriction base="dms:Text"/>
      </xsd:simpleType>
    </xsd:element>
    <xsd:element name="_Revision" ma:index="15" nillable="true" ma:displayName="Revision" ma:internalName="_Revision">
      <xsd:simpleType>
        <xsd:restriction base="dms:Text"/>
      </xsd:simpleType>
    </xsd:element>
    <xsd:element name="_Source" ma:index="16" nillable="true" ma:displayName="Source" ma:description="References to resources from which this resource was derived" ma:internalName="_Source">
      <xsd:simpleType>
        <xsd:restriction base="dms:Note">
          <xsd:maxLength value="255"/>
        </xsd:restriction>
      </xsd:simpleType>
    </xsd:element>
    <xsd:element name="_Status" ma:index="17" nillable="true" ma:displayName="Status" ma:default="Draft" ma:format="Dropdown" ma:internalName="_Status">
      <xsd:simpleType>
        <xsd:union memberTypes="dms:Text">
          <xsd:simpleType>
            <xsd:restriction base="dms:Choice">
              <xsd:enumeration value="Draft"/>
              <xsd:enumeration value="In Work"/>
              <xsd:enumeration value="Released"/>
              <xsd:enumeration value="Invalid"/>
            </xsd:restriction>
          </xsd:simpleType>
        </xsd:un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12" ma:displayName="Comments"/>
        <xsd:element name="keywords" minOccurs="0" maxOccurs="1" type="xsd:string"/>
        <xsd:element ref="dc:language" minOccurs="0" maxOccurs="1"/>
        <xsd:element name="category" minOccurs="0" maxOccurs="1" type="xsd:string" ma:index="11" ma:displayName="Category"/>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59AD74E-3212-4471-ABD2-C1154289ABBC}">
  <ds:schemaRefs>
    <ds:schemaRef ds:uri="http://schemas.microsoft.com/sharepoint/v3/contenttype/forms"/>
  </ds:schemaRefs>
</ds:datastoreItem>
</file>

<file path=customXml/itemProps2.xml><?xml version="1.0" encoding="utf-8"?>
<ds:datastoreItem xmlns:ds="http://schemas.openxmlformats.org/officeDocument/2006/customXml" ds:itemID="{1B5CDD6D-7B15-4243-8D52-9B5EB188B3A7}">
  <ds:schemaRefs>
    <ds:schemaRef ds:uri="11fb4518-922c-408d-9c3c-9a7bcae15881"/>
    <ds:schemaRef ds:uri="http://purl.org/dc/terms/"/>
    <ds:schemaRef ds:uri="http://purl.org/dc/dcmitype/"/>
    <ds:schemaRef ds:uri="http://schemas.microsoft.com/sharepoint/v3"/>
    <ds:schemaRef ds:uri="http://purl.org/dc/elements/1.1/"/>
    <ds:schemaRef ds:uri="http://www.w3.org/XML/1998/namespace"/>
    <ds:schemaRef ds:uri="http://schemas.microsoft.com/office/2006/metadata/properties"/>
    <ds:schemaRef ds:uri="http://schemas.microsoft.com/office/infopath/2007/PartnerControls"/>
    <ds:schemaRef ds:uri="http://schemas.microsoft.com/office/2006/documentManagement/types"/>
    <ds:schemaRef ds:uri="http://schemas.openxmlformats.org/package/2006/metadata/core-properties"/>
    <ds:schemaRef ds:uri="http://schemas.microsoft.com/sharepoint/v3/fields"/>
  </ds:schemaRefs>
</ds:datastoreItem>
</file>

<file path=customXml/itemProps3.xml><?xml version="1.0" encoding="utf-8"?>
<ds:datastoreItem xmlns:ds="http://schemas.openxmlformats.org/officeDocument/2006/customXml" ds:itemID="{3CC96E4C-DE82-4D43-85F2-C9185204D7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1fb4518-922c-408d-9c3c-9a7bcae15881"/>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CERNCorporate4-3</Template>
  <TotalTime>1818</TotalTime>
  <Words>543</Words>
  <Application>Microsoft Office PowerPoint</Application>
  <PresentationFormat>On-screen Show (4:3)</PresentationFormat>
  <Paragraphs>149</Paragraphs>
  <Slides>9</Slides>
  <Notes>6</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CERNCorporate4-3</vt:lpstr>
      <vt:lpstr>PowerPoint Presentation</vt:lpstr>
      <vt:lpstr>Outline</vt:lpstr>
      <vt:lpstr>Milestones &amp; deliverables</vt:lpstr>
      <vt:lpstr>Milestones &amp; deliverables</vt:lpstr>
      <vt:lpstr>Preparation of the final reports</vt:lpstr>
      <vt:lpstr>FCC Week 24-28 June 2019</vt:lpstr>
      <vt:lpstr>Draft programme</vt:lpstr>
      <vt:lpstr>WP4 draft programme</vt:lpstr>
      <vt:lpstr>Next ECC meetings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ECC WP Status Report</dc:title>
  <dc:creator>Johannes Gutleber</dc:creator>
  <dc:description>Template to be used by work package leaders/deputies to present their WP status during ECC meetings</dc:description>
  <cp:lastModifiedBy>--</cp:lastModifiedBy>
  <cp:revision>615</cp:revision>
  <cp:lastPrinted>2018-11-13T09:59:42Z</cp:lastPrinted>
  <dcterms:created xsi:type="dcterms:W3CDTF">2015-03-14T10:15:29Z</dcterms:created>
  <dcterms:modified xsi:type="dcterms:W3CDTF">2019-03-18T11:00:55Z</dcterms:modified>
  <cp:category>Management</cp:category>
  <cp:contentStatus>Released</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0x010100C20FA250E1B5D54DAFBBF6A27EA85096</vt:lpwstr>
  </property>
</Properties>
</file>