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7" r:id="rId2"/>
    <p:sldId id="263" r:id="rId3"/>
    <p:sldId id="262" r:id="rId4"/>
    <p:sldId id="264" r:id="rId5"/>
    <p:sldId id="265" r:id="rId6"/>
    <p:sldId id="266" r:id="rId7"/>
    <p:sldId id="268" r:id="rId8"/>
    <p:sldId id="274" r:id="rId9"/>
    <p:sldId id="275" r:id="rId10"/>
    <p:sldId id="272" r:id="rId11"/>
    <p:sldId id="273" r:id="rId12"/>
    <p:sldId id="276" r:id="rId13"/>
    <p:sldId id="277" r:id="rId14"/>
    <p:sldId id="278" r:id="rId15"/>
    <p:sldId id="279" r:id="rId16"/>
    <p:sldId id="280" r:id="rId17"/>
    <p:sldId id="270" r:id="rId18"/>
    <p:sldId id="271" r:id="rId19"/>
    <p:sldId id="267" r:id="rId20"/>
    <p:sldId id="28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rvinskaite, Ruta (Loughborough Uni.,DL,-)" initials="SR(U" lastIdx="1" clrIdx="0">
    <p:extLst>
      <p:ext uri="{19B8F6BF-5375-455C-9EA6-DF929625EA0E}">
        <p15:presenceInfo xmlns:p15="http://schemas.microsoft.com/office/powerpoint/2012/main" userId="S-1-5-21-2030781433-144010450-1310660803-545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11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3-17T09:02:11.789" idx="1">
    <p:pos x="10" y="10"/>
    <p:text/>
    <p:extLst>
      <p:ext uri="{C676402C-5697-4E1C-873F-D02D1690AC5C}">
        <p15:threadingInfo xmlns:p15="http://schemas.microsoft.com/office/powerpoint/2012/main" timeZoneBias="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2EA9D-C632-4871-9BAF-5404D82094DA}" type="datetimeFigureOut">
              <a:rPr lang="en-US"/>
              <a:t>3/18/2019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C4B9A3-DC07-4E44-AFED-36A7994796BC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311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4B9A3-DC07-4E44-AFED-36A7994796BC}" type="slidenum">
              <a:rPr lang="en-US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76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C4B9A3-DC07-4E44-AFED-36A7994796B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446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astecsmallt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6538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00215"/>
            <a:ext cx="7126288" cy="1080715"/>
          </a:xfrm>
          <a:solidFill>
            <a:schemeClr val="bg1">
              <a:alpha val="5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11288" y="3357563"/>
            <a:ext cx="7265168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1079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Taaj Sian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27200" y="6245225"/>
            <a:ext cx="4635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CERN, 9-10 October 2017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8CA4DE54-C195-4480-A540-08BB420976F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256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43703-D699-4436-8CE1-E60EEEBCDE9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1079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Taaj Sian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27200" y="6245225"/>
            <a:ext cx="46355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CERN, 9-10 October 2017</a:t>
            </a:r>
          </a:p>
        </p:txBody>
      </p:sp>
    </p:spTree>
    <p:extLst>
      <p:ext uri="{BB962C8B-B14F-4D97-AF65-F5344CB8AC3E}">
        <p14:creationId xmlns:p14="http://schemas.microsoft.com/office/powerpoint/2010/main" val="2651728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1" y="557213"/>
            <a:ext cx="2125663" cy="55689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57213"/>
            <a:ext cx="6229350" cy="55689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CA50C-188C-4B71-820B-EBC16117CEB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1079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Taaj Sian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27200" y="6245225"/>
            <a:ext cx="46355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CERN, 9-10 October 2017</a:t>
            </a:r>
          </a:p>
        </p:txBody>
      </p:sp>
    </p:spTree>
    <p:extLst>
      <p:ext uri="{BB962C8B-B14F-4D97-AF65-F5344CB8AC3E}">
        <p14:creationId xmlns:p14="http://schemas.microsoft.com/office/powerpoint/2010/main" val="3128153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C1684-EE3C-4354-AD39-AC0F4D94A4B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1079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Taaj Sian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27200" y="6245225"/>
            <a:ext cx="46355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CERN, 9-10 October 2017</a:t>
            </a:r>
          </a:p>
        </p:txBody>
      </p:sp>
    </p:spTree>
    <p:extLst>
      <p:ext uri="{BB962C8B-B14F-4D97-AF65-F5344CB8AC3E}">
        <p14:creationId xmlns:p14="http://schemas.microsoft.com/office/powerpoint/2010/main" val="3367578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0392F-6509-446D-AE7D-53427768C83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1079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Taaj Sian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27200" y="6245225"/>
            <a:ext cx="46355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CERN, 9-10 October 2017</a:t>
            </a:r>
          </a:p>
        </p:txBody>
      </p:sp>
    </p:spTree>
    <p:extLst>
      <p:ext uri="{BB962C8B-B14F-4D97-AF65-F5344CB8AC3E}">
        <p14:creationId xmlns:p14="http://schemas.microsoft.com/office/powerpoint/2010/main" val="3536553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FD85F-4F88-4949-A890-40EFC039AA6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1079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Taaj Sian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27200" y="6245225"/>
            <a:ext cx="46355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CERN, 9-10 October 2017</a:t>
            </a:r>
          </a:p>
        </p:txBody>
      </p:sp>
    </p:spTree>
    <p:extLst>
      <p:ext uri="{BB962C8B-B14F-4D97-AF65-F5344CB8AC3E}">
        <p14:creationId xmlns:p14="http://schemas.microsoft.com/office/powerpoint/2010/main" val="42938656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43C23-BACE-42CC-8DAE-5A46F368C0B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1079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Taaj Sian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27200" y="6245225"/>
            <a:ext cx="46355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CERN, 9-10 October 2017</a:t>
            </a:r>
          </a:p>
        </p:txBody>
      </p:sp>
    </p:spTree>
    <p:extLst>
      <p:ext uri="{BB962C8B-B14F-4D97-AF65-F5344CB8AC3E}">
        <p14:creationId xmlns:p14="http://schemas.microsoft.com/office/powerpoint/2010/main" val="6637252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6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826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556B7-C1F5-43C5-A4E7-DB0783EBC52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1079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Taaj Sian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27200" y="6245225"/>
            <a:ext cx="46355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CERN, 9-10 October 2017</a:t>
            </a:r>
          </a:p>
        </p:txBody>
      </p:sp>
    </p:spTree>
    <p:extLst>
      <p:ext uri="{BB962C8B-B14F-4D97-AF65-F5344CB8AC3E}">
        <p14:creationId xmlns:p14="http://schemas.microsoft.com/office/powerpoint/2010/main" val="7540643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6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826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2B04A-35DC-404F-B773-11C5DD35E30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1079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Taaj Sian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27200" y="6245225"/>
            <a:ext cx="46355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CERN, 9-10 October 2017</a:t>
            </a:r>
          </a:p>
        </p:txBody>
      </p:sp>
    </p:spTree>
    <p:extLst>
      <p:ext uri="{BB962C8B-B14F-4D97-AF65-F5344CB8AC3E}">
        <p14:creationId xmlns:p14="http://schemas.microsoft.com/office/powerpoint/2010/main" val="40031640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D94E1-2300-41D5-819B-7139394786E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1079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Taaj Sian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27200" y="6245225"/>
            <a:ext cx="46355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CERN, 9-10 October 2017</a:t>
            </a:r>
          </a:p>
        </p:txBody>
      </p:sp>
    </p:spTree>
    <p:extLst>
      <p:ext uri="{BB962C8B-B14F-4D97-AF65-F5344CB8AC3E}">
        <p14:creationId xmlns:p14="http://schemas.microsoft.com/office/powerpoint/2010/main" val="16388311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A9989-07B4-4A8B-AE2D-BDF15D47FD9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1079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Taaj Sian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27200" y="6245225"/>
            <a:ext cx="46355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CERN, 9-10 October 2017</a:t>
            </a:r>
          </a:p>
        </p:txBody>
      </p:sp>
    </p:spTree>
    <p:extLst>
      <p:ext uri="{BB962C8B-B14F-4D97-AF65-F5344CB8AC3E}">
        <p14:creationId xmlns:p14="http://schemas.microsoft.com/office/powerpoint/2010/main" val="1828298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alpha val="5000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524625"/>
            <a:ext cx="2133600" cy="196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75689-08AE-4296-BDD6-72B2BD92D9C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1079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Taaj Sian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27200" y="6245225"/>
            <a:ext cx="46355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CERN, 9-10 October 2017</a:t>
            </a:r>
          </a:p>
        </p:txBody>
      </p:sp>
    </p:spTree>
    <p:extLst>
      <p:ext uri="{BB962C8B-B14F-4D97-AF65-F5344CB8AC3E}">
        <p14:creationId xmlns:p14="http://schemas.microsoft.com/office/powerpoint/2010/main" val="32059591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55868-08B1-421D-882C-DFB960F7916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1079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Taaj Sian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27200" y="6245225"/>
            <a:ext cx="46355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CERN, 9-10 October 2017</a:t>
            </a:r>
          </a:p>
        </p:txBody>
      </p:sp>
    </p:spTree>
    <p:extLst>
      <p:ext uri="{BB962C8B-B14F-4D97-AF65-F5344CB8AC3E}">
        <p14:creationId xmlns:p14="http://schemas.microsoft.com/office/powerpoint/2010/main" val="30814884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5FD50-0A05-4BC5-8BA7-FF511DB3FE7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1079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Taaj Sian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27200" y="6245225"/>
            <a:ext cx="46355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CERN, 9-10 October 2017</a:t>
            </a:r>
          </a:p>
        </p:txBody>
      </p:sp>
    </p:spTree>
    <p:extLst>
      <p:ext uri="{BB962C8B-B14F-4D97-AF65-F5344CB8AC3E}">
        <p14:creationId xmlns:p14="http://schemas.microsoft.com/office/powerpoint/2010/main" val="2183330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63861-5BB3-43A6-B093-39819D3B79A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1079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Taaj Sian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27200" y="6245225"/>
            <a:ext cx="46355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CERN, 9-10 October 2017</a:t>
            </a:r>
          </a:p>
        </p:txBody>
      </p:sp>
    </p:spTree>
    <p:extLst>
      <p:ext uri="{BB962C8B-B14F-4D97-AF65-F5344CB8AC3E}">
        <p14:creationId xmlns:p14="http://schemas.microsoft.com/office/powerpoint/2010/main" val="397796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40"/>
            <a:ext cx="4038600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40"/>
            <a:ext cx="4038600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alpha val="5000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75475" y="6524625"/>
            <a:ext cx="2133600" cy="196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6E7BE-934E-4FA1-AE9D-1F9F4A03AAA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1079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Taaj Sian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27200" y="6245225"/>
            <a:ext cx="46355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CERN, 9-10 October 2017</a:t>
            </a:r>
          </a:p>
        </p:txBody>
      </p:sp>
    </p:spTree>
    <p:extLst>
      <p:ext uri="{BB962C8B-B14F-4D97-AF65-F5344CB8AC3E}">
        <p14:creationId xmlns:p14="http://schemas.microsoft.com/office/powerpoint/2010/main" val="3254142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F1AA3-154E-4579-8BD4-678C460DDAB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1079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Taaj Sian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27200" y="6245225"/>
            <a:ext cx="46355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CERN, 9-10 October 2017</a:t>
            </a:r>
          </a:p>
        </p:txBody>
      </p:sp>
    </p:spTree>
    <p:extLst>
      <p:ext uri="{BB962C8B-B14F-4D97-AF65-F5344CB8AC3E}">
        <p14:creationId xmlns:p14="http://schemas.microsoft.com/office/powerpoint/2010/main" val="1786953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E8027-A96A-40B2-86A2-FDDE35E3EB5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1079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Taaj Sian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27200" y="6245225"/>
            <a:ext cx="46355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CERN, 9-10 October 2017</a:t>
            </a:r>
          </a:p>
        </p:txBody>
      </p:sp>
    </p:spTree>
    <p:extLst>
      <p:ext uri="{BB962C8B-B14F-4D97-AF65-F5344CB8AC3E}">
        <p14:creationId xmlns:p14="http://schemas.microsoft.com/office/powerpoint/2010/main" val="645279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1CCD8-74CD-4A87-97A4-A6CF28F74CB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1079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Taaj Sian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27200" y="6245225"/>
            <a:ext cx="46355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CERN, 9-10 October 2017</a:t>
            </a:r>
          </a:p>
        </p:txBody>
      </p:sp>
    </p:spTree>
    <p:extLst>
      <p:ext uri="{BB962C8B-B14F-4D97-AF65-F5344CB8AC3E}">
        <p14:creationId xmlns:p14="http://schemas.microsoft.com/office/powerpoint/2010/main" val="4292420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EB660-28BD-4ED3-9994-79E135A22E2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1079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Taaj Sian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27200" y="6245225"/>
            <a:ext cx="46355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CERN, 9-10 October 2017</a:t>
            </a:r>
          </a:p>
        </p:txBody>
      </p:sp>
    </p:spTree>
    <p:extLst>
      <p:ext uri="{BB962C8B-B14F-4D97-AF65-F5344CB8AC3E}">
        <p14:creationId xmlns:p14="http://schemas.microsoft.com/office/powerpoint/2010/main" val="2951873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FF4C1-9DAF-464E-B56C-AB5EE7F744A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1079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Taaj Sian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27200" y="6245225"/>
            <a:ext cx="46355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CERN, 9-10 October 2017</a:t>
            </a:r>
          </a:p>
        </p:txBody>
      </p:sp>
    </p:spTree>
    <p:extLst>
      <p:ext uri="{BB962C8B-B14F-4D97-AF65-F5344CB8AC3E}">
        <p14:creationId xmlns:p14="http://schemas.microsoft.com/office/powerpoint/2010/main" val="377213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tecsmalltop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0" y="0"/>
            <a:ext cx="9126538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25639" y="557213"/>
            <a:ext cx="7038975" cy="711200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40"/>
            <a:ext cx="8229600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93309" y="6406638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D1E4EB93-6036-4E26-85C7-3B3BC5873A37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1079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Taaj Sian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1727200" y="6245225"/>
            <a:ext cx="4635500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CERN, 9-10 October 2017</a:t>
            </a:r>
          </a:p>
        </p:txBody>
      </p:sp>
    </p:spTree>
    <p:extLst>
      <p:ext uri="{BB962C8B-B14F-4D97-AF65-F5344CB8AC3E}">
        <p14:creationId xmlns:p14="http://schemas.microsoft.com/office/powerpoint/2010/main" val="2432396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/>
              <a:t>NEG studies update</a:t>
            </a:r>
            <a:endParaRPr lang="en-GB" sz="24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-917419" y="3078418"/>
            <a:ext cx="10836170" cy="2332430"/>
          </a:xfrm>
        </p:spPr>
        <p:txBody>
          <a:bodyPr/>
          <a:lstStyle/>
          <a:p>
            <a:pPr algn="ctr"/>
            <a:r>
              <a:rPr lang="en-GB" u="sng" dirty="0">
                <a:latin typeface="Times New Roman" charset="0"/>
              </a:rPr>
              <a:t>Ruta </a:t>
            </a:r>
            <a:r>
              <a:rPr lang="en-GB" u="sng" dirty="0" err="1">
                <a:latin typeface="Times New Roman" charset="0"/>
              </a:rPr>
              <a:t>Sirvinskaite</a:t>
            </a:r>
            <a:r>
              <a:rPr lang="en-GB" dirty="0">
                <a:latin typeface="Times New Roman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8" name="Picture 7" descr="download (1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3714" y="5338443"/>
            <a:ext cx="2743200" cy="590668"/>
          </a:xfrm>
          <a:prstGeom prst="rect">
            <a:avLst/>
          </a:prstGeom>
        </p:spPr>
      </p:pic>
      <p:pic>
        <p:nvPicPr>
          <p:cNvPr id="9" name="Picture 8" descr="EuroCirCol-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4685" y="4968551"/>
            <a:ext cx="2743200" cy="1320800"/>
          </a:xfrm>
          <a:prstGeom prst="rect">
            <a:avLst/>
          </a:prstGeom>
        </p:spPr>
      </p:pic>
      <p:sp>
        <p:nvSpPr>
          <p:cNvPr id="10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88876" y="6381750"/>
            <a:ext cx="1111176" cy="47625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Ruta </a:t>
            </a:r>
            <a:r>
              <a:rPr lang="en-GB" dirty="0" err="1">
                <a:solidFill>
                  <a:srgbClr val="000000"/>
                </a:solidFill>
                <a:latin typeface="Arial" charset="0"/>
              </a:rPr>
              <a:t>Sirvinskaite</a:t>
            </a:r>
            <a:endParaRPr lang="en-GB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758876" y="6381750"/>
            <a:ext cx="4794324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EuroCirCol WP4 meeting, ALBA, 18-19 March 2019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23" y="5410848"/>
            <a:ext cx="2519648" cy="629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640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2284" y="1341441"/>
            <a:ext cx="8234516" cy="1756792"/>
          </a:xfrm>
        </p:spPr>
        <p:txBody>
          <a:bodyPr/>
          <a:lstStyle/>
          <a:p>
            <a:r>
              <a:rPr lang="en-GB" sz="2400" dirty="0"/>
              <a:t>ESD at RT for 2 hours</a:t>
            </a:r>
          </a:p>
          <a:p>
            <a:r>
              <a:rPr lang="en-GB" sz="2400" dirty="0"/>
              <a:t>Filament switched on during activation</a:t>
            </a:r>
          </a:p>
          <a:p>
            <a:r>
              <a:rPr lang="en-GB" sz="2400" dirty="0"/>
              <a:t>The background was 2 times lower – slight pressure decrease after switching off the filament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ESD after activation - 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33589"/>
            <a:ext cx="9104974" cy="3187886"/>
          </a:xfrm>
        </p:spPr>
      </p:pic>
    </p:spTree>
    <p:extLst>
      <p:ext uri="{BB962C8B-B14F-4D97-AF65-F5344CB8AC3E}">
        <p14:creationId xmlns:p14="http://schemas.microsoft.com/office/powerpoint/2010/main" val="330100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2284" y="1341441"/>
            <a:ext cx="8234516" cy="1756792"/>
          </a:xfrm>
        </p:spPr>
        <p:txBody>
          <a:bodyPr/>
          <a:lstStyle/>
          <a:p>
            <a:r>
              <a:rPr lang="en-GB" dirty="0"/>
              <a:t>Bombardment at 89K for about 3 hours</a:t>
            </a:r>
          </a:p>
          <a:p>
            <a:r>
              <a:rPr lang="en-GB" dirty="0"/>
              <a:t>The pressure started going up after and the became stable at 92 K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ESD after activation – 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91" y="3466845"/>
            <a:ext cx="9157491" cy="3254630"/>
          </a:xfrm>
        </p:spPr>
      </p:pic>
    </p:spTree>
    <p:extLst>
      <p:ext uri="{BB962C8B-B14F-4D97-AF65-F5344CB8AC3E}">
        <p14:creationId xmlns:p14="http://schemas.microsoft.com/office/powerpoint/2010/main" val="1062890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C76314-FE00-41D3-A48D-30E98B598F7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DD9AE6-A466-42BC-8FB4-4D7D00B638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55C1718-1269-4C00-83A9-C59C89FEE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ESD after activation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A0370D-2119-42F3-991A-CA9400B68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86E7BE-934E-4FA1-AE9D-1F9F4A03AA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3B8585-3191-46E6-815A-D93EF3685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066" y="1222404"/>
            <a:ext cx="8278734" cy="540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636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1A64DC-6996-432A-8759-0A6A8DFB23E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03FBF-323C-4722-A83D-401E616678E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3704B-1515-4682-A973-D14D9CD3A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5639" y="457200"/>
            <a:ext cx="7038975" cy="811213"/>
          </a:xfrm>
        </p:spPr>
        <p:txBody>
          <a:bodyPr/>
          <a:lstStyle/>
          <a:p>
            <a:r>
              <a:rPr lang="en-GB" dirty="0"/>
              <a:t>Sticking probability measurements with hot filament -CT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1BF674-CE73-4411-BAF7-9CE16A1E1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86E7BE-934E-4FA1-AE9D-1F9F4A03AA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AF637A-F1A9-4FEB-ADCF-3426632231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28" y="1283851"/>
            <a:ext cx="8176172" cy="5339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6086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F6B993-2E00-4933-9BAE-11BF7939BEB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0AFE8D-DCFE-416C-9D1B-FD9C5926340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sz="2400" dirty="0"/>
              <a:t>SIP ON during the cooling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A8E3F10-9AB9-4D5E-A925-ABF84BA95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Cooling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766FCF-47D6-4C73-94DA-8A9EF5186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86E7BE-934E-4FA1-AE9D-1F9F4A03AA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D45183-41D3-4028-B05F-B8F599C917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8413"/>
            <a:ext cx="4572000" cy="29825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9346F3F-3AE5-4D8B-8E3C-EABBA81F0A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8" y="3875446"/>
            <a:ext cx="4572002" cy="2982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652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701DB42-722F-4DCE-AA64-345E66744C3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24A7CA-4ABD-483A-A1E8-BD76AF93E4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sz="2400" dirty="0"/>
              <a:t>SIP OFF during warming up</a:t>
            </a:r>
          </a:p>
          <a:p>
            <a:r>
              <a:rPr lang="en-GB" sz="2400" dirty="0"/>
              <a:t>Can see methane being released from the surface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C36F13D-CC26-493F-9438-C3DAAB9A0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Warming up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C3FE68-8AD9-45FB-8822-EBD540902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86E7BE-934E-4FA1-AE9D-1F9F4A03AA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77E1470-FEEF-4C50-B3F4-16761E7206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8413"/>
            <a:ext cx="4572000" cy="29825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AB6897A-199D-4C96-8CCB-35C539C4C3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875448"/>
            <a:ext cx="4572000" cy="2982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7682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61345A7-2B34-4DFA-AF83-22282164602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341440"/>
                <a:ext cx="4038600" cy="4784725"/>
              </a:xfrm>
            </p:spPr>
            <p:txBody>
              <a:bodyPr/>
              <a:lstStyle/>
              <a:p>
                <a:pPr algn="ctr"/>
                <a:r>
                  <a:rPr lang="en-GB" sz="2000" dirty="0"/>
                  <a:t>If pump is closed, </a:t>
                </a:r>
                <a:endParaRPr lang="en-GB" sz="200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sz="2000" i="1" baseline="-25000" dirty="0" err="1" smtClean="0">
                          <a:latin typeface="Cambria Math" panose="02040503050406030204" pitchFamily="18" charset="0"/>
                        </a:rPr>
                        <m:t>𝑡𝑜𝑝</m:t>
                      </m:r>
                      <m:r>
                        <a:rPr lang="en-GB" sz="2000" i="1" baseline="-2500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000" i="1" dirty="0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≈ </m:t>
                      </m:r>
                      <m:r>
                        <a:rPr lang="en-GB" sz="2000" i="1" dirty="0" err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𝑃</m:t>
                      </m:r>
                      <m:r>
                        <a:rPr lang="en-GB" sz="2000" i="1" baseline="-25000" dirty="0" err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𝑏𝑜𝑡</m:t>
                      </m:r>
                    </m:oMath>
                  </m:oMathPara>
                </a14:m>
                <a:endParaRPr lang="en-GB" sz="2000" baseline="-25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𝑖𝑑𝑡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61345A7-2B34-4DFA-AF83-2228216460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341440"/>
                <a:ext cx="4038600" cy="4784725"/>
              </a:xfrm>
              <a:blipFill>
                <a:blip r:embed="rId2"/>
                <a:stretch>
                  <a:fillRect t="-6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A0F898B-D12D-498F-9241-6986EFA45127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𝐶𝑇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𝑅𝑇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𝐶𝑇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𝑅𝑇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GB" sz="20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𝐶𝑇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𝑅𝑇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𝑅𝑇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𝐶𝑇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A0F898B-D12D-498F-9241-6986EFA451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B1842FB0-0866-4F6E-9A84-7BCBB88E2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Calculating alpha at CT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0C573D-6AB7-42A6-83E1-030C5C8EF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86E7BE-934E-4FA1-AE9D-1F9F4A03AA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DAC558-2BDC-4517-B8E3-D171098B7C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6220" y="2957485"/>
            <a:ext cx="5979160" cy="3900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5086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81869"/>
            <a:ext cx="9155356" cy="2866647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39077" y="1429930"/>
            <a:ext cx="8349284" cy="1480417"/>
          </a:xfrm>
        </p:spPr>
        <p:txBody>
          <a:bodyPr/>
          <a:lstStyle/>
          <a:p>
            <a:r>
              <a:rPr lang="en-GB" sz="2400" dirty="0"/>
              <a:t>Desorption yield as a function of electron dose decreased after activation and filament conditioning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ESD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499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139" y="1268412"/>
            <a:ext cx="6351636" cy="5368361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0" y="1892046"/>
            <a:ext cx="2643139" cy="4430096"/>
          </a:xfrm>
        </p:spPr>
        <p:txBody>
          <a:bodyPr/>
          <a:lstStyle/>
          <a:p>
            <a:r>
              <a:rPr lang="en-GB" sz="2400" dirty="0"/>
              <a:t>Desorption yield as a function of desorbed gas reduced after sample activation and filament conditioning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ESD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652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/>
              <a:t>Detailed data analysis of the results before and after activation to 180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°C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Cryogenics</a:t>
            </a:r>
          </a:p>
          <a:p>
            <a:r>
              <a:rPr lang="en-GB" sz="2400" dirty="0"/>
              <a:t>Activation to 250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°C</a:t>
            </a:r>
          </a:p>
          <a:p>
            <a:r>
              <a:rPr lang="en-GB" sz="2400" dirty="0">
                <a:cs typeface="Calibri" panose="020F0502020204030204" pitchFamily="34" charset="0"/>
              </a:rPr>
              <a:t>Measurements of dense </a:t>
            </a:r>
            <a:r>
              <a:rPr lang="en-GB" sz="2400" dirty="0" err="1">
                <a:cs typeface="Calibri" panose="020F0502020204030204" pitchFamily="34" charset="0"/>
              </a:rPr>
              <a:t>TiZrV</a:t>
            </a:r>
            <a:r>
              <a:rPr lang="en-GB" sz="2400" dirty="0">
                <a:cs typeface="Calibri" panose="020F0502020204030204" pitchFamily="34" charset="0"/>
              </a:rPr>
              <a:t> sample possible</a:t>
            </a:r>
          </a:p>
          <a:p>
            <a:endParaRPr lang="en-GB" sz="2400" dirty="0"/>
          </a:p>
          <a:p>
            <a:endParaRPr lang="en-GB" sz="2400" dirty="0"/>
          </a:p>
          <a:p>
            <a:pPr marL="0" indent="0">
              <a:buNone/>
            </a:pPr>
            <a:r>
              <a:rPr lang="en-GB" sz="2400" dirty="0" err="1"/>
              <a:t>Zr</a:t>
            </a:r>
            <a:r>
              <a:rPr lang="en-GB" sz="2400" dirty="0"/>
              <a:t> coating</a:t>
            </a:r>
          </a:p>
          <a:p>
            <a:r>
              <a:rPr lang="en-GB" sz="2400" dirty="0"/>
              <a:t>Completed surface characterisation (cross-section SEM and XPS)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395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Cryogenic test set up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NEG system upgrade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New samples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Experimental procedure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ESD at cryogenic temperatures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Alpha at cryogenic temperatures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Next steps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6682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6A6E6F8-C20A-480B-A197-6D45DA4526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 for your attention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7FFB124-60A0-45E1-8A1C-5AE5456E27F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304EF6-BC20-46FD-B9E3-40C5498DA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856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29783" y="569258"/>
            <a:ext cx="7038975" cy="711200"/>
          </a:xfrm>
        </p:spPr>
        <p:txBody>
          <a:bodyPr/>
          <a:lstStyle/>
          <a:p>
            <a:r>
              <a:rPr lang="en-GB" dirty="0"/>
              <a:t>Cooling efficiency test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GB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457199" y="1341440"/>
                <a:ext cx="6037849" cy="2709351"/>
              </a:xfrm>
            </p:spPr>
            <p:txBody>
              <a:bodyPr/>
              <a:lstStyle/>
              <a:p>
                <a:r>
                  <a:rPr lang="en-GB" sz="2400" dirty="0"/>
                  <a:t>Atmospheric pressure</a:t>
                </a:r>
              </a:p>
              <a:p>
                <a:r>
                  <a:rPr lang="en-GB" sz="2400" dirty="0"/>
                  <a:t>Maximum power deposition during ESD measurements calculated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=50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𝑊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𝑓𝑖𝑙𝑎𝑚𝑒𝑛𝑡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+30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𝑒𝑚𝑖𝑠𝑠𝑖𝑜𝑛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=80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𝑊</m:t>
                      </m:r>
                    </m:oMath>
                  </m:oMathPara>
                </a14:m>
                <a:endParaRPr lang="en-GB" sz="2400" dirty="0"/>
              </a:p>
              <a:p>
                <a:r>
                  <a:rPr lang="en-GB" sz="2400" dirty="0"/>
                  <a:t>Reached 85.6 K without heating and 92.2 K with heater power of 78 W</a:t>
                </a:r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9" y="1341440"/>
                <a:ext cx="6037849" cy="2709351"/>
              </a:xfrm>
              <a:blipFill>
                <a:blip r:embed="rId3"/>
                <a:stretch>
                  <a:fillRect l="-1414" t="-1577" r="-808" b="-85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345" y="410559"/>
            <a:ext cx="1663655" cy="5614300"/>
          </a:xfrm>
          <a:prstGeom prst="rect">
            <a:avLst/>
          </a:prstGeom>
        </p:spPr>
      </p:pic>
      <p:sp>
        <p:nvSpPr>
          <p:cNvPr id="62" name="Rectangle 61"/>
          <p:cNvSpPr/>
          <p:nvPr/>
        </p:nvSpPr>
        <p:spPr>
          <a:xfrm>
            <a:off x="2068640" y="5210587"/>
            <a:ext cx="3599223" cy="2896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2012234" y="5103413"/>
            <a:ext cx="56795" cy="504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277270" y="5103413"/>
            <a:ext cx="56795" cy="504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>
            <a:off x="338055" y="5103413"/>
            <a:ext cx="56795" cy="504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1174079" y="5103413"/>
            <a:ext cx="56795" cy="504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1117130" y="5103413"/>
            <a:ext cx="56795" cy="504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1953950" y="5103413"/>
            <a:ext cx="56795" cy="504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9" name="Straight Connector 68"/>
          <p:cNvCxnSpPr/>
          <p:nvPr/>
        </p:nvCxnSpPr>
        <p:spPr>
          <a:xfrm flipV="1">
            <a:off x="1237898" y="5124550"/>
            <a:ext cx="70610" cy="812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1308508" y="5124550"/>
            <a:ext cx="77671" cy="812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V="1">
            <a:off x="1386179" y="5124550"/>
            <a:ext cx="67079" cy="812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1453258" y="5124550"/>
            <a:ext cx="70611" cy="812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1523869" y="5124550"/>
            <a:ext cx="74140" cy="812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1590948" y="5124550"/>
            <a:ext cx="77671" cy="812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1663323" y="5124550"/>
            <a:ext cx="70610" cy="812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1733933" y="5124550"/>
            <a:ext cx="77671" cy="812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V="1">
            <a:off x="1811604" y="5124550"/>
            <a:ext cx="67079" cy="812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1878683" y="5124550"/>
            <a:ext cx="70611" cy="812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rot="10800000">
            <a:off x="1239664" y="5495405"/>
            <a:ext cx="70610" cy="812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10800000" flipV="1">
            <a:off x="1310274" y="5495405"/>
            <a:ext cx="77671" cy="812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10800000">
            <a:off x="1387945" y="5495405"/>
            <a:ext cx="67079" cy="812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10800000" flipV="1">
            <a:off x="1455024" y="5495405"/>
            <a:ext cx="70611" cy="812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10800000">
            <a:off x="1525635" y="5495405"/>
            <a:ext cx="74140" cy="812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10800000" flipV="1">
            <a:off x="1592714" y="5495405"/>
            <a:ext cx="77671" cy="812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10800000">
            <a:off x="1665089" y="5495405"/>
            <a:ext cx="70610" cy="812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10800000" flipV="1">
            <a:off x="1735699" y="5495405"/>
            <a:ext cx="77671" cy="812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rot="10800000">
            <a:off x="1813370" y="5495405"/>
            <a:ext cx="67079" cy="812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10800000" flipV="1">
            <a:off x="1880449" y="5495405"/>
            <a:ext cx="70611" cy="812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5783653" y="5134858"/>
            <a:ext cx="70610" cy="812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5854263" y="5134858"/>
            <a:ext cx="77671" cy="812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V="1">
            <a:off x="5931934" y="5134858"/>
            <a:ext cx="67079" cy="812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5999013" y="5134858"/>
            <a:ext cx="70611" cy="812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V="1">
            <a:off x="6069624" y="5134858"/>
            <a:ext cx="74140" cy="812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6136703" y="5134858"/>
            <a:ext cx="77671" cy="812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6209078" y="5134858"/>
            <a:ext cx="70610" cy="812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6279688" y="5134858"/>
            <a:ext cx="77671" cy="812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V="1">
            <a:off x="6357359" y="5134858"/>
            <a:ext cx="67079" cy="812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6424438" y="5134858"/>
            <a:ext cx="70611" cy="812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10800000">
            <a:off x="5785419" y="5505713"/>
            <a:ext cx="70610" cy="812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rot="10800000" flipV="1">
            <a:off x="5856029" y="5505713"/>
            <a:ext cx="77671" cy="812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rot="10800000">
            <a:off x="5933700" y="5505713"/>
            <a:ext cx="67079" cy="812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rot="10800000" flipV="1">
            <a:off x="6000779" y="5505713"/>
            <a:ext cx="70611" cy="812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rot="10800000">
            <a:off x="6071390" y="5505713"/>
            <a:ext cx="74140" cy="812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rot="10800000" flipV="1">
            <a:off x="6138469" y="5505713"/>
            <a:ext cx="77671" cy="812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rot="10800000">
            <a:off x="6210844" y="5505713"/>
            <a:ext cx="70610" cy="812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rot="10800000" flipV="1">
            <a:off x="6281454" y="5505713"/>
            <a:ext cx="77671" cy="812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rot="10800000">
            <a:off x="6359125" y="5505713"/>
            <a:ext cx="67079" cy="812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rot="10800000" flipV="1">
            <a:off x="6426204" y="5505713"/>
            <a:ext cx="70611" cy="812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tangle 108"/>
          <p:cNvSpPr/>
          <p:nvPr/>
        </p:nvSpPr>
        <p:spPr>
          <a:xfrm>
            <a:off x="392661" y="5216059"/>
            <a:ext cx="723753" cy="27934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Right Arrow Callout 109"/>
          <p:cNvSpPr/>
          <p:nvPr/>
        </p:nvSpPr>
        <p:spPr>
          <a:xfrm flipH="1">
            <a:off x="41156" y="5216059"/>
            <a:ext cx="233442" cy="279346"/>
          </a:xfrm>
          <a:prstGeom prst="rightArrowCallout">
            <a:avLst>
              <a:gd name="adj1" fmla="val 50000"/>
              <a:gd name="adj2" fmla="val 25000"/>
              <a:gd name="adj3" fmla="val 0"/>
              <a:gd name="adj4" fmla="val 64977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Rectangle 110"/>
          <p:cNvSpPr/>
          <p:nvPr/>
        </p:nvSpPr>
        <p:spPr>
          <a:xfrm>
            <a:off x="5722521" y="5103413"/>
            <a:ext cx="56795" cy="504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/>
          <p:cNvSpPr/>
          <p:nvPr/>
        </p:nvSpPr>
        <p:spPr>
          <a:xfrm>
            <a:off x="5667031" y="5103413"/>
            <a:ext cx="56795" cy="504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ectangle 112"/>
          <p:cNvSpPr/>
          <p:nvPr/>
        </p:nvSpPr>
        <p:spPr>
          <a:xfrm>
            <a:off x="7341983" y="5103413"/>
            <a:ext cx="56795" cy="50400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/>
          <p:cNvSpPr/>
          <p:nvPr/>
        </p:nvSpPr>
        <p:spPr>
          <a:xfrm>
            <a:off x="6618230" y="5216059"/>
            <a:ext cx="723753" cy="279346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tangle 114"/>
          <p:cNvSpPr/>
          <p:nvPr/>
        </p:nvSpPr>
        <p:spPr>
          <a:xfrm>
            <a:off x="2123687" y="5103414"/>
            <a:ext cx="3493889" cy="23682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Rectangle 115"/>
          <p:cNvSpPr/>
          <p:nvPr/>
        </p:nvSpPr>
        <p:spPr>
          <a:xfrm>
            <a:off x="2125435" y="5370589"/>
            <a:ext cx="3493889" cy="23682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Cross 116"/>
          <p:cNvSpPr/>
          <p:nvPr/>
        </p:nvSpPr>
        <p:spPr>
          <a:xfrm>
            <a:off x="2044390" y="5326406"/>
            <a:ext cx="49726" cy="58013"/>
          </a:xfrm>
          <a:prstGeom prst="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Cross 117"/>
          <p:cNvSpPr/>
          <p:nvPr/>
        </p:nvSpPr>
        <p:spPr>
          <a:xfrm>
            <a:off x="5642566" y="5326406"/>
            <a:ext cx="49726" cy="58013"/>
          </a:xfrm>
          <a:prstGeom prst="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Cross 118"/>
          <p:cNvSpPr/>
          <p:nvPr/>
        </p:nvSpPr>
        <p:spPr>
          <a:xfrm>
            <a:off x="3666985" y="5326406"/>
            <a:ext cx="49726" cy="58013"/>
          </a:xfrm>
          <a:prstGeom prst="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Oval 119"/>
          <p:cNvSpPr/>
          <p:nvPr/>
        </p:nvSpPr>
        <p:spPr>
          <a:xfrm>
            <a:off x="3846218" y="5332552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/>
          <p:cNvSpPr/>
          <p:nvPr/>
        </p:nvSpPr>
        <p:spPr>
          <a:xfrm>
            <a:off x="2761051" y="5332552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Oval 121"/>
          <p:cNvSpPr/>
          <p:nvPr/>
        </p:nvSpPr>
        <p:spPr>
          <a:xfrm>
            <a:off x="1981879" y="5332552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Oval 122"/>
          <p:cNvSpPr/>
          <p:nvPr/>
        </p:nvSpPr>
        <p:spPr>
          <a:xfrm>
            <a:off x="4930602" y="5332551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Oval 123"/>
          <p:cNvSpPr/>
          <p:nvPr/>
        </p:nvSpPr>
        <p:spPr>
          <a:xfrm>
            <a:off x="5704018" y="5326406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ectangle 124"/>
          <p:cNvSpPr/>
          <p:nvPr/>
        </p:nvSpPr>
        <p:spPr>
          <a:xfrm>
            <a:off x="6500286" y="5105375"/>
            <a:ext cx="56795" cy="50400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Rectangle 125"/>
          <p:cNvSpPr/>
          <p:nvPr/>
        </p:nvSpPr>
        <p:spPr>
          <a:xfrm>
            <a:off x="6561071" y="5105375"/>
            <a:ext cx="56795" cy="50400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Rectangle 126"/>
          <p:cNvSpPr/>
          <p:nvPr/>
        </p:nvSpPr>
        <p:spPr>
          <a:xfrm>
            <a:off x="1116414" y="5004461"/>
            <a:ext cx="5501452" cy="70174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ight Arrow 4"/>
          <p:cNvSpPr/>
          <p:nvPr/>
        </p:nvSpPr>
        <p:spPr>
          <a:xfrm>
            <a:off x="148672" y="5177424"/>
            <a:ext cx="974928" cy="356616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TextBox 130"/>
          <p:cNvSpPr txBox="1"/>
          <p:nvPr/>
        </p:nvSpPr>
        <p:spPr>
          <a:xfrm>
            <a:off x="239293" y="4216931"/>
            <a:ext cx="145933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Silicone heater mat</a:t>
            </a:r>
          </a:p>
        </p:txBody>
      </p:sp>
      <p:sp>
        <p:nvSpPr>
          <p:cNvPr id="330" name="TextBox 329"/>
          <p:cNvSpPr txBox="1"/>
          <p:nvPr/>
        </p:nvSpPr>
        <p:spPr>
          <a:xfrm>
            <a:off x="4376002" y="4219619"/>
            <a:ext cx="240957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Thermocouples   (K-type and PT100s</a:t>
            </a:r>
          </a:p>
        </p:txBody>
      </p:sp>
      <p:sp>
        <p:nvSpPr>
          <p:cNvPr id="331" name="TextBox 330"/>
          <p:cNvSpPr txBox="1"/>
          <p:nvPr/>
        </p:nvSpPr>
        <p:spPr>
          <a:xfrm>
            <a:off x="1560939" y="5805159"/>
            <a:ext cx="145933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Copper chiller</a:t>
            </a:r>
          </a:p>
        </p:txBody>
      </p:sp>
      <p:sp>
        <p:nvSpPr>
          <p:cNvPr id="332" name="TextBox 331"/>
          <p:cNvSpPr txBox="1"/>
          <p:nvPr/>
        </p:nvSpPr>
        <p:spPr>
          <a:xfrm>
            <a:off x="5514715" y="5788619"/>
            <a:ext cx="145933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Heat insulation</a:t>
            </a:r>
          </a:p>
        </p:txBody>
      </p:sp>
    </p:spTree>
    <p:extLst>
      <p:ext uri="{BB962C8B-B14F-4D97-AF65-F5344CB8AC3E}">
        <p14:creationId xmlns:p14="http://schemas.microsoft.com/office/powerpoint/2010/main" val="1314256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7" grpId="0" animBg="1"/>
      <p:bldP spid="5" grpId="0" animBg="1"/>
      <p:bldP spid="131" grpId="0" animBg="1"/>
      <p:bldP spid="330" grpId="0" animBg="1"/>
      <p:bldP spid="331" grpId="0" animBg="1"/>
      <p:bldP spid="3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81706" y="557213"/>
            <a:ext cx="7038975" cy="711200"/>
          </a:xfrm>
        </p:spPr>
        <p:txBody>
          <a:bodyPr/>
          <a:lstStyle/>
          <a:p>
            <a:r>
              <a:rPr lang="en-GB" dirty="0"/>
              <a:t>NEG system upgrade for cryogenics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199" y="1341440"/>
            <a:ext cx="5845277" cy="4784057"/>
          </a:xfrm>
        </p:spPr>
        <p:txBody>
          <a:bodyPr/>
          <a:lstStyle/>
          <a:p>
            <a:r>
              <a:rPr lang="en-GB" sz="2400" dirty="0"/>
              <a:t>Installation of the new sample, bellows and filament on a vacuum system</a:t>
            </a:r>
          </a:p>
          <a:p>
            <a:r>
              <a:rPr lang="en-GB" sz="2400" dirty="0"/>
              <a:t>Sample not activated after bake out</a:t>
            </a:r>
          </a:p>
          <a:p>
            <a:r>
              <a:rPr lang="en-GB" sz="2400" dirty="0"/>
              <a:t>Conditioning of the filament (from 1e-6 mbar  at 3 A and 2 V after bake out to 5.1e-10 mbar at 6 V and 7 A after activation at 180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°C </a:t>
            </a:r>
            <a:r>
              <a:rPr lang="en-GB" sz="2400" dirty="0">
                <a:cs typeface="Calibri" panose="020F0502020204030204" pitchFamily="34" charset="0"/>
              </a:rPr>
              <a:t>and subsequent experiments</a:t>
            </a:r>
            <a:r>
              <a:rPr lang="en-GB" sz="2400" dirty="0"/>
              <a:t>)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" b="15380"/>
          <a:stretch/>
        </p:blipFill>
        <p:spPr>
          <a:xfrm rot="5400000">
            <a:off x="4954403" y="2666360"/>
            <a:ext cx="5666473" cy="2712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845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41440"/>
            <a:ext cx="8229600" cy="5380035"/>
          </a:xfrm>
        </p:spPr>
        <p:txBody>
          <a:bodyPr/>
          <a:lstStyle/>
          <a:p>
            <a:r>
              <a:rPr lang="en-GB" sz="2400" dirty="0"/>
              <a:t>Two columnar </a:t>
            </a:r>
            <a:r>
              <a:rPr lang="en-GB" sz="2400" dirty="0" err="1"/>
              <a:t>TiZrV</a:t>
            </a:r>
            <a:r>
              <a:rPr lang="en-GB" sz="2400" dirty="0"/>
              <a:t> tubes deposited</a:t>
            </a:r>
          </a:p>
          <a:p>
            <a:r>
              <a:rPr lang="en-GB" sz="2400" dirty="0">
                <a:cs typeface="Times New Roman" panose="02020603050405020304" pitchFamily="18" charset="0"/>
              </a:rPr>
              <a:t>One sample used for 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400" dirty="0">
                <a:cs typeface="Times New Roman" panose="02020603050405020304" pitchFamily="18" charset="0"/>
              </a:rPr>
              <a:t> measurements at RT</a:t>
            </a:r>
          </a:p>
          <a:p>
            <a:r>
              <a:rPr lang="en-GB" sz="2400" dirty="0"/>
              <a:t>Another sample used for experiments at CT </a:t>
            </a:r>
          </a:p>
          <a:p>
            <a:pPr lvl="1"/>
            <a:r>
              <a:rPr lang="en-GB" sz="2000" dirty="0"/>
              <a:t>First test (after bake-out and activation                              to 180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°C)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samples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1547C3-65A6-49D9-9114-F7E37B7213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1133" y="2958318"/>
            <a:ext cx="5756805" cy="3763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559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sz="2000" b="1" dirty="0"/>
              <a:t>Bake out of non-coated parts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b="1" dirty="0"/>
              <a:t>Cooling down with ESD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b="1" dirty="0"/>
              <a:t>Cooling down with hot filament without ESD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b="1" dirty="0"/>
              <a:t>NEG coating activation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b="1" dirty="0"/>
              <a:t>ESD at RT </a:t>
            </a:r>
            <a:r>
              <a:rPr lang="en-GB" sz="2000" dirty="0"/>
              <a:t>for 1-2 hours</a:t>
            </a:r>
            <a:endParaRPr lang="en-GB" sz="2000" b="1" dirty="0"/>
          </a:p>
          <a:p>
            <a:pPr marL="514350" indent="-514350">
              <a:buFont typeface="+mj-lt"/>
              <a:buAutoNum type="arabicPeriod"/>
            </a:pPr>
            <a:r>
              <a:rPr lang="en-GB" sz="2000" b="1" dirty="0"/>
              <a:t>ESD as a function of temperature </a:t>
            </a:r>
          </a:p>
          <a:p>
            <a:pPr marL="0" indent="0">
              <a:buNone/>
            </a:pPr>
            <a:r>
              <a:rPr lang="en-GB" sz="2000" dirty="0"/>
              <a:t>Start ESD -&gt; start cooling -&gt;bombard as long as possible -&gt; warm up -&gt; turn off ESD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GB" sz="2000" b="1" dirty="0"/>
              <a:t>Short H</a:t>
            </a:r>
            <a:r>
              <a:rPr lang="en-GB" sz="2000" b="1" baseline="-25000" dirty="0"/>
              <a:t>2</a:t>
            </a:r>
            <a:r>
              <a:rPr lang="en-GB" sz="2000" b="1" dirty="0"/>
              <a:t>+CO injection</a:t>
            </a:r>
            <a:r>
              <a:rPr lang="en-GB" sz="2000" dirty="0"/>
              <a:t> to measure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cs typeface="Times New Roman" panose="02020603050405020304" pitchFamily="18" charset="0"/>
              </a:rPr>
              <a:t>at RT</a:t>
            </a:r>
            <a:endParaRPr lang="en-GB" sz="2000" dirty="0"/>
          </a:p>
          <a:p>
            <a:pPr marL="514350" indent="-514350">
              <a:buFont typeface="+mj-lt"/>
              <a:buAutoNum type="arabicPeriod" startAt="7"/>
            </a:pPr>
            <a:r>
              <a:rPr lang="en-GB" sz="2000" b="1" dirty="0"/>
              <a:t>Measurements of </a:t>
            </a:r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2000" b="1" dirty="0"/>
              <a:t> at CT</a:t>
            </a:r>
          </a:p>
          <a:p>
            <a:pPr marL="0" indent="0">
              <a:buNone/>
            </a:pPr>
            <a:r>
              <a:rPr lang="en-GB" sz="2000" dirty="0"/>
              <a:t>Increase outgassing rate of the filament -&gt; cool down while heating up the filament -&gt;  then warm up again (should be done with and without ion pump)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procedure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97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78796"/>
            <a:ext cx="8964614" cy="3242679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2284" y="1341441"/>
            <a:ext cx="8234516" cy="1756792"/>
          </a:xfrm>
        </p:spPr>
        <p:txBody>
          <a:bodyPr/>
          <a:lstStyle/>
          <a:p>
            <a:r>
              <a:rPr lang="en-GB" sz="2400" dirty="0"/>
              <a:t>ESD with cooling</a:t>
            </a:r>
          </a:p>
          <a:p>
            <a:r>
              <a:rPr lang="en-GB" sz="2400" dirty="0"/>
              <a:t>Filament was off during bake out (degassing started at 150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°C)</a:t>
            </a:r>
            <a:r>
              <a:rPr lang="en-GB" sz="2400" dirty="0"/>
              <a:t> and still outgassing a lot after it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ESD after bake out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75689-08AE-4296-BDD6-72B2BD92D9C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551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183296-A8C3-47DC-B66D-714B4A8B2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C0F5CC8-9DCB-4C1C-9907-EFA63327E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Tests after bake out - ESD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66A4BB-034D-4EB5-B6D7-3038EB611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86E7BE-934E-4FA1-AE9D-1F9F4A03AA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4A2CD5E-3575-4AC3-8A3C-593214375F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418" y="1210381"/>
            <a:ext cx="8297163" cy="541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487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6D4239-6638-41D5-BDBC-3F5103751E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E7B0CC6-2B9F-47E1-B91E-2CF1DDCF4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7172" y="439325"/>
            <a:ext cx="7038975" cy="711200"/>
          </a:xfrm>
        </p:spPr>
        <p:txBody>
          <a:bodyPr/>
          <a:lstStyle/>
          <a:p>
            <a:r>
              <a:rPr lang="en-GB" dirty="0"/>
              <a:t>Sticking probability measurements with a hot filament - CT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BFB6BA-606E-45B5-984C-1ABB7D4BE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86E7BE-934E-4FA1-AE9D-1F9F4A03AA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027D5B-ABC8-4A56-BD3D-23F00B9057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316" y="1214163"/>
            <a:ext cx="8291367" cy="540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788694"/>
      </p:ext>
    </p:extLst>
  </p:cSld>
  <p:clrMapOvr>
    <a:masterClrMapping/>
  </p:clrMapOvr>
</p:sld>
</file>

<file path=ppt/theme/theme1.xml><?xml version="1.0" encoding="utf-8"?>
<a:theme xmlns:a="http://schemas.openxmlformats.org/drawingml/2006/main" name="ASTeC-blue">
  <a:themeElements>
    <a:clrScheme name="ASTeC Small Top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STeC Small Top Banner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ASTeC Small Top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Top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Top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Top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Top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Top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22241</TotalTime>
  <Words>530</Words>
  <Application>Microsoft Office PowerPoint</Application>
  <PresentationFormat>On-screen Show (4:3)</PresentationFormat>
  <Paragraphs>103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Cambria Math</vt:lpstr>
      <vt:lpstr>Lucida Sans</vt:lpstr>
      <vt:lpstr>Times New Roman</vt:lpstr>
      <vt:lpstr>ASTeC-blue</vt:lpstr>
      <vt:lpstr>NEG studies update</vt:lpstr>
      <vt:lpstr>Outline</vt:lpstr>
      <vt:lpstr>Cooling efficiency test </vt:lpstr>
      <vt:lpstr>NEG system upgrade for cryogenics</vt:lpstr>
      <vt:lpstr>New samples</vt:lpstr>
      <vt:lpstr>Experimental procedure</vt:lpstr>
      <vt:lpstr>ESD after bake out</vt:lpstr>
      <vt:lpstr>Tests after bake out - ESD</vt:lpstr>
      <vt:lpstr>Sticking probability measurements with a hot filament - CT</vt:lpstr>
      <vt:lpstr>ESD after activation - RT</vt:lpstr>
      <vt:lpstr>ESD after activation – CT</vt:lpstr>
      <vt:lpstr>ESD after activation</vt:lpstr>
      <vt:lpstr>Sticking probability measurements with hot filament -CT</vt:lpstr>
      <vt:lpstr>Cooling</vt:lpstr>
      <vt:lpstr>Warming up</vt:lpstr>
      <vt:lpstr>Calculating alpha at CT</vt:lpstr>
      <vt:lpstr>ESD results</vt:lpstr>
      <vt:lpstr>ESD results</vt:lpstr>
      <vt:lpstr>Next steps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Reduction of the Secondary Electron Yield Using a Graphene Coating</dc:title>
  <dc:creator>Taaj</dc:creator>
  <cp:lastModifiedBy>Ruta Sirvinskaite</cp:lastModifiedBy>
  <cp:revision>377</cp:revision>
  <dcterms:created xsi:type="dcterms:W3CDTF">2015-12-14T15:29:27Z</dcterms:created>
  <dcterms:modified xsi:type="dcterms:W3CDTF">2019-03-18T11:13:07Z</dcterms:modified>
</cp:coreProperties>
</file>