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340" r:id="rId2"/>
    <p:sldId id="341" r:id="rId3"/>
    <p:sldId id="319" r:id="rId4"/>
    <p:sldId id="414" r:id="rId5"/>
    <p:sldId id="419" r:id="rId6"/>
    <p:sldId id="415" r:id="rId7"/>
    <p:sldId id="416" r:id="rId8"/>
    <p:sldId id="421" r:id="rId9"/>
    <p:sldId id="420" r:id="rId10"/>
    <p:sldId id="418" r:id="rId11"/>
    <p:sldId id="285" r:id="rId12"/>
    <p:sldId id="343" r:id="rId13"/>
    <p:sldId id="404" r:id="rId14"/>
  </p:sldIdLst>
  <p:sldSz cx="9144000" cy="6858000" type="screen4x3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66FF33"/>
    <a:srgbClr val="FB8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37" autoAdjust="0"/>
    <p:restoredTop sz="94660"/>
  </p:normalViewPr>
  <p:slideViewPr>
    <p:cSldViewPr snapToGrid="0">
      <p:cViewPr>
        <p:scale>
          <a:sx n="118" d="100"/>
          <a:sy n="118" d="100"/>
        </p:scale>
        <p:origin x="1992" y="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4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r">
              <a:defRPr sz="1300"/>
            </a:lvl1pPr>
          </a:lstStyle>
          <a:p>
            <a:fld id="{4BCA6A80-8C29-4E7C-80DB-3E191A40980C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4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r">
              <a:defRPr sz="1300"/>
            </a:lvl1pPr>
          </a:lstStyle>
          <a:p>
            <a:fld id="{A6D7B507-C0E7-4B01-8307-C6B1595B4A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61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4" y="2"/>
            <a:ext cx="3077739" cy="513507"/>
          </a:xfrm>
          <a:prstGeom prst="rect">
            <a:avLst/>
          </a:prstGeom>
        </p:spPr>
        <p:txBody>
          <a:bodyPr vert="horz" lIns="95518" tIns="47759" rIns="95518" bIns="47759" rtlCol="0"/>
          <a:lstStyle>
            <a:lvl1pPr algn="r">
              <a:defRPr sz="1300"/>
            </a:lvl1pPr>
          </a:lstStyle>
          <a:p>
            <a:fld id="{931EC3C5-CBDC-444B-AA61-C724FA703F57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7938"/>
            <a:ext cx="46069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18" tIns="47759" rIns="95518" bIns="4775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9" y="4925412"/>
            <a:ext cx="5681980" cy="4029880"/>
          </a:xfrm>
          <a:prstGeom prst="rect">
            <a:avLst/>
          </a:prstGeom>
        </p:spPr>
        <p:txBody>
          <a:bodyPr vert="horz" lIns="95518" tIns="47759" rIns="95518" bIns="4775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4" y="9721111"/>
            <a:ext cx="3077739" cy="513505"/>
          </a:xfrm>
          <a:prstGeom prst="rect">
            <a:avLst/>
          </a:prstGeom>
        </p:spPr>
        <p:txBody>
          <a:bodyPr vert="horz" lIns="95518" tIns="47759" rIns="95518" bIns="47759" rtlCol="0" anchor="b"/>
          <a:lstStyle>
            <a:lvl1pPr algn="r">
              <a:defRPr sz="1300"/>
            </a:lvl1pPr>
          </a:lstStyle>
          <a:p>
            <a:fld id="{817564D7-BAB4-4A70-84F6-D5C39DDECB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515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850" y="1974187"/>
            <a:ext cx="2322309" cy="229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8458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27032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894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828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73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911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606945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44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0929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27032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41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6356354"/>
            <a:ext cx="2057400" cy="365125"/>
          </a:xfrm>
          <a:prstGeom prst="rect">
            <a:avLst/>
          </a:prstGeom>
        </p:spPr>
        <p:txBody>
          <a:bodyPr/>
          <a:lstStyle/>
          <a:p>
            <a:fld id="{2D745483-4121-4168-9247-ED46D5E2F99C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1" y="6356354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6356354"/>
            <a:ext cx="2057400" cy="365125"/>
          </a:xfrm>
          <a:prstGeom prst="rect">
            <a:avLst/>
          </a:prstGeom>
        </p:spPr>
        <p:txBody>
          <a:bodyPr/>
          <a:lstStyle/>
          <a:p>
            <a:fld id="{93A8CE6B-8B03-408E-8F96-9A1D32EA9D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74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4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9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6356354"/>
            <a:ext cx="2057400" cy="365125"/>
          </a:xfrm>
          <a:prstGeom prst="rect">
            <a:avLst/>
          </a:prstGeom>
        </p:spPr>
        <p:txBody>
          <a:bodyPr/>
          <a:lstStyle/>
          <a:p>
            <a:fld id="{75BBD754-011B-4A32-81A8-C6D040137998}" type="datetimeFigureOut">
              <a:rPr lang="en-GB" smtClean="0"/>
              <a:t>08/03/2019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1" y="6356354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1" y="6356354"/>
            <a:ext cx="2057400" cy="365125"/>
          </a:xfrm>
          <a:prstGeom prst="rect">
            <a:avLst/>
          </a:prstGeom>
        </p:spPr>
        <p:txBody>
          <a:bodyPr/>
          <a:lstStyle/>
          <a:p>
            <a:fld id="{C9126ABF-BDE4-4EB7-8EA7-BAEDF6A36D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574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3" y="233495"/>
            <a:ext cx="8226855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3" y="1325608"/>
            <a:ext cx="8226855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5"/>
            <a:ext cx="9144000" cy="7072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528" y="6257351"/>
            <a:ext cx="1323967" cy="553699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3475027" y="6257348"/>
            <a:ext cx="2549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 smtClean="0">
                <a:solidFill>
                  <a:schemeClr val="bg1"/>
                </a:solidFill>
              </a:rPr>
              <a:t>C. Garion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7302495" y="6253483"/>
            <a:ext cx="18208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aseline="0" dirty="0" err="1" smtClean="0">
                <a:solidFill>
                  <a:schemeClr val="bg1"/>
                </a:solidFill>
              </a:rPr>
              <a:t>EuroCirCol</a:t>
            </a:r>
            <a:r>
              <a:rPr lang="en-GB" sz="900" baseline="0" dirty="0" smtClean="0">
                <a:solidFill>
                  <a:schemeClr val="bg1"/>
                </a:solidFill>
              </a:rPr>
              <a:t> WP4</a:t>
            </a:r>
            <a:endParaRPr lang="en-GB" sz="900" dirty="0" smtClean="0">
              <a:solidFill>
                <a:schemeClr val="bg1"/>
              </a:solidFill>
            </a:endParaRPr>
          </a:p>
          <a:p>
            <a:pPr algn="r"/>
            <a:r>
              <a:rPr lang="en-GB" sz="900" baseline="0" dirty="0" smtClean="0">
                <a:solidFill>
                  <a:schemeClr val="bg1"/>
                </a:solidFill>
              </a:rPr>
              <a:t>18</a:t>
            </a:r>
            <a:r>
              <a:rPr lang="en-GB" sz="900" baseline="30000" dirty="0" smtClean="0">
                <a:solidFill>
                  <a:schemeClr val="bg1"/>
                </a:solidFill>
              </a:rPr>
              <a:t>th</a:t>
            </a:r>
            <a:r>
              <a:rPr lang="en-GB" sz="900" dirty="0" smtClean="0">
                <a:solidFill>
                  <a:schemeClr val="bg1"/>
                </a:solidFill>
              </a:rPr>
              <a:t> </a:t>
            </a:r>
            <a:r>
              <a:rPr lang="en-GB" sz="900" dirty="0" smtClean="0">
                <a:solidFill>
                  <a:schemeClr val="bg1"/>
                </a:solidFill>
              </a:rPr>
              <a:t>– </a:t>
            </a:r>
            <a:r>
              <a:rPr lang="en-GB" sz="900" dirty="0" smtClean="0">
                <a:solidFill>
                  <a:schemeClr val="bg1"/>
                </a:solidFill>
              </a:rPr>
              <a:t>19</a:t>
            </a:r>
            <a:r>
              <a:rPr lang="en-GB" sz="900" baseline="30000" dirty="0" smtClean="0">
                <a:solidFill>
                  <a:schemeClr val="bg1"/>
                </a:solidFill>
              </a:rPr>
              <a:t>th</a:t>
            </a:r>
            <a:r>
              <a:rPr lang="en-GB" sz="900" dirty="0" smtClean="0">
                <a:solidFill>
                  <a:schemeClr val="bg1"/>
                </a:solidFill>
              </a:rPr>
              <a:t> </a:t>
            </a:r>
            <a:r>
              <a:rPr lang="en-GB" sz="900" dirty="0" smtClean="0">
                <a:solidFill>
                  <a:schemeClr val="bg1"/>
                </a:solidFill>
              </a:rPr>
              <a:t>March </a:t>
            </a:r>
            <a:r>
              <a:rPr lang="en-GB" sz="900" dirty="0" smtClean="0">
                <a:solidFill>
                  <a:schemeClr val="bg1"/>
                </a:solidFill>
              </a:rPr>
              <a:t>2019</a:t>
            </a:r>
            <a:endParaRPr lang="en-GB" sz="900" dirty="0" smtClean="0">
              <a:solidFill>
                <a:schemeClr val="bg1"/>
              </a:solidFill>
            </a:endParaRPr>
          </a:p>
          <a:p>
            <a:pPr algn="r"/>
            <a:r>
              <a:rPr lang="en-GB" sz="900" dirty="0" smtClean="0">
                <a:solidFill>
                  <a:schemeClr val="bg1"/>
                </a:solidFill>
              </a:rPr>
              <a:t>ALBA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167" y="6222075"/>
            <a:ext cx="1266825" cy="609600"/>
          </a:xfrm>
          <a:prstGeom prst="rect">
            <a:avLst/>
          </a:prstGeom>
        </p:spPr>
      </p:pic>
      <p:pic>
        <p:nvPicPr>
          <p:cNvPr id="11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310" y="6387384"/>
            <a:ext cx="1071213" cy="27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70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139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9793" y="1110950"/>
            <a:ext cx="3855572" cy="243509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9" t="18653" r="26602" b="37071"/>
          <a:stretch/>
        </p:blipFill>
        <p:spPr>
          <a:xfrm>
            <a:off x="0" y="2862716"/>
            <a:ext cx="4561807" cy="21660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07" y="1110950"/>
            <a:ext cx="522056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Copper Beryllium deformable RF </a:t>
            </a:r>
            <a:r>
              <a:rPr lang="en-GB" sz="1200" dirty="0" smtClean="0">
                <a:solidFill>
                  <a:schemeClr val="tx2"/>
                </a:solidFill>
              </a:rPr>
              <a:t>bridge (based on HL-LHC design):</a:t>
            </a:r>
            <a:endParaRPr lang="en-GB" sz="12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2"/>
                </a:solidFill>
              </a:rPr>
              <a:t>Circular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2"/>
                </a:solidFill>
              </a:rPr>
              <a:t>C17410</a:t>
            </a: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2"/>
                </a:solidFill>
              </a:rPr>
              <a:t>0.1 mm thick, 3 mm width, gap: 1.4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tx2"/>
                </a:solidFill>
              </a:rPr>
              <a:t>3 convolutions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8" t="3333" r="21710" b="27720"/>
          <a:stretch/>
        </p:blipFill>
        <p:spPr>
          <a:xfrm>
            <a:off x="2289408" y="2219591"/>
            <a:ext cx="942946" cy="788464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4" idx="1"/>
          </p:cNvCxnSpPr>
          <p:nvPr/>
        </p:nvCxnSpPr>
        <p:spPr>
          <a:xfrm flipH="1">
            <a:off x="1020157" y="2613823"/>
            <a:ext cx="1269251" cy="7965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46679" y="2430502"/>
            <a:ext cx="13668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tx2"/>
                </a:solidFill>
              </a:rPr>
              <a:t>6 </a:t>
            </a:r>
            <a:r>
              <a:rPr lang="en-GB" sz="800" dirty="0" smtClean="0">
                <a:solidFill>
                  <a:schemeClr val="tx2"/>
                </a:solidFill>
              </a:rPr>
              <a:t>titanium G5 springs (total </a:t>
            </a:r>
            <a:r>
              <a:rPr lang="en-GB" sz="800" dirty="0" err="1" smtClean="0">
                <a:solidFill>
                  <a:schemeClr val="tx2"/>
                </a:solidFill>
              </a:rPr>
              <a:t>prestress</a:t>
            </a:r>
            <a:r>
              <a:rPr lang="en-GB" sz="800" dirty="0" smtClean="0">
                <a:solidFill>
                  <a:schemeClr val="tx2"/>
                </a:solidFill>
              </a:rPr>
              <a:t>: </a:t>
            </a:r>
            <a:r>
              <a:rPr lang="en-GB" sz="800" dirty="0" smtClean="0">
                <a:solidFill>
                  <a:schemeClr val="tx2"/>
                </a:solidFill>
              </a:rPr>
              <a:t>~110 </a:t>
            </a:r>
            <a:r>
              <a:rPr lang="en-GB" sz="800" dirty="0" smtClean="0">
                <a:solidFill>
                  <a:schemeClr val="tx2"/>
                </a:solidFill>
              </a:rPr>
              <a:t>N)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767" y="2798659"/>
            <a:ext cx="1503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Static RF fingers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7" idx="2"/>
          </p:cNvCxnSpPr>
          <p:nvPr/>
        </p:nvCxnSpPr>
        <p:spPr>
          <a:xfrm flipH="1">
            <a:off x="766331" y="3106436"/>
            <a:ext cx="12101" cy="4393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598817" y="3306617"/>
            <a:ext cx="1891154" cy="1486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5039235"/>
            <a:ext cx="4654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chemeClr val="tx2"/>
                </a:solidFill>
              </a:rPr>
              <a:t>Longitudinal constraint, due to the finger extension limitation, is reduced thanks to the static RF fingers and the springs.</a:t>
            </a:r>
            <a:endParaRPr lang="en-GB" sz="1100" dirty="0">
              <a:solidFill>
                <a:schemeClr val="tx2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7340437" y="2642401"/>
            <a:ext cx="1890" cy="528557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7613258" y="2397912"/>
            <a:ext cx="1890" cy="75824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6748815" y="2295037"/>
            <a:ext cx="1126412" cy="19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rgbClr val="00B050"/>
                </a:solidFill>
              </a:rPr>
              <a:t>Operation</a:t>
            </a:r>
            <a:endParaRPr lang="en-GB" sz="8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7024467" y="2040328"/>
            <a:ext cx="1126412" cy="19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/>
              <a:t>Warm up</a:t>
            </a:r>
            <a:endParaRPr lang="en-GB" sz="800" dirty="0"/>
          </a:p>
        </p:txBody>
      </p:sp>
      <p:sp>
        <p:nvSpPr>
          <p:cNvPr id="16" name="Right Brace 15"/>
          <p:cNvSpPr/>
          <p:nvPr/>
        </p:nvSpPr>
        <p:spPr>
          <a:xfrm rot="5400000">
            <a:off x="7762950" y="2494510"/>
            <a:ext cx="129488" cy="559741"/>
          </a:xfrm>
          <a:prstGeom prst="rightBrac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17" name="Rectangle 16"/>
          <p:cNvSpPr/>
          <p:nvPr/>
        </p:nvSpPr>
        <p:spPr>
          <a:xfrm>
            <a:off x="8166184" y="1422701"/>
            <a:ext cx="311481" cy="1733459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8136874" y="1422701"/>
            <a:ext cx="0" cy="173345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7026541">
            <a:off x="7234273" y="2123479"/>
            <a:ext cx="1136170" cy="192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Spring compression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67093" y="3495880"/>
            <a:ext cx="29409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tx2"/>
                </a:solidFill>
              </a:rPr>
              <a:t>Expected behaviour and working conditions of the RF bridge</a:t>
            </a:r>
            <a:endParaRPr lang="en-GB" sz="800" dirty="0">
              <a:solidFill>
                <a:schemeClr val="tx2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1" t="29474" r="35000" b="28245"/>
          <a:stretch/>
        </p:blipFill>
        <p:spPr>
          <a:xfrm>
            <a:off x="4696623" y="4342282"/>
            <a:ext cx="1986266" cy="161175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4" t="28422" r="20395" b="15964"/>
          <a:stretch/>
        </p:blipFill>
        <p:spPr>
          <a:xfrm>
            <a:off x="6723330" y="4342282"/>
            <a:ext cx="2420172" cy="161175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696623" y="6170394"/>
            <a:ext cx="46390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600">
                <a:solidFill>
                  <a:schemeClr val="accent5"/>
                </a:solidFill>
              </a:defRPr>
            </a:lvl1pPr>
          </a:lstStyle>
          <a:p>
            <a:pPr algn="ctr" defTabSz="457200"/>
            <a:r>
              <a:rPr lang="en-GB" sz="1000" dirty="0">
                <a:solidFill>
                  <a:srgbClr val="5A5A5A"/>
                </a:solidFill>
              </a:rPr>
              <a:t>Deformable RF </a:t>
            </a:r>
            <a:r>
              <a:rPr lang="en-GB" sz="1000" dirty="0" smtClean="0">
                <a:solidFill>
                  <a:srgbClr val="5A5A5A"/>
                </a:solidFill>
              </a:rPr>
              <a:t>fingers</a:t>
            </a:r>
            <a:endParaRPr lang="en-GB" sz="1000" dirty="0">
              <a:solidFill>
                <a:srgbClr val="5A5A5A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267513" y="5944960"/>
            <a:ext cx="70083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>
                <a:solidFill>
                  <a:schemeClr val="tx2"/>
                </a:solidFill>
              </a:rPr>
              <a:t>as installed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13258" y="5944534"/>
            <a:ext cx="7248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solidFill>
                  <a:schemeClr val="tx2"/>
                </a:solidFill>
              </a:rPr>
              <a:t>in operation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RF bridge</a:t>
            </a:r>
            <a:endParaRPr lang="en-US" sz="4000" dirty="0"/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5494240" y="2639311"/>
            <a:ext cx="1890" cy="528557"/>
          </a:xfrm>
          <a:prstGeom prst="line">
            <a:avLst/>
          </a:prstGeom>
          <a:ln w="25400">
            <a:solidFill>
              <a:schemeClr val="accent6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5033989" y="2800778"/>
            <a:ext cx="6965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dirty="0" smtClean="0">
                <a:solidFill>
                  <a:schemeClr val="accent6"/>
                </a:solidFill>
              </a:rPr>
              <a:t>Installation</a:t>
            </a:r>
            <a:endParaRPr lang="en-GB" sz="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48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92635" y="9937"/>
            <a:ext cx="5158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Conclusions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38543" y="1788987"/>
            <a:ext cx="82669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preliminary design of the beam screen extremities and interconnections is proposed.</a:t>
            </a:r>
          </a:p>
          <a:p>
            <a:endParaRPr lang="en-GB" dirty="0"/>
          </a:p>
          <a:p>
            <a:r>
              <a:rPr lang="en-GB" dirty="0" smtClean="0"/>
              <a:t>An end absorber, connected to the cooling tubes, is integrated.</a:t>
            </a:r>
          </a:p>
          <a:p>
            <a:endParaRPr lang="en-GB" dirty="0"/>
          </a:p>
          <a:p>
            <a:r>
              <a:rPr lang="en-GB" dirty="0" smtClean="0"/>
              <a:t>Alternatives and detailed design have to be studied, as well as the thermal heat transfer from the absorber.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14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224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1" t="5418" r="8480" b="4368"/>
          <a:stretch/>
        </p:blipFill>
        <p:spPr>
          <a:xfrm>
            <a:off x="3952931" y="3460990"/>
            <a:ext cx="3511605" cy="26116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01" t="13081" r="21790" b="18196"/>
          <a:stretch/>
        </p:blipFill>
        <p:spPr>
          <a:xfrm>
            <a:off x="3623556" y="1925221"/>
            <a:ext cx="2302858" cy="1605940"/>
          </a:xfrm>
          <a:prstGeom prst="rect">
            <a:avLst/>
          </a:prstGeom>
        </p:spPr>
      </p:pic>
      <p:sp>
        <p:nvSpPr>
          <p:cNvPr id="16" name="Text Placeholder 7"/>
          <p:cNvSpPr txBox="1">
            <a:spLocks/>
          </p:cNvSpPr>
          <p:nvPr/>
        </p:nvSpPr>
        <p:spPr>
          <a:xfrm>
            <a:off x="-37904" y="4153638"/>
            <a:ext cx="3754893" cy="137988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spcBef>
                <a:spcPts val="1200"/>
              </a:spcBef>
              <a:buClrTx/>
              <a:buNone/>
            </a:pPr>
            <a:r>
              <a:rPr lang="en-US" sz="1200" dirty="0" smtClean="0"/>
              <a:t>Due to the </a:t>
            </a:r>
            <a:r>
              <a:rPr lang="en-US" sz="1400" dirty="0" smtClean="0"/>
              <a:t>high</a:t>
            </a:r>
            <a:r>
              <a:rPr lang="en-US" sz="1200" dirty="0" smtClean="0"/>
              <a:t> SR density at the end of the dipole, an absorber has been designed in order to reduce as much as possible power density in this area. </a:t>
            </a:r>
          </a:p>
        </p:txBody>
      </p:sp>
      <p:sp>
        <p:nvSpPr>
          <p:cNvPr id="13" name="TextBox 8"/>
          <p:cNvSpPr txBox="1"/>
          <p:nvPr/>
        </p:nvSpPr>
        <p:spPr>
          <a:xfrm>
            <a:off x="1992635" y="9937"/>
            <a:ext cx="51587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Thermal analysis</a:t>
            </a:r>
          </a:p>
          <a:p>
            <a:pPr algn="ctr"/>
            <a:endParaRPr lang="en-GB" sz="2000" dirty="0"/>
          </a:p>
          <a:p>
            <a:pPr algn="ctr"/>
            <a:r>
              <a:rPr lang="en-GB" dirty="0" smtClean="0"/>
              <a:t>End dipole absorber</a:t>
            </a:r>
            <a:endParaRPr lang="en-GB" dirty="0"/>
          </a:p>
        </p:txBody>
      </p:sp>
      <p:sp>
        <p:nvSpPr>
          <p:cNvPr id="14" name="TextBox 15"/>
          <p:cNvSpPr txBox="1"/>
          <p:nvPr/>
        </p:nvSpPr>
        <p:spPr>
          <a:xfrm>
            <a:off x="3497050" y="1450503"/>
            <a:ext cx="2435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Preliminary end absorber design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47741" y="3790714"/>
            <a:ext cx="278360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42 </a:t>
            </a:r>
            <a:r>
              <a:rPr lang="en-GB" sz="1200" b="1" dirty="0" smtClean="0"/>
              <a:t>W (Points </a:t>
            </a:r>
            <a:r>
              <a:rPr lang="en-GB" sz="1200" b="1" dirty="0"/>
              <a:t>with about </a:t>
            </a:r>
            <a:r>
              <a:rPr lang="en-GB" sz="1200" b="1" dirty="0" smtClean="0"/>
              <a:t>200 W/cm</a:t>
            </a:r>
            <a:r>
              <a:rPr lang="en-GB" sz="1200" b="1" baseline="30000" dirty="0" smtClean="0"/>
              <a:t>2</a:t>
            </a:r>
            <a:r>
              <a:rPr lang="en-GB" sz="1200" b="1" dirty="0" smtClean="0"/>
              <a:t>)</a:t>
            </a:r>
            <a:endParaRPr lang="en-GB" sz="1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5" t="21438" r="14634" b="15314"/>
          <a:stretch/>
        </p:blipFill>
        <p:spPr>
          <a:xfrm>
            <a:off x="6322933" y="1814859"/>
            <a:ext cx="2696119" cy="1464847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flipH="1">
            <a:off x="6258450" y="1803672"/>
            <a:ext cx="1802101" cy="74603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5"/>
          <p:cNvSpPr txBox="1"/>
          <p:nvPr/>
        </p:nvSpPr>
        <p:spPr>
          <a:xfrm rot="20332102">
            <a:off x="6658553" y="1925710"/>
            <a:ext cx="821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100 mm</a:t>
            </a:r>
            <a:endParaRPr lang="en-GB" sz="1200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6319922" y="1916620"/>
            <a:ext cx="2509033" cy="11804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5"/>
          <p:cNvSpPr txBox="1"/>
          <p:nvPr/>
        </p:nvSpPr>
        <p:spPr>
          <a:xfrm rot="20046510">
            <a:off x="5363807" y="3018998"/>
            <a:ext cx="12790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Beam direction</a:t>
            </a:r>
            <a:endParaRPr lang="en-GB" sz="105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07" t="6333" r="1756" b="3453"/>
          <a:stretch/>
        </p:blipFill>
        <p:spPr>
          <a:xfrm>
            <a:off x="7464642" y="3392654"/>
            <a:ext cx="243475" cy="2552562"/>
          </a:xfrm>
          <a:prstGeom prst="rect">
            <a:avLst/>
          </a:prstGeom>
        </p:spPr>
      </p:pic>
      <p:sp>
        <p:nvSpPr>
          <p:cNvPr id="20" name="Text Placeholder 7"/>
          <p:cNvSpPr txBox="1">
            <a:spLocks/>
          </p:cNvSpPr>
          <p:nvPr/>
        </p:nvSpPr>
        <p:spPr>
          <a:xfrm>
            <a:off x="-136267" y="5269557"/>
            <a:ext cx="4257804" cy="3339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59F38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12E50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88A0B8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4000"/>
              </a:lnSpc>
              <a:spcBef>
                <a:spcPts val="1200"/>
              </a:spcBef>
              <a:buClrTx/>
              <a:buNone/>
            </a:pPr>
            <a:r>
              <a:rPr lang="en-US" sz="1400" dirty="0"/>
              <a:t>Temperatures in the main absorber below 100 </a:t>
            </a:r>
            <a:r>
              <a:rPr lang="en-US" sz="1400" dirty="0" smtClean="0"/>
              <a:t>K 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23" y="1608379"/>
            <a:ext cx="3519642" cy="209641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286435" y="2511288"/>
            <a:ext cx="396691" cy="38805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151374" y="5923125"/>
            <a:ext cx="15317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/>
              <a:t>Temperature (K)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589059" y="3290893"/>
            <a:ext cx="40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75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13250" y="5701128"/>
            <a:ext cx="409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57</a:t>
            </a:r>
          </a:p>
        </p:txBody>
      </p:sp>
    </p:spTree>
    <p:extLst>
      <p:ext uri="{BB962C8B-B14F-4D97-AF65-F5344CB8AC3E}">
        <p14:creationId xmlns:p14="http://schemas.microsoft.com/office/powerpoint/2010/main" val="425295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474518" y="809819"/>
            <a:ext cx="8226855" cy="100475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FCC-</a:t>
            </a:r>
            <a:r>
              <a:rPr lang="en-US" sz="4000" dirty="0" err="1" smtClean="0"/>
              <a:t>hh</a:t>
            </a:r>
            <a:r>
              <a:rPr lang="en-US" sz="4000" dirty="0" smtClean="0"/>
              <a:t> beam </a:t>
            </a:r>
            <a:r>
              <a:rPr lang="en-US" sz="4000" dirty="0" smtClean="0"/>
              <a:t>vacuum line interconnections</a:t>
            </a:r>
            <a:endParaRPr lang="en-US" sz="4000" dirty="0"/>
          </a:p>
        </p:txBody>
      </p:sp>
      <p:pic>
        <p:nvPicPr>
          <p:cNvPr id="9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439" y="5425272"/>
            <a:ext cx="705067" cy="703364"/>
          </a:xfrm>
          <a:prstGeom prst="rect">
            <a:avLst/>
          </a:prstGeom>
        </p:spPr>
      </p:pic>
      <p:pic>
        <p:nvPicPr>
          <p:cNvPr id="1026" name="Picture 2" descr="C:\Users\Javier1\Desktop\EuroCirCol-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93" y="5425272"/>
            <a:ext cx="1335737" cy="64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avier1\Desktop\unnam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51" y="5576958"/>
            <a:ext cx="2406580" cy="399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9170" y="1923836"/>
            <a:ext cx="6357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C. </a:t>
            </a:r>
            <a:r>
              <a:rPr lang="en-GB" sz="1400" dirty="0" smtClean="0"/>
              <a:t>Garion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1626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92347" y="1995447"/>
            <a:ext cx="74390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Interconnection layout</a:t>
            </a:r>
            <a:endParaRPr lang="en-GB" dirty="0"/>
          </a:p>
          <a:p>
            <a:pPr lvl="1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Requirements: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End absorber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Compensation system</a:t>
            </a:r>
            <a:endParaRPr lang="en-GB" dirty="0" smtClean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Preliminary “conceptual” design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Outline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77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Rectangle 125"/>
          <p:cNvSpPr/>
          <p:nvPr/>
        </p:nvSpPr>
        <p:spPr>
          <a:xfrm>
            <a:off x="4775623" y="3261994"/>
            <a:ext cx="574754" cy="10358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545373" y="4379991"/>
            <a:ext cx="6404013" cy="257175"/>
          </a:xfrm>
          <a:prstGeom prst="rect">
            <a:avLst/>
          </a:prstGeom>
          <a:pattFill prst="wdDnDiag">
            <a:fgClr>
              <a:srgbClr val="000000"/>
            </a:fgClr>
            <a:bgClr>
              <a:sysClr val="window" lastClr="FFFFFF"/>
            </a:bgClr>
          </a:patt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2366904" y="2686923"/>
            <a:ext cx="2264569" cy="1150143"/>
          </a:xfrm>
          <a:prstGeom prst="roundRect">
            <a:avLst>
              <a:gd name="adj" fmla="val 45238"/>
            </a:avLst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652655" y="2529759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5" name="Straight Connector 4"/>
          <p:cNvCxnSpPr/>
          <p:nvPr/>
        </p:nvCxnSpPr>
        <p:spPr>
          <a:xfrm>
            <a:off x="2652655" y="4001372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6" name="Straight Connector 5"/>
          <p:cNvCxnSpPr/>
          <p:nvPr/>
        </p:nvCxnSpPr>
        <p:spPr>
          <a:xfrm>
            <a:off x="1545373" y="4379991"/>
            <a:ext cx="6404013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7" name="Straight Connector 6"/>
          <p:cNvCxnSpPr/>
          <p:nvPr/>
        </p:nvCxnSpPr>
        <p:spPr>
          <a:xfrm>
            <a:off x="3495617" y="4001372"/>
            <a:ext cx="0" cy="378619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9" name="Straight Connector 8"/>
          <p:cNvCxnSpPr>
            <a:stCxn id="3" idx="2"/>
          </p:cNvCxnSpPr>
          <p:nvPr/>
        </p:nvCxnSpPr>
        <p:spPr>
          <a:xfrm flipH="1">
            <a:off x="3495617" y="3837066"/>
            <a:ext cx="3572" cy="164306"/>
          </a:xfrm>
          <a:prstGeom prst="line">
            <a:avLst/>
          </a:prstGeom>
          <a:noFill/>
          <a:ln w="82550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10" name="Straight Connector 9"/>
          <p:cNvCxnSpPr/>
          <p:nvPr/>
        </p:nvCxnSpPr>
        <p:spPr>
          <a:xfrm>
            <a:off x="2259748" y="3219132"/>
            <a:ext cx="2460149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11" name="Straight Connector 10"/>
          <p:cNvCxnSpPr/>
          <p:nvPr/>
        </p:nvCxnSpPr>
        <p:spPr>
          <a:xfrm>
            <a:off x="2259748" y="3419157"/>
            <a:ext cx="2460149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849526" y="1296643"/>
            <a:ext cx="17011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100" kern="0" dirty="0">
                <a:solidFill>
                  <a:srgbClr val="0055A0"/>
                </a:solidFill>
              </a:rPr>
              <a:t>Cryostat vacuum vessel</a:t>
            </a:r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 flipH="1">
            <a:off x="3463682" y="1558253"/>
            <a:ext cx="236396" cy="971505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767288" y="911995"/>
            <a:ext cx="9578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100" kern="0" dirty="0">
                <a:solidFill>
                  <a:schemeClr val="accent6"/>
                </a:solidFill>
              </a:rPr>
              <a:t>Cold mass</a:t>
            </a: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>
            <a:off x="2246236" y="1173605"/>
            <a:ext cx="585012" cy="1693163"/>
          </a:xfrm>
          <a:prstGeom prst="straightConnector1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815356" y="1384013"/>
            <a:ext cx="947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100" kern="0" dirty="0">
                <a:solidFill>
                  <a:schemeClr val="accent1">
                    <a:lumMod val="10000"/>
                  </a:schemeClr>
                </a:solidFill>
              </a:rPr>
              <a:t>Cold bore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4601" y="2108254"/>
            <a:ext cx="11331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100" kern="0" dirty="0">
                <a:solidFill>
                  <a:srgbClr val="FFC000"/>
                </a:solidFill>
              </a:rPr>
              <a:t>Beam screen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3797" y="5135294"/>
            <a:ext cx="3007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200" b="1" kern="0" dirty="0">
                <a:solidFill>
                  <a:srgbClr val="00B050"/>
                </a:solidFill>
              </a:rPr>
              <a:t>Fixed point Cold mass/ vacuum vessel</a:t>
            </a:r>
          </a:p>
        </p:txBody>
      </p:sp>
      <p:cxnSp>
        <p:nvCxnSpPr>
          <p:cNvPr id="19" name="Straight Arrow Connector 18"/>
          <p:cNvCxnSpPr>
            <a:stCxn id="18" idx="0"/>
          </p:cNvCxnSpPr>
          <p:nvPr/>
        </p:nvCxnSpPr>
        <p:spPr>
          <a:xfrm flipV="1">
            <a:off x="1667383" y="3902998"/>
            <a:ext cx="1828234" cy="1232296"/>
          </a:xfrm>
          <a:prstGeom prst="straightConnector1">
            <a:avLst/>
          </a:prstGeom>
          <a:noFill/>
          <a:ln w="19050" cap="flat" cmpd="sng" algn="ctr">
            <a:solidFill>
              <a:srgbClr val="00B050"/>
            </a:solidFill>
            <a:prstDash val="solid"/>
            <a:tailEnd type="arrow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2329397" y="3220918"/>
            <a:ext cx="2435426" cy="19466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259748" y="3261994"/>
            <a:ext cx="2520000" cy="10358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3" name="Straight Arrow Connector 22"/>
          <p:cNvCxnSpPr>
            <a:stCxn id="16" idx="2"/>
          </p:cNvCxnSpPr>
          <p:nvPr/>
        </p:nvCxnSpPr>
        <p:spPr>
          <a:xfrm>
            <a:off x="1289086" y="1645623"/>
            <a:ext cx="1467587" cy="1564387"/>
          </a:xfrm>
          <a:prstGeom prst="straightConnector1">
            <a:avLst/>
          </a:prstGeom>
          <a:noFill/>
          <a:ln w="19050" cap="flat" cmpd="sng" algn="ctr">
            <a:solidFill>
              <a:schemeClr val="bg2">
                <a:lumMod val="10000"/>
              </a:schemeClr>
            </a:solidFill>
            <a:prstDash val="solid"/>
            <a:tailEnd type="arrow"/>
          </a:ln>
          <a:effectLst/>
        </p:spPr>
      </p:cxnSp>
      <p:cxnSp>
        <p:nvCxnSpPr>
          <p:cNvPr id="25" name="Straight Connector 24"/>
          <p:cNvCxnSpPr/>
          <p:nvPr/>
        </p:nvCxnSpPr>
        <p:spPr>
          <a:xfrm>
            <a:off x="2246930" y="3219132"/>
            <a:ext cx="115417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6" name="Straight Connector 25"/>
          <p:cNvCxnSpPr/>
          <p:nvPr/>
        </p:nvCxnSpPr>
        <p:spPr>
          <a:xfrm flipH="1">
            <a:off x="2261441" y="3213774"/>
            <a:ext cx="100906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27" name="Rounded Rectangle 26"/>
          <p:cNvSpPr/>
          <p:nvPr/>
        </p:nvSpPr>
        <p:spPr>
          <a:xfrm>
            <a:off x="6344807" y="2686922"/>
            <a:ext cx="2264569" cy="1150143"/>
          </a:xfrm>
          <a:prstGeom prst="roundRect">
            <a:avLst>
              <a:gd name="adj" fmla="val 45238"/>
            </a:avLst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6630558" y="2529759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6630558" y="4001371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30" name="Straight Connector 29"/>
          <p:cNvCxnSpPr/>
          <p:nvPr/>
        </p:nvCxnSpPr>
        <p:spPr>
          <a:xfrm>
            <a:off x="7473520" y="4001371"/>
            <a:ext cx="0" cy="378619"/>
          </a:xfrm>
          <a:prstGeom prst="line">
            <a:avLst/>
          </a:prstGeom>
          <a:noFill/>
          <a:ln w="635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31" name="Straight Connector 30"/>
          <p:cNvCxnSpPr>
            <a:stCxn id="27" idx="2"/>
          </p:cNvCxnSpPr>
          <p:nvPr/>
        </p:nvCxnSpPr>
        <p:spPr>
          <a:xfrm flipH="1">
            <a:off x="7473520" y="3837065"/>
            <a:ext cx="3572" cy="164306"/>
          </a:xfrm>
          <a:prstGeom prst="line">
            <a:avLst/>
          </a:prstGeom>
          <a:noFill/>
          <a:ln w="82550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5906841" y="3219131"/>
            <a:ext cx="2790959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3" name="Straight Connector 32"/>
          <p:cNvCxnSpPr/>
          <p:nvPr/>
        </p:nvCxnSpPr>
        <p:spPr>
          <a:xfrm flipV="1">
            <a:off x="5906841" y="3419156"/>
            <a:ext cx="2790959" cy="2178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6307301" y="3220917"/>
            <a:ext cx="2435426" cy="19466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237652" y="3261994"/>
            <a:ext cx="2750344" cy="10358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6224833" y="3219131"/>
            <a:ext cx="115417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38" name="Straight Connector 37"/>
          <p:cNvCxnSpPr/>
          <p:nvPr/>
        </p:nvCxnSpPr>
        <p:spPr>
          <a:xfrm flipH="1">
            <a:off x="6239344" y="3213773"/>
            <a:ext cx="100906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grpSp>
        <p:nvGrpSpPr>
          <p:cNvPr id="39" name="Group 38"/>
          <p:cNvGrpSpPr/>
          <p:nvPr/>
        </p:nvGrpSpPr>
        <p:grpSpPr>
          <a:xfrm>
            <a:off x="4719897" y="2983895"/>
            <a:ext cx="79613" cy="171092"/>
            <a:chOff x="4689898" y="2807970"/>
            <a:chExt cx="106151" cy="228123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4799510" y="2983895"/>
            <a:ext cx="79613" cy="171092"/>
            <a:chOff x="4689898" y="2807970"/>
            <a:chExt cx="106151" cy="228123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>
            <a:off x="4879124" y="2983895"/>
            <a:ext cx="79613" cy="171092"/>
            <a:chOff x="4689898" y="2807970"/>
            <a:chExt cx="106151" cy="228123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48" name="Group 47"/>
          <p:cNvGrpSpPr/>
          <p:nvPr/>
        </p:nvGrpSpPr>
        <p:grpSpPr>
          <a:xfrm flipV="1">
            <a:off x="4719897" y="3482297"/>
            <a:ext cx="79613" cy="171092"/>
            <a:chOff x="4689898" y="2807970"/>
            <a:chExt cx="106151" cy="228123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51" name="Group 50"/>
          <p:cNvGrpSpPr/>
          <p:nvPr/>
        </p:nvGrpSpPr>
        <p:grpSpPr>
          <a:xfrm flipV="1">
            <a:off x="4799510" y="3482297"/>
            <a:ext cx="79613" cy="171092"/>
            <a:chOff x="4689898" y="2807970"/>
            <a:chExt cx="106151" cy="228123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54" name="Group 53"/>
          <p:cNvGrpSpPr/>
          <p:nvPr/>
        </p:nvGrpSpPr>
        <p:grpSpPr>
          <a:xfrm flipV="1">
            <a:off x="4879124" y="3482297"/>
            <a:ext cx="79613" cy="171092"/>
            <a:chOff x="4689898" y="2807970"/>
            <a:chExt cx="106151" cy="228123"/>
          </a:xfrm>
        </p:grpSpPr>
        <p:cxnSp>
          <p:nvCxnSpPr>
            <p:cNvPr id="55" name="Straight Connector 54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cxnSp>
        <p:nvCxnSpPr>
          <p:cNvPr id="57" name="Straight Connector 56"/>
          <p:cNvCxnSpPr/>
          <p:nvPr/>
        </p:nvCxnSpPr>
        <p:spPr>
          <a:xfrm flipV="1">
            <a:off x="4958736" y="3151469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58" name="Straight Connector 57"/>
          <p:cNvCxnSpPr/>
          <p:nvPr/>
        </p:nvCxnSpPr>
        <p:spPr>
          <a:xfrm flipV="1">
            <a:off x="4719897" y="3149684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59" name="Straight Connector 58"/>
          <p:cNvCxnSpPr/>
          <p:nvPr/>
        </p:nvCxnSpPr>
        <p:spPr>
          <a:xfrm flipV="1">
            <a:off x="4958736" y="3417369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60" name="Straight Connector 59"/>
          <p:cNvCxnSpPr/>
          <p:nvPr/>
        </p:nvCxnSpPr>
        <p:spPr>
          <a:xfrm flipV="1">
            <a:off x="4719897" y="3415584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61" name="Straight Connector 60"/>
          <p:cNvCxnSpPr/>
          <p:nvPr/>
        </p:nvCxnSpPr>
        <p:spPr>
          <a:xfrm flipH="1">
            <a:off x="4958737" y="3210010"/>
            <a:ext cx="471410" cy="3763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62" name="Straight Connector 61"/>
          <p:cNvCxnSpPr/>
          <p:nvPr/>
        </p:nvCxnSpPr>
        <p:spPr>
          <a:xfrm flipH="1">
            <a:off x="4955817" y="3421334"/>
            <a:ext cx="47433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63" name="Straight Connector 62"/>
          <p:cNvCxnSpPr/>
          <p:nvPr/>
        </p:nvCxnSpPr>
        <p:spPr>
          <a:xfrm>
            <a:off x="5223901" y="3219131"/>
            <a:ext cx="115417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64" name="Straight Connector 63"/>
          <p:cNvCxnSpPr/>
          <p:nvPr/>
        </p:nvCxnSpPr>
        <p:spPr>
          <a:xfrm flipH="1">
            <a:off x="5238412" y="3213773"/>
            <a:ext cx="100906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grpSp>
        <p:nvGrpSpPr>
          <p:cNvPr id="65" name="Group 64"/>
          <p:cNvGrpSpPr/>
          <p:nvPr/>
        </p:nvGrpSpPr>
        <p:grpSpPr>
          <a:xfrm>
            <a:off x="5430147" y="2980387"/>
            <a:ext cx="79613" cy="171092"/>
            <a:chOff x="4689898" y="2807970"/>
            <a:chExt cx="106151" cy="228123"/>
          </a:xfrm>
        </p:grpSpPr>
        <p:cxnSp>
          <p:nvCxnSpPr>
            <p:cNvPr id="66" name="Straight Connector 65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68" name="Group 67"/>
          <p:cNvGrpSpPr/>
          <p:nvPr/>
        </p:nvGrpSpPr>
        <p:grpSpPr>
          <a:xfrm>
            <a:off x="5509761" y="2980387"/>
            <a:ext cx="79613" cy="171092"/>
            <a:chOff x="4689898" y="2807970"/>
            <a:chExt cx="106151" cy="228123"/>
          </a:xfrm>
        </p:grpSpPr>
        <p:cxnSp>
          <p:nvCxnSpPr>
            <p:cNvPr id="69" name="Straight Connector 68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71" name="Group 70"/>
          <p:cNvGrpSpPr/>
          <p:nvPr/>
        </p:nvGrpSpPr>
        <p:grpSpPr>
          <a:xfrm>
            <a:off x="5589374" y="2980386"/>
            <a:ext cx="79613" cy="171092"/>
            <a:chOff x="4689898" y="2807970"/>
            <a:chExt cx="106151" cy="228123"/>
          </a:xfrm>
        </p:grpSpPr>
        <p:cxnSp>
          <p:nvCxnSpPr>
            <p:cNvPr id="72" name="Straight Connector 71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cxnSp>
        <p:nvCxnSpPr>
          <p:cNvPr id="74" name="Straight Connector 73"/>
          <p:cNvCxnSpPr/>
          <p:nvPr/>
        </p:nvCxnSpPr>
        <p:spPr>
          <a:xfrm flipV="1">
            <a:off x="5840584" y="3140562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75" name="Straight Connector 74"/>
          <p:cNvCxnSpPr/>
          <p:nvPr/>
        </p:nvCxnSpPr>
        <p:spPr>
          <a:xfrm flipV="1">
            <a:off x="5430147" y="3146176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grpSp>
        <p:nvGrpSpPr>
          <p:cNvPr id="76" name="Group 75"/>
          <p:cNvGrpSpPr/>
          <p:nvPr/>
        </p:nvGrpSpPr>
        <p:grpSpPr>
          <a:xfrm>
            <a:off x="5673393" y="2977289"/>
            <a:ext cx="79613" cy="171092"/>
            <a:chOff x="4689898" y="2807970"/>
            <a:chExt cx="106151" cy="228123"/>
          </a:xfrm>
        </p:grpSpPr>
        <p:cxnSp>
          <p:nvCxnSpPr>
            <p:cNvPr id="77" name="Straight Connector 76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79" name="Group 78"/>
          <p:cNvGrpSpPr/>
          <p:nvPr/>
        </p:nvGrpSpPr>
        <p:grpSpPr>
          <a:xfrm>
            <a:off x="5758794" y="2975084"/>
            <a:ext cx="79613" cy="171092"/>
            <a:chOff x="4689898" y="2807970"/>
            <a:chExt cx="106151" cy="228123"/>
          </a:xfrm>
        </p:grpSpPr>
        <p:cxnSp>
          <p:nvCxnSpPr>
            <p:cNvPr id="80" name="Straight Connector 79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82" name="Group 81"/>
          <p:cNvGrpSpPr/>
          <p:nvPr/>
        </p:nvGrpSpPr>
        <p:grpSpPr>
          <a:xfrm flipV="1">
            <a:off x="5430147" y="3421334"/>
            <a:ext cx="410437" cy="240540"/>
            <a:chOff x="5468029" y="2870240"/>
            <a:chExt cx="547249" cy="320720"/>
          </a:xfrm>
        </p:grpSpPr>
        <p:grpSp>
          <p:nvGrpSpPr>
            <p:cNvPr id="83" name="Group 82"/>
            <p:cNvGrpSpPr/>
            <p:nvPr/>
          </p:nvGrpSpPr>
          <p:grpSpPr>
            <a:xfrm>
              <a:off x="5468029" y="2877311"/>
              <a:ext cx="106151" cy="228123"/>
              <a:chOff x="4689898" y="2807970"/>
              <a:chExt cx="106151" cy="228123"/>
            </a:xfrm>
          </p:grpSpPr>
          <p:cxnSp>
            <p:nvCxnSpPr>
              <p:cNvPr id="98" name="Straight Connector 97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99" name="Straight Connector 98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84" name="Group 83"/>
            <p:cNvGrpSpPr/>
            <p:nvPr/>
          </p:nvGrpSpPr>
          <p:grpSpPr>
            <a:xfrm>
              <a:off x="5574180" y="2877311"/>
              <a:ext cx="106151" cy="228123"/>
              <a:chOff x="4689898" y="2807970"/>
              <a:chExt cx="106151" cy="228123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85" name="Group 84"/>
            <p:cNvGrpSpPr/>
            <p:nvPr/>
          </p:nvGrpSpPr>
          <p:grpSpPr>
            <a:xfrm>
              <a:off x="5680331" y="2877310"/>
              <a:ext cx="106151" cy="228123"/>
              <a:chOff x="4689898" y="2807970"/>
              <a:chExt cx="106151" cy="228123"/>
            </a:xfrm>
          </p:grpSpPr>
          <p:cxnSp>
            <p:nvCxnSpPr>
              <p:cNvPr id="94" name="Straight Connector 93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cxnSp>
          <p:nvCxnSpPr>
            <p:cNvPr id="86" name="Straight Connector 85"/>
            <p:cNvCxnSpPr/>
            <p:nvPr/>
          </p:nvCxnSpPr>
          <p:spPr>
            <a:xfrm flipV="1">
              <a:off x="6015278" y="3090878"/>
              <a:ext cx="0" cy="9259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>
            <a:xfrm flipV="1">
              <a:off x="5468029" y="3098363"/>
              <a:ext cx="0" cy="9259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grpSp>
          <p:nvGrpSpPr>
            <p:cNvPr id="88" name="Group 87"/>
            <p:cNvGrpSpPr/>
            <p:nvPr/>
          </p:nvGrpSpPr>
          <p:grpSpPr>
            <a:xfrm>
              <a:off x="5792356" y="2873180"/>
              <a:ext cx="106151" cy="228123"/>
              <a:chOff x="4689898" y="2807970"/>
              <a:chExt cx="106151" cy="228123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93" name="Straight Connector 92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89" name="Group 88"/>
            <p:cNvGrpSpPr/>
            <p:nvPr/>
          </p:nvGrpSpPr>
          <p:grpSpPr>
            <a:xfrm>
              <a:off x="5906225" y="2870240"/>
              <a:ext cx="106151" cy="228123"/>
              <a:chOff x="4689898" y="2807970"/>
              <a:chExt cx="106151" cy="228123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</p:grpSp>
      <p:grpSp>
        <p:nvGrpSpPr>
          <p:cNvPr id="100" name="Group 99"/>
          <p:cNvGrpSpPr/>
          <p:nvPr/>
        </p:nvGrpSpPr>
        <p:grpSpPr>
          <a:xfrm>
            <a:off x="5835487" y="3215623"/>
            <a:ext cx="71354" cy="207561"/>
            <a:chOff x="5856082" y="3038560"/>
            <a:chExt cx="311171" cy="276748"/>
          </a:xfrm>
        </p:grpSpPr>
        <p:cxnSp>
          <p:nvCxnSpPr>
            <p:cNvPr id="101" name="Straight Connector 100"/>
            <p:cNvCxnSpPr/>
            <p:nvPr/>
          </p:nvCxnSpPr>
          <p:spPr>
            <a:xfrm flipH="1">
              <a:off x="5859976" y="3038560"/>
              <a:ext cx="307277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 flipH="1">
              <a:off x="5856082" y="3315308"/>
              <a:ext cx="311171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sp>
        <p:nvSpPr>
          <p:cNvPr id="109" name="Rectangle 108"/>
          <p:cNvSpPr/>
          <p:nvPr/>
        </p:nvSpPr>
        <p:spPr>
          <a:xfrm>
            <a:off x="5838408" y="3241931"/>
            <a:ext cx="77624" cy="15382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5354934" y="3236873"/>
            <a:ext cx="77624" cy="15382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-3386" y="4043837"/>
            <a:ext cx="25473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050" b="1" kern="0" dirty="0">
                <a:solidFill>
                  <a:srgbClr val="000000"/>
                </a:solidFill>
              </a:rPr>
              <a:t>Connection beam screen/cold bore</a:t>
            </a:r>
          </a:p>
        </p:txBody>
      </p:sp>
      <p:cxnSp>
        <p:nvCxnSpPr>
          <p:cNvPr id="113" name="Straight Arrow Connector 112"/>
          <p:cNvCxnSpPr>
            <a:stCxn id="112" idx="0"/>
            <a:endCxn id="22" idx="1"/>
          </p:cNvCxnSpPr>
          <p:nvPr/>
        </p:nvCxnSpPr>
        <p:spPr>
          <a:xfrm flipV="1">
            <a:off x="1270303" y="3313787"/>
            <a:ext cx="989445" cy="73005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14" name="Straight Arrow Connector 113"/>
          <p:cNvCxnSpPr>
            <a:stCxn id="112" idx="0"/>
          </p:cNvCxnSpPr>
          <p:nvPr/>
        </p:nvCxnSpPr>
        <p:spPr>
          <a:xfrm flipV="1">
            <a:off x="1270303" y="3392212"/>
            <a:ext cx="3968109" cy="651625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15" name="TextBox 114"/>
          <p:cNvSpPr txBox="1"/>
          <p:nvPr/>
        </p:nvSpPr>
        <p:spPr>
          <a:xfrm>
            <a:off x="4926270" y="1121475"/>
            <a:ext cx="10375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000000"/>
                </a:solidFill>
              </a:defRPr>
            </a:lvl1pPr>
          </a:lstStyle>
          <a:p>
            <a:pPr defTabSz="685800">
              <a:defRPr/>
            </a:pPr>
            <a:r>
              <a:rPr lang="en-GB" sz="1050" kern="0" dirty="0" smtClean="0"/>
              <a:t>Beam screen bellows</a:t>
            </a:r>
            <a:endParaRPr lang="en-GB" sz="1050" kern="0" dirty="0"/>
          </a:p>
        </p:txBody>
      </p:sp>
      <p:cxnSp>
        <p:nvCxnSpPr>
          <p:cNvPr id="116" name="Straight Arrow Connector 115"/>
          <p:cNvCxnSpPr>
            <a:stCxn id="115" idx="2"/>
          </p:cNvCxnSpPr>
          <p:nvPr/>
        </p:nvCxnSpPr>
        <p:spPr>
          <a:xfrm flipH="1">
            <a:off x="4851695" y="1536973"/>
            <a:ext cx="593332" cy="1440316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cxnSp>
        <p:nvCxnSpPr>
          <p:cNvPr id="117" name="Straight Arrow Connector 116"/>
          <p:cNvCxnSpPr>
            <a:stCxn id="149" idx="2"/>
          </p:cNvCxnSpPr>
          <p:nvPr/>
        </p:nvCxnSpPr>
        <p:spPr>
          <a:xfrm flipH="1">
            <a:off x="5746094" y="1671164"/>
            <a:ext cx="1570932" cy="1298723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/>
        </p:spPr>
      </p:cxnSp>
      <p:sp>
        <p:nvSpPr>
          <p:cNvPr id="11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Layout principle</a:t>
            </a:r>
            <a:endParaRPr lang="en-US" sz="3200" dirty="0"/>
          </a:p>
        </p:txBody>
      </p:sp>
      <p:grpSp>
        <p:nvGrpSpPr>
          <p:cNvPr id="119" name="Group 118"/>
          <p:cNvGrpSpPr/>
          <p:nvPr/>
        </p:nvGrpSpPr>
        <p:grpSpPr>
          <a:xfrm>
            <a:off x="5419582" y="3263730"/>
            <a:ext cx="408026" cy="104627"/>
            <a:chOff x="5211856" y="3100388"/>
            <a:chExt cx="739365" cy="139503"/>
          </a:xfrm>
        </p:grpSpPr>
        <p:cxnSp>
          <p:nvCxnSpPr>
            <p:cNvPr id="120" name="Straight Arrow Connector 119"/>
            <p:cNvCxnSpPr/>
            <p:nvPr/>
          </p:nvCxnSpPr>
          <p:spPr>
            <a:xfrm flipV="1">
              <a:off x="5216434" y="3169443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121" name="Straight Arrow Connector 120"/>
            <p:cNvCxnSpPr/>
            <p:nvPr/>
          </p:nvCxnSpPr>
          <p:spPr>
            <a:xfrm flipV="1">
              <a:off x="5216433" y="3136684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122" name="Straight Arrow Connector 121"/>
            <p:cNvCxnSpPr/>
            <p:nvPr/>
          </p:nvCxnSpPr>
          <p:spPr>
            <a:xfrm flipV="1">
              <a:off x="5216432" y="3204637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123" name="Straight Arrow Connector 122"/>
            <p:cNvCxnSpPr/>
            <p:nvPr/>
          </p:nvCxnSpPr>
          <p:spPr>
            <a:xfrm flipV="1">
              <a:off x="5216431" y="3239889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5211856" y="3100388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</p:grpSp>
      <p:sp>
        <p:nvSpPr>
          <p:cNvPr id="127" name="Rectangle 126"/>
          <p:cNvSpPr/>
          <p:nvPr/>
        </p:nvSpPr>
        <p:spPr>
          <a:xfrm>
            <a:off x="5927835" y="3259278"/>
            <a:ext cx="313919" cy="10630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extBox 148"/>
          <p:cNvSpPr txBox="1"/>
          <p:nvPr/>
        </p:nvSpPr>
        <p:spPr>
          <a:xfrm>
            <a:off x="6140889" y="1417248"/>
            <a:ext cx="23522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rgbClr val="000000"/>
                </a:solidFill>
              </a:defRPr>
            </a:lvl1pPr>
          </a:lstStyle>
          <a:p>
            <a:pPr defTabSz="685800">
              <a:defRPr/>
            </a:pPr>
            <a:r>
              <a:rPr lang="en-GB" sz="1050" kern="0" dirty="0" smtClean="0"/>
              <a:t>Shielded interconnection bellows</a:t>
            </a:r>
            <a:endParaRPr lang="en-GB" sz="1050" kern="0" dirty="0"/>
          </a:p>
        </p:txBody>
      </p:sp>
      <p:sp>
        <p:nvSpPr>
          <p:cNvPr id="152" name="TextBox 151"/>
          <p:cNvSpPr txBox="1"/>
          <p:nvPr/>
        </p:nvSpPr>
        <p:spPr>
          <a:xfrm>
            <a:off x="46694" y="2767006"/>
            <a:ext cx="116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</a:t>
            </a:r>
            <a:endParaRPr lang="en-GB" dirty="0"/>
          </a:p>
        </p:txBody>
      </p:sp>
      <p:sp>
        <p:nvSpPr>
          <p:cNvPr id="157" name="Right Arrow 156"/>
          <p:cNvSpPr/>
          <p:nvPr/>
        </p:nvSpPr>
        <p:spPr>
          <a:xfrm>
            <a:off x="527125" y="3110115"/>
            <a:ext cx="669108" cy="37218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9" name="Straight Connector 158"/>
          <p:cNvCxnSpPr>
            <a:endCxn id="126" idx="0"/>
          </p:cNvCxnSpPr>
          <p:nvPr/>
        </p:nvCxnSpPr>
        <p:spPr>
          <a:xfrm>
            <a:off x="2228516" y="3259278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2228864" y="3369668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>
            <a:stCxn id="126" idx="0"/>
          </p:cNvCxnSpPr>
          <p:nvPr/>
        </p:nvCxnSpPr>
        <p:spPr>
          <a:xfrm flipV="1">
            <a:off x="5063000" y="3015649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flipV="1">
            <a:off x="5063000" y="3367609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V="1">
            <a:off x="2226457" y="3013619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flipV="1">
            <a:off x="2226457" y="3365579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/>
          <p:nvPr/>
        </p:nvCxnSpPr>
        <p:spPr>
          <a:xfrm flipV="1">
            <a:off x="9077396" y="302126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flipV="1">
            <a:off x="9077396" y="337322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6240853" y="301923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6240853" y="337119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1" name="Rectangle 170"/>
          <p:cNvSpPr/>
          <p:nvPr/>
        </p:nvSpPr>
        <p:spPr>
          <a:xfrm>
            <a:off x="8795294" y="3262770"/>
            <a:ext cx="574754" cy="10358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2" name="Straight Connector 171"/>
          <p:cNvCxnSpPr>
            <a:endCxn id="171" idx="0"/>
          </p:cNvCxnSpPr>
          <p:nvPr/>
        </p:nvCxnSpPr>
        <p:spPr>
          <a:xfrm>
            <a:off x="6248187" y="3260054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6248535" y="3370444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7" idx="2"/>
          </p:cNvCxnSpPr>
          <p:nvPr/>
        </p:nvCxnSpPr>
        <p:spPr>
          <a:xfrm>
            <a:off x="891184" y="2369864"/>
            <a:ext cx="1679204" cy="956806"/>
          </a:xfrm>
          <a:prstGeom prst="straightConnector1">
            <a:avLst/>
          </a:prstGeom>
          <a:noFill/>
          <a:ln w="19050" cap="flat" cmpd="sng" algn="ctr">
            <a:solidFill>
              <a:srgbClr val="FFC000"/>
            </a:solidFill>
            <a:prstDash val="solid"/>
            <a:tailEnd type="arrow"/>
          </a:ln>
          <a:effectLst/>
        </p:spPr>
      </p:cxnSp>
      <p:sp>
        <p:nvSpPr>
          <p:cNvPr id="175" name="TextBox 174"/>
          <p:cNvSpPr txBox="1"/>
          <p:nvPr/>
        </p:nvSpPr>
        <p:spPr>
          <a:xfrm>
            <a:off x="5443560" y="2001350"/>
            <a:ext cx="1091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RF fingers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177" name="Straight Arrow Connector 176"/>
          <p:cNvCxnSpPr>
            <a:stCxn id="175" idx="2"/>
          </p:cNvCxnSpPr>
          <p:nvPr/>
        </p:nvCxnSpPr>
        <p:spPr>
          <a:xfrm flipH="1">
            <a:off x="5617894" y="2247571"/>
            <a:ext cx="371654" cy="9943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4086048" y="5090577"/>
            <a:ext cx="1091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7030A0"/>
                </a:solidFill>
              </a:rPr>
              <a:t>Cooling tubes</a:t>
            </a:r>
            <a:endParaRPr lang="en-GB" sz="1000" dirty="0">
              <a:solidFill>
                <a:srgbClr val="7030A0"/>
              </a:solidFill>
            </a:endParaRPr>
          </a:p>
        </p:txBody>
      </p:sp>
      <p:cxnSp>
        <p:nvCxnSpPr>
          <p:cNvPr id="181" name="Straight Arrow Connector 180"/>
          <p:cNvCxnSpPr>
            <a:stCxn id="179" idx="0"/>
          </p:cNvCxnSpPr>
          <p:nvPr/>
        </p:nvCxnSpPr>
        <p:spPr>
          <a:xfrm flipH="1" flipV="1">
            <a:off x="4233134" y="3372384"/>
            <a:ext cx="398902" cy="171819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5189564" y="4846609"/>
            <a:ext cx="1926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100" kern="0" dirty="0" smtClean="0">
                <a:solidFill>
                  <a:srgbClr val="0055A0"/>
                </a:solidFill>
              </a:rPr>
              <a:t>Interconnection absorber</a:t>
            </a:r>
            <a:endParaRPr lang="en-GB" sz="1100" kern="0" dirty="0">
              <a:solidFill>
                <a:srgbClr val="0055A0"/>
              </a:solidFill>
            </a:endParaRPr>
          </a:p>
        </p:txBody>
      </p:sp>
      <p:cxnSp>
        <p:nvCxnSpPr>
          <p:cNvPr id="183" name="Straight Arrow Connector 182"/>
          <p:cNvCxnSpPr>
            <a:stCxn id="182" idx="0"/>
          </p:cNvCxnSpPr>
          <p:nvPr/>
        </p:nvCxnSpPr>
        <p:spPr>
          <a:xfrm flipH="1" flipV="1">
            <a:off x="5189564" y="3313787"/>
            <a:ext cx="963310" cy="153282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tailEnd type="arrow"/>
          </a:ln>
          <a:effectLst/>
        </p:spPr>
      </p:cxnSp>
      <p:sp>
        <p:nvSpPr>
          <p:cNvPr id="187" name="TextBox 186"/>
          <p:cNvSpPr txBox="1"/>
          <p:nvPr/>
        </p:nvSpPr>
        <p:spPr>
          <a:xfrm>
            <a:off x="6451941" y="5257613"/>
            <a:ext cx="19266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100" kern="0" dirty="0" smtClean="0">
                <a:solidFill>
                  <a:srgbClr val="00B0F0"/>
                </a:solidFill>
              </a:rPr>
              <a:t>Interconnection absorber</a:t>
            </a:r>
            <a:endParaRPr lang="en-GB" sz="1100" kern="0" dirty="0">
              <a:solidFill>
                <a:srgbClr val="00B0F0"/>
              </a:solidFill>
            </a:endParaRPr>
          </a:p>
        </p:txBody>
      </p:sp>
      <p:cxnSp>
        <p:nvCxnSpPr>
          <p:cNvPr id="188" name="Straight Arrow Connector 187"/>
          <p:cNvCxnSpPr>
            <a:stCxn id="187" idx="0"/>
            <a:endCxn id="127" idx="2"/>
          </p:cNvCxnSpPr>
          <p:nvPr/>
        </p:nvCxnSpPr>
        <p:spPr>
          <a:xfrm flipH="1" flipV="1">
            <a:off x="6084795" y="3365579"/>
            <a:ext cx="1330456" cy="1892034"/>
          </a:xfrm>
          <a:prstGeom prst="straightConnector1">
            <a:avLst/>
          </a:prstGeom>
          <a:noFill/>
          <a:ln w="19050" cap="flat" cmpd="sng" algn="ctr">
            <a:solidFill>
              <a:srgbClr val="00B0F0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78800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le 1"/>
          <p:cNvSpPr txBox="1">
            <a:spLocks/>
          </p:cNvSpPr>
          <p:nvPr/>
        </p:nvSpPr>
        <p:spPr>
          <a:xfrm>
            <a:off x="457203" y="5"/>
            <a:ext cx="8226855" cy="1004759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End absorber requirements</a:t>
            </a:r>
            <a:endParaRPr lang="en-US" sz="3200" dirty="0"/>
          </a:p>
        </p:txBody>
      </p:sp>
      <p:sp>
        <p:nvSpPr>
          <p:cNvPr id="141" name="Rectangle 140"/>
          <p:cNvSpPr/>
          <p:nvPr/>
        </p:nvSpPr>
        <p:spPr>
          <a:xfrm>
            <a:off x="152400" y="1277211"/>
            <a:ext cx="8305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The absorbers are located on the downstream side of the magnet (upstream of the interconnection).</a:t>
            </a:r>
          </a:p>
          <a:p>
            <a:endParaRPr lang="en-GB" sz="1600" dirty="0"/>
          </a:p>
          <a:p>
            <a:r>
              <a:rPr lang="en-GB" sz="1600" dirty="0" smtClean="0">
                <a:sym typeface="Wingdings" panose="05000000000000000000" pitchFamily="2" charset="2"/>
              </a:rPr>
              <a:t> The two beam vacuum lines are different.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 Shorter free space in the interconnections for the magnet installation. </a:t>
            </a:r>
            <a:endParaRPr lang="en-GB" sz="1600" dirty="0"/>
          </a:p>
        </p:txBody>
      </p:sp>
      <p:sp>
        <p:nvSpPr>
          <p:cNvPr id="142" name="Rectangle 141"/>
          <p:cNvSpPr/>
          <p:nvPr/>
        </p:nvSpPr>
        <p:spPr>
          <a:xfrm>
            <a:off x="3705067" y="3711818"/>
            <a:ext cx="574754" cy="10358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ounded Rectangle 142"/>
          <p:cNvSpPr/>
          <p:nvPr/>
        </p:nvSpPr>
        <p:spPr>
          <a:xfrm>
            <a:off x="1296348" y="2856530"/>
            <a:ext cx="2264569" cy="1150143"/>
          </a:xfrm>
          <a:prstGeom prst="roundRect">
            <a:avLst>
              <a:gd name="adj" fmla="val 45238"/>
            </a:avLst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44" name="Straight Connector 143"/>
          <p:cNvCxnSpPr/>
          <p:nvPr/>
        </p:nvCxnSpPr>
        <p:spPr>
          <a:xfrm>
            <a:off x="1582099" y="2699366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145" name="Straight Connector 144"/>
          <p:cNvCxnSpPr/>
          <p:nvPr/>
        </p:nvCxnSpPr>
        <p:spPr>
          <a:xfrm>
            <a:off x="1582099" y="4170979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146" name="Straight Connector 145"/>
          <p:cNvCxnSpPr>
            <a:stCxn id="143" idx="2"/>
          </p:cNvCxnSpPr>
          <p:nvPr/>
        </p:nvCxnSpPr>
        <p:spPr>
          <a:xfrm flipH="1">
            <a:off x="2425061" y="4006673"/>
            <a:ext cx="3572" cy="164306"/>
          </a:xfrm>
          <a:prstGeom prst="line">
            <a:avLst/>
          </a:prstGeom>
          <a:noFill/>
          <a:ln w="82550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147" name="Straight Connector 146"/>
          <p:cNvCxnSpPr/>
          <p:nvPr/>
        </p:nvCxnSpPr>
        <p:spPr>
          <a:xfrm>
            <a:off x="1189192" y="3668956"/>
            <a:ext cx="2460149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148" name="Straight Connector 147"/>
          <p:cNvCxnSpPr/>
          <p:nvPr/>
        </p:nvCxnSpPr>
        <p:spPr>
          <a:xfrm>
            <a:off x="1189192" y="3868981"/>
            <a:ext cx="2460149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150" name="Rectangle 149"/>
          <p:cNvSpPr/>
          <p:nvPr/>
        </p:nvSpPr>
        <p:spPr>
          <a:xfrm>
            <a:off x="1258841" y="3670742"/>
            <a:ext cx="2435426" cy="19466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189192" y="3711818"/>
            <a:ext cx="2520000" cy="10358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53" name="Straight Connector 152"/>
          <p:cNvCxnSpPr/>
          <p:nvPr/>
        </p:nvCxnSpPr>
        <p:spPr>
          <a:xfrm>
            <a:off x="1176374" y="3668956"/>
            <a:ext cx="115417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154" name="Straight Connector 153"/>
          <p:cNvCxnSpPr/>
          <p:nvPr/>
        </p:nvCxnSpPr>
        <p:spPr>
          <a:xfrm flipH="1">
            <a:off x="1190885" y="3663598"/>
            <a:ext cx="100906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155" name="Rounded Rectangle 154"/>
          <p:cNvSpPr/>
          <p:nvPr/>
        </p:nvSpPr>
        <p:spPr>
          <a:xfrm>
            <a:off x="5274251" y="2856529"/>
            <a:ext cx="2264569" cy="1150143"/>
          </a:xfrm>
          <a:prstGeom prst="roundRect">
            <a:avLst>
              <a:gd name="adj" fmla="val 45238"/>
            </a:avLst>
          </a:prstGeom>
          <a:gradFill rotWithShape="1">
            <a:gsLst>
              <a:gs pos="0">
                <a:srgbClr val="DDDDDD">
                  <a:tint val="73000"/>
                  <a:satMod val="150000"/>
                </a:srgbClr>
              </a:gs>
              <a:gs pos="25000">
                <a:srgbClr val="DDDDDD">
                  <a:tint val="96000"/>
                  <a:shade val="80000"/>
                  <a:satMod val="105000"/>
                </a:srgbClr>
              </a:gs>
              <a:gs pos="38000">
                <a:srgbClr val="DDDDDD">
                  <a:tint val="96000"/>
                  <a:shade val="59000"/>
                  <a:satMod val="120000"/>
                </a:srgbClr>
              </a:gs>
              <a:gs pos="55000">
                <a:srgbClr val="DDDDDD">
                  <a:shade val="57000"/>
                  <a:satMod val="120000"/>
                </a:srgbClr>
              </a:gs>
              <a:gs pos="80000">
                <a:srgbClr val="DDDDDD">
                  <a:shade val="56000"/>
                  <a:satMod val="145000"/>
                </a:srgbClr>
              </a:gs>
              <a:gs pos="88000">
                <a:srgbClr val="DDDDDD">
                  <a:shade val="63000"/>
                  <a:satMod val="160000"/>
                </a:srgbClr>
              </a:gs>
              <a:gs pos="100000">
                <a:srgbClr val="DDDDDD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56" name="Straight Connector 155"/>
          <p:cNvCxnSpPr/>
          <p:nvPr/>
        </p:nvCxnSpPr>
        <p:spPr>
          <a:xfrm>
            <a:off x="5560002" y="2699366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158" name="Straight Connector 157"/>
          <p:cNvCxnSpPr/>
          <p:nvPr/>
        </p:nvCxnSpPr>
        <p:spPr>
          <a:xfrm>
            <a:off x="5560002" y="4170978"/>
            <a:ext cx="1764506" cy="0"/>
          </a:xfrm>
          <a:prstGeom prst="line">
            <a:avLst/>
          </a:prstGeom>
          <a:noFill/>
          <a:ln w="57150" cap="flat" cmpd="sng" algn="ctr">
            <a:solidFill>
              <a:schemeClr val="tx2"/>
            </a:solidFill>
            <a:prstDash val="solid"/>
            <a:tailEnd type="none"/>
          </a:ln>
          <a:effectLst/>
        </p:spPr>
      </p:cxnSp>
      <p:cxnSp>
        <p:nvCxnSpPr>
          <p:cNvPr id="160" name="Straight Connector 159"/>
          <p:cNvCxnSpPr>
            <a:stCxn id="155" idx="2"/>
          </p:cNvCxnSpPr>
          <p:nvPr/>
        </p:nvCxnSpPr>
        <p:spPr>
          <a:xfrm flipH="1">
            <a:off x="6402964" y="4006672"/>
            <a:ext cx="3572" cy="164306"/>
          </a:xfrm>
          <a:prstGeom prst="line">
            <a:avLst/>
          </a:prstGeom>
          <a:noFill/>
          <a:ln w="82550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162" name="Straight Connector 161"/>
          <p:cNvCxnSpPr/>
          <p:nvPr/>
        </p:nvCxnSpPr>
        <p:spPr>
          <a:xfrm>
            <a:off x="4836285" y="3668955"/>
            <a:ext cx="2790959" cy="0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174" name="Straight Connector 173"/>
          <p:cNvCxnSpPr/>
          <p:nvPr/>
        </p:nvCxnSpPr>
        <p:spPr>
          <a:xfrm flipV="1">
            <a:off x="4836285" y="3868980"/>
            <a:ext cx="2790959" cy="2178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sp>
        <p:nvSpPr>
          <p:cNvPr id="176" name="Rectangle 175"/>
          <p:cNvSpPr/>
          <p:nvPr/>
        </p:nvSpPr>
        <p:spPr>
          <a:xfrm>
            <a:off x="5236745" y="3670741"/>
            <a:ext cx="2435426" cy="19466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5167096" y="3711818"/>
            <a:ext cx="2750344" cy="10358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80" name="Straight Connector 179"/>
          <p:cNvCxnSpPr/>
          <p:nvPr/>
        </p:nvCxnSpPr>
        <p:spPr>
          <a:xfrm>
            <a:off x="5154277" y="3668955"/>
            <a:ext cx="115417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184" name="Straight Connector 183"/>
          <p:cNvCxnSpPr/>
          <p:nvPr/>
        </p:nvCxnSpPr>
        <p:spPr>
          <a:xfrm flipH="1">
            <a:off x="5168788" y="3663597"/>
            <a:ext cx="100906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grpSp>
        <p:nvGrpSpPr>
          <p:cNvPr id="185" name="Group 184"/>
          <p:cNvGrpSpPr/>
          <p:nvPr/>
        </p:nvGrpSpPr>
        <p:grpSpPr>
          <a:xfrm>
            <a:off x="3649341" y="3433719"/>
            <a:ext cx="79613" cy="171092"/>
            <a:chOff x="4689898" y="2807970"/>
            <a:chExt cx="106151" cy="228123"/>
          </a:xfrm>
        </p:grpSpPr>
        <p:cxnSp>
          <p:nvCxnSpPr>
            <p:cNvPr id="186" name="Straight Connector 185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90" name="Group 189"/>
          <p:cNvGrpSpPr/>
          <p:nvPr/>
        </p:nvGrpSpPr>
        <p:grpSpPr>
          <a:xfrm>
            <a:off x="3728954" y="3433719"/>
            <a:ext cx="79613" cy="171092"/>
            <a:chOff x="4689898" y="2807970"/>
            <a:chExt cx="106151" cy="228123"/>
          </a:xfrm>
        </p:grpSpPr>
        <p:cxnSp>
          <p:nvCxnSpPr>
            <p:cNvPr id="191" name="Straight Connector 190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192" name="Straight Connector 191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93" name="Group 192"/>
          <p:cNvGrpSpPr/>
          <p:nvPr/>
        </p:nvGrpSpPr>
        <p:grpSpPr>
          <a:xfrm>
            <a:off x="3808568" y="3433719"/>
            <a:ext cx="79613" cy="171092"/>
            <a:chOff x="4689898" y="2807970"/>
            <a:chExt cx="106151" cy="228123"/>
          </a:xfrm>
        </p:grpSpPr>
        <p:cxnSp>
          <p:nvCxnSpPr>
            <p:cNvPr id="194" name="Straight Connector 193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195" name="Straight Connector 194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96" name="Group 195"/>
          <p:cNvGrpSpPr/>
          <p:nvPr/>
        </p:nvGrpSpPr>
        <p:grpSpPr>
          <a:xfrm flipV="1">
            <a:off x="3649341" y="3932121"/>
            <a:ext cx="79613" cy="171092"/>
            <a:chOff x="4689898" y="2807970"/>
            <a:chExt cx="106151" cy="228123"/>
          </a:xfrm>
        </p:grpSpPr>
        <p:cxnSp>
          <p:nvCxnSpPr>
            <p:cNvPr id="197" name="Straight Connector 196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199" name="Group 198"/>
          <p:cNvGrpSpPr/>
          <p:nvPr/>
        </p:nvGrpSpPr>
        <p:grpSpPr>
          <a:xfrm flipV="1">
            <a:off x="3728954" y="3932121"/>
            <a:ext cx="79613" cy="171092"/>
            <a:chOff x="4689898" y="2807970"/>
            <a:chExt cx="106151" cy="228123"/>
          </a:xfrm>
        </p:grpSpPr>
        <p:cxnSp>
          <p:nvCxnSpPr>
            <p:cNvPr id="200" name="Straight Connector 199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01" name="Straight Connector 200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202" name="Group 201"/>
          <p:cNvGrpSpPr/>
          <p:nvPr/>
        </p:nvGrpSpPr>
        <p:grpSpPr>
          <a:xfrm flipV="1">
            <a:off x="3808568" y="3932121"/>
            <a:ext cx="79613" cy="171092"/>
            <a:chOff x="4689898" y="2807970"/>
            <a:chExt cx="106151" cy="228123"/>
          </a:xfrm>
        </p:grpSpPr>
        <p:cxnSp>
          <p:nvCxnSpPr>
            <p:cNvPr id="203" name="Straight Connector 202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04" name="Straight Connector 203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cxnSp>
        <p:nvCxnSpPr>
          <p:cNvPr id="205" name="Straight Connector 204"/>
          <p:cNvCxnSpPr/>
          <p:nvPr/>
        </p:nvCxnSpPr>
        <p:spPr>
          <a:xfrm flipV="1">
            <a:off x="3888180" y="3601293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06" name="Straight Connector 205"/>
          <p:cNvCxnSpPr/>
          <p:nvPr/>
        </p:nvCxnSpPr>
        <p:spPr>
          <a:xfrm flipV="1">
            <a:off x="3649341" y="3599508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07" name="Straight Connector 206"/>
          <p:cNvCxnSpPr/>
          <p:nvPr/>
        </p:nvCxnSpPr>
        <p:spPr>
          <a:xfrm flipV="1">
            <a:off x="3888180" y="3867193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08" name="Straight Connector 207"/>
          <p:cNvCxnSpPr/>
          <p:nvPr/>
        </p:nvCxnSpPr>
        <p:spPr>
          <a:xfrm flipV="1">
            <a:off x="3649341" y="3865408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09" name="Straight Connector 208"/>
          <p:cNvCxnSpPr/>
          <p:nvPr/>
        </p:nvCxnSpPr>
        <p:spPr>
          <a:xfrm flipH="1">
            <a:off x="3888181" y="3659834"/>
            <a:ext cx="471410" cy="3763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10" name="Straight Connector 209"/>
          <p:cNvCxnSpPr/>
          <p:nvPr/>
        </p:nvCxnSpPr>
        <p:spPr>
          <a:xfrm flipH="1">
            <a:off x="3885261" y="3871158"/>
            <a:ext cx="474330" cy="0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11" name="Straight Connector 210"/>
          <p:cNvCxnSpPr/>
          <p:nvPr/>
        </p:nvCxnSpPr>
        <p:spPr>
          <a:xfrm>
            <a:off x="4153345" y="3668955"/>
            <a:ext cx="115417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12" name="Straight Connector 211"/>
          <p:cNvCxnSpPr/>
          <p:nvPr/>
        </p:nvCxnSpPr>
        <p:spPr>
          <a:xfrm flipH="1">
            <a:off x="4167856" y="3663597"/>
            <a:ext cx="100906" cy="200025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grpSp>
        <p:nvGrpSpPr>
          <p:cNvPr id="213" name="Group 212"/>
          <p:cNvGrpSpPr/>
          <p:nvPr/>
        </p:nvGrpSpPr>
        <p:grpSpPr>
          <a:xfrm>
            <a:off x="4359591" y="3430211"/>
            <a:ext cx="79613" cy="171092"/>
            <a:chOff x="4689898" y="2807970"/>
            <a:chExt cx="106151" cy="228123"/>
          </a:xfrm>
        </p:grpSpPr>
        <p:cxnSp>
          <p:nvCxnSpPr>
            <p:cNvPr id="214" name="Straight Connector 213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15" name="Straight Connector 214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216" name="Group 215"/>
          <p:cNvGrpSpPr/>
          <p:nvPr/>
        </p:nvGrpSpPr>
        <p:grpSpPr>
          <a:xfrm>
            <a:off x="4439205" y="3430211"/>
            <a:ext cx="79613" cy="171092"/>
            <a:chOff x="4689898" y="2807970"/>
            <a:chExt cx="106151" cy="228123"/>
          </a:xfrm>
        </p:grpSpPr>
        <p:cxnSp>
          <p:nvCxnSpPr>
            <p:cNvPr id="217" name="Straight Connector 216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18" name="Straight Connector 217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219" name="Group 218"/>
          <p:cNvGrpSpPr/>
          <p:nvPr/>
        </p:nvGrpSpPr>
        <p:grpSpPr>
          <a:xfrm>
            <a:off x="4518818" y="3430210"/>
            <a:ext cx="79613" cy="171092"/>
            <a:chOff x="4689898" y="2807970"/>
            <a:chExt cx="106151" cy="228123"/>
          </a:xfrm>
        </p:grpSpPr>
        <p:cxnSp>
          <p:nvCxnSpPr>
            <p:cNvPr id="220" name="Straight Connector 219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21" name="Straight Connector 220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cxnSp>
        <p:nvCxnSpPr>
          <p:cNvPr id="222" name="Straight Connector 221"/>
          <p:cNvCxnSpPr/>
          <p:nvPr/>
        </p:nvCxnSpPr>
        <p:spPr>
          <a:xfrm flipV="1">
            <a:off x="4770028" y="3590386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cxnSp>
        <p:nvCxnSpPr>
          <p:cNvPr id="223" name="Straight Connector 222"/>
          <p:cNvCxnSpPr/>
          <p:nvPr/>
        </p:nvCxnSpPr>
        <p:spPr>
          <a:xfrm flipV="1">
            <a:off x="4359591" y="3596000"/>
            <a:ext cx="0" cy="69448"/>
          </a:xfrm>
          <a:prstGeom prst="line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none"/>
          </a:ln>
          <a:effectLst/>
        </p:spPr>
      </p:cxnSp>
      <p:grpSp>
        <p:nvGrpSpPr>
          <p:cNvPr id="224" name="Group 223"/>
          <p:cNvGrpSpPr/>
          <p:nvPr/>
        </p:nvGrpSpPr>
        <p:grpSpPr>
          <a:xfrm>
            <a:off x="4602837" y="3427113"/>
            <a:ext cx="79613" cy="171092"/>
            <a:chOff x="4689898" y="2807970"/>
            <a:chExt cx="106151" cy="228123"/>
          </a:xfrm>
        </p:grpSpPr>
        <p:cxnSp>
          <p:nvCxnSpPr>
            <p:cNvPr id="225" name="Straight Connector 224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26" name="Straight Connector 225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227" name="Group 226"/>
          <p:cNvGrpSpPr/>
          <p:nvPr/>
        </p:nvGrpSpPr>
        <p:grpSpPr>
          <a:xfrm>
            <a:off x="4688238" y="3424908"/>
            <a:ext cx="79613" cy="171092"/>
            <a:chOff x="4689898" y="2807970"/>
            <a:chExt cx="106151" cy="228123"/>
          </a:xfrm>
        </p:grpSpPr>
        <p:cxnSp>
          <p:nvCxnSpPr>
            <p:cNvPr id="228" name="Straight Connector 227"/>
            <p:cNvCxnSpPr/>
            <p:nvPr/>
          </p:nvCxnSpPr>
          <p:spPr>
            <a:xfrm flipV="1">
              <a:off x="4689898" y="2807970"/>
              <a:ext cx="59902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29" name="Straight Connector 228"/>
            <p:cNvCxnSpPr/>
            <p:nvPr/>
          </p:nvCxnSpPr>
          <p:spPr>
            <a:xfrm flipH="1" flipV="1">
              <a:off x="4749800" y="2807970"/>
              <a:ext cx="46249" cy="22812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grpSp>
        <p:nvGrpSpPr>
          <p:cNvPr id="230" name="Group 229"/>
          <p:cNvGrpSpPr/>
          <p:nvPr/>
        </p:nvGrpSpPr>
        <p:grpSpPr>
          <a:xfrm flipV="1">
            <a:off x="4359591" y="3871158"/>
            <a:ext cx="410437" cy="240540"/>
            <a:chOff x="5468029" y="2870240"/>
            <a:chExt cx="547249" cy="320720"/>
          </a:xfrm>
        </p:grpSpPr>
        <p:grpSp>
          <p:nvGrpSpPr>
            <p:cNvPr id="231" name="Group 230"/>
            <p:cNvGrpSpPr/>
            <p:nvPr/>
          </p:nvGrpSpPr>
          <p:grpSpPr>
            <a:xfrm>
              <a:off x="5468029" y="2877311"/>
              <a:ext cx="106151" cy="228123"/>
              <a:chOff x="4689898" y="2807970"/>
              <a:chExt cx="106151" cy="228123"/>
            </a:xfrm>
          </p:grpSpPr>
          <p:cxnSp>
            <p:nvCxnSpPr>
              <p:cNvPr id="246" name="Straight Connector 245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47" name="Straight Connector 246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232" name="Group 231"/>
            <p:cNvGrpSpPr/>
            <p:nvPr/>
          </p:nvGrpSpPr>
          <p:grpSpPr>
            <a:xfrm>
              <a:off x="5574180" y="2877311"/>
              <a:ext cx="106151" cy="228123"/>
              <a:chOff x="4689898" y="2807970"/>
              <a:chExt cx="106151" cy="228123"/>
            </a:xfrm>
          </p:grpSpPr>
          <p:cxnSp>
            <p:nvCxnSpPr>
              <p:cNvPr id="244" name="Straight Connector 243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45" name="Straight Connector 244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233" name="Group 232"/>
            <p:cNvGrpSpPr/>
            <p:nvPr/>
          </p:nvGrpSpPr>
          <p:grpSpPr>
            <a:xfrm>
              <a:off x="5680331" y="2877310"/>
              <a:ext cx="106151" cy="228123"/>
              <a:chOff x="4689898" y="2807970"/>
              <a:chExt cx="106151" cy="228123"/>
            </a:xfrm>
          </p:grpSpPr>
          <p:cxnSp>
            <p:nvCxnSpPr>
              <p:cNvPr id="242" name="Straight Connector 241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43" name="Straight Connector 242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cxnSp>
          <p:nvCxnSpPr>
            <p:cNvPr id="234" name="Straight Connector 233"/>
            <p:cNvCxnSpPr/>
            <p:nvPr/>
          </p:nvCxnSpPr>
          <p:spPr>
            <a:xfrm flipV="1">
              <a:off x="6015278" y="3090878"/>
              <a:ext cx="0" cy="9259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35" name="Straight Connector 234"/>
            <p:cNvCxnSpPr/>
            <p:nvPr/>
          </p:nvCxnSpPr>
          <p:spPr>
            <a:xfrm flipV="1">
              <a:off x="5468029" y="3098363"/>
              <a:ext cx="0" cy="92597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grpSp>
          <p:nvGrpSpPr>
            <p:cNvPr id="236" name="Group 235"/>
            <p:cNvGrpSpPr/>
            <p:nvPr/>
          </p:nvGrpSpPr>
          <p:grpSpPr>
            <a:xfrm>
              <a:off x="5792356" y="2873180"/>
              <a:ext cx="106151" cy="228123"/>
              <a:chOff x="4689898" y="2807970"/>
              <a:chExt cx="106151" cy="228123"/>
            </a:xfrm>
          </p:grpSpPr>
          <p:cxnSp>
            <p:nvCxnSpPr>
              <p:cNvPr id="240" name="Straight Connector 239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41" name="Straight Connector 240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237" name="Group 236"/>
            <p:cNvGrpSpPr/>
            <p:nvPr/>
          </p:nvGrpSpPr>
          <p:grpSpPr>
            <a:xfrm>
              <a:off x="5906225" y="2870240"/>
              <a:ext cx="106151" cy="228123"/>
              <a:chOff x="4689898" y="2807970"/>
              <a:chExt cx="106151" cy="228123"/>
            </a:xfrm>
          </p:grpSpPr>
          <p:cxnSp>
            <p:nvCxnSpPr>
              <p:cNvPr id="238" name="Straight Connector 237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39" name="Straight Connector 238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</p:grpSp>
      <p:grpSp>
        <p:nvGrpSpPr>
          <p:cNvPr id="248" name="Group 247"/>
          <p:cNvGrpSpPr/>
          <p:nvPr/>
        </p:nvGrpSpPr>
        <p:grpSpPr>
          <a:xfrm>
            <a:off x="4764931" y="3665447"/>
            <a:ext cx="71354" cy="207561"/>
            <a:chOff x="5856082" y="3038560"/>
            <a:chExt cx="311171" cy="276748"/>
          </a:xfrm>
        </p:grpSpPr>
        <p:cxnSp>
          <p:nvCxnSpPr>
            <p:cNvPr id="249" name="Straight Connector 248"/>
            <p:cNvCxnSpPr/>
            <p:nvPr/>
          </p:nvCxnSpPr>
          <p:spPr>
            <a:xfrm flipH="1">
              <a:off x="5859976" y="3038560"/>
              <a:ext cx="307277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50" name="Straight Connector 249"/>
            <p:cNvCxnSpPr/>
            <p:nvPr/>
          </p:nvCxnSpPr>
          <p:spPr>
            <a:xfrm flipH="1">
              <a:off x="5856082" y="3315308"/>
              <a:ext cx="311171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</p:grpSp>
      <p:sp>
        <p:nvSpPr>
          <p:cNvPr id="251" name="Rectangle 250"/>
          <p:cNvSpPr/>
          <p:nvPr/>
        </p:nvSpPr>
        <p:spPr>
          <a:xfrm>
            <a:off x="4767852" y="3691755"/>
            <a:ext cx="77624" cy="15382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52" name="Rectangle 251"/>
          <p:cNvSpPr/>
          <p:nvPr/>
        </p:nvSpPr>
        <p:spPr>
          <a:xfrm>
            <a:off x="4284378" y="3686697"/>
            <a:ext cx="77624" cy="153824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rgbClr val="DDDDDD">
                <a:shade val="60000"/>
                <a:satMod val="30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253" name="Group 252"/>
          <p:cNvGrpSpPr/>
          <p:nvPr/>
        </p:nvGrpSpPr>
        <p:grpSpPr>
          <a:xfrm>
            <a:off x="4349026" y="3713554"/>
            <a:ext cx="408026" cy="104627"/>
            <a:chOff x="5211856" y="3100388"/>
            <a:chExt cx="739365" cy="139503"/>
          </a:xfrm>
        </p:grpSpPr>
        <p:cxnSp>
          <p:nvCxnSpPr>
            <p:cNvPr id="254" name="Straight Arrow Connector 253"/>
            <p:cNvCxnSpPr/>
            <p:nvPr/>
          </p:nvCxnSpPr>
          <p:spPr>
            <a:xfrm flipV="1">
              <a:off x="5216434" y="3169443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255" name="Straight Arrow Connector 254"/>
            <p:cNvCxnSpPr/>
            <p:nvPr/>
          </p:nvCxnSpPr>
          <p:spPr>
            <a:xfrm flipV="1">
              <a:off x="5216433" y="3136684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256" name="Straight Arrow Connector 255"/>
            <p:cNvCxnSpPr/>
            <p:nvPr/>
          </p:nvCxnSpPr>
          <p:spPr>
            <a:xfrm flipV="1">
              <a:off x="5216432" y="3204637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257" name="Straight Arrow Connector 256"/>
            <p:cNvCxnSpPr/>
            <p:nvPr/>
          </p:nvCxnSpPr>
          <p:spPr>
            <a:xfrm flipV="1">
              <a:off x="5216431" y="3239889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  <p:cxnSp>
          <p:nvCxnSpPr>
            <p:cNvPr id="258" name="Straight Arrow Connector 257"/>
            <p:cNvCxnSpPr/>
            <p:nvPr/>
          </p:nvCxnSpPr>
          <p:spPr>
            <a:xfrm flipV="1">
              <a:off x="5211856" y="3100388"/>
              <a:ext cx="734787" cy="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none"/>
            </a:ln>
            <a:effectLst/>
          </p:spPr>
        </p:cxnSp>
      </p:grpSp>
      <p:sp>
        <p:nvSpPr>
          <p:cNvPr id="259" name="Rectangle 258"/>
          <p:cNvSpPr/>
          <p:nvPr/>
        </p:nvSpPr>
        <p:spPr>
          <a:xfrm>
            <a:off x="4857279" y="3709102"/>
            <a:ext cx="313919" cy="10630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0" name="Straight Connector 259"/>
          <p:cNvCxnSpPr>
            <a:endCxn id="142" idx="0"/>
          </p:cNvCxnSpPr>
          <p:nvPr/>
        </p:nvCxnSpPr>
        <p:spPr>
          <a:xfrm>
            <a:off x="1157960" y="3709102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>
            <a:off x="1158308" y="3819492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stCxn id="142" idx="0"/>
          </p:cNvCxnSpPr>
          <p:nvPr/>
        </p:nvCxnSpPr>
        <p:spPr>
          <a:xfrm flipV="1">
            <a:off x="3992444" y="346547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 flipV="1">
            <a:off x="3992444" y="381743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 flipV="1">
            <a:off x="1155901" y="346344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 flipV="1">
            <a:off x="1155901" y="3815403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 flipV="1">
            <a:off x="8006840" y="3471087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 flipV="1">
            <a:off x="8006840" y="3823047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 flipV="1">
            <a:off x="5170297" y="3469057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 flipV="1">
            <a:off x="5170297" y="3821017"/>
            <a:ext cx="0" cy="246345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0" name="Rectangle 269"/>
          <p:cNvSpPr/>
          <p:nvPr/>
        </p:nvSpPr>
        <p:spPr>
          <a:xfrm>
            <a:off x="7724738" y="3712594"/>
            <a:ext cx="574754" cy="10358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1" name="Straight Connector 270"/>
          <p:cNvCxnSpPr>
            <a:endCxn id="270" idx="0"/>
          </p:cNvCxnSpPr>
          <p:nvPr/>
        </p:nvCxnSpPr>
        <p:spPr>
          <a:xfrm>
            <a:off x="5177631" y="3709878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>
            <a:off x="5177979" y="3820268"/>
            <a:ext cx="2834484" cy="2716"/>
          </a:xfrm>
          <a:prstGeom prst="line">
            <a:avLst/>
          </a:prstGeom>
          <a:ln>
            <a:solidFill>
              <a:srgbClr val="7030A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4" name="TextBox 273"/>
          <p:cNvSpPr txBox="1"/>
          <p:nvPr/>
        </p:nvSpPr>
        <p:spPr>
          <a:xfrm>
            <a:off x="152400" y="3222278"/>
            <a:ext cx="116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</a:t>
            </a:r>
            <a:endParaRPr lang="en-GB" dirty="0"/>
          </a:p>
        </p:txBody>
      </p:sp>
      <p:sp>
        <p:nvSpPr>
          <p:cNvPr id="275" name="Right Arrow 274"/>
          <p:cNvSpPr/>
          <p:nvPr/>
        </p:nvSpPr>
        <p:spPr>
          <a:xfrm>
            <a:off x="429783" y="3579254"/>
            <a:ext cx="669108" cy="37218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 flipH="1">
            <a:off x="524885" y="2608012"/>
            <a:ext cx="8427305" cy="837802"/>
            <a:chOff x="-242929" y="4893679"/>
            <a:chExt cx="8427305" cy="837802"/>
          </a:xfrm>
        </p:grpSpPr>
        <p:sp>
          <p:nvSpPr>
            <p:cNvPr id="276" name="Rectangle 275"/>
            <p:cNvSpPr/>
            <p:nvPr/>
          </p:nvSpPr>
          <p:spPr>
            <a:xfrm>
              <a:off x="3589951" y="5331601"/>
              <a:ext cx="574754" cy="1035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7" name="Straight Connector 276"/>
            <p:cNvCxnSpPr/>
            <p:nvPr/>
          </p:nvCxnSpPr>
          <p:spPr>
            <a:xfrm>
              <a:off x="1074076" y="5288739"/>
              <a:ext cx="2460149" cy="0"/>
            </a:xfrm>
            <a:prstGeom prst="lin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78" name="Straight Connector 277"/>
            <p:cNvCxnSpPr/>
            <p:nvPr/>
          </p:nvCxnSpPr>
          <p:spPr>
            <a:xfrm>
              <a:off x="1074076" y="5488764"/>
              <a:ext cx="2460149" cy="0"/>
            </a:xfrm>
            <a:prstGeom prst="lin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279" name="Rectangle 278"/>
            <p:cNvSpPr/>
            <p:nvPr/>
          </p:nvSpPr>
          <p:spPr>
            <a:xfrm>
              <a:off x="1143725" y="5290525"/>
              <a:ext cx="2435426" cy="194666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1074076" y="5331601"/>
              <a:ext cx="2520000" cy="103585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281" name="Straight Connector 280"/>
            <p:cNvCxnSpPr/>
            <p:nvPr/>
          </p:nvCxnSpPr>
          <p:spPr>
            <a:xfrm>
              <a:off x="1061258" y="5288739"/>
              <a:ext cx="115417" cy="200025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82" name="Straight Connector 281"/>
            <p:cNvCxnSpPr/>
            <p:nvPr/>
          </p:nvCxnSpPr>
          <p:spPr>
            <a:xfrm flipH="1">
              <a:off x="1075769" y="5283381"/>
              <a:ext cx="100906" cy="200025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83" name="Straight Connector 282"/>
            <p:cNvCxnSpPr/>
            <p:nvPr/>
          </p:nvCxnSpPr>
          <p:spPr>
            <a:xfrm>
              <a:off x="4721169" y="5288738"/>
              <a:ext cx="2790959" cy="0"/>
            </a:xfrm>
            <a:prstGeom prst="lin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84" name="Straight Connector 283"/>
            <p:cNvCxnSpPr/>
            <p:nvPr/>
          </p:nvCxnSpPr>
          <p:spPr>
            <a:xfrm flipV="1">
              <a:off x="4721169" y="5488763"/>
              <a:ext cx="2790959" cy="2178"/>
            </a:xfrm>
            <a:prstGeom prst="line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sp>
          <p:nvSpPr>
            <p:cNvPr id="285" name="Rectangle 284"/>
            <p:cNvSpPr/>
            <p:nvPr/>
          </p:nvSpPr>
          <p:spPr>
            <a:xfrm>
              <a:off x="5121629" y="5290524"/>
              <a:ext cx="2435426" cy="194666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5051980" y="5331601"/>
              <a:ext cx="2750344" cy="103585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Arial"/>
              </a:endParaRPr>
            </a:p>
          </p:txBody>
        </p:sp>
        <p:cxnSp>
          <p:nvCxnSpPr>
            <p:cNvPr id="287" name="Straight Connector 286"/>
            <p:cNvCxnSpPr/>
            <p:nvPr/>
          </p:nvCxnSpPr>
          <p:spPr>
            <a:xfrm>
              <a:off x="5039161" y="5288738"/>
              <a:ext cx="115417" cy="200025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288" name="Straight Connector 287"/>
            <p:cNvCxnSpPr/>
            <p:nvPr/>
          </p:nvCxnSpPr>
          <p:spPr>
            <a:xfrm flipH="1">
              <a:off x="5053672" y="5283380"/>
              <a:ext cx="100906" cy="200025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grpSp>
          <p:nvGrpSpPr>
            <p:cNvPr id="289" name="Group 288"/>
            <p:cNvGrpSpPr/>
            <p:nvPr/>
          </p:nvGrpSpPr>
          <p:grpSpPr>
            <a:xfrm>
              <a:off x="3534225" y="5053502"/>
              <a:ext cx="79613" cy="171092"/>
              <a:chOff x="4689898" y="2807970"/>
              <a:chExt cx="106151" cy="228123"/>
            </a:xfrm>
          </p:grpSpPr>
          <p:cxnSp>
            <p:nvCxnSpPr>
              <p:cNvPr id="290" name="Straight Connector 289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91" name="Straight Connector 290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292" name="Group 291"/>
            <p:cNvGrpSpPr/>
            <p:nvPr/>
          </p:nvGrpSpPr>
          <p:grpSpPr>
            <a:xfrm>
              <a:off x="3613838" y="5053502"/>
              <a:ext cx="79613" cy="171092"/>
              <a:chOff x="4689898" y="2807970"/>
              <a:chExt cx="106151" cy="228123"/>
            </a:xfrm>
          </p:grpSpPr>
          <p:cxnSp>
            <p:nvCxnSpPr>
              <p:cNvPr id="293" name="Straight Connector 292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94" name="Straight Connector 293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295" name="Group 294"/>
            <p:cNvGrpSpPr/>
            <p:nvPr/>
          </p:nvGrpSpPr>
          <p:grpSpPr>
            <a:xfrm>
              <a:off x="3693452" y="5053502"/>
              <a:ext cx="79613" cy="171092"/>
              <a:chOff x="4689898" y="2807970"/>
              <a:chExt cx="106151" cy="228123"/>
            </a:xfrm>
          </p:grpSpPr>
          <p:cxnSp>
            <p:nvCxnSpPr>
              <p:cNvPr id="296" name="Straight Connector 295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297" name="Straight Connector 296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298" name="Group 297"/>
            <p:cNvGrpSpPr/>
            <p:nvPr/>
          </p:nvGrpSpPr>
          <p:grpSpPr>
            <a:xfrm flipV="1">
              <a:off x="3534225" y="5551904"/>
              <a:ext cx="79613" cy="171092"/>
              <a:chOff x="4689898" y="2807970"/>
              <a:chExt cx="106151" cy="228123"/>
            </a:xfrm>
          </p:grpSpPr>
          <p:cxnSp>
            <p:nvCxnSpPr>
              <p:cNvPr id="299" name="Straight Connector 298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00" name="Straight Connector 299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301" name="Group 300"/>
            <p:cNvGrpSpPr/>
            <p:nvPr/>
          </p:nvGrpSpPr>
          <p:grpSpPr>
            <a:xfrm flipV="1">
              <a:off x="3613838" y="5551904"/>
              <a:ext cx="79613" cy="171092"/>
              <a:chOff x="4689898" y="2807970"/>
              <a:chExt cx="106151" cy="228123"/>
            </a:xfrm>
          </p:grpSpPr>
          <p:cxnSp>
            <p:nvCxnSpPr>
              <p:cNvPr id="302" name="Straight Connector 301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03" name="Straight Connector 302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304" name="Group 303"/>
            <p:cNvGrpSpPr/>
            <p:nvPr/>
          </p:nvGrpSpPr>
          <p:grpSpPr>
            <a:xfrm flipV="1">
              <a:off x="3693452" y="5551904"/>
              <a:ext cx="79613" cy="171092"/>
              <a:chOff x="4689898" y="2807970"/>
              <a:chExt cx="106151" cy="228123"/>
            </a:xfrm>
          </p:grpSpPr>
          <p:cxnSp>
            <p:nvCxnSpPr>
              <p:cNvPr id="305" name="Straight Connector 304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06" name="Straight Connector 305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cxnSp>
          <p:nvCxnSpPr>
            <p:cNvPr id="307" name="Straight Connector 306"/>
            <p:cNvCxnSpPr/>
            <p:nvPr/>
          </p:nvCxnSpPr>
          <p:spPr>
            <a:xfrm flipV="1">
              <a:off x="3773064" y="5221076"/>
              <a:ext cx="0" cy="6944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08" name="Straight Connector 307"/>
            <p:cNvCxnSpPr/>
            <p:nvPr/>
          </p:nvCxnSpPr>
          <p:spPr>
            <a:xfrm flipV="1">
              <a:off x="3534225" y="5219291"/>
              <a:ext cx="0" cy="6944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09" name="Straight Connector 308"/>
            <p:cNvCxnSpPr/>
            <p:nvPr/>
          </p:nvCxnSpPr>
          <p:spPr>
            <a:xfrm flipV="1">
              <a:off x="3773064" y="5486976"/>
              <a:ext cx="0" cy="6944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10" name="Straight Connector 309"/>
            <p:cNvCxnSpPr/>
            <p:nvPr/>
          </p:nvCxnSpPr>
          <p:spPr>
            <a:xfrm flipV="1">
              <a:off x="3534225" y="5485191"/>
              <a:ext cx="0" cy="6944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11" name="Straight Connector 310"/>
            <p:cNvCxnSpPr/>
            <p:nvPr/>
          </p:nvCxnSpPr>
          <p:spPr>
            <a:xfrm flipH="1">
              <a:off x="3773065" y="5279617"/>
              <a:ext cx="471410" cy="3763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>
            <a:xfrm flipH="1">
              <a:off x="3770145" y="5490941"/>
              <a:ext cx="474330" cy="0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13" name="Straight Connector 312"/>
            <p:cNvCxnSpPr/>
            <p:nvPr/>
          </p:nvCxnSpPr>
          <p:spPr>
            <a:xfrm>
              <a:off x="4038229" y="5288738"/>
              <a:ext cx="115417" cy="200025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14" name="Straight Connector 313"/>
            <p:cNvCxnSpPr/>
            <p:nvPr/>
          </p:nvCxnSpPr>
          <p:spPr>
            <a:xfrm flipH="1">
              <a:off x="4052740" y="5283380"/>
              <a:ext cx="100906" cy="200025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grpSp>
          <p:nvGrpSpPr>
            <p:cNvPr id="315" name="Group 314"/>
            <p:cNvGrpSpPr/>
            <p:nvPr/>
          </p:nvGrpSpPr>
          <p:grpSpPr>
            <a:xfrm>
              <a:off x="4244475" y="5049994"/>
              <a:ext cx="79613" cy="171092"/>
              <a:chOff x="4689898" y="2807970"/>
              <a:chExt cx="106151" cy="228123"/>
            </a:xfrm>
          </p:grpSpPr>
          <p:cxnSp>
            <p:nvCxnSpPr>
              <p:cNvPr id="316" name="Straight Connector 315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17" name="Straight Connector 316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318" name="Group 317"/>
            <p:cNvGrpSpPr/>
            <p:nvPr/>
          </p:nvGrpSpPr>
          <p:grpSpPr>
            <a:xfrm>
              <a:off x="4324089" y="5049994"/>
              <a:ext cx="79613" cy="171092"/>
              <a:chOff x="4689898" y="2807970"/>
              <a:chExt cx="106151" cy="228123"/>
            </a:xfrm>
          </p:grpSpPr>
          <p:cxnSp>
            <p:nvCxnSpPr>
              <p:cNvPr id="319" name="Straight Connector 318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20" name="Straight Connector 319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321" name="Group 320"/>
            <p:cNvGrpSpPr/>
            <p:nvPr/>
          </p:nvGrpSpPr>
          <p:grpSpPr>
            <a:xfrm>
              <a:off x="4403702" y="5049993"/>
              <a:ext cx="79613" cy="171092"/>
              <a:chOff x="4689898" y="2807970"/>
              <a:chExt cx="106151" cy="228123"/>
            </a:xfrm>
          </p:grpSpPr>
          <p:cxnSp>
            <p:nvCxnSpPr>
              <p:cNvPr id="322" name="Straight Connector 321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23" name="Straight Connector 322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cxnSp>
          <p:nvCxnSpPr>
            <p:cNvPr id="324" name="Straight Connector 323"/>
            <p:cNvCxnSpPr/>
            <p:nvPr/>
          </p:nvCxnSpPr>
          <p:spPr>
            <a:xfrm flipV="1">
              <a:off x="4654912" y="5210169"/>
              <a:ext cx="0" cy="6944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cxnSp>
          <p:nvCxnSpPr>
            <p:cNvPr id="325" name="Straight Connector 324"/>
            <p:cNvCxnSpPr/>
            <p:nvPr/>
          </p:nvCxnSpPr>
          <p:spPr>
            <a:xfrm flipV="1">
              <a:off x="4244475" y="5215783"/>
              <a:ext cx="0" cy="69448"/>
            </a:xfrm>
            <a:prstGeom prst="lin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none"/>
            </a:ln>
            <a:effectLst/>
          </p:spPr>
        </p:cxnSp>
        <p:grpSp>
          <p:nvGrpSpPr>
            <p:cNvPr id="326" name="Group 325"/>
            <p:cNvGrpSpPr/>
            <p:nvPr/>
          </p:nvGrpSpPr>
          <p:grpSpPr>
            <a:xfrm>
              <a:off x="4487721" y="5046896"/>
              <a:ext cx="79613" cy="171092"/>
              <a:chOff x="4689898" y="2807970"/>
              <a:chExt cx="106151" cy="228123"/>
            </a:xfrm>
          </p:grpSpPr>
          <p:cxnSp>
            <p:nvCxnSpPr>
              <p:cNvPr id="327" name="Straight Connector 326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28" name="Straight Connector 327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329" name="Group 328"/>
            <p:cNvGrpSpPr/>
            <p:nvPr/>
          </p:nvGrpSpPr>
          <p:grpSpPr>
            <a:xfrm>
              <a:off x="4573122" y="5044691"/>
              <a:ext cx="79613" cy="171092"/>
              <a:chOff x="4689898" y="2807970"/>
              <a:chExt cx="106151" cy="228123"/>
            </a:xfrm>
          </p:grpSpPr>
          <p:cxnSp>
            <p:nvCxnSpPr>
              <p:cNvPr id="330" name="Straight Connector 329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31" name="Straight Connector 330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grpSp>
          <p:nvGrpSpPr>
            <p:cNvPr id="332" name="Group 331"/>
            <p:cNvGrpSpPr/>
            <p:nvPr/>
          </p:nvGrpSpPr>
          <p:grpSpPr>
            <a:xfrm flipV="1">
              <a:off x="4244475" y="5490941"/>
              <a:ext cx="410437" cy="240540"/>
              <a:chOff x="5468029" y="2870240"/>
              <a:chExt cx="547249" cy="320720"/>
            </a:xfrm>
          </p:grpSpPr>
          <p:grpSp>
            <p:nvGrpSpPr>
              <p:cNvPr id="333" name="Group 332"/>
              <p:cNvGrpSpPr/>
              <p:nvPr/>
            </p:nvGrpSpPr>
            <p:grpSpPr>
              <a:xfrm>
                <a:off x="5468029" y="2877311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348" name="Straight Connector 347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  <p:cxnSp>
              <p:nvCxnSpPr>
                <p:cNvPr id="349" name="Straight Connector 348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</p:grpSp>
          <p:grpSp>
            <p:nvGrpSpPr>
              <p:cNvPr id="334" name="Group 333"/>
              <p:cNvGrpSpPr/>
              <p:nvPr/>
            </p:nvGrpSpPr>
            <p:grpSpPr>
              <a:xfrm>
                <a:off x="5574180" y="2877311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346" name="Straight Connector 345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  <p:cxnSp>
              <p:nvCxnSpPr>
                <p:cNvPr id="347" name="Straight Connector 346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</p:grpSp>
          <p:grpSp>
            <p:nvGrpSpPr>
              <p:cNvPr id="335" name="Group 334"/>
              <p:cNvGrpSpPr/>
              <p:nvPr/>
            </p:nvGrpSpPr>
            <p:grpSpPr>
              <a:xfrm>
                <a:off x="5680331" y="2877310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344" name="Straight Connector 343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</p:grpSp>
          <p:cxnSp>
            <p:nvCxnSpPr>
              <p:cNvPr id="336" name="Straight Connector 335"/>
              <p:cNvCxnSpPr/>
              <p:nvPr/>
            </p:nvCxnSpPr>
            <p:spPr>
              <a:xfrm flipV="1">
                <a:off x="6015278" y="3090878"/>
                <a:ext cx="0" cy="92597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37" name="Straight Connector 336"/>
              <p:cNvCxnSpPr/>
              <p:nvPr/>
            </p:nvCxnSpPr>
            <p:spPr>
              <a:xfrm flipV="1">
                <a:off x="5468029" y="3098363"/>
                <a:ext cx="0" cy="92597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grpSp>
            <p:nvGrpSpPr>
              <p:cNvPr id="338" name="Group 337"/>
              <p:cNvGrpSpPr/>
              <p:nvPr/>
            </p:nvGrpSpPr>
            <p:grpSpPr>
              <a:xfrm>
                <a:off x="5792356" y="2873180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</p:grpSp>
          <p:grpSp>
            <p:nvGrpSpPr>
              <p:cNvPr id="339" name="Group 338"/>
              <p:cNvGrpSpPr/>
              <p:nvPr/>
            </p:nvGrpSpPr>
            <p:grpSpPr>
              <a:xfrm>
                <a:off x="5906225" y="2870240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  <a:tailEnd type="none"/>
                </a:ln>
                <a:effectLst/>
              </p:spPr>
            </p:cxnSp>
          </p:grpSp>
        </p:grpSp>
        <p:grpSp>
          <p:nvGrpSpPr>
            <p:cNvPr id="350" name="Group 349"/>
            <p:cNvGrpSpPr/>
            <p:nvPr/>
          </p:nvGrpSpPr>
          <p:grpSpPr>
            <a:xfrm>
              <a:off x="4649815" y="5285230"/>
              <a:ext cx="71354" cy="207561"/>
              <a:chOff x="5856082" y="3038560"/>
              <a:chExt cx="311171" cy="276748"/>
            </a:xfrm>
          </p:grpSpPr>
          <p:cxnSp>
            <p:nvCxnSpPr>
              <p:cNvPr id="351" name="Straight Connector 350"/>
              <p:cNvCxnSpPr/>
              <p:nvPr/>
            </p:nvCxnSpPr>
            <p:spPr>
              <a:xfrm flipH="1">
                <a:off x="5859976" y="3038560"/>
                <a:ext cx="307277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52" name="Straight Connector 351"/>
              <p:cNvCxnSpPr/>
              <p:nvPr/>
            </p:nvCxnSpPr>
            <p:spPr>
              <a:xfrm flipH="1">
                <a:off x="5856082" y="3315308"/>
                <a:ext cx="311171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tailEnd type="none"/>
              </a:ln>
              <a:effectLst/>
            </p:spPr>
          </p:cxnSp>
        </p:grpSp>
        <p:sp>
          <p:nvSpPr>
            <p:cNvPr id="353" name="Rectangle 352"/>
            <p:cNvSpPr/>
            <p:nvPr/>
          </p:nvSpPr>
          <p:spPr>
            <a:xfrm>
              <a:off x="4652736" y="5311538"/>
              <a:ext cx="77624" cy="15382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54" name="Rectangle 353"/>
            <p:cNvSpPr/>
            <p:nvPr/>
          </p:nvSpPr>
          <p:spPr>
            <a:xfrm>
              <a:off x="4169262" y="5306480"/>
              <a:ext cx="77624" cy="153824"/>
            </a:xfrm>
            <a:prstGeom prst="rect">
              <a:avLst/>
            </a:prstGeom>
            <a:solidFill>
              <a:srgbClr val="FFC000"/>
            </a:solidFill>
            <a:ln w="9525" cap="flat" cmpd="sng" algn="ctr">
              <a:solidFill>
                <a:srgbClr val="DDDDDD">
                  <a:shade val="60000"/>
                  <a:satMod val="30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355" name="Group 354"/>
            <p:cNvGrpSpPr/>
            <p:nvPr/>
          </p:nvGrpSpPr>
          <p:grpSpPr>
            <a:xfrm>
              <a:off x="4233910" y="5333337"/>
              <a:ext cx="408026" cy="104627"/>
              <a:chOff x="5211856" y="3100388"/>
              <a:chExt cx="739365" cy="139503"/>
            </a:xfrm>
          </p:grpSpPr>
          <p:cxnSp>
            <p:nvCxnSpPr>
              <p:cNvPr id="356" name="Straight Arrow Connector 355"/>
              <p:cNvCxnSpPr/>
              <p:nvPr/>
            </p:nvCxnSpPr>
            <p:spPr>
              <a:xfrm flipV="1">
                <a:off x="5216434" y="3169443"/>
                <a:ext cx="734787" cy="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57" name="Straight Arrow Connector 356"/>
              <p:cNvCxnSpPr/>
              <p:nvPr/>
            </p:nvCxnSpPr>
            <p:spPr>
              <a:xfrm flipV="1">
                <a:off x="5216433" y="3136684"/>
                <a:ext cx="734787" cy="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58" name="Straight Arrow Connector 357"/>
              <p:cNvCxnSpPr/>
              <p:nvPr/>
            </p:nvCxnSpPr>
            <p:spPr>
              <a:xfrm flipV="1">
                <a:off x="5216432" y="3204637"/>
                <a:ext cx="734787" cy="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59" name="Straight Arrow Connector 358"/>
              <p:cNvCxnSpPr/>
              <p:nvPr/>
            </p:nvCxnSpPr>
            <p:spPr>
              <a:xfrm flipV="1">
                <a:off x="5216431" y="3239889"/>
                <a:ext cx="734787" cy="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  <p:cxnSp>
            <p:nvCxnSpPr>
              <p:cNvPr id="360" name="Straight Arrow Connector 359"/>
              <p:cNvCxnSpPr/>
              <p:nvPr/>
            </p:nvCxnSpPr>
            <p:spPr>
              <a:xfrm flipV="1">
                <a:off x="5211856" y="3100388"/>
                <a:ext cx="734787" cy="2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tailEnd type="none"/>
              </a:ln>
              <a:effectLst/>
            </p:spPr>
          </p:cxnSp>
        </p:grpSp>
        <p:sp>
          <p:nvSpPr>
            <p:cNvPr id="361" name="Rectangle 360"/>
            <p:cNvSpPr/>
            <p:nvPr/>
          </p:nvSpPr>
          <p:spPr>
            <a:xfrm>
              <a:off x="4742163" y="5328885"/>
              <a:ext cx="313919" cy="106301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2" name="Straight Connector 361"/>
            <p:cNvCxnSpPr>
              <a:endCxn id="276" idx="0"/>
            </p:cNvCxnSpPr>
            <p:nvPr/>
          </p:nvCxnSpPr>
          <p:spPr>
            <a:xfrm>
              <a:off x="1042844" y="5328885"/>
              <a:ext cx="2834484" cy="2716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/>
          </p:nvCxnSpPr>
          <p:spPr>
            <a:xfrm>
              <a:off x="1043192" y="5439275"/>
              <a:ext cx="2834484" cy="2716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>
              <a:stCxn id="276" idx="0"/>
            </p:cNvCxnSpPr>
            <p:nvPr/>
          </p:nvCxnSpPr>
          <p:spPr>
            <a:xfrm flipV="1">
              <a:off x="3877328" y="5085256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 flipV="1">
              <a:off x="3877328" y="5437216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/>
          </p:nvCxnSpPr>
          <p:spPr>
            <a:xfrm flipV="1">
              <a:off x="1040785" y="5083226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/>
          </p:nvCxnSpPr>
          <p:spPr>
            <a:xfrm flipV="1">
              <a:off x="1040785" y="5435186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/>
          </p:nvCxnSpPr>
          <p:spPr>
            <a:xfrm flipV="1">
              <a:off x="7891724" y="5090870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/>
          </p:nvCxnSpPr>
          <p:spPr>
            <a:xfrm flipV="1">
              <a:off x="7891724" y="5442830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/>
          </p:nvCxnSpPr>
          <p:spPr>
            <a:xfrm flipV="1">
              <a:off x="5055181" y="5088840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/>
          </p:nvCxnSpPr>
          <p:spPr>
            <a:xfrm flipV="1">
              <a:off x="5055181" y="5440800"/>
              <a:ext cx="0" cy="246345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Rectangle 371"/>
            <p:cNvSpPr/>
            <p:nvPr/>
          </p:nvSpPr>
          <p:spPr>
            <a:xfrm>
              <a:off x="7609622" y="5332377"/>
              <a:ext cx="574754" cy="10358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3" name="Straight Connector 372"/>
            <p:cNvCxnSpPr>
              <a:endCxn id="372" idx="0"/>
            </p:cNvCxnSpPr>
            <p:nvPr/>
          </p:nvCxnSpPr>
          <p:spPr>
            <a:xfrm>
              <a:off x="5062515" y="5329661"/>
              <a:ext cx="2834484" cy="2716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/>
          </p:nvCxnSpPr>
          <p:spPr>
            <a:xfrm>
              <a:off x="5062863" y="5440051"/>
              <a:ext cx="2834484" cy="2716"/>
            </a:xfrm>
            <a:prstGeom prst="line">
              <a:avLst/>
            </a:prstGeom>
            <a:ln>
              <a:solidFill>
                <a:srgbClr val="7030A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TextBox 374"/>
            <p:cNvSpPr txBox="1"/>
            <p:nvPr/>
          </p:nvSpPr>
          <p:spPr>
            <a:xfrm>
              <a:off x="-242929" y="4893679"/>
              <a:ext cx="116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Beam 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76" name="Right Arrow 375"/>
            <p:cNvSpPr/>
            <p:nvPr/>
          </p:nvSpPr>
          <p:spPr>
            <a:xfrm>
              <a:off x="34454" y="5199037"/>
              <a:ext cx="669108" cy="37218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77" name="Picture 3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523" y="4342239"/>
            <a:ext cx="2873963" cy="171182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56660" y="4847029"/>
            <a:ext cx="5464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Synchrotron radiation power intercepted by the end absorber is around 41 W.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975430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Compensation system requirements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152400" y="1277211"/>
            <a:ext cx="57257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The thermal </a:t>
            </a:r>
            <a:r>
              <a:rPr lang="en-GB" sz="1400" dirty="0" smtClean="0"/>
              <a:t>expansion coefficients </a:t>
            </a:r>
            <a:r>
              <a:rPr lang="en-GB" sz="1400" dirty="0"/>
              <a:t>of the cold masses and the beam screen </a:t>
            </a:r>
            <a:r>
              <a:rPr lang="en-GB" sz="1400" dirty="0" smtClean="0"/>
              <a:t>tube </a:t>
            </a:r>
            <a:r>
              <a:rPr lang="en-GB" sz="1400" dirty="0"/>
              <a:t>have been </a:t>
            </a:r>
            <a:r>
              <a:rPr lang="en-GB" sz="1400" dirty="0" smtClean="0"/>
              <a:t>assumed equal to those measured </a:t>
            </a:r>
            <a:r>
              <a:rPr lang="en-GB" sz="1400" dirty="0" smtClean="0"/>
              <a:t>in LHC.</a:t>
            </a:r>
            <a:endParaRPr lang="en-GB" sz="1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033502"/>
              </p:ext>
            </p:extLst>
          </p:nvPr>
        </p:nvGraphicFramePr>
        <p:xfrm>
          <a:off x="3147521" y="3695197"/>
          <a:ext cx="5868670" cy="190044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5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6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6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Beam screen bellows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PIM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Nominal conditions</a:t>
                      </a: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8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40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Cool down</a:t>
                      </a: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32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-16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Warm-up</a:t>
                      </a: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-30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46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Exceptional 1</a:t>
                      </a:r>
                      <a:endParaRPr lang="en-GB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45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~0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16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Exceptional 2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-30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30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Design </a:t>
                      </a:r>
                      <a:r>
                        <a:rPr lang="en-GB" sz="1100" dirty="0" smtClean="0">
                          <a:effectLst/>
                        </a:rPr>
                        <a:t>value for the bellows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-30/32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-16/46</a:t>
                      </a:r>
                      <a:endParaRPr lang="en-GB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281" y="2960407"/>
            <a:ext cx="5663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stroke, in mm, of the compensation system has been evaluated for different cooling/warm-up </a:t>
            </a:r>
            <a:r>
              <a:rPr lang="en-GB" sz="1400" dirty="0" err="1" smtClean="0"/>
              <a:t>scenarii</a:t>
            </a:r>
            <a:r>
              <a:rPr lang="en-GB" sz="1400" dirty="0" smtClean="0"/>
              <a:t>, validated on </a:t>
            </a:r>
            <a:r>
              <a:rPr lang="en-GB" sz="1400" dirty="0" smtClean="0"/>
              <a:t>LHC </a:t>
            </a:r>
            <a:r>
              <a:rPr lang="en-GB" sz="1400" dirty="0" smtClean="0"/>
              <a:t>string </a:t>
            </a:r>
            <a:r>
              <a:rPr lang="en-GB" sz="1400" dirty="0" smtClean="0"/>
              <a:t>II: 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177" y="892426"/>
            <a:ext cx="3138014" cy="2336478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62527"/>
              </p:ext>
            </p:extLst>
          </p:nvPr>
        </p:nvGraphicFramePr>
        <p:xfrm>
          <a:off x="152400" y="3695197"/>
          <a:ext cx="2776686" cy="189681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5562">
                  <a:extLst>
                    <a:ext uri="{9D8B030D-6E8A-4147-A177-3AD203B41FA5}">
                      <a16:colId xmlns:a16="http://schemas.microsoft.com/office/drawing/2014/main" val="2154275323"/>
                    </a:ext>
                  </a:extLst>
                </a:gridCol>
                <a:gridCol w="925562">
                  <a:extLst>
                    <a:ext uri="{9D8B030D-6E8A-4147-A177-3AD203B41FA5}">
                      <a16:colId xmlns:a16="http://schemas.microsoft.com/office/drawing/2014/main" val="2163611493"/>
                    </a:ext>
                  </a:extLst>
                </a:gridCol>
                <a:gridCol w="925562">
                  <a:extLst>
                    <a:ext uri="{9D8B030D-6E8A-4147-A177-3AD203B41FA5}">
                      <a16:colId xmlns:a16="http://schemas.microsoft.com/office/drawing/2014/main" val="2241676350"/>
                    </a:ext>
                  </a:extLst>
                </a:gridCol>
              </a:tblGrid>
              <a:tr h="363286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Beam screen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Cold mass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24563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Nominal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40-60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1.9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0257001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Coold down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293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150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3234448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Warm up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150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293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5151330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Exceptional 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293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70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2668957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Exceptional 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>
                          <a:effectLst/>
                        </a:rPr>
                        <a:t>150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293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2597646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52400" y="5592006"/>
            <a:ext cx="2776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Temperature conditions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975122" y="5592006"/>
            <a:ext cx="2776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Bellows stroke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6081856" y="3202755"/>
            <a:ext cx="27766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Thermal contractions</a:t>
            </a:r>
            <a:endParaRPr lang="en-GB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2112835"/>
            <a:ext cx="3176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15m long cold masses are assumed.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153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Preliminary conceptual design</a:t>
            </a:r>
            <a:endParaRPr lang="en-US" sz="4000" dirty="0"/>
          </a:p>
        </p:txBody>
      </p:sp>
      <p:pic>
        <p:nvPicPr>
          <p:cNvPr id="2050" name="Picture 2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924" y="2299084"/>
            <a:ext cx="6985364" cy="3510116"/>
          </a:xfrm>
          <a:prstGeom prst="snip2DiagRect">
            <a:avLst>
              <a:gd name="adj1" fmla="val 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2561" y="1098755"/>
            <a:ext cx="5847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Very first design. Alternatives have to be studied: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Transition and exit of cooling tubes.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RF bridge (deformable or sliding).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55406" y="4859593"/>
            <a:ext cx="1135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Absorber</a:t>
            </a:r>
            <a:endParaRPr lang="en-GB" dirty="0"/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>
          <a:xfrm flipV="1">
            <a:off x="1991032" y="3893574"/>
            <a:ext cx="1253613" cy="11506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18039" y="5809200"/>
            <a:ext cx="1192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Transition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flipV="1">
            <a:off x="4514178" y="4417142"/>
            <a:ext cx="1311435" cy="13920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35529" y="3034045"/>
            <a:ext cx="165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screen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8" idx="2"/>
          </p:cNvCxnSpPr>
          <p:nvPr/>
        </p:nvCxnSpPr>
        <p:spPr>
          <a:xfrm flipH="1">
            <a:off x="7086601" y="3403377"/>
            <a:ext cx="1177354" cy="10801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793226" y="1948104"/>
            <a:ext cx="1187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bridge</a:t>
            </a:r>
            <a:endParaRPr lang="en-GB" dirty="0"/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 flipH="1">
            <a:off x="4709595" y="2317436"/>
            <a:ext cx="677254" cy="14211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68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" y="1005841"/>
            <a:ext cx="4642210" cy="31050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920" y="456223"/>
            <a:ext cx="2883310" cy="19958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7783" t="7752" r="6499" b="7434"/>
          <a:stretch/>
        </p:blipFill>
        <p:spPr>
          <a:xfrm>
            <a:off x="38722" y="3193925"/>
            <a:ext cx="2092420" cy="1537610"/>
          </a:xfrm>
          <a:prstGeom prst="snip2DiagRect">
            <a:avLst>
              <a:gd name="adj1" fmla="val 0"/>
              <a:gd name="adj2" fmla="val 50000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7675" t="7439" r="5878" b="6185"/>
          <a:stretch/>
        </p:blipFill>
        <p:spPr>
          <a:xfrm>
            <a:off x="5047634" y="4468761"/>
            <a:ext cx="2204885" cy="15780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5743" y="4042063"/>
            <a:ext cx="2661142" cy="1905509"/>
          </a:xfrm>
          <a:prstGeom prst="snip2DiagRect">
            <a:avLst>
              <a:gd name="adj1" fmla="val 50000"/>
              <a:gd name="adj2" fmla="val 16667"/>
            </a:avLst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/>
          <a:srcRect l="37757" t="18279" r="33645" b="33622"/>
          <a:stretch/>
        </p:blipFill>
        <p:spPr>
          <a:xfrm>
            <a:off x="5062108" y="1454155"/>
            <a:ext cx="2831690" cy="2720643"/>
          </a:xfrm>
          <a:prstGeom prst="snip2DiagRect">
            <a:avLst>
              <a:gd name="adj1" fmla="val 0"/>
              <a:gd name="adj2" fmla="val 37809"/>
            </a:avLst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Absorber integration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465106" y="3559877"/>
            <a:ext cx="1618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Contact “ring”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6083710" y="3008671"/>
            <a:ext cx="210196" cy="7358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</p:cNvCxnSpPr>
          <p:nvPr/>
        </p:nvCxnSpPr>
        <p:spPr>
          <a:xfrm flipH="1">
            <a:off x="5231681" y="3744543"/>
            <a:ext cx="852029" cy="1874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11270" y="4438446"/>
            <a:ext cx="175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Interface plate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>
          <a:xfrm flipH="1" flipV="1">
            <a:off x="7280583" y="2558385"/>
            <a:ext cx="907667" cy="18800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9" idx="0"/>
          </p:cNvCxnSpPr>
          <p:nvPr/>
        </p:nvCxnSpPr>
        <p:spPr>
          <a:xfrm flipH="1">
            <a:off x="6083710" y="4438446"/>
            <a:ext cx="2104540" cy="6571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722" y="5095568"/>
            <a:ext cx="1325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RF contact</a:t>
            </a:r>
            <a:endParaRPr lang="en-GB" dirty="0"/>
          </a:p>
        </p:txBody>
      </p:sp>
      <p:cxnSp>
        <p:nvCxnSpPr>
          <p:cNvPr id="26" name="Straight Arrow Connector 25"/>
          <p:cNvCxnSpPr>
            <a:stCxn id="24" idx="0"/>
          </p:cNvCxnSpPr>
          <p:nvPr/>
        </p:nvCxnSpPr>
        <p:spPr>
          <a:xfrm flipV="1">
            <a:off x="701474" y="4534282"/>
            <a:ext cx="743868" cy="5612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0"/>
          </p:cNvCxnSpPr>
          <p:nvPr/>
        </p:nvCxnSpPr>
        <p:spPr>
          <a:xfrm flipH="1" flipV="1">
            <a:off x="608184" y="3498416"/>
            <a:ext cx="93290" cy="15971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4" idx="3"/>
          </p:cNvCxnSpPr>
          <p:nvPr/>
        </p:nvCxnSpPr>
        <p:spPr>
          <a:xfrm>
            <a:off x="1364226" y="5280234"/>
            <a:ext cx="667539" cy="881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4" idx="3"/>
          </p:cNvCxnSpPr>
          <p:nvPr/>
        </p:nvCxnSpPr>
        <p:spPr>
          <a:xfrm flipV="1">
            <a:off x="1364226" y="4174798"/>
            <a:ext cx="2486535" cy="11054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74290" y="1179586"/>
            <a:ext cx="3362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Weld cooling tube/absorber </a:t>
            </a:r>
            <a:endParaRPr lang="en-GB" dirty="0"/>
          </a:p>
        </p:txBody>
      </p:sp>
      <p:cxnSp>
        <p:nvCxnSpPr>
          <p:cNvPr id="38" name="Straight Arrow Connector 37"/>
          <p:cNvCxnSpPr>
            <a:stCxn id="36" idx="2"/>
          </p:cNvCxnSpPr>
          <p:nvPr/>
        </p:nvCxnSpPr>
        <p:spPr>
          <a:xfrm>
            <a:off x="2455607" y="1548918"/>
            <a:ext cx="258096" cy="7960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21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"/>
            <a:ext cx="8226854" cy="100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Preliminary conceptual design</a:t>
            </a: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331" y="3393478"/>
            <a:ext cx="5965723" cy="27914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331" y="810162"/>
            <a:ext cx="5965723" cy="26700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3550" y="3137860"/>
            <a:ext cx="16313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screen bellows</a:t>
            </a:r>
            <a:endParaRPr lang="en-GB" dirty="0"/>
          </a:p>
        </p:txBody>
      </p:sp>
      <p:cxnSp>
        <p:nvCxnSpPr>
          <p:cNvPr id="7" name="Straight Arrow Connector 6"/>
          <p:cNvCxnSpPr>
            <a:stCxn id="3" idx="3"/>
          </p:cNvCxnSpPr>
          <p:nvPr/>
        </p:nvCxnSpPr>
        <p:spPr>
          <a:xfrm flipV="1">
            <a:off x="2014917" y="3137861"/>
            <a:ext cx="1462957" cy="3231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81313" y="3317388"/>
            <a:ext cx="1836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Interconnection bellows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051467" y="2675397"/>
            <a:ext cx="58994" cy="6194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1255" y="1534939"/>
            <a:ext cx="25330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Continuous cooling circuit (no weld in beam vacuum)  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403335" y="1608423"/>
            <a:ext cx="1539504" cy="5312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5657" y="4491080"/>
            <a:ext cx="2492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Absorber profile to optimize? </a:t>
            </a:r>
            <a:endParaRPr lang="en-GB" dirty="0"/>
          </a:p>
        </p:txBody>
      </p:sp>
      <p:sp>
        <p:nvSpPr>
          <p:cNvPr id="20" name="Flowchart: Manual Input 19"/>
          <p:cNvSpPr/>
          <p:nvPr/>
        </p:nvSpPr>
        <p:spPr>
          <a:xfrm flipV="1">
            <a:off x="226576" y="5137411"/>
            <a:ext cx="2176759" cy="19524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39 w 10000"/>
              <a:gd name="connsiteY0" fmla="*/ 625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39 w 10000"/>
              <a:gd name="connsiteY4" fmla="*/ 6257 h 10000"/>
              <a:gd name="connsiteX0" fmla="*/ 2 w 10020"/>
              <a:gd name="connsiteY0" fmla="*/ 6257 h 10000"/>
              <a:gd name="connsiteX1" fmla="*/ 10020 w 10020"/>
              <a:gd name="connsiteY1" fmla="*/ 0 h 10000"/>
              <a:gd name="connsiteX2" fmla="*/ 10020 w 10020"/>
              <a:gd name="connsiteY2" fmla="*/ 10000 h 10000"/>
              <a:gd name="connsiteX3" fmla="*/ 20 w 10020"/>
              <a:gd name="connsiteY3" fmla="*/ 10000 h 10000"/>
              <a:gd name="connsiteX4" fmla="*/ 2 w 10020"/>
              <a:gd name="connsiteY4" fmla="*/ 6257 h 10000"/>
              <a:gd name="connsiteX0" fmla="*/ 0 w 10018"/>
              <a:gd name="connsiteY0" fmla="*/ 6257 h 10000"/>
              <a:gd name="connsiteX1" fmla="*/ 10018 w 10018"/>
              <a:gd name="connsiteY1" fmla="*/ 0 h 10000"/>
              <a:gd name="connsiteX2" fmla="*/ 10018 w 10018"/>
              <a:gd name="connsiteY2" fmla="*/ 10000 h 10000"/>
              <a:gd name="connsiteX3" fmla="*/ 18 w 10018"/>
              <a:gd name="connsiteY3" fmla="*/ 10000 h 10000"/>
              <a:gd name="connsiteX4" fmla="*/ 0 w 10018"/>
              <a:gd name="connsiteY4" fmla="*/ 6257 h 10000"/>
              <a:gd name="connsiteX0" fmla="*/ 10 w 10000"/>
              <a:gd name="connsiteY0" fmla="*/ 6415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0 w 10000"/>
              <a:gd name="connsiteY4" fmla="*/ 64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" y="6415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cubicBezTo>
                  <a:pt x="13" y="8752"/>
                  <a:pt x="25" y="10028"/>
                  <a:pt x="10" y="6415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Manual Input 19"/>
          <p:cNvSpPr/>
          <p:nvPr/>
        </p:nvSpPr>
        <p:spPr>
          <a:xfrm flipV="1">
            <a:off x="226575" y="5686122"/>
            <a:ext cx="2176759" cy="19524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39 w 10000"/>
              <a:gd name="connsiteY0" fmla="*/ 625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39 w 10000"/>
              <a:gd name="connsiteY4" fmla="*/ 6257 h 10000"/>
              <a:gd name="connsiteX0" fmla="*/ 2 w 10020"/>
              <a:gd name="connsiteY0" fmla="*/ 6257 h 10000"/>
              <a:gd name="connsiteX1" fmla="*/ 10020 w 10020"/>
              <a:gd name="connsiteY1" fmla="*/ 0 h 10000"/>
              <a:gd name="connsiteX2" fmla="*/ 10020 w 10020"/>
              <a:gd name="connsiteY2" fmla="*/ 10000 h 10000"/>
              <a:gd name="connsiteX3" fmla="*/ 20 w 10020"/>
              <a:gd name="connsiteY3" fmla="*/ 10000 h 10000"/>
              <a:gd name="connsiteX4" fmla="*/ 2 w 10020"/>
              <a:gd name="connsiteY4" fmla="*/ 6257 h 10000"/>
              <a:gd name="connsiteX0" fmla="*/ 0 w 10018"/>
              <a:gd name="connsiteY0" fmla="*/ 6257 h 10000"/>
              <a:gd name="connsiteX1" fmla="*/ 10018 w 10018"/>
              <a:gd name="connsiteY1" fmla="*/ 0 h 10000"/>
              <a:gd name="connsiteX2" fmla="*/ 10018 w 10018"/>
              <a:gd name="connsiteY2" fmla="*/ 10000 h 10000"/>
              <a:gd name="connsiteX3" fmla="*/ 18 w 10018"/>
              <a:gd name="connsiteY3" fmla="*/ 10000 h 10000"/>
              <a:gd name="connsiteX4" fmla="*/ 0 w 10018"/>
              <a:gd name="connsiteY4" fmla="*/ 6257 h 10000"/>
              <a:gd name="connsiteX0" fmla="*/ 10 w 10000"/>
              <a:gd name="connsiteY0" fmla="*/ 6415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0 w 10000"/>
              <a:gd name="connsiteY4" fmla="*/ 6415 h 10000"/>
              <a:gd name="connsiteX0" fmla="*/ 10 w 10000"/>
              <a:gd name="connsiteY0" fmla="*/ 6415 h 10000"/>
              <a:gd name="connsiteX1" fmla="*/ 642 w 10000"/>
              <a:gd name="connsiteY1" fmla="*/ 588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10 w 10000"/>
              <a:gd name="connsiteY5" fmla="*/ 6415 h 10000"/>
              <a:gd name="connsiteX0" fmla="*/ 10 w 10000"/>
              <a:gd name="connsiteY0" fmla="*/ 6415 h 10000"/>
              <a:gd name="connsiteX1" fmla="*/ 642 w 10000"/>
              <a:gd name="connsiteY1" fmla="*/ 4145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10 w 10000"/>
              <a:gd name="connsiteY5" fmla="*/ 6415 h 10000"/>
              <a:gd name="connsiteX0" fmla="*/ 10 w 10000"/>
              <a:gd name="connsiteY0" fmla="*/ 6415 h 10000"/>
              <a:gd name="connsiteX1" fmla="*/ 614 w 10000"/>
              <a:gd name="connsiteY1" fmla="*/ 3514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10 w 10000"/>
              <a:gd name="connsiteY5" fmla="*/ 6415 h 10000"/>
              <a:gd name="connsiteX0" fmla="*/ 10 w 10000"/>
              <a:gd name="connsiteY0" fmla="*/ 6415 h 10000"/>
              <a:gd name="connsiteX1" fmla="*/ 1590 w 10000"/>
              <a:gd name="connsiteY1" fmla="*/ 3041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10 w 10000"/>
              <a:gd name="connsiteY5" fmla="*/ 6415 h 10000"/>
              <a:gd name="connsiteX0" fmla="*/ 10 w 10000"/>
              <a:gd name="connsiteY0" fmla="*/ 6415 h 10000"/>
              <a:gd name="connsiteX1" fmla="*/ 1590 w 10000"/>
              <a:gd name="connsiteY1" fmla="*/ 3041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10 w 10000"/>
              <a:gd name="connsiteY5" fmla="*/ 6415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10" y="6415"/>
                </a:moveTo>
                <a:cubicBezTo>
                  <a:pt x="537" y="5290"/>
                  <a:pt x="851" y="4324"/>
                  <a:pt x="1590" y="3041"/>
                </a:cubicBez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cubicBezTo>
                  <a:pt x="13" y="8752"/>
                  <a:pt x="25" y="10028"/>
                  <a:pt x="10" y="6415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urved Right Arrow 20"/>
          <p:cNvSpPr/>
          <p:nvPr/>
        </p:nvSpPr>
        <p:spPr>
          <a:xfrm>
            <a:off x="98318" y="5332651"/>
            <a:ext cx="175598" cy="310767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4669" y="5295438"/>
            <a:ext cx="445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32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eC_Dvt_vacuum_chamber_CG_v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33682</TotalTime>
  <Words>512</Words>
  <Application>Microsoft Office PowerPoint</Application>
  <PresentationFormat>On-screen Show (4:3)</PresentationFormat>
  <Paragraphs>135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Verdana</vt:lpstr>
      <vt:lpstr>Wingdings</vt:lpstr>
      <vt:lpstr>LHeC_Dvt_vacuum_chamber_CG_v1</vt:lpstr>
      <vt:lpstr>PowerPoint Presentation</vt:lpstr>
      <vt:lpstr>FCC-hh beam vacuum line interconnections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1160</cp:revision>
  <cp:lastPrinted>2018-02-20T11:15:11Z</cp:lastPrinted>
  <dcterms:created xsi:type="dcterms:W3CDTF">2016-03-18T10:32:59Z</dcterms:created>
  <dcterms:modified xsi:type="dcterms:W3CDTF">2019-03-15T14:13:59Z</dcterms:modified>
</cp:coreProperties>
</file>