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340" r:id="rId2"/>
    <p:sldId id="341" r:id="rId3"/>
    <p:sldId id="319" r:id="rId4"/>
    <p:sldId id="422" r:id="rId5"/>
    <p:sldId id="382" r:id="rId6"/>
    <p:sldId id="415" r:id="rId7"/>
    <p:sldId id="423" r:id="rId8"/>
    <p:sldId id="419" r:id="rId9"/>
    <p:sldId id="416" r:id="rId10"/>
    <p:sldId id="417" r:id="rId11"/>
    <p:sldId id="418" r:id="rId12"/>
    <p:sldId id="420" r:id="rId13"/>
    <p:sldId id="424" r:id="rId14"/>
    <p:sldId id="383" r:id="rId15"/>
    <p:sldId id="431" r:id="rId16"/>
    <p:sldId id="427" r:id="rId17"/>
    <p:sldId id="429" r:id="rId18"/>
    <p:sldId id="421" r:id="rId19"/>
    <p:sldId id="430" r:id="rId20"/>
    <p:sldId id="425" r:id="rId21"/>
    <p:sldId id="285" r:id="rId22"/>
    <p:sldId id="432" r:id="rId23"/>
    <p:sldId id="342" r:id="rId24"/>
    <p:sldId id="426" r:id="rId25"/>
    <p:sldId id="394" r:id="rId26"/>
    <p:sldId id="428" r:id="rId27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  <a:srgbClr val="FFCC00"/>
    <a:srgbClr val="66FF33"/>
    <a:srgbClr val="FB8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4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r">
              <a:defRPr sz="1300"/>
            </a:lvl1pPr>
          </a:lstStyle>
          <a:p>
            <a:fld id="{4BCA6A80-8C29-4E7C-80DB-3E191A40980C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4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r">
              <a:defRPr sz="1300"/>
            </a:lvl1pPr>
          </a:lstStyle>
          <a:p>
            <a:fld id="{A6D7B507-C0E7-4B01-8307-C6B1595B4A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61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r">
              <a:defRPr sz="1300"/>
            </a:lvl1pPr>
          </a:lstStyle>
          <a:p>
            <a:fld id="{931EC3C5-CBDC-444B-AA61-C724FA703F57}" type="datetimeFigureOut">
              <a:rPr lang="en-GB" smtClean="0"/>
              <a:t>18/03/2019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7938"/>
            <a:ext cx="46069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18" tIns="47759" rIns="95518" bIns="4775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9" y="4925412"/>
            <a:ext cx="5681980" cy="4029880"/>
          </a:xfrm>
          <a:prstGeom prst="rect">
            <a:avLst/>
          </a:prstGeom>
        </p:spPr>
        <p:txBody>
          <a:bodyPr vert="horz" lIns="95518" tIns="47759" rIns="95518" bIns="4775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r">
              <a:defRPr sz="1300"/>
            </a:lvl1pPr>
          </a:lstStyle>
          <a:p>
            <a:fld id="{817564D7-BAB4-4A70-84F6-D5C39DDEC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51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6925" cy="3455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564D7-BAB4-4A70-84F6-D5C39DDECB8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65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850" y="1974187"/>
            <a:ext cx="2322309" cy="229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45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7032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894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28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73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11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606945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0929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7032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41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74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3" y="233495"/>
            <a:ext cx="822685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3" y="1325608"/>
            <a:ext cx="8226855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5"/>
            <a:ext cx="9144000" cy="707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498" y="6257348"/>
            <a:ext cx="1277997" cy="534474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3438216" y="6326600"/>
            <a:ext cx="254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 smtClean="0">
                <a:solidFill>
                  <a:schemeClr val="bg1"/>
                </a:solidFill>
              </a:rPr>
              <a:t>Marco Morrone, Cedric Garion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0" u="none" baseline="0" dirty="0" smtClean="0">
                <a:solidFill>
                  <a:schemeClr val="bg1"/>
                </a:solidFill>
              </a:rPr>
              <a:t>TE-VSC-DLM</a:t>
            </a:r>
            <a:endParaRPr lang="fr-CH" sz="1000" i="0" u="none" baseline="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7286340" y="6358951"/>
            <a:ext cx="18208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aseline="0" dirty="0" smtClean="0">
                <a:solidFill>
                  <a:schemeClr val="bg1"/>
                </a:solidFill>
              </a:rPr>
              <a:t>18-19 </a:t>
            </a:r>
            <a:r>
              <a:rPr lang="en-GB" sz="900" baseline="30000" dirty="0" err="1" smtClean="0">
                <a:solidFill>
                  <a:schemeClr val="bg1"/>
                </a:solidFill>
              </a:rPr>
              <a:t>th</a:t>
            </a:r>
            <a:r>
              <a:rPr lang="en-GB" sz="900" dirty="0" smtClean="0">
                <a:solidFill>
                  <a:schemeClr val="bg1"/>
                </a:solidFill>
              </a:rPr>
              <a:t> March 2019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333" y="6206466"/>
            <a:ext cx="1266825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70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3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Beam Screen Design</a:t>
            </a:r>
            <a:endParaRPr lang="en-GB" sz="2000" b="1" u="sng" dirty="0"/>
          </a:p>
          <a:p>
            <a:pPr algn="ctr"/>
            <a:r>
              <a:rPr lang="en-GB" dirty="0" smtClean="0"/>
              <a:t>Beam screen supports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510" y="956444"/>
            <a:ext cx="3856939" cy="2890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78" y="1087453"/>
            <a:ext cx="4217862" cy="2722547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 flipV="1">
            <a:off x="2971570" y="2628622"/>
            <a:ext cx="569203" cy="800378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431045" y="3270858"/>
            <a:ext cx="1596376" cy="5539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Side supports</a:t>
            </a:r>
          </a:p>
          <a:p>
            <a:pPr algn="ctr"/>
            <a:r>
              <a:rPr lang="en-US" sz="1050" dirty="0">
                <a:ln w="0"/>
                <a:solidFill>
                  <a:schemeClr val="accent6"/>
                </a:solidFill>
              </a:rPr>
              <a:t>h</a:t>
            </a:r>
            <a:r>
              <a:rPr lang="en-US" sz="1050" dirty="0" smtClean="0">
                <a:ln w="0"/>
                <a:solidFill>
                  <a:schemeClr val="accent6"/>
                </a:solidFill>
              </a:rPr>
              <a:t>ighly loaded during quench 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641609" y="1298156"/>
            <a:ext cx="279391" cy="366605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696438" y="1067324"/>
            <a:ext cx="954728" cy="23083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Cold bore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59567" y="4822388"/>
            <a:ext cx="64425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Updated version: 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x=0.65 mm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                   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GB" sz="1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GB" sz="1400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=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43 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kN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/m (per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half_outer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shell)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359567" y="4459411"/>
            <a:ext cx="64011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Former version: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x=2.7 mm, not 0.9 mm      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GB" sz="1400" baseline="-25000" dirty="0" err="1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GB" sz="1400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= 61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kN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/m (per </a:t>
            </a:r>
            <a:r>
              <a:rPr lang="en-GB" sz="1400" dirty="0" err="1" smtClean="0">
                <a:solidFill>
                  <a:schemeClr val="accent6">
                    <a:lumMod val="50000"/>
                  </a:schemeClr>
                </a:solidFill>
              </a:rPr>
              <a:t>half_outer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shell)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199752" y="4082095"/>
            <a:ext cx="68210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Maximum displacement and force along the horizontal plane during a quench: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4776" y="5267382"/>
            <a:ext cx="6413174" cy="6367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Revision of the boundary conditions used to elaborate the results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/>
              <a:t>o</a:t>
            </a:r>
            <a:r>
              <a:rPr lang="en-GB" sz="1600" dirty="0" smtClean="0"/>
              <a:t>f the former BS version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5392445" y="3498395"/>
            <a:ext cx="12105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n w="0"/>
                <a:solidFill>
                  <a:schemeClr val="accent6"/>
                </a:solidFill>
              </a:rPr>
              <a:t>5 x </a:t>
            </a:r>
            <a:r>
              <a:rPr lang="en-US" sz="1100" dirty="0" err="1" smtClean="0">
                <a:ln w="0"/>
                <a:solidFill>
                  <a:schemeClr val="accent6"/>
                </a:solidFill>
              </a:rPr>
              <a:t>magnfication</a:t>
            </a:r>
            <a:endParaRPr lang="en-GB" sz="1100" dirty="0"/>
          </a:p>
        </p:txBody>
      </p:sp>
      <p:sp>
        <p:nvSpPr>
          <p:cNvPr id="16" name="Rectangle 15"/>
          <p:cNvSpPr/>
          <p:nvPr/>
        </p:nvSpPr>
        <p:spPr>
          <a:xfrm>
            <a:off x="5617997" y="807011"/>
            <a:ext cx="31277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ln w="0"/>
                <a:solidFill>
                  <a:schemeClr val="accent6"/>
                </a:solidFill>
              </a:rPr>
              <a:t>Deformation of the BS during a magnet quench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5298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Mechanical behaviour</a:t>
            </a:r>
            <a:endParaRPr lang="en-GB" sz="2000" b="1" u="sng" dirty="0"/>
          </a:p>
          <a:p>
            <a:pPr algn="ctr"/>
            <a:r>
              <a:rPr lang="en-GB" dirty="0" smtClean="0"/>
              <a:t>Beam screen supports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" y="1814065"/>
            <a:ext cx="5996196" cy="29695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841" y="4059062"/>
            <a:ext cx="4212110" cy="20859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9224" t="7361" r="13702" b="5091"/>
          <a:stretch/>
        </p:blipFill>
        <p:spPr>
          <a:xfrm>
            <a:off x="6631484" y="1929481"/>
            <a:ext cx="2131283" cy="1814096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193620" y="4206129"/>
            <a:ext cx="2337731" cy="25391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200" dirty="0" smtClean="0">
                <a:ln w="0"/>
                <a:solidFill>
                  <a:schemeClr val="accent6"/>
                </a:solidFill>
              </a:rPr>
              <a:t>Residual max stress 400 MPa</a:t>
            </a:r>
            <a:endParaRPr lang="en-US" sz="1200" dirty="0">
              <a:ln w="0"/>
              <a:solidFill>
                <a:schemeClr val="accent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153" y="1516535"/>
            <a:ext cx="3943350" cy="23083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Residual deformation </a:t>
            </a:r>
            <a:r>
              <a:rPr lang="en-US" sz="1050" b="1" dirty="0" smtClean="0">
                <a:ln w="0"/>
                <a:solidFill>
                  <a:schemeClr val="accent6"/>
                </a:solidFill>
              </a:rPr>
              <a:t>20 </a:t>
            </a:r>
            <a:r>
              <a:rPr lang="el-GR" sz="1050" b="1" dirty="0" smtClean="0">
                <a:ln w="0"/>
                <a:solidFill>
                  <a:schemeClr val="accent6"/>
                </a:solidFill>
              </a:rPr>
              <a:t>μ</a:t>
            </a:r>
            <a:r>
              <a:rPr lang="en-US" sz="1050" b="1" dirty="0" smtClean="0">
                <a:ln w="0"/>
                <a:solidFill>
                  <a:schemeClr val="accent6"/>
                </a:solidFill>
              </a:rPr>
              <a:t>m</a:t>
            </a:r>
            <a:r>
              <a:rPr lang="en-US" sz="1050" dirty="0" smtClean="0">
                <a:ln w="0"/>
                <a:solidFill>
                  <a:schemeClr val="accent6"/>
                </a:solidFill>
              </a:rPr>
              <a:t> &lt; 100 </a:t>
            </a:r>
            <a:r>
              <a:rPr lang="el-GR" sz="1050" dirty="0">
                <a:ln w="0"/>
                <a:solidFill>
                  <a:schemeClr val="accent6"/>
                </a:solidFill>
              </a:rPr>
              <a:t>μ</a:t>
            </a:r>
            <a:r>
              <a:rPr lang="en-US" sz="1050" dirty="0" smtClean="0">
                <a:ln w="0"/>
                <a:solidFill>
                  <a:schemeClr val="accent6"/>
                </a:solidFill>
              </a:rPr>
              <a:t>m of pre stress 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513372" y="1344691"/>
            <a:ext cx="3404843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Maximum BS displacement 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Δ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x=0.65 mm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960" y="5221662"/>
            <a:ext cx="4125904" cy="7859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Optimisation of the beam screen supports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to withstand a magnet quench with reduced plastic deformation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373317" y="1929481"/>
            <a:ext cx="26709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n w="0"/>
                <a:solidFill>
                  <a:schemeClr val="accent6"/>
                </a:solidFill>
              </a:rPr>
              <a:t>Support on the horizontal plane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5964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Mechanical behaviour</a:t>
            </a:r>
            <a:endParaRPr lang="en-GB" sz="2000" b="1" u="sng" dirty="0"/>
          </a:p>
          <a:p>
            <a:pPr algn="ctr"/>
            <a:r>
              <a:rPr lang="en-GB" dirty="0"/>
              <a:t>Beam screen supports</a:t>
            </a:r>
          </a:p>
        </p:txBody>
      </p:sp>
      <p:pic>
        <p:nvPicPr>
          <p:cNvPr id="4" name="inser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311275"/>
            <a:ext cx="9144000" cy="4521200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364226" y="978072"/>
            <a:ext cx="3232150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dirty="0">
                <a:ln w="0"/>
                <a:solidFill>
                  <a:schemeClr val="accent6"/>
                </a:solidFill>
              </a:rPr>
              <a:t>V</a:t>
            </a:r>
            <a:r>
              <a:rPr lang="en-US" dirty="0" smtClean="0">
                <a:ln w="0"/>
                <a:solidFill>
                  <a:schemeClr val="accent6"/>
                </a:solidFill>
              </a:rPr>
              <a:t>ertical displacement: </a:t>
            </a:r>
            <a:r>
              <a:rPr lang="en-GB" dirty="0">
                <a:ln w="0"/>
                <a:solidFill>
                  <a:schemeClr val="accent6"/>
                </a:solidFill>
              </a:rPr>
              <a:t>-32 </a:t>
            </a:r>
            <a:r>
              <a:rPr lang="el-GR" dirty="0">
                <a:ln w="0"/>
                <a:solidFill>
                  <a:schemeClr val="accent6"/>
                </a:solidFill>
              </a:rPr>
              <a:t>μ</a:t>
            </a:r>
            <a:r>
              <a:rPr lang="en-US" dirty="0" smtClean="0">
                <a:ln w="0"/>
                <a:solidFill>
                  <a:schemeClr val="accent6"/>
                </a:solidFill>
              </a:rPr>
              <a:t>m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59058" y="962683"/>
            <a:ext cx="2150486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dirty="0" smtClean="0">
                <a:ln w="0"/>
                <a:solidFill>
                  <a:schemeClr val="accent6"/>
                </a:solidFill>
              </a:rPr>
              <a:t>Weight: 2.16 Kg/m</a:t>
            </a:r>
            <a:endParaRPr lang="en-US" dirty="0" smtClean="0">
              <a:ln w="0"/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7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127" y="932412"/>
            <a:ext cx="7439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200" dirty="0" smtClean="0"/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Recent design evolution at a glance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Mechanical behaviour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Quench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</a:t>
            </a: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supports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Thermal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Temperature profile due to SR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Heat load to the cold bore by SR and the supporting system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214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13588"/>
          <a:stretch/>
        </p:blipFill>
        <p:spPr>
          <a:xfrm>
            <a:off x="4190432" y="2605145"/>
            <a:ext cx="4280468" cy="34044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4593" y="3115484"/>
            <a:ext cx="3648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Max </a:t>
            </a:r>
            <a:r>
              <a:rPr lang="en-GB" sz="1200" b="1" dirty="0" smtClean="0"/>
              <a:t>synchrotron </a:t>
            </a:r>
            <a:r>
              <a:rPr lang="en-GB" sz="1200" b="1" dirty="0"/>
              <a:t>radiation </a:t>
            </a:r>
            <a:r>
              <a:rPr lang="en-GB" sz="1200" dirty="0"/>
              <a:t>power ~ </a:t>
            </a:r>
            <a:r>
              <a:rPr lang="en-GB" sz="1200" dirty="0" smtClean="0"/>
              <a:t>4</a:t>
            </a:r>
            <a:r>
              <a:rPr lang="en-GB" sz="1200" dirty="0"/>
              <a:t>2</a:t>
            </a:r>
            <a:r>
              <a:rPr lang="en-GB" sz="1200" dirty="0" smtClean="0"/>
              <a:t> </a:t>
            </a:r>
            <a:r>
              <a:rPr lang="en-GB" sz="1200" dirty="0"/>
              <a:t>W/m </a:t>
            </a:r>
          </a:p>
          <a:p>
            <a:pPr algn="ctr"/>
            <a:r>
              <a:rPr lang="en-GB" sz="1200" dirty="0"/>
              <a:t>Beam intensity: 0.5 A, </a:t>
            </a:r>
            <a:r>
              <a:rPr lang="en-GB" sz="1200" dirty="0" smtClean="0"/>
              <a:t>50 </a:t>
            </a:r>
            <a:r>
              <a:rPr lang="en-GB" sz="1200" dirty="0" err="1"/>
              <a:t>TeV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67" y="1196863"/>
            <a:ext cx="3176412" cy="1891971"/>
          </a:xfrm>
          <a:prstGeom prst="rect">
            <a:avLst/>
          </a:prstGeom>
        </p:spPr>
      </p:pic>
      <p:sp>
        <p:nvSpPr>
          <p:cNvPr id="26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  <a:endParaRPr lang="en-GB" sz="2000" b="1" u="sng" dirty="0"/>
          </a:p>
          <a:p>
            <a:pPr algn="ctr"/>
            <a:r>
              <a:rPr lang="en-GB" dirty="0" smtClean="0"/>
              <a:t>Temperature profile due to S.R.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7686" t="9285" r="10245" b="2719"/>
          <a:stretch/>
        </p:blipFill>
        <p:spPr>
          <a:xfrm>
            <a:off x="80579" y="3689982"/>
            <a:ext cx="3634171" cy="213094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4248" y="5884422"/>
            <a:ext cx="37322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Thermal contacts according to the spot weld pattern</a:t>
            </a:r>
            <a:endParaRPr lang="en-GB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92013" y="2609287"/>
            <a:ext cx="471030" cy="2155309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669029" y="2338816"/>
            <a:ext cx="59635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Heat load deposited according to a Gaussian distribution on the saw-teeth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4313049" y="5855191"/>
            <a:ext cx="40385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Half beam screen has been modelled due to symmetry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698" y="878119"/>
            <a:ext cx="2351973" cy="14231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4495" y="641736"/>
            <a:ext cx="2468881" cy="164765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6026060" y="1571406"/>
            <a:ext cx="639109" cy="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07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79" y="965935"/>
            <a:ext cx="7077847" cy="5076755"/>
          </a:xfrm>
          <a:prstGeom prst="rect">
            <a:avLst/>
          </a:prstGeom>
        </p:spPr>
      </p:pic>
      <p:sp>
        <p:nvSpPr>
          <p:cNvPr id="26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  <a:endParaRPr lang="en-GB" sz="2000" b="1" u="sng" dirty="0"/>
          </a:p>
          <a:p>
            <a:pPr algn="ctr"/>
            <a:r>
              <a:rPr lang="en-GB" dirty="0" smtClean="0"/>
              <a:t>Temperature profile due to S.R.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85312" y="1283048"/>
            <a:ext cx="2724262" cy="3358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Base temperature 40 K</a:t>
            </a:r>
          </a:p>
        </p:txBody>
      </p:sp>
    </p:spTree>
    <p:extLst>
      <p:ext uri="{BB962C8B-B14F-4D97-AF65-F5344CB8AC3E}">
        <p14:creationId xmlns:p14="http://schemas.microsoft.com/office/powerpoint/2010/main" val="34628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349" y="1024128"/>
            <a:ext cx="6996195" cy="5114825"/>
          </a:xfrm>
          <a:prstGeom prst="rect">
            <a:avLst/>
          </a:prstGeom>
        </p:spPr>
      </p:pic>
      <p:sp>
        <p:nvSpPr>
          <p:cNvPr id="26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  <a:endParaRPr lang="en-GB" sz="2000" b="1" u="sng" dirty="0"/>
          </a:p>
          <a:p>
            <a:pPr algn="ctr"/>
            <a:r>
              <a:rPr lang="en-GB" dirty="0" smtClean="0"/>
              <a:t>Temperature profile due to S.R.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85312" y="1283048"/>
            <a:ext cx="2724262" cy="3358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Base temperature 57 K</a:t>
            </a:r>
          </a:p>
        </p:txBody>
      </p:sp>
    </p:spTree>
    <p:extLst>
      <p:ext uri="{BB962C8B-B14F-4D97-AF65-F5344CB8AC3E}">
        <p14:creationId xmlns:p14="http://schemas.microsoft.com/office/powerpoint/2010/main" val="38592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" y="767046"/>
            <a:ext cx="7131050" cy="5597221"/>
          </a:xfrm>
          <a:prstGeom prst="rect">
            <a:avLst/>
          </a:prstGeom>
        </p:spPr>
      </p:pic>
      <p:sp>
        <p:nvSpPr>
          <p:cNvPr id="26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  <a:endParaRPr lang="en-GB" sz="2000" b="1" u="sng" dirty="0"/>
          </a:p>
          <a:p>
            <a:pPr algn="ctr"/>
            <a:r>
              <a:rPr lang="en-GB" dirty="0" smtClean="0"/>
              <a:t>Heat load to the cold bore [</a:t>
            </a:r>
            <a:r>
              <a:rPr lang="en-GB" dirty="0" err="1" smtClean="0"/>
              <a:t>mW</a:t>
            </a:r>
            <a:r>
              <a:rPr lang="en-GB" dirty="0" smtClean="0"/>
              <a:t>/m]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5199787"/>
            <a:ext cx="299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The contact area </a:t>
            </a:r>
            <a:r>
              <a:rPr lang="en-GB" sz="1600" dirty="0" smtClean="0"/>
              <a:t>(</a:t>
            </a:r>
            <a:r>
              <a:rPr lang="en-GB" sz="1600" dirty="0"/>
              <a:t>0.01 mm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) according </a:t>
            </a:r>
            <a:r>
              <a:rPr lang="en-GB" sz="1600" dirty="0"/>
              <a:t>to the </a:t>
            </a:r>
            <a:r>
              <a:rPr lang="en-GB" sz="1600" dirty="0" err="1"/>
              <a:t>Hertzian</a:t>
            </a:r>
            <a:r>
              <a:rPr lang="en-GB" sz="1600" dirty="0"/>
              <a:t> </a:t>
            </a:r>
            <a:r>
              <a:rPr lang="en-GB" sz="1600" dirty="0" smtClean="0"/>
              <a:t>theory.</a:t>
            </a:r>
            <a:endParaRPr lang="en-GB" sz="16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98600" y="3771522"/>
            <a:ext cx="1016000" cy="142826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Left Arrow 15"/>
          <p:cNvSpPr/>
          <p:nvPr/>
        </p:nvSpPr>
        <p:spPr>
          <a:xfrm>
            <a:off x="2838450" y="3464455"/>
            <a:ext cx="495300" cy="307067"/>
          </a:xfrm>
          <a:prstGeom prst="lef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711524" y="3234889"/>
            <a:ext cx="952426" cy="255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B8005"/>
                </a:solidFill>
              </a:rPr>
              <a:t>Heat</a:t>
            </a:r>
          </a:p>
        </p:txBody>
      </p:sp>
    </p:spTree>
    <p:extLst>
      <p:ext uri="{BB962C8B-B14F-4D97-AF65-F5344CB8AC3E}">
        <p14:creationId xmlns:p14="http://schemas.microsoft.com/office/powerpoint/2010/main" val="470960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2"/>
          <p:cNvSpPr txBox="1"/>
          <p:nvPr/>
        </p:nvSpPr>
        <p:spPr>
          <a:xfrm>
            <a:off x="1992635" y="9937"/>
            <a:ext cx="5158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</a:p>
          <a:p>
            <a:pPr algn="ctr"/>
            <a:r>
              <a:rPr lang="en-GB" dirty="0"/>
              <a:t>Heat load to the cold bore by </a:t>
            </a:r>
            <a:r>
              <a:rPr lang="en-GB" dirty="0" smtClean="0"/>
              <a:t>S.R.</a:t>
            </a:r>
            <a:endParaRPr lang="en-GB" dirty="0"/>
          </a:p>
          <a:p>
            <a:pPr algn="ctr"/>
            <a:endParaRPr lang="en-GB" sz="20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-46"/>
          <a:stretch/>
        </p:blipFill>
        <p:spPr>
          <a:xfrm>
            <a:off x="1603374" y="931862"/>
            <a:ext cx="6918325" cy="51720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231945"/>
            <a:ext cx="3333820" cy="9002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dirty="0" smtClean="0">
                <a:ln w="0"/>
                <a:solidFill>
                  <a:schemeClr val="accent6"/>
                </a:solidFill>
              </a:rPr>
              <a:t>Heat to the cold bore:</a:t>
            </a:r>
          </a:p>
          <a:p>
            <a:pPr algn="ctr"/>
            <a:r>
              <a:rPr lang="en-GB" dirty="0" smtClean="0">
                <a:ln w="0"/>
                <a:solidFill>
                  <a:schemeClr val="accent6"/>
                </a:solidFill>
              </a:rPr>
              <a:t>2.95 </a:t>
            </a:r>
            <a:r>
              <a:rPr lang="en-GB" dirty="0" err="1" smtClean="0">
                <a:ln w="0"/>
                <a:solidFill>
                  <a:schemeClr val="accent6"/>
                </a:solidFill>
              </a:rPr>
              <a:t>mW</a:t>
            </a:r>
            <a:r>
              <a:rPr lang="en-GB" dirty="0" smtClean="0">
                <a:ln w="0"/>
                <a:solidFill>
                  <a:schemeClr val="accent6"/>
                </a:solidFill>
              </a:rPr>
              <a:t>/m</a:t>
            </a:r>
          </a:p>
          <a:p>
            <a:pPr algn="ctr"/>
            <a:r>
              <a:rPr lang="en-US" dirty="0" smtClean="0">
                <a:ln w="0"/>
                <a:solidFill>
                  <a:schemeClr val="accent6"/>
                </a:solidFill>
              </a:rPr>
              <a:t>@ base temperature of 40 K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438695"/>
            <a:ext cx="3333820" cy="90024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dirty="0" smtClean="0">
                <a:ln w="0"/>
                <a:solidFill>
                  <a:schemeClr val="accent6"/>
                </a:solidFill>
              </a:rPr>
              <a:t>Heat to the cold bore:</a:t>
            </a:r>
          </a:p>
          <a:p>
            <a:pPr algn="ctr"/>
            <a:r>
              <a:rPr lang="en-GB" dirty="0" smtClean="0">
                <a:ln w="0"/>
                <a:solidFill>
                  <a:schemeClr val="accent6"/>
                </a:solidFill>
              </a:rPr>
              <a:t>8.84 </a:t>
            </a:r>
            <a:r>
              <a:rPr lang="en-GB" dirty="0" err="1" smtClean="0">
                <a:ln w="0"/>
                <a:solidFill>
                  <a:schemeClr val="accent6"/>
                </a:solidFill>
              </a:rPr>
              <a:t>mW</a:t>
            </a:r>
            <a:r>
              <a:rPr lang="en-GB" dirty="0" smtClean="0">
                <a:ln w="0"/>
                <a:solidFill>
                  <a:schemeClr val="accent6"/>
                </a:solidFill>
              </a:rPr>
              <a:t>/m</a:t>
            </a:r>
          </a:p>
          <a:p>
            <a:pPr algn="ctr"/>
            <a:r>
              <a:rPr lang="en-US" dirty="0" smtClean="0">
                <a:ln w="0"/>
                <a:solidFill>
                  <a:schemeClr val="accent6"/>
                </a:solidFill>
              </a:rPr>
              <a:t>@ base temperature of 57 K</a:t>
            </a:r>
          </a:p>
        </p:txBody>
      </p:sp>
    </p:spTree>
    <p:extLst>
      <p:ext uri="{BB962C8B-B14F-4D97-AF65-F5344CB8AC3E}">
        <p14:creationId xmlns:p14="http://schemas.microsoft.com/office/powerpoint/2010/main" val="59146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7" y="1931116"/>
            <a:ext cx="7979531" cy="2652318"/>
          </a:xfrm>
          <a:prstGeom prst="rect">
            <a:avLst/>
          </a:prstGeom>
        </p:spPr>
      </p:pic>
      <p:sp>
        <p:nvSpPr>
          <p:cNvPr id="5" name="TextBox 12"/>
          <p:cNvSpPr txBox="1">
            <a:spLocks noGrp="1"/>
          </p:cNvSpPr>
          <p:nvPr>
            <p:ph type="title"/>
          </p:nvPr>
        </p:nvSpPr>
        <p:spPr>
          <a:xfrm>
            <a:off x="457203" y="103552"/>
            <a:ext cx="8226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Summary of the heat loads @ 57 K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(worst case scenario)</a:t>
            </a:r>
            <a:endParaRPr lang="en-GB" sz="4000" dirty="0"/>
          </a:p>
          <a:p>
            <a:pPr algn="ctr"/>
            <a:endParaRPr lang="en-GB" sz="16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3185601" y="4837527"/>
            <a:ext cx="53094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&lt; of the threshold of 300 </a:t>
            </a:r>
            <a:r>
              <a:rPr lang="en-GB" sz="2800" dirty="0" err="1" smtClean="0">
                <a:solidFill>
                  <a:srgbClr val="FF0000"/>
                </a:solidFill>
              </a:rPr>
              <a:t>mW</a:t>
            </a:r>
            <a:r>
              <a:rPr lang="en-GB" sz="2800" dirty="0" smtClean="0">
                <a:solidFill>
                  <a:srgbClr val="FF0000"/>
                </a:solidFill>
              </a:rPr>
              <a:t>/m!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787900" y="3822700"/>
            <a:ext cx="1936750" cy="495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73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4" t="4004" r="21219" b="-389"/>
          <a:stretch/>
        </p:blipFill>
        <p:spPr>
          <a:xfrm>
            <a:off x="1464184" y="2160526"/>
            <a:ext cx="2470483" cy="23987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5" t="22157" r="18699" b="24679"/>
          <a:stretch/>
        </p:blipFill>
        <p:spPr>
          <a:xfrm>
            <a:off x="4410635" y="2419680"/>
            <a:ext cx="4274796" cy="201971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58576" y="333379"/>
            <a:ext cx="8226855" cy="1004759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FCC-</a:t>
            </a:r>
            <a:r>
              <a:rPr lang="en-US" sz="4000" dirty="0" err="1" smtClean="0"/>
              <a:t>hh</a:t>
            </a:r>
            <a:r>
              <a:rPr lang="en-US" sz="4000" dirty="0" smtClean="0"/>
              <a:t> beam screen design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33553" y="1048736"/>
            <a:ext cx="5676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dirty="0" smtClean="0"/>
          </a:p>
          <a:p>
            <a:pPr algn="ctr"/>
            <a:r>
              <a:rPr lang="en-GB" sz="1400" b="1" dirty="0" smtClean="0"/>
              <a:t>Marco Morrone</a:t>
            </a:r>
          </a:p>
          <a:p>
            <a:pPr algn="ctr"/>
            <a:r>
              <a:rPr lang="en-GB" sz="1400" b="1" dirty="0" smtClean="0"/>
              <a:t>Cedric Garion</a:t>
            </a:r>
            <a:endParaRPr lang="en-GB" sz="1400" dirty="0" smtClean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250" y="4816319"/>
            <a:ext cx="1016074" cy="1013619"/>
          </a:xfrm>
          <a:prstGeom prst="rect">
            <a:avLst/>
          </a:prstGeom>
        </p:spPr>
      </p:pic>
      <p:pic>
        <p:nvPicPr>
          <p:cNvPr id="1026" name="Picture 2" descr="C:\Users\Javier1\Desktop\EuroCirCol-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3" y="4816319"/>
            <a:ext cx="1982352" cy="9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08328" y="5001344"/>
            <a:ext cx="29273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1A2A3B"/>
                </a:solidFill>
                <a:latin typeface="Liberation Sans"/>
              </a:rPr>
              <a:t>EuroCirCol</a:t>
            </a:r>
            <a:r>
              <a:rPr lang="en-GB" sz="1600" dirty="0" smtClean="0">
                <a:solidFill>
                  <a:srgbClr val="1A2A3B"/>
                </a:solidFill>
                <a:latin typeface="Liberation Sans"/>
              </a:rPr>
              <a:t> WP4 meeting 12</a:t>
            </a:r>
          </a:p>
          <a:p>
            <a:pPr algn="ctr"/>
            <a:r>
              <a:rPr lang="en-GB" sz="1400" dirty="0" smtClean="0">
                <a:solidFill>
                  <a:srgbClr val="1A2A3B"/>
                </a:solidFill>
                <a:latin typeface="Liberation Sans"/>
              </a:rPr>
              <a:t>18-19 March 2019</a:t>
            </a:r>
            <a:endParaRPr lang="en-GB" sz="1400" dirty="0">
              <a:solidFill>
                <a:srgbClr val="1A2A3B"/>
              </a:solidFill>
              <a:latin typeface="Liberation Sans"/>
            </a:endParaRPr>
          </a:p>
          <a:p>
            <a:pPr algn="ctr"/>
            <a:r>
              <a:rPr lang="en-GB" sz="1400" dirty="0">
                <a:solidFill>
                  <a:srgbClr val="1A2A3B"/>
                </a:solidFill>
                <a:latin typeface="Liberation Sans"/>
              </a:rPr>
              <a:t>(ALBA Synchrotron)</a:t>
            </a:r>
            <a:endParaRPr lang="en-GB" sz="1400" dirty="0" smtClean="0">
              <a:solidFill>
                <a:srgbClr val="1A2A3B"/>
              </a:solidFill>
              <a:latin typeface="Liberation Sans"/>
            </a:endParaRPr>
          </a:p>
        </p:txBody>
      </p:sp>
    </p:spTree>
    <p:extLst>
      <p:ext uri="{BB962C8B-B14F-4D97-AF65-F5344CB8AC3E}">
        <p14:creationId xmlns:p14="http://schemas.microsoft.com/office/powerpoint/2010/main" val="22162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127" y="932412"/>
            <a:ext cx="7439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en-GB" sz="16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Recent design evolution at a glance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Mechanical behaviour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Quench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</a:t>
            </a: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supports</a:t>
            </a:r>
          </a:p>
          <a:p>
            <a:endParaRPr lang="en-GB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Thermal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Temperature profile due to SR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Heat load to the cold bore by SR and the supporting system</a:t>
            </a:r>
            <a:endParaRPr lang="en-GB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Conclusions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3788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92635" y="9937"/>
            <a:ext cx="5158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Conclusions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1956" y="917525"/>
            <a:ext cx="8268063" cy="1600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en-GB" sz="1400" dirty="0" smtClean="0"/>
          </a:p>
          <a:p>
            <a:pPr algn="just"/>
            <a:r>
              <a:rPr lang="en-GB" sz="1400" dirty="0" smtClean="0"/>
              <a:t>Beam screen design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thickness of the P506 outer shell has been increased to </a:t>
            </a:r>
            <a:r>
              <a:rPr lang="en-GB" sz="1400" b="1" dirty="0" smtClean="0"/>
              <a:t>1 mm </a:t>
            </a:r>
            <a:r>
              <a:rPr lang="en-GB" sz="1400" dirty="0" smtClean="0"/>
              <a:t>(from 0.8 mm) while its copper thickness has been reduced to </a:t>
            </a:r>
            <a:r>
              <a:rPr lang="en-GB" sz="1400" b="1" dirty="0" smtClean="0"/>
              <a:t>75 </a:t>
            </a:r>
            <a:r>
              <a:rPr lang="el-GR" sz="1400" b="1" dirty="0" smtClean="0"/>
              <a:t>μ</a:t>
            </a:r>
            <a:r>
              <a:rPr lang="en-GB" sz="1400" b="1" dirty="0" smtClean="0"/>
              <a:t>m</a:t>
            </a:r>
            <a:r>
              <a:rPr lang="en-GB" sz="1400" dirty="0" smtClean="0"/>
              <a:t> (from 100 </a:t>
            </a:r>
            <a:r>
              <a:rPr lang="el-GR" sz="1400" dirty="0" smtClean="0"/>
              <a:t>μ</a:t>
            </a:r>
            <a:r>
              <a:rPr lang="en-GB" sz="1400" dirty="0" smtClean="0"/>
              <a:t>m). </a:t>
            </a:r>
            <a:r>
              <a:rPr lang="en-GB" sz="1400" b="1" dirty="0" smtClean="0"/>
              <a:t>Two welding points </a:t>
            </a:r>
            <a:r>
              <a:rPr lang="en-GB" sz="1400" dirty="0" smtClean="0"/>
              <a:t>have been added on the outer shell. The outer diameter of the beam screen remains unchanged, i.e. 41 mm.</a:t>
            </a:r>
          </a:p>
          <a:p>
            <a:pPr algn="just"/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91956" y="4532884"/>
            <a:ext cx="8268063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Thermal behaviour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b="1" dirty="0" smtClean="0"/>
              <a:t>synchrotron radiation </a:t>
            </a:r>
            <a:r>
              <a:rPr lang="en-GB" sz="1400" dirty="0" smtClean="0"/>
              <a:t>heat load leads to a maximum temperature of </a:t>
            </a:r>
            <a:r>
              <a:rPr lang="en-GB" sz="1400" b="1" dirty="0" smtClean="0"/>
              <a:t>81 K</a:t>
            </a:r>
            <a:r>
              <a:rPr lang="en-GB" sz="14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b="1" dirty="0" smtClean="0"/>
              <a:t>highest heat load</a:t>
            </a:r>
            <a:r>
              <a:rPr lang="en-GB" sz="1400" dirty="0" smtClean="0"/>
              <a:t> to the cold bore due to </a:t>
            </a:r>
            <a:r>
              <a:rPr lang="en-GB" sz="1400" b="1" dirty="0" smtClean="0"/>
              <a:t>SR</a:t>
            </a:r>
            <a:r>
              <a:rPr lang="en-GB" sz="1400" dirty="0" smtClean="0"/>
              <a:t> is </a:t>
            </a:r>
            <a:r>
              <a:rPr lang="en-GB" sz="1400" b="1" dirty="0" smtClean="0"/>
              <a:t>8.9 </a:t>
            </a:r>
            <a:r>
              <a:rPr lang="en-GB" sz="1400" b="1" dirty="0" err="1" smtClean="0"/>
              <a:t>mW</a:t>
            </a:r>
            <a:r>
              <a:rPr lang="en-GB" sz="1400" b="1" dirty="0" smtClean="0"/>
              <a:t>/m</a:t>
            </a:r>
            <a:r>
              <a:rPr lang="en-GB" sz="14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 smtClean="0"/>
              <a:t>highest heat </a:t>
            </a:r>
            <a:r>
              <a:rPr lang="en-GB" sz="1400" b="1" dirty="0"/>
              <a:t>load </a:t>
            </a:r>
            <a:r>
              <a:rPr lang="en-GB" sz="1400" dirty="0"/>
              <a:t>to the cold bore </a:t>
            </a:r>
            <a:r>
              <a:rPr lang="en-GB" sz="1400" b="1" dirty="0" smtClean="0"/>
              <a:t>through the supporting system </a:t>
            </a:r>
            <a:r>
              <a:rPr lang="en-GB" sz="1400" dirty="0" smtClean="0"/>
              <a:t>is </a:t>
            </a:r>
            <a:r>
              <a:rPr lang="en-GB" sz="1400" b="1" dirty="0" smtClean="0"/>
              <a:t>67.7 </a:t>
            </a:r>
            <a:r>
              <a:rPr lang="en-GB" sz="1400" b="1" dirty="0" err="1"/>
              <a:t>mW</a:t>
            </a:r>
            <a:r>
              <a:rPr lang="en-GB" sz="1400" b="1" dirty="0"/>
              <a:t>/m</a:t>
            </a:r>
            <a:r>
              <a:rPr lang="en-GB" sz="14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algn="just"/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91956" y="2451354"/>
            <a:ext cx="8268063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en-GB" sz="1400" dirty="0" smtClean="0"/>
          </a:p>
          <a:p>
            <a:pPr algn="just"/>
            <a:r>
              <a:rPr lang="en-GB" sz="1400" dirty="0" smtClean="0"/>
              <a:t>Mechanical behaviour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During a magnet quench, the mechanical behaviour of the beam screen remains elastic, the </a:t>
            </a:r>
            <a:r>
              <a:rPr lang="en-GB" sz="1400" b="1" dirty="0" smtClean="0"/>
              <a:t>maximum deformation </a:t>
            </a:r>
            <a:r>
              <a:rPr lang="en-GB" sz="1400" dirty="0" smtClean="0"/>
              <a:t>along the horizontal plane is </a:t>
            </a:r>
            <a:r>
              <a:rPr lang="en-GB" sz="1400" b="1" dirty="0" smtClean="0"/>
              <a:t>0.65 mm</a:t>
            </a:r>
            <a:r>
              <a:rPr lang="en-GB" sz="1400" dirty="0" smtClean="0"/>
              <a:t>.</a:t>
            </a:r>
            <a:endParaRPr lang="en-GB" sz="1400" dirty="0"/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 smtClean="0"/>
              <a:t>Supports</a:t>
            </a:r>
            <a:r>
              <a:rPr lang="en-GB" sz="1400" dirty="0" smtClean="0"/>
              <a:t> have been designed </a:t>
            </a:r>
            <a:r>
              <a:rPr lang="en-GB" sz="1400" dirty="0"/>
              <a:t>by </a:t>
            </a:r>
            <a:r>
              <a:rPr lang="en-GB" sz="1400" dirty="0" smtClean="0"/>
              <a:t>to ensure a good alignment of the beam screen </a:t>
            </a:r>
            <a:r>
              <a:rPr lang="en-GB" sz="1400" dirty="0"/>
              <a:t>while </a:t>
            </a:r>
            <a:r>
              <a:rPr lang="en-GB" sz="1400" b="1" dirty="0"/>
              <a:t>minimizing the </a:t>
            </a:r>
            <a:r>
              <a:rPr lang="en-GB" sz="1400" b="1" dirty="0" smtClean="0"/>
              <a:t>permanent deformation </a:t>
            </a:r>
            <a:r>
              <a:rPr lang="en-GB" sz="1400" dirty="0" smtClean="0"/>
              <a:t>due to a quench.</a:t>
            </a:r>
          </a:p>
          <a:p>
            <a:pPr algn="just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1714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92635" y="9937"/>
            <a:ext cx="5158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Future plans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91956" y="917525"/>
            <a:ext cx="826806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endParaRPr lang="en-GB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Magnet quench test at 1.9 K.</a:t>
            </a:r>
            <a:endParaRPr lang="en-GB" sz="2000" dirty="0" smtClean="0"/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99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6535" y="2458139"/>
            <a:ext cx="8450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1806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3585" y="2905537"/>
            <a:ext cx="5158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5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736" y="1637229"/>
            <a:ext cx="2544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 smtClean="0"/>
              <a:t>Mechanical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 smtClean="0"/>
              <a:t>Density, </a:t>
            </a:r>
            <a:r>
              <a:rPr lang="el-GR" sz="1100" dirty="0" smtClean="0"/>
              <a:t>ρ</a:t>
            </a:r>
            <a:r>
              <a:rPr lang="en-GB" sz="1100" dirty="0" smtClean="0"/>
              <a:t> = 8700 (Kg/m</a:t>
            </a:r>
            <a:r>
              <a:rPr lang="en-GB" sz="1100" baseline="30000" dirty="0" smtClean="0"/>
              <a:t>3</a:t>
            </a:r>
            <a:r>
              <a:rPr lang="en-GB" sz="1100" dirty="0" smtClean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 smtClean="0"/>
              <a:t>Young’s </a:t>
            </a:r>
            <a:r>
              <a:rPr lang="en-GB" sz="1100" dirty="0"/>
              <a:t>modulus, E = 110 (</a:t>
            </a:r>
            <a:r>
              <a:rPr lang="en-GB" sz="1100" dirty="0" err="1"/>
              <a:t>GPa</a:t>
            </a:r>
            <a:r>
              <a:rPr lang="en-GB" sz="11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Poisson’s ratio, </a:t>
            </a:r>
            <a:r>
              <a:rPr lang="el-GR" sz="1100" dirty="0"/>
              <a:t>ν</a:t>
            </a:r>
            <a:r>
              <a:rPr lang="en-GB" sz="1100" dirty="0"/>
              <a:t> = 0.35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7733" y="2963646"/>
            <a:ext cx="3150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Magnetic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Relative permittivity, </a:t>
            </a:r>
            <a:r>
              <a:rPr lang="el-GR" sz="1100" dirty="0"/>
              <a:t>ε</a:t>
            </a:r>
            <a:r>
              <a:rPr lang="en-GB" sz="1100" dirty="0"/>
              <a:t> = 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Relative permeability, </a:t>
            </a:r>
            <a:r>
              <a:rPr lang="el-GR" sz="1100" dirty="0"/>
              <a:t>μ</a:t>
            </a:r>
            <a:r>
              <a:rPr lang="en-GB" sz="1100" dirty="0"/>
              <a:t> = 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 smtClean="0"/>
              <a:t>Resistivity changes </a:t>
            </a:r>
            <a:r>
              <a:rPr lang="en-GB" sz="1100" dirty="0"/>
              <a:t>with </a:t>
            </a:r>
            <a:r>
              <a:rPr lang="en-GB" sz="1100" dirty="0" smtClean="0"/>
              <a:t>temperature</a:t>
            </a:r>
            <a:endParaRPr lang="en-GB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197737" y="4467118"/>
            <a:ext cx="32998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Thermal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Thermal conductivity,  k = 700 </a:t>
            </a:r>
            <a:r>
              <a:rPr lang="en-GB" sz="1100" dirty="0" smtClean="0"/>
              <a:t>(W</a:t>
            </a:r>
            <a:r>
              <a:rPr lang="en-GB" sz="1100" dirty="0"/>
              <a:t>/(</a:t>
            </a:r>
            <a:r>
              <a:rPr lang="en-GB" sz="1100" dirty="0" smtClean="0"/>
              <a:t>m</a:t>
            </a:r>
            <a:r>
              <a:rPr lang="el-GR" sz="1100" dirty="0"/>
              <a:t>·</a:t>
            </a:r>
            <a:r>
              <a:rPr lang="en-GB" sz="1100" dirty="0" smtClean="0"/>
              <a:t>K))</a:t>
            </a:r>
            <a:endParaRPr lang="en-GB" sz="11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Heat capacity changes with temperature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Coefficient thermal expansion, </a:t>
            </a:r>
            <a:r>
              <a:rPr lang="el-GR" sz="1100" dirty="0"/>
              <a:t>α</a:t>
            </a:r>
            <a:r>
              <a:rPr lang="en-GB" sz="1100" dirty="0"/>
              <a:t> = </a:t>
            </a:r>
            <a:r>
              <a:rPr lang="en-GB" sz="1100" dirty="0" smtClean="0"/>
              <a:t>17E-6 </a:t>
            </a:r>
            <a:r>
              <a:rPr lang="en-GB" sz="1100" dirty="0"/>
              <a:t>(1/K)</a:t>
            </a:r>
          </a:p>
        </p:txBody>
      </p:sp>
      <p:sp>
        <p:nvSpPr>
          <p:cNvPr id="8" name="Rectangle 7"/>
          <p:cNvSpPr/>
          <p:nvPr/>
        </p:nvSpPr>
        <p:spPr>
          <a:xfrm>
            <a:off x="197738" y="1217643"/>
            <a:ext cx="1211509" cy="31547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sz="1600" u="sng" dirty="0">
                <a:ln w="0"/>
              </a:rPr>
              <a:t>Copper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4157" y="1637230"/>
            <a:ext cx="3241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Mechanical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Density, </a:t>
            </a:r>
            <a:r>
              <a:rPr lang="el-GR" sz="1100" dirty="0"/>
              <a:t>ρ</a:t>
            </a:r>
            <a:r>
              <a:rPr lang="en-GB" sz="1100" dirty="0"/>
              <a:t> = 7850 (Kg/m</a:t>
            </a:r>
            <a:r>
              <a:rPr lang="en-GB" sz="1100" baseline="30000" dirty="0"/>
              <a:t>3</a:t>
            </a:r>
            <a:r>
              <a:rPr lang="en-GB" sz="11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Young’s modulus, E = 205 (</a:t>
            </a:r>
            <a:r>
              <a:rPr lang="en-GB" sz="1100" dirty="0" err="1"/>
              <a:t>GPa</a:t>
            </a:r>
            <a:r>
              <a:rPr lang="en-GB" sz="11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Poisson’s ratio, </a:t>
            </a:r>
            <a:r>
              <a:rPr lang="el-GR" sz="1100" dirty="0"/>
              <a:t>ν</a:t>
            </a:r>
            <a:r>
              <a:rPr lang="en-GB" sz="1100" dirty="0"/>
              <a:t> = 0.28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64160" y="2963643"/>
            <a:ext cx="335232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Magnetic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Relative permittivity, </a:t>
            </a:r>
            <a:r>
              <a:rPr lang="el-GR" sz="1100" dirty="0"/>
              <a:t>ε</a:t>
            </a:r>
            <a:r>
              <a:rPr lang="en-GB" sz="1100" dirty="0"/>
              <a:t> = 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Relative permeability, </a:t>
            </a:r>
            <a:r>
              <a:rPr lang="el-GR" sz="1100" dirty="0"/>
              <a:t>μ</a:t>
            </a:r>
            <a:r>
              <a:rPr lang="en-GB" sz="1100" dirty="0"/>
              <a:t> = 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 smtClean="0"/>
              <a:t>Resistivity, </a:t>
            </a:r>
            <a:r>
              <a:rPr lang="el-GR" sz="1100" dirty="0" smtClean="0"/>
              <a:t>ρ</a:t>
            </a:r>
            <a:r>
              <a:rPr lang="en-GB" sz="1100" dirty="0" smtClean="0"/>
              <a:t> </a:t>
            </a:r>
            <a:r>
              <a:rPr lang="en-GB" sz="1100" dirty="0"/>
              <a:t>= </a:t>
            </a:r>
            <a:r>
              <a:rPr lang="en-GB" sz="1100" dirty="0" smtClean="0"/>
              <a:t>5E-7 (</a:t>
            </a:r>
            <a:r>
              <a:rPr lang="el-GR" sz="1100" dirty="0" smtClean="0"/>
              <a:t>Ω·</a:t>
            </a:r>
            <a:r>
              <a:rPr lang="en-GB" sz="1100" dirty="0" smtClean="0"/>
              <a:t>m)*</a:t>
            </a:r>
            <a:endParaRPr lang="en-GB" sz="11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100" dirty="0"/>
          </a:p>
          <a:p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5664160" y="4441267"/>
            <a:ext cx="3441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/>
              <a:t>Thermal properties</a:t>
            </a:r>
          </a:p>
          <a:p>
            <a:endParaRPr lang="en-GB" sz="1100" u="sng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Thermal conductivity,  k = 5 </a:t>
            </a:r>
            <a:r>
              <a:rPr lang="en-GB" sz="1100" dirty="0" smtClean="0"/>
              <a:t>(W</a:t>
            </a:r>
            <a:r>
              <a:rPr lang="en-GB" sz="1100" dirty="0"/>
              <a:t>/(</a:t>
            </a:r>
            <a:r>
              <a:rPr lang="en-GB" sz="1100" dirty="0" smtClean="0"/>
              <a:t>m</a:t>
            </a:r>
            <a:r>
              <a:rPr lang="el-GR" sz="1100" dirty="0"/>
              <a:t>·</a:t>
            </a:r>
            <a:r>
              <a:rPr lang="en-GB" sz="1100" dirty="0" smtClean="0"/>
              <a:t>K))</a:t>
            </a:r>
            <a:endParaRPr lang="en-GB" sz="11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Heat capacity changes with temperature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100" dirty="0"/>
              <a:t>Coefficient thermal expansion, </a:t>
            </a:r>
            <a:r>
              <a:rPr lang="el-GR" sz="1100" dirty="0"/>
              <a:t>α</a:t>
            </a:r>
            <a:r>
              <a:rPr lang="en-GB" sz="1100" dirty="0"/>
              <a:t> = </a:t>
            </a:r>
            <a:r>
              <a:rPr lang="en-GB" sz="1100" dirty="0" smtClean="0"/>
              <a:t>12.3E-6 </a:t>
            </a:r>
            <a:r>
              <a:rPr lang="en-GB" sz="1100" dirty="0"/>
              <a:t>(1/K)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16782" y="1262535"/>
            <a:ext cx="4625340" cy="31547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GB" sz="1600" u="sng" dirty="0">
                <a:ln w="0"/>
              </a:rPr>
              <a:t>P506 </a:t>
            </a:r>
            <a:r>
              <a:rPr lang="en-GB" sz="1600" u="sng" dirty="0" smtClean="0">
                <a:ln w="0"/>
              </a:rPr>
              <a:t>(high-</a:t>
            </a:r>
            <a:r>
              <a:rPr lang="en-GB" sz="1600" u="sng" dirty="0" err="1" smtClean="0">
                <a:ln w="0"/>
              </a:rPr>
              <a:t>Mn</a:t>
            </a:r>
            <a:r>
              <a:rPr lang="en-GB" sz="1600" u="sng" dirty="0" smtClean="0">
                <a:ln w="0"/>
              </a:rPr>
              <a:t> high-N austenitic stainless </a:t>
            </a:r>
            <a:r>
              <a:rPr lang="en-GB" sz="1600" u="sng" dirty="0">
                <a:ln w="0"/>
              </a:rPr>
              <a:t>steel)</a:t>
            </a:r>
            <a:endParaRPr lang="en-US" sz="1600" u="sng" dirty="0">
              <a:ln w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3491" y="5855169"/>
            <a:ext cx="804699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* Due to the </a:t>
            </a:r>
            <a:r>
              <a:rPr lang="en-GB" sz="900" dirty="0" smtClean="0"/>
              <a:t>high </a:t>
            </a:r>
            <a:r>
              <a:rPr lang="en-GB" sz="900" dirty="0"/>
              <a:t>value of </a:t>
            </a:r>
            <a:r>
              <a:rPr lang="en-GB" sz="900" dirty="0" smtClean="0"/>
              <a:t>stainless steel resistivity, and </a:t>
            </a:r>
            <a:r>
              <a:rPr lang="en-GB" sz="900" dirty="0"/>
              <a:t>its small variation with temperature, </a:t>
            </a:r>
            <a:r>
              <a:rPr lang="en-GB" sz="900" dirty="0" smtClean="0"/>
              <a:t>it </a:t>
            </a:r>
            <a:r>
              <a:rPr lang="en-GB" sz="900" dirty="0"/>
              <a:t>has been considered constant with temperature.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2635" y="9937"/>
            <a:ext cx="51587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Mechanical Design</a:t>
            </a:r>
            <a:endParaRPr lang="en-GB" sz="3200" dirty="0"/>
          </a:p>
          <a:p>
            <a:pPr algn="ctr"/>
            <a:endParaRPr lang="en-GB" sz="2000" b="1" u="sng" dirty="0"/>
          </a:p>
          <a:p>
            <a:pPr algn="ctr"/>
            <a:r>
              <a:rPr lang="en-GB" dirty="0" smtClean="0"/>
              <a:t>Material properties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7"/>
          <a:stretch/>
        </p:blipFill>
        <p:spPr>
          <a:xfrm>
            <a:off x="2959101" y="1983785"/>
            <a:ext cx="2635252" cy="263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behaviour</a:t>
            </a:r>
            <a:endParaRPr lang="en-GB" sz="2000" b="1" u="sng" dirty="0"/>
          </a:p>
          <a:p>
            <a:pPr algn="ctr"/>
            <a:r>
              <a:rPr lang="en-GB" dirty="0" smtClean="0"/>
              <a:t>Temperature profile due to S.R.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006" y="871711"/>
            <a:ext cx="6859996" cy="51389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645152" y="1046863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The contact </a:t>
            </a:r>
            <a:r>
              <a:rPr lang="en-GB" dirty="0"/>
              <a:t>area between the elastic ﬁnger and the cold </a:t>
            </a:r>
            <a:r>
              <a:rPr lang="en-GB" dirty="0" smtClean="0"/>
              <a:t>bore has </a:t>
            </a:r>
            <a:r>
              <a:rPr lang="en-GB" dirty="0"/>
              <a:t>been calculated according to the </a:t>
            </a:r>
            <a:r>
              <a:rPr lang="en-GB" dirty="0" err="1"/>
              <a:t>Hertzian</a:t>
            </a:r>
            <a:r>
              <a:rPr lang="en-GB" dirty="0"/>
              <a:t> theory of</a:t>
            </a:r>
          </a:p>
          <a:p>
            <a:r>
              <a:rPr lang="en-GB" dirty="0"/>
              <a:t>non-adhesive elastic contact [32]. Such area turns out to</a:t>
            </a:r>
          </a:p>
          <a:p>
            <a:r>
              <a:rPr lang="en-GB" dirty="0"/>
              <a:t>be 0.01 </a:t>
            </a:r>
            <a:r>
              <a:rPr lang="en-GB" dirty="0" smtClean="0"/>
              <a:t>mm2 </a:t>
            </a:r>
            <a:r>
              <a:rPr lang="en-GB" dirty="0"/>
              <a:t>and it has been used to dimension a </a:t>
            </a:r>
            <a:r>
              <a:rPr lang="en-GB" dirty="0" err="1"/>
              <a:t>cylin</a:t>
            </a:r>
            <a:r>
              <a:rPr lang="en-GB" dirty="0"/>
              <a:t>-</a:t>
            </a:r>
          </a:p>
          <a:p>
            <a:r>
              <a:rPr lang="en-GB" dirty="0" err="1"/>
              <a:t>drical</a:t>
            </a:r>
            <a:r>
              <a:rPr lang="en-GB" dirty="0"/>
              <a:t> element 0.1 µm </a:t>
            </a:r>
          </a:p>
        </p:txBody>
      </p:sp>
    </p:spTree>
    <p:extLst>
      <p:ext uri="{BB962C8B-B14F-4D97-AF65-F5344CB8AC3E}">
        <p14:creationId xmlns:p14="http://schemas.microsoft.com/office/powerpoint/2010/main" val="11713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127" y="932412"/>
            <a:ext cx="7439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200" dirty="0" smtClean="0"/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screen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Recent design evolution at a glance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Mechanical behaviour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Quench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Beam screen </a:t>
            </a:r>
            <a:r>
              <a:rPr lang="en-GB" sz="1400" dirty="0" smtClean="0"/>
              <a:t>supports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Thermal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Temperature profile due to S.R.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Heat load to the cold bore by S.R. and the supporting system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Conclusions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Rounded Rectangle 2"/>
          <p:cNvSpPr/>
          <p:nvPr/>
        </p:nvSpPr>
        <p:spPr>
          <a:xfrm>
            <a:off x="715127" y="2889504"/>
            <a:ext cx="5740537" cy="914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073001" y="252821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5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127" y="932412"/>
            <a:ext cx="7439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200" dirty="0" smtClean="0"/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Beam screen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Recent design evolution at a glance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Mechanical behaviour</a:t>
            </a:r>
            <a:endParaRPr lang="en-GB" sz="1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Quench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</a:t>
            </a: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supports</a:t>
            </a:r>
          </a:p>
          <a:p>
            <a:endParaRPr lang="en-GB" sz="12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Thermal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Temperature profile due to SR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Heat load to the cold bore by SR and the supporting system</a:t>
            </a:r>
            <a:endParaRPr lang="en-GB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7801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82" y="2000155"/>
            <a:ext cx="2860883" cy="2832131"/>
          </a:xfrm>
          <a:prstGeom prst="rect">
            <a:avLst/>
          </a:prstGeom>
        </p:spPr>
      </p:pic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Beam Screen Design</a:t>
            </a:r>
            <a:endParaRPr lang="en-GB" sz="2000" b="1" u="sng" dirty="0"/>
          </a:p>
          <a:p>
            <a:pPr algn="ctr"/>
            <a:r>
              <a:rPr lang="en-GB" dirty="0" smtClean="0"/>
              <a:t>Recent design evolution at a glance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 flipH="1" flipV="1">
            <a:off x="1977666" y="2082763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 flipH="1" flipV="1">
            <a:off x="1460211" y="2079270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flipH="1" flipV="1">
            <a:off x="2274642" y="2435731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flipH="1" flipV="1">
            <a:off x="1175412" y="2437904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870061" y="5417542"/>
            <a:ext cx="1962397" cy="253916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r>
              <a:rPr lang="en-GB" sz="1050" dirty="0" smtClean="0">
                <a:solidFill>
                  <a:schemeClr val="tx1"/>
                </a:solidFill>
              </a:rPr>
              <a:t>Welding points (0.5 mm wide)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 flipH="1" flipV="1">
            <a:off x="1977666" y="4595628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 flipH="1" flipV="1">
            <a:off x="1466497" y="4599819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 flipV="1">
            <a:off x="2278797" y="4207081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 flipH="1" flipV="1">
            <a:off x="1174804" y="4209254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 flipH="1" flipV="1">
            <a:off x="725254" y="5508897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785" y="2053870"/>
            <a:ext cx="3062337" cy="2832131"/>
          </a:xfrm>
          <a:prstGeom prst="rect">
            <a:avLst/>
          </a:prstGeom>
        </p:spPr>
      </p:pic>
      <p:sp>
        <p:nvSpPr>
          <p:cNvPr id="62" name="Oval 61"/>
          <p:cNvSpPr/>
          <p:nvPr/>
        </p:nvSpPr>
        <p:spPr>
          <a:xfrm flipH="1" flipV="1">
            <a:off x="6727466" y="2165313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 flipH="1" flipV="1">
            <a:off x="6216361" y="2161820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 flipH="1" flipV="1">
            <a:off x="7024442" y="2461131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/>
          <p:cNvSpPr/>
          <p:nvPr/>
        </p:nvSpPr>
        <p:spPr>
          <a:xfrm flipH="1" flipV="1">
            <a:off x="5925212" y="2463304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/>
          <p:cNvSpPr/>
          <p:nvPr/>
        </p:nvSpPr>
        <p:spPr>
          <a:xfrm flipH="1" flipV="1">
            <a:off x="6727466" y="4608328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/>
          <p:cNvSpPr/>
          <p:nvPr/>
        </p:nvSpPr>
        <p:spPr>
          <a:xfrm flipH="1" flipV="1">
            <a:off x="6216297" y="4606169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 flipH="1" flipV="1">
            <a:off x="7028597" y="4232481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 flipH="1" flipV="1">
            <a:off x="5924604" y="4234654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 flipH="1" flipV="1">
            <a:off x="5881464" y="2248426"/>
            <a:ext cx="86279" cy="7120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 flipH="1" flipV="1">
            <a:off x="7054881" y="2249235"/>
            <a:ext cx="86279" cy="7120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 flipH="1" flipV="1">
            <a:off x="5887814" y="4547126"/>
            <a:ext cx="86279" cy="7120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 flipH="1" flipV="1">
            <a:off x="7061231" y="4547935"/>
            <a:ext cx="86279" cy="7120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2497662" y="3357008"/>
            <a:ext cx="549593" cy="2142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043710" y="3168495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Co-laminated Cu </a:t>
            </a:r>
          </a:p>
          <a:p>
            <a:pPr algn="ctr"/>
            <a:r>
              <a:rPr lang="en-US" sz="1000" dirty="0">
                <a:ln w="0"/>
                <a:solidFill>
                  <a:schemeClr val="accent6"/>
                </a:solidFill>
              </a:rPr>
              <a:t>(thickness 100 </a:t>
            </a:r>
            <a:r>
              <a:rPr lang="el-GR" sz="1000" dirty="0">
                <a:ln w="0"/>
                <a:solidFill>
                  <a:schemeClr val="accent6"/>
                </a:solidFill>
              </a:rPr>
              <a:t>μ</a:t>
            </a:r>
            <a:r>
              <a:rPr lang="en-GB" sz="1000" dirty="0">
                <a:ln w="0"/>
                <a:solidFill>
                  <a:schemeClr val="accent6"/>
                </a:solidFill>
              </a:rPr>
              <a:t>m</a:t>
            </a:r>
            <a:r>
              <a:rPr lang="en-US" sz="1000" dirty="0">
                <a:ln w="0"/>
                <a:solidFill>
                  <a:schemeClr val="accent6"/>
                </a:solidFill>
              </a:rPr>
              <a:t> )</a:t>
            </a:r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2618775" y="2261433"/>
            <a:ext cx="590455" cy="1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2983397" y="2095515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P506 outer shell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</a:t>
            </a:r>
            <a:r>
              <a:rPr lang="en-GB" sz="1000" dirty="0">
                <a:ln w="0"/>
                <a:solidFill>
                  <a:schemeClr val="accent6"/>
                </a:solidFill>
              </a:rPr>
              <a:t>0.8 </a:t>
            </a:r>
            <a:r>
              <a:rPr lang="en-GB" sz="1000" dirty="0" smtClean="0">
                <a:ln w="0"/>
                <a:solidFill>
                  <a:schemeClr val="accent6"/>
                </a:solidFill>
              </a:rPr>
              <a:t>mm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)</a:t>
            </a:r>
            <a:endParaRPr lang="en-US" sz="1000" dirty="0">
              <a:ln w="0"/>
              <a:solidFill>
                <a:schemeClr val="accent6"/>
              </a:solidFill>
            </a:endParaRP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7234762" y="3414303"/>
            <a:ext cx="549593" cy="2142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5780810" y="3225790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Co-laminated Cu </a:t>
            </a:r>
          </a:p>
          <a:p>
            <a:pPr algn="ctr"/>
            <a:r>
              <a:rPr lang="en-US" sz="1000" dirty="0">
                <a:ln w="0"/>
                <a:solidFill>
                  <a:schemeClr val="accent6"/>
                </a:solidFill>
              </a:rPr>
              <a:t>(thickness </a:t>
            </a:r>
            <a:r>
              <a:rPr lang="en-US" sz="1000" b="1" dirty="0">
                <a:ln w="0"/>
                <a:solidFill>
                  <a:schemeClr val="accent6"/>
                </a:solidFill>
              </a:rPr>
              <a:t>75 </a:t>
            </a:r>
            <a:r>
              <a:rPr lang="el-GR" sz="1000" b="1" dirty="0">
                <a:ln w="0"/>
                <a:solidFill>
                  <a:schemeClr val="accent6"/>
                </a:solidFill>
              </a:rPr>
              <a:t>μ</a:t>
            </a:r>
            <a:r>
              <a:rPr lang="en-GB" sz="1000" b="1" dirty="0">
                <a:ln w="0"/>
                <a:solidFill>
                  <a:schemeClr val="accent6"/>
                </a:solidFill>
              </a:rPr>
              <a:t>m</a:t>
            </a:r>
            <a:r>
              <a:rPr lang="en-US" sz="1000" dirty="0">
                <a:ln w="0"/>
                <a:solidFill>
                  <a:schemeClr val="accent6"/>
                </a:solidFill>
              </a:rPr>
              <a:t> )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7274544" y="2242383"/>
            <a:ext cx="590455" cy="1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7511967" y="2094307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P506 outer shell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</a:t>
            </a:r>
            <a:r>
              <a:rPr lang="en-GB" sz="1000" b="1" dirty="0">
                <a:ln w="0"/>
                <a:solidFill>
                  <a:schemeClr val="accent6"/>
                </a:solidFill>
              </a:rPr>
              <a:t>1 </a:t>
            </a:r>
            <a:r>
              <a:rPr lang="en-GB" sz="1000" b="1" dirty="0" smtClean="0">
                <a:ln w="0"/>
                <a:solidFill>
                  <a:schemeClr val="accent6"/>
                </a:solidFill>
              </a:rPr>
              <a:t>mm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)</a:t>
            </a:r>
            <a:endParaRPr lang="en-US" sz="1000" dirty="0">
              <a:ln w="0"/>
              <a:solidFill>
                <a:schemeClr val="accent6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693085" y="5414108"/>
            <a:ext cx="1962397" cy="253916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r>
              <a:rPr lang="en-GB" sz="1050" dirty="0" smtClean="0">
                <a:solidFill>
                  <a:schemeClr val="tx1"/>
                </a:solidFill>
              </a:rPr>
              <a:t>Welding points (0.5 mm wide)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 flipH="1" flipV="1">
            <a:off x="5548278" y="5505463"/>
            <a:ext cx="86279" cy="712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5693085" y="5622735"/>
            <a:ext cx="2241319" cy="253916"/>
          </a:xfrm>
          <a:prstGeom prst="rect">
            <a:avLst/>
          </a:prstGeom>
          <a:noFill/>
          <a:ln w="19050">
            <a:noFill/>
          </a:ln>
        </p:spPr>
        <p:txBody>
          <a:bodyPr wrap="none">
            <a:spAutoFit/>
          </a:bodyPr>
          <a:lstStyle/>
          <a:p>
            <a:r>
              <a:rPr lang="en-GB" sz="1050" dirty="0" smtClean="0"/>
              <a:t>New w</a:t>
            </a:r>
            <a:r>
              <a:rPr lang="en-GB" sz="1050" dirty="0" smtClean="0">
                <a:solidFill>
                  <a:schemeClr val="tx1"/>
                </a:solidFill>
              </a:rPr>
              <a:t>elding points (0.5 mm wide)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 flipH="1" flipV="1">
            <a:off x="5548278" y="5714090"/>
            <a:ext cx="86279" cy="71205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6815494" y="1698645"/>
            <a:ext cx="325666" cy="336279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>
            <a:off x="6259436" y="1698645"/>
            <a:ext cx="881724" cy="352428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6978327" y="1522758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Edges 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reduced  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</a:t>
            </a:r>
            <a:r>
              <a:rPr lang="en-US" sz="1000" b="1" dirty="0" smtClean="0">
                <a:ln w="0"/>
                <a:solidFill>
                  <a:schemeClr val="accent6"/>
                </a:solidFill>
              </a:rPr>
              <a:t>0.4 mm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) </a:t>
            </a:r>
          </a:p>
        </p:txBody>
      </p:sp>
      <p:cxnSp>
        <p:nvCxnSpPr>
          <p:cNvPr id="96" name="Straight Arrow Connector 95"/>
          <p:cNvCxnSpPr/>
          <p:nvPr/>
        </p:nvCxnSpPr>
        <p:spPr>
          <a:xfrm flipH="1" flipV="1">
            <a:off x="6302576" y="4781463"/>
            <a:ext cx="752305" cy="388033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H="1" flipV="1">
            <a:off x="6758682" y="4781618"/>
            <a:ext cx="296199" cy="387878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6978327" y="4982191"/>
            <a:ext cx="152307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Edges 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reduced  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</a:t>
            </a:r>
            <a:r>
              <a:rPr lang="en-US" sz="1000" b="1" dirty="0" smtClean="0">
                <a:ln w="0"/>
                <a:solidFill>
                  <a:schemeClr val="accent6"/>
                </a:solidFill>
              </a:rPr>
              <a:t>0.4 mm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) 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1043710" y="1147375"/>
            <a:ext cx="1386918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Former version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0111" y="1144635"/>
            <a:ext cx="1537600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Updated version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Beam Screen Design</a:t>
            </a:r>
            <a:endParaRPr lang="en-GB" sz="2000" b="1" u="sng" dirty="0"/>
          </a:p>
          <a:p>
            <a:pPr algn="ctr"/>
            <a:r>
              <a:rPr lang="en-GB" dirty="0" smtClean="0"/>
              <a:t>Recent design evolution at a glance</a:t>
            </a:r>
            <a:endParaRPr lang="en-GB" dirty="0"/>
          </a:p>
        </p:txBody>
      </p:sp>
      <p:sp>
        <p:nvSpPr>
          <p:cNvPr id="95" name="Rectangle 94"/>
          <p:cNvSpPr/>
          <p:nvPr/>
        </p:nvSpPr>
        <p:spPr>
          <a:xfrm>
            <a:off x="2895881" y="5991352"/>
            <a:ext cx="1523070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Periodic unit</a:t>
            </a:r>
            <a:endParaRPr lang="en-US" sz="1000" dirty="0" smtClean="0">
              <a:ln w="0"/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7"/>
          <a:stretch/>
        </p:blipFill>
        <p:spPr>
          <a:xfrm>
            <a:off x="2291079" y="1379858"/>
            <a:ext cx="4681224" cy="4673777"/>
          </a:xfrm>
          <a:prstGeom prst="rect">
            <a:avLst/>
          </a:prstGeom>
        </p:spPr>
      </p:pic>
      <p:cxnSp>
        <p:nvCxnSpPr>
          <p:cNvPr id="54" name="Straight Arrow Connector 53"/>
          <p:cNvCxnSpPr/>
          <p:nvPr/>
        </p:nvCxnSpPr>
        <p:spPr>
          <a:xfrm flipH="1">
            <a:off x="4993912" y="5408394"/>
            <a:ext cx="1438693" cy="673809"/>
          </a:xfrm>
          <a:prstGeom prst="straightConnector1">
            <a:avLst/>
          </a:prstGeom>
          <a:ln w="12700">
            <a:solidFill>
              <a:schemeClr val="accent6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 rot="20015154">
            <a:off x="5491199" y="5783915"/>
            <a:ext cx="907360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17 mm</a:t>
            </a:r>
            <a:endParaRPr lang="en-US" sz="1000" dirty="0" smtClean="0">
              <a:ln w="0"/>
              <a:solidFill>
                <a:schemeClr val="accent6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H="1">
            <a:off x="5969003" y="1735163"/>
            <a:ext cx="463602" cy="22225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6400828" y="1580387"/>
            <a:ext cx="1085795" cy="50013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P506 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1mm) </a:t>
            </a:r>
            <a:r>
              <a:rPr lang="en-US" sz="800" b="1" dirty="0" smtClean="0">
                <a:ln w="0"/>
                <a:solidFill>
                  <a:schemeClr val="accent6"/>
                </a:solidFill>
              </a:rPr>
              <a:t>-everywhere-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4197350" y="3640224"/>
            <a:ext cx="374656" cy="430126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3971796" y="3293975"/>
            <a:ext cx="1250950" cy="34624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900" dirty="0" smtClean="0">
                <a:ln w="0"/>
                <a:solidFill>
                  <a:schemeClr val="accent6"/>
                </a:solidFill>
              </a:rPr>
              <a:t>Cu OFE </a:t>
            </a:r>
          </a:p>
          <a:p>
            <a:pPr algn="ctr"/>
            <a:r>
              <a:rPr lang="en-US" sz="900" dirty="0" smtClean="0">
                <a:ln w="0"/>
                <a:solidFill>
                  <a:schemeClr val="accent6"/>
                </a:solidFill>
              </a:rPr>
              <a:t>(thickness 0.3 mm) </a:t>
            </a:r>
          </a:p>
        </p:txBody>
      </p:sp>
      <p:sp>
        <p:nvSpPr>
          <p:cNvPr id="84" name="Rectangle 83"/>
          <p:cNvSpPr/>
          <p:nvPr/>
        </p:nvSpPr>
        <p:spPr>
          <a:xfrm>
            <a:off x="1620909" y="5408394"/>
            <a:ext cx="1250950" cy="37702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Cu OFE </a:t>
            </a:r>
          </a:p>
          <a:p>
            <a:pPr algn="ctr"/>
            <a:r>
              <a:rPr lang="en-US" sz="1000" dirty="0" smtClean="0">
                <a:ln w="0"/>
                <a:solidFill>
                  <a:schemeClr val="accent6"/>
                </a:solidFill>
              </a:rPr>
              <a:t>(thickness </a:t>
            </a:r>
            <a:r>
              <a:rPr lang="el-GR" sz="1000" dirty="0" smtClean="0">
                <a:ln w="0"/>
                <a:solidFill>
                  <a:schemeClr val="accent6"/>
                </a:solidFill>
              </a:rPr>
              <a:t>75 </a:t>
            </a:r>
            <a:r>
              <a:rPr lang="el-GR" sz="1000" dirty="0">
                <a:ln w="0"/>
                <a:solidFill>
                  <a:schemeClr val="accent6"/>
                </a:solidFill>
              </a:rPr>
              <a:t>μ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m) </a:t>
            </a: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2419350" y="4948595"/>
            <a:ext cx="452509" cy="385405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3924015" y="979288"/>
            <a:ext cx="1487908" cy="3077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Updated version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H="1">
            <a:off x="5969031" y="3440128"/>
            <a:ext cx="636173" cy="282349"/>
          </a:xfrm>
          <a:prstGeom prst="straightConnector1">
            <a:avLst/>
          </a:prstGeom>
          <a:ln w="12700">
            <a:solidFill>
              <a:schemeClr val="bg1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 rot="20015155">
            <a:off x="5895185" y="3605177"/>
            <a:ext cx="907360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bg1"/>
                </a:solidFill>
              </a:rPr>
              <a:t>12 mm</a:t>
            </a:r>
            <a:endParaRPr lang="en-US" sz="1000" dirty="0" smtClean="0">
              <a:ln w="0"/>
              <a:solidFill>
                <a:schemeClr val="bg1"/>
              </a:solidFill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2" t="38974" r="59060" b="43440"/>
          <a:stretch/>
        </p:blipFill>
        <p:spPr>
          <a:xfrm>
            <a:off x="151121" y="4245878"/>
            <a:ext cx="2268229" cy="964238"/>
          </a:xfrm>
          <a:prstGeom prst="rect">
            <a:avLst/>
          </a:prstGeom>
        </p:spPr>
      </p:pic>
      <p:cxnSp>
        <p:nvCxnSpPr>
          <p:cNvPr id="103" name="Straight Arrow Connector 102"/>
          <p:cNvCxnSpPr/>
          <p:nvPr/>
        </p:nvCxnSpPr>
        <p:spPr>
          <a:xfrm flipV="1">
            <a:off x="1324250" y="3716746"/>
            <a:ext cx="1095100" cy="491936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75139" y="5232654"/>
            <a:ext cx="1523070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Saw-tooth profile</a:t>
            </a:r>
            <a:endParaRPr lang="en-US" sz="1000" dirty="0" smtClean="0">
              <a:ln w="0"/>
              <a:solidFill>
                <a:schemeClr val="accent6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042124" y="4895446"/>
            <a:ext cx="914397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R </a:t>
            </a:r>
            <a:r>
              <a:rPr lang="en-US" sz="1000" dirty="0" smtClean="0">
                <a:ln w="0"/>
                <a:solidFill>
                  <a:schemeClr val="accent6"/>
                </a:solidFill>
              </a:rPr>
              <a:t>20.5 mm 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 flipH="1" flipV="1">
            <a:off x="6718301" y="4727997"/>
            <a:ext cx="380999" cy="220598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H="1" flipV="1">
            <a:off x="2962975" y="4026877"/>
            <a:ext cx="2259771" cy="615095"/>
          </a:xfrm>
          <a:prstGeom prst="straightConnector1">
            <a:avLst/>
          </a:prstGeom>
          <a:ln w="12700">
            <a:solidFill>
              <a:schemeClr val="accent6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 rot="898395">
            <a:off x="4178515" y="4544687"/>
            <a:ext cx="907360" cy="22313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1000" dirty="0" smtClean="0">
                <a:ln w="0"/>
                <a:solidFill>
                  <a:schemeClr val="accent6"/>
                </a:solidFill>
              </a:rPr>
              <a:t>28.37 mm</a:t>
            </a:r>
            <a:endParaRPr lang="en-US" sz="1000" dirty="0" smtClean="0">
              <a:ln w="0"/>
              <a:solidFill>
                <a:schemeClr val="accent6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506255" y="2033881"/>
            <a:ext cx="1460838" cy="407804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Cooling channel         (He at 40K, 50 bar)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1779786" y="2252381"/>
            <a:ext cx="1636514" cy="77444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09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5127" y="932412"/>
            <a:ext cx="74390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GB" sz="1200" dirty="0" smtClean="0"/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Beam screen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Recent design evolution at a glance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Mechanical behaviour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Quench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Beam screen </a:t>
            </a:r>
            <a:r>
              <a:rPr lang="en-GB" sz="1400" dirty="0" smtClean="0"/>
              <a:t>supports</a:t>
            </a:r>
          </a:p>
          <a:p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Thermal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Temperature profile due to SR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Heat load to the cold bore by SR and the supporting system</a:t>
            </a:r>
            <a:endParaRPr lang="en-GB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4489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Mechanical behaviour</a:t>
            </a:r>
            <a:endParaRPr lang="en-GB" sz="2000" b="1" u="sng" dirty="0"/>
          </a:p>
          <a:p>
            <a:pPr algn="ctr"/>
            <a:r>
              <a:rPr lang="en-GB" dirty="0" smtClean="0"/>
              <a:t>Quench analysis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5" t="22157" r="18699" b="24679"/>
          <a:stretch/>
        </p:blipFill>
        <p:spPr>
          <a:xfrm>
            <a:off x="478853" y="1407767"/>
            <a:ext cx="3453582" cy="1631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192552" y="2507809"/>
                <a:ext cx="4680210" cy="510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smtClean="0">
                    <a:solidFill>
                      <a:schemeClr val="tx1"/>
                    </a:solidFill>
                  </a:rPr>
                  <a:t>3D simulations have been carried out taking into account the Joule effect coupling with the magnetic field  (</a:t>
                </a:r>
                <a14:m>
                  <m:oMath xmlns:m="http://schemas.openxmlformats.org/officeDocument/2006/math"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f>
                      <m:fPr>
                        <m:ctrlP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d>
                      <m:dPr>
                        <m:ctrlP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1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1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𝐽𝐸</m:t>
                    </m:r>
                  </m:oMath>
                </a14:m>
                <a:r>
                  <a:rPr lang="en-GB" sz="1100" dirty="0" smtClean="0">
                    <a:solidFill>
                      <a:schemeClr val="tx1"/>
                    </a:solidFill>
                  </a:rPr>
                  <a:t>).</a:t>
                </a:r>
                <a:endParaRPr lang="en-GB" sz="11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2552" y="2507809"/>
                <a:ext cx="4680210" cy="510461"/>
              </a:xfrm>
              <a:prstGeom prst="rect">
                <a:avLst/>
              </a:prstGeom>
              <a:blipFill>
                <a:blip r:embed="rId3"/>
                <a:stretch>
                  <a:fillRect t="-1190" r="-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4192552" y="1421049"/>
            <a:ext cx="50792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Variation of magnetic field at quench </a:t>
            </a:r>
            <a:r>
              <a:rPr lang="en-GB" sz="1100" dirty="0" smtClean="0"/>
              <a:t>produces </a:t>
            </a:r>
            <a:r>
              <a:rPr lang="en-GB" sz="1100" dirty="0"/>
              <a:t>currents </a:t>
            </a:r>
            <a:r>
              <a:rPr lang="en-GB" sz="1100" dirty="0" smtClean="0"/>
              <a:t>along </a:t>
            </a:r>
            <a:r>
              <a:rPr lang="en-GB" sz="1100" dirty="0"/>
              <a:t>the </a:t>
            </a:r>
            <a:r>
              <a:rPr lang="en-GB" sz="1100" dirty="0" smtClean="0"/>
              <a:t>beam screen</a:t>
            </a:r>
            <a:r>
              <a:rPr lang="en-GB" sz="1100" dirty="0"/>
              <a:t>. </a:t>
            </a:r>
          </a:p>
          <a:p>
            <a:r>
              <a:rPr lang="en-GB" sz="1100" dirty="0"/>
              <a:t> </a:t>
            </a:r>
          </a:p>
          <a:p>
            <a:r>
              <a:rPr lang="en-GB" sz="1100" dirty="0" smtClean="0"/>
              <a:t>These </a:t>
            </a:r>
            <a:r>
              <a:rPr lang="en-GB" sz="1100" dirty="0"/>
              <a:t>currents </a:t>
            </a:r>
            <a:r>
              <a:rPr lang="en-GB" sz="1100" dirty="0" smtClean="0"/>
              <a:t>generate </a:t>
            </a:r>
            <a:r>
              <a:rPr lang="en-GB" sz="1100" dirty="0"/>
              <a:t>Lorentz forces that </a:t>
            </a:r>
            <a:r>
              <a:rPr lang="en-GB" sz="1100" dirty="0" smtClean="0"/>
              <a:t>might endanger the mechanical integrity of the beam screen.</a:t>
            </a:r>
            <a:endParaRPr lang="en-GB" sz="11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09961" y="2812698"/>
            <a:ext cx="0" cy="341491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63979" y="2947673"/>
            <a:ext cx="261133" cy="198850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5277" y="2996290"/>
            <a:ext cx="1871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ln w="0"/>
                <a:solidFill>
                  <a:schemeClr val="bg2">
                    <a:lumMod val="10000"/>
                  </a:schemeClr>
                </a:solidFill>
              </a:rPr>
              <a:t>x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8540" y="2693757"/>
            <a:ext cx="1871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z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26931" y="3011081"/>
            <a:ext cx="334782" cy="116392"/>
          </a:xfrm>
          <a:prstGeom prst="straightConnector1">
            <a:avLst/>
          </a:prstGeom>
          <a:ln w="3175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565" y="2991654"/>
            <a:ext cx="1871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y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15454" y="1935766"/>
            <a:ext cx="2866186" cy="6359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1627897" y="2976639"/>
                <a:ext cx="63882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sz="14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897" y="2976639"/>
                <a:ext cx="638828" cy="307777"/>
              </a:xfrm>
              <a:prstGeom prst="rect">
                <a:avLst/>
              </a:prstGeom>
              <a:blipFill>
                <a:blip r:embed="rId4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3221109" y="1610997"/>
                <a:ext cx="571118" cy="324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rgbClr val="00B050"/>
                    </a:solidFill>
                  </a:rPr>
                  <a:t>(𝑡) </a:t>
                </a: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1109" y="1610997"/>
                <a:ext cx="571118" cy="324769"/>
              </a:xfrm>
              <a:prstGeom prst="rect">
                <a:avLst/>
              </a:prstGeom>
              <a:blipFill>
                <a:blip r:embed="rId5"/>
                <a:stretch>
                  <a:fillRect t="-3704" r="-2128" b="-129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 flipH="1" flipV="1">
            <a:off x="412697" y="1708577"/>
            <a:ext cx="3519739" cy="77354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1934313" y="1294013"/>
            <a:ext cx="0" cy="162953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1430" y="3379265"/>
            <a:ext cx="4743362" cy="2589735"/>
          </a:xfrm>
          <a:prstGeom prst="rect">
            <a:avLst/>
          </a:prstGeom>
        </p:spPr>
      </p:pic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25" y="3390635"/>
            <a:ext cx="3629201" cy="257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353533" y="5738153"/>
            <a:ext cx="15401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Courtesy of Daniel </a:t>
            </a:r>
            <a:r>
              <a:rPr lang="en-US" sz="800" dirty="0" err="1" smtClean="0"/>
              <a:t>Schoerling</a:t>
            </a:r>
            <a:endParaRPr lang="en-GB" sz="800" dirty="0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2299383" y="1499844"/>
            <a:ext cx="323444" cy="1991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1377950" y="2275141"/>
            <a:ext cx="351986" cy="2326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2622827" y="1083824"/>
                <a:ext cx="6341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𝐹𝑥</m:t>
                    </m:r>
                  </m:oMath>
                </a14:m>
                <a:r>
                  <a:rPr lang="en-GB" sz="1400" dirty="0">
                    <a:solidFill>
                      <a:schemeClr val="tx1"/>
                    </a:solidFill>
                  </a:rPr>
                  <a:t>(𝑡) </a:t>
                </a: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827" y="1083824"/>
                <a:ext cx="634148" cy="307777"/>
              </a:xfrm>
              <a:prstGeom prst="rect">
                <a:avLst/>
              </a:prstGeom>
              <a:blipFill>
                <a:blip r:embed="rId8"/>
                <a:stretch>
                  <a:fillRect t="-6000" r="-1923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/>
          <p:cNvCxnSpPr/>
          <p:nvPr/>
        </p:nvCxnSpPr>
        <p:spPr>
          <a:xfrm flipV="1">
            <a:off x="2835303" y="1610997"/>
            <a:ext cx="346337" cy="22656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1508158" y="1294013"/>
            <a:ext cx="333342" cy="2058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663979" y="2122984"/>
            <a:ext cx="360956" cy="2367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2057400" y="2447283"/>
            <a:ext cx="346156" cy="2464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7398416" y="3929997"/>
            <a:ext cx="1596376" cy="23083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err="1" smtClean="0">
                <a:ln w="0"/>
                <a:solidFill>
                  <a:schemeClr val="bg1"/>
                </a:solidFill>
              </a:rPr>
              <a:t>σ</a:t>
            </a:r>
            <a:r>
              <a:rPr lang="en-US" sz="1050" baseline="-25000" dirty="0" err="1" smtClean="0">
                <a:ln w="0"/>
                <a:solidFill>
                  <a:schemeClr val="bg1"/>
                </a:solidFill>
              </a:rPr>
              <a:t>MAX</a:t>
            </a:r>
            <a:r>
              <a:rPr lang="en-US" sz="1050" dirty="0" smtClean="0">
                <a:ln w="0"/>
                <a:solidFill>
                  <a:schemeClr val="bg1"/>
                </a:solidFill>
              </a:rPr>
              <a:t>  = 1130 MPa</a:t>
            </a:r>
            <a:endParaRPr lang="en-US" sz="1050" dirty="0">
              <a:ln w="0"/>
              <a:solidFill>
                <a:schemeClr val="bg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347616" y="3569002"/>
            <a:ext cx="1596376" cy="23083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err="1" smtClean="0">
                <a:ln w="0"/>
                <a:solidFill>
                  <a:schemeClr val="bg1"/>
                </a:solidFill>
              </a:rPr>
              <a:t>σ</a:t>
            </a:r>
            <a:r>
              <a:rPr lang="en-US" sz="1050" baseline="-25000" dirty="0" err="1">
                <a:ln w="0"/>
                <a:solidFill>
                  <a:schemeClr val="bg1"/>
                </a:solidFill>
              </a:rPr>
              <a:t>y</a:t>
            </a:r>
            <a:r>
              <a:rPr lang="en-US" sz="1050" dirty="0" smtClean="0">
                <a:ln w="0"/>
                <a:solidFill>
                  <a:schemeClr val="bg1"/>
                </a:solidFill>
              </a:rPr>
              <a:t>  =  1350 MPa @ 40 K</a:t>
            </a:r>
            <a:endParaRPr lang="en-US" sz="1050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6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334" y="684904"/>
            <a:ext cx="6035641" cy="2766690"/>
          </a:xfrm>
          <a:prstGeom prst="rect">
            <a:avLst/>
          </a:prstGeom>
        </p:spPr>
      </p:pic>
      <p:sp>
        <p:nvSpPr>
          <p:cNvPr id="49" name="TextBox 12"/>
          <p:cNvSpPr txBox="1"/>
          <p:nvPr/>
        </p:nvSpPr>
        <p:spPr>
          <a:xfrm>
            <a:off x="1992635" y="9937"/>
            <a:ext cx="515873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Beam Screen Design</a:t>
            </a:r>
            <a:endParaRPr lang="en-GB" sz="2000" b="1" u="sng" dirty="0"/>
          </a:p>
          <a:p>
            <a:pPr algn="ctr"/>
            <a:r>
              <a:rPr lang="en-GB" dirty="0" smtClean="0"/>
              <a:t>Beam screen supports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273" y="4045607"/>
            <a:ext cx="2726488" cy="18176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2361" t="11745" r="21749"/>
          <a:stretch/>
        </p:blipFill>
        <p:spPr>
          <a:xfrm>
            <a:off x="185312" y="3848360"/>
            <a:ext cx="2246178" cy="228943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4" t="36467" r="5905" b="50246"/>
          <a:stretch/>
        </p:blipFill>
        <p:spPr>
          <a:xfrm>
            <a:off x="5831967" y="3207701"/>
            <a:ext cx="3160771" cy="27082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108588" y="3921577"/>
            <a:ext cx="2394679" cy="541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050" dirty="0" smtClean="0">
                <a:sym typeface="Wingdings" panose="05000000000000000000" pitchFamily="2" charset="2"/>
              </a:rPr>
              <a:t> </a:t>
            </a:r>
            <a:r>
              <a:rPr lang="en-GB" sz="1050" dirty="0" smtClean="0"/>
              <a:t>pre-stress insertion 0.1 mm</a:t>
            </a:r>
            <a:endParaRPr lang="en-GB" sz="1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32180" t="35910" r="12668" b="21230"/>
          <a:stretch/>
        </p:blipFill>
        <p:spPr>
          <a:xfrm>
            <a:off x="5617271" y="4268191"/>
            <a:ext cx="3436272" cy="146035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8014795" y="4635369"/>
            <a:ext cx="8515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b</a:t>
            </a:r>
            <a:r>
              <a:rPr lang="en-GB" sz="900" dirty="0" smtClean="0"/>
              <a:t>eam screen</a:t>
            </a:r>
            <a:endParaRPr lang="en-GB" sz="900" dirty="0"/>
          </a:p>
        </p:txBody>
      </p:sp>
      <p:sp>
        <p:nvSpPr>
          <p:cNvPr id="41" name="TextBox 40"/>
          <p:cNvSpPr txBox="1"/>
          <p:nvPr/>
        </p:nvSpPr>
        <p:spPr>
          <a:xfrm>
            <a:off x="8110974" y="4245599"/>
            <a:ext cx="6591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</a:t>
            </a:r>
            <a:r>
              <a:rPr lang="en-GB" sz="900" dirty="0" smtClean="0"/>
              <a:t>old bore</a:t>
            </a:r>
            <a:endParaRPr lang="en-GB" sz="900" dirty="0"/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5766937" y="4476431"/>
            <a:ext cx="1" cy="216202"/>
          </a:xfrm>
          <a:prstGeom prst="line">
            <a:avLst/>
          </a:prstGeom>
          <a:ln w="3175">
            <a:solidFill>
              <a:schemeClr val="tx2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16200000">
            <a:off x="5198830" y="4469115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1.5 mm</a:t>
            </a:r>
            <a:endParaRPr lang="en-GB" sz="900" dirty="0"/>
          </a:p>
        </p:txBody>
      </p:sp>
      <p:cxnSp>
        <p:nvCxnSpPr>
          <p:cNvPr id="46" name="Straight Connector 45"/>
          <p:cNvCxnSpPr/>
          <p:nvPr/>
        </p:nvCxnSpPr>
        <p:spPr>
          <a:xfrm flipH="1" flipV="1">
            <a:off x="5727700" y="3220401"/>
            <a:ext cx="7114" cy="292317"/>
          </a:xfrm>
          <a:prstGeom prst="line">
            <a:avLst/>
          </a:prstGeom>
          <a:ln w="12700">
            <a:solidFill>
              <a:schemeClr val="tx2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772150" y="3191780"/>
            <a:ext cx="3213100" cy="23720"/>
          </a:xfrm>
          <a:prstGeom prst="line">
            <a:avLst/>
          </a:prstGeom>
          <a:ln w="3175">
            <a:solidFill>
              <a:schemeClr val="accent6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5267866" y="3266826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1.6 mm</a:t>
            </a:r>
            <a:endParaRPr lang="en-GB" sz="900" dirty="0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5819267" y="3624769"/>
            <a:ext cx="3153283" cy="16052"/>
          </a:xfrm>
          <a:prstGeom prst="line">
            <a:avLst/>
          </a:prstGeom>
          <a:ln w="12700">
            <a:solidFill>
              <a:schemeClr val="tx2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110036" y="3689532"/>
            <a:ext cx="5373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21 mm</a:t>
            </a:r>
            <a:endParaRPr lang="en-GB" sz="9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5617271" y="4688759"/>
            <a:ext cx="3436272" cy="3874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5617271" y="4481340"/>
            <a:ext cx="3436272" cy="3874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85312" y="1283048"/>
            <a:ext cx="2724262" cy="3358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/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600" dirty="0" smtClean="0"/>
              <a:t>Beam screen supports</a:t>
            </a: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843099" y="3874829"/>
            <a:ext cx="2032" cy="344541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843099" y="3874829"/>
            <a:ext cx="461761" cy="538421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44911" y="3476939"/>
            <a:ext cx="1596376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>
                <a:ln w="0"/>
                <a:solidFill>
                  <a:schemeClr val="accent6"/>
                </a:solidFill>
              </a:rPr>
              <a:t>s</a:t>
            </a:r>
            <a:r>
              <a:rPr lang="en-US" sz="1050" dirty="0" smtClean="0">
                <a:ln w="0"/>
                <a:solidFill>
                  <a:schemeClr val="accent6"/>
                </a:solidFill>
              </a:rPr>
              <a:t>upports</a:t>
            </a:r>
          </a:p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welded on the rings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3266121" y="4221875"/>
            <a:ext cx="169041" cy="156619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2784485" y="4000268"/>
            <a:ext cx="682427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Welded ring</a:t>
            </a:r>
          </a:p>
        </p:txBody>
      </p:sp>
      <p:sp>
        <p:nvSpPr>
          <p:cNvPr id="99" name="Rectangle 98"/>
          <p:cNvSpPr/>
          <p:nvPr/>
        </p:nvSpPr>
        <p:spPr>
          <a:xfrm>
            <a:off x="4173458" y="4587960"/>
            <a:ext cx="682427" cy="39241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 sliding</a:t>
            </a:r>
          </a:p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ring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 flipH="1" flipV="1">
            <a:off x="4080373" y="4593856"/>
            <a:ext cx="225264" cy="189806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 flipV="1">
            <a:off x="1073064" y="5452553"/>
            <a:ext cx="651382" cy="558227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 flipV="1">
            <a:off x="1545558" y="5636490"/>
            <a:ext cx="167988" cy="355209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1710008" y="5906959"/>
            <a:ext cx="2907712" cy="23083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sz="1050" dirty="0" smtClean="0">
                <a:ln w="0"/>
                <a:solidFill>
                  <a:schemeClr val="accent6"/>
                </a:solidFill>
              </a:rPr>
              <a:t>Rings welded as two half shells on the BS </a:t>
            </a:r>
            <a:endParaRPr lang="en-US" sz="1050" dirty="0">
              <a:ln w="0"/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22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5" grpId="0"/>
      <p:bldP spid="89" grpId="0"/>
      <p:bldP spid="96" grpId="0"/>
      <p:bldP spid="99" grpId="0"/>
      <p:bldP spid="111" grpId="0"/>
    </p:bldLst>
  </p:timing>
</p:sld>
</file>

<file path=ppt/theme/theme1.xml><?xml version="1.0" encoding="utf-8"?>
<a:theme xmlns:a="http://schemas.openxmlformats.org/drawingml/2006/main" name="LHeC_Dvt_vacuum_chamber_CG_v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33199</TotalTime>
  <Words>1192</Words>
  <Application>Microsoft Office PowerPoint</Application>
  <PresentationFormat>On-screen Show (4:3)</PresentationFormat>
  <Paragraphs>265</Paragraphs>
  <Slides>26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Liberation Sans</vt:lpstr>
      <vt:lpstr>Wingdings</vt:lpstr>
      <vt:lpstr>LHeC_Dvt_vacuum_chamber_CG_v1</vt:lpstr>
      <vt:lpstr>PowerPoint Presentation</vt:lpstr>
      <vt:lpstr>FCC-hh beam screen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the heat loads @ 57 K (worst case scenario)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Fernandez Topham</dc:creator>
  <cp:lastModifiedBy>Marco Morrone</cp:lastModifiedBy>
  <cp:revision>1159</cp:revision>
  <cp:lastPrinted>2018-02-20T11:15:11Z</cp:lastPrinted>
  <dcterms:created xsi:type="dcterms:W3CDTF">2016-03-18T10:32:59Z</dcterms:created>
  <dcterms:modified xsi:type="dcterms:W3CDTF">2019-03-18T18:50:22Z</dcterms:modified>
</cp:coreProperties>
</file>