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7" r:id="rId2"/>
    <p:sldId id="369" r:id="rId3"/>
    <p:sldId id="338" r:id="rId4"/>
    <p:sldId id="339" r:id="rId5"/>
    <p:sldId id="341" r:id="rId6"/>
    <p:sldId id="342" r:id="rId7"/>
    <p:sldId id="308" r:id="rId8"/>
    <p:sldId id="333" r:id="rId9"/>
    <p:sldId id="334" r:id="rId10"/>
    <p:sldId id="335" r:id="rId11"/>
    <p:sldId id="343" r:id="rId12"/>
    <p:sldId id="330" r:id="rId13"/>
    <p:sldId id="329" r:id="rId14"/>
    <p:sldId id="345" r:id="rId15"/>
    <p:sldId id="370" r:id="rId16"/>
    <p:sldId id="304" r:id="rId17"/>
    <p:sldId id="354" r:id="rId18"/>
    <p:sldId id="353" r:id="rId19"/>
    <p:sldId id="350" r:id="rId20"/>
    <p:sldId id="374" r:id="rId21"/>
    <p:sldId id="355" r:id="rId22"/>
    <p:sldId id="336" r:id="rId23"/>
    <p:sldId id="362" r:id="rId24"/>
    <p:sldId id="363" r:id="rId25"/>
    <p:sldId id="364" r:id="rId26"/>
    <p:sldId id="365" r:id="rId27"/>
    <p:sldId id="367" r:id="rId28"/>
    <p:sldId id="375" r:id="rId29"/>
    <p:sldId id="368" r:id="rId30"/>
    <p:sldId id="327" r:id="rId31"/>
    <p:sldId id="373" r:id="rId32"/>
    <p:sldId id="372" r:id="rId33"/>
    <p:sldId id="371" r:id="rId34"/>
    <p:sldId id="376" r:id="rId35"/>
    <p:sldId id="377" r:id="rId36"/>
    <p:sldId id="328" r:id="rId37"/>
    <p:sldId id="292" r:id="rId38"/>
    <p:sldId id="348" r:id="rId39"/>
  </p:sldIdLst>
  <p:sldSz cx="12192000" cy="6858000"/>
  <p:notesSz cx="9872663" cy="679767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0000"/>
    <a:srgbClr val="10F211"/>
    <a:srgbClr val="067C06"/>
    <a:srgbClr val="D75555"/>
    <a:srgbClr val="0070C0"/>
    <a:srgbClr val="7F7F7F"/>
    <a:srgbClr val="CC8952"/>
    <a:srgbClr val="E0B28E"/>
    <a:srgbClr val="D06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55" autoAdjust="0"/>
    <p:restoredTop sz="94660"/>
  </p:normalViewPr>
  <p:slideViewPr>
    <p:cSldViewPr snapToGrid="0">
      <p:cViewPr varScale="1">
        <p:scale>
          <a:sx n="65" d="100"/>
          <a:sy n="65" d="100"/>
        </p:scale>
        <p:origin x="848" y="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410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225" y="0"/>
            <a:ext cx="4278154" cy="3410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F64DF-09A0-4FDD-902D-781FD5CF08AC}" type="datetimeFigureOut">
              <a:rPr lang="en-GB" smtClean="0"/>
              <a:t>19/03/2019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1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225" y="6456611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76B1F-D386-4DAA-B728-50FFF880E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193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410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592225" y="0"/>
            <a:ext cx="4278154" cy="3410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3E6F3-3561-489C-A7B7-19FBDD1FB672}" type="datetimeFigureOut">
              <a:rPr lang="es-ES" smtClean="0"/>
              <a:t>19/03/2019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898775" y="849313"/>
            <a:ext cx="4075113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87267" y="3271381"/>
            <a:ext cx="789813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456611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592225" y="6456611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665C96-A5D1-4ACD-8B0D-2D8069F8128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60257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665C96-A5D1-4ACD-8B0D-2D8069F8128A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93094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665C96-A5D1-4ACD-8B0D-2D8069F8128A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56052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665C96-A5D1-4ACD-8B0D-2D8069F8128A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58135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665C96-A5D1-4ACD-8B0D-2D8069F8128A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24804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665C96-A5D1-4ACD-8B0D-2D8069F8128A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9069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665C96-A5D1-4ACD-8B0D-2D8069F8128A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77602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665C96-A5D1-4ACD-8B0D-2D8069F8128A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4221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665C96-A5D1-4ACD-8B0D-2D8069F8128A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14414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665C96-A5D1-4ACD-8B0D-2D8069F8128A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90483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665C96-A5D1-4ACD-8B0D-2D8069F8128A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29577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665C96-A5D1-4ACD-8B0D-2D8069F8128A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32618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665C96-A5D1-4ACD-8B0D-2D8069F8128A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52785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665C96-A5D1-4ACD-8B0D-2D8069F8128A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6600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83B6-0B89-4271-9C52-6BE1F55DCD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3398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83B6-0B89-4271-9C52-6BE1F55DCD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352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83B6-0B89-4271-9C52-6BE1F55DCD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51511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/>
          </p:cNvSpPr>
          <p:nvPr>
            <p:ph type="title"/>
          </p:nvPr>
        </p:nvSpPr>
        <p:spPr>
          <a:xfrm>
            <a:off x="2193727" y="312539"/>
            <a:ext cx="7804547" cy="1518048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59" name="Shape 59"/>
          <p:cNvSpPr>
            <a:spLocks noGrp="1"/>
          </p:cNvSpPr>
          <p:nvPr>
            <p:ph type="body" idx="1"/>
          </p:nvPr>
        </p:nvSpPr>
        <p:spPr>
          <a:xfrm>
            <a:off x="2193727" y="1830586"/>
            <a:ext cx="7804547" cy="4420197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0" name="Shape 6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448959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83B6-0B89-4271-9C52-6BE1F55DCD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4629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83B6-0B89-4271-9C52-6BE1F55DCD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918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83B6-0B89-4271-9C52-6BE1F55DCD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7702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83B6-0B89-4271-9C52-6BE1F55DCD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703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83B6-0B89-4271-9C52-6BE1F55DCD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178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83B6-0B89-4271-9C52-6BE1F55DCD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9819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83B6-0B89-4271-9C52-6BE1F55DCD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6892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283B6-0B89-4271-9C52-6BE1F55DCD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5962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283B6-0B89-4271-9C52-6BE1F55DCDE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2695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pn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jpe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jpe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openxmlformats.org/officeDocument/2006/relationships/image" Target="cid:image002.jpg@01D45EF1.758D49B0" TargetMode="External"/><Relationship Id="rId4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8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openxmlformats.org/officeDocument/2006/relationships/image" Target="../media/image22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/>
        </p:nvSpPr>
        <p:spPr>
          <a:xfrm rot="10800000">
            <a:off x="3999" y="1479"/>
            <a:ext cx="12192003" cy="1574129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22529E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 dirty="0"/>
          </a:p>
        </p:txBody>
      </p:sp>
      <p:sp>
        <p:nvSpPr>
          <p:cNvPr id="123" name="Shape 123"/>
          <p:cNvSpPr/>
          <p:nvPr/>
        </p:nvSpPr>
        <p:spPr>
          <a:xfrm>
            <a:off x="242895" y="13810"/>
            <a:ext cx="11225205" cy="15494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74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sz="4800" b="0" dirty="0"/>
              <a:t>Test set-up at </a:t>
            </a:r>
            <a:r>
              <a:rPr lang="en-GB" sz="4800" b="0" dirty="0" smtClean="0"/>
              <a:t>KARA: </a:t>
            </a:r>
          </a:p>
          <a:p>
            <a:r>
              <a:rPr lang="en-GB" sz="4800" b="0" dirty="0" smtClean="0"/>
              <a:t>Status </a:t>
            </a:r>
            <a:r>
              <a:rPr lang="en-GB" sz="4800" b="0" dirty="0"/>
              <a:t>report &amp; next steps</a:t>
            </a:r>
            <a:endParaRPr sz="2000" dirty="0"/>
          </a:p>
        </p:txBody>
      </p:sp>
      <p:pic>
        <p:nvPicPr>
          <p:cNvPr id="133" name="image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188325" y="2574242"/>
            <a:ext cx="1625207" cy="8929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" name="image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31164" y="2815333"/>
            <a:ext cx="1625205" cy="4232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" name="image2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013420" y="2626608"/>
            <a:ext cx="1149857" cy="8244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image2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85339" y="2632995"/>
            <a:ext cx="902041" cy="8900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image7.png"/>
          <p:cNvPicPr>
            <a:picLocks noChangeAspect="1"/>
          </p:cNvPicPr>
          <p:nvPr/>
        </p:nvPicPr>
        <p:blipFill rotWithShape="1">
          <a:blip r:embed="rId6">
            <a:extLst/>
          </a:blip>
          <a:srcRect r="14506"/>
          <a:stretch/>
        </p:blipFill>
        <p:spPr>
          <a:xfrm>
            <a:off x="7399803" y="3393282"/>
            <a:ext cx="4639797" cy="2702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image3.jpe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796525" y="4111485"/>
            <a:ext cx="1641337" cy="78581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Shape 139"/>
          <p:cNvSpPr/>
          <p:nvPr/>
        </p:nvSpPr>
        <p:spPr>
          <a:xfrm>
            <a:off x="4102412" y="4989672"/>
            <a:ext cx="2887774" cy="472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>
              <a:defRPr sz="2600">
                <a:solidFill>
                  <a:srgbClr val="17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sz="1300" dirty="0"/>
              <a:t>Task4.6: Measurements on cryogenic </a:t>
            </a:r>
          </a:p>
          <a:p>
            <a:pPr>
              <a:defRPr sz="2600">
                <a:solidFill>
                  <a:srgbClr val="17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sz="1300" dirty="0"/>
              <a:t>beam vacuum system prototype</a:t>
            </a:r>
          </a:p>
        </p:txBody>
      </p:sp>
      <p:sp>
        <p:nvSpPr>
          <p:cNvPr id="140" name="Shape 140"/>
          <p:cNvSpPr/>
          <p:nvPr/>
        </p:nvSpPr>
        <p:spPr>
          <a:xfrm>
            <a:off x="4050890" y="4004997"/>
            <a:ext cx="2982087" cy="1493339"/>
          </a:xfrm>
          <a:prstGeom prst="rect">
            <a:avLst/>
          </a:prstGeom>
          <a:ln w="25400">
            <a:solidFill>
              <a:schemeClr val="accent1"/>
            </a:solidFill>
            <a:miter lim="400000"/>
          </a:ln>
          <a:effectLst>
            <a:outerShdw blurRad="88900" dist="25400" dir="5400000" rotWithShape="0">
              <a:srgbClr val="000000">
                <a:alpha val="50000"/>
              </a:srgbClr>
            </a:outerShdw>
          </a:effectLst>
        </p:spPr>
        <p:txBody>
          <a:bodyPr lIns="35717" tIns="35717" rIns="35717" bIns="35717" anchor="ctr"/>
          <a:lstStyle/>
          <a:p>
            <a:pPr>
              <a:defRPr sz="32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sp>
        <p:nvSpPr>
          <p:cNvPr id="141" name="Shape 141"/>
          <p:cNvSpPr/>
          <p:nvPr/>
        </p:nvSpPr>
        <p:spPr>
          <a:xfrm>
            <a:off x="657210" y="2574378"/>
            <a:ext cx="163503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800" b="1" i="1">
                <a:solidFill>
                  <a:srgbClr val="53585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1400" dirty="0"/>
              <a:t>1</a:t>
            </a:r>
          </a:p>
        </p:txBody>
      </p:sp>
      <p:sp>
        <p:nvSpPr>
          <p:cNvPr id="142" name="Shape 142"/>
          <p:cNvSpPr/>
          <p:nvPr/>
        </p:nvSpPr>
        <p:spPr>
          <a:xfrm>
            <a:off x="2528081" y="2541424"/>
            <a:ext cx="163503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800" b="1" i="1">
                <a:solidFill>
                  <a:srgbClr val="53585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1400" dirty="0"/>
              <a:t>2</a:t>
            </a:r>
          </a:p>
        </p:txBody>
      </p:sp>
      <p:sp>
        <p:nvSpPr>
          <p:cNvPr id="143" name="Shape 143"/>
          <p:cNvSpPr/>
          <p:nvPr/>
        </p:nvSpPr>
        <p:spPr>
          <a:xfrm>
            <a:off x="4722292" y="2512327"/>
            <a:ext cx="163503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800" b="1" i="1">
                <a:solidFill>
                  <a:srgbClr val="53585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1400" dirty="0" smtClean="0"/>
              <a:t>3</a:t>
            </a:r>
            <a:endParaRPr sz="1400" dirty="0"/>
          </a:p>
        </p:txBody>
      </p:sp>
      <p:sp>
        <p:nvSpPr>
          <p:cNvPr id="144" name="Shape 144"/>
          <p:cNvSpPr/>
          <p:nvPr/>
        </p:nvSpPr>
        <p:spPr>
          <a:xfrm>
            <a:off x="7492395" y="2539769"/>
            <a:ext cx="163503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800" b="1" i="1">
                <a:solidFill>
                  <a:srgbClr val="53585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1400" dirty="0"/>
              <a:t>4</a:t>
            </a:r>
          </a:p>
        </p:txBody>
      </p:sp>
      <p:sp>
        <p:nvSpPr>
          <p:cNvPr id="145" name="Shape 145"/>
          <p:cNvSpPr/>
          <p:nvPr/>
        </p:nvSpPr>
        <p:spPr>
          <a:xfrm>
            <a:off x="10344778" y="2506089"/>
            <a:ext cx="163503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800" b="1" i="1">
                <a:solidFill>
                  <a:srgbClr val="53585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1400" dirty="0"/>
              <a:t>5</a:t>
            </a:r>
          </a:p>
        </p:txBody>
      </p:sp>
      <p:pic>
        <p:nvPicPr>
          <p:cNvPr id="29" name="Picture 2" descr="KIT-Logo - Link to KIT-Homepage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0" t="21450" r="12408"/>
          <a:stretch/>
        </p:blipFill>
        <p:spPr bwMode="auto">
          <a:xfrm>
            <a:off x="8004188" y="2643716"/>
            <a:ext cx="1456837" cy="792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10270" y="1751164"/>
            <a:ext cx="113644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2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es-ES" sz="2400" dirty="0"/>
              <a:t>L</a:t>
            </a:r>
            <a:r>
              <a:rPr lang="es-ES" sz="2400" dirty="0" smtClean="0"/>
              <a:t>. A</a:t>
            </a:r>
            <a:r>
              <a:rPr lang="es-ES" sz="2400" dirty="0"/>
              <a:t>. </a:t>
            </a:r>
            <a:r>
              <a:rPr lang="es-ES" sz="2400" dirty="0" smtClean="0"/>
              <a:t>Gonzalez,</a:t>
            </a:r>
            <a:r>
              <a:rPr lang="es-ES" sz="2400" baseline="31999" dirty="0" smtClean="0"/>
              <a:t>1</a:t>
            </a:r>
            <a:r>
              <a:rPr lang="es-ES" sz="2400" dirty="0" smtClean="0"/>
              <a:t> </a:t>
            </a:r>
            <a:endParaRPr lang="es-ES" sz="2400" dirty="0"/>
          </a:p>
        </p:txBody>
      </p:sp>
      <p:grpSp>
        <p:nvGrpSpPr>
          <p:cNvPr id="32" name="Group 31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34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35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36" name="image1.jpeg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37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38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47" b="6569"/>
          <a:stretch/>
        </p:blipFill>
        <p:spPr>
          <a:xfrm>
            <a:off x="926306" y="3716933"/>
            <a:ext cx="2373012" cy="236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5067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15" name="TextBox 14"/>
          <p:cNvSpPr txBox="1"/>
          <p:nvPr/>
        </p:nvSpPr>
        <p:spPr>
          <a:xfrm>
            <a:off x="6869805" y="616338"/>
            <a:ext cx="3365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schemeClr val="bg1"/>
                </a:solidFill>
              </a:rPr>
              <a:t> Difference between experiments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5794542" y="1036805"/>
            <a:ext cx="0" cy="1481803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229402" y="1242324"/>
            <a:ext cx="2926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Irradiation </a:t>
            </a:r>
            <a:r>
              <a:rPr lang="en-US" b="1" dirty="0" err="1" smtClean="0"/>
              <a:t>Sawtooth</a:t>
            </a:r>
            <a:r>
              <a:rPr lang="en-US" b="1" dirty="0" smtClean="0"/>
              <a:t> and Tip</a:t>
            </a:r>
            <a:endParaRPr lang="en-GB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932366" y="1249883"/>
            <a:ext cx="1703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Irradiation LASE</a:t>
            </a:r>
            <a:endParaRPr lang="en-GB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881648" y="1859645"/>
            <a:ext cx="1917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Angle of Incidence</a:t>
            </a:r>
          </a:p>
          <a:p>
            <a:pPr algn="ctr"/>
            <a:r>
              <a:rPr lang="el-GR" dirty="0" smtClean="0"/>
              <a:t>Θ</a:t>
            </a:r>
            <a:r>
              <a:rPr lang="en-US" dirty="0" smtClean="0"/>
              <a:t> = 18 </a:t>
            </a:r>
            <a:r>
              <a:rPr lang="en-US" dirty="0" err="1" smtClean="0"/>
              <a:t>mrad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6678301" y="1777707"/>
            <a:ext cx="1917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Angle of Incidence</a:t>
            </a:r>
          </a:p>
          <a:p>
            <a:pPr algn="ctr"/>
            <a:r>
              <a:rPr lang="el-GR" dirty="0" smtClean="0"/>
              <a:t>Θ</a:t>
            </a:r>
            <a:r>
              <a:rPr lang="en-US" dirty="0" smtClean="0"/>
              <a:t> &lt; 1 </a:t>
            </a:r>
            <a:r>
              <a:rPr lang="en-US" dirty="0" err="1" smtClean="0"/>
              <a:t>mrad</a:t>
            </a:r>
            <a:endParaRPr lang="en-GB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6600"/>
                    </a14:imgEffect>
                    <a14:imgEffect>
                      <a14:saturation sat="135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179" t="41480" r="42467" b="10098"/>
          <a:stretch/>
        </p:blipFill>
        <p:spPr>
          <a:xfrm rot="5400000">
            <a:off x="3912562" y="2220402"/>
            <a:ext cx="3141134" cy="4499266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229402" y="3981121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LID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>
            <a:stCxn id="27" idx="3"/>
          </p:cNvCxnSpPr>
          <p:nvPr/>
        </p:nvCxnSpPr>
        <p:spPr>
          <a:xfrm>
            <a:off x="2718638" y="4165787"/>
            <a:ext cx="1227580" cy="80054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995202" y="3981121"/>
            <a:ext cx="867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 LID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32" name="Straight Arrow Connector 31"/>
          <p:cNvCxnSpPr>
            <a:stCxn id="30" idx="1"/>
          </p:cNvCxnSpPr>
          <p:nvPr/>
        </p:nvCxnSpPr>
        <p:spPr>
          <a:xfrm flipH="1" flipV="1">
            <a:off x="5547038" y="3422571"/>
            <a:ext cx="2448164" cy="7432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hape 148"/>
          <p:cNvSpPr txBox="1">
            <a:spLocks/>
          </p:cNvSpPr>
          <p:nvPr/>
        </p:nvSpPr>
        <p:spPr>
          <a:xfrm>
            <a:off x="26193" y="160037"/>
            <a:ext cx="12117130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solidFill>
                  <a:schemeClr val="bg1"/>
                </a:solidFill>
              </a:rPr>
              <a:t>3</a:t>
            </a:r>
            <a:r>
              <a:rPr lang="en-GB" sz="4000" b="1" baseline="30000" dirty="0" smtClean="0">
                <a:solidFill>
                  <a:schemeClr val="bg1"/>
                </a:solidFill>
              </a:rPr>
              <a:t>rd</a:t>
            </a:r>
            <a:r>
              <a:rPr lang="en-GB" sz="4000" b="1" dirty="0" smtClean="0">
                <a:solidFill>
                  <a:schemeClr val="bg1"/>
                </a:solidFill>
              </a:rPr>
              <a:t> Prototype at KARA                       </a:t>
            </a:r>
            <a:r>
              <a:rPr lang="en-GB" sz="3200" b="1" i="1" dirty="0" smtClean="0">
                <a:solidFill>
                  <a:schemeClr val="bg1"/>
                </a:solidFill>
              </a:rPr>
              <a:t>Irradiation of LASE - Reflectivity</a:t>
            </a:r>
            <a:endParaRPr lang="en-GB" sz="4000" b="1" i="1" dirty="0">
              <a:solidFill>
                <a:schemeClr val="bg1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34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35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36" name="image1.jpe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37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39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5760012" y="633587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9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5469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62" name="Rectangle 61"/>
          <p:cNvSpPr/>
          <p:nvPr/>
        </p:nvSpPr>
        <p:spPr>
          <a:xfrm>
            <a:off x="7125418" y="4495459"/>
            <a:ext cx="4723847" cy="162998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/>
          <p:cNvSpPr txBox="1"/>
          <p:nvPr/>
        </p:nvSpPr>
        <p:spPr>
          <a:xfrm>
            <a:off x="7208435" y="4771844"/>
            <a:ext cx="45578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b="1" dirty="0" smtClean="0"/>
              <a:t>Still need to explain the disagreement with the experiments carried out at BESSY</a:t>
            </a:r>
          </a:p>
          <a:p>
            <a:endParaRPr lang="en-US" sz="1600" b="1" dirty="0" smtClean="0"/>
          </a:p>
          <a:p>
            <a:pPr marL="285750" indent="-285750">
              <a:buFontTx/>
              <a:buChar char="-"/>
            </a:pPr>
            <a:r>
              <a:rPr lang="en-US" sz="1600" b="1" dirty="0" smtClean="0"/>
              <a:t>A few considerations to be taken into account…</a:t>
            </a:r>
            <a:endParaRPr lang="en-US" sz="1600" b="1" dirty="0"/>
          </a:p>
        </p:txBody>
      </p:sp>
      <p:sp>
        <p:nvSpPr>
          <p:cNvPr id="53" name="Shape 148"/>
          <p:cNvSpPr txBox="1">
            <a:spLocks/>
          </p:cNvSpPr>
          <p:nvPr/>
        </p:nvSpPr>
        <p:spPr>
          <a:xfrm>
            <a:off x="26193" y="160037"/>
            <a:ext cx="12117130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solidFill>
                  <a:schemeClr val="bg1"/>
                </a:solidFill>
              </a:rPr>
              <a:t>3</a:t>
            </a:r>
            <a:r>
              <a:rPr lang="en-GB" sz="4000" b="1" baseline="30000" dirty="0" smtClean="0">
                <a:solidFill>
                  <a:schemeClr val="bg1"/>
                </a:solidFill>
              </a:rPr>
              <a:t>rd</a:t>
            </a:r>
            <a:r>
              <a:rPr lang="en-GB" sz="4000" b="1" dirty="0" smtClean="0">
                <a:solidFill>
                  <a:schemeClr val="bg1"/>
                </a:solidFill>
              </a:rPr>
              <a:t> Prototype at KARA                       </a:t>
            </a:r>
            <a:r>
              <a:rPr lang="en-GB" sz="3200" b="1" i="1" dirty="0" smtClean="0">
                <a:solidFill>
                  <a:schemeClr val="bg1"/>
                </a:solidFill>
              </a:rPr>
              <a:t>Irradiation of LASE - Reflectivity</a:t>
            </a:r>
            <a:endParaRPr lang="en-GB" sz="4000" b="1" i="1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4374" y="1652840"/>
            <a:ext cx="5748949" cy="26173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438063" y="1229763"/>
            <a:ext cx="215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Experiment at BESSY</a:t>
            </a:r>
            <a:endParaRPr lang="en-GB" b="1" dirty="0"/>
          </a:p>
        </p:txBody>
      </p:sp>
      <p:grpSp>
        <p:nvGrpSpPr>
          <p:cNvPr id="54" name="Group 53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55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64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65" name="image1.jpe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66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67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5760012" y="63358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10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17" y="1122904"/>
            <a:ext cx="6247956" cy="4086665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4300877" y="1468174"/>
            <a:ext cx="389763" cy="369332"/>
            <a:chOff x="9170015" y="1914627"/>
            <a:chExt cx="389763" cy="369332"/>
          </a:xfrm>
        </p:grpSpPr>
        <p:sp>
          <p:nvSpPr>
            <p:cNvPr id="32" name="Oval 31"/>
            <p:cNvSpPr/>
            <p:nvPr/>
          </p:nvSpPr>
          <p:spPr>
            <a:xfrm>
              <a:off x="9170015" y="1914627"/>
              <a:ext cx="389763" cy="36933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214054" y="191462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3</a:t>
              </a:r>
              <a:endParaRPr lang="en-GB" b="1" dirty="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300026" y="2637988"/>
            <a:ext cx="389763" cy="369332"/>
            <a:chOff x="4559938" y="2774294"/>
            <a:chExt cx="389763" cy="369332"/>
          </a:xfrm>
        </p:grpSpPr>
        <p:sp>
          <p:nvSpPr>
            <p:cNvPr id="37" name="Oval 36"/>
            <p:cNvSpPr/>
            <p:nvPr/>
          </p:nvSpPr>
          <p:spPr>
            <a:xfrm>
              <a:off x="4559938" y="2774294"/>
              <a:ext cx="389763" cy="36933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603977" y="277429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1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482245" y="3351108"/>
            <a:ext cx="389763" cy="369332"/>
            <a:chOff x="3732216" y="3328405"/>
            <a:chExt cx="389763" cy="369332"/>
          </a:xfrm>
        </p:grpSpPr>
        <p:sp>
          <p:nvSpPr>
            <p:cNvPr id="42" name="Oval 41"/>
            <p:cNvSpPr/>
            <p:nvPr/>
          </p:nvSpPr>
          <p:spPr>
            <a:xfrm>
              <a:off x="3732216" y="3328405"/>
              <a:ext cx="389763" cy="36933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776255" y="332840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70C0"/>
                  </a:solidFill>
                </a:rPr>
                <a:t>2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21051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8609" y="1520909"/>
            <a:ext cx="5434799" cy="4049032"/>
          </a:xfrm>
          <a:prstGeom prst="rect">
            <a:avLst/>
          </a:prstGeom>
        </p:spPr>
      </p:pic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79" y="1520909"/>
            <a:ext cx="6228696" cy="467152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9079" y="1546309"/>
            <a:ext cx="251902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LASE Measured in BESSY</a:t>
            </a:r>
            <a:endParaRPr lang="en-GB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624009" y="1544213"/>
            <a:ext cx="26446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LASE Measured in BESTEX</a:t>
            </a:r>
            <a:endParaRPr lang="en-GB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921507" y="634884"/>
            <a:ext cx="4077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schemeClr val="bg1"/>
                </a:solidFill>
              </a:rPr>
              <a:t>Surface morphology of different samples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0" name="Shape 148"/>
          <p:cNvSpPr txBox="1">
            <a:spLocks/>
          </p:cNvSpPr>
          <p:nvPr/>
        </p:nvSpPr>
        <p:spPr>
          <a:xfrm>
            <a:off x="26193" y="160037"/>
            <a:ext cx="12117130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solidFill>
                  <a:schemeClr val="bg1"/>
                </a:solidFill>
              </a:rPr>
              <a:t>3</a:t>
            </a:r>
            <a:r>
              <a:rPr lang="en-GB" sz="4000" b="1" baseline="30000" dirty="0" smtClean="0">
                <a:solidFill>
                  <a:schemeClr val="bg1"/>
                </a:solidFill>
              </a:rPr>
              <a:t>rd</a:t>
            </a:r>
            <a:r>
              <a:rPr lang="en-GB" sz="4000" b="1" dirty="0" smtClean="0">
                <a:solidFill>
                  <a:schemeClr val="bg1"/>
                </a:solidFill>
              </a:rPr>
              <a:t> Prototype at KARA                       </a:t>
            </a:r>
            <a:r>
              <a:rPr lang="en-GB" sz="3200" b="1" i="1" dirty="0" smtClean="0">
                <a:solidFill>
                  <a:schemeClr val="bg1"/>
                </a:solidFill>
              </a:rPr>
              <a:t>Irradiation of LASE - Reflectivity</a:t>
            </a:r>
            <a:endParaRPr lang="en-GB" sz="3200" b="1" i="1" dirty="0">
              <a:solidFill>
                <a:schemeClr val="bg1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22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23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24" name="image1.jpe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26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27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5760012" y="63358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11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929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7432" y="3554602"/>
            <a:ext cx="2912542" cy="2183203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79" y="1294217"/>
            <a:ext cx="6585934" cy="4939450"/>
          </a:xfrm>
          <a:prstGeom prst="rect">
            <a:avLst/>
          </a:prstGeom>
        </p:spPr>
      </p:pic>
      <p:sp>
        <p:nvSpPr>
          <p:cNvPr id="16" name="Shape 148"/>
          <p:cNvSpPr txBox="1">
            <a:spLocks/>
          </p:cNvSpPr>
          <p:nvPr/>
        </p:nvSpPr>
        <p:spPr>
          <a:xfrm>
            <a:off x="26193" y="160037"/>
            <a:ext cx="12117130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solidFill>
                  <a:schemeClr val="bg1"/>
                </a:solidFill>
              </a:rPr>
              <a:t>3</a:t>
            </a:r>
            <a:r>
              <a:rPr lang="en-GB" sz="4000" b="1" baseline="30000" dirty="0" smtClean="0">
                <a:solidFill>
                  <a:schemeClr val="bg1"/>
                </a:solidFill>
              </a:rPr>
              <a:t>rd</a:t>
            </a:r>
            <a:r>
              <a:rPr lang="en-GB" sz="4000" b="1" dirty="0" smtClean="0">
                <a:solidFill>
                  <a:schemeClr val="bg1"/>
                </a:solidFill>
              </a:rPr>
              <a:t> Prototype at KARA                       </a:t>
            </a:r>
            <a:r>
              <a:rPr lang="en-GB" sz="3200" b="1" i="1" dirty="0" smtClean="0">
                <a:solidFill>
                  <a:schemeClr val="bg1"/>
                </a:solidFill>
              </a:rPr>
              <a:t>Irradiation of LASE - Reflectivity</a:t>
            </a:r>
            <a:endParaRPr lang="en-GB" sz="4000" b="1" i="1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176218" y="1294217"/>
            <a:ext cx="4723847" cy="162998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7259235" y="1476358"/>
            <a:ext cx="45578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b="1" dirty="0" smtClean="0"/>
              <a:t>The microstructure of LASE is extremely dependent on the laser parameters </a:t>
            </a:r>
          </a:p>
          <a:p>
            <a:endParaRPr lang="en-US" sz="1600" b="1" dirty="0" smtClean="0"/>
          </a:p>
          <a:p>
            <a:pPr marL="285750" indent="-285750">
              <a:buFontTx/>
              <a:buChar char="-"/>
            </a:pPr>
            <a:r>
              <a:rPr lang="en-US" sz="1600" b="1" dirty="0" smtClean="0"/>
              <a:t>The reflectivity is extremely dependent on the microstructure of the surface</a:t>
            </a:r>
            <a:endParaRPr lang="en-US" sz="1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56621" y="1324050"/>
            <a:ext cx="251902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LASE Measured in BESSY</a:t>
            </a:r>
            <a:endParaRPr lang="en-GB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047432" y="3311810"/>
            <a:ext cx="26446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LASE Measured in BESTEX</a:t>
            </a:r>
            <a:endParaRPr lang="en-GB" b="1" dirty="0"/>
          </a:p>
        </p:txBody>
      </p:sp>
      <p:grpSp>
        <p:nvGrpSpPr>
          <p:cNvPr id="21" name="Group 20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22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23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24" name="image1.jpe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26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27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5760012" y="63358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12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5997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16" name="Shape 148"/>
          <p:cNvSpPr txBox="1">
            <a:spLocks/>
          </p:cNvSpPr>
          <p:nvPr/>
        </p:nvSpPr>
        <p:spPr>
          <a:xfrm>
            <a:off x="26193" y="160037"/>
            <a:ext cx="12117130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solidFill>
                  <a:schemeClr val="bg1"/>
                </a:solidFill>
              </a:rPr>
              <a:t>Submission of PRAB</a:t>
            </a:r>
            <a:endParaRPr lang="en-GB" sz="4000" b="1" i="1" dirty="0">
              <a:solidFill>
                <a:schemeClr val="bg1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22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23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24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26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27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5760012" y="63358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13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5695" y="1122904"/>
            <a:ext cx="7540607" cy="4931089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1944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25" name="Shape 148"/>
          <p:cNvSpPr txBox="1">
            <a:spLocks/>
          </p:cNvSpPr>
          <p:nvPr/>
        </p:nvSpPr>
        <p:spPr>
          <a:xfrm>
            <a:off x="133679" y="160037"/>
            <a:ext cx="1170922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>
                <a:solidFill>
                  <a:schemeClr val="bg1"/>
                </a:solidFill>
              </a:rPr>
              <a:t>Future Steps – R&amp;D Proposals</a:t>
            </a:r>
            <a:endParaRPr lang="en-GB" sz="3600" b="1" i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45156" y="63439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8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9079" y="1252878"/>
            <a:ext cx="1189322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Scientific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Continue </a:t>
            </a:r>
            <a:r>
              <a:rPr lang="en-US" dirty="0"/>
              <a:t>acquiring </a:t>
            </a:r>
            <a:r>
              <a:rPr lang="en-US" dirty="0" smtClean="0"/>
              <a:t>dose in current sample </a:t>
            </a:r>
            <a:r>
              <a:rPr lang="en-US" dirty="0"/>
              <a:t>at </a:t>
            </a:r>
            <a:r>
              <a:rPr lang="en-US" dirty="0" smtClean="0"/>
              <a:t>77K                OR               Vent the system and repeat the experiment from low                      							       doses at 77K   </a:t>
            </a:r>
          </a:p>
          <a:p>
            <a:endParaRPr lang="en-US" dirty="0" smtClean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Perform measurements on new samples</a:t>
            </a:r>
          </a:p>
          <a:p>
            <a:endParaRPr lang="en-US" dirty="0"/>
          </a:p>
          <a:p>
            <a:r>
              <a:rPr lang="en-US" dirty="0" smtClean="0"/>
              <a:t>	</a:t>
            </a:r>
            <a:r>
              <a:rPr lang="en-US" dirty="0"/>
              <a:t>	</a:t>
            </a:r>
            <a:r>
              <a:rPr lang="en-US" dirty="0" smtClean="0"/>
              <a:t>-SS with internal coating</a:t>
            </a:r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err="1" smtClean="0"/>
              <a:t>Colaminated</a:t>
            </a:r>
            <a:r>
              <a:rPr lang="en-US" dirty="0" smtClean="0"/>
              <a:t> Cu</a:t>
            </a:r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err="1" smtClean="0"/>
              <a:t>Sawtooth</a:t>
            </a:r>
            <a:r>
              <a:rPr lang="en-US" dirty="0" smtClean="0"/>
              <a:t> profile (Cu)</a:t>
            </a:r>
          </a:p>
          <a:p>
            <a:r>
              <a:rPr lang="en-US" dirty="0"/>
              <a:t>	</a:t>
            </a:r>
            <a:r>
              <a:rPr lang="en-US" dirty="0" smtClean="0"/>
              <a:t>	LASE structure (Cu) – Different LASE’s?</a:t>
            </a:r>
          </a:p>
          <a:p>
            <a:r>
              <a:rPr lang="en-US" dirty="0"/>
              <a:t>	</a:t>
            </a:r>
            <a:r>
              <a:rPr lang="en-US" dirty="0" smtClean="0"/>
              <a:t>	…</a:t>
            </a:r>
          </a:p>
          <a:p>
            <a:r>
              <a:rPr lang="en-US" dirty="0"/>
              <a:t>	</a:t>
            </a:r>
            <a:r>
              <a:rPr lang="en-US" dirty="0" smtClean="0"/>
              <a:t>-RT and 77K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921903" y="2806862"/>
            <a:ext cx="5251608" cy="3131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PSD – Unpublished for </a:t>
            </a:r>
            <a:r>
              <a:rPr lang="en-US" b="1" dirty="0" smtClean="0"/>
              <a:t>T=77K; </a:t>
            </a:r>
            <a:r>
              <a:rPr lang="en-US" b="1" dirty="0" err="1" smtClean="0"/>
              <a:t>Ec</a:t>
            </a:r>
            <a:r>
              <a:rPr lang="en-US" b="1" dirty="0" smtClean="0"/>
              <a:t>=4.5KeV</a:t>
            </a:r>
          </a:p>
          <a:p>
            <a:endParaRPr lang="en-US" sz="600" dirty="0" smtClean="0"/>
          </a:p>
          <a:p>
            <a:r>
              <a:rPr lang="en-US" dirty="0" smtClean="0"/>
              <a:t>Reflectivity – Manufacturing new samples with a geometry favorable for reflectivity studies (</a:t>
            </a:r>
            <a:r>
              <a:rPr lang="en-US" dirty="0" err="1" smtClean="0"/>
              <a:t>Repeatibility</a:t>
            </a:r>
            <a:r>
              <a:rPr lang="en-US" dirty="0" smtClean="0"/>
              <a:t>). </a:t>
            </a:r>
          </a:p>
          <a:p>
            <a:endParaRPr lang="en-US" sz="800" dirty="0"/>
          </a:p>
          <a:p>
            <a:r>
              <a:rPr lang="en-US" dirty="0" smtClean="0"/>
              <a:t>Unpublished - </a:t>
            </a:r>
            <a:r>
              <a:rPr lang="en-US" b="1" dirty="0" smtClean="0"/>
              <a:t>Very small gracing angles available</a:t>
            </a:r>
            <a:r>
              <a:rPr lang="en-US" dirty="0" smtClean="0"/>
              <a:t>.</a:t>
            </a:r>
          </a:p>
          <a:p>
            <a:endParaRPr lang="en-US" sz="1050" dirty="0"/>
          </a:p>
          <a:p>
            <a:r>
              <a:rPr lang="en-US" dirty="0" smtClean="0"/>
              <a:t>Photoelectron generation – New electrode design (not cold sprayed) – </a:t>
            </a:r>
          </a:p>
          <a:p>
            <a:r>
              <a:rPr lang="en-US" dirty="0" smtClean="0"/>
              <a:t>Unpublished - </a:t>
            </a:r>
            <a:r>
              <a:rPr lang="en-US" b="1" dirty="0" smtClean="0"/>
              <a:t>Evolution with Dose</a:t>
            </a:r>
          </a:p>
          <a:p>
            <a:endParaRPr lang="en-US" sz="1050" dirty="0"/>
          </a:p>
          <a:p>
            <a:r>
              <a:rPr lang="en-US" dirty="0" smtClean="0"/>
              <a:t>Heat loads</a:t>
            </a:r>
          </a:p>
        </p:txBody>
      </p:sp>
      <p:sp>
        <p:nvSpPr>
          <p:cNvPr id="5" name="Right Arrow 4"/>
          <p:cNvSpPr/>
          <p:nvPr/>
        </p:nvSpPr>
        <p:spPr>
          <a:xfrm>
            <a:off x="5923075" y="3641123"/>
            <a:ext cx="647533" cy="533400"/>
          </a:xfrm>
          <a:prstGeom prst="right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333372" y="2769043"/>
            <a:ext cx="11905921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19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20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21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22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23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760012" y="63358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14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1517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384" y="964345"/>
            <a:ext cx="11709229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Technological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Cryogenic Upgrade</a:t>
            </a:r>
          </a:p>
          <a:p>
            <a:r>
              <a:rPr lang="en-US" dirty="0" smtClean="0"/>
              <a:t>	-Construction of a LN2 line at KARA for permanent LN2 access at BESTEX. Currently finalizing details to start the 	purchasing and construction – Implies PLC software upgrade</a:t>
            </a:r>
          </a:p>
          <a:p>
            <a:r>
              <a:rPr lang="en-US" dirty="0"/>
              <a:t>	</a:t>
            </a:r>
            <a:r>
              <a:rPr lang="en-US" dirty="0" smtClean="0"/>
              <a:t>-Perform measurements at 77 K using a Dewar</a:t>
            </a:r>
          </a:p>
          <a:p>
            <a:endParaRPr lang="en-US" sz="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Cryogenic test of FCC-</a:t>
            </a:r>
            <a:r>
              <a:rPr lang="en-US" dirty="0" err="1" smtClean="0"/>
              <a:t>hh</a:t>
            </a:r>
            <a:r>
              <a:rPr lang="en-US" dirty="0" smtClean="0"/>
              <a:t> BS at CERN by using a Dewar</a:t>
            </a:r>
          </a:p>
          <a:p>
            <a:endParaRPr lang="en-US" sz="5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Construction of new samples for BESTEX (Two different options)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Calibration of RGA at CERN</a:t>
            </a:r>
          </a:p>
          <a:p>
            <a:endParaRPr lang="en-US" sz="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Upgrade of the setup for irradiation without bake out of sample.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Add Valves and pumps - Implies </a:t>
            </a:r>
            <a:r>
              <a:rPr lang="en-US" dirty="0"/>
              <a:t>PLC software </a:t>
            </a:r>
            <a:r>
              <a:rPr lang="en-US" dirty="0" smtClean="0"/>
              <a:t>upgrade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Shrink collimator-</a:t>
            </a:r>
            <a:r>
              <a:rPr lang="en-US" dirty="0" err="1" smtClean="0"/>
              <a:t>testbench</a:t>
            </a:r>
            <a:r>
              <a:rPr lang="en-US" dirty="0" smtClean="0"/>
              <a:t> connector</a:t>
            </a:r>
          </a:p>
          <a:p>
            <a:pPr lvl="1"/>
            <a:endParaRPr lang="en-US" sz="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Documentation of BESTEX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17" name="TextBox 16"/>
          <p:cNvSpPr txBox="1"/>
          <p:nvPr/>
        </p:nvSpPr>
        <p:spPr>
          <a:xfrm>
            <a:off x="5945156" y="63439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8</a:t>
            </a:r>
            <a:endParaRPr lang="en-GB" b="1" dirty="0">
              <a:solidFill>
                <a:schemeClr val="bg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14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16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18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19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760012" y="63358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15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1" name="Shape 148"/>
          <p:cNvSpPr txBox="1">
            <a:spLocks/>
          </p:cNvSpPr>
          <p:nvPr/>
        </p:nvSpPr>
        <p:spPr>
          <a:xfrm>
            <a:off x="133679" y="160037"/>
            <a:ext cx="1170922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>
                <a:solidFill>
                  <a:schemeClr val="bg1"/>
                </a:solidFill>
              </a:rPr>
              <a:t>Future Steps – R&amp;D Proposals</a:t>
            </a:r>
            <a:endParaRPr lang="en-GB" sz="3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7484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241384" y="964345"/>
            <a:ext cx="11709229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Technological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Cryogenic Upgrade</a:t>
            </a:r>
          </a:p>
          <a:p>
            <a:r>
              <a:rPr lang="en-US" dirty="0" smtClean="0"/>
              <a:t>	-Construction of a LN2 line at KARA for permanent LN2 access at BESTEX. Currently finalizing details to start the 	purchasing and construction – Implies PLC software upgrade</a:t>
            </a:r>
          </a:p>
          <a:p>
            <a:r>
              <a:rPr lang="en-US" dirty="0"/>
              <a:t>	</a:t>
            </a:r>
            <a:r>
              <a:rPr lang="en-US" dirty="0" smtClean="0"/>
              <a:t>-Perform measurements at 77 K using a Dewar</a:t>
            </a:r>
          </a:p>
          <a:p>
            <a:endParaRPr lang="en-US" sz="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Cryogenic test of FCC-</a:t>
            </a:r>
            <a:r>
              <a:rPr lang="en-US" dirty="0" err="1" smtClean="0"/>
              <a:t>hh</a:t>
            </a:r>
            <a:r>
              <a:rPr lang="en-US" dirty="0" smtClean="0"/>
              <a:t> BS at CERN by using a Dewar</a:t>
            </a:r>
          </a:p>
          <a:p>
            <a:endParaRPr lang="en-US" sz="5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Construction of new samples for </a:t>
            </a:r>
            <a:r>
              <a:rPr lang="en-US" dirty="0"/>
              <a:t>BESTEX (Two different options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Calibration of RGA at CERN</a:t>
            </a:r>
          </a:p>
          <a:p>
            <a:endParaRPr lang="en-US" sz="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Upgrade of the setup for irradiation without bake out of sample.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Add Valves and pumps - Implies </a:t>
            </a:r>
            <a:r>
              <a:rPr lang="en-US" dirty="0"/>
              <a:t>PLC software </a:t>
            </a:r>
            <a:r>
              <a:rPr lang="en-US" dirty="0" smtClean="0"/>
              <a:t>upgrade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Shrink collimator-</a:t>
            </a:r>
            <a:r>
              <a:rPr lang="en-US" dirty="0" err="1" smtClean="0"/>
              <a:t>testbench</a:t>
            </a:r>
            <a:r>
              <a:rPr lang="en-US" dirty="0" smtClean="0"/>
              <a:t> connector</a:t>
            </a:r>
          </a:p>
          <a:p>
            <a:pPr lvl="1"/>
            <a:endParaRPr lang="en-US" sz="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Documentation of BESTEX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17" name="TextBox 16"/>
          <p:cNvSpPr txBox="1"/>
          <p:nvPr/>
        </p:nvSpPr>
        <p:spPr>
          <a:xfrm>
            <a:off x="5945156" y="63439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8</a:t>
            </a:r>
            <a:endParaRPr lang="en-GB" b="1" dirty="0">
              <a:solidFill>
                <a:schemeClr val="bg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14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16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18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19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760012" y="63358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16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1384" y="1665513"/>
            <a:ext cx="11601524" cy="11739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Shape 148"/>
          <p:cNvSpPr txBox="1">
            <a:spLocks/>
          </p:cNvSpPr>
          <p:nvPr/>
        </p:nvSpPr>
        <p:spPr>
          <a:xfrm>
            <a:off x="133679" y="160037"/>
            <a:ext cx="1170922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>
                <a:solidFill>
                  <a:schemeClr val="bg1"/>
                </a:solidFill>
              </a:rPr>
              <a:t>Future Steps – R&amp;D Proposals</a:t>
            </a:r>
            <a:endParaRPr lang="en-GB" sz="3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948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2" name="Group 11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13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4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15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16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17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18" y="2496086"/>
            <a:ext cx="7560483" cy="3409629"/>
          </a:xfrm>
          <a:prstGeom prst="rect">
            <a:avLst/>
          </a:prstGeom>
        </p:spPr>
      </p:pic>
      <p:sp>
        <p:nvSpPr>
          <p:cNvPr id="18" name="Shape 148"/>
          <p:cNvSpPr txBox="1">
            <a:spLocks/>
          </p:cNvSpPr>
          <p:nvPr/>
        </p:nvSpPr>
        <p:spPr>
          <a:xfrm>
            <a:off x="26193" y="160037"/>
            <a:ext cx="12117130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err="1" smtClean="0">
                <a:solidFill>
                  <a:schemeClr val="bg1"/>
                </a:solidFill>
              </a:rPr>
              <a:t>Fututre</a:t>
            </a:r>
            <a:r>
              <a:rPr lang="en-GB" sz="4000" b="1" dirty="0" smtClean="0">
                <a:solidFill>
                  <a:schemeClr val="bg1"/>
                </a:solidFill>
              </a:rPr>
              <a:t> steps                                          </a:t>
            </a:r>
            <a:r>
              <a:rPr lang="en-GB" sz="3200" b="1" i="1" dirty="0" smtClean="0">
                <a:solidFill>
                  <a:schemeClr val="bg1"/>
                </a:solidFill>
              </a:rPr>
              <a:t>BESTEX   Cryogenic Upgrade</a:t>
            </a:r>
            <a:endParaRPr lang="en-GB" sz="4000" b="1" i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08880" y="626535"/>
            <a:ext cx="1671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schemeClr val="bg1"/>
                </a:solidFill>
              </a:rPr>
              <a:t>KARA’s LN2 line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60012" y="63358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17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45622" y="1606161"/>
            <a:ext cx="434702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flux required for the experiment is</a:t>
            </a:r>
          </a:p>
          <a:p>
            <a:r>
              <a:rPr lang="en-GB" dirty="0" smtClean="0"/>
              <a:t>Calculated and KARA can provide it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pressure of the LN2 is 400 mbar, we </a:t>
            </a:r>
          </a:p>
          <a:p>
            <a:r>
              <a:rPr lang="en-GB" dirty="0" smtClean="0"/>
              <a:t>must ensure that the pressure drop in our </a:t>
            </a:r>
          </a:p>
          <a:p>
            <a:r>
              <a:rPr lang="en-GB" dirty="0" smtClean="0"/>
              <a:t>system is lower than 400mbar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err="1" smtClean="0"/>
              <a:t>CryoLab</a:t>
            </a:r>
            <a:r>
              <a:rPr lang="en-GB" b="1" dirty="0" smtClean="0"/>
              <a:t> and valve providers claim </a:t>
            </a:r>
            <a:r>
              <a:rPr lang="en-GB" dirty="0" smtClean="0"/>
              <a:t>that</a:t>
            </a:r>
          </a:p>
          <a:p>
            <a:r>
              <a:rPr lang="en-GB" dirty="0" smtClean="0"/>
              <a:t>valve must be implemented (welded, same </a:t>
            </a:r>
          </a:p>
          <a:p>
            <a:r>
              <a:rPr lang="en-GB" dirty="0" smtClean="0"/>
              <a:t>insulation vacuum) in the line, not flanged. </a:t>
            </a:r>
          </a:p>
          <a:p>
            <a:r>
              <a:rPr lang="en-GB" dirty="0" smtClean="0"/>
              <a:t>The valve should be implemented as part of </a:t>
            </a:r>
          </a:p>
          <a:p>
            <a:r>
              <a:rPr lang="en-GB" dirty="0" smtClean="0"/>
              <a:t>the LN2 order. (CERN will give detailed </a:t>
            </a:r>
          </a:p>
          <a:p>
            <a:r>
              <a:rPr lang="en-GB" dirty="0" smtClean="0"/>
              <a:t>description)</a:t>
            </a:r>
          </a:p>
          <a:p>
            <a:r>
              <a:rPr lang="en-GB" dirty="0" smtClean="0"/>
              <a:t>To be discussed with technicians at KARA </a:t>
            </a:r>
          </a:p>
        </p:txBody>
      </p:sp>
    </p:spTree>
    <p:extLst>
      <p:ext uri="{BB962C8B-B14F-4D97-AF65-F5344CB8AC3E}">
        <p14:creationId xmlns:p14="http://schemas.microsoft.com/office/powerpoint/2010/main" val="10829709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2" name="Group 11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13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4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15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16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17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06" y="1308448"/>
            <a:ext cx="7563245" cy="459726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845622" y="1606161"/>
            <a:ext cx="434702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flux required for the experiment is</a:t>
            </a:r>
          </a:p>
          <a:p>
            <a:r>
              <a:rPr lang="en-GB" dirty="0" smtClean="0"/>
              <a:t>Calculated and KARA can provide it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pressure of the LN2 is 400 mbar, we </a:t>
            </a:r>
          </a:p>
          <a:p>
            <a:r>
              <a:rPr lang="en-GB" dirty="0" smtClean="0"/>
              <a:t>must ensure that the pressure drop in our </a:t>
            </a:r>
          </a:p>
          <a:p>
            <a:r>
              <a:rPr lang="en-GB" dirty="0" smtClean="0"/>
              <a:t>system is lower than 400mbar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err="1" smtClean="0"/>
              <a:t>CryoLab</a:t>
            </a:r>
            <a:r>
              <a:rPr lang="en-GB" b="1" dirty="0" smtClean="0"/>
              <a:t> and valve providers claim </a:t>
            </a:r>
            <a:r>
              <a:rPr lang="en-GB" dirty="0" smtClean="0"/>
              <a:t>that</a:t>
            </a:r>
          </a:p>
          <a:p>
            <a:r>
              <a:rPr lang="en-GB" dirty="0" smtClean="0"/>
              <a:t>valve must be implemented (welded, same </a:t>
            </a:r>
          </a:p>
          <a:p>
            <a:r>
              <a:rPr lang="en-GB" dirty="0" smtClean="0"/>
              <a:t>insulation vacuum) in the line, not flanged. </a:t>
            </a:r>
          </a:p>
          <a:p>
            <a:r>
              <a:rPr lang="en-GB" dirty="0" smtClean="0"/>
              <a:t>The valve should be implemented as part of </a:t>
            </a:r>
          </a:p>
          <a:p>
            <a:r>
              <a:rPr lang="en-GB" dirty="0" smtClean="0"/>
              <a:t>the LN2 order. (CERN will give detailed </a:t>
            </a:r>
          </a:p>
          <a:p>
            <a:r>
              <a:rPr lang="en-GB" dirty="0" smtClean="0"/>
              <a:t>description)</a:t>
            </a:r>
          </a:p>
          <a:p>
            <a:r>
              <a:rPr lang="en-GB" dirty="0" smtClean="0"/>
              <a:t>To be discussed with technicians at KARA </a:t>
            </a:r>
          </a:p>
        </p:txBody>
      </p:sp>
      <p:sp>
        <p:nvSpPr>
          <p:cNvPr id="18" name="Shape 148"/>
          <p:cNvSpPr txBox="1">
            <a:spLocks/>
          </p:cNvSpPr>
          <p:nvPr/>
        </p:nvSpPr>
        <p:spPr>
          <a:xfrm>
            <a:off x="26193" y="160037"/>
            <a:ext cx="12117130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err="1" smtClean="0">
                <a:solidFill>
                  <a:schemeClr val="bg1"/>
                </a:solidFill>
              </a:rPr>
              <a:t>Fututre</a:t>
            </a:r>
            <a:r>
              <a:rPr lang="en-GB" sz="4000" b="1" dirty="0" smtClean="0">
                <a:solidFill>
                  <a:schemeClr val="bg1"/>
                </a:solidFill>
              </a:rPr>
              <a:t> steps                                          </a:t>
            </a:r>
            <a:r>
              <a:rPr lang="en-GB" sz="3200" b="1" i="1" dirty="0" smtClean="0">
                <a:solidFill>
                  <a:schemeClr val="bg1"/>
                </a:solidFill>
              </a:rPr>
              <a:t>BESTEX   Cryogenic Upgrade</a:t>
            </a:r>
            <a:endParaRPr lang="en-GB" sz="4000" b="1" i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08880" y="626535"/>
            <a:ext cx="1671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schemeClr val="bg1"/>
                </a:solidFill>
              </a:rPr>
              <a:t>KARA’s LN2 line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60012" y="63358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18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4112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66" t="15166" r="14488"/>
          <a:stretch/>
        </p:blipFill>
        <p:spPr>
          <a:xfrm rot="5400000">
            <a:off x="7030990" y="1470941"/>
            <a:ext cx="4817552" cy="4272279"/>
          </a:xfrm>
          <a:prstGeom prst="rect">
            <a:avLst/>
          </a:prstGeom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01778" y="66699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5" name="Picture 2" descr="cid:image002.jpg@01D45EF1.758D49B0"/>
          <p:cNvPicPr>
            <a:picLocks noChangeAspect="1" noChangeArrowheads="1"/>
          </p:cNvPicPr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6193" y="1629863"/>
            <a:ext cx="4190207" cy="3766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26095" y="1248658"/>
            <a:ext cx="216668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Irradiation </a:t>
            </a:r>
            <a:r>
              <a:rPr lang="en-GB" b="1" dirty="0" err="1" smtClean="0">
                <a:solidFill>
                  <a:srgbClr val="0070C0"/>
                </a:solidFill>
              </a:rPr>
              <a:t>Sawtooth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26095" y="4445375"/>
            <a:ext cx="1756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Irradiation LASE </a:t>
            </a:r>
            <a:endParaRPr lang="en-GB" b="1" dirty="0">
              <a:solidFill>
                <a:srgbClr val="0070C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121572" y="1672339"/>
            <a:ext cx="1304524" cy="1802215"/>
          </a:xfrm>
          <a:prstGeom prst="straightConnector1">
            <a:avLst/>
          </a:prstGeom>
          <a:ln w="38100">
            <a:solidFill>
              <a:srgbClr val="00B0F0"/>
            </a:solidFill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24" idx="1"/>
          </p:cNvCxnSpPr>
          <p:nvPr/>
        </p:nvCxnSpPr>
        <p:spPr>
          <a:xfrm flipH="1" flipV="1">
            <a:off x="2459421" y="4445375"/>
            <a:ext cx="1966674" cy="184666"/>
          </a:xfrm>
          <a:prstGeom prst="straightConnector1">
            <a:avLst/>
          </a:prstGeom>
          <a:ln w="38100">
            <a:solidFill>
              <a:srgbClr val="00B0F0"/>
            </a:solidFill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hape 148"/>
          <p:cNvSpPr txBox="1">
            <a:spLocks/>
          </p:cNvSpPr>
          <p:nvPr/>
        </p:nvSpPr>
        <p:spPr>
          <a:xfrm>
            <a:off x="26193" y="160037"/>
            <a:ext cx="12117130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solidFill>
                  <a:schemeClr val="bg1"/>
                </a:solidFill>
              </a:rPr>
              <a:t>3</a:t>
            </a:r>
            <a:r>
              <a:rPr lang="en-GB" sz="4000" b="1" baseline="30000" dirty="0" smtClean="0">
                <a:solidFill>
                  <a:schemeClr val="bg1"/>
                </a:solidFill>
              </a:rPr>
              <a:t>rd</a:t>
            </a:r>
            <a:r>
              <a:rPr lang="en-GB" sz="4000" b="1" dirty="0" smtClean="0">
                <a:solidFill>
                  <a:schemeClr val="bg1"/>
                </a:solidFill>
              </a:rPr>
              <a:t> Prototype at KARA</a:t>
            </a:r>
            <a:endParaRPr lang="en-GB" sz="4000" b="1" i="1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23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 dirty="0"/>
            </a:p>
          </p:txBody>
        </p:sp>
        <p:sp>
          <p:nvSpPr>
            <p:cNvPr id="25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26" name="image1.jpe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27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28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760012" y="633587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39399" y="1660792"/>
            <a:ext cx="1545359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PSD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Reflectivity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Heat loads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736756" y="4889938"/>
            <a:ext cx="1545359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PSD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Reflectivity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Heat loads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5047421" y="5647299"/>
            <a:ext cx="113511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2838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2" name="Group 11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13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4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15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16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17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8049140" y="2425579"/>
            <a:ext cx="40313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Possibility of drilling holes at KARA’s wall t</a:t>
            </a:r>
            <a:r>
              <a:rPr lang="en-US" dirty="0" smtClean="0"/>
              <a:t>o pass LN2 pipes from Dewar through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It is still to be reviewed how long a Dewar lasts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option simplifies system and fastens up the cryogenic upgrade</a:t>
            </a:r>
            <a:endParaRPr lang="en-GB" dirty="0" smtClean="0"/>
          </a:p>
        </p:txBody>
      </p:sp>
      <p:sp>
        <p:nvSpPr>
          <p:cNvPr id="18" name="Shape 148"/>
          <p:cNvSpPr txBox="1">
            <a:spLocks/>
          </p:cNvSpPr>
          <p:nvPr/>
        </p:nvSpPr>
        <p:spPr>
          <a:xfrm>
            <a:off x="26193" y="160037"/>
            <a:ext cx="12117130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err="1" smtClean="0">
                <a:solidFill>
                  <a:schemeClr val="bg1"/>
                </a:solidFill>
              </a:rPr>
              <a:t>Fututre</a:t>
            </a:r>
            <a:r>
              <a:rPr lang="en-GB" sz="4000" b="1" dirty="0" smtClean="0">
                <a:solidFill>
                  <a:schemeClr val="bg1"/>
                </a:solidFill>
              </a:rPr>
              <a:t> steps                                          </a:t>
            </a:r>
            <a:r>
              <a:rPr lang="en-GB" sz="3200" b="1" i="1" dirty="0" smtClean="0">
                <a:solidFill>
                  <a:schemeClr val="bg1"/>
                </a:solidFill>
              </a:rPr>
              <a:t>BESTEX   Cryogenic Upgrade</a:t>
            </a:r>
            <a:endParaRPr lang="en-GB" sz="4000" b="1" i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23409" y="626535"/>
            <a:ext cx="3079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schemeClr val="bg1"/>
                </a:solidFill>
              </a:rPr>
              <a:t> LN2 permanently from Dewar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60012" y="63358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19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18" y="2496086"/>
            <a:ext cx="7560483" cy="340962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546555" y="1828800"/>
            <a:ext cx="285135" cy="3421626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2546555" y="1897626"/>
            <a:ext cx="285135" cy="2458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2551472" y="2246672"/>
            <a:ext cx="285135" cy="2458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2531805" y="2658841"/>
            <a:ext cx="285135" cy="2458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2536722" y="3007887"/>
            <a:ext cx="285135" cy="2458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2556389" y="3360541"/>
            <a:ext cx="285135" cy="2458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2561306" y="3709587"/>
            <a:ext cx="285135" cy="2458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2541639" y="4121756"/>
            <a:ext cx="285135" cy="2458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2546556" y="4470802"/>
            <a:ext cx="285135" cy="2458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2561300" y="4807651"/>
            <a:ext cx="285135" cy="2458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048142" y="1379995"/>
            <a:ext cx="1252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KARA’s wall</a:t>
            </a:r>
            <a:endParaRPr lang="en-GB" dirty="0"/>
          </a:p>
        </p:txBody>
      </p:sp>
      <p:sp>
        <p:nvSpPr>
          <p:cNvPr id="9" name="Flowchart: Terminator 8"/>
          <p:cNvSpPr/>
          <p:nvPr/>
        </p:nvSpPr>
        <p:spPr>
          <a:xfrm rot="5400000">
            <a:off x="-310852" y="3452654"/>
            <a:ext cx="1736695" cy="847161"/>
          </a:xfrm>
          <a:prstGeom prst="flowChartTerminator">
            <a:avLst/>
          </a:prstGeom>
          <a:solidFill>
            <a:schemeClr val="bg1"/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186179" y="3160278"/>
            <a:ext cx="7948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LN2</a:t>
            </a:r>
          </a:p>
          <a:p>
            <a:r>
              <a:rPr lang="en-US" dirty="0" smtClean="0"/>
              <a:t>Dewar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3144709" y="2047281"/>
            <a:ext cx="14907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Holes drilled</a:t>
            </a:r>
          </a:p>
          <a:p>
            <a:r>
              <a:rPr lang="en-US" dirty="0"/>
              <a:t>a</a:t>
            </a:r>
            <a:r>
              <a:rPr lang="en-US" dirty="0" smtClean="0"/>
              <a:t>t KARA’s</a:t>
            </a:r>
            <a:r>
              <a:rPr lang="en-GB" dirty="0" smtClean="0"/>
              <a:t> wall</a:t>
            </a:r>
            <a:endParaRPr lang="en-US" dirty="0" smtClean="0"/>
          </a:p>
        </p:txBody>
      </p:sp>
      <p:cxnSp>
        <p:nvCxnSpPr>
          <p:cNvPr id="128" name="Straight Arrow Connector 127"/>
          <p:cNvCxnSpPr>
            <a:stCxn id="31" idx="2"/>
          </p:cNvCxnSpPr>
          <p:nvPr/>
        </p:nvCxnSpPr>
        <p:spPr>
          <a:xfrm flipH="1">
            <a:off x="2846435" y="2693612"/>
            <a:ext cx="1043671" cy="768779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31" idx="2"/>
          </p:cNvCxnSpPr>
          <p:nvPr/>
        </p:nvCxnSpPr>
        <p:spPr>
          <a:xfrm flipH="1">
            <a:off x="2846435" y="2693612"/>
            <a:ext cx="1043671" cy="1507288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Rounded Rectangle 130"/>
          <p:cNvSpPr/>
          <p:nvPr/>
        </p:nvSpPr>
        <p:spPr>
          <a:xfrm>
            <a:off x="6178716" y="4744582"/>
            <a:ext cx="1496080" cy="124718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68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241384" y="964345"/>
            <a:ext cx="11709229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Technological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Cryogenic Upgrade</a:t>
            </a:r>
          </a:p>
          <a:p>
            <a:r>
              <a:rPr lang="en-US" dirty="0" smtClean="0"/>
              <a:t>	-Construction of a LN2 line at KARA for permanent LN2 access at BESTEX. Currently finalizing details to start the 	purchasing and construction – Implies PLC software upgrade</a:t>
            </a:r>
          </a:p>
          <a:p>
            <a:r>
              <a:rPr lang="en-US" dirty="0"/>
              <a:t>	</a:t>
            </a:r>
            <a:r>
              <a:rPr lang="en-US" dirty="0" smtClean="0"/>
              <a:t>-Perform measurements at 77 K using a Dewar</a:t>
            </a:r>
          </a:p>
          <a:p>
            <a:endParaRPr lang="en-US" sz="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Cryogenic test of FCC-</a:t>
            </a:r>
            <a:r>
              <a:rPr lang="en-US" dirty="0" err="1" smtClean="0"/>
              <a:t>hh</a:t>
            </a:r>
            <a:r>
              <a:rPr lang="en-US" dirty="0" smtClean="0"/>
              <a:t> BS at CERN by using a Dewar</a:t>
            </a:r>
          </a:p>
          <a:p>
            <a:endParaRPr lang="en-US" sz="5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Construction of new samples for </a:t>
            </a:r>
            <a:r>
              <a:rPr lang="en-US" dirty="0"/>
              <a:t>BESTEX (Two different options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Calibration of RGA at CERN</a:t>
            </a:r>
          </a:p>
          <a:p>
            <a:endParaRPr lang="en-US" sz="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Upgrade of the setup for irradiation without bake out of sample.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Add Valves and pumps - Implies </a:t>
            </a:r>
            <a:r>
              <a:rPr lang="en-US" dirty="0"/>
              <a:t>PLC software </a:t>
            </a:r>
            <a:r>
              <a:rPr lang="en-US" dirty="0" smtClean="0"/>
              <a:t>upgrade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Shrink collimator-</a:t>
            </a:r>
            <a:r>
              <a:rPr lang="en-US" dirty="0" err="1" smtClean="0"/>
              <a:t>testbench</a:t>
            </a:r>
            <a:r>
              <a:rPr lang="en-US" dirty="0" smtClean="0"/>
              <a:t> connector</a:t>
            </a:r>
          </a:p>
          <a:p>
            <a:pPr lvl="1"/>
            <a:endParaRPr lang="en-US" sz="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Documentation of BESTEX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25" name="Shape 148"/>
          <p:cNvSpPr txBox="1">
            <a:spLocks/>
          </p:cNvSpPr>
          <p:nvPr/>
        </p:nvSpPr>
        <p:spPr>
          <a:xfrm>
            <a:off x="133679" y="160037"/>
            <a:ext cx="1170922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>
                <a:solidFill>
                  <a:schemeClr val="bg1"/>
                </a:solidFill>
              </a:rPr>
              <a:t>Future Steps</a:t>
            </a:r>
            <a:endParaRPr lang="en-GB" sz="3600" b="1" i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45156" y="63439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8</a:t>
            </a:r>
            <a:endParaRPr lang="en-GB" b="1" dirty="0">
              <a:solidFill>
                <a:schemeClr val="bg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14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16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18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19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760012" y="63358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20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1384" y="3157282"/>
            <a:ext cx="11601524" cy="4000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4090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17" name="TextBox 16"/>
          <p:cNvSpPr txBox="1"/>
          <p:nvPr/>
        </p:nvSpPr>
        <p:spPr>
          <a:xfrm>
            <a:off x="5945156" y="63439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8</a:t>
            </a:r>
            <a:endParaRPr lang="en-GB" b="1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19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20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21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22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23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760012" y="63358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21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7" name="Shape 148"/>
          <p:cNvSpPr txBox="1">
            <a:spLocks/>
          </p:cNvSpPr>
          <p:nvPr/>
        </p:nvSpPr>
        <p:spPr>
          <a:xfrm>
            <a:off x="26193" y="160037"/>
            <a:ext cx="12117130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solidFill>
                  <a:schemeClr val="bg1"/>
                </a:solidFill>
              </a:rPr>
              <a:t>Future steps                                         </a:t>
            </a:r>
            <a:r>
              <a:rPr lang="en-GB" sz="3200" b="1" i="1" dirty="0" smtClean="0">
                <a:solidFill>
                  <a:schemeClr val="bg1"/>
                </a:solidFill>
              </a:rPr>
              <a:t>Construction of new samples</a:t>
            </a:r>
            <a:endParaRPr lang="en-GB" sz="4000" b="1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520" y="1565952"/>
            <a:ext cx="394838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Three Samples: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Tubular SS with coating of inner wall</a:t>
            </a:r>
          </a:p>
          <a:p>
            <a:r>
              <a:rPr lang="en-GB" dirty="0" smtClean="0"/>
              <a:t>      Sample#1 Co-laminated copper</a:t>
            </a:r>
          </a:p>
          <a:p>
            <a:r>
              <a:rPr lang="en-GB" dirty="0" smtClean="0"/>
              <a:t>      Sample#2 </a:t>
            </a:r>
            <a:r>
              <a:rPr lang="en-GB" dirty="0"/>
              <a:t>Co-laminated </a:t>
            </a:r>
            <a:r>
              <a:rPr lang="en-GB" dirty="0" smtClean="0"/>
              <a:t>copper ST</a:t>
            </a:r>
          </a:p>
          <a:p>
            <a:r>
              <a:rPr lang="en-GB" dirty="0" smtClean="0"/>
              <a:t>      Sample#3 </a:t>
            </a:r>
            <a:r>
              <a:rPr lang="en-GB" dirty="0"/>
              <a:t>Co-laminated </a:t>
            </a:r>
            <a:r>
              <a:rPr lang="en-GB" dirty="0" smtClean="0"/>
              <a:t>copper LASE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6918766" y="2996500"/>
            <a:ext cx="4039814" cy="2340000"/>
            <a:chOff x="6415308" y="1548000"/>
            <a:chExt cx="4039814" cy="2340000"/>
          </a:xfrm>
        </p:grpSpPr>
        <p:sp>
          <p:nvSpPr>
            <p:cNvPr id="59" name="Oval 58"/>
            <p:cNvSpPr/>
            <p:nvPr/>
          </p:nvSpPr>
          <p:spPr>
            <a:xfrm>
              <a:off x="6823050" y="1567900"/>
              <a:ext cx="2304000" cy="2304000"/>
            </a:xfrm>
            <a:prstGeom prst="ellipse">
              <a:avLst/>
            </a:prstGeom>
            <a:noFill/>
            <a:ln w="571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Oval 59"/>
            <p:cNvSpPr/>
            <p:nvPr/>
          </p:nvSpPr>
          <p:spPr>
            <a:xfrm>
              <a:off x="6804000" y="1548000"/>
              <a:ext cx="2340000" cy="2340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Oval 60"/>
            <p:cNvSpPr/>
            <p:nvPr/>
          </p:nvSpPr>
          <p:spPr>
            <a:xfrm>
              <a:off x="6444660" y="2543885"/>
              <a:ext cx="360000" cy="360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Oval 61"/>
            <p:cNvSpPr/>
            <p:nvPr/>
          </p:nvSpPr>
          <p:spPr>
            <a:xfrm>
              <a:off x="9144660" y="2543885"/>
              <a:ext cx="360000" cy="360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Arrow Connector 62"/>
            <p:cNvCxnSpPr>
              <a:stCxn id="60" idx="1"/>
              <a:endCxn id="60" idx="5"/>
            </p:cNvCxnSpPr>
            <p:nvPr/>
          </p:nvCxnSpPr>
          <p:spPr>
            <a:xfrm>
              <a:off x="7146685" y="1890685"/>
              <a:ext cx="1654630" cy="165463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7578557" y="2585385"/>
              <a:ext cx="79220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40-45mm</a:t>
              </a:r>
              <a:endParaRPr lang="en-GB" sz="1200" dirty="0"/>
            </a:p>
          </p:txBody>
        </p:sp>
        <p:cxnSp>
          <p:nvCxnSpPr>
            <p:cNvPr id="65" name="Straight Arrow Connector 64"/>
            <p:cNvCxnSpPr/>
            <p:nvPr/>
          </p:nvCxnSpPr>
          <p:spPr>
            <a:xfrm>
              <a:off x="9568500" y="2547429"/>
              <a:ext cx="0" cy="360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9568500" y="2585385"/>
              <a:ext cx="5453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8 mm</a:t>
              </a:r>
              <a:endParaRPr lang="en-GB" sz="12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9111300" y="2585385"/>
              <a:ext cx="4267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1">
                      <a:lumMod val="75000"/>
                    </a:schemeClr>
                  </a:solidFill>
                </a:rPr>
                <a:t>LN2</a:t>
              </a:r>
              <a:endParaRPr lang="en-GB" sz="12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419958" y="2585384"/>
              <a:ext cx="4267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1">
                      <a:lumMod val="75000"/>
                    </a:schemeClr>
                  </a:solidFill>
                </a:rPr>
                <a:t>LN2</a:t>
              </a:r>
              <a:endParaRPr lang="en-GB" sz="12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9173016" y="2287636"/>
              <a:ext cx="303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In</a:t>
              </a:r>
              <a:endParaRPr lang="en-GB" sz="12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415308" y="2272415"/>
              <a:ext cx="4187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Out</a:t>
              </a:r>
              <a:endParaRPr lang="en-GB" sz="1200" dirty="0"/>
            </a:p>
          </p:txBody>
        </p:sp>
        <p:sp>
          <p:nvSpPr>
            <p:cNvPr id="71" name="Right Arrow 70"/>
            <p:cNvSpPr/>
            <p:nvPr/>
          </p:nvSpPr>
          <p:spPr>
            <a:xfrm>
              <a:off x="8427411" y="2548200"/>
              <a:ext cx="646696" cy="381806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493888" y="2600603"/>
              <a:ext cx="3433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bg1"/>
                  </a:solidFill>
                </a:rPr>
                <a:t>SR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73" name="Straight Arrow Connector 72"/>
            <p:cNvCxnSpPr/>
            <p:nvPr/>
          </p:nvCxnSpPr>
          <p:spPr>
            <a:xfrm flipV="1">
              <a:off x="8750759" y="1890685"/>
              <a:ext cx="444851" cy="0"/>
            </a:xfrm>
            <a:prstGeom prst="straightConnector1">
              <a:avLst/>
            </a:prstGeom>
            <a:ln w="2222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>
              <a:off x="9124950" y="1752185"/>
              <a:ext cx="1330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2">
                      <a:lumMod val="75000"/>
                    </a:schemeClr>
                  </a:solidFill>
                </a:rPr>
                <a:t>Inner wall coating</a:t>
              </a:r>
              <a:endParaRPr lang="en-GB" sz="12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7307458" y="614913"/>
            <a:ext cx="1015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schemeClr val="bg1"/>
                </a:solidFill>
              </a:rPr>
              <a:t>Option 1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9446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17" name="TextBox 16"/>
          <p:cNvSpPr txBox="1"/>
          <p:nvPr/>
        </p:nvSpPr>
        <p:spPr>
          <a:xfrm>
            <a:off x="5945156" y="63439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8</a:t>
            </a:r>
            <a:endParaRPr lang="en-GB" b="1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19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20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21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22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23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760012" y="63358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22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7" name="Shape 148"/>
          <p:cNvSpPr txBox="1">
            <a:spLocks/>
          </p:cNvSpPr>
          <p:nvPr/>
        </p:nvSpPr>
        <p:spPr>
          <a:xfrm>
            <a:off x="26193" y="160037"/>
            <a:ext cx="12117130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solidFill>
                  <a:schemeClr val="bg1"/>
                </a:solidFill>
              </a:rPr>
              <a:t>Future steps                                         </a:t>
            </a:r>
            <a:r>
              <a:rPr lang="en-GB" sz="3200" b="1" i="1" dirty="0" smtClean="0">
                <a:solidFill>
                  <a:schemeClr val="bg1"/>
                </a:solidFill>
              </a:rPr>
              <a:t>Construction of new samples</a:t>
            </a:r>
            <a:endParaRPr lang="en-GB" sz="4000" b="1" i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50520" y="1565952"/>
            <a:ext cx="394838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Three Samples: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Tubular </a:t>
            </a:r>
            <a:r>
              <a:rPr lang="en-GB" dirty="0"/>
              <a:t>SS with coating of inner </a:t>
            </a:r>
            <a:r>
              <a:rPr lang="en-GB" dirty="0" smtClean="0"/>
              <a:t>wall</a:t>
            </a:r>
          </a:p>
          <a:p>
            <a:r>
              <a:rPr lang="en-GB" dirty="0" smtClean="0"/>
              <a:t>      Sample#1 Co-laminated copper</a:t>
            </a:r>
          </a:p>
          <a:p>
            <a:r>
              <a:rPr lang="en-GB" dirty="0" smtClean="0"/>
              <a:t>      Sample#2 </a:t>
            </a:r>
            <a:r>
              <a:rPr lang="en-GB" dirty="0"/>
              <a:t>Co-laminated </a:t>
            </a:r>
            <a:r>
              <a:rPr lang="en-GB" dirty="0" smtClean="0"/>
              <a:t>copper ST</a:t>
            </a:r>
          </a:p>
          <a:p>
            <a:r>
              <a:rPr lang="en-GB" dirty="0" smtClean="0"/>
              <a:t>      Sample#3 </a:t>
            </a:r>
            <a:r>
              <a:rPr lang="en-GB" dirty="0"/>
              <a:t>Co-laminated </a:t>
            </a:r>
            <a:r>
              <a:rPr lang="en-GB" dirty="0" smtClean="0"/>
              <a:t>copper LASE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 m long</a:t>
            </a:r>
          </a:p>
        </p:txBody>
      </p:sp>
      <p:sp>
        <p:nvSpPr>
          <p:cNvPr id="3" name="Oval 2"/>
          <p:cNvSpPr/>
          <p:nvPr/>
        </p:nvSpPr>
        <p:spPr>
          <a:xfrm>
            <a:off x="6264502" y="1458816"/>
            <a:ext cx="301686" cy="985421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10637025" y="1458816"/>
            <a:ext cx="301686" cy="985421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>
            <a:stCxn id="3" idx="0"/>
            <a:endCxn id="47" idx="0"/>
          </p:cNvCxnSpPr>
          <p:nvPr/>
        </p:nvCxnSpPr>
        <p:spPr>
          <a:xfrm>
            <a:off x="6415345" y="1458816"/>
            <a:ext cx="4136030" cy="2773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1" name="Straight Connector 40"/>
          <p:cNvCxnSpPr>
            <a:endCxn id="39" idx="4"/>
          </p:cNvCxnSpPr>
          <p:nvPr/>
        </p:nvCxnSpPr>
        <p:spPr>
          <a:xfrm flipV="1">
            <a:off x="6415345" y="2444237"/>
            <a:ext cx="4372523" cy="148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" name="Rounded Rectangle 11"/>
          <p:cNvSpPr/>
          <p:nvPr/>
        </p:nvSpPr>
        <p:spPr>
          <a:xfrm>
            <a:off x="10625163" y="1457080"/>
            <a:ext cx="176212" cy="974500"/>
          </a:xfrm>
          <a:prstGeom prst="roundRect">
            <a:avLst/>
          </a:prstGeom>
          <a:solidFill>
            <a:schemeClr val="bg1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264502" y="1275252"/>
            <a:ext cx="4642626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8267892" y="1011411"/>
            <a:ext cx="421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2 m</a:t>
            </a:r>
            <a:endParaRPr lang="en-GB" sz="1200" dirty="0"/>
          </a:p>
        </p:txBody>
      </p:sp>
      <p:sp>
        <p:nvSpPr>
          <p:cNvPr id="43" name="Oval 42"/>
          <p:cNvSpPr/>
          <p:nvPr/>
        </p:nvSpPr>
        <p:spPr>
          <a:xfrm>
            <a:off x="6578050" y="1868998"/>
            <a:ext cx="81160" cy="16505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6183342" y="1868998"/>
            <a:ext cx="81160" cy="16505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c 17"/>
          <p:cNvSpPr/>
          <p:nvPr/>
        </p:nvSpPr>
        <p:spPr>
          <a:xfrm rot="20971020">
            <a:off x="10494241" y="1344867"/>
            <a:ext cx="351018" cy="712287"/>
          </a:xfrm>
          <a:prstGeom prst="arc">
            <a:avLst>
              <a:gd name="adj1" fmla="val 16416200"/>
              <a:gd name="adj2" fmla="val 5118381"/>
            </a:avLst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Connector 44"/>
          <p:cNvCxnSpPr/>
          <p:nvPr/>
        </p:nvCxnSpPr>
        <p:spPr>
          <a:xfrm>
            <a:off x="6635317" y="2034055"/>
            <a:ext cx="4139151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6" name="Straight Connector 45"/>
          <p:cNvCxnSpPr>
            <a:endCxn id="47" idx="2"/>
          </p:cNvCxnSpPr>
          <p:nvPr/>
        </p:nvCxnSpPr>
        <p:spPr>
          <a:xfrm>
            <a:off x="6618630" y="1868998"/>
            <a:ext cx="4046657" cy="2866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7" name="Arc 46"/>
          <p:cNvSpPr/>
          <p:nvPr/>
        </p:nvSpPr>
        <p:spPr>
          <a:xfrm rot="20971020">
            <a:off x="10464951" y="1458375"/>
            <a:ext cx="222882" cy="454481"/>
          </a:xfrm>
          <a:prstGeom prst="arc">
            <a:avLst>
              <a:gd name="adj1" fmla="val 16446678"/>
              <a:gd name="adj2" fmla="val 4498089"/>
            </a:avLst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Arc 47"/>
          <p:cNvSpPr/>
          <p:nvPr/>
        </p:nvSpPr>
        <p:spPr>
          <a:xfrm rot="20971020">
            <a:off x="10378986" y="1344865"/>
            <a:ext cx="351018" cy="712287"/>
          </a:xfrm>
          <a:prstGeom prst="arc">
            <a:avLst>
              <a:gd name="adj1" fmla="val 14802738"/>
              <a:gd name="adj2" fmla="val 16359560"/>
            </a:avLst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 rot="519075">
            <a:off x="10695103" y="1728190"/>
            <a:ext cx="72175" cy="2610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10648593" y="1969687"/>
            <a:ext cx="100013" cy="476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Straight Connector 52"/>
          <p:cNvCxnSpPr>
            <a:stCxn id="48" idx="2"/>
            <a:endCxn id="18" idx="0"/>
          </p:cNvCxnSpPr>
          <p:nvPr/>
        </p:nvCxnSpPr>
        <p:spPr>
          <a:xfrm>
            <a:off x="10506177" y="1349358"/>
            <a:ext cx="121173" cy="23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Group 61"/>
          <p:cNvGrpSpPr/>
          <p:nvPr/>
        </p:nvGrpSpPr>
        <p:grpSpPr>
          <a:xfrm>
            <a:off x="6918766" y="2996500"/>
            <a:ext cx="4039814" cy="2340000"/>
            <a:chOff x="6415308" y="1548000"/>
            <a:chExt cx="4039814" cy="2340000"/>
          </a:xfrm>
        </p:grpSpPr>
        <p:sp>
          <p:nvSpPr>
            <p:cNvPr id="63" name="Oval 62"/>
            <p:cNvSpPr/>
            <p:nvPr/>
          </p:nvSpPr>
          <p:spPr>
            <a:xfrm>
              <a:off x="6823050" y="1567900"/>
              <a:ext cx="2304000" cy="2304000"/>
            </a:xfrm>
            <a:prstGeom prst="ellipse">
              <a:avLst/>
            </a:prstGeom>
            <a:noFill/>
            <a:ln w="571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Oval 63"/>
            <p:cNvSpPr/>
            <p:nvPr/>
          </p:nvSpPr>
          <p:spPr>
            <a:xfrm>
              <a:off x="6804000" y="1548000"/>
              <a:ext cx="2340000" cy="2340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Oval 64"/>
            <p:cNvSpPr/>
            <p:nvPr/>
          </p:nvSpPr>
          <p:spPr>
            <a:xfrm>
              <a:off x="6444660" y="2543885"/>
              <a:ext cx="360000" cy="360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Oval 65"/>
            <p:cNvSpPr/>
            <p:nvPr/>
          </p:nvSpPr>
          <p:spPr>
            <a:xfrm>
              <a:off x="9144660" y="2543885"/>
              <a:ext cx="360000" cy="360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7" name="Straight Arrow Connector 66"/>
            <p:cNvCxnSpPr>
              <a:stCxn id="64" idx="1"/>
              <a:endCxn id="64" idx="5"/>
            </p:cNvCxnSpPr>
            <p:nvPr/>
          </p:nvCxnSpPr>
          <p:spPr>
            <a:xfrm>
              <a:off x="7146685" y="1890685"/>
              <a:ext cx="1654630" cy="165463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7578557" y="2585385"/>
              <a:ext cx="79220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40-45mm</a:t>
              </a:r>
              <a:endParaRPr lang="en-GB" sz="1200" dirty="0"/>
            </a:p>
          </p:txBody>
        </p:sp>
        <p:cxnSp>
          <p:nvCxnSpPr>
            <p:cNvPr id="69" name="Straight Arrow Connector 68"/>
            <p:cNvCxnSpPr/>
            <p:nvPr/>
          </p:nvCxnSpPr>
          <p:spPr>
            <a:xfrm>
              <a:off x="9568500" y="2547429"/>
              <a:ext cx="0" cy="360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9568500" y="2585385"/>
              <a:ext cx="5453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8 mm</a:t>
              </a:r>
              <a:endParaRPr lang="en-GB" sz="12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9111300" y="2585385"/>
              <a:ext cx="4267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1">
                      <a:lumMod val="75000"/>
                    </a:schemeClr>
                  </a:solidFill>
                </a:rPr>
                <a:t>LN2</a:t>
              </a:r>
              <a:endParaRPr lang="en-GB" sz="12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419958" y="2585384"/>
              <a:ext cx="4267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1">
                      <a:lumMod val="75000"/>
                    </a:schemeClr>
                  </a:solidFill>
                </a:rPr>
                <a:t>LN2</a:t>
              </a:r>
              <a:endParaRPr lang="en-GB" sz="12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9173016" y="2287636"/>
              <a:ext cx="303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In</a:t>
              </a:r>
              <a:endParaRPr lang="en-GB" sz="1200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415308" y="2272415"/>
              <a:ext cx="4187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Out</a:t>
              </a:r>
              <a:endParaRPr lang="en-GB" sz="1200" dirty="0"/>
            </a:p>
          </p:txBody>
        </p:sp>
        <p:sp>
          <p:nvSpPr>
            <p:cNvPr id="75" name="Right Arrow 74"/>
            <p:cNvSpPr/>
            <p:nvPr/>
          </p:nvSpPr>
          <p:spPr>
            <a:xfrm>
              <a:off x="8427411" y="2548200"/>
              <a:ext cx="646696" cy="381806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493888" y="2600603"/>
              <a:ext cx="3433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bg1"/>
                  </a:solidFill>
                </a:rPr>
                <a:t>SR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77" name="Straight Arrow Connector 76"/>
            <p:cNvCxnSpPr/>
            <p:nvPr/>
          </p:nvCxnSpPr>
          <p:spPr>
            <a:xfrm flipV="1">
              <a:off x="8750759" y="1890685"/>
              <a:ext cx="444851" cy="0"/>
            </a:xfrm>
            <a:prstGeom prst="straightConnector1">
              <a:avLst/>
            </a:prstGeom>
            <a:ln w="2222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9124950" y="1752185"/>
              <a:ext cx="1330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2">
                      <a:lumMod val="75000"/>
                    </a:schemeClr>
                  </a:solidFill>
                </a:rPr>
                <a:t>Inner wall coating</a:t>
              </a:r>
              <a:endParaRPr lang="en-GB" sz="12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7307458" y="614913"/>
            <a:ext cx="1015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schemeClr val="bg1"/>
                </a:solidFill>
              </a:rPr>
              <a:t>Option 1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1904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17" name="TextBox 16"/>
          <p:cNvSpPr txBox="1"/>
          <p:nvPr/>
        </p:nvSpPr>
        <p:spPr>
          <a:xfrm>
            <a:off x="5945156" y="63439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8</a:t>
            </a:r>
            <a:endParaRPr lang="en-GB" b="1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19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20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21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22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23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760012" y="63358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23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7" name="Shape 148"/>
          <p:cNvSpPr txBox="1">
            <a:spLocks/>
          </p:cNvSpPr>
          <p:nvPr/>
        </p:nvSpPr>
        <p:spPr>
          <a:xfrm>
            <a:off x="26193" y="160037"/>
            <a:ext cx="12117130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solidFill>
                  <a:schemeClr val="bg1"/>
                </a:solidFill>
              </a:rPr>
              <a:t>Future steps                                         </a:t>
            </a:r>
            <a:r>
              <a:rPr lang="en-GB" sz="3200" b="1" i="1" dirty="0" smtClean="0">
                <a:solidFill>
                  <a:schemeClr val="bg1"/>
                </a:solidFill>
              </a:rPr>
              <a:t>Construction of new samples</a:t>
            </a:r>
            <a:endParaRPr lang="en-GB" sz="4000" b="1" i="1" dirty="0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918766" y="2996500"/>
            <a:ext cx="4039814" cy="2340000"/>
            <a:chOff x="6415308" y="1548000"/>
            <a:chExt cx="4039814" cy="2340000"/>
          </a:xfrm>
        </p:grpSpPr>
        <p:sp>
          <p:nvSpPr>
            <p:cNvPr id="36" name="Oval 35"/>
            <p:cNvSpPr/>
            <p:nvPr/>
          </p:nvSpPr>
          <p:spPr>
            <a:xfrm>
              <a:off x="6823050" y="1567900"/>
              <a:ext cx="2304000" cy="2304000"/>
            </a:xfrm>
            <a:prstGeom prst="ellipse">
              <a:avLst/>
            </a:prstGeom>
            <a:noFill/>
            <a:ln w="571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Oval 5"/>
            <p:cNvSpPr/>
            <p:nvPr/>
          </p:nvSpPr>
          <p:spPr>
            <a:xfrm>
              <a:off x="6804000" y="1548000"/>
              <a:ext cx="2340000" cy="2340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/>
            <p:cNvSpPr/>
            <p:nvPr/>
          </p:nvSpPr>
          <p:spPr>
            <a:xfrm>
              <a:off x="6444660" y="2543885"/>
              <a:ext cx="360000" cy="360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9144660" y="2543885"/>
              <a:ext cx="360000" cy="3600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Arrow Connector 7"/>
            <p:cNvCxnSpPr>
              <a:stCxn id="6" idx="1"/>
              <a:endCxn id="6" idx="5"/>
            </p:cNvCxnSpPr>
            <p:nvPr/>
          </p:nvCxnSpPr>
          <p:spPr>
            <a:xfrm>
              <a:off x="7146685" y="1890685"/>
              <a:ext cx="1654630" cy="165463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7578557" y="2585385"/>
              <a:ext cx="79220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40-45mm</a:t>
              </a:r>
              <a:endParaRPr lang="en-GB" sz="1200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9568500" y="2547429"/>
              <a:ext cx="0" cy="360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9568500" y="2585385"/>
              <a:ext cx="5453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8 mm</a:t>
              </a:r>
              <a:endParaRPr lang="en-GB" sz="12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11300" y="2585385"/>
              <a:ext cx="4267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1">
                      <a:lumMod val="75000"/>
                    </a:schemeClr>
                  </a:solidFill>
                </a:rPr>
                <a:t>LN2</a:t>
              </a:r>
              <a:endParaRPr lang="en-GB" sz="12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419958" y="2585384"/>
              <a:ext cx="4267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1">
                      <a:lumMod val="75000"/>
                    </a:schemeClr>
                  </a:solidFill>
                </a:rPr>
                <a:t>LN2</a:t>
              </a:r>
              <a:endParaRPr lang="en-GB" sz="12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9173016" y="2287636"/>
              <a:ext cx="303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In</a:t>
              </a:r>
              <a:endParaRPr lang="en-GB" sz="12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415308" y="2272415"/>
              <a:ext cx="4187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Out</a:t>
              </a:r>
              <a:endParaRPr lang="en-GB" sz="1200" dirty="0"/>
            </a:p>
          </p:txBody>
        </p:sp>
        <p:sp>
          <p:nvSpPr>
            <p:cNvPr id="13" name="Right Arrow 12"/>
            <p:cNvSpPr/>
            <p:nvPr/>
          </p:nvSpPr>
          <p:spPr>
            <a:xfrm>
              <a:off x="8427411" y="2548200"/>
              <a:ext cx="646696" cy="381806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493888" y="2600603"/>
              <a:ext cx="3433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bg1"/>
                  </a:solidFill>
                </a:rPr>
                <a:t>SR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flipV="1">
              <a:off x="8750759" y="1890685"/>
              <a:ext cx="444851" cy="0"/>
            </a:xfrm>
            <a:prstGeom prst="straightConnector1">
              <a:avLst/>
            </a:prstGeom>
            <a:ln w="2222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9124950" y="1752185"/>
              <a:ext cx="1330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2">
                      <a:lumMod val="75000"/>
                    </a:schemeClr>
                  </a:solidFill>
                </a:rPr>
                <a:t>Inner wall coating</a:t>
              </a:r>
              <a:endParaRPr lang="en-GB" sz="12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350520" y="1565952"/>
            <a:ext cx="394838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Three Samples: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Tubular </a:t>
            </a:r>
            <a:r>
              <a:rPr lang="en-GB" dirty="0"/>
              <a:t>SS with coating of inner </a:t>
            </a:r>
            <a:r>
              <a:rPr lang="en-GB" dirty="0" smtClean="0"/>
              <a:t>wall</a:t>
            </a:r>
          </a:p>
          <a:p>
            <a:r>
              <a:rPr lang="en-GB" dirty="0" smtClean="0"/>
              <a:t>      Sample#1 Co-laminated copper</a:t>
            </a:r>
          </a:p>
          <a:p>
            <a:r>
              <a:rPr lang="en-GB" dirty="0" smtClean="0"/>
              <a:t>      Sample#2 </a:t>
            </a:r>
            <a:r>
              <a:rPr lang="en-GB" dirty="0"/>
              <a:t>Co-laminated </a:t>
            </a:r>
            <a:r>
              <a:rPr lang="en-GB" dirty="0" smtClean="0"/>
              <a:t>copper ST</a:t>
            </a:r>
          </a:p>
          <a:p>
            <a:r>
              <a:rPr lang="en-GB" dirty="0" smtClean="0"/>
              <a:t>      Sample#3 </a:t>
            </a:r>
            <a:r>
              <a:rPr lang="en-GB" dirty="0"/>
              <a:t>Co-laminated </a:t>
            </a:r>
            <a:r>
              <a:rPr lang="en-GB" dirty="0" smtClean="0"/>
              <a:t>copper LASE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 m long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Discontinuos</a:t>
            </a:r>
            <a:r>
              <a:rPr lang="en-GB" dirty="0" smtClean="0"/>
              <a:t> welding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 pumping holes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175685" y="1007951"/>
            <a:ext cx="4755369" cy="1434306"/>
            <a:chOff x="5863996" y="3991430"/>
            <a:chExt cx="4755369" cy="1434306"/>
          </a:xfrm>
        </p:grpSpPr>
        <p:sp>
          <p:nvSpPr>
            <p:cNvPr id="3" name="Oval 2"/>
            <p:cNvSpPr/>
            <p:nvPr/>
          </p:nvSpPr>
          <p:spPr>
            <a:xfrm>
              <a:off x="5945156" y="4438835"/>
              <a:ext cx="301686" cy="985421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10317679" y="4438835"/>
              <a:ext cx="301686" cy="98542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Connector 9"/>
            <p:cNvCxnSpPr>
              <a:stCxn id="3" idx="0"/>
              <a:endCxn id="47" idx="0"/>
            </p:cNvCxnSpPr>
            <p:nvPr/>
          </p:nvCxnSpPr>
          <p:spPr>
            <a:xfrm>
              <a:off x="6095999" y="4438835"/>
              <a:ext cx="4136030" cy="2773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1" name="Straight Connector 40"/>
            <p:cNvCxnSpPr>
              <a:endCxn id="39" idx="4"/>
            </p:cNvCxnSpPr>
            <p:nvPr/>
          </p:nvCxnSpPr>
          <p:spPr>
            <a:xfrm flipV="1">
              <a:off x="6095999" y="5424256"/>
              <a:ext cx="4372523" cy="1480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2" name="Rounded Rectangle 11"/>
            <p:cNvSpPr/>
            <p:nvPr/>
          </p:nvSpPr>
          <p:spPr>
            <a:xfrm>
              <a:off x="10305817" y="4437099"/>
              <a:ext cx="176212" cy="974500"/>
            </a:xfrm>
            <a:prstGeom prst="roundRect">
              <a:avLst/>
            </a:prstGeom>
            <a:solidFill>
              <a:schemeClr val="bg1"/>
            </a:solidFill>
            <a:ln w="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5945156" y="4255271"/>
              <a:ext cx="4642626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7948546" y="3991430"/>
              <a:ext cx="421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2 m</a:t>
              </a:r>
              <a:endParaRPr lang="en-GB" sz="1200" dirty="0"/>
            </a:p>
          </p:txBody>
        </p:sp>
        <p:sp>
          <p:nvSpPr>
            <p:cNvPr id="43" name="Oval 42"/>
            <p:cNvSpPr/>
            <p:nvPr/>
          </p:nvSpPr>
          <p:spPr>
            <a:xfrm>
              <a:off x="6258704" y="4849017"/>
              <a:ext cx="81160" cy="16505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5863996" y="4849017"/>
              <a:ext cx="81160" cy="16505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Arc 17"/>
            <p:cNvSpPr/>
            <p:nvPr/>
          </p:nvSpPr>
          <p:spPr>
            <a:xfrm rot="20971020">
              <a:off x="10174895" y="4324886"/>
              <a:ext cx="351018" cy="712287"/>
            </a:xfrm>
            <a:prstGeom prst="arc">
              <a:avLst>
                <a:gd name="adj1" fmla="val 16416200"/>
                <a:gd name="adj2" fmla="val 5118381"/>
              </a:avLst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6315971" y="5014074"/>
              <a:ext cx="4139151" cy="0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6" name="Straight Connector 45"/>
            <p:cNvCxnSpPr>
              <a:endCxn id="47" idx="2"/>
            </p:cNvCxnSpPr>
            <p:nvPr/>
          </p:nvCxnSpPr>
          <p:spPr>
            <a:xfrm>
              <a:off x="6299284" y="4849017"/>
              <a:ext cx="4046657" cy="2866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7" name="Arc 46"/>
            <p:cNvSpPr/>
            <p:nvPr/>
          </p:nvSpPr>
          <p:spPr>
            <a:xfrm rot="20971020">
              <a:off x="10145605" y="4438394"/>
              <a:ext cx="222882" cy="454481"/>
            </a:xfrm>
            <a:prstGeom prst="arc">
              <a:avLst>
                <a:gd name="adj1" fmla="val 16446678"/>
                <a:gd name="adj2" fmla="val 4498089"/>
              </a:avLst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Arc 47"/>
            <p:cNvSpPr/>
            <p:nvPr/>
          </p:nvSpPr>
          <p:spPr>
            <a:xfrm rot="20971020">
              <a:off x="10059640" y="4324884"/>
              <a:ext cx="351018" cy="712287"/>
            </a:xfrm>
            <a:prstGeom prst="arc">
              <a:avLst>
                <a:gd name="adj1" fmla="val 14802738"/>
                <a:gd name="adj2" fmla="val 16359560"/>
              </a:avLst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Oval 48"/>
            <p:cNvSpPr/>
            <p:nvPr/>
          </p:nvSpPr>
          <p:spPr>
            <a:xfrm rot="519075">
              <a:off x="10375757" y="4708209"/>
              <a:ext cx="72175" cy="26106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0329247" y="4949706"/>
              <a:ext cx="100013" cy="476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3" name="Straight Connector 52"/>
            <p:cNvCxnSpPr>
              <a:stCxn id="48" idx="2"/>
              <a:endCxn id="18" idx="0"/>
            </p:cNvCxnSpPr>
            <p:nvPr/>
          </p:nvCxnSpPr>
          <p:spPr>
            <a:xfrm>
              <a:off x="10186831" y="4329377"/>
              <a:ext cx="121173" cy="23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6202533" y="5424256"/>
              <a:ext cx="348661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6972354" y="5424256"/>
              <a:ext cx="348661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7704055" y="5424256"/>
              <a:ext cx="348661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8452654" y="5424256"/>
              <a:ext cx="348661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9173016" y="5425735"/>
              <a:ext cx="348661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9835365" y="5425735"/>
              <a:ext cx="348661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TextBox 58"/>
          <p:cNvSpPr txBox="1"/>
          <p:nvPr/>
        </p:nvSpPr>
        <p:spPr>
          <a:xfrm>
            <a:off x="7307458" y="614913"/>
            <a:ext cx="1015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schemeClr val="bg1"/>
                </a:solidFill>
              </a:rPr>
              <a:t>Option 1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8465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17" name="TextBox 16"/>
          <p:cNvSpPr txBox="1"/>
          <p:nvPr/>
        </p:nvSpPr>
        <p:spPr>
          <a:xfrm>
            <a:off x="5945156" y="63439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8</a:t>
            </a:r>
            <a:endParaRPr lang="en-GB" b="1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19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20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21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22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23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760012" y="63358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24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7" name="Shape 148"/>
          <p:cNvSpPr txBox="1">
            <a:spLocks/>
          </p:cNvSpPr>
          <p:nvPr/>
        </p:nvSpPr>
        <p:spPr>
          <a:xfrm>
            <a:off x="26193" y="160037"/>
            <a:ext cx="12117130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solidFill>
                  <a:schemeClr val="bg1"/>
                </a:solidFill>
              </a:rPr>
              <a:t>Future steps                                         </a:t>
            </a:r>
            <a:r>
              <a:rPr lang="en-GB" sz="3200" b="1" i="1" dirty="0" smtClean="0">
                <a:solidFill>
                  <a:schemeClr val="bg1"/>
                </a:solidFill>
              </a:rPr>
              <a:t>Construction of new samples</a:t>
            </a:r>
            <a:endParaRPr lang="en-GB" sz="4000" b="1" i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50520" y="1565952"/>
            <a:ext cx="4609211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Three Samples: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Tubular </a:t>
            </a:r>
            <a:r>
              <a:rPr lang="en-GB" dirty="0"/>
              <a:t>SS with coating of inner </a:t>
            </a:r>
            <a:r>
              <a:rPr lang="en-GB" dirty="0" smtClean="0"/>
              <a:t>wall</a:t>
            </a:r>
          </a:p>
          <a:p>
            <a:r>
              <a:rPr lang="en-GB" dirty="0" smtClean="0"/>
              <a:t>      Sample#1 Co-laminated copper</a:t>
            </a:r>
          </a:p>
          <a:p>
            <a:r>
              <a:rPr lang="en-GB" dirty="0" smtClean="0"/>
              <a:t>      Sample#2 </a:t>
            </a:r>
            <a:r>
              <a:rPr lang="en-GB" dirty="0"/>
              <a:t>Co-laminated </a:t>
            </a:r>
            <a:r>
              <a:rPr lang="en-GB" dirty="0" smtClean="0"/>
              <a:t>copper ST</a:t>
            </a:r>
          </a:p>
          <a:p>
            <a:r>
              <a:rPr lang="en-GB" dirty="0" smtClean="0"/>
              <a:t>      Sample#3 </a:t>
            </a:r>
            <a:r>
              <a:rPr lang="en-GB" dirty="0"/>
              <a:t>Co-laminated </a:t>
            </a:r>
            <a:r>
              <a:rPr lang="en-GB" dirty="0" smtClean="0"/>
              <a:t>copper LASE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 m long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Discontinuos</a:t>
            </a:r>
            <a:r>
              <a:rPr lang="en-GB" dirty="0" smtClean="0"/>
              <a:t> welding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 pumping holes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Chimney connection</a:t>
            </a:r>
          </a:p>
          <a:p>
            <a:r>
              <a:rPr lang="en-GB" dirty="0" smtClean="0"/>
              <a:t>     -Fixed point</a:t>
            </a:r>
          </a:p>
          <a:p>
            <a:r>
              <a:rPr lang="en-GB" dirty="0" smtClean="0"/>
              <a:t>     -We plan to modify the geometry to improve</a:t>
            </a:r>
            <a:endParaRPr lang="en-GB" dirty="0"/>
          </a:p>
          <a:p>
            <a:r>
              <a:rPr lang="en-GB" dirty="0" smtClean="0"/>
              <a:t>     leak tightness while keeping free of thermal </a:t>
            </a:r>
          </a:p>
          <a:p>
            <a:r>
              <a:rPr lang="en-GB" dirty="0" smtClean="0"/>
              <a:t>     contact</a:t>
            </a:r>
          </a:p>
        </p:txBody>
      </p:sp>
      <p:sp>
        <p:nvSpPr>
          <p:cNvPr id="3" name="Oval 2"/>
          <p:cNvSpPr/>
          <p:nvPr/>
        </p:nvSpPr>
        <p:spPr>
          <a:xfrm>
            <a:off x="6259876" y="1458816"/>
            <a:ext cx="301686" cy="985421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10632399" y="1458816"/>
            <a:ext cx="301686" cy="985421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>
            <a:stCxn id="3" idx="0"/>
            <a:endCxn id="47" idx="0"/>
          </p:cNvCxnSpPr>
          <p:nvPr/>
        </p:nvCxnSpPr>
        <p:spPr>
          <a:xfrm>
            <a:off x="6410719" y="1458816"/>
            <a:ext cx="4136030" cy="2773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1" name="Straight Connector 40"/>
          <p:cNvCxnSpPr>
            <a:endCxn id="39" idx="4"/>
          </p:cNvCxnSpPr>
          <p:nvPr/>
        </p:nvCxnSpPr>
        <p:spPr>
          <a:xfrm flipV="1">
            <a:off x="6410719" y="2444237"/>
            <a:ext cx="4372523" cy="148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" name="Rounded Rectangle 11"/>
          <p:cNvSpPr/>
          <p:nvPr/>
        </p:nvSpPr>
        <p:spPr>
          <a:xfrm>
            <a:off x="10620537" y="1457080"/>
            <a:ext cx="176212" cy="974500"/>
          </a:xfrm>
          <a:prstGeom prst="roundRect">
            <a:avLst/>
          </a:prstGeom>
          <a:solidFill>
            <a:schemeClr val="bg1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259876" y="1275252"/>
            <a:ext cx="4642626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8263266" y="1011411"/>
            <a:ext cx="421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2 m</a:t>
            </a:r>
            <a:endParaRPr lang="en-GB" sz="1200" dirty="0"/>
          </a:p>
        </p:txBody>
      </p:sp>
      <p:sp>
        <p:nvSpPr>
          <p:cNvPr id="43" name="Oval 42"/>
          <p:cNvSpPr/>
          <p:nvPr/>
        </p:nvSpPr>
        <p:spPr>
          <a:xfrm>
            <a:off x="6573424" y="1868998"/>
            <a:ext cx="81160" cy="16505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6178716" y="1868998"/>
            <a:ext cx="81160" cy="16505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c 17"/>
          <p:cNvSpPr/>
          <p:nvPr/>
        </p:nvSpPr>
        <p:spPr>
          <a:xfrm rot="20971020">
            <a:off x="10489615" y="1344867"/>
            <a:ext cx="351018" cy="712287"/>
          </a:xfrm>
          <a:prstGeom prst="arc">
            <a:avLst>
              <a:gd name="adj1" fmla="val 16416200"/>
              <a:gd name="adj2" fmla="val 5118381"/>
            </a:avLst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Connector 44"/>
          <p:cNvCxnSpPr/>
          <p:nvPr/>
        </p:nvCxnSpPr>
        <p:spPr>
          <a:xfrm>
            <a:off x="6630691" y="2034055"/>
            <a:ext cx="4139151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6" name="Straight Connector 45"/>
          <p:cNvCxnSpPr>
            <a:endCxn id="47" idx="2"/>
          </p:cNvCxnSpPr>
          <p:nvPr/>
        </p:nvCxnSpPr>
        <p:spPr>
          <a:xfrm>
            <a:off x="6614004" y="1868998"/>
            <a:ext cx="4046657" cy="2866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7" name="Arc 46"/>
          <p:cNvSpPr/>
          <p:nvPr/>
        </p:nvSpPr>
        <p:spPr>
          <a:xfrm rot="20971020">
            <a:off x="10460325" y="1458375"/>
            <a:ext cx="222882" cy="454481"/>
          </a:xfrm>
          <a:prstGeom prst="arc">
            <a:avLst>
              <a:gd name="adj1" fmla="val 16446678"/>
              <a:gd name="adj2" fmla="val 4498089"/>
            </a:avLst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Arc 47"/>
          <p:cNvSpPr/>
          <p:nvPr/>
        </p:nvSpPr>
        <p:spPr>
          <a:xfrm rot="20971020">
            <a:off x="10374360" y="1344865"/>
            <a:ext cx="351018" cy="712287"/>
          </a:xfrm>
          <a:prstGeom prst="arc">
            <a:avLst>
              <a:gd name="adj1" fmla="val 14802738"/>
              <a:gd name="adj2" fmla="val 16359560"/>
            </a:avLst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 rot="519075">
            <a:off x="10690477" y="1728190"/>
            <a:ext cx="72175" cy="2610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10643967" y="1969687"/>
            <a:ext cx="100013" cy="476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Straight Connector 52"/>
          <p:cNvCxnSpPr>
            <a:stCxn id="48" idx="2"/>
            <a:endCxn id="18" idx="0"/>
          </p:cNvCxnSpPr>
          <p:nvPr/>
        </p:nvCxnSpPr>
        <p:spPr>
          <a:xfrm>
            <a:off x="10501551" y="1349358"/>
            <a:ext cx="121173" cy="23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8980290" y="2444237"/>
            <a:ext cx="34866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9661463" y="2444237"/>
            <a:ext cx="34866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0329681" y="2445255"/>
            <a:ext cx="34866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rc 3"/>
          <p:cNvSpPr/>
          <p:nvPr/>
        </p:nvSpPr>
        <p:spPr>
          <a:xfrm>
            <a:off x="8358015" y="2312545"/>
            <a:ext cx="438500" cy="301293"/>
          </a:xfrm>
          <a:prstGeom prst="arc">
            <a:avLst>
              <a:gd name="adj1" fmla="val 10917685"/>
              <a:gd name="adj2" fmla="val 0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Connector 56"/>
          <p:cNvCxnSpPr/>
          <p:nvPr/>
        </p:nvCxnSpPr>
        <p:spPr>
          <a:xfrm>
            <a:off x="6565214" y="2451943"/>
            <a:ext cx="34866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7246387" y="2451943"/>
            <a:ext cx="34866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7914605" y="2452961"/>
            <a:ext cx="34866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8380822" y="2388296"/>
            <a:ext cx="401514" cy="12065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Arc 59"/>
          <p:cNvSpPr/>
          <p:nvPr/>
        </p:nvSpPr>
        <p:spPr>
          <a:xfrm rot="10800000">
            <a:off x="8358015" y="3062600"/>
            <a:ext cx="438500" cy="301293"/>
          </a:xfrm>
          <a:prstGeom prst="arc">
            <a:avLst>
              <a:gd name="adj1" fmla="val 10917685"/>
              <a:gd name="adj2" fmla="val 10758161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/>
          <p:cNvCxnSpPr>
            <a:stCxn id="4" idx="0"/>
          </p:cNvCxnSpPr>
          <p:nvPr/>
        </p:nvCxnSpPr>
        <p:spPr>
          <a:xfrm flipH="1">
            <a:off x="8358015" y="2455692"/>
            <a:ext cx="272" cy="75755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>
            <a:off x="8796243" y="2455692"/>
            <a:ext cx="272" cy="75755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5193103" y="1701008"/>
            <a:ext cx="9127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Chimney</a:t>
            </a:r>
            <a:endParaRPr lang="en-GB" sz="1600" dirty="0"/>
          </a:p>
        </p:txBody>
      </p:sp>
      <p:sp>
        <p:nvSpPr>
          <p:cNvPr id="131" name="L-Shape 130"/>
          <p:cNvSpPr/>
          <p:nvPr/>
        </p:nvSpPr>
        <p:spPr>
          <a:xfrm>
            <a:off x="8835116" y="3061566"/>
            <a:ext cx="842548" cy="1956932"/>
          </a:xfrm>
          <a:prstGeom prst="corner">
            <a:avLst>
              <a:gd name="adj1" fmla="val 2399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L-Shape 68"/>
          <p:cNvSpPr/>
          <p:nvPr/>
        </p:nvSpPr>
        <p:spPr>
          <a:xfrm flipH="1">
            <a:off x="7478053" y="3061566"/>
            <a:ext cx="832588" cy="1956932"/>
          </a:xfrm>
          <a:prstGeom prst="corner">
            <a:avLst>
              <a:gd name="adj1" fmla="val 2399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TextBox 75"/>
          <p:cNvSpPr txBox="1"/>
          <p:nvPr/>
        </p:nvSpPr>
        <p:spPr>
          <a:xfrm>
            <a:off x="7307458" y="614913"/>
            <a:ext cx="1015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schemeClr val="bg1"/>
                </a:solidFill>
              </a:rPr>
              <a:t>Option 1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0090" y="2805331"/>
            <a:ext cx="2363234" cy="230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3352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17" name="TextBox 16"/>
          <p:cNvSpPr txBox="1"/>
          <p:nvPr/>
        </p:nvSpPr>
        <p:spPr>
          <a:xfrm>
            <a:off x="5945156" y="63439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8</a:t>
            </a:r>
            <a:endParaRPr lang="en-GB" b="1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19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20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21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22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23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27" name="Shape 148"/>
          <p:cNvSpPr txBox="1">
            <a:spLocks/>
          </p:cNvSpPr>
          <p:nvPr/>
        </p:nvSpPr>
        <p:spPr>
          <a:xfrm>
            <a:off x="26193" y="160037"/>
            <a:ext cx="12117130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solidFill>
                  <a:schemeClr val="bg1"/>
                </a:solidFill>
              </a:rPr>
              <a:t>Future steps                                         </a:t>
            </a:r>
            <a:r>
              <a:rPr lang="en-GB" sz="3200" b="1" i="1" dirty="0" smtClean="0">
                <a:solidFill>
                  <a:schemeClr val="bg1"/>
                </a:solidFill>
              </a:rPr>
              <a:t>Construction of new samples</a:t>
            </a:r>
            <a:endParaRPr lang="en-GB" sz="4000" b="1" i="1" dirty="0">
              <a:solidFill>
                <a:schemeClr val="bg1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6259876" y="1458816"/>
            <a:ext cx="301686" cy="985421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10632399" y="1458816"/>
            <a:ext cx="301686" cy="985421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>
            <a:stCxn id="3" idx="0"/>
            <a:endCxn id="47" idx="0"/>
          </p:cNvCxnSpPr>
          <p:nvPr/>
        </p:nvCxnSpPr>
        <p:spPr>
          <a:xfrm>
            <a:off x="6410719" y="1458816"/>
            <a:ext cx="4136030" cy="2773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1" name="Straight Connector 40"/>
          <p:cNvCxnSpPr>
            <a:endCxn id="39" idx="4"/>
          </p:cNvCxnSpPr>
          <p:nvPr/>
        </p:nvCxnSpPr>
        <p:spPr>
          <a:xfrm flipV="1">
            <a:off x="6410719" y="2444237"/>
            <a:ext cx="4372523" cy="148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" name="Rounded Rectangle 11"/>
          <p:cNvSpPr/>
          <p:nvPr/>
        </p:nvSpPr>
        <p:spPr>
          <a:xfrm>
            <a:off x="10620537" y="1457080"/>
            <a:ext cx="176212" cy="974500"/>
          </a:xfrm>
          <a:prstGeom prst="roundRect">
            <a:avLst/>
          </a:prstGeom>
          <a:solidFill>
            <a:schemeClr val="bg1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259876" y="1275252"/>
            <a:ext cx="4642626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8263266" y="1011411"/>
            <a:ext cx="421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2 m</a:t>
            </a:r>
            <a:endParaRPr lang="en-GB" sz="1200" dirty="0"/>
          </a:p>
        </p:txBody>
      </p:sp>
      <p:sp>
        <p:nvSpPr>
          <p:cNvPr id="43" name="Oval 42"/>
          <p:cNvSpPr/>
          <p:nvPr/>
        </p:nvSpPr>
        <p:spPr>
          <a:xfrm>
            <a:off x="6573424" y="1868998"/>
            <a:ext cx="81160" cy="16505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6178716" y="1868998"/>
            <a:ext cx="81160" cy="16505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c 17"/>
          <p:cNvSpPr/>
          <p:nvPr/>
        </p:nvSpPr>
        <p:spPr>
          <a:xfrm rot="20971020">
            <a:off x="10489615" y="1344867"/>
            <a:ext cx="351018" cy="712287"/>
          </a:xfrm>
          <a:prstGeom prst="arc">
            <a:avLst>
              <a:gd name="adj1" fmla="val 16416200"/>
              <a:gd name="adj2" fmla="val 5118381"/>
            </a:avLst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Connector 44"/>
          <p:cNvCxnSpPr/>
          <p:nvPr/>
        </p:nvCxnSpPr>
        <p:spPr>
          <a:xfrm>
            <a:off x="6630691" y="2034055"/>
            <a:ext cx="4139151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6" name="Straight Connector 45"/>
          <p:cNvCxnSpPr>
            <a:endCxn id="47" idx="2"/>
          </p:cNvCxnSpPr>
          <p:nvPr/>
        </p:nvCxnSpPr>
        <p:spPr>
          <a:xfrm>
            <a:off x="6614004" y="1868998"/>
            <a:ext cx="4046657" cy="2866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7" name="Arc 46"/>
          <p:cNvSpPr/>
          <p:nvPr/>
        </p:nvSpPr>
        <p:spPr>
          <a:xfrm rot="20971020">
            <a:off x="10460325" y="1458375"/>
            <a:ext cx="222882" cy="454481"/>
          </a:xfrm>
          <a:prstGeom prst="arc">
            <a:avLst>
              <a:gd name="adj1" fmla="val 16446678"/>
              <a:gd name="adj2" fmla="val 4498089"/>
            </a:avLst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Arc 47"/>
          <p:cNvSpPr/>
          <p:nvPr/>
        </p:nvSpPr>
        <p:spPr>
          <a:xfrm rot="20971020">
            <a:off x="10374360" y="1344865"/>
            <a:ext cx="351018" cy="712287"/>
          </a:xfrm>
          <a:prstGeom prst="arc">
            <a:avLst>
              <a:gd name="adj1" fmla="val 14802738"/>
              <a:gd name="adj2" fmla="val 16359560"/>
            </a:avLst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 rot="519075">
            <a:off x="10690477" y="1728190"/>
            <a:ext cx="72175" cy="2610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10643967" y="1969687"/>
            <a:ext cx="100013" cy="476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Straight Connector 52"/>
          <p:cNvCxnSpPr>
            <a:stCxn id="48" idx="2"/>
            <a:endCxn id="18" idx="0"/>
          </p:cNvCxnSpPr>
          <p:nvPr/>
        </p:nvCxnSpPr>
        <p:spPr>
          <a:xfrm>
            <a:off x="10501551" y="1349358"/>
            <a:ext cx="121173" cy="23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8980290" y="2444237"/>
            <a:ext cx="34866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9661463" y="2444237"/>
            <a:ext cx="34866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0329681" y="2445255"/>
            <a:ext cx="34866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rc 3"/>
          <p:cNvSpPr/>
          <p:nvPr/>
        </p:nvSpPr>
        <p:spPr>
          <a:xfrm>
            <a:off x="8358015" y="2312545"/>
            <a:ext cx="438500" cy="301293"/>
          </a:xfrm>
          <a:prstGeom prst="arc">
            <a:avLst>
              <a:gd name="adj1" fmla="val 10917685"/>
              <a:gd name="adj2" fmla="val 0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Connector 56"/>
          <p:cNvCxnSpPr/>
          <p:nvPr/>
        </p:nvCxnSpPr>
        <p:spPr>
          <a:xfrm>
            <a:off x="6565214" y="2451943"/>
            <a:ext cx="34866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7246387" y="2451943"/>
            <a:ext cx="34866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7914605" y="2452961"/>
            <a:ext cx="34866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8380822" y="2388296"/>
            <a:ext cx="401514" cy="12065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Arc 59"/>
          <p:cNvSpPr/>
          <p:nvPr/>
        </p:nvSpPr>
        <p:spPr>
          <a:xfrm rot="10800000">
            <a:off x="8358015" y="4562927"/>
            <a:ext cx="438500" cy="301293"/>
          </a:xfrm>
          <a:prstGeom prst="arc">
            <a:avLst>
              <a:gd name="adj1" fmla="val 10917685"/>
              <a:gd name="adj2" fmla="val 10758161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/>
          <p:cNvCxnSpPr>
            <a:stCxn id="4" idx="0"/>
          </p:cNvCxnSpPr>
          <p:nvPr/>
        </p:nvCxnSpPr>
        <p:spPr>
          <a:xfrm>
            <a:off x="8358287" y="2455692"/>
            <a:ext cx="0" cy="224059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endCxn id="60" idx="2"/>
          </p:cNvCxnSpPr>
          <p:nvPr/>
        </p:nvCxnSpPr>
        <p:spPr>
          <a:xfrm flipH="1">
            <a:off x="8796481" y="2455692"/>
            <a:ext cx="34" cy="2255213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5193103" y="1701008"/>
            <a:ext cx="9127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Chimney</a:t>
            </a:r>
            <a:endParaRPr lang="en-GB" sz="1600" dirty="0"/>
          </a:p>
        </p:txBody>
      </p:sp>
      <p:sp>
        <p:nvSpPr>
          <p:cNvPr id="131" name="L-Shape 130"/>
          <p:cNvSpPr/>
          <p:nvPr/>
        </p:nvSpPr>
        <p:spPr>
          <a:xfrm>
            <a:off x="9120240" y="3061566"/>
            <a:ext cx="557424" cy="1956932"/>
          </a:xfrm>
          <a:prstGeom prst="corner">
            <a:avLst>
              <a:gd name="adj1" fmla="val 39663"/>
              <a:gd name="adj2" fmla="val 120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L-Shape 68"/>
          <p:cNvSpPr/>
          <p:nvPr/>
        </p:nvSpPr>
        <p:spPr>
          <a:xfrm flipH="1">
            <a:off x="7478053" y="3061566"/>
            <a:ext cx="556238" cy="1956932"/>
          </a:xfrm>
          <a:prstGeom prst="corner">
            <a:avLst>
              <a:gd name="adj1" fmla="val 39959"/>
              <a:gd name="adj2" fmla="val 183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nip Single Corner Rectangle 5"/>
          <p:cNvSpPr/>
          <p:nvPr/>
        </p:nvSpPr>
        <p:spPr>
          <a:xfrm>
            <a:off x="8053390" y="4670412"/>
            <a:ext cx="387444" cy="348086"/>
          </a:xfrm>
          <a:prstGeom prst="snip1Rect">
            <a:avLst>
              <a:gd name="adj" fmla="val 50000"/>
            </a:avLst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Snip Single Corner Rectangle 50"/>
          <p:cNvSpPr/>
          <p:nvPr/>
        </p:nvSpPr>
        <p:spPr>
          <a:xfrm flipH="1">
            <a:off x="8764831" y="4647291"/>
            <a:ext cx="335852" cy="364857"/>
          </a:xfrm>
          <a:prstGeom prst="snip1Rect">
            <a:avLst>
              <a:gd name="adj" fmla="val 50000"/>
            </a:avLst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/>
          <p:cNvSpPr txBox="1"/>
          <p:nvPr/>
        </p:nvSpPr>
        <p:spPr>
          <a:xfrm>
            <a:off x="350520" y="1565952"/>
            <a:ext cx="4609211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Three Samples: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Tubular </a:t>
            </a:r>
            <a:r>
              <a:rPr lang="en-GB" dirty="0"/>
              <a:t>SS with coating of inner </a:t>
            </a:r>
            <a:r>
              <a:rPr lang="en-GB" dirty="0" smtClean="0"/>
              <a:t>wall</a:t>
            </a:r>
          </a:p>
          <a:p>
            <a:r>
              <a:rPr lang="en-GB" dirty="0" smtClean="0"/>
              <a:t>      Sample#1 Co-laminated copper</a:t>
            </a:r>
          </a:p>
          <a:p>
            <a:r>
              <a:rPr lang="en-GB" dirty="0" smtClean="0"/>
              <a:t>      Sample#2 </a:t>
            </a:r>
            <a:r>
              <a:rPr lang="en-GB" dirty="0"/>
              <a:t>Co-laminated </a:t>
            </a:r>
            <a:r>
              <a:rPr lang="en-GB" dirty="0" smtClean="0"/>
              <a:t>copper ST</a:t>
            </a:r>
          </a:p>
          <a:p>
            <a:r>
              <a:rPr lang="en-GB" dirty="0" smtClean="0"/>
              <a:t>      Sample#3 </a:t>
            </a:r>
            <a:r>
              <a:rPr lang="en-GB" dirty="0"/>
              <a:t>Co-laminated </a:t>
            </a:r>
            <a:r>
              <a:rPr lang="en-GB" dirty="0" smtClean="0"/>
              <a:t>copper LASE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 m long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Discontinuos</a:t>
            </a:r>
            <a:r>
              <a:rPr lang="en-GB" dirty="0" smtClean="0"/>
              <a:t> welding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 pumping holes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Chimney connection</a:t>
            </a:r>
          </a:p>
          <a:p>
            <a:r>
              <a:rPr lang="en-GB" dirty="0" smtClean="0"/>
              <a:t>     -Fixed point</a:t>
            </a:r>
          </a:p>
          <a:p>
            <a:r>
              <a:rPr lang="en-GB" dirty="0" smtClean="0"/>
              <a:t>     -We plan to modify the geometry to improve</a:t>
            </a:r>
            <a:endParaRPr lang="en-GB" dirty="0"/>
          </a:p>
          <a:p>
            <a:r>
              <a:rPr lang="en-GB" dirty="0" smtClean="0"/>
              <a:t>     leak tightness while keeping free of thermal </a:t>
            </a:r>
          </a:p>
          <a:p>
            <a:r>
              <a:rPr lang="en-GB" dirty="0" smtClean="0"/>
              <a:t>     contact</a:t>
            </a:r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0090" y="2805331"/>
            <a:ext cx="2363234" cy="2301451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7307458" y="614913"/>
            <a:ext cx="1015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schemeClr val="bg1"/>
                </a:solidFill>
              </a:rPr>
              <a:t>Option 1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760012" y="63358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25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6858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17" name="TextBox 16"/>
          <p:cNvSpPr txBox="1"/>
          <p:nvPr/>
        </p:nvSpPr>
        <p:spPr>
          <a:xfrm>
            <a:off x="5945156" y="63439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8</a:t>
            </a:r>
            <a:endParaRPr lang="en-GB" b="1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19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20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21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22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23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760012" y="63358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2</a:t>
            </a:r>
            <a:r>
              <a:rPr lang="en-GB" b="1" dirty="0" smtClean="0">
                <a:solidFill>
                  <a:schemeClr val="bg1"/>
                </a:solidFill>
              </a:rPr>
              <a:t>6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7" name="Shape 148"/>
          <p:cNvSpPr txBox="1">
            <a:spLocks/>
          </p:cNvSpPr>
          <p:nvPr/>
        </p:nvSpPr>
        <p:spPr>
          <a:xfrm>
            <a:off x="26193" y="160037"/>
            <a:ext cx="12117130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solidFill>
                  <a:schemeClr val="bg1"/>
                </a:solidFill>
              </a:rPr>
              <a:t>Future steps                                         </a:t>
            </a:r>
            <a:r>
              <a:rPr lang="en-GB" sz="3200" b="1" i="1" dirty="0" smtClean="0">
                <a:solidFill>
                  <a:schemeClr val="bg1"/>
                </a:solidFill>
              </a:rPr>
              <a:t>Construction of new samples</a:t>
            </a:r>
            <a:endParaRPr lang="en-GB" sz="4000" b="1" i="1" dirty="0">
              <a:solidFill>
                <a:schemeClr val="bg1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6826785" y="2885119"/>
            <a:ext cx="301686" cy="985421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>
            <a:stCxn id="3" idx="0"/>
          </p:cNvCxnSpPr>
          <p:nvPr/>
        </p:nvCxnSpPr>
        <p:spPr>
          <a:xfrm>
            <a:off x="6977628" y="2885119"/>
            <a:ext cx="4136030" cy="2773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1" name="Straight Connector 40"/>
          <p:cNvCxnSpPr>
            <a:endCxn id="39" idx="4"/>
          </p:cNvCxnSpPr>
          <p:nvPr/>
        </p:nvCxnSpPr>
        <p:spPr>
          <a:xfrm flipV="1">
            <a:off x="6977628" y="3870540"/>
            <a:ext cx="4372523" cy="148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" name="Rounded Rectangle 11"/>
          <p:cNvSpPr/>
          <p:nvPr/>
        </p:nvSpPr>
        <p:spPr>
          <a:xfrm>
            <a:off x="11187446" y="2883383"/>
            <a:ext cx="176212" cy="974500"/>
          </a:xfrm>
          <a:prstGeom prst="roundRect">
            <a:avLst/>
          </a:prstGeom>
          <a:solidFill>
            <a:schemeClr val="bg1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6745625" y="3295301"/>
            <a:ext cx="81160" cy="16505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 rot="519075">
            <a:off x="11257386" y="3154493"/>
            <a:ext cx="72175" cy="2610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11210876" y="3395990"/>
            <a:ext cx="100013" cy="476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/>
          <p:cNvSpPr txBox="1"/>
          <p:nvPr/>
        </p:nvSpPr>
        <p:spPr>
          <a:xfrm>
            <a:off x="350520" y="1565952"/>
            <a:ext cx="4652299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Three Samples: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Tubular </a:t>
            </a:r>
            <a:r>
              <a:rPr lang="en-GB" dirty="0"/>
              <a:t>SS with coating of inner </a:t>
            </a:r>
            <a:r>
              <a:rPr lang="en-GB" dirty="0" smtClean="0"/>
              <a:t>wall</a:t>
            </a:r>
          </a:p>
          <a:p>
            <a:r>
              <a:rPr lang="en-GB" dirty="0" smtClean="0"/>
              <a:t>      Sample#1 Co-laminated copper</a:t>
            </a:r>
          </a:p>
          <a:p>
            <a:r>
              <a:rPr lang="en-GB" dirty="0" smtClean="0"/>
              <a:t>      Sample#2 </a:t>
            </a:r>
            <a:r>
              <a:rPr lang="en-GB" dirty="0"/>
              <a:t>Co-laminated </a:t>
            </a:r>
            <a:r>
              <a:rPr lang="en-GB" dirty="0" smtClean="0"/>
              <a:t>copper ST</a:t>
            </a:r>
          </a:p>
          <a:p>
            <a:r>
              <a:rPr lang="en-GB" dirty="0" smtClean="0"/>
              <a:t>      Sample#3 </a:t>
            </a:r>
            <a:r>
              <a:rPr lang="en-GB" dirty="0"/>
              <a:t>Co-laminated </a:t>
            </a:r>
            <a:r>
              <a:rPr lang="en-GB" dirty="0" smtClean="0"/>
              <a:t>copper LASE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 m long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Discontinuos</a:t>
            </a:r>
            <a:r>
              <a:rPr lang="en-GB" dirty="0" smtClean="0"/>
              <a:t> welding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 pumping holes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Chimney connection</a:t>
            </a:r>
          </a:p>
          <a:p>
            <a:r>
              <a:rPr lang="en-GB" dirty="0" smtClean="0"/>
              <a:t>     -Fixed point</a:t>
            </a:r>
          </a:p>
          <a:p>
            <a:r>
              <a:rPr lang="en-GB" dirty="0" smtClean="0"/>
              <a:t>     -We plan to modify the geometry to improve</a:t>
            </a:r>
            <a:endParaRPr lang="en-GB" dirty="0"/>
          </a:p>
          <a:p>
            <a:r>
              <a:rPr lang="en-GB" dirty="0" smtClean="0"/>
              <a:t>     leak tightness while keeping free of thermal </a:t>
            </a:r>
          </a:p>
          <a:p>
            <a:r>
              <a:rPr lang="en-GB" dirty="0" smtClean="0"/>
              <a:t>     contact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Photoelectron electrode </a:t>
            </a:r>
          </a:p>
        </p:txBody>
      </p:sp>
      <p:sp>
        <p:nvSpPr>
          <p:cNvPr id="2" name="Rectangle 1"/>
          <p:cNvSpPr/>
          <p:nvPr/>
        </p:nvSpPr>
        <p:spPr>
          <a:xfrm>
            <a:off x="6977628" y="2883383"/>
            <a:ext cx="4386030" cy="98715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11206062" y="2888095"/>
            <a:ext cx="301686" cy="985421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6854071" y="2900549"/>
            <a:ext cx="269854" cy="957334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1380885" y="2827197"/>
            <a:ext cx="281940" cy="11080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8811910" y="2619195"/>
            <a:ext cx="467465" cy="9144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7391152" y="2901249"/>
            <a:ext cx="3494608" cy="70276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9047969" y="2523583"/>
            <a:ext cx="12107" cy="55281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7298337" y="3076395"/>
            <a:ext cx="3494608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6163550" y="2162175"/>
            <a:ext cx="5764183" cy="209261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8401693" y="1634502"/>
            <a:ext cx="1191887" cy="224033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8716018" y="1858535"/>
            <a:ext cx="563357" cy="30568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Curved Connector 30"/>
          <p:cNvCxnSpPr>
            <a:stCxn id="68" idx="0"/>
          </p:cNvCxnSpPr>
          <p:nvPr/>
        </p:nvCxnSpPr>
        <p:spPr>
          <a:xfrm rot="16200000" flipH="1">
            <a:off x="8689146" y="2167086"/>
            <a:ext cx="665048" cy="47946"/>
          </a:xfrm>
          <a:prstGeom prst="curvedConnector5">
            <a:avLst>
              <a:gd name="adj1" fmla="val 32082"/>
              <a:gd name="adj2" fmla="val -334295"/>
              <a:gd name="adj3" fmla="val 69544"/>
            </a:avLst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>
            <a:stCxn id="67" idx="0"/>
          </p:cNvCxnSpPr>
          <p:nvPr/>
        </p:nvCxnSpPr>
        <p:spPr>
          <a:xfrm rot="5400000" flipH="1" flipV="1">
            <a:off x="9255597" y="1083160"/>
            <a:ext cx="293382" cy="809303"/>
          </a:xfrm>
          <a:prstGeom prst="bentConnector2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9806940" y="1156314"/>
            <a:ext cx="0" cy="369612"/>
          </a:xfrm>
          <a:prstGeom prst="lin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9883140" y="1238666"/>
            <a:ext cx="0" cy="189669"/>
          </a:xfrm>
          <a:prstGeom prst="lin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Straight Connector 77"/>
          <p:cNvCxnSpPr/>
          <p:nvPr/>
        </p:nvCxnSpPr>
        <p:spPr>
          <a:xfrm flipH="1" flipV="1">
            <a:off x="9883140" y="1341120"/>
            <a:ext cx="579120" cy="0"/>
          </a:xfrm>
          <a:prstGeom prst="lin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4" name="Oval 73"/>
          <p:cNvSpPr/>
          <p:nvPr/>
        </p:nvSpPr>
        <p:spPr>
          <a:xfrm>
            <a:off x="10462260" y="1206120"/>
            <a:ext cx="270000" cy="270000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1" name="Straight Connector 80"/>
          <p:cNvCxnSpPr>
            <a:endCxn id="74" idx="6"/>
          </p:cNvCxnSpPr>
          <p:nvPr/>
        </p:nvCxnSpPr>
        <p:spPr>
          <a:xfrm flipH="1">
            <a:off x="10732260" y="1341119"/>
            <a:ext cx="505902" cy="1"/>
          </a:xfrm>
          <a:prstGeom prst="lin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11242387" y="1156314"/>
            <a:ext cx="0" cy="369612"/>
          </a:xfrm>
          <a:prstGeom prst="lin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11344780" y="1261291"/>
            <a:ext cx="0" cy="156751"/>
          </a:xfrm>
          <a:prstGeom prst="lin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11291608" y="1202272"/>
            <a:ext cx="0" cy="277695"/>
          </a:xfrm>
          <a:prstGeom prst="lin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5" name="TextBox 84"/>
          <p:cNvSpPr txBox="1"/>
          <p:nvPr/>
        </p:nvSpPr>
        <p:spPr>
          <a:xfrm>
            <a:off x="9656899" y="85650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88" name="TextBox 87"/>
          <p:cNvSpPr txBox="1"/>
          <p:nvPr/>
        </p:nvSpPr>
        <p:spPr>
          <a:xfrm>
            <a:off x="9755541" y="945423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-</a:t>
            </a:r>
            <a:endParaRPr lang="en-GB" dirty="0"/>
          </a:p>
        </p:txBody>
      </p:sp>
      <p:cxnSp>
        <p:nvCxnSpPr>
          <p:cNvPr id="87" name="Straight Arrow Connector 86"/>
          <p:cNvCxnSpPr>
            <a:stCxn id="74" idx="3"/>
            <a:endCxn id="74" idx="7"/>
          </p:cNvCxnSpPr>
          <p:nvPr/>
        </p:nvCxnSpPr>
        <p:spPr>
          <a:xfrm flipV="1">
            <a:off x="10501801" y="1245661"/>
            <a:ext cx="190918" cy="190918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V="1">
            <a:off x="10792947" y="2900549"/>
            <a:ext cx="0" cy="25000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10196858" y="2833717"/>
            <a:ext cx="6222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~ 5 mm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8726019" y="3028134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~ 50 mm</a:t>
            </a:r>
            <a:endParaRPr lang="en-GB" sz="1100" b="1" dirty="0">
              <a:solidFill>
                <a:schemeClr val="bg1"/>
              </a:solidFill>
            </a:endParaRPr>
          </a:p>
        </p:txBody>
      </p:sp>
      <p:cxnSp>
        <p:nvCxnSpPr>
          <p:cNvPr id="96" name="Straight Arrow Connector 95"/>
          <p:cNvCxnSpPr/>
          <p:nvPr/>
        </p:nvCxnSpPr>
        <p:spPr>
          <a:xfrm flipH="1">
            <a:off x="7298337" y="3216264"/>
            <a:ext cx="3494608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6213440" y="2197663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UHV</a:t>
            </a:r>
            <a:endParaRPr lang="en-GB" b="1" dirty="0"/>
          </a:p>
        </p:txBody>
      </p:sp>
      <p:sp>
        <p:nvSpPr>
          <p:cNvPr id="100" name="TextBox 99"/>
          <p:cNvSpPr txBox="1"/>
          <p:nvPr/>
        </p:nvSpPr>
        <p:spPr>
          <a:xfrm>
            <a:off x="7307458" y="614913"/>
            <a:ext cx="1015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schemeClr val="bg1"/>
                </a:solidFill>
              </a:rPr>
              <a:t>Option 1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8" name="Arc 97"/>
          <p:cNvSpPr/>
          <p:nvPr/>
        </p:nvSpPr>
        <p:spPr>
          <a:xfrm>
            <a:off x="6833515" y="2900549"/>
            <a:ext cx="273708" cy="957334"/>
          </a:xfrm>
          <a:prstGeom prst="arc">
            <a:avLst>
              <a:gd name="adj1" fmla="val 16200000"/>
              <a:gd name="adj2" fmla="val 5564664"/>
            </a:avLst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Arc 101"/>
          <p:cNvSpPr/>
          <p:nvPr/>
        </p:nvSpPr>
        <p:spPr>
          <a:xfrm>
            <a:off x="11248147" y="2910264"/>
            <a:ext cx="273708" cy="957334"/>
          </a:xfrm>
          <a:prstGeom prst="arc">
            <a:avLst>
              <a:gd name="adj1" fmla="val 16200000"/>
              <a:gd name="adj2" fmla="val 5564664"/>
            </a:avLst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/>
          <p:cNvSpPr/>
          <p:nvPr/>
        </p:nvSpPr>
        <p:spPr>
          <a:xfrm>
            <a:off x="7123925" y="3305129"/>
            <a:ext cx="81160" cy="165057"/>
          </a:xfrm>
          <a:prstGeom prst="ellipse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Arc 103"/>
          <p:cNvSpPr/>
          <p:nvPr/>
        </p:nvSpPr>
        <p:spPr>
          <a:xfrm rot="20971020">
            <a:off x="11040116" y="2780998"/>
            <a:ext cx="351018" cy="712287"/>
          </a:xfrm>
          <a:prstGeom prst="arc">
            <a:avLst>
              <a:gd name="adj1" fmla="val 16416200"/>
              <a:gd name="adj2" fmla="val 5118381"/>
            </a:avLst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5" name="Straight Connector 104"/>
          <p:cNvCxnSpPr/>
          <p:nvPr/>
        </p:nvCxnSpPr>
        <p:spPr>
          <a:xfrm>
            <a:off x="7181192" y="3470186"/>
            <a:ext cx="4139151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6" name="Arc 105"/>
          <p:cNvSpPr/>
          <p:nvPr/>
        </p:nvSpPr>
        <p:spPr>
          <a:xfrm rot="20971020">
            <a:off x="11010826" y="2894506"/>
            <a:ext cx="222882" cy="454481"/>
          </a:xfrm>
          <a:prstGeom prst="arc">
            <a:avLst>
              <a:gd name="adj1" fmla="val 16446678"/>
              <a:gd name="adj2" fmla="val 4498089"/>
            </a:avLst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Arc 106"/>
          <p:cNvSpPr/>
          <p:nvPr/>
        </p:nvSpPr>
        <p:spPr>
          <a:xfrm rot="20971020">
            <a:off x="10924861" y="2780996"/>
            <a:ext cx="351018" cy="712287"/>
          </a:xfrm>
          <a:prstGeom prst="arc">
            <a:avLst>
              <a:gd name="adj1" fmla="val 14802738"/>
              <a:gd name="adj2" fmla="val 16359560"/>
            </a:avLst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8" name="Straight Connector 107"/>
          <p:cNvCxnSpPr>
            <a:stCxn id="107" idx="2"/>
            <a:endCxn id="104" idx="0"/>
          </p:cNvCxnSpPr>
          <p:nvPr/>
        </p:nvCxnSpPr>
        <p:spPr>
          <a:xfrm>
            <a:off x="11052052" y="2785489"/>
            <a:ext cx="121173" cy="231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7181192" y="3305626"/>
            <a:ext cx="4032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9" name="Arc 58"/>
          <p:cNvSpPr/>
          <p:nvPr/>
        </p:nvSpPr>
        <p:spPr>
          <a:xfrm>
            <a:off x="8981940" y="3720634"/>
            <a:ext cx="438500" cy="301293"/>
          </a:xfrm>
          <a:prstGeom prst="arc">
            <a:avLst>
              <a:gd name="adj1" fmla="val 10917685"/>
              <a:gd name="adj2" fmla="val 0"/>
            </a:avLst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0" name="Straight Connector 59"/>
          <p:cNvCxnSpPr/>
          <p:nvPr/>
        </p:nvCxnSpPr>
        <p:spPr>
          <a:xfrm>
            <a:off x="8979531" y="3875901"/>
            <a:ext cx="0" cy="345905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9430459" y="3875901"/>
            <a:ext cx="0" cy="345905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77480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17" name="TextBox 16"/>
          <p:cNvSpPr txBox="1"/>
          <p:nvPr/>
        </p:nvSpPr>
        <p:spPr>
          <a:xfrm>
            <a:off x="5945156" y="63439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8</a:t>
            </a:r>
            <a:endParaRPr lang="en-GB" b="1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19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20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21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22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23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760012" y="63358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27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7" name="Shape 148"/>
          <p:cNvSpPr txBox="1">
            <a:spLocks/>
          </p:cNvSpPr>
          <p:nvPr/>
        </p:nvSpPr>
        <p:spPr>
          <a:xfrm>
            <a:off x="26193" y="160037"/>
            <a:ext cx="12117130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solidFill>
                  <a:schemeClr val="bg1"/>
                </a:solidFill>
              </a:rPr>
              <a:t>Future steps                                         </a:t>
            </a:r>
            <a:r>
              <a:rPr lang="en-GB" sz="3200" b="1" i="1" dirty="0" smtClean="0">
                <a:solidFill>
                  <a:schemeClr val="bg1"/>
                </a:solidFill>
              </a:rPr>
              <a:t>Construction of new samples</a:t>
            </a:r>
            <a:endParaRPr lang="en-GB" sz="4000" b="1" i="1" dirty="0">
              <a:solidFill>
                <a:schemeClr val="bg1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6826785" y="2885119"/>
            <a:ext cx="301686" cy="985421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>
            <a:stCxn id="3" idx="0"/>
          </p:cNvCxnSpPr>
          <p:nvPr/>
        </p:nvCxnSpPr>
        <p:spPr>
          <a:xfrm>
            <a:off x="6977628" y="2885119"/>
            <a:ext cx="4136030" cy="2773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1" name="Straight Connector 40"/>
          <p:cNvCxnSpPr>
            <a:endCxn id="39" idx="4"/>
          </p:cNvCxnSpPr>
          <p:nvPr/>
        </p:nvCxnSpPr>
        <p:spPr>
          <a:xfrm flipV="1">
            <a:off x="6977628" y="3870540"/>
            <a:ext cx="4372523" cy="148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" name="Rounded Rectangle 11"/>
          <p:cNvSpPr/>
          <p:nvPr/>
        </p:nvSpPr>
        <p:spPr>
          <a:xfrm>
            <a:off x="11187446" y="2883383"/>
            <a:ext cx="176212" cy="974500"/>
          </a:xfrm>
          <a:prstGeom prst="roundRect">
            <a:avLst/>
          </a:prstGeom>
          <a:solidFill>
            <a:schemeClr val="bg1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6745625" y="3295301"/>
            <a:ext cx="81160" cy="16505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 rot="519075">
            <a:off x="11257386" y="3154493"/>
            <a:ext cx="72175" cy="2610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11210876" y="3395990"/>
            <a:ext cx="100013" cy="476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/>
          <p:cNvSpPr txBox="1"/>
          <p:nvPr/>
        </p:nvSpPr>
        <p:spPr>
          <a:xfrm>
            <a:off x="350520" y="1565952"/>
            <a:ext cx="4652299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Three Samples: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Tubular </a:t>
            </a:r>
            <a:r>
              <a:rPr lang="en-GB" dirty="0"/>
              <a:t>SS with coating of inner </a:t>
            </a:r>
            <a:r>
              <a:rPr lang="en-GB" dirty="0" smtClean="0"/>
              <a:t>wall</a:t>
            </a:r>
          </a:p>
          <a:p>
            <a:r>
              <a:rPr lang="en-GB" dirty="0" smtClean="0"/>
              <a:t>      Sample#1 Co-laminated copper</a:t>
            </a:r>
          </a:p>
          <a:p>
            <a:r>
              <a:rPr lang="en-GB" dirty="0" smtClean="0"/>
              <a:t>      Sample#2 </a:t>
            </a:r>
            <a:r>
              <a:rPr lang="en-GB" dirty="0"/>
              <a:t>Co-laminated </a:t>
            </a:r>
            <a:r>
              <a:rPr lang="en-GB" dirty="0" smtClean="0"/>
              <a:t>copper ST</a:t>
            </a:r>
          </a:p>
          <a:p>
            <a:r>
              <a:rPr lang="en-GB" dirty="0" smtClean="0"/>
              <a:t>      Sample#3 </a:t>
            </a:r>
            <a:r>
              <a:rPr lang="en-GB" dirty="0"/>
              <a:t>Co-laminated </a:t>
            </a:r>
            <a:r>
              <a:rPr lang="en-GB" dirty="0" smtClean="0"/>
              <a:t>copper LASE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 m long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Discontinuos</a:t>
            </a:r>
            <a:r>
              <a:rPr lang="en-GB" dirty="0" smtClean="0"/>
              <a:t> welding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 pumping holes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Chimney connection</a:t>
            </a:r>
          </a:p>
          <a:p>
            <a:r>
              <a:rPr lang="en-GB" dirty="0" smtClean="0"/>
              <a:t>     -Fixed point</a:t>
            </a:r>
          </a:p>
          <a:p>
            <a:r>
              <a:rPr lang="en-GB" dirty="0" smtClean="0"/>
              <a:t>     -We plan to modify the geometry to improve</a:t>
            </a:r>
            <a:endParaRPr lang="en-GB" dirty="0"/>
          </a:p>
          <a:p>
            <a:r>
              <a:rPr lang="en-GB" dirty="0" smtClean="0"/>
              <a:t>     leak tightness while keeping free of thermal </a:t>
            </a:r>
          </a:p>
          <a:p>
            <a:r>
              <a:rPr lang="en-GB" dirty="0" smtClean="0"/>
              <a:t>     contact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Photoelectron electrode </a:t>
            </a:r>
          </a:p>
        </p:txBody>
      </p:sp>
      <p:sp>
        <p:nvSpPr>
          <p:cNvPr id="2" name="Rectangle 1"/>
          <p:cNvSpPr/>
          <p:nvPr/>
        </p:nvSpPr>
        <p:spPr>
          <a:xfrm>
            <a:off x="6977628" y="2883383"/>
            <a:ext cx="4386030" cy="98715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11206062" y="2888095"/>
            <a:ext cx="301686" cy="985421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6854071" y="2900549"/>
            <a:ext cx="269854" cy="957334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1380885" y="2827197"/>
            <a:ext cx="281940" cy="11080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8811910" y="2619195"/>
            <a:ext cx="467465" cy="9144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7391152" y="2901249"/>
            <a:ext cx="3494608" cy="70276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9047969" y="2523583"/>
            <a:ext cx="12107" cy="55281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7298337" y="3076395"/>
            <a:ext cx="3494608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6163550" y="2162175"/>
            <a:ext cx="5764183" cy="209261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8401693" y="1634502"/>
            <a:ext cx="1191887" cy="224033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8716018" y="1858535"/>
            <a:ext cx="563357" cy="30568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Curved Connector 30"/>
          <p:cNvCxnSpPr>
            <a:stCxn id="68" idx="0"/>
          </p:cNvCxnSpPr>
          <p:nvPr/>
        </p:nvCxnSpPr>
        <p:spPr>
          <a:xfrm rot="16200000" flipH="1">
            <a:off x="8689146" y="2167086"/>
            <a:ext cx="665048" cy="47946"/>
          </a:xfrm>
          <a:prstGeom prst="curvedConnector5">
            <a:avLst>
              <a:gd name="adj1" fmla="val 32082"/>
              <a:gd name="adj2" fmla="val -334295"/>
              <a:gd name="adj3" fmla="val 69544"/>
            </a:avLst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>
            <a:stCxn id="67" idx="0"/>
          </p:cNvCxnSpPr>
          <p:nvPr/>
        </p:nvCxnSpPr>
        <p:spPr>
          <a:xfrm rot="5400000" flipH="1" flipV="1">
            <a:off x="9255597" y="1083160"/>
            <a:ext cx="293382" cy="809303"/>
          </a:xfrm>
          <a:prstGeom prst="bentConnector2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9806940" y="1156314"/>
            <a:ext cx="0" cy="369612"/>
          </a:xfrm>
          <a:prstGeom prst="lin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9883140" y="1238666"/>
            <a:ext cx="0" cy="189669"/>
          </a:xfrm>
          <a:prstGeom prst="lin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Straight Connector 77"/>
          <p:cNvCxnSpPr/>
          <p:nvPr/>
        </p:nvCxnSpPr>
        <p:spPr>
          <a:xfrm flipH="1" flipV="1">
            <a:off x="9883140" y="1341120"/>
            <a:ext cx="579120" cy="0"/>
          </a:xfrm>
          <a:prstGeom prst="lin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4" name="Oval 73"/>
          <p:cNvSpPr/>
          <p:nvPr/>
        </p:nvSpPr>
        <p:spPr>
          <a:xfrm>
            <a:off x="10462260" y="1206120"/>
            <a:ext cx="270000" cy="270000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1" name="Straight Connector 80"/>
          <p:cNvCxnSpPr>
            <a:endCxn id="74" idx="6"/>
          </p:cNvCxnSpPr>
          <p:nvPr/>
        </p:nvCxnSpPr>
        <p:spPr>
          <a:xfrm flipH="1">
            <a:off x="10732260" y="1341119"/>
            <a:ext cx="505902" cy="1"/>
          </a:xfrm>
          <a:prstGeom prst="lin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11242387" y="1156314"/>
            <a:ext cx="0" cy="369612"/>
          </a:xfrm>
          <a:prstGeom prst="lin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11344780" y="1261291"/>
            <a:ext cx="0" cy="156751"/>
          </a:xfrm>
          <a:prstGeom prst="lin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11291608" y="1202272"/>
            <a:ext cx="0" cy="277695"/>
          </a:xfrm>
          <a:prstGeom prst="lin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5" name="TextBox 84"/>
          <p:cNvSpPr txBox="1"/>
          <p:nvPr/>
        </p:nvSpPr>
        <p:spPr>
          <a:xfrm>
            <a:off x="9656899" y="85650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88" name="TextBox 87"/>
          <p:cNvSpPr txBox="1"/>
          <p:nvPr/>
        </p:nvSpPr>
        <p:spPr>
          <a:xfrm>
            <a:off x="9755541" y="945423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-</a:t>
            </a:r>
            <a:endParaRPr lang="en-GB" dirty="0"/>
          </a:p>
        </p:txBody>
      </p:sp>
      <p:cxnSp>
        <p:nvCxnSpPr>
          <p:cNvPr id="87" name="Straight Arrow Connector 86"/>
          <p:cNvCxnSpPr>
            <a:stCxn id="74" idx="3"/>
            <a:endCxn id="74" idx="7"/>
          </p:cNvCxnSpPr>
          <p:nvPr/>
        </p:nvCxnSpPr>
        <p:spPr>
          <a:xfrm flipV="1">
            <a:off x="10501801" y="1245661"/>
            <a:ext cx="190918" cy="190918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V="1">
            <a:off x="10792947" y="2900549"/>
            <a:ext cx="0" cy="25000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10196858" y="2833717"/>
            <a:ext cx="6222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~ 5 mm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8726019" y="3028134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~ 50 mm</a:t>
            </a:r>
            <a:endParaRPr lang="en-GB" sz="1100" b="1" dirty="0">
              <a:solidFill>
                <a:schemeClr val="bg1"/>
              </a:solidFill>
            </a:endParaRPr>
          </a:p>
        </p:txBody>
      </p:sp>
      <p:cxnSp>
        <p:nvCxnSpPr>
          <p:cNvPr id="96" name="Straight Arrow Connector 95"/>
          <p:cNvCxnSpPr/>
          <p:nvPr/>
        </p:nvCxnSpPr>
        <p:spPr>
          <a:xfrm flipH="1">
            <a:off x="7298337" y="3216264"/>
            <a:ext cx="3494608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6213440" y="2197663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UHV</a:t>
            </a:r>
            <a:endParaRPr lang="en-GB" b="1" dirty="0"/>
          </a:p>
        </p:txBody>
      </p:sp>
      <p:sp>
        <p:nvSpPr>
          <p:cNvPr id="100" name="TextBox 99"/>
          <p:cNvSpPr txBox="1"/>
          <p:nvPr/>
        </p:nvSpPr>
        <p:spPr>
          <a:xfrm>
            <a:off x="7307458" y="614913"/>
            <a:ext cx="1015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schemeClr val="bg1"/>
                </a:solidFill>
              </a:rPr>
              <a:t>Option 1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8" name="Arc 97"/>
          <p:cNvSpPr/>
          <p:nvPr/>
        </p:nvSpPr>
        <p:spPr>
          <a:xfrm>
            <a:off x="6833515" y="2900549"/>
            <a:ext cx="273708" cy="957334"/>
          </a:xfrm>
          <a:prstGeom prst="arc">
            <a:avLst>
              <a:gd name="adj1" fmla="val 16200000"/>
              <a:gd name="adj2" fmla="val 5564664"/>
            </a:avLst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Arc 101"/>
          <p:cNvSpPr/>
          <p:nvPr/>
        </p:nvSpPr>
        <p:spPr>
          <a:xfrm>
            <a:off x="11248147" y="2910264"/>
            <a:ext cx="273708" cy="957334"/>
          </a:xfrm>
          <a:prstGeom prst="arc">
            <a:avLst>
              <a:gd name="adj1" fmla="val 16200000"/>
              <a:gd name="adj2" fmla="val 5564664"/>
            </a:avLst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/>
          <p:cNvSpPr/>
          <p:nvPr/>
        </p:nvSpPr>
        <p:spPr>
          <a:xfrm>
            <a:off x="7123925" y="3305129"/>
            <a:ext cx="81160" cy="165057"/>
          </a:xfrm>
          <a:prstGeom prst="ellipse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Arc 103"/>
          <p:cNvSpPr/>
          <p:nvPr/>
        </p:nvSpPr>
        <p:spPr>
          <a:xfrm rot="20971020">
            <a:off x="11040116" y="2780998"/>
            <a:ext cx="351018" cy="712287"/>
          </a:xfrm>
          <a:prstGeom prst="arc">
            <a:avLst>
              <a:gd name="adj1" fmla="val 16416200"/>
              <a:gd name="adj2" fmla="val 5118381"/>
            </a:avLst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5" name="Straight Connector 104"/>
          <p:cNvCxnSpPr/>
          <p:nvPr/>
        </p:nvCxnSpPr>
        <p:spPr>
          <a:xfrm>
            <a:off x="7181192" y="3470186"/>
            <a:ext cx="4139151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6" name="Arc 105"/>
          <p:cNvSpPr/>
          <p:nvPr/>
        </p:nvSpPr>
        <p:spPr>
          <a:xfrm rot="20971020">
            <a:off x="11010826" y="2894506"/>
            <a:ext cx="222882" cy="454481"/>
          </a:xfrm>
          <a:prstGeom prst="arc">
            <a:avLst>
              <a:gd name="adj1" fmla="val 16446678"/>
              <a:gd name="adj2" fmla="val 4498089"/>
            </a:avLst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Arc 106"/>
          <p:cNvSpPr/>
          <p:nvPr/>
        </p:nvSpPr>
        <p:spPr>
          <a:xfrm rot="20971020">
            <a:off x="10924861" y="2780996"/>
            <a:ext cx="351018" cy="712287"/>
          </a:xfrm>
          <a:prstGeom prst="arc">
            <a:avLst>
              <a:gd name="adj1" fmla="val 14802738"/>
              <a:gd name="adj2" fmla="val 16359560"/>
            </a:avLst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8" name="Straight Connector 107"/>
          <p:cNvCxnSpPr>
            <a:stCxn id="107" idx="2"/>
            <a:endCxn id="104" idx="0"/>
          </p:cNvCxnSpPr>
          <p:nvPr/>
        </p:nvCxnSpPr>
        <p:spPr>
          <a:xfrm>
            <a:off x="11052052" y="2785489"/>
            <a:ext cx="121173" cy="231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7181192" y="3305626"/>
            <a:ext cx="4032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25490" b="17814"/>
          <a:stretch/>
        </p:blipFill>
        <p:spPr>
          <a:xfrm>
            <a:off x="7741039" y="4443290"/>
            <a:ext cx="2462778" cy="1401609"/>
          </a:xfrm>
          <a:prstGeom prst="rect">
            <a:avLst/>
          </a:prstGeom>
        </p:spPr>
      </p:pic>
      <p:sp>
        <p:nvSpPr>
          <p:cNvPr id="6" name="Arc 5"/>
          <p:cNvSpPr/>
          <p:nvPr/>
        </p:nvSpPr>
        <p:spPr>
          <a:xfrm>
            <a:off x="6030930" y="2222180"/>
            <a:ext cx="5242263" cy="2880027"/>
          </a:xfrm>
          <a:prstGeom prst="arc">
            <a:avLst>
              <a:gd name="adj1" fmla="val 6950237"/>
              <a:gd name="adj2" fmla="val 15990654"/>
            </a:avLst>
          </a:prstGeom>
          <a:noFill/>
          <a:ln w="3175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1393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17" name="TextBox 16"/>
          <p:cNvSpPr txBox="1"/>
          <p:nvPr/>
        </p:nvSpPr>
        <p:spPr>
          <a:xfrm>
            <a:off x="5945156" y="63439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8</a:t>
            </a:r>
            <a:endParaRPr lang="en-GB" b="1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19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20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21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22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23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760012" y="63358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28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7" name="Shape 148"/>
          <p:cNvSpPr txBox="1">
            <a:spLocks/>
          </p:cNvSpPr>
          <p:nvPr/>
        </p:nvSpPr>
        <p:spPr>
          <a:xfrm>
            <a:off x="26193" y="160037"/>
            <a:ext cx="12117130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solidFill>
                  <a:schemeClr val="bg1"/>
                </a:solidFill>
              </a:rPr>
              <a:t>Future steps                                         </a:t>
            </a:r>
            <a:r>
              <a:rPr lang="en-GB" sz="3200" b="1" i="1" dirty="0" smtClean="0">
                <a:solidFill>
                  <a:schemeClr val="bg1"/>
                </a:solidFill>
              </a:rPr>
              <a:t>Construction of new samples</a:t>
            </a:r>
            <a:endParaRPr lang="en-GB" sz="4000" b="1" i="1" dirty="0">
              <a:solidFill>
                <a:schemeClr val="bg1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6826785" y="2885119"/>
            <a:ext cx="301686" cy="985421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>
            <a:stCxn id="3" idx="0"/>
          </p:cNvCxnSpPr>
          <p:nvPr/>
        </p:nvCxnSpPr>
        <p:spPr>
          <a:xfrm>
            <a:off x="6977628" y="2885119"/>
            <a:ext cx="4136030" cy="2773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1" name="Straight Connector 40"/>
          <p:cNvCxnSpPr>
            <a:endCxn id="39" idx="4"/>
          </p:cNvCxnSpPr>
          <p:nvPr/>
        </p:nvCxnSpPr>
        <p:spPr>
          <a:xfrm flipV="1">
            <a:off x="6977628" y="3870540"/>
            <a:ext cx="4372523" cy="1480"/>
          </a:xfrm>
          <a:prstGeom prst="lin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" name="Rounded Rectangle 11"/>
          <p:cNvSpPr/>
          <p:nvPr/>
        </p:nvSpPr>
        <p:spPr>
          <a:xfrm>
            <a:off x="11187446" y="2883383"/>
            <a:ext cx="176212" cy="974500"/>
          </a:xfrm>
          <a:prstGeom prst="roundRect">
            <a:avLst/>
          </a:prstGeom>
          <a:solidFill>
            <a:schemeClr val="bg1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6738070" y="3362448"/>
            <a:ext cx="81160" cy="16505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 rot="519075">
            <a:off x="11257386" y="3154493"/>
            <a:ext cx="72175" cy="2610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11210876" y="3395990"/>
            <a:ext cx="100013" cy="476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/>
          <p:cNvSpPr txBox="1"/>
          <p:nvPr/>
        </p:nvSpPr>
        <p:spPr>
          <a:xfrm>
            <a:off x="350520" y="1565952"/>
            <a:ext cx="5115759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Three Samples: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HALF PIPE </a:t>
            </a:r>
            <a:r>
              <a:rPr lang="en-GB" dirty="0"/>
              <a:t>SS with coating of inner </a:t>
            </a:r>
            <a:r>
              <a:rPr lang="en-GB" dirty="0" smtClean="0"/>
              <a:t>wall</a:t>
            </a:r>
          </a:p>
          <a:p>
            <a:r>
              <a:rPr lang="en-GB" dirty="0" smtClean="0"/>
              <a:t>      Sample#1 Co-laminated copper</a:t>
            </a:r>
          </a:p>
          <a:p>
            <a:r>
              <a:rPr lang="en-GB" dirty="0" smtClean="0"/>
              <a:t>      Sample#2 </a:t>
            </a:r>
            <a:r>
              <a:rPr lang="en-GB" dirty="0"/>
              <a:t>Co-laminated </a:t>
            </a:r>
            <a:r>
              <a:rPr lang="en-GB" dirty="0" smtClean="0"/>
              <a:t>copper ST</a:t>
            </a:r>
          </a:p>
          <a:p>
            <a:r>
              <a:rPr lang="en-GB" dirty="0" smtClean="0"/>
              <a:t>      Sample#3 </a:t>
            </a:r>
            <a:r>
              <a:rPr lang="en-GB" dirty="0"/>
              <a:t>Co-laminated </a:t>
            </a:r>
            <a:r>
              <a:rPr lang="en-GB" dirty="0" smtClean="0"/>
              <a:t>copper LASE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 m long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Fix Sample mechanically (use of Ceramics)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Electrically isolate cooling pipes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Bias the sample and measure Photoelectron Yield</a:t>
            </a:r>
          </a:p>
          <a:p>
            <a:r>
              <a:rPr lang="en-GB" dirty="0" smtClean="0"/>
              <a:t>     </a:t>
            </a:r>
          </a:p>
        </p:txBody>
      </p:sp>
      <p:sp>
        <p:nvSpPr>
          <p:cNvPr id="2" name="Rectangle 1"/>
          <p:cNvSpPr/>
          <p:nvPr/>
        </p:nvSpPr>
        <p:spPr>
          <a:xfrm>
            <a:off x="6977628" y="2883383"/>
            <a:ext cx="4386030" cy="98715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11206062" y="2888095"/>
            <a:ext cx="301686" cy="985421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6854071" y="2900549"/>
            <a:ext cx="269854" cy="957334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1380885" y="2827197"/>
            <a:ext cx="281940" cy="11080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7391152" y="2901249"/>
            <a:ext cx="3494608" cy="70276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6163550" y="2162175"/>
            <a:ext cx="5764183" cy="3379183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8401693" y="1634502"/>
            <a:ext cx="1191887" cy="224033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8716018" y="1858535"/>
            <a:ext cx="563357" cy="30568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Curved Connector 30"/>
          <p:cNvCxnSpPr>
            <a:stCxn id="68" idx="0"/>
            <a:endCxn id="2" idx="0"/>
          </p:cNvCxnSpPr>
          <p:nvPr/>
        </p:nvCxnSpPr>
        <p:spPr>
          <a:xfrm rot="16200000" flipH="1">
            <a:off x="8571746" y="2284486"/>
            <a:ext cx="1024848" cy="172946"/>
          </a:xfrm>
          <a:prstGeom prst="curvedConnector5">
            <a:avLst>
              <a:gd name="adj1" fmla="val 21872"/>
              <a:gd name="adj2" fmla="val -120738"/>
              <a:gd name="adj3" fmla="val 64913"/>
            </a:avLst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>
            <a:stCxn id="67" idx="0"/>
          </p:cNvCxnSpPr>
          <p:nvPr/>
        </p:nvCxnSpPr>
        <p:spPr>
          <a:xfrm rot="5400000" flipH="1" flipV="1">
            <a:off x="9255597" y="1083160"/>
            <a:ext cx="293382" cy="809303"/>
          </a:xfrm>
          <a:prstGeom prst="bentConnector2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9806940" y="1156314"/>
            <a:ext cx="0" cy="369612"/>
          </a:xfrm>
          <a:prstGeom prst="lin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9883140" y="1238666"/>
            <a:ext cx="0" cy="189669"/>
          </a:xfrm>
          <a:prstGeom prst="lin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Straight Connector 77"/>
          <p:cNvCxnSpPr/>
          <p:nvPr/>
        </p:nvCxnSpPr>
        <p:spPr>
          <a:xfrm flipH="1" flipV="1">
            <a:off x="9883140" y="1341120"/>
            <a:ext cx="579120" cy="0"/>
          </a:xfrm>
          <a:prstGeom prst="lin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4" name="Oval 73"/>
          <p:cNvSpPr/>
          <p:nvPr/>
        </p:nvSpPr>
        <p:spPr>
          <a:xfrm>
            <a:off x="10462260" y="1206120"/>
            <a:ext cx="270000" cy="270000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1" name="Straight Connector 80"/>
          <p:cNvCxnSpPr>
            <a:endCxn id="74" idx="6"/>
          </p:cNvCxnSpPr>
          <p:nvPr/>
        </p:nvCxnSpPr>
        <p:spPr>
          <a:xfrm flipH="1">
            <a:off x="10732260" y="1341119"/>
            <a:ext cx="505902" cy="1"/>
          </a:xfrm>
          <a:prstGeom prst="lin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11242387" y="1156314"/>
            <a:ext cx="0" cy="369612"/>
          </a:xfrm>
          <a:prstGeom prst="lin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11344780" y="1261291"/>
            <a:ext cx="0" cy="156751"/>
          </a:xfrm>
          <a:prstGeom prst="lin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11291608" y="1202272"/>
            <a:ext cx="0" cy="277695"/>
          </a:xfrm>
          <a:prstGeom prst="lin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5" name="TextBox 84"/>
          <p:cNvSpPr txBox="1"/>
          <p:nvPr/>
        </p:nvSpPr>
        <p:spPr>
          <a:xfrm>
            <a:off x="9656899" y="85650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88" name="TextBox 87"/>
          <p:cNvSpPr txBox="1"/>
          <p:nvPr/>
        </p:nvSpPr>
        <p:spPr>
          <a:xfrm>
            <a:off x="9755541" y="945423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-</a:t>
            </a:r>
            <a:endParaRPr lang="en-GB" dirty="0"/>
          </a:p>
        </p:txBody>
      </p:sp>
      <p:cxnSp>
        <p:nvCxnSpPr>
          <p:cNvPr id="87" name="Straight Arrow Connector 86"/>
          <p:cNvCxnSpPr>
            <a:stCxn id="74" idx="3"/>
            <a:endCxn id="74" idx="7"/>
          </p:cNvCxnSpPr>
          <p:nvPr/>
        </p:nvCxnSpPr>
        <p:spPr>
          <a:xfrm flipV="1">
            <a:off x="10501801" y="1245661"/>
            <a:ext cx="190918" cy="190918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6213440" y="2197663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UHV</a:t>
            </a:r>
            <a:endParaRPr lang="en-GB" b="1" dirty="0"/>
          </a:p>
        </p:txBody>
      </p:sp>
      <p:sp>
        <p:nvSpPr>
          <p:cNvPr id="100" name="TextBox 99"/>
          <p:cNvSpPr txBox="1"/>
          <p:nvPr/>
        </p:nvSpPr>
        <p:spPr>
          <a:xfrm>
            <a:off x="7307458" y="614913"/>
            <a:ext cx="1015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schemeClr val="bg1"/>
                </a:solidFill>
              </a:rPr>
              <a:t>Option 2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584728" y="4355901"/>
            <a:ext cx="144688" cy="433872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6584727" y="5214677"/>
            <a:ext cx="144689" cy="433872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6534402" y="4738122"/>
            <a:ext cx="235439" cy="511142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Arc 34"/>
          <p:cNvSpPr/>
          <p:nvPr/>
        </p:nvSpPr>
        <p:spPr>
          <a:xfrm flipH="1">
            <a:off x="6653456" y="3434672"/>
            <a:ext cx="233487" cy="1842457"/>
          </a:xfrm>
          <a:prstGeom prst="arc">
            <a:avLst>
              <a:gd name="adj1" fmla="val 16179006"/>
              <a:gd name="adj2" fmla="val 19"/>
            </a:avLst>
          </a:prstGeom>
          <a:ln w="22225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/>
          <p:cNvSpPr/>
          <p:nvPr/>
        </p:nvSpPr>
        <p:spPr>
          <a:xfrm>
            <a:off x="6744186" y="3192628"/>
            <a:ext cx="81160" cy="16505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Rectangle 90"/>
          <p:cNvSpPr/>
          <p:nvPr/>
        </p:nvSpPr>
        <p:spPr>
          <a:xfrm>
            <a:off x="6275159" y="4365417"/>
            <a:ext cx="144688" cy="433872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ectangle 92"/>
          <p:cNvSpPr/>
          <p:nvPr/>
        </p:nvSpPr>
        <p:spPr>
          <a:xfrm>
            <a:off x="6275158" y="5224193"/>
            <a:ext cx="144689" cy="433872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Rounded Rectangle 93"/>
          <p:cNvSpPr/>
          <p:nvPr/>
        </p:nvSpPr>
        <p:spPr>
          <a:xfrm>
            <a:off x="6224833" y="4747638"/>
            <a:ext cx="235439" cy="511142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Arc 101"/>
          <p:cNvSpPr/>
          <p:nvPr/>
        </p:nvSpPr>
        <p:spPr>
          <a:xfrm flipH="1">
            <a:off x="6343649" y="3275454"/>
            <a:ext cx="890275" cy="2052895"/>
          </a:xfrm>
          <a:prstGeom prst="arc">
            <a:avLst>
              <a:gd name="adj1" fmla="val 16179006"/>
              <a:gd name="adj2" fmla="val 397241"/>
            </a:avLst>
          </a:prstGeom>
          <a:ln w="22225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9185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01778" y="66699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50766">
            <a:off x="1082764" y="1588796"/>
            <a:ext cx="12192000" cy="3705358"/>
          </a:xfrm>
          <a:prstGeom prst="rect">
            <a:avLst/>
          </a:prstGeom>
        </p:spPr>
      </p:pic>
      <p:sp>
        <p:nvSpPr>
          <p:cNvPr id="8" name="Down Arrow 7"/>
          <p:cNvSpPr/>
          <p:nvPr/>
        </p:nvSpPr>
        <p:spPr>
          <a:xfrm>
            <a:off x="247185" y="1884245"/>
            <a:ext cx="679121" cy="3792430"/>
          </a:xfrm>
          <a:prstGeom prst="down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6193" y="1176406"/>
            <a:ext cx="31800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Re-Position of setup</a:t>
            </a:r>
            <a:endParaRPr lang="en-GB" sz="2800" b="1" dirty="0"/>
          </a:p>
        </p:txBody>
      </p:sp>
      <p:sp>
        <p:nvSpPr>
          <p:cNvPr id="19" name="Shape 148"/>
          <p:cNvSpPr txBox="1">
            <a:spLocks/>
          </p:cNvSpPr>
          <p:nvPr/>
        </p:nvSpPr>
        <p:spPr>
          <a:xfrm>
            <a:off x="26193" y="160037"/>
            <a:ext cx="12117130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solidFill>
                  <a:schemeClr val="bg1"/>
                </a:solidFill>
              </a:rPr>
              <a:t>3</a:t>
            </a:r>
            <a:r>
              <a:rPr lang="en-GB" sz="4000" b="1" baseline="30000" dirty="0" smtClean="0">
                <a:solidFill>
                  <a:schemeClr val="bg1"/>
                </a:solidFill>
              </a:rPr>
              <a:t>rd</a:t>
            </a:r>
            <a:r>
              <a:rPr lang="en-GB" sz="4000" b="1" dirty="0" smtClean="0">
                <a:solidFill>
                  <a:schemeClr val="bg1"/>
                </a:solidFill>
              </a:rPr>
              <a:t> Prototype at KARA                       </a:t>
            </a:r>
            <a:r>
              <a:rPr lang="en-GB" sz="3200" b="1" i="1" dirty="0" smtClean="0">
                <a:solidFill>
                  <a:schemeClr val="bg1"/>
                </a:solidFill>
              </a:rPr>
              <a:t>Irradiation of LASE - Reflectivity</a:t>
            </a:r>
            <a:endParaRPr lang="en-GB" sz="4000" b="1" i="1" dirty="0">
              <a:solidFill>
                <a:schemeClr val="bg1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21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22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23" name="image1.jpe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24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25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760012" y="633587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6328853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5945156" y="63439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39" name="Shape 148"/>
          <p:cNvSpPr txBox="1">
            <a:spLocks/>
          </p:cNvSpPr>
          <p:nvPr/>
        </p:nvSpPr>
        <p:spPr>
          <a:xfrm>
            <a:off x="133679" y="160037"/>
            <a:ext cx="1170922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>
                <a:solidFill>
                  <a:schemeClr val="bg1"/>
                </a:solidFill>
              </a:rPr>
              <a:t>Future Steps</a:t>
            </a:r>
            <a:endParaRPr lang="en-GB" sz="3600" b="1" i="1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771706"/>
              </p:ext>
            </p:extLst>
          </p:nvPr>
        </p:nvGraphicFramePr>
        <p:xfrm>
          <a:off x="82944" y="1201563"/>
          <a:ext cx="1202611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2611">
                  <a:extLst>
                    <a:ext uri="{9D8B030D-6E8A-4147-A177-3AD203B41FA5}">
                      <a16:colId xmlns:a16="http://schemas.microsoft.com/office/drawing/2014/main" val="3346301112"/>
                    </a:ext>
                  </a:extLst>
                </a:gridCol>
                <a:gridCol w="1202611">
                  <a:extLst>
                    <a:ext uri="{9D8B030D-6E8A-4147-A177-3AD203B41FA5}">
                      <a16:colId xmlns:a16="http://schemas.microsoft.com/office/drawing/2014/main" val="1294171608"/>
                    </a:ext>
                  </a:extLst>
                </a:gridCol>
                <a:gridCol w="1202611">
                  <a:extLst>
                    <a:ext uri="{9D8B030D-6E8A-4147-A177-3AD203B41FA5}">
                      <a16:colId xmlns:a16="http://schemas.microsoft.com/office/drawing/2014/main" val="1524789192"/>
                    </a:ext>
                  </a:extLst>
                </a:gridCol>
                <a:gridCol w="1202611">
                  <a:extLst>
                    <a:ext uri="{9D8B030D-6E8A-4147-A177-3AD203B41FA5}">
                      <a16:colId xmlns:a16="http://schemas.microsoft.com/office/drawing/2014/main" val="4056117435"/>
                    </a:ext>
                  </a:extLst>
                </a:gridCol>
                <a:gridCol w="1202611">
                  <a:extLst>
                    <a:ext uri="{9D8B030D-6E8A-4147-A177-3AD203B41FA5}">
                      <a16:colId xmlns:a16="http://schemas.microsoft.com/office/drawing/2014/main" val="3233505899"/>
                    </a:ext>
                  </a:extLst>
                </a:gridCol>
                <a:gridCol w="1202611">
                  <a:extLst>
                    <a:ext uri="{9D8B030D-6E8A-4147-A177-3AD203B41FA5}">
                      <a16:colId xmlns:a16="http://schemas.microsoft.com/office/drawing/2014/main" val="2287260450"/>
                    </a:ext>
                  </a:extLst>
                </a:gridCol>
                <a:gridCol w="1202611">
                  <a:extLst>
                    <a:ext uri="{9D8B030D-6E8A-4147-A177-3AD203B41FA5}">
                      <a16:colId xmlns:a16="http://schemas.microsoft.com/office/drawing/2014/main" val="716330897"/>
                    </a:ext>
                  </a:extLst>
                </a:gridCol>
                <a:gridCol w="1202611">
                  <a:extLst>
                    <a:ext uri="{9D8B030D-6E8A-4147-A177-3AD203B41FA5}">
                      <a16:colId xmlns:a16="http://schemas.microsoft.com/office/drawing/2014/main" val="1644086739"/>
                    </a:ext>
                  </a:extLst>
                </a:gridCol>
                <a:gridCol w="1202611">
                  <a:extLst>
                    <a:ext uri="{9D8B030D-6E8A-4147-A177-3AD203B41FA5}">
                      <a16:colId xmlns:a16="http://schemas.microsoft.com/office/drawing/2014/main" val="669811566"/>
                    </a:ext>
                  </a:extLst>
                </a:gridCol>
                <a:gridCol w="1202611">
                  <a:extLst>
                    <a:ext uri="{9D8B030D-6E8A-4147-A177-3AD203B41FA5}">
                      <a16:colId xmlns:a16="http://schemas.microsoft.com/office/drawing/2014/main" val="1660287668"/>
                    </a:ext>
                  </a:extLst>
                </a:gridCol>
              </a:tblGrid>
              <a:tr h="326026">
                <a:tc>
                  <a:txBody>
                    <a:bodyPr/>
                    <a:lstStyle/>
                    <a:p>
                      <a:r>
                        <a:rPr lang="en-US" dirty="0" smtClean="0"/>
                        <a:t>March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April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July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2655849"/>
                  </a:ext>
                </a:extLst>
              </a:tr>
              <a:tr h="32602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7515315"/>
                  </a:ext>
                </a:extLst>
              </a:tr>
              <a:tr h="326026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6918367"/>
                  </a:ext>
                </a:extLst>
              </a:tr>
              <a:tr h="326026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735923"/>
                  </a:ext>
                </a:extLst>
              </a:tr>
              <a:tr h="32602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813007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0773706" y="894973"/>
            <a:ext cx="1352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*Shut Down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2472" y="3075902"/>
            <a:ext cx="1815228" cy="1477328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Cryogenic Test </a:t>
            </a:r>
          </a:p>
          <a:p>
            <a:r>
              <a:rPr lang="en-US" dirty="0" smtClean="0"/>
              <a:t>CERN-Check availability of cooling sample with Dewar.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>
            <a:off x="1930400" y="3075901"/>
            <a:ext cx="1765300" cy="646331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Cool Down KARA</a:t>
            </a:r>
            <a:endParaRPr lang="en-GB" dirty="0"/>
          </a:p>
        </p:txBody>
      </p:sp>
      <p:sp>
        <p:nvSpPr>
          <p:cNvPr id="53" name="TextBox 52"/>
          <p:cNvSpPr txBox="1"/>
          <p:nvPr/>
        </p:nvSpPr>
        <p:spPr>
          <a:xfrm>
            <a:off x="1346200" y="5168616"/>
            <a:ext cx="8382000" cy="369332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Installation LN2 line</a:t>
            </a:r>
            <a:endParaRPr lang="en-GB" dirty="0"/>
          </a:p>
        </p:txBody>
      </p:sp>
      <p:sp>
        <p:nvSpPr>
          <p:cNvPr id="54" name="TextBox 53"/>
          <p:cNvSpPr txBox="1"/>
          <p:nvPr/>
        </p:nvSpPr>
        <p:spPr>
          <a:xfrm>
            <a:off x="3031067" y="4229235"/>
            <a:ext cx="4309533" cy="369332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RGA Calibration and Setup upgrades</a:t>
            </a:r>
            <a:endParaRPr lang="en-GB" dirty="0"/>
          </a:p>
        </p:txBody>
      </p:sp>
      <p:sp>
        <p:nvSpPr>
          <p:cNvPr id="55" name="TextBox 54"/>
          <p:cNvSpPr txBox="1"/>
          <p:nvPr/>
        </p:nvSpPr>
        <p:spPr>
          <a:xfrm>
            <a:off x="1346200" y="4702478"/>
            <a:ext cx="5994400" cy="369332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Manufacturing 1</a:t>
            </a:r>
            <a:r>
              <a:rPr lang="en-US" baseline="30000" dirty="0" smtClean="0"/>
              <a:t>st</a:t>
            </a:r>
            <a:r>
              <a:rPr lang="en-US" dirty="0" smtClean="0"/>
              <a:t> new sample, test and assembly</a:t>
            </a:r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>
            <a:off x="9838267" y="3506623"/>
            <a:ext cx="1003300" cy="2031325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1 month</a:t>
            </a:r>
          </a:p>
          <a:p>
            <a:r>
              <a:rPr lang="en-US" dirty="0"/>
              <a:t>e</a:t>
            </a:r>
            <a:r>
              <a:rPr lang="en-US" dirty="0" smtClean="0"/>
              <a:t>rror</a:t>
            </a:r>
          </a:p>
          <a:p>
            <a:r>
              <a:rPr lang="en-US" dirty="0"/>
              <a:t>m</a:t>
            </a:r>
            <a:r>
              <a:rPr lang="en-US" dirty="0" smtClean="0"/>
              <a:t>argin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28" name="Right Arrow 27"/>
          <p:cNvSpPr/>
          <p:nvPr/>
        </p:nvSpPr>
        <p:spPr>
          <a:xfrm>
            <a:off x="10904635" y="3463763"/>
            <a:ext cx="1221877" cy="1162798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10857638" y="4626561"/>
            <a:ext cx="13158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Installation </a:t>
            </a:r>
          </a:p>
          <a:p>
            <a:r>
              <a:rPr lang="en-US" dirty="0" smtClean="0"/>
              <a:t>and</a:t>
            </a:r>
          </a:p>
          <a:p>
            <a:r>
              <a:rPr lang="en-US" dirty="0" smtClean="0"/>
              <a:t>Experiment </a:t>
            </a:r>
            <a:endParaRPr lang="en-GB" dirty="0"/>
          </a:p>
        </p:txBody>
      </p:sp>
      <p:grpSp>
        <p:nvGrpSpPr>
          <p:cNvPr id="22" name="Group 21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23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24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25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27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29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5760012" y="63358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29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1530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5945156" y="63439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39" name="Shape 148"/>
          <p:cNvSpPr txBox="1">
            <a:spLocks/>
          </p:cNvSpPr>
          <p:nvPr/>
        </p:nvSpPr>
        <p:spPr>
          <a:xfrm>
            <a:off x="133679" y="160037"/>
            <a:ext cx="1170922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>
                <a:solidFill>
                  <a:schemeClr val="bg1"/>
                </a:solidFill>
              </a:rPr>
              <a:t>Future Steps</a:t>
            </a:r>
            <a:endParaRPr lang="en-GB" sz="3600" b="1" i="1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82944" y="1201563"/>
          <a:ext cx="1202611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2611">
                  <a:extLst>
                    <a:ext uri="{9D8B030D-6E8A-4147-A177-3AD203B41FA5}">
                      <a16:colId xmlns:a16="http://schemas.microsoft.com/office/drawing/2014/main" val="3346301112"/>
                    </a:ext>
                  </a:extLst>
                </a:gridCol>
                <a:gridCol w="1202611">
                  <a:extLst>
                    <a:ext uri="{9D8B030D-6E8A-4147-A177-3AD203B41FA5}">
                      <a16:colId xmlns:a16="http://schemas.microsoft.com/office/drawing/2014/main" val="1294171608"/>
                    </a:ext>
                  </a:extLst>
                </a:gridCol>
                <a:gridCol w="1202611">
                  <a:extLst>
                    <a:ext uri="{9D8B030D-6E8A-4147-A177-3AD203B41FA5}">
                      <a16:colId xmlns:a16="http://schemas.microsoft.com/office/drawing/2014/main" val="1524789192"/>
                    </a:ext>
                  </a:extLst>
                </a:gridCol>
                <a:gridCol w="1202611">
                  <a:extLst>
                    <a:ext uri="{9D8B030D-6E8A-4147-A177-3AD203B41FA5}">
                      <a16:colId xmlns:a16="http://schemas.microsoft.com/office/drawing/2014/main" val="4056117435"/>
                    </a:ext>
                  </a:extLst>
                </a:gridCol>
                <a:gridCol w="1202611">
                  <a:extLst>
                    <a:ext uri="{9D8B030D-6E8A-4147-A177-3AD203B41FA5}">
                      <a16:colId xmlns:a16="http://schemas.microsoft.com/office/drawing/2014/main" val="3233505899"/>
                    </a:ext>
                  </a:extLst>
                </a:gridCol>
                <a:gridCol w="1202611">
                  <a:extLst>
                    <a:ext uri="{9D8B030D-6E8A-4147-A177-3AD203B41FA5}">
                      <a16:colId xmlns:a16="http://schemas.microsoft.com/office/drawing/2014/main" val="2287260450"/>
                    </a:ext>
                  </a:extLst>
                </a:gridCol>
                <a:gridCol w="1202611">
                  <a:extLst>
                    <a:ext uri="{9D8B030D-6E8A-4147-A177-3AD203B41FA5}">
                      <a16:colId xmlns:a16="http://schemas.microsoft.com/office/drawing/2014/main" val="716330897"/>
                    </a:ext>
                  </a:extLst>
                </a:gridCol>
                <a:gridCol w="1202611">
                  <a:extLst>
                    <a:ext uri="{9D8B030D-6E8A-4147-A177-3AD203B41FA5}">
                      <a16:colId xmlns:a16="http://schemas.microsoft.com/office/drawing/2014/main" val="1644086739"/>
                    </a:ext>
                  </a:extLst>
                </a:gridCol>
                <a:gridCol w="1202611">
                  <a:extLst>
                    <a:ext uri="{9D8B030D-6E8A-4147-A177-3AD203B41FA5}">
                      <a16:colId xmlns:a16="http://schemas.microsoft.com/office/drawing/2014/main" val="669811566"/>
                    </a:ext>
                  </a:extLst>
                </a:gridCol>
                <a:gridCol w="1202611">
                  <a:extLst>
                    <a:ext uri="{9D8B030D-6E8A-4147-A177-3AD203B41FA5}">
                      <a16:colId xmlns:a16="http://schemas.microsoft.com/office/drawing/2014/main" val="1660287668"/>
                    </a:ext>
                  </a:extLst>
                </a:gridCol>
              </a:tblGrid>
              <a:tr h="326026">
                <a:tc>
                  <a:txBody>
                    <a:bodyPr/>
                    <a:lstStyle/>
                    <a:p>
                      <a:r>
                        <a:rPr lang="en-US" dirty="0" smtClean="0"/>
                        <a:t>March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April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July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2655849"/>
                  </a:ext>
                </a:extLst>
              </a:tr>
              <a:tr h="32602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7515315"/>
                  </a:ext>
                </a:extLst>
              </a:tr>
              <a:tr h="326026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6918367"/>
                  </a:ext>
                </a:extLst>
              </a:tr>
              <a:tr h="326026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735923"/>
                  </a:ext>
                </a:extLst>
              </a:tr>
              <a:tr h="32602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813007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0773706" y="894973"/>
            <a:ext cx="1352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*Shut Down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2472" y="3075902"/>
            <a:ext cx="1815228" cy="1477328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Cryogenic Test </a:t>
            </a:r>
          </a:p>
          <a:p>
            <a:r>
              <a:rPr lang="en-US" dirty="0" smtClean="0"/>
              <a:t>CERN-Check availability of cooling sample with Dewar.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>
            <a:off x="1930400" y="3075901"/>
            <a:ext cx="1765300" cy="646331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Cool Down KARA</a:t>
            </a:r>
            <a:endParaRPr lang="en-GB" dirty="0"/>
          </a:p>
        </p:txBody>
      </p:sp>
      <p:sp>
        <p:nvSpPr>
          <p:cNvPr id="53" name="TextBox 52"/>
          <p:cNvSpPr txBox="1"/>
          <p:nvPr/>
        </p:nvSpPr>
        <p:spPr>
          <a:xfrm>
            <a:off x="1346200" y="5168616"/>
            <a:ext cx="8382000" cy="369332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Installation LN2 line</a:t>
            </a:r>
            <a:endParaRPr lang="en-GB" dirty="0"/>
          </a:p>
        </p:txBody>
      </p:sp>
      <p:sp>
        <p:nvSpPr>
          <p:cNvPr id="54" name="TextBox 53"/>
          <p:cNvSpPr txBox="1"/>
          <p:nvPr/>
        </p:nvSpPr>
        <p:spPr>
          <a:xfrm>
            <a:off x="3031067" y="4229235"/>
            <a:ext cx="4309533" cy="369332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RGA Calibration and Setup upgrades</a:t>
            </a:r>
            <a:endParaRPr lang="en-GB" dirty="0"/>
          </a:p>
        </p:txBody>
      </p:sp>
      <p:sp>
        <p:nvSpPr>
          <p:cNvPr id="55" name="TextBox 54"/>
          <p:cNvSpPr txBox="1"/>
          <p:nvPr/>
        </p:nvSpPr>
        <p:spPr>
          <a:xfrm>
            <a:off x="1346200" y="4702478"/>
            <a:ext cx="5994400" cy="369332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Manufacturing 1</a:t>
            </a:r>
            <a:r>
              <a:rPr lang="en-US" baseline="30000" dirty="0" smtClean="0"/>
              <a:t>st</a:t>
            </a:r>
            <a:r>
              <a:rPr lang="en-US" dirty="0" smtClean="0"/>
              <a:t> new sample, test and assembly</a:t>
            </a:r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>
            <a:off x="9838267" y="3506623"/>
            <a:ext cx="1003300" cy="2031325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1 month</a:t>
            </a:r>
          </a:p>
          <a:p>
            <a:r>
              <a:rPr lang="en-US" dirty="0"/>
              <a:t>e</a:t>
            </a:r>
            <a:r>
              <a:rPr lang="en-US" dirty="0" smtClean="0"/>
              <a:t>rror</a:t>
            </a:r>
          </a:p>
          <a:p>
            <a:r>
              <a:rPr lang="en-US" dirty="0"/>
              <a:t>m</a:t>
            </a:r>
            <a:r>
              <a:rPr lang="en-US" dirty="0" smtClean="0"/>
              <a:t>argin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28" name="Right Arrow 27"/>
          <p:cNvSpPr/>
          <p:nvPr/>
        </p:nvSpPr>
        <p:spPr>
          <a:xfrm>
            <a:off x="10904635" y="3463763"/>
            <a:ext cx="1221877" cy="1162798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10857638" y="4626561"/>
            <a:ext cx="13158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Installation </a:t>
            </a:r>
          </a:p>
          <a:p>
            <a:r>
              <a:rPr lang="en-US" dirty="0" smtClean="0"/>
              <a:t>and</a:t>
            </a:r>
          </a:p>
          <a:p>
            <a:r>
              <a:rPr lang="en-US" dirty="0" smtClean="0"/>
              <a:t>Experiment </a:t>
            </a:r>
            <a:endParaRPr lang="en-GB" dirty="0"/>
          </a:p>
        </p:txBody>
      </p:sp>
      <p:grpSp>
        <p:nvGrpSpPr>
          <p:cNvPr id="22" name="Group 21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23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24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25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27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29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5760012" y="63358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30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>
            <a:stCxn id="44" idx="3"/>
          </p:cNvCxnSpPr>
          <p:nvPr/>
        </p:nvCxnSpPr>
        <p:spPr>
          <a:xfrm>
            <a:off x="3695700" y="3399067"/>
            <a:ext cx="0" cy="2737573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695700" y="5580153"/>
            <a:ext cx="7314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permanent cool down with </a:t>
            </a:r>
            <a:r>
              <a:rPr lang="en-US" dirty="0"/>
              <a:t>D</a:t>
            </a:r>
            <a:r>
              <a:rPr lang="en-US" dirty="0" smtClean="0"/>
              <a:t>ewar is possible, from this moment we would be able to start the experiments as soon as samples are manufactured 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81933" y="5122953"/>
            <a:ext cx="8493265" cy="455860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9787898" y="3417213"/>
            <a:ext cx="2385613" cy="2161600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79567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5945156" y="63439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39" name="Shape 148"/>
          <p:cNvSpPr txBox="1">
            <a:spLocks/>
          </p:cNvSpPr>
          <p:nvPr/>
        </p:nvSpPr>
        <p:spPr>
          <a:xfrm>
            <a:off x="133679" y="160037"/>
            <a:ext cx="1170922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>
                <a:solidFill>
                  <a:schemeClr val="bg1"/>
                </a:solidFill>
              </a:rPr>
              <a:t>More R&amp;D Follow Up Proposals</a:t>
            </a:r>
            <a:endParaRPr lang="en-GB" sz="3600" b="1" i="1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23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24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25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27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29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5760012" y="63358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31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79" y="1520909"/>
            <a:ext cx="6228696" cy="467152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0002" y="1529376"/>
            <a:ext cx="4447344" cy="3364358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258233" y="5990372"/>
            <a:ext cx="2751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6530002" y="515201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Valentin </a:t>
            </a:r>
            <a:r>
              <a:rPr lang="en-GB" dirty="0" err="1"/>
              <a:t>Nistor</a:t>
            </a:r>
            <a:r>
              <a:rPr lang="en-GB" dirty="0"/>
              <a:t>, et al Applied Surface Science, Volume 315, 2014, Pages 445-453, https://doi.org/10.1016/j.apsusc.2014.05.049.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2179" y="1558251"/>
            <a:ext cx="122822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LASE on Cu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8543011" y="4478504"/>
            <a:ext cx="237802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Chemical etching on Ag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84784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5945156" y="63439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39" name="Shape 148"/>
          <p:cNvSpPr txBox="1">
            <a:spLocks/>
          </p:cNvSpPr>
          <p:nvPr/>
        </p:nvSpPr>
        <p:spPr>
          <a:xfrm>
            <a:off x="133679" y="160037"/>
            <a:ext cx="1170922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>
                <a:solidFill>
                  <a:schemeClr val="bg1"/>
                </a:solidFill>
              </a:rPr>
              <a:t>More R&amp;D Follow Up Proposals</a:t>
            </a:r>
            <a:endParaRPr lang="en-GB" sz="3600" b="1" i="1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23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24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25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27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29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5760012" y="63358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32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0002" y="1529376"/>
            <a:ext cx="4447344" cy="336435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530002" y="515201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Valentin </a:t>
            </a:r>
            <a:r>
              <a:rPr lang="en-GB" dirty="0" err="1"/>
              <a:t>Nistor</a:t>
            </a:r>
            <a:r>
              <a:rPr lang="en-GB" dirty="0"/>
              <a:t>, et al Applied Surface Science, Volume 315, 2014, Pages 445-453, https://doi.org/10.1016/j.apsusc.2014.05.049.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543011" y="4478504"/>
            <a:ext cx="237802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Chemical etching on Ag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664" y="1529376"/>
            <a:ext cx="5647347" cy="387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405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5059" y="1912640"/>
            <a:ext cx="3504614" cy="262701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945156" y="63439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39" name="Shape 148"/>
          <p:cNvSpPr txBox="1">
            <a:spLocks/>
          </p:cNvSpPr>
          <p:nvPr/>
        </p:nvSpPr>
        <p:spPr>
          <a:xfrm>
            <a:off x="133679" y="160037"/>
            <a:ext cx="1170922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>
                <a:solidFill>
                  <a:schemeClr val="bg1"/>
                </a:solidFill>
              </a:rPr>
              <a:t>More R&amp;D Follow Up Proposals</a:t>
            </a:r>
            <a:endParaRPr lang="en-GB" sz="3600" b="1" i="1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23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24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25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27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29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5760012" y="63358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31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58233" y="5990372"/>
            <a:ext cx="2751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263559" y="2009202"/>
            <a:ext cx="122822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LASE on Cu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0674" y="1031245"/>
            <a:ext cx="6484584" cy="4425253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5760012" y="1227191"/>
            <a:ext cx="28353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Magnetron </a:t>
            </a:r>
            <a:r>
              <a:rPr lang="en-US" dirty="0" err="1" smtClean="0"/>
              <a:t>sputteting</a:t>
            </a:r>
            <a:r>
              <a:rPr lang="en-US" dirty="0" smtClean="0"/>
              <a:t> o</a:t>
            </a:r>
            <a:r>
              <a:rPr lang="en-US" dirty="0" smtClean="0"/>
              <a:t>n </a:t>
            </a:r>
            <a:r>
              <a:rPr lang="en-US" dirty="0" smtClean="0"/>
              <a:t>Ag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5760012" y="5578538"/>
            <a:ext cx="534274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Magnetron </a:t>
            </a:r>
            <a:r>
              <a:rPr lang="en-US" dirty="0" err="1" smtClean="0"/>
              <a:t>sputteting</a:t>
            </a:r>
            <a:r>
              <a:rPr lang="en-US" dirty="0" smtClean="0"/>
              <a:t> o</a:t>
            </a:r>
            <a:r>
              <a:rPr lang="en-US" dirty="0" smtClean="0"/>
              <a:t>n Ag - Luis Gonzalez PhD Thesis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20182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5945156" y="63439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39" name="Shape 148"/>
          <p:cNvSpPr txBox="1">
            <a:spLocks/>
          </p:cNvSpPr>
          <p:nvPr/>
        </p:nvSpPr>
        <p:spPr>
          <a:xfrm>
            <a:off x="133679" y="160037"/>
            <a:ext cx="1170922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>
                <a:solidFill>
                  <a:schemeClr val="bg1"/>
                </a:solidFill>
              </a:rPr>
              <a:t>More R&amp;D Follow Up Proposals</a:t>
            </a:r>
            <a:endParaRPr lang="en-GB" sz="3600" b="1" i="1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23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24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25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27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29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5760012" y="63358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31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58233" y="5990372"/>
            <a:ext cx="2751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263559" y="2009202"/>
            <a:ext cx="122822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LASE on Cu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0674" y="1031245"/>
            <a:ext cx="6484584" cy="4425253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5760012" y="1227191"/>
            <a:ext cx="2835328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Magnetron </a:t>
            </a:r>
            <a:r>
              <a:rPr lang="en-US" dirty="0" err="1" smtClean="0"/>
              <a:t>sputteting</a:t>
            </a:r>
            <a:r>
              <a:rPr lang="en-US" dirty="0" smtClean="0"/>
              <a:t> o</a:t>
            </a:r>
            <a:r>
              <a:rPr lang="en-US" dirty="0" smtClean="0"/>
              <a:t>n Ag</a:t>
            </a:r>
          </a:p>
          <a:p>
            <a:endParaRPr lang="en-US" dirty="0"/>
          </a:p>
          <a:p>
            <a:r>
              <a:rPr lang="en-US" dirty="0" smtClean="0"/>
              <a:t>Filter #4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5760012" y="5578538"/>
            <a:ext cx="534274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Magnetron </a:t>
            </a:r>
            <a:r>
              <a:rPr lang="en-US" dirty="0" err="1" smtClean="0"/>
              <a:t>sputteting</a:t>
            </a:r>
            <a:r>
              <a:rPr lang="en-US" dirty="0" smtClean="0"/>
              <a:t> o</a:t>
            </a:r>
            <a:r>
              <a:rPr lang="en-US" dirty="0" smtClean="0"/>
              <a:t>n Ag - Luis Gonzalez PhD Thesis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233" y="1411857"/>
            <a:ext cx="5409585" cy="4050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1764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25" name="Shape 148"/>
          <p:cNvSpPr txBox="1">
            <a:spLocks/>
          </p:cNvSpPr>
          <p:nvPr/>
        </p:nvSpPr>
        <p:spPr>
          <a:xfrm>
            <a:off x="133679" y="160037"/>
            <a:ext cx="1170922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>
                <a:solidFill>
                  <a:schemeClr val="bg1"/>
                </a:solidFill>
              </a:rPr>
              <a:t>Conclusions</a:t>
            </a:r>
            <a:endParaRPr lang="en-GB" sz="3600" b="1" i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9623" y="964345"/>
            <a:ext cx="11864274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BESTEX was reoriented to irradiate the LASE surface.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PSD was found to be lower than for </a:t>
            </a:r>
            <a:r>
              <a:rPr lang="en-GB" dirty="0" err="1" smtClean="0"/>
              <a:t>Sawtooth</a:t>
            </a:r>
            <a:r>
              <a:rPr lang="en-GB" dirty="0" smtClean="0"/>
              <a:t>, I agreement with a lower photoelectron yield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Reflectivity measurements in LASE can not be compared with </a:t>
            </a:r>
            <a:r>
              <a:rPr lang="en-GB" dirty="0" err="1" smtClean="0"/>
              <a:t>Sawtooth</a:t>
            </a:r>
            <a:r>
              <a:rPr lang="en-GB" dirty="0" smtClean="0"/>
              <a:t> or Reflector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However it was confirmed that in terms of reflectivity, each LASE can behave differently depending on the manufacturing </a:t>
            </a:r>
          </a:p>
          <a:p>
            <a:r>
              <a:rPr lang="en-GB" dirty="0" smtClean="0"/>
              <a:t>      parameters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PRAB </a:t>
            </a:r>
            <a:r>
              <a:rPr lang="en-GB" dirty="0" smtClean="0"/>
              <a:t>is ready for submission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Two options for the new samples have been presented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Necessary Setup upgrades to be carried out have been presented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Permanent LN2 line at KARA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Cool down with Dewar</a:t>
            </a:r>
            <a:endParaRPr lang="en-GB" dirty="0"/>
          </a:p>
          <a:p>
            <a:pPr lvl="1"/>
            <a:r>
              <a:rPr lang="en-GB" dirty="0" smtClean="0"/>
              <a:t>  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New scientific plan has been presented</a:t>
            </a:r>
            <a:endParaRPr lang="en-GB" dirty="0"/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15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6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17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18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19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760012" y="63358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33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253789" y="4605987"/>
            <a:ext cx="4757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Pros, </a:t>
            </a:r>
            <a:r>
              <a:rPr lang="en-GB" dirty="0"/>
              <a:t>contras </a:t>
            </a:r>
            <a:r>
              <a:rPr lang="en-GB" dirty="0" smtClean="0"/>
              <a:t>and availabilities must </a:t>
            </a:r>
            <a:r>
              <a:rPr lang="en-GB" dirty="0"/>
              <a:t>still be </a:t>
            </a:r>
            <a:r>
              <a:rPr lang="en-GB" dirty="0" smtClean="0"/>
              <a:t>reviewed to decide the most convenient strategy</a:t>
            </a:r>
            <a:endParaRPr lang="en-GB" dirty="0"/>
          </a:p>
        </p:txBody>
      </p:sp>
      <p:sp>
        <p:nvSpPr>
          <p:cNvPr id="5" name="Right Brace 4"/>
          <p:cNvSpPr/>
          <p:nvPr/>
        </p:nvSpPr>
        <p:spPr>
          <a:xfrm>
            <a:off x="6814288" y="4377247"/>
            <a:ext cx="237023" cy="953729"/>
          </a:xfrm>
          <a:prstGeom prst="rightBrace">
            <a:avLst>
              <a:gd name="adj1" fmla="val 29263"/>
              <a:gd name="adj2" fmla="val 55155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8808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17" name="Shape 148"/>
          <p:cNvSpPr txBox="1">
            <a:spLocks/>
          </p:cNvSpPr>
          <p:nvPr/>
        </p:nvSpPr>
        <p:spPr>
          <a:xfrm>
            <a:off x="4548444" y="3083974"/>
            <a:ext cx="309510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 smtClean="0">
                <a:solidFill>
                  <a:schemeClr val="tx1"/>
                </a:solidFill>
              </a:rPr>
              <a:t>Thank You</a:t>
            </a:r>
            <a:endParaRPr lang="en-GB" sz="4800" b="1" dirty="0">
              <a:solidFill>
                <a:schemeClr val="tx1"/>
              </a:solidFill>
            </a:endParaRPr>
          </a:p>
        </p:txBody>
      </p:sp>
      <p:sp>
        <p:nvSpPr>
          <p:cNvPr id="18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s-ES_tradnl" sz="4400" b="1" dirty="0" err="1" smtClean="0"/>
              <a:t>Acknowledgments</a:t>
            </a:r>
            <a:endParaRPr sz="4400" b="1" dirty="0"/>
          </a:p>
        </p:txBody>
      </p:sp>
      <p:grpSp>
        <p:nvGrpSpPr>
          <p:cNvPr id="19" name="Group 18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20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21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2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23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24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760012" y="633587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34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9654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59" y="972071"/>
            <a:ext cx="7514173" cy="526361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13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4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15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16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17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803304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6855">
            <a:off x="6047751" y="821988"/>
            <a:ext cx="6948084" cy="2111642"/>
          </a:xfrm>
          <a:prstGeom prst="rect">
            <a:avLst/>
          </a:prstGeom>
        </p:spPr>
      </p:pic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01778" y="66699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234509" y="1248694"/>
            <a:ext cx="6114559" cy="4955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smtClean="0"/>
              <a:t>New irradiation conditions:</a:t>
            </a:r>
          </a:p>
          <a:p>
            <a:endParaRPr lang="en-US" dirty="0"/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Reduction </a:t>
            </a:r>
            <a:r>
              <a:rPr lang="en-US" b="1" dirty="0" smtClean="0"/>
              <a:t>angle of incidence</a:t>
            </a:r>
            <a:r>
              <a:rPr lang="en-US" dirty="0" smtClean="0"/>
              <a:t>:</a:t>
            </a:r>
          </a:p>
          <a:p>
            <a:r>
              <a:rPr lang="en-US" dirty="0" smtClean="0"/>
              <a:t>	On </a:t>
            </a:r>
            <a:r>
              <a:rPr lang="en-US" dirty="0" err="1" smtClean="0"/>
              <a:t>sawtooth</a:t>
            </a:r>
            <a:r>
              <a:rPr lang="en-US" dirty="0" smtClean="0"/>
              <a:t>    </a:t>
            </a:r>
            <a:r>
              <a:rPr lang="el-GR" dirty="0" smtClean="0"/>
              <a:t>Θ</a:t>
            </a:r>
            <a:r>
              <a:rPr lang="en-US" dirty="0" smtClean="0"/>
              <a:t> </a:t>
            </a:r>
            <a:r>
              <a:rPr lang="en-US" dirty="0"/>
              <a:t>= 18 </a:t>
            </a:r>
            <a:r>
              <a:rPr lang="en-US" dirty="0" err="1" smtClean="0"/>
              <a:t>mrad</a:t>
            </a:r>
            <a:endParaRPr lang="en-US" dirty="0" smtClean="0"/>
          </a:p>
          <a:p>
            <a:r>
              <a:rPr lang="en-US" dirty="0" smtClean="0"/>
              <a:t>	On LASE            </a:t>
            </a:r>
            <a:r>
              <a:rPr lang="el-GR" dirty="0" smtClean="0"/>
              <a:t>Θ</a:t>
            </a:r>
            <a:r>
              <a:rPr lang="en-US" dirty="0" smtClean="0"/>
              <a:t> &lt; 1 </a:t>
            </a:r>
            <a:r>
              <a:rPr lang="en-US" dirty="0" err="1" smtClean="0"/>
              <a:t>mrad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Reduction of the horizontal </a:t>
            </a:r>
            <a:r>
              <a:rPr lang="en-US" b="1" dirty="0"/>
              <a:t>slits opening</a:t>
            </a:r>
            <a:r>
              <a:rPr lang="en-US" dirty="0"/>
              <a:t>:</a:t>
            </a:r>
          </a:p>
          <a:p>
            <a:r>
              <a:rPr lang="en-US" dirty="0"/>
              <a:t>      </a:t>
            </a:r>
            <a:r>
              <a:rPr lang="en-US" dirty="0" smtClean="0"/>
              <a:t>Slits aperture @ </a:t>
            </a:r>
            <a:r>
              <a:rPr lang="en-US" dirty="0" err="1" smtClean="0"/>
              <a:t>Sawtooth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b="1" dirty="0"/>
              <a:t>3.44</a:t>
            </a:r>
            <a:r>
              <a:rPr lang="en-US" dirty="0"/>
              <a:t> x </a:t>
            </a:r>
            <a:r>
              <a:rPr lang="en-US" dirty="0" smtClean="0"/>
              <a:t>Slits </a:t>
            </a:r>
            <a:r>
              <a:rPr lang="en-US" dirty="0" err="1" smtClean="0"/>
              <a:t>Apperture</a:t>
            </a:r>
            <a:r>
              <a:rPr lang="en-US" dirty="0" smtClean="0"/>
              <a:t> @Lase </a:t>
            </a:r>
            <a:endParaRPr lang="en-US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0" name="Isosceles Triangle 9"/>
          <p:cNvSpPr/>
          <p:nvPr/>
        </p:nvSpPr>
        <p:spPr>
          <a:xfrm>
            <a:off x="7401719" y="2864495"/>
            <a:ext cx="2922494" cy="389204"/>
          </a:xfrm>
          <a:prstGeom prst="triangle">
            <a:avLst>
              <a:gd name="adj" fmla="val 100000"/>
            </a:avLst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10067365" y="2686647"/>
            <a:ext cx="458554" cy="67235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c 11"/>
          <p:cNvSpPr/>
          <p:nvPr/>
        </p:nvSpPr>
        <p:spPr>
          <a:xfrm rot="2146011">
            <a:off x="9362297" y="2898955"/>
            <a:ext cx="458554" cy="458580"/>
          </a:xfrm>
          <a:prstGeom prst="arc">
            <a:avLst>
              <a:gd name="adj1" fmla="val 16236493"/>
              <a:gd name="adj2" fmla="val 21466132"/>
            </a:avLst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9851750" y="2907896"/>
            <a:ext cx="1220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0070C0"/>
                </a:solidFill>
              </a:rPr>
              <a:t>Θ</a:t>
            </a:r>
            <a:r>
              <a:rPr lang="en-US" dirty="0">
                <a:solidFill>
                  <a:srgbClr val="0070C0"/>
                </a:solidFill>
              </a:rPr>
              <a:t> &lt; 1 </a:t>
            </a:r>
            <a:r>
              <a:rPr lang="en-US" dirty="0" err="1">
                <a:solidFill>
                  <a:srgbClr val="0070C0"/>
                </a:solidFill>
              </a:rPr>
              <a:t>mrad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43" b="6569"/>
          <a:stretch/>
        </p:blipFill>
        <p:spPr>
          <a:xfrm>
            <a:off x="6599841" y="5023912"/>
            <a:ext cx="2373012" cy="116675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43" b="6569"/>
          <a:stretch/>
        </p:blipFill>
        <p:spPr>
          <a:xfrm>
            <a:off x="8625865" y="3783708"/>
            <a:ext cx="2373012" cy="1166752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flipV="1">
            <a:off x="7109326" y="3952546"/>
            <a:ext cx="2036622" cy="122896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8486017" y="4923635"/>
            <a:ext cx="537082" cy="9282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Parallelogram 31"/>
          <p:cNvSpPr/>
          <p:nvPr/>
        </p:nvSpPr>
        <p:spPr>
          <a:xfrm rot="8934403">
            <a:off x="7845983" y="4368343"/>
            <a:ext cx="1455849" cy="630109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Parallelogram 32"/>
          <p:cNvSpPr/>
          <p:nvPr/>
        </p:nvSpPr>
        <p:spPr>
          <a:xfrm>
            <a:off x="7970400" y="4409714"/>
            <a:ext cx="1685747" cy="662526"/>
          </a:xfrm>
          <a:prstGeom prst="parallelogram">
            <a:avLst>
              <a:gd name="adj" fmla="val 16461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7291865" y="4324903"/>
            <a:ext cx="2036622" cy="1228962"/>
          </a:xfrm>
          <a:prstGeom prst="line">
            <a:avLst/>
          </a:prstGeom>
          <a:ln w="952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arallelogram 19"/>
          <p:cNvSpPr/>
          <p:nvPr/>
        </p:nvSpPr>
        <p:spPr>
          <a:xfrm rot="8942468" flipV="1">
            <a:off x="7311841" y="4798676"/>
            <a:ext cx="2900951" cy="328397"/>
          </a:xfrm>
          <a:prstGeom prst="parallelogram">
            <a:avLst>
              <a:gd name="adj" fmla="val 164502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Parallelogram 34"/>
          <p:cNvSpPr/>
          <p:nvPr/>
        </p:nvSpPr>
        <p:spPr>
          <a:xfrm rot="8942468" flipV="1">
            <a:off x="7492897" y="4878912"/>
            <a:ext cx="2622410" cy="153752"/>
          </a:xfrm>
          <a:prstGeom prst="parallelogram">
            <a:avLst>
              <a:gd name="adj" fmla="val 164502"/>
            </a:avLst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Parallelogram 17"/>
          <p:cNvSpPr/>
          <p:nvPr/>
        </p:nvSpPr>
        <p:spPr>
          <a:xfrm rot="19718893">
            <a:off x="7975904" y="4641217"/>
            <a:ext cx="2733736" cy="279708"/>
          </a:xfrm>
          <a:prstGeom prst="parallelogram">
            <a:avLst>
              <a:gd name="adj" fmla="val 12652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7995580" y="3843799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LASE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8573907" y="4066785"/>
            <a:ext cx="677319" cy="4637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755728" y="4199984"/>
            <a:ext cx="1103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D75555"/>
                </a:solidFill>
              </a:rPr>
              <a:t>Irradiated</a:t>
            </a:r>
          </a:p>
          <a:p>
            <a:r>
              <a:rPr lang="en-GB" dirty="0">
                <a:solidFill>
                  <a:srgbClr val="D75555"/>
                </a:solidFill>
              </a:rPr>
              <a:t>R</a:t>
            </a:r>
            <a:r>
              <a:rPr lang="en-GB" dirty="0" smtClean="0">
                <a:solidFill>
                  <a:srgbClr val="D75555"/>
                </a:solidFill>
              </a:rPr>
              <a:t>egion</a:t>
            </a:r>
            <a:endParaRPr lang="en-GB" dirty="0">
              <a:solidFill>
                <a:srgbClr val="D75555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7323034" y="4811566"/>
            <a:ext cx="779683" cy="5838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Shape 148"/>
          <p:cNvSpPr txBox="1">
            <a:spLocks/>
          </p:cNvSpPr>
          <p:nvPr/>
        </p:nvSpPr>
        <p:spPr>
          <a:xfrm>
            <a:off x="26193" y="160037"/>
            <a:ext cx="12117130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solidFill>
                  <a:schemeClr val="bg1"/>
                </a:solidFill>
              </a:rPr>
              <a:t>3</a:t>
            </a:r>
            <a:r>
              <a:rPr lang="en-GB" sz="4000" b="1" baseline="30000" dirty="0" smtClean="0">
                <a:solidFill>
                  <a:schemeClr val="bg1"/>
                </a:solidFill>
              </a:rPr>
              <a:t>rd</a:t>
            </a:r>
            <a:r>
              <a:rPr lang="en-GB" sz="4000" b="1" dirty="0" smtClean="0">
                <a:solidFill>
                  <a:schemeClr val="bg1"/>
                </a:solidFill>
              </a:rPr>
              <a:t> Prototype at KARA                                         </a:t>
            </a:r>
            <a:r>
              <a:rPr lang="en-GB" sz="3200" b="1" i="1" dirty="0" smtClean="0">
                <a:solidFill>
                  <a:schemeClr val="bg1"/>
                </a:solidFill>
              </a:rPr>
              <a:t>Irradiation of LASE</a:t>
            </a:r>
            <a:endParaRPr lang="en-GB" sz="3200" b="1" i="1" dirty="0">
              <a:solidFill>
                <a:schemeClr val="bg1"/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44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52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53" name="image1.jpe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54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55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5760012" y="633587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3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6027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01778" y="66699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79" y="1332515"/>
            <a:ext cx="6914821" cy="4641661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H="1" flipV="1">
            <a:off x="4038601" y="1600201"/>
            <a:ext cx="3124199" cy="3314699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2686050" y="2099721"/>
            <a:ext cx="4619625" cy="2919954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2114550" y="2686051"/>
            <a:ext cx="5048251" cy="2701795"/>
          </a:xfrm>
          <a:prstGeom prst="line">
            <a:avLst/>
          </a:prstGeom>
          <a:ln w="15875">
            <a:solidFill>
              <a:srgbClr val="067C0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5675" y="1243013"/>
            <a:ext cx="4343663" cy="242887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20466" y="5165532"/>
            <a:ext cx="4922857" cy="101623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/>
          <a:srcRect l="2325" t="2957" b="5708"/>
          <a:stretch/>
        </p:blipFill>
        <p:spPr>
          <a:xfrm>
            <a:off x="7614863" y="3709988"/>
            <a:ext cx="3706344" cy="1346656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1261910" y="4192034"/>
            <a:ext cx="1003174" cy="307530"/>
          </a:xfrm>
          <a:prstGeom prst="rect">
            <a:avLst/>
          </a:prstGeom>
          <a:noFill/>
          <a:ln w="349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1261910" y="4556521"/>
            <a:ext cx="1003174" cy="307530"/>
          </a:xfrm>
          <a:prstGeom prst="rect">
            <a:avLst/>
          </a:prstGeom>
          <a:noFill/>
          <a:ln w="34925">
            <a:solidFill>
              <a:srgbClr val="10F2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1240445" y="3791107"/>
            <a:ext cx="1024639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 smtClean="0">
                <a:solidFill>
                  <a:srgbClr val="FF0000"/>
                </a:solidFill>
              </a:rPr>
              <a:t>α</a:t>
            </a:r>
            <a:r>
              <a:rPr lang="en-GB" b="1" dirty="0" smtClean="0">
                <a:solidFill>
                  <a:srgbClr val="FF0000"/>
                </a:solidFill>
              </a:rPr>
              <a:t> = -0.98</a:t>
            </a:r>
          </a:p>
          <a:p>
            <a:endParaRPr lang="en-GB" sz="600" b="1" dirty="0" smtClean="0">
              <a:solidFill>
                <a:srgbClr val="FF0000"/>
              </a:solidFill>
            </a:endParaRPr>
          </a:p>
          <a:p>
            <a:r>
              <a:rPr lang="el-GR" b="1" dirty="0"/>
              <a:t>α</a:t>
            </a:r>
            <a:r>
              <a:rPr lang="en-GB" b="1" dirty="0"/>
              <a:t> = -</a:t>
            </a:r>
            <a:r>
              <a:rPr lang="en-GB" b="1" dirty="0" smtClean="0"/>
              <a:t>0.34</a:t>
            </a:r>
          </a:p>
          <a:p>
            <a:endParaRPr lang="en-GB" sz="600" b="1" dirty="0"/>
          </a:p>
          <a:p>
            <a:r>
              <a:rPr lang="el-GR" b="1" dirty="0">
                <a:solidFill>
                  <a:srgbClr val="00B050"/>
                </a:solidFill>
              </a:rPr>
              <a:t>α</a:t>
            </a:r>
            <a:r>
              <a:rPr lang="en-GB" b="1" dirty="0">
                <a:solidFill>
                  <a:srgbClr val="00B050"/>
                </a:solidFill>
              </a:rPr>
              <a:t> = -</a:t>
            </a:r>
            <a:r>
              <a:rPr lang="en-GB" b="1" dirty="0" smtClean="0">
                <a:solidFill>
                  <a:srgbClr val="00B050"/>
                </a:solidFill>
              </a:rPr>
              <a:t>0.54</a:t>
            </a:r>
          </a:p>
          <a:p>
            <a:endParaRPr lang="en-GB" sz="600" b="1" dirty="0"/>
          </a:p>
          <a:p>
            <a:r>
              <a:rPr lang="el-GR" b="1" dirty="0">
                <a:solidFill>
                  <a:srgbClr val="0070C0"/>
                </a:solidFill>
              </a:rPr>
              <a:t>α</a:t>
            </a:r>
            <a:r>
              <a:rPr lang="en-GB" b="1" dirty="0">
                <a:solidFill>
                  <a:srgbClr val="0070C0"/>
                </a:solidFill>
              </a:rPr>
              <a:t> = </a:t>
            </a:r>
            <a:r>
              <a:rPr lang="en-GB" b="1" dirty="0" smtClean="0">
                <a:solidFill>
                  <a:srgbClr val="0070C0"/>
                </a:solidFill>
              </a:rPr>
              <a:t>-0.16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8" name="Shape 148"/>
          <p:cNvSpPr txBox="1">
            <a:spLocks/>
          </p:cNvSpPr>
          <p:nvPr/>
        </p:nvSpPr>
        <p:spPr>
          <a:xfrm>
            <a:off x="26193" y="160037"/>
            <a:ext cx="12117130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solidFill>
                  <a:schemeClr val="bg1"/>
                </a:solidFill>
              </a:rPr>
              <a:t>3</a:t>
            </a:r>
            <a:r>
              <a:rPr lang="en-GB" sz="4000" b="1" baseline="30000" dirty="0" smtClean="0">
                <a:solidFill>
                  <a:schemeClr val="bg1"/>
                </a:solidFill>
              </a:rPr>
              <a:t>rd</a:t>
            </a:r>
            <a:r>
              <a:rPr lang="en-GB" sz="4000" b="1" dirty="0" smtClean="0">
                <a:solidFill>
                  <a:schemeClr val="bg1"/>
                </a:solidFill>
              </a:rPr>
              <a:t> Prototype at KARA                                 </a:t>
            </a:r>
            <a:r>
              <a:rPr lang="en-GB" sz="3200" b="1" i="1" dirty="0" smtClean="0">
                <a:solidFill>
                  <a:schemeClr val="bg1"/>
                </a:solidFill>
              </a:rPr>
              <a:t>Irradiation of LASE - PSD</a:t>
            </a:r>
            <a:endParaRPr lang="en-GB" sz="3200" b="1" i="1" dirty="0">
              <a:solidFill>
                <a:schemeClr val="bg1"/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40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41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42" name="image1.jpeg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43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44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5760012" y="633587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8886203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01778" y="66699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79" y="1332515"/>
            <a:ext cx="6914820" cy="4641661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flipH="1" flipV="1">
            <a:off x="4038601" y="1600201"/>
            <a:ext cx="3124199" cy="3314699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2686050" y="2099721"/>
            <a:ext cx="4619625" cy="2919954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2114550" y="2686051"/>
            <a:ext cx="5048251" cy="2701795"/>
          </a:xfrm>
          <a:prstGeom prst="line">
            <a:avLst/>
          </a:prstGeom>
          <a:ln w="15875">
            <a:solidFill>
              <a:srgbClr val="067C0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2114550" y="3810000"/>
            <a:ext cx="5048249" cy="812800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7395833" y="1562911"/>
            <a:ext cx="4695825" cy="353943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 smtClean="0"/>
              <a:t>PSD of LASE is considerably lower than for </a:t>
            </a:r>
            <a:r>
              <a:rPr lang="en-GB" sz="1600" dirty="0" err="1" smtClean="0"/>
              <a:t>sawtooth</a:t>
            </a:r>
            <a:r>
              <a:rPr lang="en-GB" sz="1600" dirty="0" smtClean="0"/>
              <a:t>, as expected due to the photoelectron yield of LASE being considerably lower than for </a:t>
            </a:r>
            <a:r>
              <a:rPr lang="en-GB" sz="1600" dirty="0" err="1" smtClean="0"/>
              <a:t>sawtooth</a:t>
            </a:r>
            <a:r>
              <a:rPr lang="en-GB" sz="1600" dirty="0" smtClean="0"/>
              <a:t>.</a:t>
            </a:r>
          </a:p>
          <a:p>
            <a:endParaRPr lang="en-GB" sz="1600" dirty="0"/>
          </a:p>
          <a:p>
            <a:r>
              <a:rPr lang="en-GB" sz="1600" dirty="0"/>
              <a:t>Plateau at very low doses indicates that LASE surface was not preconditioned during previous </a:t>
            </a:r>
            <a:r>
              <a:rPr lang="en-GB" sz="1600" dirty="0" err="1"/>
              <a:t>sawtooth</a:t>
            </a:r>
            <a:r>
              <a:rPr lang="en-GB" sz="1600" dirty="0"/>
              <a:t> irradiation. Such observation satisfactorily confirms the very low reflectivity of </a:t>
            </a:r>
            <a:r>
              <a:rPr lang="en-GB" sz="1600" dirty="0" err="1"/>
              <a:t>sawtooth</a:t>
            </a:r>
            <a:r>
              <a:rPr lang="en-GB" sz="1600" dirty="0"/>
              <a:t> </a:t>
            </a:r>
            <a:r>
              <a:rPr lang="en-GB" sz="1600" dirty="0" smtClean="0"/>
              <a:t>profile.</a:t>
            </a:r>
            <a:endParaRPr lang="en-GB" sz="1600" dirty="0"/>
          </a:p>
          <a:p>
            <a:endParaRPr lang="en-GB" sz="1600" dirty="0" smtClean="0"/>
          </a:p>
          <a:p>
            <a:r>
              <a:rPr lang="en-GB" sz="1600" dirty="0" smtClean="0"/>
              <a:t>PSD of Reflector is suspiciously low. Specially taking into account highly reflective rounded tip.</a:t>
            </a:r>
          </a:p>
          <a:p>
            <a:endParaRPr lang="en-GB" sz="1600" dirty="0"/>
          </a:p>
          <a:p>
            <a:r>
              <a:rPr lang="en-GB" sz="1600" dirty="0" smtClean="0"/>
              <a:t>However, cleaning procedures of Proto#1 might have been more efficient than #3</a:t>
            </a:r>
            <a:endParaRPr lang="en-GB" sz="1600" dirty="0"/>
          </a:p>
        </p:txBody>
      </p:sp>
      <p:sp>
        <p:nvSpPr>
          <p:cNvPr id="34" name="Rectangle 33"/>
          <p:cNvSpPr/>
          <p:nvPr/>
        </p:nvSpPr>
        <p:spPr>
          <a:xfrm>
            <a:off x="1240445" y="3791107"/>
            <a:ext cx="1024639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 smtClean="0">
                <a:solidFill>
                  <a:srgbClr val="FF0000"/>
                </a:solidFill>
              </a:rPr>
              <a:t>α</a:t>
            </a:r>
            <a:r>
              <a:rPr lang="en-GB" b="1" dirty="0" smtClean="0">
                <a:solidFill>
                  <a:srgbClr val="FF0000"/>
                </a:solidFill>
              </a:rPr>
              <a:t> = -0.98</a:t>
            </a:r>
          </a:p>
          <a:p>
            <a:endParaRPr lang="en-GB" sz="600" b="1" dirty="0" smtClean="0">
              <a:solidFill>
                <a:srgbClr val="FF0000"/>
              </a:solidFill>
            </a:endParaRPr>
          </a:p>
          <a:p>
            <a:r>
              <a:rPr lang="el-GR" b="1" dirty="0"/>
              <a:t>α</a:t>
            </a:r>
            <a:r>
              <a:rPr lang="en-GB" b="1" dirty="0"/>
              <a:t> = -</a:t>
            </a:r>
            <a:r>
              <a:rPr lang="en-GB" b="1" dirty="0" smtClean="0"/>
              <a:t>0.34</a:t>
            </a:r>
          </a:p>
          <a:p>
            <a:endParaRPr lang="en-GB" sz="600" b="1" dirty="0"/>
          </a:p>
          <a:p>
            <a:r>
              <a:rPr lang="el-GR" b="1" dirty="0">
                <a:solidFill>
                  <a:srgbClr val="00B050"/>
                </a:solidFill>
              </a:rPr>
              <a:t>α</a:t>
            </a:r>
            <a:r>
              <a:rPr lang="en-GB" b="1" dirty="0">
                <a:solidFill>
                  <a:srgbClr val="00B050"/>
                </a:solidFill>
              </a:rPr>
              <a:t> = -</a:t>
            </a:r>
            <a:r>
              <a:rPr lang="en-GB" b="1" dirty="0" smtClean="0">
                <a:solidFill>
                  <a:srgbClr val="00B050"/>
                </a:solidFill>
              </a:rPr>
              <a:t>0.54</a:t>
            </a:r>
          </a:p>
          <a:p>
            <a:endParaRPr lang="en-GB" sz="600" b="1" dirty="0"/>
          </a:p>
          <a:p>
            <a:r>
              <a:rPr lang="el-GR" b="1" dirty="0">
                <a:solidFill>
                  <a:srgbClr val="0070C0"/>
                </a:solidFill>
              </a:rPr>
              <a:t>α</a:t>
            </a:r>
            <a:r>
              <a:rPr lang="en-GB" b="1" dirty="0">
                <a:solidFill>
                  <a:srgbClr val="0070C0"/>
                </a:solidFill>
              </a:rPr>
              <a:t> = </a:t>
            </a:r>
            <a:r>
              <a:rPr lang="en-GB" b="1" dirty="0" smtClean="0">
                <a:solidFill>
                  <a:srgbClr val="0070C0"/>
                </a:solidFill>
              </a:rPr>
              <a:t>-0.16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6" name="Shape 148"/>
          <p:cNvSpPr txBox="1">
            <a:spLocks/>
          </p:cNvSpPr>
          <p:nvPr/>
        </p:nvSpPr>
        <p:spPr>
          <a:xfrm>
            <a:off x="26193" y="160037"/>
            <a:ext cx="12117130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solidFill>
                  <a:schemeClr val="bg1"/>
                </a:solidFill>
              </a:rPr>
              <a:t>3</a:t>
            </a:r>
            <a:r>
              <a:rPr lang="en-GB" sz="4000" b="1" baseline="30000" dirty="0" smtClean="0">
                <a:solidFill>
                  <a:schemeClr val="bg1"/>
                </a:solidFill>
              </a:rPr>
              <a:t>rd</a:t>
            </a:r>
            <a:r>
              <a:rPr lang="en-GB" sz="4000" b="1" dirty="0" smtClean="0">
                <a:solidFill>
                  <a:schemeClr val="bg1"/>
                </a:solidFill>
              </a:rPr>
              <a:t> Prototype at KARA                                 </a:t>
            </a:r>
            <a:r>
              <a:rPr lang="en-GB" sz="3200" b="1" i="1" dirty="0" smtClean="0">
                <a:solidFill>
                  <a:schemeClr val="bg1"/>
                </a:solidFill>
              </a:rPr>
              <a:t>Irradiation of LASE - PSD</a:t>
            </a:r>
            <a:endParaRPr lang="en-GB" sz="4000" b="1" i="1" dirty="0">
              <a:solidFill>
                <a:schemeClr val="bg1"/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38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39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40" name="image1.jpe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41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42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760012" y="633587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5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6775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80" t="29812" r="17614"/>
          <a:stretch/>
        </p:blipFill>
        <p:spPr>
          <a:xfrm>
            <a:off x="2791095" y="2331388"/>
            <a:ext cx="6609807" cy="35931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4594530" y="1248694"/>
                <a:ext cx="2701252" cy="6040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=100∙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𝐼𝑛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𝑆𝑎𝑚𝑝𝑙𝑒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𝑆𝑡𝑟𝑎𝑖𝑔h𝑡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𝑇h𝑟𝑜𝑢𝑔h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4530" y="1248694"/>
                <a:ext cx="2701252" cy="60401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Shape 148"/>
          <p:cNvSpPr txBox="1">
            <a:spLocks/>
          </p:cNvSpPr>
          <p:nvPr/>
        </p:nvSpPr>
        <p:spPr>
          <a:xfrm>
            <a:off x="26193" y="160037"/>
            <a:ext cx="12117130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solidFill>
                  <a:schemeClr val="bg1"/>
                </a:solidFill>
              </a:rPr>
              <a:t>3</a:t>
            </a:r>
            <a:r>
              <a:rPr lang="en-GB" sz="4000" b="1" baseline="30000" dirty="0" smtClean="0">
                <a:solidFill>
                  <a:schemeClr val="bg1"/>
                </a:solidFill>
              </a:rPr>
              <a:t>rd</a:t>
            </a:r>
            <a:r>
              <a:rPr lang="en-GB" sz="4000" b="1" dirty="0" smtClean="0">
                <a:solidFill>
                  <a:schemeClr val="bg1"/>
                </a:solidFill>
              </a:rPr>
              <a:t> Prototype at KARA                       </a:t>
            </a:r>
            <a:r>
              <a:rPr lang="en-GB" sz="3200" b="1" i="1" dirty="0" smtClean="0">
                <a:solidFill>
                  <a:schemeClr val="bg1"/>
                </a:solidFill>
              </a:rPr>
              <a:t>Irradiation of LASE - Reflectivity</a:t>
            </a:r>
            <a:endParaRPr lang="en-GB" sz="3200" b="1" i="1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17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8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19" name="image1.jpeg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20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21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5760012" y="633587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6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8271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6" r="51285"/>
          <a:stretch/>
        </p:blipFill>
        <p:spPr>
          <a:xfrm>
            <a:off x="8040729" y="1146579"/>
            <a:ext cx="1584797" cy="3596639"/>
          </a:xfrm>
          <a:prstGeom prst="rect">
            <a:avLst/>
          </a:prstGeom>
        </p:spPr>
      </p:pic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pic>
        <p:nvPicPr>
          <p:cNvPr id="20" name="image3.png"/>
          <p:cNvPicPr>
            <a:picLocks noChangeAspect="1"/>
          </p:cNvPicPr>
          <p:nvPr/>
        </p:nvPicPr>
        <p:blipFill rotWithShape="1">
          <a:blip r:embed="rId4">
            <a:extLst/>
          </a:blip>
          <a:srcRect l="49215"/>
          <a:stretch/>
        </p:blipFill>
        <p:spPr>
          <a:xfrm>
            <a:off x="9692894" y="1336852"/>
            <a:ext cx="1615440" cy="3203799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17" y="1122904"/>
            <a:ext cx="6247957" cy="4086665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9657218" y="1032278"/>
            <a:ext cx="0" cy="3657600"/>
          </a:xfrm>
          <a:prstGeom prst="line">
            <a:avLst/>
          </a:prstGeom>
          <a:ln w="34925" cmpd="sng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11113452" y="2747313"/>
            <a:ext cx="389763" cy="369332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11157491" y="274731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</a:t>
            </a:r>
            <a:endParaRPr lang="en-GB" b="1" dirty="0">
              <a:solidFill>
                <a:srgbClr val="FF00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300026" y="2637988"/>
            <a:ext cx="389763" cy="369332"/>
            <a:chOff x="4559938" y="2774294"/>
            <a:chExt cx="389763" cy="369332"/>
          </a:xfrm>
        </p:grpSpPr>
        <p:sp>
          <p:nvSpPr>
            <p:cNvPr id="29" name="Oval 28"/>
            <p:cNvSpPr/>
            <p:nvPr/>
          </p:nvSpPr>
          <p:spPr>
            <a:xfrm>
              <a:off x="4559938" y="2774294"/>
              <a:ext cx="389763" cy="36933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603977" y="277429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1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482245" y="3351108"/>
            <a:ext cx="389763" cy="369332"/>
            <a:chOff x="3732216" y="3328405"/>
            <a:chExt cx="389763" cy="369332"/>
          </a:xfrm>
        </p:grpSpPr>
        <p:sp>
          <p:nvSpPr>
            <p:cNvPr id="33" name="Oval 32"/>
            <p:cNvSpPr/>
            <p:nvPr/>
          </p:nvSpPr>
          <p:spPr>
            <a:xfrm>
              <a:off x="3732216" y="3328405"/>
              <a:ext cx="389763" cy="36933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76255" y="332840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70C0"/>
                  </a:solidFill>
                </a:rPr>
                <a:t>2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35" name="Oval 34"/>
          <p:cNvSpPr/>
          <p:nvPr/>
        </p:nvSpPr>
        <p:spPr>
          <a:xfrm>
            <a:off x="7695004" y="2745180"/>
            <a:ext cx="389763" cy="369332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7732061" y="27623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2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841012" y="1035866"/>
            <a:ext cx="1080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Base Line</a:t>
            </a:r>
            <a:endParaRPr lang="en-GB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10319378" y="897367"/>
            <a:ext cx="11397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First </a:t>
            </a:r>
          </a:p>
          <a:p>
            <a:r>
              <a:rPr lang="en-GB" b="1" dirty="0" smtClean="0"/>
              <a:t>Prototype</a:t>
            </a:r>
            <a:endParaRPr lang="en-GB" b="1" dirty="0"/>
          </a:p>
        </p:txBody>
      </p:sp>
      <p:sp>
        <p:nvSpPr>
          <p:cNvPr id="57" name="Shape 148"/>
          <p:cNvSpPr txBox="1">
            <a:spLocks/>
          </p:cNvSpPr>
          <p:nvPr/>
        </p:nvSpPr>
        <p:spPr>
          <a:xfrm>
            <a:off x="26193" y="160037"/>
            <a:ext cx="12117130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solidFill>
                  <a:schemeClr val="bg1"/>
                </a:solidFill>
              </a:rPr>
              <a:t>3</a:t>
            </a:r>
            <a:r>
              <a:rPr lang="en-GB" sz="4000" b="1" baseline="30000" dirty="0" smtClean="0">
                <a:solidFill>
                  <a:schemeClr val="bg1"/>
                </a:solidFill>
              </a:rPr>
              <a:t>rd</a:t>
            </a:r>
            <a:r>
              <a:rPr lang="en-GB" sz="4000" b="1" dirty="0" smtClean="0">
                <a:solidFill>
                  <a:schemeClr val="bg1"/>
                </a:solidFill>
              </a:rPr>
              <a:t> Prototype at KARA                       </a:t>
            </a:r>
            <a:r>
              <a:rPr lang="en-GB" sz="3200" b="1" i="1" dirty="0" smtClean="0">
                <a:solidFill>
                  <a:schemeClr val="bg1"/>
                </a:solidFill>
              </a:rPr>
              <a:t>Irradiation of LASE - Reflectivity</a:t>
            </a:r>
            <a:endParaRPr lang="en-GB" sz="4000" b="1" i="1" dirty="0">
              <a:solidFill>
                <a:schemeClr val="bg1"/>
              </a:solidFill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59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60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61" name="image1.jpe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62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63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5760012" y="633587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1060204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6" r="51285"/>
          <a:stretch/>
        </p:blipFill>
        <p:spPr>
          <a:xfrm>
            <a:off x="8040729" y="1146579"/>
            <a:ext cx="1584797" cy="3596639"/>
          </a:xfrm>
          <a:prstGeom prst="rect">
            <a:avLst/>
          </a:prstGeom>
        </p:spPr>
      </p:pic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pic>
        <p:nvPicPr>
          <p:cNvPr id="20" name="image3.png"/>
          <p:cNvPicPr>
            <a:picLocks noChangeAspect="1"/>
          </p:cNvPicPr>
          <p:nvPr/>
        </p:nvPicPr>
        <p:blipFill rotWithShape="1">
          <a:blip r:embed="rId4">
            <a:extLst/>
          </a:blip>
          <a:srcRect l="49215"/>
          <a:stretch/>
        </p:blipFill>
        <p:spPr>
          <a:xfrm>
            <a:off x="9692894" y="1336852"/>
            <a:ext cx="1615440" cy="3203799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17" y="1122904"/>
            <a:ext cx="6247956" cy="4086665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9657218" y="1032278"/>
            <a:ext cx="0" cy="3657600"/>
          </a:xfrm>
          <a:prstGeom prst="line">
            <a:avLst/>
          </a:prstGeom>
          <a:ln w="34925" cmpd="sng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841012" y="1035866"/>
            <a:ext cx="1080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Base Line</a:t>
            </a:r>
            <a:endParaRPr lang="en-GB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10319378" y="897367"/>
            <a:ext cx="11397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First </a:t>
            </a:r>
          </a:p>
          <a:p>
            <a:r>
              <a:rPr lang="en-GB" b="1" dirty="0" smtClean="0"/>
              <a:t>Prototype</a:t>
            </a:r>
            <a:endParaRPr lang="en-GB" b="1" dirty="0"/>
          </a:p>
        </p:txBody>
      </p:sp>
      <p:grpSp>
        <p:nvGrpSpPr>
          <p:cNvPr id="56" name="Group 55"/>
          <p:cNvGrpSpPr/>
          <p:nvPr/>
        </p:nvGrpSpPr>
        <p:grpSpPr>
          <a:xfrm>
            <a:off x="9170015" y="1914627"/>
            <a:ext cx="389763" cy="369332"/>
            <a:chOff x="9170015" y="1914627"/>
            <a:chExt cx="389763" cy="369332"/>
          </a:xfrm>
        </p:grpSpPr>
        <p:sp>
          <p:nvSpPr>
            <p:cNvPr id="57" name="Oval 56"/>
            <p:cNvSpPr/>
            <p:nvPr/>
          </p:nvSpPr>
          <p:spPr>
            <a:xfrm>
              <a:off x="9170015" y="1914627"/>
              <a:ext cx="389763" cy="36933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9214054" y="191462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3</a:t>
              </a:r>
              <a:endParaRPr lang="en-GB" b="1" dirty="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300877" y="1468174"/>
            <a:ext cx="389763" cy="369332"/>
            <a:chOff x="9170015" y="1914627"/>
            <a:chExt cx="389763" cy="369332"/>
          </a:xfrm>
        </p:grpSpPr>
        <p:sp>
          <p:nvSpPr>
            <p:cNvPr id="60" name="Oval 59"/>
            <p:cNvSpPr/>
            <p:nvPr/>
          </p:nvSpPr>
          <p:spPr>
            <a:xfrm>
              <a:off x="9170015" y="1914627"/>
              <a:ext cx="389763" cy="36933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9214054" y="191462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3</a:t>
              </a:r>
              <a:endParaRPr lang="en-GB" b="1" dirty="0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7125418" y="4846483"/>
            <a:ext cx="4723847" cy="127896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/>
          <p:cNvSpPr txBox="1"/>
          <p:nvPr/>
        </p:nvSpPr>
        <p:spPr>
          <a:xfrm>
            <a:off x="7208435" y="4947355"/>
            <a:ext cx="45578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b="1" dirty="0" smtClean="0"/>
              <a:t>Reflectivity of the laser ablated surface </a:t>
            </a:r>
            <a:r>
              <a:rPr lang="en-US" sz="1600" b="1" dirty="0" smtClean="0">
                <a:solidFill>
                  <a:srgbClr val="0070C0"/>
                </a:solidFill>
              </a:rPr>
              <a:t>SEEMS</a:t>
            </a:r>
            <a:r>
              <a:rPr lang="en-US" sz="1600" b="1" dirty="0" smtClean="0"/>
              <a:t> to be higher than the rest.</a:t>
            </a:r>
          </a:p>
          <a:p>
            <a:endParaRPr lang="en-US" sz="1600" b="1" dirty="0" smtClean="0"/>
          </a:p>
          <a:p>
            <a:pPr marL="285750" indent="-285750">
              <a:buFontTx/>
              <a:buChar char="-"/>
            </a:pPr>
            <a:r>
              <a:rPr lang="en-US" sz="1600" b="1" dirty="0" smtClean="0"/>
              <a:t>A few considerations to be taken into account…</a:t>
            </a:r>
            <a:endParaRPr lang="en-US" sz="1600" b="1" dirty="0"/>
          </a:p>
        </p:txBody>
      </p:sp>
      <p:sp>
        <p:nvSpPr>
          <p:cNvPr id="53" name="Shape 148"/>
          <p:cNvSpPr txBox="1">
            <a:spLocks/>
          </p:cNvSpPr>
          <p:nvPr/>
        </p:nvSpPr>
        <p:spPr>
          <a:xfrm>
            <a:off x="26193" y="160037"/>
            <a:ext cx="12117130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solidFill>
                  <a:schemeClr val="bg1"/>
                </a:solidFill>
              </a:rPr>
              <a:t>3</a:t>
            </a:r>
            <a:r>
              <a:rPr lang="en-GB" sz="4000" b="1" baseline="30000" dirty="0" smtClean="0">
                <a:solidFill>
                  <a:schemeClr val="bg1"/>
                </a:solidFill>
              </a:rPr>
              <a:t>rd</a:t>
            </a:r>
            <a:r>
              <a:rPr lang="en-GB" sz="4000" b="1" dirty="0" smtClean="0">
                <a:solidFill>
                  <a:schemeClr val="bg1"/>
                </a:solidFill>
              </a:rPr>
              <a:t> Prototype at KARA                       </a:t>
            </a:r>
            <a:r>
              <a:rPr lang="en-GB" sz="3200" b="1" i="1" dirty="0" smtClean="0">
                <a:solidFill>
                  <a:schemeClr val="bg1"/>
                </a:solidFill>
              </a:rPr>
              <a:t>Irradiation of LASE - Reflectivity</a:t>
            </a:r>
            <a:endParaRPr lang="en-GB" sz="4000" b="1" i="1" dirty="0">
              <a:solidFill>
                <a:schemeClr val="bg1"/>
              </a:solidFill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-642" y="6249818"/>
            <a:ext cx="12193288" cy="615168"/>
            <a:chOff x="-642" y="6249818"/>
            <a:chExt cx="12193288" cy="615168"/>
          </a:xfrm>
        </p:grpSpPr>
        <p:sp>
          <p:nvSpPr>
            <p:cNvPr id="55" name="Shape 124"/>
            <p:cNvSpPr/>
            <p:nvPr/>
          </p:nvSpPr>
          <p:spPr>
            <a:xfrm rot="10800000">
              <a:off x="-642" y="6249818"/>
              <a:ext cx="12193288" cy="615168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64" name="Shape 125"/>
            <p:cNvSpPr/>
            <p:nvPr/>
          </p:nvSpPr>
          <p:spPr>
            <a:xfrm>
              <a:off x="8862966" y="6357309"/>
              <a:ext cx="2744368" cy="465029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65" name="image1.jpe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1575905" y="6278328"/>
              <a:ext cx="597606" cy="558147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</p:pic>
        <p:sp>
          <p:nvSpPr>
            <p:cNvPr id="66" name="Shape 128"/>
            <p:cNvSpPr/>
            <p:nvPr/>
          </p:nvSpPr>
          <p:spPr>
            <a:xfrm>
              <a:off x="112665" y="6520539"/>
              <a:ext cx="5157838" cy="264975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ALBA. March 19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2018 </a:t>
              </a:r>
              <a:endParaRPr sz="1300" dirty="0"/>
            </a:p>
          </p:txBody>
        </p:sp>
        <p:sp>
          <p:nvSpPr>
            <p:cNvPr id="67" name="Shape 129"/>
            <p:cNvSpPr/>
            <p:nvPr/>
          </p:nvSpPr>
          <p:spPr>
            <a:xfrm>
              <a:off x="133916" y="6300048"/>
              <a:ext cx="5585584" cy="226020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GB" sz="1000" dirty="0"/>
                <a:t>Test set-up at KARA: </a:t>
              </a:r>
              <a:r>
                <a:rPr lang="en-GB" sz="1000" dirty="0" smtClean="0"/>
                <a:t>Status </a:t>
              </a:r>
              <a:r>
                <a:rPr lang="en-GB" sz="1000" dirty="0"/>
                <a:t>report &amp; next steps</a:t>
              </a:r>
              <a:endParaRPr lang="en-GB" sz="800" dirty="0"/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5760012" y="633587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45" name="Oval 44"/>
          <p:cNvSpPr/>
          <p:nvPr/>
        </p:nvSpPr>
        <p:spPr>
          <a:xfrm>
            <a:off x="11113452" y="2747313"/>
            <a:ext cx="389763" cy="369332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11157491" y="274731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</a:t>
            </a:r>
            <a:endParaRPr lang="en-GB" b="1" dirty="0">
              <a:solidFill>
                <a:srgbClr val="FF0000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4300026" y="2637988"/>
            <a:ext cx="389763" cy="369332"/>
            <a:chOff x="4559938" y="2774294"/>
            <a:chExt cx="389763" cy="369332"/>
          </a:xfrm>
        </p:grpSpPr>
        <p:sp>
          <p:nvSpPr>
            <p:cNvPr id="48" name="Oval 47"/>
            <p:cNvSpPr/>
            <p:nvPr/>
          </p:nvSpPr>
          <p:spPr>
            <a:xfrm>
              <a:off x="4559938" y="2774294"/>
              <a:ext cx="389763" cy="36933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603977" y="277429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1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3482245" y="3351108"/>
            <a:ext cx="389763" cy="369332"/>
            <a:chOff x="3732216" y="3328405"/>
            <a:chExt cx="389763" cy="369332"/>
          </a:xfrm>
        </p:grpSpPr>
        <p:sp>
          <p:nvSpPr>
            <p:cNvPr id="51" name="Oval 50"/>
            <p:cNvSpPr/>
            <p:nvPr/>
          </p:nvSpPr>
          <p:spPr>
            <a:xfrm>
              <a:off x="3732216" y="3328405"/>
              <a:ext cx="389763" cy="36933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776255" y="332840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70C0"/>
                  </a:solidFill>
                </a:rPr>
                <a:t>2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70" name="Oval 69"/>
          <p:cNvSpPr/>
          <p:nvPr/>
        </p:nvSpPr>
        <p:spPr>
          <a:xfrm>
            <a:off x="7695004" y="2745180"/>
            <a:ext cx="389763" cy="369332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/>
          <p:cNvSpPr txBox="1"/>
          <p:nvPr/>
        </p:nvSpPr>
        <p:spPr>
          <a:xfrm>
            <a:off x="7732061" y="27623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2</a:t>
            </a:r>
            <a:endParaRPr lang="en-GB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7883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14440</TotalTime>
  <Words>2403</Words>
  <Application>Microsoft Office PowerPoint</Application>
  <PresentationFormat>Widescreen</PresentationFormat>
  <Paragraphs>704</Paragraphs>
  <Slides>38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Calibri</vt:lpstr>
      <vt:lpstr>Calibri Light</vt:lpstr>
      <vt:lpstr>Cambria Math</vt:lpstr>
      <vt:lpstr>Helvetica</vt:lpstr>
      <vt:lpstr>Helvetica Light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Acknowledgments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 Antonio González Gómez</dc:creator>
  <cp:lastModifiedBy>Luis Antonio Gonzalez Gomez</cp:lastModifiedBy>
  <cp:revision>277</cp:revision>
  <cp:lastPrinted>2018-10-09T15:37:44Z</cp:lastPrinted>
  <dcterms:created xsi:type="dcterms:W3CDTF">2018-02-18T21:58:56Z</dcterms:created>
  <dcterms:modified xsi:type="dcterms:W3CDTF">2019-03-19T08:46:22Z</dcterms:modified>
</cp:coreProperties>
</file>