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C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06D64-4CC6-43FD-90FB-C79EBDB45D16}" v="591" dt="2022-07-26T07:34:35.550"/>
    <p1510:client id="{091EC442-9C08-4D5F-8CB2-BEF9E2721250}" v="1057" dt="2022-08-06T21:16:05.782"/>
    <p1510:client id="{269CAC37-1E43-4D6B-9A0C-0D6A7E7D1404}" v="150" dt="2022-07-25T11:49:38.243"/>
    <p1510:client id="{925F95ED-8875-4CCE-AB2C-72AD4E332F5A}" v="1" dt="2022-07-26T07:35:36.073"/>
    <p1510:client id="{9E8237A1-E159-43D2-BF09-A30B8FD8CE39}" v="700" dt="2022-07-25T20:22:54.626"/>
    <p1510:client id="{B4351129-93B3-4E85-92DF-D3B50DA958F7}" v="892" dt="2022-07-26T08:31:10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95926-11A2-4354-B3AE-FA513BA203F8}" type="datetimeFigureOut">
              <a:rPr lang="de-DE" smtClean="0"/>
              <a:t>05.09.2022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0A053-EF2C-4C68-B4D7-659B0EEEDA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094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E0A053-EF2C-4C68-B4D7-659B0EEEDAC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47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20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err="1"/>
              <a:t>Magnetorotational</a:t>
            </a:r>
            <a:r>
              <a:rPr lang="en-US" b="1"/>
              <a:t> supernovae </a:t>
            </a:r>
            <a:endParaRPr lang="en-US" b="1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>
                <a:ea typeface="+mn-lt"/>
                <a:cs typeface="+mn-lt"/>
              </a:rPr>
              <a:t>A nucleosynthetic analysis of sophisticated 3D models</a:t>
            </a:r>
            <a:endParaRPr lang="en-US" sz="32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8C2FDE-FBD8-6F1D-D134-14608BF23473}"/>
              </a:ext>
            </a:extLst>
          </p:cNvPr>
          <p:cNvSpPr txBox="1"/>
          <p:nvPr/>
        </p:nvSpPr>
        <p:spPr>
          <a:xfrm>
            <a:off x="2004350" y="4271058"/>
            <a:ext cx="84340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u="sng" dirty="0"/>
              <a:t>M. Reichert</a:t>
            </a:r>
            <a:r>
              <a:rPr lang="en-US" sz="1600" dirty="0"/>
              <a:t>, M. </a:t>
            </a:r>
            <a:r>
              <a:rPr lang="en-US" sz="1600" dirty="0" err="1"/>
              <a:t>Obergaulinger</a:t>
            </a:r>
            <a:r>
              <a:rPr lang="en-US" sz="1600" dirty="0"/>
              <a:t>, M. Á. </a:t>
            </a:r>
            <a:r>
              <a:rPr lang="en-US" sz="1600" dirty="0" err="1"/>
              <a:t>Aloy</a:t>
            </a:r>
            <a:r>
              <a:rPr lang="en-US" sz="1600" dirty="0"/>
              <a:t>, M. Gabler, A. </a:t>
            </a:r>
            <a:r>
              <a:rPr lang="en-US" sz="1600" dirty="0" err="1"/>
              <a:t>Arcones</a:t>
            </a:r>
            <a:br>
              <a:rPr lang="en-US" sz="1600" dirty="0"/>
            </a:br>
            <a:endParaRPr lang="en-US" sz="1600" dirty="0">
              <a:cs typeface="Calibri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7C36E5D9-28B3-FFB4-ED3A-448383A08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108" y="6090856"/>
            <a:ext cx="2121829" cy="82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C9CA4231-E286-8B4D-0B1F-E6251354D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54" y="-18042"/>
            <a:ext cx="746568" cy="746569"/>
          </a:xfrm>
          <a:prstGeom prst="rect">
            <a:avLst/>
          </a:prstGeom>
        </p:spPr>
      </p:pic>
      <p:pic>
        <p:nvPicPr>
          <p:cNvPr id="7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E2581499-8E34-2423-E473-2F4830F41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pic>
        <p:nvPicPr>
          <p:cNvPr id="9" name="Picture 11" descr="A picture containing person&#10;&#10;Description automatically generated">
            <a:extLst>
              <a:ext uri="{FF2B5EF4-FFF2-40B4-BE49-F238E27FC236}">
                <a16:creationId xmlns:a16="http://schemas.microsoft.com/office/drawing/2014/main" id="{19FDA15D-6BC1-FDEA-6B79-ED2CA08CA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890009-9E3C-28A4-FFE4-E7943D1BE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468100" cy="1345615"/>
          </a:xfrm>
        </p:spPr>
        <p:txBody>
          <a:bodyPr/>
          <a:lstStyle/>
          <a:p>
            <a:r>
              <a:rPr lang="en-US" dirty="0">
                <a:cs typeface="Calibri Light"/>
              </a:rPr>
              <a:t>Heavy element production in the light of observations</a:t>
            </a:r>
            <a:endParaRPr lang="en-US" dirty="0"/>
          </a:p>
        </p:txBody>
      </p:sp>
      <p:pic>
        <p:nvPicPr>
          <p:cNvPr id="11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161E2FD0-9BA1-9D37-C98B-FBA0C64E6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2338" y="2511019"/>
            <a:ext cx="4928936" cy="36769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AACFAD-26AF-87CB-62C2-7CF506AC20FD}"/>
              </a:ext>
            </a:extLst>
          </p:cNvPr>
          <p:cNvSpPr txBox="1"/>
          <p:nvPr/>
        </p:nvSpPr>
        <p:spPr>
          <a:xfrm>
            <a:off x="9362674" y="6085211"/>
            <a:ext cx="273718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Cowan et al. 2021, Hansen et al. 2018</a:t>
            </a:r>
            <a:endParaRPr lang="en-US" sz="1600" dirty="0">
              <a:cs typeface="Calibri" panose="020F0502020204030204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DDD7802-C9A3-20B3-3145-F4FF886FF77F}"/>
              </a:ext>
            </a:extLst>
          </p:cNvPr>
          <p:cNvCxnSpPr/>
          <p:nvPr/>
        </p:nvCxnSpPr>
        <p:spPr>
          <a:xfrm flipV="1">
            <a:off x="6968588" y="3513824"/>
            <a:ext cx="4060655" cy="1002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27B915-0AF4-AB96-31AC-EACBDF67E50D}"/>
              </a:ext>
            </a:extLst>
          </p:cNvPr>
          <p:cNvCxnSpPr>
            <a:cxnSpLocks/>
          </p:cNvCxnSpPr>
          <p:nvPr/>
        </p:nvCxnSpPr>
        <p:spPr>
          <a:xfrm flipV="1">
            <a:off x="6968587" y="4175560"/>
            <a:ext cx="4030578" cy="20051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FB7A189-530B-4712-2BD9-CC18C23675B9}"/>
              </a:ext>
            </a:extLst>
          </p:cNvPr>
          <p:cNvSpPr txBox="1"/>
          <p:nvPr/>
        </p:nvSpPr>
        <p:spPr>
          <a:xfrm>
            <a:off x="11130987" y="3318075"/>
            <a:ext cx="52086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chemeClr val="accent1"/>
                </a:solidFill>
                <a:cs typeface="Calibri"/>
              </a:rPr>
              <a:t>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20B118-31CB-4450-27DB-295773E75180}"/>
              </a:ext>
            </a:extLst>
          </p:cNvPr>
          <p:cNvSpPr txBox="1"/>
          <p:nvPr/>
        </p:nvSpPr>
        <p:spPr>
          <a:xfrm>
            <a:off x="11130986" y="3954682"/>
            <a:ext cx="52086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P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E0E4882C-6F96-3CAA-A430-36DBD28776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146" y="2851756"/>
            <a:ext cx="5617579" cy="338261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9165D6-11C5-7BEE-34A3-01D2B859A848}"/>
              </a:ext>
            </a:extLst>
          </p:cNvPr>
          <p:cNvSpPr txBox="1"/>
          <p:nvPr/>
        </p:nvSpPr>
        <p:spPr>
          <a:xfrm>
            <a:off x="-1809" y="6586980"/>
            <a:ext cx="3645835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Reichert et al. (2022</a:t>
            </a:r>
            <a:r>
              <a:rPr lang="en-US" sz="1100">
                <a:ea typeface="+mn-lt"/>
                <a:cs typeface="+mn-lt"/>
              </a:rPr>
              <a:t>, submitted, arXiv:2206.11914v1)</a:t>
            </a:r>
          </a:p>
        </p:txBody>
      </p:sp>
    </p:spTree>
    <p:extLst>
      <p:ext uri="{BB962C8B-B14F-4D97-AF65-F5344CB8AC3E}">
        <p14:creationId xmlns:p14="http://schemas.microsoft.com/office/powerpoint/2010/main" val="1675622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984CD67F-7D9B-09BF-EC9B-1C1B55DCD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54" y="-18042"/>
            <a:ext cx="746568" cy="746569"/>
          </a:xfrm>
          <a:prstGeom prst="rect">
            <a:avLst/>
          </a:prstGeom>
        </p:spPr>
      </p:pic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supernovae, radioactive elements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7FAE7-CBFF-7BCE-C409-365CA07677D4}"/>
              </a:ext>
            </a:extLst>
          </p:cNvPr>
          <p:cNvSpPr txBox="1"/>
          <p:nvPr/>
        </p:nvSpPr>
        <p:spPr>
          <a:xfrm>
            <a:off x="-1809" y="6586980"/>
            <a:ext cx="3645835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Reichert et al. (2022</a:t>
            </a:r>
            <a:r>
              <a:rPr lang="en-US" sz="1100">
                <a:ea typeface="+mn-lt"/>
                <a:cs typeface="+mn-lt"/>
              </a:rPr>
              <a:t>, submitted, arXiv:2206.11914v1)</a:t>
            </a:r>
          </a:p>
        </p:txBody>
      </p:sp>
      <p:pic>
        <p:nvPicPr>
          <p:cNvPr id="11" name="Picture 11" descr="Diagram&#10;&#10;Description automatically generated">
            <a:extLst>
              <a:ext uri="{FF2B5EF4-FFF2-40B4-BE49-F238E27FC236}">
                <a16:creationId xmlns:a16="http://schemas.microsoft.com/office/drawing/2014/main" id="{D3057E3C-45E7-58DC-66A1-6BE07CEE0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3" y="4353356"/>
            <a:ext cx="5993757" cy="1835895"/>
          </a:xfrm>
          <a:prstGeom prst="rect">
            <a:avLst/>
          </a:prstGeom>
        </p:spPr>
      </p:pic>
      <p:pic>
        <p:nvPicPr>
          <p:cNvPr id="12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C62C11D4-BF2A-53D9-8E1E-AB8BBC1E7B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5488" y="4324421"/>
            <a:ext cx="5993757" cy="1835894"/>
          </a:xfrm>
          <a:prstGeom prst="rect">
            <a:avLst/>
          </a:prstGeom>
        </p:spPr>
      </p:pic>
      <p:pic>
        <p:nvPicPr>
          <p:cNvPr id="13" name="Picture 13" descr="Table&#10;&#10;Description automatically generated">
            <a:extLst>
              <a:ext uri="{FF2B5EF4-FFF2-40B4-BE49-F238E27FC236}">
                <a16:creationId xmlns:a16="http://schemas.microsoft.com/office/drawing/2014/main" id="{8F23F279-0785-545B-8F5D-E5A5475494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9590" y="2084894"/>
            <a:ext cx="8935655" cy="179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294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984CD67F-7D9B-09BF-EC9B-1C1B55DCD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54" y="-18042"/>
            <a:ext cx="746568" cy="746569"/>
          </a:xfrm>
          <a:prstGeom prst="rect">
            <a:avLst/>
          </a:prstGeom>
        </p:spPr>
      </p:pic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supernovae, </a:t>
            </a:r>
            <a:r>
              <a:rPr lang="en-US" err="1">
                <a:cs typeface="Calibri Light"/>
              </a:rPr>
              <a:t>hypernovae</a:t>
            </a:r>
            <a:r>
              <a:rPr lang="en-US">
                <a:cs typeface="Calibri Light"/>
              </a:rPr>
              <a:t> connection?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7FAE7-CBFF-7BCE-C409-365CA07677D4}"/>
              </a:ext>
            </a:extLst>
          </p:cNvPr>
          <p:cNvSpPr txBox="1"/>
          <p:nvPr/>
        </p:nvSpPr>
        <p:spPr>
          <a:xfrm>
            <a:off x="-1809" y="6586980"/>
            <a:ext cx="3645835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Reichert et al. (2022</a:t>
            </a:r>
            <a:r>
              <a:rPr lang="en-US" sz="1100">
                <a:ea typeface="+mn-lt"/>
                <a:cs typeface="+mn-lt"/>
              </a:rPr>
              <a:t>, submitted, arXiv:2206.11914v1)</a:t>
            </a:r>
          </a:p>
        </p:txBody>
      </p:sp>
      <p:pic>
        <p:nvPicPr>
          <p:cNvPr id="2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F66CB66D-3E94-8D1F-8C33-B8642AA26D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29" y="2310461"/>
            <a:ext cx="4624086" cy="3568166"/>
          </a:xfrm>
          <a:prstGeom prst="rect">
            <a:avLst/>
          </a:prstGeom>
        </p:spPr>
      </p:pic>
      <p:pic>
        <p:nvPicPr>
          <p:cNvPr id="5" name="Picture 8" descr="Chart&#10;&#10;Description automatically generated">
            <a:extLst>
              <a:ext uri="{FF2B5EF4-FFF2-40B4-BE49-F238E27FC236}">
                <a16:creationId xmlns:a16="http://schemas.microsoft.com/office/drawing/2014/main" id="{62FFEF0E-0BF4-13C9-CC53-E6155BA4BE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919" y="3057602"/>
            <a:ext cx="7392363" cy="272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64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984CD67F-7D9B-09BF-EC9B-1C1B55DCD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966" y="683788"/>
            <a:ext cx="746568" cy="746569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DBB8498A-A932-6AD6-5465-6C362E400CC5}"/>
              </a:ext>
            </a:extLst>
          </p:cNvPr>
          <p:cNvGrpSpPr/>
          <p:nvPr/>
        </p:nvGrpSpPr>
        <p:grpSpPr>
          <a:xfrm>
            <a:off x="8015221" y="680707"/>
            <a:ext cx="941994" cy="732389"/>
            <a:chOff x="1850091" y="3543785"/>
            <a:chExt cx="941994" cy="732389"/>
          </a:xfrm>
        </p:grpSpPr>
        <p:pic>
          <p:nvPicPr>
            <p:cNvPr id="14" name="Picture 11" descr="A picture containing wheel&#10;&#10;Description automatically generated">
              <a:extLst>
                <a:ext uri="{FF2B5EF4-FFF2-40B4-BE49-F238E27FC236}">
                  <a16:creationId xmlns:a16="http://schemas.microsoft.com/office/drawing/2014/main" id="{B4BA66CE-AE43-8404-4365-B0CCCD1B9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2510" y="3543785"/>
              <a:ext cx="739575" cy="729810"/>
            </a:xfrm>
            <a:prstGeom prst="rect">
              <a:avLst/>
            </a:prstGeom>
          </p:spPr>
        </p:pic>
        <p:pic>
          <p:nvPicPr>
            <p:cNvPr id="6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A6194A6D-3C6F-BDCA-67DA-A61BC5F91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50091" y="3555407"/>
              <a:ext cx="682425" cy="72076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9D7FAE7-CBFF-7BCE-C409-365CA07677D4}"/>
              </a:ext>
            </a:extLst>
          </p:cNvPr>
          <p:cNvSpPr txBox="1"/>
          <p:nvPr/>
        </p:nvSpPr>
        <p:spPr>
          <a:xfrm>
            <a:off x="8946729" y="4018283"/>
            <a:ext cx="3645835" cy="4308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Reichert et al. 2021a</a:t>
            </a:r>
            <a:br>
              <a:rPr lang="en-US" sz="1100" dirty="0"/>
            </a:br>
            <a:r>
              <a:rPr lang="en-US" sz="1100" dirty="0"/>
              <a:t>Reichert et al. (2022</a:t>
            </a:r>
            <a:r>
              <a:rPr lang="en-US" sz="1100" dirty="0">
                <a:ea typeface="+mn-lt"/>
                <a:cs typeface="+mn-lt"/>
              </a:rPr>
              <a:t>, submitted, arXiv:2206.11914v1)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195C94-DDF1-324A-2A93-A217FC7CED8B}"/>
                  </a:ext>
                </a:extLst>
              </p:cNvPr>
              <p:cNvSpPr txBox="1"/>
              <p:nvPr/>
            </p:nvSpPr>
            <p:spPr>
              <a:xfrm>
                <a:off x="616857" y="1778000"/>
                <a:ext cx="4027259" cy="1500988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dirty="0">
                    <a:cs typeface="Calibri"/>
                  </a:rPr>
                  <a:t>Similar in MW and </a:t>
                </a:r>
                <a:r>
                  <a:rPr lang="en-US" dirty="0" err="1">
                    <a:cs typeface="Calibri"/>
                  </a:rPr>
                  <a:t>DSph</a:t>
                </a:r>
                <a:r>
                  <a:rPr lang="en-US" dirty="0">
                    <a:cs typeface="Calibri"/>
                  </a:rPr>
                  <a:t> galaxies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>
                    <a:cs typeface="Calibri"/>
                  </a:rPr>
                  <a:t>Hints on properties of r-process event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>
                    <a:cs typeface="Calibri"/>
                  </a:rPr>
                  <a:t>Eu Masses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cs typeface="Calibri"/>
                      </a:rPr>
                      <m:t>∼1∗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cs typeface="Calibri"/>
                          </a:rPr>
                          <m:t>−5</m:t>
                        </m:r>
                      </m:sup>
                    </m:sSup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cs typeface="Calibri"/>
                          </a:rPr>
                          <m:t>𝑀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cs typeface="Calibri"/>
                          </a:rPr>
                          <m:t>⊙</m:t>
                        </m:r>
                      </m:sub>
                    </m:sSub>
                  </m:oMath>
                </a14:m>
                <a:endParaRPr lang="en-US" dirty="0">
                  <a:cs typeface="Calibri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>
                    <a:cs typeface="Calibri"/>
                  </a:rPr>
                  <a:t>Small time delay</a:t>
                </a:r>
              </a:p>
              <a:p>
                <a:endParaRPr lang="en-US" dirty="0">
                  <a:cs typeface="Calibri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195C94-DDF1-324A-2A93-A217FC7CE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57" y="1778000"/>
                <a:ext cx="4027259" cy="1500988"/>
              </a:xfrm>
              <a:prstGeom prst="rect">
                <a:avLst/>
              </a:prstGeom>
              <a:blipFill>
                <a:blip r:embed="rId5"/>
                <a:stretch>
                  <a:fillRect l="-908" t="-2439" r="-6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E2A04E2-D5A3-184D-EDC6-51600FC8A337}"/>
              </a:ext>
            </a:extLst>
          </p:cNvPr>
          <p:cNvSpPr txBox="1"/>
          <p:nvPr/>
        </p:nvSpPr>
        <p:spPr>
          <a:xfrm>
            <a:off x="4173371" y="5105026"/>
            <a:ext cx="34291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Calibri"/>
              </a:rPr>
              <a:t>R-process host event candidates: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9286B2-D6EC-C672-03E5-3011B3420FE0}"/>
              </a:ext>
            </a:extLst>
          </p:cNvPr>
          <p:cNvSpPr txBox="1"/>
          <p:nvPr/>
        </p:nvSpPr>
        <p:spPr>
          <a:xfrm>
            <a:off x="6527986" y="1527493"/>
            <a:ext cx="4837486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Reduced r-process yields in early ejecta when moving to 3D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High entropies could also provide conditions for r-process.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Actinides rather unstable produced. Variations expected. Actinide boost/deficient stars?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[Eu/Fe] only compatible with r-I stars due to high Fe ejecta, or pattern not compatible with solar pattern</a:t>
            </a:r>
          </a:p>
          <a:p>
            <a:endParaRPr lang="en-US" dirty="0">
              <a:cs typeface="Calibri"/>
            </a:endParaRPr>
          </a:p>
        </p:txBody>
      </p:sp>
      <p:pic>
        <p:nvPicPr>
          <p:cNvPr id="18" name="Picture 11" descr="A picture containing person, wheel&#10;&#10;Description automatically generated">
            <a:extLst>
              <a:ext uri="{FF2B5EF4-FFF2-40B4-BE49-F238E27FC236}">
                <a16:creationId xmlns:a16="http://schemas.microsoft.com/office/drawing/2014/main" id="{2A2FACFD-B823-14D9-0AAE-9A3D68CC8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35" y="6045736"/>
            <a:ext cx="695807" cy="681665"/>
          </a:xfrm>
          <a:prstGeom prst="rect">
            <a:avLst/>
          </a:prstGeom>
        </p:spPr>
      </p:pic>
      <p:pic>
        <p:nvPicPr>
          <p:cNvPr id="20" name="Picture 12" descr="A picture containing red, dark, light, lamp&#10;&#10;Description automatically generated">
            <a:extLst>
              <a:ext uri="{FF2B5EF4-FFF2-40B4-BE49-F238E27FC236}">
                <a16:creationId xmlns:a16="http://schemas.microsoft.com/office/drawing/2014/main" id="{BC6BAE7E-CE6E-A308-E2FE-54AD81674B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0123" y="6005942"/>
            <a:ext cx="735976" cy="721459"/>
          </a:xfrm>
          <a:prstGeom prst="rect">
            <a:avLst/>
          </a:prstGeom>
        </p:spPr>
      </p:pic>
      <p:sp>
        <p:nvSpPr>
          <p:cNvPr id="22" name="TextBox 4">
            <a:extLst>
              <a:ext uri="{FF2B5EF4-FFF2-40B4-BE49-F238E27FC236}">
                <a16:creationId xmlns:a16="http://schemas.microsoft.com/office/drawing/2014/main" id="{E1CC16A2-35BE-D7F1-B377-C53306F66059}"/>
              </a:ext>
            </a:extLst>
          </p:cNvPr>
          <p:cNvSpPr txBox="1"/>
          <p:nvPr/>
        </p:nvSpPr>
        <p:spPr>
          <a:xfrm>
            <a:off x="6392869" y="5485224"/>
            <a:ext cx="2419364" cy="4801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1400" dirty="0" err="1"/>
              <a:t>Neutronstar</a:t>
            </a:r>
            <a:r>
              <a:rPr lang="en-US" sz="1400" dirty="0"/>
              <a:t>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1400" dirty="0">
                <a:cs typeface="Calibri"/>
              </a:rPr>
              <a:t>merger</a:t>
            </a: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116F03AF-3FFE-BA2E-95EF-1C7527664686}"/>
              </a:ext>
            </a:extLst>
          </p:cNvPr>
          <p:cNvSpPr txBox="1"/>
          <p:nvPr/>
        </p:nvSpPr>
        <p:spPr>
          <a:xfrm>
            <a:off x="2820534" y="5485224"/>
            <a:ext cx="2419364" cy="4801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1400" dirty="0" err="1"/>
              <a:t>Magnetorotational</a:t>
            </a:r>
            <a:endParaRPr lang="en-US" sz="1200" dirty="0">
              <a:cs typeface="Calibri" panose="020F0502020204030204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1400" dirty="0">
                <a:cs typeface="Calibri"/>
              </a:rPr>
              <a:t>supernovae</a:t>
            </a:r>
          </a:p>
        </p:txBody>
      </p:sp>
      <p:pic>
        <p:nvPicPr>
          <p:cNvPr id="26" name="Picture 2" descr="A picture containing star, dark, orange, light&#10;&#10;Description automatically generated">
            <a:extLst>
              <a:ext uri="{FF2B5EF4-FFF2-40B4-BE49-F238E27FC236}">
                <a16:creationId xmlns:a16="http://schemas.microsoft.com/office/drawing/2014/main" id="{4345D91E-1B50-8772-5F39-D7275E8DCE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5171" y="6025838"/>
            <a:ext cx="695807" cy="721459"/>
          </a:xfrm>
          <a:prstGeom prst="rect">
            <a:avLst/>
          </a:prstGeom>
        </p:spPr>
      </p:pic>
      <p:sp>
        <p:nvSpPr>
          <p:cNvPr id="28" name="TextBox 4">
            <a:extLst>
              <a:ext uri="{FF2B5EF4-FFF2-40B4-BE49-F238E27FC236}">
                <a16:creationId xmlns:a16="http://schemas.microsoft.com/office/drawing/2014/main" id="{7579B331-2D16-AB59-539D-B1BC6FCEF3D1}"/>
              </a:ext>
            </a:extLst>
          </p:cNvPr>
          <p:cNvSpPr txBox="1"/>
          <p:nvPr/>
        </p:nvSpPr>
        <p:spPr>
          <a:xfrm>
            <a:off x="4623393" y="5494651"/>
            <a:ext cx="2419364" cy="2862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1400" dirty="0"/>
              <a:t>Collapsars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69AA289-B570-3647-4AF7-E15B75EB48BA}"/>
              </a:ext>
            </a:extLst>
          </p:cNvPr>
          <p:cNvSpPr/>
          <p:nvPr/>
        </p:nvSpPr>
        <p:spPr>
          <a:xfrm>
            <a:off x="4033864" y="4162702"/>
            <a:ext cx="3186259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Thank you for your attention!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5E2A1C-86D9-1206-73C2-3C5DAAF53E96}"/>
              </a:ext>
            </a:extLst>
          </p:cNvPr>
          <p:cNvSpPr txBox="1"/>
          <p:nvPr/>
        </p:nvSpPr>
        <p:spPr>
          <a:xfrm>
            <a:off x="7182079" y="226785"/>
            <a:ext cx="318361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Calibri"/>
              </a:rPr>
              <a:t>Nucleosynthesis calculations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524BD3-65BD-FF16-6127-B1635083AD17}"/>
              </a:ext>
            </a:extLst>
          </p:cNvPr>
          <p:cNvSpPr txBox="1"/>
          <p:nvPr/>
        </p:nvSpPr>
        <p:spPr>
          <a:xfrm>
            <a:off x="384381" y="3076827"/>
            <a:ext cx="3645835" cy="4308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e.g., Côte et al. 2019, Reichert et al. 2020, </a:t>
            </a:r>
            <a:br>
              <a:rPr lang="en-US" sz="1100" dirty="0"/>
            </a:br>
            <a:r>
              <a:rPr lang="en-US" sz="1100" dirty="0" err="1"/>
              <a:t>Molero</a:t>
            </a:r>
            <a:r>
              <a:rPr lang="en-US" sz="1100" dirty="0"/>
              <a:t> et al. 2021, Reichert et al. 2021b</a:t>
            </a:r>
            <a:endParaRPr lang="en-US" sz="1100" dirty="0">
              <a:ea typeface="+mn-lt"/>
              <a:cs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CACAA-376A-17FF-C743-0AB2AD03119B}"/>
              </a:ext>
            </a:extLst>
          </p:cNvPr>
          <p:cNvSpPr txBox="1"/>
          <p:nvPr/>
        </p:nvSpPr>
        <p:spPr>
          <a:xfrm>
            <a:off x="1277257" y="379185"/>
            <a:ext cx="318361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Calibri"/>
              </a:rPr>
              <a:t>Observational constraints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493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AADF12DE-D99C-69CB-E94D-AC65069F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19" y="1132999"/>
            <a:ext cx="6070920" cy="4842787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F72A7A3F-FB8C-5C5D-E49B-4B2EDFE64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425" y="1642641"/>
            <a:ext cx="949125" cy="929835"/>
          </a:xfrm>
          <a:prstGeom prst="rect">
            <a:avLst/>
          </a:prstGeom>
        </p:spPr>
      </p:pic>
      <p:pic>
        <p:nvPicPr>
          <p:cNvPr id="8" name="Picture 12" descr="A picture containing red, dark, light, lamp&#10;&#10;Description automatically generated">
            <a:extLst>
              <a:ext uri="{FF2B5EF4-FFF2-40B4-BE49-F238E27FC236}">
                <a16:creationId xmlns:a16="http://schemas.microsoft.com/office/drawing/2014/main" id="{A294364B-EF62-0564-6165-2C5B5F554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425" y="5018590"/>
            <a:ext cx="978061" cy="958770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173A6CB0-EB15-7B21-FCF1-09DA43AED32D}"/>
              </a:ext>
            </a:extLst>
          </p:cNvPr>
          <p:cNvSpPr txBox="1"/>
          <p:nvPr/>
        </p:nvSpPr>
        <p:spPr>
          <a:xfrm>
            <a:off x="6887355" y="4330493"/>
            <a:ext cx="2419364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 err="1"/>
              <a:t>Neutronstar</a:t>
            </a:r>
            <a:endParaRPr lang="en-US" err="1">
              <a:cs typeface="Calibri" panose="020F0502020204030204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>
                <a:cs typeface="Calibri"/>
              </a:rPr>
              <a:t>merger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CA798FDF-0FAE-81E4-F28E-1A3FD6CED823}"/>
              </a:ext>
            </a:extLst>
          </p:cNvPr>
          <p:cNvSpPr txBox="1"/>
          <p:nvPr/>
        </p:nvSpPr>
        <p:spPr>
          <a:xfrm>
            <a:off x="6868063" y="887023"/>
            <a:ext cx="2419364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 err="1"/>
              <a:t>Magnetorotational</a:t>
            </a:r>
            <a:endParaRPr lang="en-US" err="1">
              <a:cs typeface="Calibri" panose="020F0502020204030204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>
                <a:cs typeface="Calibri"/>
              </a:rPr>
              <a:t>supernovae</a:t>
            </a:r>
          </a:p>
        </p:txBody>
      </p:sp>
      <p:pic>
        <p:nvPicPr>
          <p:cNvPr id="14" name="Picture 2" descr="A picture containing star, dark, orange, light&#10;&#10;Description automatically generated">
            <a:extLst>
              <a:ext uri="{FF2B5EF4-FFF2-40B4-BE49-F238E27FC236}">
                <a16:creationId xmlns:a16="http://schemas.microsoft.com/office/drawing/2014/main" id="{D208900D-AABD-EC28-B0B3-D8F395A298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2698" y="3134634"/>
            <a:ext cx="939480" cy="974116"/>
          </a:xfrm>
          <a:prstGeom prst="rect">
            <a:avLst/>
          </a:prstGeom>
        </p:spPr>
      </p:pic>
      <p:sp>
        <p:nvSpPr>
          <p:cNvPr id="16" name="TextBox 4">
            <a:extLst>
              <a:ext uri="{FF2B5EF4-FFF2-40B4-BE49-F238E27FC236}">
                <a16:creationId xmlns:a16="http://schemas.microsoft.com/office/drawing/2014/main" id="{1DBCFC74-E246-BAF9-DD12-4FCD6A2955BA}"/>
              </a:ext>
            </a:extLst>
          </p:cNvPr>
          <p:cNvSpPr txBox="1"/>
          <p:nvPr/>
        </p:nvSpPr>
        <p:spPr>
          <a:xfrm>
            <a:off x="6874311" y="2703897"/>
            <a:ext cx="2419364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Collapsars</a:t>
            </a:r>
            <a:endParaRPr lang="en-US"/>
          </a:p>
        </p:txBody>
      </p:sp>
      <p:pic>
        <p:nvPicPr>
          <p:cNvPr id="18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DD7EE15A-149E-03CC-B7D0-067DCBBEF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2926" y="4129553"/>
            <a:ext cx="968416" cy="968417"/>
          </a:xfrm>
          <a:prstGeom prst="rect">
            <a:avLst/>
          </a:prstGeom>
        </p:spPr>
      </p:pic>
      <p:pic>
        <p:nvPicPr>
          <p:cNvPr id="2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F71403EE-485A-6296-061A-64E42460EF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95996" y="2221373"/>
            <a:ext cx="949125" cy="968417"/>
          </a:xfrm>
          <a:prstGeom prst="rect">
            <a:avLst/>
          </a:prstGeom>
        </p:spPr>
      </p:pic>
      <p:sp>
        <p:nvSpPr>
          <p:cNvPr id="22" name="TextBox 4">
            <a:extLst>
              <a:ext uri="{FF2B5EF4-FFF2-40B4-BE49-F238E27FC236}">
                <a16:creationId xmlns:a16="http://schemas.microsoft.com/office/drawing/2014/main" id="{2CCD473A-3A9C-300A-E2C4-1A3A2820DB9B}"/>
              </a:ext>
            </a:extLst>
          </p:cNvPr>
          <p:cNvSpPr txBox="1"/>
          <p:nvPr/>
        </p:nvSpPr>
        <p:spPr>
          <a:xfrm>
            <a:off x="9655634" y="3472036"/>
            <a:ext cx="2419364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Stellar</a:t>
            </a:r>
            <a:endParaRPr lang="en-US">
              <a:cs typeface="Calibri" panose="020F0502020204030204"/>
            </a:endParaRPr>
          </a:p>
          <a:p>
            <a:pPr algn="ctr">
              <a:lnSpc>
                <a:spcPct val="90000"/>
              </a:lnSpc>
            </a:pPr>
            <a:r>
              <a:rPr lang="en-US" sz="2000">
                <a:cs typeface="Calibri"/>
              </a:rPr>
              <a:t>observations</a:t>
            </a: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57C39DD6-F50D-652F-D094-3FE1A8271D42}"/>
              </a:ext>
            </a:extLst>
          </p:cNvPr>
          <p:cNvSpPr txBox="1"/>
          <p:nvPr/>
        </p:nvSpPr>
        <p:spPr>
          <a:xfrm>
            <a:off x="9655635" y="1542924"/>
            <a:ext cx="2419364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000"/>
              <a:t>Nucleosynthesis calculations</a:t>
            </a:r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0A73967-B195-AC48-EF52-AE04B6FE5656}"/>
              </a:ext>
            </a:extLst>
          </p:cNvPr>
          <p:cNvCxnSpPr/>
          <p:nvPr/>
        </p:nvCxnSpPr>
        <p:spPr>
          <a:xfrm flipV="1">
            <a:off x="8850775" y="3664350"/>
            <a:ext cx="1049436" cy="19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285A4C5-9E4D-1EBA-9FD4-C27BCDF50417}"/>
              </a:ext>
            </a:extLst>
          </p:cNvPr>
          <p:cNvSpPr txBox="1"/>
          <p:nvPr/>
        </p:nvSpPr>
        <p:spPr>
          <a:xfrm>
            <a:off x="8889477" y="3401148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r-process?</a:t>
            </a:r>
            <a:endParaRPr lang="en-US" sz="1400">
              <a:cs typeface="Calibri"/>
            </a:endParaRPr>
          </a:p>
        </p:txBody>
      </p:sp>
      <p:pic>
        <p:nvPicPr>
          <p:cNvPr id="2" name="Picture 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D4D585DE-41B8-0DAF-4D3E-8D2F6FCBBF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9111" y="4915562"/>
            <a:ext cx="339042" cy="51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56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3AF25-11F9-34F1-842D-C9A8400C0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65125"/>
            <a:ext cx="10505954" cy="1325563"/>
          </a:xfrm>
        </p:spPr>
        <p:txBody>
          <a:bodyPr/>
          <a:lstStyle/>
          <a:p>
            <a:r>
              <a:rPr lang="en-US">
                <a:cs typeface="Calibri Light"/>
              </a:rPr>
              <a:t>The dwarf spheroidal galaxy Fornax</a:t>
            </a:r>
            <a:endParaRPr lang="en-US"/>
          </a:p>
        </p:txBody>
      </p:sp>
      <p:pic>
        <p:nvPicPr>
          <p:cNvPr id="5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0A50C5EA-90BD-8DD7-6C10-5331FD97F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" y="1249"/>
            <a:ext cx="727277" cy="727278"/>
          </a:xfrm>
          <a:prstGeom prst="rect">
            <a:avLst/>
          </a:prstGeom>
        </p:spPr>
      </p:pic>
      <p:pic>
        <p:nvPicPr>
          <p:cNvPr id="3" name="Picture 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393A0A84-7820-2509-22C5-E71F8F6DA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18" y="3671284"/>
            <a:ext cx="454789" cy="672900"/>
          </a:xfrm>
          <a:prstGeom prst="rect">
            <a:avLst/>
          </a:prstGeom>
        </p:spPr>
      </p:pic>
      <p:pic>
        <p:nvPicPr>
          <p:cNvPr id="4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66EDE2E3-9E96-06A8-5576-331C4F161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134" y="1576559"/>
            <a:ext cx="4489047" cy="49105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37400C-DA1F-1B7C-AB4D-1B4C29A06CC9}"/>
              </a:ext>
            </a:extLst>
          </p:cNvPr>
          <p:cNvSpPr txBox="1"/>
          <p:nvPr/>
        </p:nvSpPr>
        <p:spPr>
          <a:xfrm>
            <a:off x="7716" y="6595640"/>
            <a:ext cx="4296134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/>
              <a:t>Reichert, Hansen &amp; </a:t>
            </a:r>
            <a:r>
              <a:rPr lang="en-US" sz="1100" dirty="0" err="1"/>
              <a:t>Arcones</a:t>
            </a:r>
            <a:r>
              <a:rPr lang="en-US" sz="1100" dirty="0"/>
              <a:t> (2021</a:t>
            </a:r>
            <a:r>
              <a:rPr lang="en-US" sz="1100" dirty="0">
                <a:ea typeface="+mn-lt"/>
                <a:cs typeface="+mn-lt"/>
              </a:rPr>
              <a:t>), Reichert et al.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DC8E121-3E89-ECCF-5B88-9D70D93B01B9}"/>
                  </a:ext>
                </a:extLst>
              </p:cNvPr>
              <p:cNvSpPr txBox="1"/>
              <p:nvPr/>
            </p:nvSpPr>
            <p:spPr>
              <a:xfrm>
                <a:off x="6731648" y="2179681"/>
                <a:ext cx="4489047" cy="66787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𝐸𝑢</m:t>
                        </m:r>
                      </m:sub>
                    </m:sSub>
                  </m:oMath>
                </a14:m>
                <a:r>
                  <a:rPr lang="en-US" dirty="0"/>
                  <a:t>            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1.5 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−3∗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dirty="0">
                  <a:cs typeface="Calibri"/>
                </a:endParaRPr>
              </a:p>
              <a:p>
                <a:r>
                  <a:rPr lang="en-US" dirty="0"/>
                  <a:t>Delay time : 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∼500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𝑀𝑦𝑟</m:t>
                    </m:r>
                  </m:oMath>
                </a14:m>
                <a:endParaRPr lang="en-US" dirty="0">
                  <a:cs typeface="Calibri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DC8E121-3E89-ECCF-5B88-9D70D93B0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648" y="2179681"/>
                <a:ext cx="4489047" cy="667875"/>
              </a:xfrm>
              <a:prstGeom prst="rect">
                <a:avLst/>
              </a:prstGeom>
              <a:blipFill>
                <a:blip r:embed="rId5"/>
                <a:stretch>
                  <a:fillRect l="-1085" t="-3670" b="-1467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8FE027A3-0586-CEF3-2F22-68AA31C2FA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5173" y="3269131"/>
            <a:ext cx="6137563" cy="296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34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EA688CB6-C260-9D9B-88E2-7C32A50A8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" y="1249"/>
            <a:ext cx="727277" cy="72727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65125"/>
            <a:ext cx="10505954" cy="1325563"/>
          </a:xfrm>
        </p:spPr>
        <p:txBody>
          <a:bodyPr/>
          <a:lstStyle/>
          <a:p>
            <a:r>
              <a:rPr lang="en-US">
                <a:cs typeface="Calibri Light"/>
              </a:rPr>
              <a:t>A decreasing Eu trend at high metallicities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9861" y="2912541"/>
            <a:ext cx="949125" cy="929835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8A9C0F18-A482-F79C-35C7-CB3806800A92}"/>
              </a:ext>
            </a:extLst>
          </p:cNvPr>
          <p:cNvSpPr txBox="1"/>
          <p:nvPr/>
        </p:nvSpPr>
        <p:spPr>
          <a:xfrm>
            <a:off x="9019499" y="2156923"/>
            <a:ext cx="2419364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 err="1"/>
              <a:t>Magnetorotational</a:t>
            </a:r>
            <a:endParaRPr lang="en-US" err="1">
              <a:cs typeface="Calibri" panose="020F0502020204030204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>
                <a:cs typeface="Calibri"/>
              </a:rPr>
              <a:t>supernovae</a:t>
            </a:r>
          </a:p>
        </p:txBody>
      </p:sp>
      <p:pic>
        <p:nvPicPr>
          <p:cNvPr id="14" name="Picture 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9A3EEE33-06FD-E6A4-D27A-950E17440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18" y="3671284"/>
            <a:ext cx="454789" cy="6729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CCC413C-3B6D-0A86-C686-4146E7A6A9C2}"/>
              </a:ext>
            </a:extLst>
          </p:cNvPr>
          <p:cNvGrpSpPr/>
          <p:nvPr/>
        </p:nvGrpSpPr>
        <p:grpSpPr>
          <a:xfrm>
            <a:off x="754115" y="1361954"/>
            <a:ext cx="5895922" cy="5455534"/>
            <a:chOff x="754115" y="1361954"/>
            <a:chExt cx="5895922" cy="545553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4730CA2-3FE9-AED4-4030-F805A9DCC239}"/>
                </a:ext>
              </a:extLst>
            </p:cNvPr>
            <p:cNvGrpSpPr/>
            <p:nvPr/>
          </p:nvGrpSpPr>
          <p:grpSpPr>
            <a:xfrm>
              <a:off x="754115" y="1361954"/>
              <a:ext cx="3208454" cy="5455534"/>
              <a:chOff x="754115" y="1361954"/>
              <a:chExt cx="3208454" cy="5455534"/>
            </a:xfrm>
          </p:grpSpPr>
          <p:pic>
            <p:nvPicPr>
              <p:cNvPr id="10" name="Picture 1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2B00976C-9D01-19AC-84AD-C23198D28F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4115" y="1361954"/>
                <a:ext cx="3208454" cy="5455534"/>
              </a:xfrm>
              <a:prstGeom prst="rect">
                <a:avLst/>
              </a:prstGeom>
            </p:spPr>
          </p:pic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CF5CD4F-8DC2-F3FA-D6C7-97B38BE0B62F}"/>
                  </a:ext>
                </a:extLst>
              </p:cNvPr>
              <p:cNvCxnSpPr/>
              <p:nvPr/>
            </p:nvCxnSpPr>
            <p:spPr>
              <a:xfrm>
                <a:off x="2850572" y="1846117"/>
                <a:ext cx="917863" cy="14720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8EA5FD19-DE5E-0E14-AE23-13B2D9627C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3753" y="2677389"/>
                <a:ext cx="554182" cy="1298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5FA4882B-FBB2-15B5-47AB-609CC1F73D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1411" y="3430730"/>
                <a:ext cx="571500" cy="20781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3201272-BEB1-B034-BDCE-A316668B25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6160" y="5067298"/>
                <a:ext cx="571500" cy="20781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966F701-E265-115F-7FF3-17B89FA35BEF}"/>
                </a:ext>
              </a:extLst>
            </p:cNvPr>
            <p:cNvSpPr txBox="1"/>
            <p:nvPr/>
          </p:nvSpPr>
          <p:spPr>
            <a:xfrm>
              <a:off x="3906837" y="6264275"/>
              <a:ext cx="2743200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>
                  <a:cs typeface="Calibri"/>
                </a:rPr>
                <a:t>Reichert et al. (2020)</a:t>
              </a:r>
            </a:p>
            <a:p>
              <a:r>
                <a:rPr lang="en-US" sz="1000">
                  <a:cs typeface="Calibri"/>
                </a:rPr>
                <a:t>See also Molero et al. (2021)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1AC120-152A-72F9-2861-21690F09AE22}"/>
              </a:ext>
            </a:extLst>
          </p:cNvPr>
          <p:cNvGrpSpPr/>
          <p:nvPr/>
        </p:nvGrpSpPr>
        <p:grpSpPr>
          <a:xfrm>
            <a:off x="672859" y="2565669"/>
            <a:ext cx="6538529" cy="3135100"/>
            <a:chOff x="672859" y="2565669"/>
            <a:chExt cx="6538529" cy="3135100"/>
          </a:xfrm>
        </p:grpSpPr>
        <p:pic>
          <p:nvPicPr>
            <p:cNvPr id="2" name="Picture 2" descr="Chart, scatter chart&#10;&#10;Description automatically generated">
              <a:extLst>
                <a:ext uri="{FF2B5EF4-FFF2-40B4-BE49-F238E27FC236}">
                  <a16:creationId xmlns:a16="http://schemas.microsoft.com/office/drawing/2014/main" id="{9C41B40D-9485-505A-D90F-CAF78E57C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2859" y="2565669"/>
              <a:ext cx="4392592" cy="308045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8B9849-F30B-BBB8-2D1C-9C3519D53C7E}"/>
                </a:ext>
              </a:extLst>
            </p:cNvPr>
            <p:cNvSpPr txBox="1"/>
            <p:nvPr/>
          </p:nvSpPr>
          <p:spPr>
            <a:xfrm>
              <a:off x="4468189" y="5454548"/>
              <a:ext cx="2743199" cy="24622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>
                  <a:cs typeface="Calibri"/>
                </a:rPr>
                <a:t>Côté et al. (2019)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10CA36-1739-6AC5-0858-9D3DDE23CDD5}"/>
              </a:ext>
            </a:extLst>
          </p:cNvPr>
          <p:cNvCxnSpPr/>
          <p:nvPr/>
        </p:nvCxnSpPr>
        <p:spPr>
          <a:xfrm>
            <a:off x="5101241" y="4054583"/>
            <a:ext cx="3892330" cy="1226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06A6515-4707-66D4-1EE3-9AECEDF2FC56}"/>
              </a:ext>
            </a:extLst>
          </p:cNvPr>
          <p:cNvSpPr txBox="1"/>
          <p:nvPr/>
        </p:nvSpPr>
        <p:spPr>
          <a:xfrm>
            <a:off x="5363780" y="3594538"/>
            <a:ext cx="32774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Event contributing at early time?</a:t>
            </a:r>
            <a:endParaRPr lang="en-US"/>
          </a:p>
        </p:txBody>
      </p:sp>
      <p:pic>
        <p:nvPicPr>
          <p:cNvPr id="24" name="Picture 2" descr="A picture containing star, dark, orange, light&#10;&#10;Description automatically generated">
            <a:extLst>
              <a:ext uri="{FF2B5EF4-FFF2-40B4-BE49-F238E27FC236}">
                <a16:creationId xmlns:a16="http://schemas.microsoft.com/office/drawing/2014/main" id="{752336BD-1537-3257-F3CD-1FD58D59BE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7320" y="4763738"/>
            <a:ext cx="939480" cy="974116"/>
          </a:xfrm>
          <a:prstGeom prst="rect">
            <a:avLst/>
          </a:prstGeom>
        </p:spPr>
      </p:pic>
      <p:sp>
        <p:nvSpPr>
          <p:cNvPr id="26" name="TextBox 4">
            <a:extLst>
              <a:ext uri="{FF2B5EF4-FFF2-40B4-BE49-F238E27FC236}">
                <a16:creationId xmlns:a16="http://schemas.microsoft.com/office/drawing/2014/main" id="{C93A8D75-B347-CD6C-BE9F-BEF1E7EDA743}"/>
              </a:ext>
            </a:extLst>
          </p:cNvPr>
          <p:cNvSpPr txBox="1"/>
          <p:nvPr/>
        </p:nvSpPr>
        <p:spPr>
          <a:xfrm>
            <a:off x="9028933" y="4333001"/>
            <a:ext cx="2419364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Collapsars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1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pic>
        <p:nvPicPr>
          <p:cNvPr id="11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9C4BDEE3-E4AF-F903-C465-33548248F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" y="2435630"/>
            <a:ext cx="4762500" cy="3691716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4D846AB5-DA62-008A-B5F2-AB7F16611EB5}"/>
              </a:ext>
            </a:extLst>
          </p:cNvPr>
          <p:cNvGrpSpPr/>
          <p:nvPr/>
        </p:nvGrpSpPr>
        <p:grpSpPr>
          <a:xfrm>
            <a:off x="7315200" y="1628775"/>
            <a:ext cx="2743200" cy="1476554"/>
            <a:chOff x="7315200" y="1885950"/>
            <a:chExt cx="2743200" cy="147655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E5269B-B4C7-CA65-F033-748BE804AB34}"/>
                </a:ext>
              </a:extLst>
            </p:cNvPr>
            <p:cNvSpPr txBox="1"/>
            <p:nvPr/>
          </p:nvSpPr>
          <p:spPr>
            <a:xfrm>
              <a:off x="7315200" y="2162175"/>
              <a:ext cx="2743200" cy="120032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cs typeface="Calibri"/>
                </a:rPr>
                <a:t>O</a:t>
              </a:r>
              <a:r>
                <a:rPr lang="en-US">
                  <a:cs typeface="Calibri"/>
                </a:rPr>
                <a:t>rdinary magnetic field</a:t>
              </a:r>
              <a:endParaRPr lang="en-US"/>
            </a:p>
            <a:p>
              <a:r>
                <a:rPr lang="en-US" b="1">
                  <a:solidFill>
                    <a:srgbClr val="FF0000"/>
                  </a:solidFill>
                  <a:ea typeface="+mn-lt"/>
                  <a:cs typeface="+mn-lt"/>
                </a:rPr>
                <a:t>W</a:t>
              </a:r>
              <a:r>
                <a:rPr lang="en-US">
                  <a:ea typeface="+mn-lt"/>
                  <a:cs typeface="+mn-lt"/>
                </a:rPr>
                <a:t>eak magnetic field</a:t>
              </a:r>
            </a:p>
            <a:p>
              <a:r>
                <a:rPr lang="en-US" b="1">
                  <a:solidFill>
                    <a:srgbClr val="FF0000"/>
                  </a:solidFill>
                  <a:cs typeface="Calibri"/>
                </a:rPr>
                <a:t>S</a:t>
              </a:r>
              <a:r>
                <a:rPr lang="en-US">
                  <a:cs typeface="Calibri"/>
                </a:rPr>
                <a:t>trong magnetic field</a:t>
              </a:r>
              <a:endParaRPr lang="en-US"/>
            </a:p>
            <a:p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F10BD5-A9F2-29C4-9A21-A15234E5EF69}"/>
                </a:ext>
              </a:extLst>
            </p:cNvPr>
            <p:cNvSpPr txBox="1"/>
            <p:nvPr/>
          </p:nvSpPr>
          <p:spPr>
            <a:xfrm>
              <a:off x="7820025" y="1885950"/>
              <a:ext cx="1209675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 u="sng">
                  <a:cs typeface="Calibri"/>
                </a:rPr>
                <a:t>Models</a:t>
              </a:r>
              <a:endParaRPr lang="en-US" u="sng">
                <a:cs typeface="Calibri" panose="020F0502020204030204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B0FA016-54F0-E937-49AC-F48F84F1FE2A}"/>
              </a:ext>
            </a:extLst>
          </p:cNvPr>
          <p:cNvSpPr txBox="1"/>
          <p:nvPr/>
        </p:nvSpPr>
        <p:spPr>
          <a:xfrm>
            <a:off x="4065366" y="5900315"/>
            <a:ext cx="1514834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Reichert et al. (2021b</a:t>
            </a:r>
            <a:r>
              <a:rPr lang="en-US" sz="1100">
                <a:ea typeface="+mn-lt"/>
                <a:cs typeface="+mn-lt"/>
              </a:rPr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E0ED31-6CA0-BD61-EA17-FF111C557048}"/>
              </a:ext>
            </a:extLst>
          </p:cNvPr>
          <p:cNvSpPr txBox="1"/>
          <p:nvPr/>
        </p:nvSpPr>
        <p:spPr>
          <a:xfrm>
            <a:off x="1943100" y="200025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cs typeface="Calibri"/>
              </a:rPr>
              <a:t>2D models</a:t>
            </a:r>
          </a:p>
        </p:txBody>
      </p:sp>
      <p:pic>
        <p:nvPicPr>
          <p:cNvPr id="31" name="Picture 31" descr="Diagram&#10;&#10;Description automatically generated">
            <a:extLst>
              <a:ext uri="{FF2B5EF4-FFF2-40B4-BE49-F238E27FC236}">
                <a16:creationId xmlns:a16="http://schemas.microsoft.com/office/drawing/2014/main" id="{36047AA1-B8E2-5DB2-C6CD-2104A2A14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396443"/>
            <a:ext cx="4638675" cy="257971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79E41FE-E4AC-4D99-F3AE-F9C811511BC6}"/>
              </a:ext>
            </a:extLst>
          </p:cNvPr>
          <p:cNvSpPr txBox="1"/>
          <p:nvPr/>
        </p:nvSpPr>
        <p:spPr>
          <a:xfrm>
            <a:off x="6629400" y="3057525"/>
            <a:ext cx="5429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Calibri"/>
              </a:rPr>
              <a:t>2D</a:t>
            </a:r>
            <a:endParaRPr lang="en-US" b="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A653BA-388E-74D4-EC1E-0EB6ECD55522}"/>
              </a:ext>
            </a:extLst>
          </p:cNvPr>
          <p:cNvSpPr txBox="1"/>
          <p:nvPr/>
        </p:nvSpPr>
        <p:spPr>
          <a:xfrm>
            <a:off x="7829550" y="3057525"/>
            <a:ext cx="6381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3D</a:t>
            </a:r>
            <a:r>
              <a:rPr lang="en-US"/>
              <a:t>​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330868-9CCE-ADCB-4CCF-FBEDB2DC44D0}"/>
              </a:ext>
            </a:extLst>
          </p:cNvPr>
          <p:cNvSpPr txBox="1"/>
          <p:nvPr/>
        </p:nvSpPr>
        <p:spPr>
          <a:xfrm>
            <a:off x="8963025" y="3019425"/>
            <a:ext cx="5429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Calibri"/>
              </a:rPr>
              <a:t>2D</a:t>
            </a:r>
            <a:endParaRPr lang="en-US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080726-3F2C-4054-B7B8-560B27AC89F1}"/>
              </a:ext>
            </a:extLst>
          </p:cNvPr>
          <p:cNvSpPr txBox="1"/>
          <p:nvPr/>
        </p:nvSpPr>
        <p:spPr>
          <a:xfrm>
            <a:off x="9867900" y="3019425"/>
            <a:ext cx="6381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3D</a:t>
            </a:r>
            <a:r>
              <a:rPr lang="en-US"/>
              <a:t>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7014DF-2AA3-114E-BE5B-59AD51E146A0}"/>
              </a:ext>
            </a:extLst>
          </p:cNvPr>
          <p:cNvSpPr txBox="1"/>
          <p:nvPr/>
        </p:nvSpPr>
        <p:spPr>
          <a:xfrm>
            <a:off x="9869555" y="5764367"/>
            <a:ext cx="3645835" cy="4308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Reichert et al. (2022</a:t>
            </a:r>
            <a:r>
              <a:rPr lang="en-US" sz="1100">
                <a:ea typeface="+mn-lt"/>
                <a:cs typeface="+mn-lt"/>
              </a:rPr>
              <a:t>, submitted, </a:t>
            </a:r>
            <a:endParaRPr lang="en-US"/>
          </a:p>
          <a:p>
            <a:r>
              <a:rPr lang="en-US" sz="1100">
                <a:ea typeface="+mn-lt"/>
                <a:cs typeface="+mn-lt"/>
              </a:rPr>
              <a:t>                            arXiv:2206.11914v1)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3F0119-EE73-C4B8-BCC5-45EA5D6D3498}"/>
              </a:ext>
            </a:extLst>
          </p:cNvPr>
          <p:cNvSpPr txBox="1"/>
          <p:nvPr/>
        </p:nvSpPr>
        <p:spPr>
          <a:xfrm>
            <a:off x="-1810" y="6529106"/>
            <a:ext cx="5420619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See also e.g., </a:t>
            </a:r>
            <a:r>
              <a:rPr lang="en-US" sz="1100" dirty="0" err="1"/>
              <a:t>Obergaulinger</a:t>
            </a:r>
            <a:r>
              <a:rPr lang="en-US" sz="1100" dirty="0"/>
              <a:t> &amp; Aloy 2017, 2020, 2021; Aloy &amp; </a:t>
            </a:r>
            <a:r>
              <a:rPr lang="en-US" sz="1100" dirty="0" err="1"/>
              <a:t>Obergaulinger</a:t>
            </a:r>
            <a:r>
              <a:rPr lang="en-US" sz="1100" dirty="0"/>
              <a:t> 2021</a:t>
            </a:r>
            <a:endParaRPr lang="en-US" sz="11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2988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4D846AB5-DA62-008A-B5F2-AB7F16611EB5}"/>
              </a:ext>
            </a:extLst>
          </p:cNvPr>
          <p:cNvGrpSpPr/>
          <p:nvPr/>
        </p:nvGrpSpPr>
        <p:grpSpPr>
          <a:xfrm>
            <a:off x="9620250" y="1800225"/>
            <a:ext cx="2743200" cy="2030551"/>
            <a:chOff x="7315200" y="1885950"/>
            <a:chExt cx="2743200" cy="203055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E5269B-B4C7-CA65-F033-748BE804AB34}"/>
                </a:ext>
              </a:extLst>
            </p:cNvPr>
            <p:cNvSpPr txBox="1"/>
            <p:nvPr/>
          </p:nvSpPr>
          <p:spPr>
            <a:xfrm>
              <a:off x="7315200" y="2162175"/>
              <a:ext cx="2743200" cy="175432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cs typeface="Calibri"/>
                </a:rPr>
                <a:t>O</a:t>
              </a:r>
              <a:r>
                <a:rPr lang="en-US">
                  <a:cs typeface="Calibri"/>
                </a:rPr>
                <a:t>rdinary magnetic field</a:t>
              </a:r>
              <a:endParaRPr lang="en-US"/>
            </a:p>
            <a:p>
              <a:r>
                <a:rPr lang="en-US" b="1">
                  <a:solidFill>
                    <a:srgbClr val="FF0000"/>
                  </a:solidFill>
                  <a:ea typeface="+mn-lt"/>
                  <a:cs typeface="+mn-lt"/>
                </a:rPr>
                <a:t>W</a:t>
              </a:r>
              <a:r>
                <a:rPr lang="en-US">
                  <a:ea typeface="+mn-lt"/>
                  <a:cs typeface="+mn-lt"/>
                </a:rPr>
                <a:t>eak magnetic field</a:t>
              </a:r>
            </a:p>
            <a:p>
              <a:r>
                <a:rPr lang="en-US" b="1">
                  <a:solidFill>
                    <a:srgbClr val="FF0000"/>
                  </a:solidFill>
                  <a:ea typeface="+mn-lt"/>
                  <a:cs typeface="+mn-lt"/>
                </a:rPr>
                <a:t>P</a:t>
              </a:r>
              <a:r>
                <a:rPr lang="en-US">
                  <a:ea typeface="+mn-lt"/>
                  <a:cs typeface="+mn-lt"/>
                </a:rPr>
                <a:t>oloidal</a:t>
              </a:r>
              <a:r>
                <a:rPr lang="en-US">
                  <a:solidFill>
                    <a:srgbClr val="000000"/>
                  </a:solidFill>
                  <a:ea typeface="+mn-lt"/>
                  <a:cs typeface="+mn-lt"/>
                </a:rPr>
                <a:t> </a:t>
              </a:r>
              <a:r>
                <a:rPr lang="en-US">
                  <a:ea typeface="+mn-lt"/>
                  <a:cs typeface="+mn-lt"/>
                </a:rPr>
                <a:t>field x3</a:t>
              </a:r>
            </a:p>
            <a:p>
              <a:r>
                <a:rPr lang="en-US" b="1">
                  <a:solidFill>
                    <a:srgbClr val="FF0000"/>
                  </a:solidFill>
                  <a:cs typeface="Calibri"/>
                </a:rPr>
                <a:t>S</a:t>
              </a:r>
              <a:r>
                <a:rPr lang="en-US">
                  <a:cs typeface="Calibri"/>
                </a:rPr>
                <a:t>trong magnetic field</a:t>
              </a:r>
              <a:endParaRPr lang="en-US"/>
            </a:p>
            <a:p>
              <a:endParaRPr lang="en-US">
                <a:cs typeface="Calibri"/>
              </a:endParaRPr>
            </a:p>
            <a:p>
              <a:endParaRPr lang="en-US">
                <a:cs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F10BD5-A9F2-29C4-9A21-A15234E5EF69}"/>
                </a:ext>
              </a:extLst>
            </p:cNvPr>
            <p:cNvSpPr txBox="1"/>
            <p:nvPr/>
          </p:nvSpPr>
          <p:spPr>
            <a:xfrm>
              <a:off x="7820025" y="1885950"/>
              <a:ext cx="1209675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 u="sng">
                  <a:cs typeface="Calibri"/>
                </a:rPr>
                <a:t>Models</a:t>
              </a:r>
              <a:endParaRPr lang="en-US" u="sng">
                <a:cs typeface="Calibri" panose="020F0502020204030204"/>
              </a:endParaRPr>
            </a:p>
          </p:txBody>
        </p:sp>
      </p:grpSp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76D9AD47-274D-D0E7-D10F-D5C9B1E19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4475" y="1879146"/>
            <a:ext cx="7639050" cy="2328182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CCEFE25E-51A9-B155-A1FC-524ED0892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6850" y="4260396"/>
            <a:ext cx="7639050" cy="2328182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42BB9D46-645B-D8D4-A6E9-D10E4E3EC8F6}"/>
              </a:ext>
            </a:extLst>
          </p:cNvPr>
          <p:cNvSpPr txBox="1"/>
          <p:nvPr/>
        </p:nvSpPr>
        <p:spPr>
          <a:xfrm>
            <a:off x="-11454" y="6586980"/>
            <a:ext cx="7639100" cy="4308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Reichert et al. (2022</a:t>
            </a:r>
            <a:r>
              <a:rPr lang="en-US" sz="1100" dirty="0">
                <a:ea typeface="+mn-lt"/>
                <a:cs typeface="+mn-lt"/>
              </a:rPr>
              <a:t>, submitted, arXiv:2206.11914v1), Hydrodynamic simulations of </a:t>
            </a:r>
            <a:r>
              <a:rPr lang="en-US" sz="1100" dirty="0" err="1">
                <a:ea typeface="+mn-lt"/>
                <a:cs typeface="+mn-lt"/>
              </a:rPr>
              <a:t>Obergaulinger</a:t>
            </a:r>
            <a:r>
              <a:rPr lang="en-US" sz="1100" dirty="0">
                <a:ea typeface="+mn-lt"/>
                <a:cs typeface="+mn-lt"/>
              </a:rPr>
              <a:t> &amp; Aloy 2021 </a:t>
            </a:r>
            <a:endParaRPr lang="en-US" sz="1100">
              <a:ea typeface="+mn-lt"/>
              <a:cs typeface="+mn-lt"/>
            </a:endParaRPr>
          </a:p>
          <a:p>
            <a:endParaRPr lang="en-US" sz="11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502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4D846AB5-DA62-008A-B5F2-AB7F16611EB5}"/>
              </a:ext>
            </a:extLst>
          </p:cNvPr>
          <p:cNvGrpSpPr/>
          <p:nvPr/>
        </p:nvGrpSpPr>
        <p:grpSpPr>
          <a:xfrm>
            <a:off x="9620250" y="1800225"/>
            <a:ext cx="2743200" cy="2030551"/>
            <a:chOff x="7315200" y="1885950"/>
            <a:chExt cx="2743200" cy="203055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E5269B-B4C7-CA65-F033-748BE804AB34}"/>
                </a:ext>
              </a:extLst>
            </p:cNvPr>
            <p:cNvSpPr txBox="1"/>
            <p:nvPr/>
          </p:nvSpPr>
          <p:spPr>
            <a:xfrm>
              <a:off x="7315200" y="2162175"/>
              <a:ext cx="2743200" cy="175432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cs typeface="Calibri"/>
                </a:rPr>
                <a:t>O</a:t>
              </a:r>
              <a:r>
                <a:rPr lang="en-US">
                  <a:cs typeface="Calibri"/>
                </a:rPr>
                <a:t>rdinary magnetic field</a:t>
              </a:r>
              <a:endParaRPr lang="en-US"/>
            </a:p>
            <a:p>
              <a:r>
                <a:rPr lang="en-US" b="1">
                  <a:solidFill>
                    <a:srgbClr val="FF0000"/>
                  </a:solidFill>
                  <a:ea typeface="+mn-lt"/>
                  <a:cs typeface="+mn-lt"/>
                </a:rPr>
                <a:t>W</a:t>
              </a:r>
              <a:r>
                <a:rPr lang="en-US">
                  <a:ea typeface="+mn-lt"/>
                  <a:cs typeface="+mn-lt"/>
                </a:rPr>
                <a:t>eak magnetic field</a:t>
              </a:r>
            </a:p>
            <a:p>
              <a:r>
                <a:rPr lang="en-US" b="1">
                  <a:solidFill>
                    <a:srgbClr val="FF0000"/>
                  </a:solidFill>
                  <a:ea typeface="+mn-lt"/>
                  <a:cs typeface="+mn-lt"/>
                </a:rPr>
                <a:t>P</a:t>
              </a:r>
              <a:r>
                <a:rPr lang="en-US">
                  <a:ea typeface="+mn-lt"/>
                  <a:cs typeface="+mn-lt"/>
                </a:rPr>
                <a:t>oloidal</a:t>
              </a:r>
              <a:r>
                <a:rPr lang="en-US">
                  <a:solidFill>
                    <a:srgbClr val="000000"/>
                  </a:solidFill>
                  <a:ea typeface="+mn-lt"/>
                  <a:cs typeface="+mn-lt"/>
                </a:rPr>
                <a:t> </a:t>
              </a:r>
              <a:r>
                <a:rPr lang="en-US">
                  <a:ea typeface="+mn-lt"/>
                  <a:cs typeface="+mn-lt"/>
                </a:rPr>
                <a:t>field x3</a:t>
              </a:r>
            </a:p>
            <a:p>
              <a:r>
                <a:rPr lang="en-US" b="1">
                  <a:solidFill>
                    <a:srgbClr val="FF0000"/>
                  </a:solidFill>
                  <a:cs typeface="Calibri"/>
                </a:rPr>
                <a:t>S</a:t>
              </a:r>
              <a:r>
                <a:rPr lang="en-US">
                  <a:cs typeface="Calibri"/>
                </a:rPr>
                <a:t>trong magnetic field</a:t>
              </a:r>
              <a:endParaRPr lang="en-US"/>
            </a:p>
            <a:p>
              <a:endParaRPr lang="en-US">
                <a:cs typeface="Calibri"/>
              </a:endParaRPr>
            </a:p>
            <a:p>
              <a:endParaRPr lang="en-US">
                <a:cs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F10BD5-A9F2-29C4-9A21-A15234E5EF69}"/>
                </a:ext>
              </a:extLst>
            </p:cNvPr>
            <p:cNvSpPr txBox="1"/>
            <p:nvPr/>
          </p:nvSpPr>
          <p:spPr>
            <a:xfrm>
              <a:off x="7820025" y="1885950"/>
              <a:ext cx="1209675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 u="sng">
                  <a:cs typeface="Calibri"/>
                </a:rPr>
                <a:t>Models</a:t>
              </a:r>
              <a:endParaRPr lang="en-US" u="sng">
                <a:cs typeface="Calibri" panose="020F0502020204030204"/>
              </a:endParaRPr>
            </a:p>
          </p:txBody>
        </p:sp>
      </p:grpSp>
      <p:pic>
        <p:nvPicPr>
          <p:cNvPr id="8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8C79F28E-BE91-11B2-7FCB-706C43128D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7614" y="1452179"/>
            <a:ext cx="3562350" cy="516855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DF776B-E0FA-4A79-63BB-BB2E908F2876}"/>
              </a:ext>
            </a:extLst>
          </p:cNvPr>
          <p:cNvCxnSpPr>
            <a:cxnSpLocks/>
          </p:cNvCxnSpPr>
          <p:nvPr/>
        </p:nvCxnSpPr>
        <p:spPr>
          <a:xfrm>
            <a:off x="3385224" y="4036457"/>
            <a:ext cx="1160432" cy="21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736FA1-CC2B-0DB4-9A7E-E60CB271BEEA}"/>
              </a:ext>
            </a:extLst>
          </p:cNvPr>
          <p:cNvSpPr txBox="1"/>
          <p:nvPr/>
        </p:nvSpPr>
        <p:spPr>
          <a:xfrm>
            <a:off x="3278220" y="3667125"/>
            <a:ext cx="251257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Calibri"/>
              </a:rPr>
              <a:t>Abundances</a:t>
            </a:r>
            <a:endParaRPr lang="en-US"/>
          </a:p>
        </p:txBody>
      </p:sp>
      <p:pic>
        <p:nvPicPr>
          <p:cNvPr id="11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044FAC7D-47C3-FD9C-6EC8-563D110176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0075" y="4098400"/>
            <a:ext cx="3895725" cy="24711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7FAE7-CBFF-7BCE-C409-365CA07677D4}"/>
              </a:ext>
            </a:extLst>
          </p:cNvPr>
          <p:cNvSpPr txBox="1"/>
          <p:nvPr/>
        </p:nvSpPr>
        <p:spPr>
          <a:xfrm>
            <a:off x="-1809" y="6374778"/>
            <a:ext cx="3645835" cy="4308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Reichert et al. (2022</a:t>
            </a:r>
            <a:r>
              <a:rPr lang="en-US" sz="1100" dirty="0">
                <a:ea typeface="+mn-lt"/>
                <a:cs typeface="+mn-lt"/>
              </a:rPr>
              <a:t>, submitted, arXiv:2206.11914v1)</a:t>
            </a:r>
          </a:p>
          <a:p>
            <a:r>
              <a:rPr lang="en-US" sz="1100" dirty="0">
                <a:ea typeface="+mn-lt"/>
                <a:cs typeface="+mn-lt"/>
              </a:rPr>
              <a:t>Hydrodynamic simulation of </a:t>
            </a:r>
            <a:r>
              <a:rPr lang="en-US" sz="1100" dirty="0" err="1">
                <a:ea typeface="+mn-lt"/>
                <a:cs typeface="+mn-lt"/>
              </a:rPr>
              <a:t>Obergaulinger</a:t>
            </a:r>
            <a:r>
              <a:rPr lang="en-US" sz="1100" dirty="0">
                <a:ea typeface="+mn-lt"/>
                <a:cs typeface="+mn-lt"/>
              </a:rPr>
              <a:t> &amp; Aloy 2021</a:t>
            </a:r>
          </a:p>
        </p:txBody>
      </p:sp>
      <p:pic>
        <p:nvPicPr>
          <p:cNvPr id="2" name="Rp3_3D_reduced (video-converter.com)">
            <a:hlinkClick r:id="" action="ppaction://media"/>
            <a:extLst>
              <a:ext uri="{FF2B5EF4-FFF2-40B4-BE49-F238E27FC236}">
                <a16:creationId xmlns:a16="http://schemas.microsoft.com/office/drawing/2014/main" id="{2A197FF6-92C4-EFC0-CA08-5862EF71FFE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200" y="2373549"/>
            <a:ext cx="3221476" cy="3221476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2564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096C9CE-B5E2-37C6-779C-97AA0CCFBC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829" y="2978928"/>
            <a:ext cx="3506998" cy="3452201"/>
          </a:xfrm>
          <a:prstGeom prst="rect">
            <a:avLst/>
          </a:prstGeom>
        </p:spPr>
      </p:pic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supernovae, r-process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7FAE7-CBFF-7BCE-C409-365CA07677D4}"/>
              </a:ext>
            </a:extLst>
          </p:cNvPr>
          <p:cNvSpPr txBox="1"/>
          <p:nvPr/>
        </p:nvSpPr>
        <p:spPr>
          <a:xfrm>
            <a:off x="-1809" y="6586980"/>
            <a:ext cx="3645835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Reichert et al. (2022</a:t>
            </a:r>
            <a:r>
              <a:rPr lang="en-US" sz="1100">
                <a:ea typeface="+mn-lt"/>
                <a:cs typeface="+mn-lt"/>
              </a:rPr>
              <a:t>, submitted, arXiv:2206.11914v1)</a:t>
            </a:r>
          </a:p>
        </p:txBody>
      </p:sp>
      <p:pic>
        <p:nvPicPr>
          <p:cNvPr id="2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8B006F6D-F644-B53C-3B70-53AD4AE79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8477" y="3009352"/>
            <a:ext cx="4363655" cy="3447326"/>
          </a:xfrm>
          <a:prstGeom prst="rect">
            <a:avLst/>
          </a:prstGeom>
        </p:spPr>
      </p:pic>
      <p:pic>
        <p:nvPicPr>
          <p:cNvPr id="15" name="Picture 15" descr="Diagram&#10;&#10;Description automatically generated">
            <a:extLst>
              <a:ext uri="{FF2B5EF4-FFF2-40B4-BE49-F238E27FC236}">
                <a16:creationId xmlns:a16="http://schemas.microsoft.com/office/drawing/2014/main" id="{E107E906-C8DF-7A51-F275-A1B96418FA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99" y="3155790"/>
            <a:ext cx="3292997" cy="32857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A3E2BF-D126-F444-0E83-33C0B7093B1A}"/>
              </a:ext>
            </a:extLst>
          </p:cNvPr>
          <p:cNvSpPr txBox="1"/>
          <p:nvPr/>
        </p:nvSpPr>
        <p:spPr>
          <a:xfrm>
            <a:off x="800583" y="2421037"/>
            <a:ext cx="272740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cs typeface="Calibri"/>
              </a:rPr>
              <a:t>Prompt ejection</a:t>
            </a:r>
            <a:endParaRPr lang="en-US"/>
          </a:p>
          <a:p>
            <a:pPr algn="ctr"/>
            <a:r>
              <a:rPr lang="en-US">
                <a:cs typeface="Calibri"/>
              </a:rPr>
              <a:t>(2D)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7E7ECC-0E03-F6E2-5F8C-304A40D7EACD}"/>
              </a:ext>
            </a:extLst>
          </p:cNvPr>
          <p:cNvSpPr txBox="1"/>
          <p:nvPr/>
        </p:nvSpPr>
        <p:spPr>
          <a:xfrm>
            <a:off x="8893214" y="2421036"/>
            <a:ext cx="272740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Calibri"/>
              </a:rPr>
              <a:t>PNS shape reconfiguration</a:t>
            </a:r>
          </a:p>
          <a:p>
            <a:pPr algn="ctr"/>
            <a:r>
              <a:rPr lang="en-US">
                <a:cs typeface="Calibri"/>
              </a:rPr>
              <a:t>(2D)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45E4DE1-EBAE-11D1-E4D3-DE185E2C4F92}"/>
              </a:ext>
            </a:extLst>
          </p:cNvPr>
          <p:cNvCxnSpPr/>
          <p:nvPr/>
        </p:nvCxnSpPr>
        <p:spPr>
          <a:xfrm>
            <a:off x="3688585" y="2188700"/>
            <a:ext cx="9646" cy="4436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A93D485-1680-3D04-FC4C-104D3EA387FD}"/>
              </a:ext>
            </a:extLst>
          </p:cNvPr>
          <p:cNvCxnSpPr>
            <a:cxnSpLocks/>
          </p:cNvCxnSpPr>
          <p:nvPr/>
        </p:nvCxnSpPr>
        <p:spPr>
          <a:xfrm>
            <a:off x="7556458" y="2188699"/>
            <a:ext cx="9646" cy="4436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5240446-58DD-461F-6221-CF873D8D3228}"/>
              </a:ext>
            </a:extLst>
          </p:cNvPr>
          <p:cNvSpPr txBox="1"/>
          <p:nvPr/>
        </p:nvSpPr>
        <p:spPr>
          <a:xfrm>
            <a:off x="4292278" y="2421036"/>
            <a:ext cx="272740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cs typeface="Calibri"/>
              </a:rPr>
              <a:t>High entropies</a:t>
            </a:r>
            <a:endParaRPr lang="en-US"/>
          </a:p>
          <a:p>
            <a:pPr algn="ctr"/>
            <a:r>
              <a:rPr lang="en-US">
                <a:cs typeface="Calibri"/>
              </a:rPr>
              <a:t>(2D and 3D)</a:t>
            </a:r>
          </a:p>
        </p:txBody>
      </p:sp>
    </p:spTree>
    <p:extLst>
      <p:ext uri="{BB962C8B-B14F-4D97-AF65-F5344CB8AC3E}">
        <p14:creationId xmlns:p14="http://schemas.microsoft.com/office/powerpoint/2010/main" val="3781623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6194A6D-3C6F-BDCA-67DA-A61BC5F91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96" y="2048"/>
            <a:ext cx="682425" cy="720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F17B04-ED2C-0CE4-FA99-825C72A7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46" y="355600"/>
            <a:ext cx="11182229" cy="1354138"/>
          </a:xfrm>
        </p:spPr>
        <p:txBody>
          <a:bodyPr/>
          <a:lstStyle/>
          <a:p>
            <a:r>
              <a:rPr lang="en-US">
                <a:cs typeface="Calibri Light"/>
              </a:rPr>
              <a:t>Nucleosynthesis of </a:t>
            </a:r>
            <a:r>
              <a:rPr lang="en-US" err="1">
                <a:cs typeface="Calibri Light"/>
              </a:rPr>
              <a:t>magnetorotational</a:t>
            </a:r>
            <a:r>
              <a:rPr lang="en-US">
                <a:cs typeface="Calibri Light"/>
              </a:rPr>
              <a:t> supernovae, r-process</a:t>
            </a:r>
            <a:endParaRPr lang="en-US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E49BC9FF-C04B-7950-D323-E812EDF28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89" y="-2109"/>
            <a:ext cx="739575" cy="729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7FAE7-CBFF-7BCE-C409-365CA07677D4}"/>
              </a:ext>
            </a:extLst>
          </p:cNvPr>
          <p:cNvSpPr txBox="1"/>
          <p:nvPr/>
        </p:nvSpPr>
        <p:spPr>
          <a:xfrm>
            <a:off x="-1809" y="6586980"/>
            <a:ext cx="3645835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Reichert et al. (2022</a:t>
            </a:r>
            <a:r>
              <a:rPr lang="en-US" sz="1100">
                <a:ea typeface="+mn-lt"/>
                <a:cs typeface="+mn-lt"/>
              </a:rPr>
              <a:t>, submitted, arXiv:2206.11914v1)</a:t>
            </a:r>
          </a:p>
        </p:txBody>
      </p:sp>
      <p:pic>
        <p:nvPicPr>
          <p:cNvPr id="5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CA2F5A2C-A44C-661B-42E6-D2A48B4D08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431" y="1638011"/>
            <a:ext cx="4759123" cy="5067395"/>
          </a:xfrm>
          <a:prstGeom prst="rect">
            <a:avLst/>
          </a:prstGeom>
        </p:spPr>
      </p:pic>
      <p:pic>
        <p:nvPicPr>
          <p:cNvPr id="8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A1857361-C576-4E8D-EA32-F4D5BE5B3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431" y="3589511"/>
            <a:ext cx="1601407" cy="1273895"/>
          </a:xfrm>
          <a:prstGeom prst="rect">
            <a:avLst/>
          </a:prstGeom>
        </p:spPr>
      </p:pic>
      <p:pic>
        <p:nvPicPr>
          <p:cNvPr id="10" name="Picture 15" descr="Diagram&#10;&#10;Description automatically generated">
            <a:extLst>
              <a:ext uri="{FF2B5EF4-FFF2-40B4-BE49-F238E27FC236}">
                <a16:creationId xmlns:a16="http://schemas.microsoft.com/office/drawing/2014/main" id="{48BA5B9B-A764-A3D1-D86D-37F0D22528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481" y="2056085"/>
            <a:ext cx="1240794" cy="1242218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0B3453F-54EE-86DD-FE41-8AF1E498665B}"/>
              </a:ext>
            </a:extLst>
          </p:cNvPr>
          <p:cNvSpPr/>
          <p:nvPr/>
        </p:nvSpPr>
        <p:spPr>
          <a:xfrm>
            <a:off x="768061" y="1937037"/>
            <a:ext cx="1749135" cy="1402772"/>
          </a:xfrm>
          <a:prstGeom prst="roundRect">
            <a:avLst/>
          </a:prstGeom>
          <a:noFill/>
          <a:ln w="5715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5B342D8-A3BC-9784-B053-F4420C9805BA}"/>
              </a:ext>
            </a:extLst>
          </p:cNvPr>
          <p:cNvSpPr/>
          <p:nvPr/>
        </p:nvSpPr>
        <p:spPr>
          <a:xfrm>
            <a:off x="759401" y="3521650"/>
            <a:ext cx="1749135" cy="1402772"/>
          </a:xfrm>
          <a:prstGeom prst="roundRect">
            <a:avLst/>
          </a:prstGeom>
          <a:noFill/>
          <a:ln w="57150">
            <a:solidFill>
              <a:srgbClr val="3EC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5ABD1E6-BDD1-A7C7-6138-678FEAF2FE75}"/>
              </a:ext>
            </a:extLst>
          </p:cNvPr>
          <p:cNvSpPr/>
          <p:nvPr/>
        </p:nvSpPr>
        <p:spPr>
          <a:xfrm>
            <a:off x="759400" y="5114921"/>
            <a:ext cx="1749135" cy="1402772"/>
          </a:xfrm>
          <a:prstGeom prst="round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E291BA-2018-C777-8E99-AB13DB2530A4}"/>
              </a:ext>
            </a:extLst>
          </p:cNvPr>
          <p:cNvSpPr txBox="1"/>
          <p:nvPr/>
        </p:nvSpPr>
        <p:spPr>
          <a:xfrm rot="-5400000">
            <a:off x="25977" y="2320636"/>
            <a:ext cx="11170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Calibri"/>
              </a:rPr>
              <a:t>Prompt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202EC0-AB6F-0FC4-1B91-C50B75AC3053}"/>
              </a:ext>
            </a:extLst>
          </p:cNvPr>
          <p:cNvSpPr txBox="1"/>
          <p:nvPr/>
        </p:nvSpPr>
        <p:spPr>
          <a:xfrm rot="-5400000">
            <a:off x="-51954" y="3983182"/>
            <a:ext cx="12902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Calibri"/>
              </a:rPr>
              <a:t>PNS-Shape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EDDE1E-2DCB-C67C-CEB5-AEF9F29D9DDD}"/>
              </a:ext>
            </a:extLst>
          </p:cNvPr>
          <p:cNvSpPr txBox="1"/>
          <p:nvPr/>
        </p:nvSpPr>
        <p:spPr>
          <a:xfrm rot="-5400000">
            <a:off x="-220807" y="5554806"/>
            <a:ext cx="15586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High entropy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651B09-8378-CBCE-4ABE-1915DA19B0F0}"/>
              </a:ext>
            </a:extLst>
          </p:cNvPr>
          <p:cNvSpPr txBox="1"/>
          <p:nvPr/>
        </p:nvSpPr>
        <p:spPr>
          <a:xfrm>
            <a:off x="2641022" y="2208067"/>
            <a:ext cx="439881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e.g.,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Nishimura et al. 2006; </a:t>
            </a:r>
            <a:r>
              <a:rPr lang="en-US" sz="1200" dirty="0" err="1">
                <a:cs typeface="Calibri"/>
              </a:rPr>
              <a:t>Winteler</a:t>
            </a:r>
            <a:r>
              <a:rPr lang="en-US" sz="1200" dirty="0">
                <a:cs typeface="Calibri"/>
              </a:rPr>
              <a:t> et al. 2012; 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Nishimura et al. 2015,2017; </a:t>
            </a:r>
            <a:r>
              <a:rPr lang="en-US" sz="1200" dirty="0" err="1">
                <a:cs typeface="Calibri"/>
              </a:rPr>
              <a:t>Mösta</a:t>
            </a:r>
            <a:r>
              <a:rPr lang="en-US" sz="1200" dirty="0">
                <a:cs typeface="Calibri"/>
              </a:rPr>
              <a:t> et al. 2018; 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Halevi &amp; </a:t>
            </a:r>
            <a:r>
              <a:rPr lang="en-US" sz="1200" dirty="0" err="1">
                <a:cs typeface="Calibri"/>
              </a:rPr>
              <a:t>Mösta</a:t>
            </a:r>
            <a:r>
              <a:rPr lang="en-US" sz="1200" dirty="0">
                <a:cs typeface="Calibri"/>
              </a:rPr>
              <a:t> 2018; Reichert et al. 2021, 2022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8B907D-5C8D-6561-366A-7D15BD614D78}"/>
              </a:ext>
            </a:extLst>
          </p:cNvPr>
          <p:cNvSpPr txBox="1"/>
          <p:nvPr/>
        </p:nvSpPr>
        <p:spPr>
          <a:xfrm>
            <a:off x="2641021" y="4009158"/>
            <a:ext cx="439881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e.g.,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Reichert et al. 2021, 2022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E71DDF-B2E9-27B4-48FC-6489BAEF69CD}"/>
              </a:ext>
            </a:extLst>
          </p:cNvPr>
          <p:cNvSpPr txBox="1"/>
          <p:nvPr/>
        </p:nvSpPr>
        <p:spPr>
          <a:xfrm>
            <a:off x="2641021" y="5472544"/>
            <a:ext cx="439881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e.g.,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Meyer 1994; Woosley et al 1994; </a:t>
            </a:r>
            <a:br>
              <a:rPr lang="en-US" sz="1200" dirty="0">
                <a:cs typeface="Calibri"/>
              </a:rPr>
            </a:br>
            <a:r>
              <a:rPr lang="en-US" sz="1200" dirty="0">
                <a:cs typeface="Calibri"/>
              </a:rPr>
              <a:t>Wheeler et al. 1998; </a:t>
            </a:r>
            <a:r>
              <a:rPr lang="en-US" sz="1200" dirty="0" err="1">
                <a:cs typeface="Calibri"/>
              </a:rPr>
              <a:t>Freiburghaus</a:t>
            </a:r>
            <a:r>
              <a:rPr lang="en-US" sz="1200" dirty="0">
                <a:cs typeface="Calibri"/>
              </a:rPr>
              <a:t> et al. 1999;</a:t>
            </a:r>
          </a:p>
          <a:p>
            <a:r>
              <a:rPr lang="en-US" sz="1200" dirty="0">
                <a:cs typeface="Calibri"/>
              </a:rPr>
              <a:t>Meyer 2002, Reichert et al. 2022</a:t>
            </a:r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C80408F6-ABD8-D9A8-8865-592CE6B579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27" y="5182774"/>
            <a:ext cx="1310983" cy="129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58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624</Words>
  <Application>Microsoft Office PowerPoint</Application>
  <PresentationFormat>Widescreen</PresentationFormat>
  <Paragraphs>100</Paragraphs>
  <Slides>13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Magnetorotational supernovae </vt:lpstr>
      <vt:lpstr>PowerPoint Presentation</vt:lpstr>
      <vt:lpstr>The dwarf spheroidal galaxy Fornax</vt:lpstr>
      <vt:lpstr>A decreasing Eu trend at high metallicities</vt:lpstr>
      <vt:lpstr>Nucleosynthesis of magnetorotational supernovae</vt:lpstr>
      <vt:lpstr>Nucleosynthesis of magnetorotational supernovae</vt:lpstr>
      <vt:lpstr>Nucleosynthesis of magnetorotational supernovae</vt:lpstr>
      <vt:lpstr>Nucleosynthesis of magnetorotational supernovae, r-process</vt:lpstr>
      <vt:lpstr>Nucleosynthesis of magnetorotational supernovae, r-process</vt:lpstr>
      <vt:lpstr>Heavy element production in the light of observations</vt:lpstr>
      <vt:lpstr>Nucleosynthesis of magnetorotational supernovae, radioactive elements</vt:lpstr>
      <vt:lpstr>Nucleosynthesis of magnetorotational supernovae, hypernovae connection?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Moritz Reichert</cp:lastModifiedBy>
  <cp:revision>204</cp:revision>
  <dcterms:created xsi:type="dcterms:W3CDTF">2022-07-25T11:40:31Z</dcterms:created>
  <dcterms:modified xsi:type="dcterms:W3CDTF">2022-09-05T16:22:00Z</dcterms:modified>
</cp:coreProperties>
</file>