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700" r:id="rId3"/>
    <p:sldMasterId id="2147483703" r:id="rId4"/>
  </p:sldMasterIdLst>
  <p:notesMasterIdLst>
    <p:notesMasterId r:id="rId23"/>
  </p:notesMasterIdLst>
  <p:handoutMasterIdLst>
    <p:handoutMasterId r:id="rId24"/>
  </p:handoutMasterIdLst>
  <p:sldIdLst>
    <p:sldId id="736" r:id="rId5"/>
    <p:sldId id="481" r:id="rId6"/>
    <p:sldId id="721" r:id="rId7"/>
    <p:sldId id="733" r:id="rId8"/>
    <p:sldId id="729" r:id="rId9"/>
    <p:sldId id="757" r:id="rId10"/>
    <p:sldId id="722" r:id="rId11"/>
    <p:sldId id="730" r:id="rId12"/>
    <p:sldId id="752" r:id="rId13"/>
    <p:sldId id="731" r:id="rId14"/>
    <p:sldId id="711" r:id="rId15"/>
    <p:sldId id="737" r:id="rId16"/>
    <p:sldId id="746" r:id="rId17"/>
    <p:sldId id="753" r:id="rId18"/>
    <p:sldId id="748" r:id="rId19"/>
    <p:sldId id="749" r:id="rId20"/>
    <p:sldId id="755" r:id="rId21"/>
    <p:sldId id="727" r:id="rId22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FFFF"/>
    <a:srgbClr val="FF05FF"/>
    <a:srgbClr val="3C26FE"/>
    <a:srgbClr val="4371C4"/>
    <a:srgbClr val="FFE399"/>
    <a:srgbClr val="3B01FF"/>
    <a:srgbClr val="8E8E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59"/>
    <p:restoredTop sz="83510"/>
  </p:normalViewPr>
  <p:slideViewPr>
    <p:cSldViewPr snapToGrid="0" snapToObjects="1">
      <p:cViewPr varScale="1">
        <p:scale>
          <a:sx n="157" d="100"/>
          <a:sy n="157" d="100"/>
        </p:scale>
        <p:origin x="184" y="5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2EF712-663E-A74A-9A4F-B6A493B77E0A}" type="datetimeFigureOut">
              <a:rPr lang="en-US" altLang="x-none"/>
              <a:pPr/>
              <a:t>9/6/22</a:t>
            </a:fld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F6D7FA6-E726-D747-BAE7-018A76A79463}" type="slidenum">
              <a:rPr lang="en-US" altLang="x-none"/>
              <a:pPr/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0BF0058-BF02-3848-969D-54A5D94D9991}" type="datetimeFigureOut">
              <a:rPr lang="en-US" altLang="x-none"/>
              <a:pPr/>
              <a:t>9/6/22</a:t>
            </a:fld>
            <a:endParaRPr lang="en-US" alt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EDB5EF-11CA-4740-988F-7DA87FDF18F8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EDB5EF-11CA-4740-988F-7DA87FDF18F8}" type="slidenum">
              <a:rPr kumimoji="0" lang="en-US" altLang="x-non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Arial"/>
                <a:sym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x-non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-128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1613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With this proposal we would like to contribute understanding the r-process in more detail. For example, although heavy element formation has now been observed, doppler shifts prevent to disentangle the exact abundance distribution in this event.</a:t>
            </a:r>
          </a:p>
          <a:p>
            <a:endParaRPr lang="en-CA" dirty="0"/>
          </a:p>
          <a:p>
            <a:r>
              <a:rPr lang="en-CA" dirty="0"/>
              <a:t>As we all know, different properties of </a:t>
            </a:r>
            <a:r>
              <a:rPr lang="en-CA"/>
              <a:t>r-process nuclei </a:t>
            </a:r>
            <a:r>
              <a:rPr lang="en-CA" dirty="0"/>
              <a:t>directly impact the abundance distribution, like….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EDB5EF-11CA-4740-988F-7DA87FDF18F8}" type="slidenum">
              <a:rPr kumimoji="0" lang="en-US" altLang="x-non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x-non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7890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8EDB5EF-11CA-4740-988F-7DA87FDF18F8}" type="slidenum">
              <a:rPr kumimoji="0" lang="en-US" altLang="x-none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x-non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42543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15.jpg"/><Relationship Id="rId4" Type="http://schemas.openxmlformats.org/officeDocument/2006/relationships/image" Target="../media/image19.jpe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1288" y="95250"/>
            <a:ext cx="8574087" cy="25130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rIns="182880" bIns="36576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sz="4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41288" y="2611438"/>
            <a:ext cx="8575675" cy="103187"/>
            <a:chOff x="284163" y="1759424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759424"/>
              <a:ext cx="2743423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3025998" y="1759424"/>
              <a:ext cx="160033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328" y="1759424"/>
              <a:ext cx="4234208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9" name="Rectangle 8"/>
          <p:cNvSpPr/>
          <p:nvPr/>
        </p:nvSpPr>
        <p:spPr>
          <a:xfrm>
            <a:off x="141288" y="4670425"/>
            <a:ext cx="8574087" cy="130175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pic>
        <p:nvPicPr>
          <p:cNvPr id="10" name="Picture 25" descr="tig_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8950" y="2813050"/>
            <a:ext cx="1114425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9413" y="2813050"/>
            <a:ext cx="1985962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288" y="2813050"/>
            <a:ext cx="2684462" cy="175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" name="Picture 2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4488" y="2813050"/>
            <a:ext cx="2630487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257" y="98661"/>
            <a:ext cx="7808976" cy="1049786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121" y="1596568"/>
            <a:ext cx="7754112" cy="363474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0" y="4827588"/>
            <a:ext cx="1814513" cy="274637"/>
          </a:xfrm>
        </p:spPr>
        <p:txBody>
          <a:bodyPr/>
          <a:lstStyle>
            <a:lvl1pPr>
              <a:defRPr/>
            </a:lvl1pPr>
          </a:lstStyle>
          <a:p>
            <a:r>
              <a:rPr lang="en-CA" altLang="x-none"/>
              <a:t>2016-12-06</a:t>
            </a:r>
            <a:endParaRPr lang="en-US" altLang="x-none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Nuclear Shell Evolution</a:t>
            </a:r>
          </a:p>
        </p:txBody>
      </p:sp>
    </p:spTree>
    <p:extLst>
      <p:ext uri="{BB962C8B-B14F-4D97-AF65-F5344CB8AC3E}">
        <p14:creationId xmlns:p14="http://schemas.microsoft.com/office/powerpoint/2010/main" val="1199114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bkg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Box 1032"/>
          <p:cNvSpPr txBox="1">
            <a:spLocks noChangeArrowheads="1"/>
          </p:cNvSpPr>
          <p:nvPr userDrawn="1"/>
        </p:nvSpPr>
        <p:spPr bwMode="auto">
          <a:xfrm>
            <a:off x="5733144" y="4929187"/>
            <a:ext cx="3240012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p-process workshop 2019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2839135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984096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825" y="76201"/>
            <a:ext cx="6330950" cy="37164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914400"/>
            <a:ext cx="7772400" cy="1771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00350"/>
            <a:ext cx="7772400" cy="1771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57826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1289" y="95251"/>
            <a:ext cx="8574087" cy="2513013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rIns="182880" bIns="36576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sz="4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141289" y="2611439"/>
            <a:ext cx="8575675" cy="103187"/>
            <a:chOff x="284163" y="1759424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759424"/>
              <a:ext cx="2743423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025998" y="1759424"/>
              <a:ext cx="160033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328" y="1759424"/>
              <a:ext cx="4234208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9" name="Rectangle 8"/>
          <p:cNvSpPr/>
          <p:nvPr/>
        </p:nvSpPr>
        <p:spPr>
          <a:xfrm>
            <a:off x="141289" y="4670426"/>
            <a:ext cx="8574087" cy="130175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pic>
        <p:nvPicPr>
          <p:cNvPr id="10" name="Picture 25" descr="tig_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8950" y="2813051"/>
            <a:ext cx="1114425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29414" y="2813051"/>
            <a:ext cx="1985962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289" y="2813051"/>
            <a:ext cx="2684462" cy="175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 xmlns:r="http://schemas.openxmlformats.org/officeDocument/2006/relationships"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" name="Picture 2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4489" y="2813051"/>
            <a:ext cx="2630487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257" y="98662"/>
            <a:ext cx="7808976" cy="1049786"/>
          </a:xfrm>
          <a:prstGeom prst="rect">
            <a:avLst/>
          </a:prstGeo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378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8121" y="1596568"/>
            <a:ext cx="7754112" cy="363474"/>
          </a:xfrm>
        </p:spPr>
        <p:txBody>
          <a:bodyPr/>
          <a:lstStyle>
            <a:lvl1pPr marL="0" indent="0" algn="l" defTabSz="914378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6794501" y="4827589"/>
            <a:ext cx="1814513" cy="274637"/>
          </a:xfrm>
        </p:spPr>
        <p:txBody>
          <a:bodyPr/>
          <a:lstStyle>
            <a:lvl1pPr>
              <a:defRPr/>
            </a:lvl1pPr>
          </a:lstStyle>
          <a:p>
            <a:r>
              <a:rPr lang="en-CA" altLang="x-none"/>
              <a:t>2016-12-06</a:t>
            </a:r>
            <a:endParaRPr lang="en-US" altLang="x-none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Nuclear Shell Evolution</a:t>
            </a:r>
          </a:p>
        </p:txBody>
      </p:sp>
    </p:spTree>
    <p:extLst>
      <p:ext uri="{BB962C8B-B14F-4D97-AF65-F5344CB8AC3E}">
        <p14:creationId xmlns:p14="http://schemas.microsoft.com/office/powerpoint/2010/main" val="2610378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714" y="84138"/>
            <a:ext cx="8574087" cy="8509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12714" y="920750"/>
            <a:ext cx="8575675" cy="103188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33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4493" y="1577847"/>
              <a:ext cx="2743423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328" y="1577847"/>
              <a:ext cx="4234208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33" y="98039"/>
            <a:ext cx="8310603" cy="72588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049" y="1134441"/>
            <a:ext cx="8055203" cy="34601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37252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pt_bkg1.png"/>
          <p:cNvPicPr>
            <a:picLocks noChangeAspect="1"/>
          </p:cNvPicPr>
          <p:nvPr/>
        </p:nvPicPr>
        <p:blipFill>
          <a:blip r:embed="rId2" cstate="print"/>
          <a:srcRect t="2948"/>
          <a:stretch>
            <a:fillRect/>
          </a:stretch>
        </p:blipFill>
        <p:spPr bwMode="auto">
          <a:xfrm>
            <a:off x="71063" y="0"/>
            <a:ext cx="9001881" cy="4991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38024" y="928688"/>
            <a:ext cx="7489976" cy="331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3822" tIns="31911" rIns="63822" bIns="31911">
            <a:spAutoFit/>
          </a:bodyPr>
          <a:lstStyle/>
          <a:p>
            <a:pPr defTabSz="337380" eaLnBrk="0" hangingPunct="0">
              <a:lnSpc>
                <a:spcPct val="90000"/>
              </a:lnSpc>
              <a:defRPr/>
            </a:pPr>
            <a:endParaRPr lang="en-US" sz="1919" dirty="0"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3053954"/>
            <a:ext cx="6096000" cy="857250"/>
          </a:xfrm>
        </p:spPr>
        <p:txBody>
          <a:bodyPr/>
          <a:lstStyle>
            <a:lvl1pPr marL="0" indent="0" algn="ctr">
              <a:buNone/>
              <a:defRPr/>
            </a:lvl1pPr>
            <a:lvl2pPr marL="319100" indent="0" algn="ctr">
              <a:buNone/>
              <a:defRPr/>
            </a:lvl2pPr>
            <a:lvl3pPr marL="638198" indent="0" algn="ctr">
              <a:buNone/>
              <a:defRPr/>
            </a:lvl3pPr>
            <a:lvl4pPr marL="957297" indent="0" algn="ctr">
              <a:buNone/>
              <a:defRPr/>
            </a:lvl4pPr>
            <a:lvl5pPr marL="1276397" indent="0" algn="ctr">
              <a:buNone/>
              <a:defRPr/>
            </a:lvl5pPr>
            <a:lvl6pPr marL="1595496" indent="0" algn="ctr">
              <a:buNone/>
              <a:defRPr/>
            </a:lvl6pPr>
            <a:lvl7pPr marL="1914595" indent="0" algn="ctr">
              <a:buNone/>
              <a:defRPr/>
            </a:lvl7pPr>
            <a:lvl8pPr marL="2233694" indent="0" algn="ctr">
              <a:buNone/>
              <a:defRPr/>
            </a:lvl8pPr>
            <a:lvl9pPr marL="2552793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1438" y="2357441"/>
            <a:ext cx="9001124" cy="3690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56061" tIns="22425" rIns="56061" bIns="22425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152400" y="4790362"/>
            <a:ext cx="9448800" cy="257732"/>
          </a:xfrm>
          <a:prstGeom prst="rect">
            <a:avLst/>
          </a:prstGeom>
          <a:noFill/>
        </p:spPr>
        <p:txBody>
          <a:bodyPr wrap="square" lIns="63851" tIns="31925" rIns="63851" bIns="31925" rtlCol="0">
            <a:spAutoFit/>
          </a:bodyPr>
          <a:lstStyle/>
          <a:p>
            <a:pPr algn="ctr"/>
            <a:r>
              <a:rPr lang="en-US" sz="628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This material is based upon work supported by the U.S. Department of Energy Office of Science under Cooperative Agreement DE-SC0000661, the State of Michigan and</a:t>
            </a:r>
            <a:r>
              <a:rPr lang="en-US" sz="628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Michigan </a:t>
            </a:r>
          </a:p>
          <a:p>
            <a:pPr algn="ctr"/>
            <a:r>
              <a:rPr lang="en-US" sz="628" kern="1200" baseline="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  State University. </a:t>
            </a:r>
            <a:r>
              <a:rPr lang="en-US" sz="628" kern="1200" dirty="0">
                <a:solidFill>
                  <a:schemeClr val="tx1"/>
                </a:solidFill>
                <a:latin typeface="+mn-lt"/>
                <a:ea typeface="ヒラギノ角ゴ Pro W3"/>
                <a:cs typeface="ヒラギノ角ゴ Pro W3"/>
              </a:rPr>
              <a:t>Michigan State University designs and establishes FRIB as a DOE Office of Science National User Facility in support of the mission of the Office of Nuclear Physics.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3011412" y="311429"/>
            <a:ext cx="2743200" cy="15749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15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900" y="353472"/>
            <a:ext cx="1600200" cy="153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328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_ppt.png"/>
          <p:cNvPicPr>
            <a:picLocks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9" name="Text Box 1032"/>
          <p:cNvSpPr txBox="1">
            <a:spLocks noChangeArrowheads="1"/>
          </p:cNvSpPr>
          <p:nvPr userDrawn="1"/>
        </p:nvSpPr>
        <p:spPr bwMode="auto">
          <a:xfrm>
            <a:off x="5660572" y="4875610"/>
            <a:ext cx="3312584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Oslo, May 2022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471903"/>
          </a:xfrm>
        </p:spPr>
        <p:txBody>
          <a:bodyPr/>
          <a:lstStyle>
            <a:lvl1pPr>
              <a:defRPr sz="3164" b="0">
                <a:solidFill>
                  <a:srgbClr val="008000"/>
                </a:solidFill>
                <a:latin typeface="Imprint MT Shadow"/>
                <a:cs typeface="Imprint MT Shadow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1937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FRIB_ppt.png"/>
          <p:cNvPicPr>
            <a:picLocks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79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4115405" y="2256979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3" cstate="print"/>
          <a:srcRect l="3036" t="14900" r="51408" b="16333"/>
          <a:stretch>
            <a:fillRect/>
          </a:stretch>
        </p:blipFill>
        <p:spPr bwMode="auto">
          <a:xfrm>
            <a:off x="3787322" y="4671343"/>
            <a:ext cx="1595059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Box 1032"/>
          <p:cNvSpPr txBox="1">
            <a:spLocks noChangeArrowheads="1"/>
          </p:cNvSpPr>
          <p:nvPr userDrawn="1"/>
        </p:nvSpPr>
        <p:spPr bwMode="auto">
          <a:xfrm>
            <a:off x="5950858" y="4875610"/>
            <a:ext cx="3022298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Oslo, May 2022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  <p:pic>
        <p:nvPicPr>
          <p:cNvPr id="12" name="Picture 7" descr="FRIB_ppt_top.jpg">
            <a:extLst>
              <a:ext uri="{FF2B5EF4-FFF2-40B4-BE49-F238E27FC236}">
                <a16:creationId xmlns:a16="http://schemas.microsoft.com/office/drawing/2014/main" id="{50CA25ED-6464-2344-B0EE-BC01C1B7849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572" y="4590976"/>
            <a:ext cx="616857" cy="552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DC7823-C2F0-4849-AEF0-B7E50130DB0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73" y="4632553"/>
            <a:ext cx="494392" cy="445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207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FRIB_ppt_top.jpg">
            <a:extLst>
              <a:ext uri="{FF2B5EF4-FFF2-40B4-BE49-F238E27FC236}">
                <a16:creationId xmlns:a16="http://schemas.microsoft.com/office/drawing/2014/main" id="{753F8EE6-C568-0A41-BDD0-C45B009A20A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7214" y="-10191"/>
            <a:ext cx="9166984" cy="705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3576A8-54B8-5E47-8D91-5063B5D90C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91" y="4633436"/>
            <a:ext cx="9160891" cy="510064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Box 1032"/>
          <p:cNvSpPr txBox="1">
            <a:spLocks noChangeArrowheads="1"/>
          </p:cNvSpPr>
          <p:nvPr userDrawn="1"/>
        </p:nvSpPr>
        <p:spPr bwMode="auto">
          <a:xfrm>
            <a:off x="5515429" y="4929187"/>
            <a:ext cx="3457727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Oslo, May 2022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873580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95044"/>
            <a:ext cx="9144000" cy="548457"/>
          </a:xfrm>
          <a:prstGeom prst="rect">
            <a:avLst/>
          </a:prstGeom>
        </p:spPr>
      </p:pic>
      <p:pic>
        <p:nvPicPr>
          <p:cNvPr id="5" name="Picture 7" descr="FRIB_ppt_top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752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9778" y="990081"/>
            <a:ext cx="7864929" cy="2448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16" tIns="33958" rIns="67916" bIns="33958">
            <a:spAutoFit/>
          </a:bodyPr>
          <a:lstStyle/>
          <a:p>
            <a:pPr defTabSz="339661" eaLnBrk="0" hangingPunct="0">
              <a:lnSpc>
                <a:spcPct val="90000"/>
              </a:lnSpc>
              <a:defRPr/>
            </a:pPr>
            <a:endParaRPr lang="en-US" sz="1266" dirty="0">
              <a:solidFill>
                <a:prstClr val="black"/>
              </a:solidFill>
              <a:latin typeface="Helvetica" pitchFamily="-107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115405" y="2256979"/>
            <a:ext cx="9144000" cy="2633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16" tIns="33958" rIns="67916" bIns="33958">
            <a:spAutoFit/>
          </a:bodyPr>
          <a:lstStyle/>
          <a:p>
            <a:pPr defTabSz="339661">
              <a:defRPr/>
            </a:pPr>
            <a:endParaRPr lang="en-US" sz="1266" dirty="0">
              <a:solidFill>
                <a:prstClr val="black"/>
              </a:solidFill>
              <a:latin typeface="Arial" charset="0"/>
              <a:ea typeface="ヒラギノ角ゴ Pro W3" pitchFamily="-107" charset="-128"/>
              <a:cs typeface="Arial" charset="0"/>
            </a:endParaRPr>
          </a:p>
        </p:txBody>
      </p:sp>
      <p:sp>
        <p:nvSpPr>
          <p:cNvPr id="11" name="Text Box 1032">
            <a:extLst>
              <a:ext uri="{FF2B5EF4-FFF2-40B4-BE49-F238E27FC236}">
                <a16:creationId xmlns:a16="http://schemas.microsoft.com/office/drawing/2014/main" id="{35DF166D-8AE1-354A-864F-2F6A8F102A5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660572" y="4868353"/>
            <a:ext cx="3182561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Oslo, May 2022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512122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2713" y="84138"/>
            <a:ext cx="8574087" cy="8509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12713" y="920750"/>
            <a:ext cx="8575675" cy="103188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33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4493" y="1577847"/>
              <a:ext cx="2743423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328" y="1577847"/>
              <a:ext cx="4234208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733" y="98039"/>
            <a:ext cx="8310603" cy="72588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048" y="1134441"/>
            <a:ext cx="8055203" cy="3460182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35479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2491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324863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3200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bkg1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3620"/>
            <a:ext cx="7772400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57550"/>
            <a:ext cx="6400800" cy="914400"/>
          </a:xfrm>
        </p:spPr>
        <p:txBody>
          <a:bodyPr/>
          <a:lstStyle>
            <a:lvl1pPr marL="0" indent="0" algn="ctr">
              <a:buNone/>
              <a:defRPr/>
            </a:lvl1pPr>
            <a:lvl2pPr marL="339782" indent="0" algn="ctr">
              <a:buNone/>
              <a:defRPr/>
            </a:lvl2pPr>
            <a:lvl3pPr marL="679564" indent="0" algn="ctr">
              <a:buNone/>
              <a:defRPr/>
            </a:lvl3pPr>
            <a:lvl4pPr marL="1019346" indent="0" algn="ctr">
              <a:buNone/>
              <a:defRPr/>
            </a:lvl4pPr>
            <a:lvl5pPr marL="1359129" indent="0" algn="ctr">
              <a:buNone/>
              <a:defRPr/>
            </a:lvl5pPr>
            <a:lvl6pPr marL="1698912" indent="0" algn="ctr">
              <a:buNone/>
              <a:defRPr/>
            </a:lvl6pPr>
            <a:lvl7pPr marL="2038694" indent="0" algn="ctr">
              <a:buNone/>
              <a:defRPr/>
            </a:lvl7pPr>
            <a:lvl8pPr marL="2378476" indent="0" algn="ctr">
              <a:buNone/>
              <a:defRPr/>
            </a:lvl8pPr>
            <a:lvl9pPr marL="271825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8597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9" name="Text Box 1032"/>
          <p:cNvSpPr txBox="1">
            <a:spLocks noChangeArrowheads="1"/>
          </p:cNvSpPr>
          <p:nvPr userDrawn="1"/>
        </p:nvSpPr>
        <p:spPr bwMode="auto">
          <a:xfrm>
            <a:off x="5588000" y="4875610"/>
            <a:ext cx="3312584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+mn-cs"/>
              </a:rPr>
              <a:t>Artemis</a:t>
            </a:r>
            <a:r>
              <a:rPr lang="en-US" sz="773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+mn-cs"/>
              </a:rPr>
              <a:t> Spyrou, p-process workshop 2019</a:t>
            </a:r>
            <a:r>
              <a:rPr lang="en-US" sz="773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+mn-cs"/>
              </a:rPr>
              <a:t>, </a:t>
            </a:r>
            <a:r>
              <a:rPr lang="en-US" sz="773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+mn-cs"/>
              </a:rPr>
              <a:t>Slide </a:t>
            </a:r>
            <a:fld id="{97F26045-EFAF-4618-8EDF-874E6A216DC5}" type="slidenum">
              <a:rPr lang="en-US" sz="773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+mn-cs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471903"/>
          </a:xfrm>
        </p:spPr>
        <p:txBody>
          <a:bodyPr/>
          <a:lstStyle>
            <a:lvl1pPr>
              <a:defRPr sz="3164" b="0">
                <a:solidFill>
                  <a:srgbClr val="008000"/>
                </a:solidFill>
                <a:latin typeface="Imprint MT Shadow"/>
                <a:cs typeface="Imprint MT Shadow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05841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322" y="4671343"/>
            <a:ext cx="1595059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Box 1032"/>
          <p:cNvSpPr txBox="1">
            <a:spLocks noChangeArrowheads="1"/>
          </p:cNvSpPr>
          <p:nvPr userDrawn="1"/>
        </p:nvSpPr>
        <p:spPr bwMode="auto">
          <a:xfrm>
            <a:off x="5805715" y="4929187"/>
            <a:ext cx="3167441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p-process workshop 2019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39919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FRIB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79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4115405" y="2256979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7322" y="4671343"/>
            <a:ext cx="1595059" cy="39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Box 1032"/>
          <p:cNvSpPr txBox="1">
            <a:spLocks noChangeArrowheads="1"/>
          </p:cNvSpPr>
          <p:nvPr userDrawn="1"/>
        </p:nvSpPr>
        <p:spPr bwMode="auto">
          <a:xfrm>
            <a:off x="5660572" y="4875610"/>
            <a:ext cx="3312584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p-process workshop 2019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427110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SCLFRIB_ppt.png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669775" y="990080"/>
            <a:ext cx="7864929" cy="319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latin typeface="Helvetica" pitchFamily="-111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4115405" y="2256978"/>
            <a:ext cx="9144000" cy="3456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folHlink">
                <a:alpha val="74998"/>
              </a:schemeClr>
            </a:outerShdw>
          </a:effectLst>
        </p:spPr>
        <p:txBody>
          <a:bodyPr lIns="67959" tIns="33979" rIns="67959" bIns="33979">
            <a:spAutoFit/>
          </a:bodyPr>
          <a:lstStyle/>
          <a:p>
            <a:pPr>
              <a:defRPr/>
            </a:pPr>
            <a:endParaRPr lang="en-US">
              <a:latin typeface="Arial" charset="0"/>
              <a:ea typeface="ヒラギノ角ゴ Pro W3" pitchFamily="-111" charset="-128"/>
              <a:cs typeface="Arial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35429" y="57151"/>
            <a:ext cx="8273143" cy="371646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8108" y="800324"/>
            <a:ext cx="8227786" cy="377056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Box 1032"/>
          <p:cNvSpPr txBox="1">
            <a:spLocks noChangeArrowheads="1"/>
          </p:cNvSpPr>
          <p:nvPr userDrawn="1"/>
        </p:nvSpPr>
        <p:spPr bwMode="auto">
          <a:xfrm>
            <a:off x="5588001" y="4875610"/>
            <a:ext cx="3385155" cy="1070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r" defTabSz="609430" eaLnBrk="0" hangingPunct="0">
              <a:lnSpc>
                <a:spcPct val="90000"/>
              </a:lnSpc>
              <a:defRPr/>
            </a:pP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Artemis</a:t>
            </a:r>
            <a:r>
              <a:rPr lang="en-US" sz="773" kern="1200" baseline="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 Spyrou, p-process workshop 2019</a:t>
            </a:r>
            <a:r>
              <a:rPr lang="en-US" sz="773" kern="1200" dirty="0">
                <a:solidFill>
                  <a:srgbClr val="064308"/>
                </a:solidFill>
                <a:latin typeface="Helvetica" pitchFamily="-111" charset="0"/>
                <a:ea typeface="ヒラギノ角ゴ Pro W3" pitchFamily="-111" charset="-128"/>
                <a:cs typeface="ヒラギノ角ゴ Pro W3"/>
              </a:rPr>
              <a:t>, </a:t>
            </a:r>
            <a:r>
              <a:rPr lang="en-US" sz="773" kern="1200" dirty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t>Slide </a:t>
            </a:r>
            <a:fld id="{97F26045-EFAF-4618-8EDF-874E6A216DC5}" type="slidenum">
              <a:rPr lang="en-US" sz="773" kern="1200" smtClean="0">
                <a:solidFill>
                  <a:srgbClr val="064308"/>
                </a:solidFill>
                <a:latin typeface="Arial" charset="0"/>
                <a:ea typeface="ヒラギノ角ゴ Pro W3" pitchFamily="-111" charset="-128"/>
                <a:cs typeface="ヒラギノ角ゴ Pro W3"/>
              </a:rPr>
              <a:pPr algn="r" defTabSz="609430" eaLnBrk="0" hangingPunct="0">
                <a:lnSpc>
                  <a:spcPct val="90000"/>
                </a:lnSpc>
                <a:defRPr/>
              </a:pPr>
              <a:t>‹#›</a:t>
            </a:fld>
            <a:endParaRPr lang="en-US" sz="773" kern="1200" dirty="0">
              <a:solidFill>
                <a:srgbClr val="064308"/>
              </a:solidFill>
              <a:latin typeface="Arial" charset="0"/>
              <a:ea typeface="ヒラギノ角ゴ Pro W3" pitchFamily="-111" charset="-128"/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628009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923925"/>
            <a:ext cx="8054975" cy="3670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875" y="14288"/>
            <a:ext cx="630238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262626"/>
                </a:solidFill>
              </a:defRPr>
            </a:lvl1pPr>
          </a:lstStyle>
          <a:p>
            <a:fld id="{33046761-78A3-9241-A308-7537FDAB450C}" type="slidenum">
              <a:rPr lang="en-US" altLang="x-none"/>
              <a:pPr/>
              <a:t>‹#›</a:t>
            </a:fld>
            <a:endParaRPr lang="en-US" altLang="x-none"/>
          </a:p>
        </p:txBody>
      </p:sp>
      <p:sp>
        <p:nvSpPr>
          <p:cNvPr id="12" name="Rectangle 11"/>
          <p:cNvSpPr/>
          <p:nvPr/>
        </p:nvSpPr>
        <p:spPr>
          <a:xfrm>
            <a:off x="200025" y="84138"/>
            <a:ext cx="8486775" cy="85090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grpSp>
        <p:nvGrpSpPr>
          <p:cNvPr id="1029" name="Group 12"/>
          <p:cNvGrpSpPr>
            <a:grpSpLocks/>
          </p:cNvGrpSpPr>
          <p:nvPr/>
        </p:nvGrpSpPr>
        <p:grpSpPr bwMode="auto">
          <a:xfrm>
            <a:off x="200025" y="920750"/>
            <a:ext cx="8488363" cy="103188"/>
            <a:chOff x="284163" y="1577847"/>
            <a:chExt cx="8576373" cy="137411"/>
          </a:xfrm>
        </p:grpSpPr>
        <p:sp>
          <p:nvSpPr>
            <p:cNvPr id="14" name="Rectangle 13"/>
            <p:cNvSpPr/>
            <p:nvPr/>
          </p:nvSpPr>
          <p:spPr>
            <a:xfrm>
              <a:off x="284163" y="1577847"/>
              <a:ext cx="1600752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884915" y="1577847"/>
              <a:ext cx="2742771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626082" y="1577847"/>
              <a:ext cx="4234454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/>
            </a:p>
          </p:txBody>
        </p:sp>
      </p:grp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391275" y="4827588"/>
            <a:ext cx="1982788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73A49"/>
                </a:solidFill>
              </a:defRPr>
            </a:lvl1pPr>
          </a:lstStyle>
          <a:p>
            <a:r>
              <a:rPr lang="en-CA" altLang="x-none"/>
              <a:t>2016-12-06</a:t>
            </a:r>
            <a:endParaRPr lang="en-US" altLang="x-none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025" y="4827588"/>
            <a:ext cx="6124575" cy="274637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Nuclear Shell Evolution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8" r:id="rId3"/>
    <p:sldLayoutId id="2147483670" r:id="rId4"/>
  </p:sldLayoutIdLst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200" kern="120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9pPr>
    </p:titleStyle>
    <p:bodyStyle>
      <a:lvl1pPr marL="454025" indent="-454025" algn="l" rtl="0" eaLnBrk="1" fontAlgn="base" hangingPunct="1">
        <a:spcBef>
          <a:spcPts val="2000"/>
        </a:spcBef>
        <a:spcAft>
          <a:spcPct val="0"/>
        </a:spcAft>
        <a:buClr>
          <a:srgbClr val="A6A6A6"/>
        </a:buClr>
        <a:buSzPct val="90000"/>
        <a:buFont typeface="Wingdings" charset="2"/>
        <a:buChar char="u"/>
        <a:defRPr sz="2400" kern="1200">
          <a:solidFill>
            <a:srgbClr val="262626"/>
          </a:solidFill>
          <a:latin typeface="+mn-lt"/>
          <a:ea typeface="ＭＳ Ｐゴシック" charset="-128"/>
          <a:cs typeface="+mn-cs"/>
        </a:defRPr>
      </a:lvl1pPr>
      <a:lvl2pPr marL="914400" indent="-457200" algn="l" rtl="0" eaLnBrk="1" fontAlgn="base" hangingPunct="1">
        <a:spcBef>
          <a:spcPts val="600"/>
        </a:spcBef>
        <a:spcAft>
          <a:spcPct val="0"/>
        </a:spcAft>
        <a:buClr>
          <a:srgbClr val="404040"/>
        </a:buClr>
        <a:buSzPct val="90000"/>
        <a:buFont typeface="Wingdings" charset="2"/>
        <a:buChar char="u"/>
        <a:defRPr sz="2200" kern="1200">
          <a:solidFill>
            <a:srgbClr val="262626"/>
          </a:solidFill>
          <a:latin typeface="+mn-lt"/>
          <a:ea typeface="ＭＳ Ｐゴシック" charset="-128"/>
          <a:cs typeface="+mn-cs"/>
        </a:defRPr>
      </a:lvl2pPr>
      <a:lvl3pPr marL="1260475" indent="-346075" algn="l" rtl="0" eaLnBrk="1" fontAlgn="base" hangingPunct="1">
        <a:spcBef>
          <a:spcPts val="600"/>
        </a:spcBef>
        <a:spcAft>
          <a:spcPct val="0"/>
        </a:spcAft>
        <a:buClr>
          <a:srgbClr val="A6A6A6"/>
        </a:buClr>
        <a:buSzPct val="90000"/>
        <a:buFont typeface="Wingdings" charset="2"/>
        <a:buChar char="u"/>
        <a:defRPr sz="2000" kern="1200">
          <a:solidFill>
            <a:srgbClr val="262626"/>
          </a:solidFill>
          <a:latin typeface="+mn-lt"/>
          <a:ea typeface="ＭＳ Ｐゴシック" charset="-128"/>
          <a:cs typeface="+mn-cs"/>
        </a:defRPr>
      </a:lvl3pPr>
      <a:lvl4pPr marL="1600200" indent="-339725" algn="l" rtl="0" eaLnBrk="1" fontAlgn="base" hangingPunct="1">
        <a:spcBef>
          <a:spcPts val="600"/>
        </a:spcBef>
        <a:spcAft>
          <a:spcPct val="0"/>
        </a:spcAft>
        <a:buClr>
          <a:srgbClr val="404040"/>
        </a:buClr>
        <a:buSzPct val="90000"/>
        <a:buFont typeface="Wingdings" charset="2"/>
        <a:buChar char="u"/>
        <a:defRPr kern="1200">
          <a:solidFill>
            <a:srgbClr val="262626"/>
          </a:solidFill>
          <a:latin typeface="+mn-lt"/>
          <a:ea typeface="ＭＳ Ｐゴシック" charset="-128"/>
          <a:cs typeface="+mn-cs"/>
        </a:defRPr>
      </a:lvl4pPr>
      <a:lvl5pPr marL="1939925" indent="-331788" algn="l" rtl="0" eaLnBrk="1" fontAlgn="base" hangingPunct="1">
        <a:spcBef>
          <a:spcPts val="600"/>
        </a:spcBef>
        <a:spcAft>
          <a:spcPct val="0"/>
        </a:spcAft>
        <a:buClr>
          <a:srgbClr val="A6A6A6"/>
        </a:buClr>
        <a:buSzPct val="90000"/>
        <a:buFont typeface="Wingdings" charset="2"/>
        <a:buChar char="u"/>
        <a:defRPr kern="1200">
          <a:solidFill>
            <a:srgbClr val="262626"/>
          </a:solidFill>
          <a:latin typeface="+mn-lt"/>
          <a:ea typeface="ＭＳ Ｐゴシック" charset="-128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charset="2"/>
        <a:buChar char="u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charset="2"/>
        <a:buChar char="u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charset="2"/>
        <a:buChar char="u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charset="2"/>
        <a:buChar char="u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6072" y="56927"/>
            <a:ext cx="6331857" cy="3716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9299" tIns="23720" rIns="59299" bIns="23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108" y="800324"/>
            <a:ext cx="8227786" cy="377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9167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</p:sldLayoutIdLst>
  <p:hf sldNum="0" hdr="0" dt="0"/>
  <p:txStyles>
    <p:titleStyle>
      <a:lvl1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339812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679625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019437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359250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27244" indent="-127244" algn="l" defTabSz="600500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1477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39316" indent="-127244" algn="l" defTabSz="600500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 sz="1195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51389" indent="-127244" algn="l" defTabSz="600500" rtl="0" eaLnBrk="0" fontAlgn="base" hangingPunct="0">
        <a:lnSpc>
          <a:spcPct val="90000"/>
        </a:lnSpc>
        <a:spcBef>
          <a:spcPct val="15000"/>
        </a:spcBef>
        <a:spcAft>
          <a:spcPct val="0"/>
        </a:spcAft>
        <a:buSzPct val="100000"/>
        <a:buChar char="»"/>
        <a:defRPr sz="1195"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934236" indent="-169658" algn="l" defTabSz="600500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ヒラギノ角ゴ Pro W3" pitchFamily="-111" charset="-128"/>
          <a:cs typeface="ヒラギノ角ゴ Pro W3"/>
        </a:defRPr>
      </a:lvl4pPr>
      <a:lvl5pPr marL="1312617" indent="-111617" algn="l" defTabSz="600500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ヒラギノ角ゴ Pro W3" pitchFamily="-111" charset="-128"/>
          <a:cs typeface="ヒラギノ角ゴ Pro W3"/>
        </a:defRPr>
      </a:lvl5pPr>
      <a:lvl6pPr marL="1653046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6pPr>
      <a:lvl7pPr marL="1992860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7pPr>
      <a:lvl8pPr marL="2332672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8pPr>
      <a:lvl9pPr marL="2672485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1pPr>
      <a:lvl2pPr marL="339812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2pPr>
      <a:lvl3pPr marL="679625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3pPr>
      <a:lvl4pPr marL="1019437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4pPr>
      <a:lvl5pPr marL="135925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5pPr>
      <a:lvl6pPr marL="1699063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6pPr>
      <a:lvl7pPr marL="2038875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7pPr>
      <a:lvl8pPr marL="2378688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8pPr>
      <a:lvl9pPr marL="271850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6" y="923925"/>
            <a:ext cx="8054975" cy="3670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24875" y="14289"/>
            <a:ext cx="630238" cy="2698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262626"/>
                </a:solidFill>
              </a:defRPr>
            </a:lvl1pPr>
          </a:lstStyle>
          <a:p>
            <a:fld id="{33046761-78A3-9241-A308-7537FDAB450C}" type="slidenum">
              <a:rPr lang="en-US" altLang="x-none"/>
              <a:pPr/>
              <a:t>‹#›</a:t>
            </a:fld>
            <a:endParaRPr lang="en-US" altLang="x-none"/>
          </a:p>
        </p:txBody>
      </p:sp>
      <p:sp>
        <p:nvSpPr>
          <p:cNvPr id="12" name="Rectangle 11"/>
          <p:cNvSpPr/>
          <p:nvPr/>
        </p:nvSpPr>
        <p:spPr>
          <a:xfrm>
            <a:off x="200026" y="84138"/>
            <a:ext cx="8486775" cy="85090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sz="1800"/>
          </a:p>
        </p:txBody>
      </p:sp>
      <p:grpSp>
        <p:nvGrpSpPr>
          <p:cNvPr id="1029" name="Group 12"/>
          <p:cNvGrpSpPr>
            <a:grpSpLocks/>
          </p:cNvGrpSpPr>
          <p:nvPr/>
        </p:nvGrpSpPr>
        <p:grpSpPr bwMode="auto">
          <a:xfrm>
            <a:off x="200026" y="920750"/>
            <a:ext cx="8488363" cy="103188"/>
            <a:chOff x="284163" y="1577847"/>
            <a:chExt cx="8576373" cy="137411"/>
          </a:xfrm>
        </p:grpSpPr>
        <p:sp>
          <p:nvSpPr>
            <p:cNvPr id="14" name="Rectangle 13"/>
            <p:cNvSpPr/>
            <p:nvPr/>
          </p:nvSpPr>
          <p:spPr>
            <a:xfrm>
              <a:off x="284163" y="1577847"/>
              <a:ext cx="1600752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884915" y="1577847"/>
              <a:ext cx="2742771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626082" y="1577847"/>
              <a:ext cx="4234454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sz="1800"/>
            </a:p>
          </p:txBody>
        </p:sp>
      </p:grp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6391275" y="4827589"/>
            <a:ext cx="1982788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373A49"/>
                </a:solidFill>
              </a:defRPr>
            </a:lvl1pPr>
          </a:lstStyle>
          <a:p>
            <a:r>
              <a:rPr lang="en-CA" altLang="x-none"/>
              <a:t>2016-12-06</a:t>
            </a:r>
            <a:endParaRPr lang="en-US" altLang="x-none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0026" y="4827589"/>
            <a:ext cx="6124575" cy="274637"/>
          </a:xfrm>
          <a:prstGeom prst="rect">
            <a:avLst/>
          </a:prstGeom>
        </p:spPr>
        <p:txBody>
          <a:bodyPr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Nuclear Shell Evolution</a:t>
            </a:r>
          </a:p>
        </p:txBody>
      </p:sp>
    </p:spTree>
    <p:extLst>
      <p:ext uri="{BB962C8B-B14F-4D97-AF65-F5344CB8AC3E}">
        <p14:creationId xmlns:p14="http://schemas.microsoft.com/office/powerpoint/2010/main" val="2597280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</p:sldLayoutIdLst>
  <p:hf sldNum="0" hd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200" kern="1200">
          <a:solidFill>
            <a:schemeClr val="bg1"/>
          </a:solidFill>
          <a:latin typeface="+mj-lt"/>
          <a:ea typeface="ＭＳ Ｐゴシック" charset="-128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5pPr>
      <a:lvl6pPr marL="457189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6pPr>
      <a:lvl7pPr marL="914378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7pPr>
      <a:lvl8pPr marL="1371566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8pPr>
      <a:lvl9pPr marL="1828754" algn="r" rtl="0" eaLnBrk="1" fontAlgn="base" hangingPunct="1">
        <a:spcBef>
          <a:spcPct val="0"/>
        </a:spcBef>
        <a:spcAft>
          <a:spcPct val="0"/>
        </a:spcAft>
        <a:defRPr sz="4200">
          <a:solidFill>
            <a:schemeClr val="bg1"/>
          </a:solidFill>
          <a:latin typeface="Corbel" charset="0"/>
          <a:ea typeface="ＭＳ Ｐゴシック" charset="-128"/>
        </a:defRPr>
      </a:lvl9pPr>
    </p:titleStyle>
    <p:bodyStyle>
      <a:lvl1pPr marL="454014" indent="-454014" algn="l" rtl="0" eaLnBrk="1" fontAlgn="base" hangingPunct="1">
        <a:spcBef>
          <a:spcPts val="2000"/>
        </a:spcBef>
        <a:spcAft>
          <a:spcPct val="0"/>
        </a:spcAft>
        <a:buClr>
          <a:srgbClr val="A6A6A6"/>
        </a:buClr>
        <a:buSzPct val="90000"/>
        <a:buFont typeface="Wingdings" charset="2"/>
        <a:buChar char="u"/>
        <a:defRPr sz="2400" kern="1200">
          <a:solidFill>
            <a:srgbClr val="262626"/>
          </a:solidFill>
          <a:latin typeface="+mn-lt"/>
          <a:ea typeface="ＭＳ Ｐゴシック" charset="-128"/>
          <a:cs typeface="+mn-cs"/>
        </a:defRPr>
      </a:lvl1pPr>
      <a:lvl2pPr marL="914378" indent="-457189" algn="l" rtl="0" eaLnBrk="1" fontAlgn="base" hangingPunct="1">
        <a:spcBef>
          <a:spcPts val="600"/>
        </a:spcBef>
        <a:spcAft>
          <a:spcPct val="0"/>
        </a:spcAft>
        <a:buClr>
          <a:srgbClr val="404040"/>
        </a:buClr>
        <a:buSzPct val="90000"/>
        <a:buFont typeface="Wingdings" charset="2"/>
        <a:buChar char="u"/>
        <a:defRPr sz="2200" kern="1200">
          <a:solidFill>
            <a:srgbClr val="262626"/>
          </a:solidFill>
          <a:latin typeface="+mn-lt"/>
          <a:ea typeface="ＭＳ Ｐゴシック" charset="-128"/>
          <a:cs typeface="+mn-cs"/>
        </a:defRPr>
      </a:lvl2pPr>
      <a:lvl3pPr marL="1260443" indent="-346067" algn="l" rtl="0" eaLnBrk="1" fontAlgn="base" hangingPunct="1">
        <a:spcBef>
          <a:spcPts val="600"/>
        </a:spcBef>
        <a:spcAft>
          <a:spcPct val="0"/>
        </a:spcAft>
        <a:buClr>
          <a:srgbClr val="A6A6A6"/>
        </a:buClr>
        <a:buSzPct val="90000"/>
        <a:buFont typeface="Wingdings" charset="2"/>
        <a:buChar char="u"/>
        <a:defRPr sz="2000" kern="1200">
          <a:solidFill>
            <a:srgbClr val="262626"/>
          </a:solidFill>
          <a:latin typeface="+mn-lt"/>
          <a:ea typeface="ＭＳ Ｐゴシック" charset="-128"/>
          <a:cs typeface="+mn-cs"/>
        </a:defRPr>
      </a:lvl3pPr>
      <a:lvl4pPr marL="1600160" indent="-339716" algn="l" rtl="0" eaLnBrk="1" fontAlgn="base" hangingPunct="1">
        <a:spcBef>
          <a:spcPts val="600"/>
        </a:spcBef>
        <a:spcAft>
          <a:spcPct val="0"/>
        </a:spcAft>
        <a:buClr>
          <a:srgbClr val="404040"/>
        </a:buClr>
        <a:buSzPct val="90000"/>
        <a:buFont typeface="Wingdings" charset="2"/>
        <a:buChar char="u"/>
        <a:defRPr kern="1200">
          <a:solidFill>
            <a:srgbClr val="262626"/>
          </a:solidFill>
          <a:latin typeface="+mn-lt"/>
          <a:ea typeface="ＭＳ Ｐゴシック" charset="-128"/>
          <a:cs typeface="+mn-cs"/>
        </a:defRPr>
      </a:lvl4pPr>
      <a:lvl5pPr marL="1939877" indent="-331780" algn="l" rtl="0" eaLnBrk="1" fontAlgn="base" hangingPunct="1">
        <a:spcBef>
          <a:spcPts val="600"/>
        </a:spcBef>
        <a:spcAft>
          <a:spcPct val="0"/>
        </a:spcAft>
        <a:buClr>
          <a:srgbClr val="A6A6A6"/>
        </a:buClr>
        <a:buSzPct val="90000"/>
        <a:buFont typeface="Wingdings" charset="2"/>
        <a:buChar char="u"/>
        <a:defRPr kern="1200">
          <a:solidFill>
            <a:srgbClr val="262626"/>
          </a:solidFill>
          <a:latin typeface="+mn-lt"/>
          <a:ea typeface="ＭＳ Ｐゴシック" charset="-128"/>
          <a:cs typeface="+mn-cs"/>
        </a:defRPr>
      </a:lvl5pPr>
      <a:lvl6pPr marL="2290706" indent="-344480" algn="l" defTabSz="914378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charset="2"/>
        <a:buChar char="u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659" indent="-344480" algn="l" defTabSz="914378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charset="2"/>
        <a:buChar char="u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139" indent="-344480" algn="l" defTabSz="914378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charset="2"/>
        <a:buChar char="u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031" indent="-344480" algn="l" defTabSz="914378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charset="2"/>
        <a:buChar char="u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6072" y="56927"/>
            <a:ext cx="6331857" cy="3716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59299" tIns="23720" rIns="59299" bIns="23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8108" y="800324"/>
            <a:ext cx="8227786" cy="3770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490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</p:sldLayoutIdLst>
  <p:hf sldNum="0" hdr="0" dt="0"/>
  <p:txStyles>
    <p:titleStyle>
      <a:lvl1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2pPr>
      <a:lvl3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3pPr>
      <a:lvl4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4pPr>
      <a:lvl5pPr algn="ctr" defTabSz="600500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5pPr>
      <a:lvl6pPr marL="339812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6pPr>
      <a:lvl7pPr marL="679625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7pPr>
      <a:lvl8pPr marL="1019437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8pPr>
      <a:lvl9pPr marL="1359250" algn="ctr" defTabSz="600572" rtl="0" eaLnBrk="0" fontAlgn="base" hangingPunct="0">
        <a:lnSpc>
          <a:spcPct val="88000"/>
        </a:lnSpc>
        <a:spcBef>
          <a:spcPct val="0"/>
        </a:spcBef>
        <a:spcAft>
          <a:spcPct val="0"/>
        </a:spcAft>
        <a:defRPr sz="2391" b="1">
          <a:solidFill>
            <a:srgbClr val="064308"/>
          </a:solidFill>
          <a:latin typeface="Arial" charset="0"/>
          <a:ea typeface="Arial" charset="0"/>
          <a:cs typeface="Arial" charset="0"/>
        </a:defRPr>
      </a:lvl9pPr>
    </p:titleStyle>
    <p:bodyStyle>
      <a:lvl1pPr marL="127244" indent="-127244" algn="l" defTabSz="600500" rtl="0" eaLnBrk="0" fontAlgn="base" hangingPunct="0">
        <a:lnSpc>
          <a:spcPct val="90000"/>
        </a:lnSpc>
        <a:spcBef>
          <a:spcPct val="50000"/>
        </a:spcBef>
        <a:spcAft>
          <a:spcPct val="0"/>
        </a:spcAft>
        <a:buSzPct val="100000"/>
        <a:buChar char="•"/>
        <a:defRPr sz="1477">
          <a:solidFill>
            <a:srgbClr val="064308"/>
          </a:solidFill>
          <a:latin typeface="Arial" charset="0"/>
          <a:ea typeface="ＭＳ Ｐゴシック" pitchFamily="-65" charset="-128"/>
          <a:cs typeface="ＭＳ Ｐゴシック" pitchFamily="-65" charset="-128"/>
        </a:defRPr>
      </a:lvl1pPr>
      <a:lvl2pPr marL="339316" indent="-127244" algn="l" defTabSz="600500" rtl="0" eaLnBrk="0" fontAlgn="base" hangingPunct="0">
        <a:lnSpc>
          <a:spcPct val="90000"/>
        </a:lnSpc>
        <a:spcBef>
          <a:spcPct val="25000"/>
        </a:spcBef>
        <a:spcAft>
          <a:spcPct val="0"/>
        </a:spcAft>
        <a:buSzPct val="100000"/>
        <a:buChar char="–"/>
        <a:defRPr sz="1195">
          <a:solidFill>
            <a:schemeClr val="tx1"/>
          </a:solidFill>
          <a:latin typeface="Arial" charset="0"/>
          <a:ea typeface="ＭＳ Ｐゴシック" charset="-128"/>
          <a:cs typeface="ＭＳ Ｐゴシック"/>
        </a:defRPr>
      </a:lvl2pPr>
      <a:lvl3pPr marL="551389" indent="-127244" algn="l" defTabSz="600500" rtl="0" eaLnBrk="0" fontAlgn="base" hangingPunct="0">
        <a:lnSpc>
          <a:spcPct val="90000"/>
        </a:lnSpc>
        <a:spcBef>
          <a:spcPct val="15000"/>
        </a:spcBef>
        <a:spcAft>
          <a:spcPct val="0"/>
        </a:spcAft>
        <a:buSzPct val="100000"/>
        <a:buChar char="»"/>
        <a:defRPr sz="1195">
          <a:solidFill>
            <a:schemeClr val="tx1"/>
          </a:solidFill>
          <a:latin typeface="Arial" charset="0"/>
          <a:ea typeface="ヒラギノ角ゴ Pro W3" pitchFamily="-111" charset="-128"/>
          <a:cs typeface="ヒラギノ角ゴ Pro W3" pitchFamily="-111" charset="-128"/>
        </a:defRPr>
      </a:lvl3pPr>
      <a:lvl4pPr marL="934236" indent="-169658" algn="l" defTabSz="600500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ヒラギノ角ゴ Pro W3" pitchFamily="-111" charset="-128"/>
          <a:cs typeface="ヒラギノ角ゴ Pro W3"/>
        </a:defRPr>
      </a:lvl4pPr>
      <a:lvl5pPr marL="1312617" indent="-111617" algn="l" defTabSz="600500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ヒラギノ角ゴ Pro W3" pitchFamily="-111" charset="-128"/>
          <a:cs typeface="ヒラギノ角ゴ Pro W3"/>
        </a:defRPr>
      </a:lvl5pPr>
      <a:lvl6pPr marL="1653046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6pPr>
      <a:lvl7pPr marL="1992860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7pPr>
      <a:lvl8pPr marL="2332672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8pPr>
      <a:lvl9pPr marL="2672485" indent="-112091" algn="l" defTabSz="600572" rtl="0" eaLnBrk="0" fontAlgn="base" hangingPunct="0">
        <a:lnSpc>
          <a:spcPct val="90000"/>
        </a:lnSpc>
        <a:spcBef>
          <a:spcPct val="10000"/>
        </a:spcBef>
        <a:spcAft>
          <a:spcPct val="0"/>
        </a:spcAft>
        <a:buSzPct val="100000"/>
        <a:buChar char="–"/>
        <a:defRPr sz="984">
          <a:solidFill>
            <a:schemeClr val="tx1"/>
          </a:solidFill>
          <a:latin typeface="Helvetica" charset="0"/>
          <a:ea typeface="+mn-ea"/>
          <a:cs typeface="+mn-cs"/>
        </a:defRPr>
      </a:lvl9pPr>
    </p:bodyStyle>
    <p:otherStyle>
      <a:defPPr>
        <a:defRPr lang="en-US"/>
      </a:defPPr>
      <a:lvl1pPr marL="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1pPr>
      <a:lvl2pPr marL="339812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2pPr>
      <a:lvl3pPr marL="679625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3pPr>
      <a:lvl4pPr marL="1019437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4pPr>
      <a:lvl5pPr marL="135925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5pPr>
      <a:lvl6pPr marL="1699063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6pPr>
      <a:lvl7pPr marL="2038875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7pPr>
      <a:lvl8pPr marL="2378688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8pPr>
      <a:lvl9pPr marL="2718500" algn="l" defTabSz="679625" rtl="0" eaLnBrk="1" latinLnBrk="0" hangingPunct="1">
        <a:defRPr sz="13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ennismuecher/ShapeIt" TargetMode="Externa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7" Type="http://schemas.openxmlformats.org/officeDocument/2006/relationships/image" Target="../media/image60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tiff"/><Relationship Id="rId4" Type="http://schemas.openxmlformats.org/officeDocument/2006/relationships/image" Target="../media/image57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9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10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F7B9BE-4436-F346-BA37-C07B597A11C7}"/>
              </a:ext>
            </a:extLst>
          </p:cNvPr>
          <p:cNvSpPr txBox="1">
            <a:spLocks/>
          </p:cNvSpPr>
          <p:nvPr/>
        </p:nvSpPr>
        <p:spPr bwMode="auto">
          <a:xfrm>
            <a:off x="143732" y="-360840"/>
            <a:ext cx="8438523" cy="1415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91425" rIns="91425" bIns="91425" numCol="1" anchor="b" anchorCtr="0" compatLnSpc="1">
            <a:prstTxWarp prst="textNoShape">
              <a:avLst/>
            </a:prstTxWarp>
            <a:normAutofit fontScale="975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013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760"/>
            </a:lvl2pPr>
            <a:lvl3pPr lvl="2" indent="0">
              <a:spcBef>
                <a:spcPts val="0"/>
              </a:spcBef>
              <a:buFont typeface="Arial"/>
              <a:buNone/>
              <a:defRPr sz="760"/>
            </a:lvl3pPr>
            <a:lvl4pPr lvl="3" indent="0">
              <a:spcBef>
                <a:spcPts val="0"/>
              </a:spcBef>
              <a:buFont typeface="Arial"/>
              <a:buNone/>
              <a:defRPr sz="760"/>
            </a:lvl4pPr>
            <a:lvl5pPr lvl="4" indent="0">
              <a:spcBef>
                <a:spcPts val="0"/>
              </a:spcBef>
              <a:buFont typeface="Arial"/>
              <a:buNone/>
              <a:defRPr sz="760"/>
            </a:lvl5pPr>
            <a:lvl6pPr lvl="5" indent="0">
              <a:spcBef>
                <a:spcPts val="0"/>
              </a:spcBef>
              <a:buFont typeface="Arial"/>
              <a:buNone/>
              <a:defRPr sz="760"/>
            </a:lvl6pPr>
            <a:lvl7pPr lvl="6" indent="0">
              <a:spcBef>
                <a:spcPts val="0"/>
              </a:spcBef>
              <a:buFont typeface="Arial"/>
              <a:buNone/>
              <a:defRPr sz="760"/>
            </a:lvl7pPr>
            <a:lvl8pPr lvl="7" indent="0">
              <a:spcBef>
                <a:spcPts val="0"/>
              </a:spcBef>
              <a:buFont typeface="Arial"/>
              <a:buNone/>
              <a:defRPr sz="760"/>
            </a:lvl8pPr>
            <a:lvl9pPr lvl="8" indent="0">
              <a:spcBef>
                <a:spcPts val="0"/>
              </a:spcBef>
              <a:buFont typeface="Arial"/>
              <a:buNone/>
              <a:defRPr sz="760"/>
            </a:lvl9pPr>
          </a:lstStyle>
          <a:p>
            <a:pPr fontAlgn="auto"/>
            <a:r>
              <a:rPr lang="en-CA" sz="2800" b="0">
                <a:solidFill>
                  <a:schemeClr val="bg1"/>
                </a:solidFill>
                <a:latin typeface="Liberation Sans"/>
              </a:rPr>
              <a:t>A novel method for constraining experimental neutron capture rates in unstable nuclei</a:t>
            </a:r>
            <a:endParaRPr lang="en-CA" sz="2800" kern="0">
              <a:solidFill>
                <a:schemeClr val="bg1"/>
              </a:solidFill>
            </a:endParaRPr>
          </a:p>
        </p:txBody>
      </p:sp>
      <p:sp>
        <p:nvSpPr>
          <p:cNvPr id="9" name="Subtitle 4">
            <a:extLst>
              <a:ext uri="{FF2B5EF4-FFF2-40B4-BE49-F238E27FC236}">
                <a16:creationId xmlns:a16="http://schemas.microsoft.com/office/drawing/2014/main" id="{2EF14177-BC89-2F42-805A-EEF1848D635D}"/>
              </a:ext>
            </a:extLst>
          </p:cNvPr>
          <p:cNvSpPr txBox="1">
            <a:spLocks/>
          </p:cNvSpPr>
          <p:nvPr/>
        </p:nvSpPr>
        <p:spPr>
          <a:xfrm>
            <a:off x="143732" y="1091373"/>
            <a:ext cx="5102444" cy="69111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25" tIns="91425" rIns="91425" bIns="91425" numCol="1" anchor="t" anchorCtr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144661" marR="0" lvl="0" indent="-48221" algn="l" rtl="0" eaLnBrk="1" hangingPunct="1">
              <a:lnSpc>
                <a:spcPct val="100000"/>
              </a:lnSpc>
              <a:spcBef>
                <a:spcPts val="15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76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13433" marR="0" lvl="1" indent="-24110" algn="l" rtl="0" eaLnBrk="1" hangingPunct="1">
              <a:lnSpc>
                <a:spcPct val="100000"/>
              </a:lnSpc>
              <a:spcBef>
                <a:spcPts val="15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76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482204" marR="0" lvl="2" indent="0" algn="l" rtl="0" eaLnBrk="1" hangingPunct="1">
              <a:lnSpc>
                <a:spcPct val="100000"/>
              </a:lnSpc>
              <a:spcBef>
                <a:spcPts val="15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76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675085" marR="0" lvl="3" indent="0" algn="l" rtl="0" eaLnBrk="1" hangingPunct="1">
              <a:lnSpc>
                <a:spcPct val="100000"/>
              </a:lnSpc>
              <a:spcBef>
                <a:spcPts val="15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76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867966" marR="0" lvl="4" indent="0" algn="l" rtl="0" eaLnBrk="1" hangingPunct="1">
              <a:lnSpc>
                <a:spcPct val="100000"/>
              </a:lnSpc>
              <a:spcBef>
                <a:spcPts val="15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76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060847" marR="0" lvl="5" indent="10716" algn="l" rtl="0" eaLnBrk="1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8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1253729" marR="0" lvl="6" indent="10716" algn="l" rtl="0" eaLnBrk="1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8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1446610" marR="0" lvl="7" indent="10716" algn="l" rtl="0" eaLnBrk="1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8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1639491" marR="0" lvl="8" indent="10716" algn="l" rtl="0" eaLnBrk="1" hangingPunct="1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84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6440" indent="0" fontAlgn="auto">
              <a:lnSpc>
                <a:spcPct val="90000"/>
              </a:lnSpc>
              <a:spcBef>
                <a:spcPct val="0"/>
              </a:spcBef>
              <a:buClr>
                <a:srgbClr val="A6A6A6"/>
              </a:buClr>
              <a:buNone/>
            </a:pPr>
            <a:r>
              <a:rPr lang="en-US" altLang="x-none" sz="1600" kern="0" dirty="0">
                <a:solidFill>
                  <a:schemeClr val="bg1"/>
                </a:solidFill>
                <a:ea typeface="ＭＳ Ｐゴシック" charset="-128"/>
              </a:rPr>
              <a:t>Dennis </a:t>
            </a:r>
            <a:r>
              <a:rPr lang="en-US" altLang="x-none" sz="1600" kern="0" dirty="0" err="1">
                <a:solidFill>
                  <a:schemeClr val="bg1"/>
                </a:solidFill>
                <a:ea typeface="ＭＳ Ｐゴシック" charset="-128"/>
              </a:rPr>
              <a:t>Mücher</a:t>
            </a:r>
          </a:p>
          <a:p>
            <a:pPr marL="96440" indent="0" fontAlgn="auto">
              <a:lnSpc>
                <a:spcPct val="90000"/>
              </a:lnSpc>
              <a:spcBef>
                <a:spcPct val="0"/>
              </a:spcBef>
              <a:buClr>
                <a:srgbClr val="A6A6A6"/>
              </a:buClr>
              <a:buNone/>
            </a:pPr>
            <a:r>
              <a:rPr lang="en-US" altLang="x-none" sz="1600" kern="0" dirty="0" err="1">
                <a:solidFill>
                  <a:schemeClr val="bg1"/>
                </a:solidFill>
                <a:ea typeface="ＭＳ Ｐゴシック" charset="-128"/>
              </a:rPr>
              <a:t>Insittute for Nuclear Physics, University of Cologne</a:t>
            </a:r>
          </a:p>
          <a:p>
            <a:pPr marL="96440" indent="0" fontAlgn="auto">
              <a:lnSpc>
                <a:spcPct val="90000"/>
              </a:lnSpc>
              <a:spcBef>
                <a:spcPct val="0"/>
              </a:spcBef>
              <a:buClr>
                <a:srgbClr val="A6A6A6"/>
              </a:buClr>
              <a:buNone/>
            </a:pPr>
            <a:br>
              <a:rPr lang="en-US" altLang="x-none" sz="1600" kern="0" dirty="0">
                <a:solidFill>
                  <a:schemeClr val="bg1"/>
                </a:solidFill>
                <a:ea typeface="ＭＳ Ｐゴシック" charset="-128"/>
              </a:rPr>
            </a:br>
            <a:r>
              <a:rPr lang="en-US" altLang="x-none" sz="1600" kern="0" dirty="0">
                <a:solidFill>
                  <a:schemeClr val="bg1"/>
                </a:solidFill>
                <a:ea typeface="ＭＳ Ｐゴシック" charset="-128"/>
              </a:rPr>
              <a:t>University of Guelph + TRIUMF</a:t>
            </a:r>
          </a:p>
        </p:txBody>
      </p:sp>
    </p:spTree>
    <p:extLst>
      <p:ext uri="{BB962C8B-B14F-4D97-AF65-F5344CB8AC3E}">
        <p14:creationId xmlns:p14="http://schemas.microsoft.com/office/powerpoint/2010/main" val="2934767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6DE0C-D66F-F444-B04D-596286BC9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Shape Method</a:t>
            </a:r>
          </a:p>
        </p:txBody>
      </p:sp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8ECB550E-814A-EE4F-8D5D-41383FB4C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95" y="1654839"/>
            <a:ext cx="3058658" cy="2755651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BD659641-5A8E-524A-8A29-F51E770B7E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23"/>
          <a:stretch/>
        </p:blipFill>
        <p:spPr>
          <a:xfrm>
            <a:off x="222995" y="1132115"/>
            <a:ext cx="6547966" cy="553684"/>
          </a:xfrm>
          <a:prstGeom prst="rect">
            <a:avLst/>
          </a:prstGeom>
        </p:spPr>
      </p:pic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63B8682F-B6DA-2F41-97FB-833A35136F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098" y="1680239"/>
            <a:ext cx="5902907" cy="25935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5876398-4E69-934F-9B91-633CDC6D8A84}"/>
              </a:ext>
            </a:extLst>
          </p:cNvPr>
          <p:cNvSpPr txBox="1"/>
          <p:nvPr/>
        </p:nvSpPr>
        <p:spPr>
          <a:xfrm>
            <a:off x="2840304" y="4452584"/>
            <a:ext cx="6009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idea: apply to unstable nuclei &amp; combine with Oslo method!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35E27E-6687-6740-842F-F4FE0B76470D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1930701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C65EE-6619-254F-A14B-1791936FB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Shape Method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728FB6-F266-4E43-A80D-0A17E55EC961}"/>
              </a:ext>
            </a:extLst>
          </p:cNvPr>
          <p:cNvCxnSpPr/>
          <p:nvPr/>
        </p:nvCxnSpPr>
        <p:spPr>
          <a:xfrm>
            <a:off x="468318" y="4254333"/>
            <a:ext cx="964406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CB978F3-686A-C247-9750-12EEDC0E627F}"/>
              </a:ext>
            </a:extLst>
          </p:cNvPr>
          <p:cNvCxnSpPr/>
          <p:nvPr/>
        </p:nvCxnSpPr>
        <p:spPr>
          <a:xfrm>
            <a:off x="468318" y="3932864"/>
            <a:ext cx="964406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8F8C8F7-30F7-3447-A929-58C6476A2A25}"/>
              </a:ext>
            </a:extLst>
          </p:cNvPr>
          <p:cNvCxnSpPr/>
          <p:nvPr/>
        </p:nvCxnSpPr>
        <p:spPr>
          <a:xfrm>
            <a:off x="468318" y="3611395"/>
            <a:ext cx="964406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7830064-2704-BB42-A885-510881060577}"/>
              </a:ext>
            </a:extLst>
          </p:cNvPr>
          <p:cNvSpPr/>
          <p:nvPr/>
        </p:nvSpPr>
        <p:spPr>
          <a:xfrm flipV="1">
            <a:off x="468318" y="1253958"/>
            <a:ext cx="1017984" cy="21431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42915"/>
            <a:endParaRPr lang="en-US" sz="2109">
              <a:solidFill>
                <a:srgbClr val="FFFFFF"/>
              </a:solidFill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53DE60-468A-B441-9010-9269B93D182F}"/>
              </a:ext>
            </a:extLst>
          </p:cNvPr>
          <p:cNvCxnSpPr/>
          <p:nvPr/>
        </p:nvCxnSpPr>
        <p:spPr>
          <a:xfrm>
            <a:off x="930015" y="1361114"/>
            <a:ext cx="0" cy="2250281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6507E7F-55A2-F347-8001-57E986AC3C88}"/>
              </a:ext>
            </a:extLst>
          </p:cNvPr>
          <p:cNvCxnSpPr/>
          <p:nvPr/>
        </p:nvCxnSpPr>
        <p:spPr>
          <a:xfrm>
            <a:off x="629052" y="1361114"/>
            <a:ext cx="0" cy="257175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973DA83-0AE9-4847-94A6-69EDE5297B68}"/>
              </a:ext>
            </a:extLst>
          </p:cNvPr>
          <p:cNvSpPr txBox="1"/>
          <p:nvPr/>
        </p:nvSpPr>
        <p:spPr>
          <a:xfrm>
            <a:off x="1432724" y="3429895"/>
            <a:ext cx="351378" cy="33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42915"/>
            <a:r>
              <a:rPr lang="en-US" sz="1547" dirty="0">
                <a:solidFill>
                  <a:srgbClr val="000000"/>
                </a:solidFill>
                <a:latin typeface="Calibri"/>
                <a:ea typeface="ヒラギノ角ゴ Pro W3"/>
                <a:cs typeface="Calibri"/>
              </a:rPr>
              <a:t>2</a:t>
            </a:r>
            <a:r>
              <a:rPr lang="en-US" sz="1547" baseline="30000" dirty="0">
                <a:solidFill>
                  <a:srgbClr val="000000"/>
                </a:solidFill>
                <a:latin typeface="Calibri"/>
                <a:ea typeface="ヒラギノ角ゴ Pro W3"/>
                <a:cs typeface="Calibri"/>
              </a:rPr>
              <a:t>+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06C4D7-D331-714D-8E2A-12C4252233D1}"/>
              </a:ext>
            </a:extLst>
          </p:cNvPr>
          <p:cNvSpPr txBox="1"/>
          <p:nvPr/>
        </p:nvSpPr>
        <p:spPr>
          <a:xfrm>
            <a:off x="1431064" y="3772130"/>
            <a:ext cx="351378" cy="33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42915"/>
            <a:r>
              <a:rPr lang="en-US" sz="1547" dirty="0">
                <a:solidFill>
                  <a:srgbClr val="000000"/>
                </a:solidFill>
                <a:latin typeface="Calibri"/>
                <a:ea typeface="ヒラギノ角ゴ Pro W3"/>
                <a:cs typeface="Calibri"/>
              </a:rPr>
              <a:t>2</a:t>
            </a:r>
            <a:r>
              <a:rPr lang="en-US" sz="1547" baseline="30000" dirty="0">
                <a:solidFill>
                  <a:srgbClr val="000000"/>
                </a:solidFill>
                <a:latin typeface="Calibri"/>
                <a:ea typeface="ヒラギノ角ゴ Pro W3"/>
                <a:cs typeface="Calibri"/>
              </a:rPr>
              <a:t>+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C73C774B-BE90-9B44-9968-C8F0519CE2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753" y="977078"/>
            <a:ext cx="4405898" cy="398440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318F3E1-ABC1-A246-B9B1-96E8108FC887}"/>
              </a:ext>
            </a:extLst>
          </p:cNvPr>
          <p:cNvSpPr txBox="1"/>
          <p:nvPr/>
        </p:nvSpPr>
        <p:spPr>
          <a:xfrm>
            <a:off x="6041647" y="3562732"/>
            <a:ext cx="2335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88</a:t>
            </a:r>
            <a:r>
              <a:rPr lang="en-US" dirty="0"/>
              <a:t>Br-&gt;</a:t>
            </a:r>
            <a:r>
              <a:rPr lang="en-US" baseline="30000" dirty="0"/>
              <a:t>88</a:t>
            </a:r>
            <a:r>
              <a:rPr lang="en-US" dirty="0"/>
              <a:t>Kr</a:t>
            </a:r>
          </a:p>
          <a:p>
            <a:r>
              <a:rPr lang="en-US" dirty="0"/>
              <a:t>Data from </a:t>
            </a:r>
            <a:r>
              <a:rPr lang="en-US" dirty="0" err="1"/>
              <a:t>SuN @ CARIBU</a:t>
            </a:r>
            <a:endParaRPr lang="en-US" dirty="0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1348DF23-2109-2D43-BA9A-65CA7A5C7C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05" y="4304804"/>
            <a:ext cx="4141640" cy="6354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E9A380-ACD8-C94A-9406-B8FCF39AA3C9}"/>
              </a:ext>
            </a:extLst>
          </p:cNvPr>
          <p:cNvSpPr txBox="1"/>
          <p:nvPr/>
        </p:nvSpPr>
        <p:spPr>
          <a:xfrm>
            <a:off x="1697946" y="1088299"/>
            <a:ext cx="25788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Integration bin with sufficient number of states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F46C7F-D254-7745-B773-563A5B3F4402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558190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704AA0-AC83-6647-BF09-521A4275F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ShapeIt!</a:t>
            </a:r>
          </a:p>
        </p:txBody>
      </p:sp>
      <p:pic>
        <p:nvPicPr>
          <p:cNvPr id="5" name="Picture 4" descr="Graphical user interface&#10;&#10;Description automatically generated">
            <a:extLst>
              <a:ext uri="{FF2B5EF4-FFF2-40B4-BE49-F238E27FC236}">
                <a16:creationId xmlns:a16="http://schemas.microsoft.com/office/drawing/2014/main" id="{D380BC3E-2AAA-A440-A1C4-F96D9C412A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11"/>
          <a:stretch/>
        </p:blipFill>
        <p:spPr>
          <a:xfrm>
            <a:off x="130733" y="1029277"/>
            <a:ext cx="5676998" cy="382782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1D2789-9350-6640-9166-39E0FCC11BF9}"/>
              </a:ext>
            </a:extLst>
          </p:cNvPr>
          <p:cNvSpPr/>
          <p:nvPr/>
        </p:nvSpPr>
        <p:spPr>
          <a:xfrm>
            <a:off x="5807731" y="1254392"/>
            <a:ext cx="32055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Open source: </a:t>
            </a:r>
            <a:r>
              <a:rPr lang="en-US" sz="1600">
                <a:hlinkClick r:id="rId3"/>
              </a:rPr>
              <a:t>https://github.com/dennismuecher/ShapeIt</a:t>
            </a: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C++, based on ROOT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platform independent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Autofit &amp; integration mode w/o background subtraction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Quantifies robustness of results due to fluctuations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Monte-Carlo-based uncertainty analysis of “slope” of gSF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Extraction  of absolute partial level densities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/>
              <a:t>TALYS intgeration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767D7F-82EC-FB4B-AC0B-3C2FD536C746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  <p:pic>
        <p:nvPicPr>
          <p:cNvPr id="8" name="Picture 7" descr="Text, letter&#10;&#10;Description automatically generated">
            <a:extLst>
              <a:ext uri="{FF2B5EF4-FFF2-40B4-BE49-F238E27FC236}">
                <a16:creationId xmlns:a16="http://schemas.microsoft.com/office/drawing/2014/main" id="{F8E8F1C1-4F24-204F-82A0-E1FCE9874A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161" y="802439"/>
            <a:ext cx="4079704" cy="79978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EE607DD-9804-A946-81C6-DF5552324B87}"/>
                  </a:ext>
                </a:extLst>
              </p:cNvPr>
              <p:cNvSpPr txBox="1"/>
              <p:nvPr/>
            </p:nvSpPr>
            <p:spPr>
              <a:xfrm>
                <a:off x="4286034" y="3600956"/>
                <a:ext cx="13652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“slope”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/>
                  <a:t> is now fixed!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EE607DD-9804-A946-81C6-DF5552324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6034" y="3600956"/>
                <a:ext cx="1365204" cy="646331"/>
              </a:xfrm>
              <a:prstGeom prst="rect">
                <a:avLst/>
              </a:prstGeom>
              <a:blipFill>
                <a:blip r:embed="rId5"/>
                <a:stretch>
                  <a:fillRect l="-3704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9281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C65EE-6619-254F-A14B-1791936FB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absolute (partial) NLD in unstable nucleus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C3D4204-B61A-544B-A1C6-B1473EACE3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76" y="1289673"/>
            <a:ext cx="4247325" cy="33868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CAA35EF-39AA-8C4D-B146-041DCD7D47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601" y="1539065"/>
            <a:ext cx="4594508" cy="30155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CD6DD64-3B7C-FC49-892D-EC45DEC3EB7E}"/>
              </a:ext>
            </a:extLst>
          </p:cNvPr>
          <p:cNvSpPr txBox="1"/>
          <p:nvPr/>
        </p:nvSpPr>
        <p:spPr>
          <a:xfrm>
            <a:off x="2749806" y="1627089"/>
            <a:ext cx="2335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88</a:t>
            </a:r>
            <a:r>
              <a:rPr lang="en-US" dirty="0"/>
              <a:t>Kr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94DAF4-4849-7C46-A7BC-D3062F98A971}"/>
              </a:ext>
            </a:extLst>
          </p:cNvPr>
          <p:cNvSpPr txBox="1"/>
          <p:nvPr/>
        </p:nvSpPr>
        <p:spPr>
          <a:xfrm>
            <a:off x="8352026" y="1627089"/>
            <a:ext cx="2335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88</a:t>
            </a:r>
            <a:r>
              <a:rPr lang="en-US" dirty="0"/>
              <a:t>Kr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6E2021-919E-3A4F-BBA6-CF3EDDF7550D}"/>
              </a:ext>
            </a:extLst>
          </p:cNvPr>
          <p:cNvSpPr txBox="1"/>
          <p:nvPr/>
        </p:nvSpPr>
        <p:spPr>
          <a:xfrm>
            <a:off x="236981" y="4584221"/>
            <a:ext cx="55038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D.M, A. Spyrou et al, under review at Phys Rev C Letters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221A8E-5AB1-CA45-A364-85B861488321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3958689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1D4DB-8742-8847-BE29-14F2B55FA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 III	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113D36-5802-194A-82EC-20E1260E43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0380" y="2277251"/>
                <a:ext cx="6904312" cy="1606960"/>
              </a:xfr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combination of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𝛽</m:t>
                    </m:r>
                  </m:oMath>
                </a14:m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-Oslo technique with the Shape method allows for the measurement of absolute (partial) level densities in unstable nuclei.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D113D36-5802-194A-82EC-20E1260E43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0380" y="2277251"/>
                <a:ext cx="6904312" cy="1606960"/>
              </a:xfrm>
              <a:blipFill>
                <a:blip r:embed="rId2"/>
                <a:stretch>
                  <a:fillRect l="-550" t="-3150" r="-16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F4D9933-E7CC-D445-99C8-6C90272A3B5C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1076970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65CDD-0587-9047-999D-D884918DB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What’s next?</a:t>
            </a:r>
          </a:p>
        </p:txBody>
      </p:sp>
      <p:pic>
        <p:nvPicPr>
          <p:cNvPr id="8" name="Picture 2" descr="70 &#10;YB &#10;TM • • &#10;65 &#10;SM &#10;60 &#10;PR • &#10;LA _ &#10;55 &#10;75 &#10;neutron number &#10;10 &#10;6 &#10;80 &#10;85 &#10;90 &#10;95 &#10;100 &#10;105 &#10;110 &#10;115 ">
            <a:extLst>
              <a:ext uri="{FF2B5EF4-FFF2-40B4-BE49-F238E27FC236}">
                <a16:creationId xmlns:a16="http://schemas.microsoft.com/office/drawing/2014/main" id="{1F5FBB9A-3B8E-E643-92CD-3E33DB64A0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1" t="6108" r="2766" b="2686"/>
          <a:stretch/>
        </p:blipFill>
        <p:spPr bwMode="auto">
          <a:xfrm>
            <a:off x="188600" y="1315782"/>
            <a:ext cx="3868678" cy="217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93630962-083E-AB4D-8E6C-1DE719B6F627}"/>
              </a:ext>
            </a:extLst>
          </p:cNvPr>
          <p:cNvGrpSpPr/>
          <p:nvPr/>
        </p:nvGrpSpPr>
        <p:grpSpPr>
          <a:xfrm>
            <a:off x="305956" y="3486412"/>
            <a:ext cx="2314601" cy="1495248"/>
            <a:chOff x="1009410" y="1289026"/>
            <a:chExt cx="2314601" cy="149524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6F612E8-03B0-A648-888D-BB929A899534}"/>
                </a:ext>
              </a:extLst>
            </p:cNvPr>
            <p:cNvSpPr/>
            <p:nvPr/>
          </p:nvSpPr>
          <p:spPr>
            <a:xfrm>
              <a:off x="1828800" y="1295400"/>
              <a:ext cx="685800" cy="685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C92172-62C0-3D42-ADAF-05EEC8499BF9}"/>
                </a:ext>
              </a:extLst>
            </p:cNvPr>
            <p:cNvSpPr/>
            <p:nvPr/>
          </p:nvSpPr>
          <p:spPr>
            <a:xfrm>
              <a:off x="1066800" y="1289026"/>
              <a:ext cx="685800" cy="685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5E4796C-8028-5945-B09C-B7EBED75EA69}"/>
                </a:ext>
              </a:extLst>
            </p:cNvPr>
            <p:cNvSpPr/>
            <p:nvPr/>
          </p:nvSpPr>
          <p:spPr>
            <a:xfrm>
              <a:off x="2590800" y="2098474"/>
              <a:ext cx="685800" cy="6858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AADB9318-EF0D-EA4D-A7BC-10C8C1F3D3D5}"/>
                </a:ext>
              </a:extLst>
            </p:cNvPr>
            <p:cNvCxnSpPr/>
            <p:nvPr/>
          </p:nvCxnSpPr>
          <p:spPr>
            <a:xfrm>
              <a:off x="1409700" y="1874560"/>
              <a:ext cx="762000" cy="637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1AFE8D1-3A16-D34E-AC1D-ABF7752E41CC}"/>
                </a:ext>
              </a:extLst>
            </p:cNvPr>
            <p:cNvSpPr txBox="1"/>
            <p:nvPr/>
          </p:nvSpPr>
          <p:spPr>
            <a:xfrm>
              <a:off x="1009410" y="1370344"/>
              <a:ext cx="78098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aseline="300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139</a:t>
              </a:r>
              <a:r>
                <a:rPr lang="en-US" sz="22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Ba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EF99FF4-FDC2-CC4E-8A92-D8AEE377496B}"/>
                </a:ext>
              </a:extLst>
            </p:cNvPr>
            <p:cNvSpPr txBox="1"/>
            <p:nvPr/>
          </p:nvSpPr>
          <p:spPr>
            <a:xfrm>
              <a:off x="1771410" y="1370344"/>
              <a:ext cx="78098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aseline="300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140</a:t>
              </a:r>
              <a:r>
                <a:rPr lang="en-US" sz="22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Ba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70E6512-9C0C-B142-B66A-27671F47C18F}"/>
                </a:ext>
              </a:extLst>
            </p:cNvPr>
            <p:cNvSpPr txBox="1"/>
            <p:nvPr/>
          </p:nvSpPr>
          <p:spPr>
            <a:xfrm>
              <a:off x="2533410" y="2269355"/>
              <a:ext cx="790601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300" baseline="300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140</a:t>
              </a:r>
              <a:r>
                <a:rPr lang="en-US" sz="23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Cs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DAE3569-274C-E447-9F53-A6CF8C5CA116}"/>
                </a:ext>
              </a:extLst>
            </p:cNvPr>
            <p:cNvSpPr txBox="1"/>
            <p:nvPr/>
          </p:nvSpPr>
          <p:spPr>
            <a:xfrm>
              <a:off x="1362597" y="1852252"/>
              <a:ext cx="804139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(n,</a:t>
              </a:r>
              <a:r>
                <a:rPr lang="el-GR" sz="2600" dirty="0" err="1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γ</a:t>
              </a:r>
              <a:r>
                <a:rPr lang="en-US" sz="2600" dirty="0">
                  <a:solidFill>
                    <a:schemeClr val="tx1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EBD3DC2-0AC4-E347-B5FF-3EB6C6219CA9}"/>
                </a:ext>
              </a:extLst>
            </p:cNvPr>
            <p:cNvSpPr txBox="1"/>
            <p:nvPr/>
          </p:nvSpPr>
          <p:spPr>
            <a:xfrm>
              <a:off x="2574758" y="1584158"/>
              <a:ext cx="428322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600" dirty="0">
                  <a:solidFill>
                    <a:srgbClr val="00B0F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β</a:t>
              </a:r>
              <a:r>
                <a:rPr lang="en-US" sz="2600" baseline="30000" dirty="0">
                  <a:solidFill>
                    <a:srgbClr val="00B0F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-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C0A699C-E733-5F4A-B0D5-5F851086BEC0}"/>
                </a:ext>
              </a:extLst>
            </p:cNvPr>
            <p:cNvCxnSpPr/>
            <p:nvPr/>
          </p:nvCxnSpPr>
          <p:spPr>
            <a:xfrm flipH="1" flipV="1">
              <a:off x="2330116" y="1788084"/>
              <a:ext cx="471639" cy="482404"/>
            </a:xfrm>
            <a:prstGeom prst="straightConnector1">
              <a:avLst/>
            </a:prstGeom>
            <a:ln w="47625">
              <a:solidFill>
                <a:srgbClr val="00B0F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FC17C633-D916-4541-AABF-0F0F67F27993}"/>
              </a:ext>
            </a:extLst>
          </p:cNvPr>
          <p:cNvSpPr txBox="1"/>
          <p:nvPr/>
        </p:nvSpPr>
        <p:spPr>
          <a:xfrm>
            <a:off x="2256717" y="3511410"/>
            <a:ext cx="2293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/>
                <a:cs typeface="Calibri"/>
              </a:rPr>
              <a:t>See talk by A. Spyrou this afternoon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F45EC5-E7F5-104D-B4AF-4099F8E68642}"/>
              </a:ext>
            </a:extLst>
          </p:cNvPr>
          <p:cNvSpPr txBox="1"/>
          <p:nvPr/>
        </p:nvSpPr>
        <p:spPr>
          <a:xfrm>
            <a:off x="276643" y="988137"/>
            <a:ext cx="4538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i-process studied using CARIBU (ANL)+SuN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8B0E974-1170-9749-8592-24DA395981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6760"/>
          <a:stretch/>
        </p:blipFill>
        <p:spPr>
          <a:xfrm>
            <a:off x="5222539" y="1109517"/>
            <a:ext cx="3442656" cy="292940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3EC6BDB-FCBF-2143-9520-2C01432E5874}"/>
              </a:ext>
            </a:extLst>
          </p:cNvPr>
          <p:cNvSpPr txBox="1"/>
          <p:nvPr/>
        </p:nvSpPr>
        <p:spPr>
          <a:xfrm>
            <a:off x="6108596" y="1192658"/>
            <a:ext cx="1918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n>
                  <a:solidFill>
                    <a:srgbClr val="C00000"/>
                  </a:solidFill>
                </a:ln>
              </a:rPr>
              <a:t>19.-22. July 2022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D0BEF61-5BAC-4843-97E9-EAAD350F7AF4}"/>
              </a:ext>
            </a:extLst>
          </p:cNvPr>
          <p:cNvCxnSpPr/>
          <p:nvPr/>
        </p:nvCxnSpPr>
        <p:spPr>
          <a:xfrm>
            <a:off x="6642325" y="1510151"/>
            <a:ext cx="139338" cy="4558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62F08B2-3E41-194B-ACC2-F1EA3E360B83}"/>
              </a:ext>
            </a:extLst>
          </p:cNvPr>
          <p:cNvSpPr txBox="1"/>
          <p:nvPr/>
        </p:nvSpPr>
        <p:spPr>
          <a:xfrm>
            <a:off x="5222539" y="4226096"/>
            <a:ext cx="3778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r-process constraints at TRIUMF using TIGRESS + EMMA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5D430C7-43F5-FA49-B0D7-FE463B8117E3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7571214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D92B1-FBAC-0549-85F9-93E5973E8D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077" y="138835"/>
            <a:ext cx="8310603" cy="725880"/>
          </a:xfrm>
        </p:spPr>
        <p:txBody>
          <a:bodyPr/>
          <a:lstStyle/>
          <a:p>
            <a:r>
              <a:rPr lang="en-US" dirty="0"/>
              <a:t>N=82 nuclei at FRIB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43C2112-E107-5C41-95EF-98F16BFB59AB}"/>
              </a:ext>
            </a:extLst>
          </p:cNvPr>
          <p:cNvGrpSpPr/>
          <p:nvPr/>
        </p:nvGrpSpPr>
        <p:grpSpPr>
          <a:xfrm>
            <a:off x="3344830" y="2872377"/>
            <a:ext cx="3384960" cy="2136380"/>
            <a:chOff x="37276" y="997867"/>
            <a:chExt cx="4299284" cy="2695934"/>
          </a:xfrm>
        </p:grpSpPr>
        <p:pic>
          <p:nvPicPr>
            <p:cNvPr id="90" name="Picture 2" descr="FRIB Decay Station | ORNL">
              <a:extLst>
                <a:ext uri="{FF2B5EF4-FFF2-40B4-BE49-F238E27FC236}">
                  <a16:creationId xmlns:a16="http://schemas.microsoft.com/office/drawing/2014/main" id="{5F1DE2F3-4D52-F04F-8D2C-7480671EB2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60" y="1016217"/>
              <a:ext cx="4267200" cy="2677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3FF37C1-5B93-F249-924D-909CF10FCA24}"/>
                </a:ext>
              </a:extLst>
            </p:cNvPr>
            <p:cNvSpPr txBox="1"/>
            <p:nvPr/>
          </p:nvSpPr>
          <p:spPr>
            <a:xfrm>
              <a:off x="37276" y="997867"/>
              <a:ext cx="1246448" cy="487218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lIns="60625" tIns="30312" rIns="60625" bIns="30312" rtlCol="0">
              <a:spAutoFit/>
            </a:bodyPr>
            <a:lstStyle/>
            <a:p>
              <a:pPr algn="ctr" defTabSz="64185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914" dirty="0">
                  <a:solidFill>
                    <a:srgbClr val="000000"/>
                  </a:solidFill>
                  <a:latin typeface="Calibri" panose="020F0502020204030204"/>
                  <a:ea typeface="ヒラギノ角ゴ Pro W3" pitchFamily="-111" charset="-128"/>
                </a:rPr>
                <a:t>FRIB Decay Station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3A1491FF-D645-4146-9D83-9AEFE09CC276}"/>
                </a:ext>
              </a:extLst>
            </p:cNvPr>
            <p:cNvSpPr txBox="1"/>
            <p:nvPr/>
          </p:nvSpPr>
          <p:spPr>
            <a:xfrm rot="19728691">
              <a:off x="3370599" y="2305886"/>
              <a:ext cx="782430" cy="287141"/>
            </a:xfrm>
            <a:prstGeom prst="rect">
              <a:avLst/>
            </a:prstGeom>
            <a:ln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60625" tIns="30312" rIns="60625" bIns="30312" rtlCol="0">
              <a:spAutoFit/>
            </a:bodyPr>
            <a:lstStyle/>
            <a:p>
              <a:pPr algn="ctr" defTabSz="64185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914" dirty="0">
                  <a:solidFill>
                    <a:srgbClr val="000000"/>
                  </a:solidFill>
                  <a:latin typeface="Calibri" panose="020F0502020204030204"/>
                  <a:ea typeface="ヒラギノ角ゴ Pro W3" pitchFamily="-111" charset="-128"/>
                </a:rPr>
                <a:t>MTAS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F0C0ED1-3ADC-D043-864D-DFC550B12C6D}"/>
              </a:ext>
            </a:extLst>
          </p:cNvPr>
          <p:cNvGrpSpPr/>
          <p:nvPr/>
        </p:nvGrpSpPr>
        <p:grpSpPr>
          <a:xfrm>
            <a:off x="236736" y="149293"/>
            <a:ext cx="3444209" cy="2301406"/>
            <a:chOff x="4376009" y="3255470"/>
            <a:chExt cx="4898425" cy="3273110"/>
          </a:xfrm>
        </p:grpSpPr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79F93845-FB20-F641-B058-BCF738790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36020" y="3490174"/>
              <a:ext cx="3038414" cy="3038406"/>
            </a:xfrm>
            <a:prstGeom prst="rect">
              <a:avLst/>
            </a:prstGeom>
          </p:spPr>
        </p:pic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56E0116-7D38-0B4E-B3ED-BC77DBFFAEE6}"/>
                </a:ext>
              </a:extLst>
            </p:cNvPr>
            <p:cNvSpPr txBox="1"/>
            <p:nvPr/>
          </p:nvSpPr>
          <p:spPr>
            <a:xfrm>
              <a:off x="4376009" y="3255470"/>
              <a:ext cx="2399590" cy="1054374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6" dirty="0">
                  <a:solidFill>
                    <a:srgbClr val="000000"/>
                  </a:solidFill>
                  <a:latin typeface="Calibri"/>
                  <a:cs typeface="Calibri"/>
                </a:rPr>
                <a:t>Reactions that impact the production of </a:t>
              </a:r>
              <a:r>
                <a:rPr lang="en-US" sz="1406" baseline="30000" dirty="0">
                  <a:solidFill>
                    <a:srgbClr val="000000"/>
                  </a:solidFill>
                  <a:latin typeface="Calibri"/>
                  <a:cs typeface="Calibri"/>
                </a:rPr>
                <a:t>129</a:t>
              </a:r>
              <a:r>
                <a:rPr lang="en-US" sz="1406" dirty="0">
                  <a:solidFill>
                    <a:srgbClr val="000000"/>
                  </a:solidFill>
                  <a:latin typeface="Calibri"/>
                  <a:cs typeface="Calibri"/>
                </a:rPr>
                <a:t>I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1E4CC040-AE1A-AE41-B95D-BC97674976E1}"/>
              </a:ext>
            </a:extLst>
          </p:cNvPr>
          <p:cNvGrpSpPr/>
          <p:nvPr/>
        </p:nvGrpSpPr>
        <p:grpSpPr>
          <a:xfrm>
            <a:off x="2372005" y="1167617"/>
            <a:ext cx="460656" cy="485136"/>
            <a:chOff x="7434223" y="4711866"/>
            <a:chExt cx="655155" cy="689971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548123AA-9826-0C47-B46C-ABC70C6FF2CE}"/>
                </a:ext>
              </a:extLst>
            </p:cNvPr>
            <p:cNvSpPr/>
            <p:nvPr/>
          </p:nvSpPr>
          <p:spPr>
            <a:xfrm>
              <a:off x="7434223" y="4711866"/>
              <a:ext cx="120270" cy="12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266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1D7D29ED-EBF8-1549-8EB3-624E21820AEC}"/>
                </a:ext>
              </a:extLst>
            </p:cNvPr>
            <p:cNvSpPr/>
            <p:nvPr/>
          </p:nvSpPr>
          <p:spPr>
            <a:xfrm>
              <a:off x="7707468" y="4718196"/>
              <a:ext cx="120270" cy="12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266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E60759F6-E474-7D42-B8E1-4F8131E06A3B}"/>
                </a:ext>
              </a:extLst>
            </p:cNvPr>
            <p:cNvSpPr/>
            <p:nvPr/>
          </p:nvSpPr>
          <p:spPr>
            <a:xfrm>
              <a:off x="7434223" y="5003047"/>
              <a:ext cx="120270" cy="12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266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83FCAAFF-5B4F-FE44-A215-B7662B30CA7D}"/>
                </a:ext>
              </a:extLst>
            </p:cNvPr>
            <p:cNvSpPr/>
            <p:nvPr/>
          </p:nvSpPr>
          <p:spPr>
            <a:xfrm>
              <a:off x="7707468" y="5009377"/>
              <a:ext cx="120270" cy="12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266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914CAA80-97AC-A04C-A8C1-187030433471}"/>
                </a:ext>
              </a:extLst>
            </p:cNvPr>
            <p:cNvSpPr/>
            <p:nvPr/>
          </p:nvSpPr>
          <p:spPr>
            <a:xfrm>
              <a:off x="7434223" y="5275237"/>
              <a:ext cx="120270" cy="12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266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3A3CD916-29CD-224A-BD6A-484342551012}"/>
                </a:ext>
              </a:extLst>
            </p:cNvPr>
            <p:cNvSpPr/>
            <p:nvPr/>
          </p:nvSpPr>
          <p:spPr>
            <a:xfrm>
              <a:off x="7707468" y="5281567"/>
              <a:ext cx="120270" cy="12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266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DC25D525-C844-F047-9222-3B305024A3CA}"/>
                </a:ext>
              </a:extLst>
            </p:cNvPr>
            <p:cNvSpPr/>
            <p:nvPr/>
          </p:nvSpPr>
          <p:spPr>
            <a:xfrm>
              <a:off x="7969108" y="4996716"/>
              <a:ext cx="120270" cy="12027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US" sz="1266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0B3C792C-4AB3-B741-90DE-F65054914AB1}"/>
              </a:ext>
            </a:extLst>
          </p:cNvPr>
          <p:cNvGrpSpPr/>
          <p:nvPr/>
        </p:nvGrpSpPr>
        <p:grpSpPr>
          <a:xfrm>
            <a:off x="4549479" y="1077485"/>
            <a:ext cx="4357785" cy="2051567"/>
            <a:chOff x="4049420" y="990600"/>
            <a:chExt cx="5514504" cy="2299513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E7AB397A-4893-4F44-A28B-35B13117234B}"/>
                </a:ext>
              </a:extLst>
            </p:cNvPr>
            <p:cNvGrpSpPr/>
            <p:nvPr/>
          </p:nvGrpSpPr>
          <p:grpSpPr>
            <a:xfrm>
              <a:off x="6486593" y="990600"/>
              <a:ext cx="3077331" cy="2299513"/>
              <a:chOff x="6486593" y="990600"/>
              <a:chExt cx="3077331" cy="2299513"/>
            </a:xfrm>
          </p:grpSpPr>
          <p:pic>
            <p:nvPicPr>
              <p:cNvPr id="108" name="Picture 107">
                <a:extLst>
                  <a:ext uri="{FF2B5EF4-FFF2-40B4-BE49-F238E27FC236}">
                    <a16:creationId xmlns:a16="http://schemas.microsoft.com/office/drawing/2014/main" id="{315A0C27-1638-5848-B847-F0C7AFDD81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486593" y="1017920"/>
                <a:ext cx="3077331" cy="2272193"/>
              </a:xfrm>
              <a:prstGeom prst="rect">
                <a:avLst/>
              </a:prstGeom>
            </p:spPr>
          </p:pic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309A7C90-6BB0-344E-8EC2-C00544A7E1A8}"/>
                  </a:ext>
                </a:extLst>
              </p:cNvPr>
              <p:cNvSpPr txBox="1"/>
              <p:nvPr/>
            </p:nvSpPr>
            <p:spPr>
              <a:xfrm>
                <a:off x="7620000" y="990600"/>
                <a:ext cx="1286279" cy="439003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6" baseline="30000" dirty="0">
                    <a:solidFill>
                      <a:srgbClr val="000000"/>
                    </a:solidFill>
                    <a:latin typeface="Calibri"/>
                    <a:cs typeface="Calibri"/>
                  </a:rPr>
                  <a:t>129</a:t>
                </a:r>
                <a:r>
                  <a:rPr lang="en-US" sz="1406" dirty="0">
                    <a:solidFill>
                      <a:srgbClr val="000000"/>
                    </a:solidFill>
                    <a:latin typeface="Calibri"/>
                    <a:cs typeface="Calibri"/>
                  </a:rPr>
                  <a:t>I/</a:t>
                </a:r>
                <a:r>
                  <a:rPr lang="en-US" sz="1406" baseline="30000" dirty="0">
                    <a:solidFill>
                      <a:srgbClr val="000000"/>
                    </a:solidFill>
                    <a:latin typeface="Calibri"/>
                    <a:cs typeface="Calibri"/>
                  </a:rPr>
                  <a:t>247</a:t>
                </a:r>
                <a:r>
                  <a:rPr lang="en-US" sz="1406" dirty="0">
                    <a:solidFill>
                      <a:srgbClr val="000000"/>
                    </a:solidFill>
                    <a:latin typeface="Calibri"/>
                    <a:cs typeface="Calibri"/>
                  </a:rPr>
                  <a:t>Cm</a:t>
                </a:r>
              </a:p>
            </p:txBody>
          </p:sp>
        </p:grp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913072FB-742E-1549-BBF9-E5090DC490C2}"/>
                </a:ext>
              </a:extLst>
            </p:cNvPr>
            <p:cNvSpPr txBox="1"/>
            <p:nvPr/>
          </p:nvSpPr>
          <p:spPr>
            <a:xfrm>
              <a:off x="4049420" y="1064035"/>
              <a:ext cx="2759047" cy="4083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66" i="1" dirty="0">
                  <a:solidFill>
                    <a:srgbClr val="000000"/>
                  </a:solidFill>
                  <a:latin typeface="Times" pitchFamily="2" charset="0"/>
                  <a:ea typeface="+mn-ea"/>
                  <a:cs typeface="Calibri"/>
                </a:rPr>
                <a:t>B. Cote et al, Science 2021</a:t>
              </a:r>
            </a:p>
          </p:txBody>
        </p:sp>
      </p:grpSp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8E324ACF-841A-2545-8D14-913F4347AC7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65" y="2722527"/>
            <a:ext cx="2745113" cy="2198822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F058C4B3-BFD5-DC4E-893D-60C13D4C1DC7}"/>
              </a:ext>
            </a:extLst>
          </p:cNvPr>
          <p:cNvSpPr txBox="1"/>
          <p:nvPr/>
        </p:nvSpPr>
        <p:spPr>
          <a:xfrm>
            <a:off x="298121" y="2298944"/>
            <a:ext cx="1800493" cy="28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66" i="1" dirty="0" err="1">
                <a:solidFill>
                  <a:srgbClr val="000000"/>
                </a:solidFill>
                <a:latin typeface="Times" pitchFamily="2" charset="0"/>
                <a:ea typeface="+mn-ea"/>
                <a:cs typeface="Calibri"/>
              </a:rPr>
              <a:t>Mumpower</a:t>
            </a:r>
            <a:r>
              <a:rPr lang="en-US" sz="1266" i="1" dirty="0">
                <a:solidFill>
                  <a:srgbClr val="000000"/>
                </a:solidFill>
                <a:latin typeface="Times" pitchFamily="2" charset="0"/>
                <a:ea typeface="+mn-ea"/>
                <a:cs typeface="Calibri"/>
              </a:rPr>
              <a:t>/</a:t>
            </a:r>
            <a:r>
              <a:rPr lang="en-US" sz="1266" i="1" dirty="0" err="1">
                <a:solidFill>
                  <a:srgbClr val="000000"/>
                </a:solidFill>
                <a:latin typeface="Times" pitchFamily="2" charset="0"/>
                <a:ea typeface="+mn-ea"/>
                <a:cs typeface="Calibri"/>
              </a:rPr>
              <a:t>Surman</a:t>
            </a:r>
            <a:r>
              <a:rPr lang="en-US" sz="1266" i="1" dirty="0">
                <a:solidFill>
                  <a:srgbClr val="000000"/>
                </a:solidFill>
                <a:latin typeface="Times" pitchFamily="2" charset="0"/>
                <a:ea typeface="+mn-ea"/>
                <a:cs typeface="Calibri"/>
              </a:rPr>
              <a:t> et 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C16F91-11D0-9641-B46D-5A393770DFA7}"/>
              </a:ext>
            </a:extLst>
          </p:cNvPr>
          <p:cNvSpPr txBox="1"/>
          <p:nvPr/>
        </p:nvSpPr>
        <p:spPr>
          <a:xfrm>
            <a:off x="6905002" y="3379851"/>
            <a:ext cx="20022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ym typeface="Wingdings" pitchFamily="2" charset="2"/>
              </a:rPr>
              <a:t> Too low beam intensity for reaction-based techniques, inverse Oslo, surrogate, …</a:t>
            </a:r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A336021-73A8-5741-A04D-BE6EFD28105E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1D7568-9C75-6842-953C-2060EA30528F}"/>
              </a:ext>
            </a:extLst>
          </p:cNvPr>
          <p:cNvSpPr txBox="1"/>
          <p:nvPr/>
        </p:nvSpPr>
        <p:spPr>
          <a:xfrm>
            <a:off x="3953887" y="1739930"/>
            <a:ext cx="238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Proposal approved at FRIB by A. Spyrou, DM</a:t>
            </a:r>
          </a:p>
        </p:txBody>
      </p:sp>
    </p:spTree>
    <p:extLst>
      <p:ext uri="{BB962C8B-B14F-4D97-AF65-F5344CB8AC3E}">
        <p14:creationId xmlns:p14="http://schemas.microsoft.com/office/powerpoint/2010/main" val="32313645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1CCA3-B94D-F947-991B-DBAC77521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1D7E73-C99A-A74D-A4AA-AB179F420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4380" y="2312619"/>
            <a:ext cx="914400" cy="929268"/>
          </a:xfrm>
          <a:prstGeom prst="rect">
            <a:avLst/>
          </a:prstGeom>
        </p:spPr>
      </p:pic>
      <p:pic>
        <p:nvPicPr>
          <p:cNvPr id="7" name="Picture 6" descr="MSU_logo.eps">
            <a:extLst>
              <a:ext uri="{FF2B5EF4-FFF2-40B4-BE49-F238E27FC236}">
                <a16:creationId xmlns:a16="http://schemas.microsoft.com/office/drawing/2014/main" id="{E1F9C333-7E30-9D42-BFEB-54449C5833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69" y="3612634"/>
            <a:ext cx="2438400" cy="8127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E01F21F-30F2-B945-B8EF-63F4444F1A4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667" t="30800" r="23621" b="33200"/>
          <a:stretch/>
        </p:blipFill>
        <p:spPr>
          <a:xfrm>
            <a:off x="6574971" y="1118102"/>
            <a:ext cx="1773218" cy="6858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C67A39-D7D9-6145-A725-C8CE752748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3919" y="4287850"/>
            <a:ext cx="1524000" cy="275166"/>
          </a:xfrm>
          <a:prstGeom prst="rect">
            <a:avLst/>
          </a:prstGeom>
        </p:spPr>
      </p:pic>
      <p:pic>
        <p:nvPicPr>
          <p:cNvPr id="7170" name="Picture 2" descr="ithemba-labs – National Research Foundation">
            <a:extLst>
              <a:ext uri="{FF2B5EF4-FFF2-40B4-BE49-F238E27FC236}">
                <a16:creationId xmlns:a16="http://schemas.microsoft.com/office/drawing/2014/main" id="{1D2650EA-577A-C84C-BF32-CCACC7AE91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085" y="3091933"/>
            <a:ext cx="3810000" cy="185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D52E16-7DAA-9949-8BDD-581E1B90C742}"/>
              </a:ext>
            </a:extLst>
          </p:cNvPr>
          <p:cNvSpPr txBox="1"/>
          <p:nvPr/>
        </p:nvSpPr>
        <p:spPr>
          <a:xfrm>
            <a:off x="1053737" y="1461002"/>
            <a:ext cx="34050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A. Spyrou, M. Wiedeking, A. C. Larsen, M. Guttormsen</a:t>
            </a:r>
          </a:p>
          <a:p>
            <a:br>
              <a:rPr lang="en-US"/>
            </a:br>
            <a:r>
              <a:rPr lang="en-US"/>
              <a:t>+ SuN + ANL + TRIUMF + …</a:t>
            </a:r>
          </a:p>
        </p:txBody>
      </p:sp>
      <p:pic>
        <p:nvPicPr>
          <p:cNvPr id="3074" name="Picture 2" descr="Kanzler der Uni Köln - Kölner Wissenschaftsrunde">
            <a:extLst>
              <a:ext uri="{FF2B5EF4-FFF2-40B4-BE49-F238E27FC236}">
                <a16:creationId xmlns:a16="http://schemas.microsoft.com/office/drawing/2014/main" id="{DEBFA892-C011-7D41-8D6C-20902F728C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996" y="1570504"/>
            <a:ext cx="2005660" cy="167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C7C6E9B-BB16-CA4B-BDEB-FFF563317B72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8859792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C65EE-6619-254F-A14B-1791936FB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Sewing: a numerical problem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1F16EAF-F5CD-734E-9B2A-506E3E01E814}"/>
              </a:ext>
            </a:extLst>
          </p:cNvPr>
          <p:cNvGrpSpPr/>
          <p:nvPr/>
        </p:nvGrpSpPr>
        <p:grpSpPr>
          <a:xfrm>
            <a:off x="853870" y="1192321"/>
            <a:ext cx="7436259" cy="3951179"/>
            <a:chOff x="418586" y="1151733"/>
            <a:chExt cx="7436259" cy="3951179"/>
          </a:xfrm>
        </p:grpSpPr>
        <p:pic>
          <p:nvPicPr>
            <p:cNvPr id="4" name="Picture 3" descr="Chart, scatter chart&#10;&#10;Description automatically generated">
              <a:extLst>
                <a:ext uri="{FF2B5EF4-FFF2-40B4-BE49-F238E27FC236}">
                  <a16:creationId xmlns:a16="http://schemas.microsoft.com/office/drawing/2014/main" id="{A2FC4643-B1B1-A448-A3C8-C700129E04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586" y="1151733"/>
              <a:ext cx="5974720" cy="395117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D52F922-F88A-8C4D-AB82-707909D93B49}"/>
                </a:ext>
              </a:extLst>
            </p:cNvPr>
            <p:cNvSpPr txBox="1"/>
            <p:nvPr/>
          </p:nvSpPr>
          <p:spPr>
            <a:xfrm>
              <a:off x="5818059" y="4142146"/>
              <a:ext cx="17013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rgbClr val="4371C4"/>
                  </a:solidFill>
                </a:rPr>
                <a:t>arbitrary input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5C0CCF4-75A7-1941-88E4-372E83BCCFC3}"/>
                </a:ext>
              </a:extLst>
            </p:cNvPr>
            <p:cNvCxnSpPr>
              <a:cxnSpLocks/>
            </p:cNvCxnSpPr>
            <p:nvPr/>
          </p:nvCxnSpPr>
          <p:spPr>
            <a:xfrm>
              <a:off x="5388964" y="4148899"/>
              <a:ext cx="453454" cy="143149"/>
            </a:xfrm>
            <a:prstGeom prst="line">
              <a:avLst/>
            </a:prstGeom>
            <a:ln>
              <a:solidFill>
                <a:srgbClr val="4371C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19B39E-E100-9A4E-85B9-1EDADBCFFE58}"/>
                </a:ext>
              </a:extLst>
            </p:cNvPr>
            <p:cNvSpPr txBox="1"/>
            <p:nvPr/>
          </p:nvSpPr>
          <p:spPr>
            <a:xfrm>
              <a:off x="6153462" y="2983893"/>
              <a:ext cx="17013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Sewing reproduction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13156C6-6F09-AE43-BDB8-3650F018CC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42418" y="3307059"/>
              <a:ext cx="311044" cy="9437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D1449D4-EC7F-F44C-837A-0BF2E988B184}"/>
              </a:ext>
            </a:extLst>
          </p:cNvPr>
          <p:cNvSpPr txBox="1"/>
          <p:nvPr/>
        </p:nvSpPr>
        <p:spPr>
          <a:xfrm>
            <a:off x="1480457" y="1122652"/>
            <a:ext cx="2124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”forward” sewing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537E966-BC6E-AE43-87AF-95164A1550E5}"/>
              </a:ext>
            </a:extLst>
          </p:cNvPr>
          <p:cNvSpPr txBox="1"/>
          <p:nvPr/>
        </p:nvSpPr>
        <p:spPr>
          <a:xfrm>
            <a:off x="4476208" y="1122652"/>
            <a:ext cx="2124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”symmetric” sewing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FC6588-7B78-E64A-A2B7-BEEB3AD1CE62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1765048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C65EE-6619-254F-A14B-1791936FB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Neutron capture rates far from stability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7AC51A-04EA-9B4B-BFA0-C0D49BBD25C4}"/>
              </a:ext>
            </a:extLst>
          </p:cNvPr>
          <p:cNvSpPr txBox="1"/>
          <p:nvPr/>
        </p:nvSpPr>
        <p:spPr>
          <a:xfrm>
            <a:off x="292876" y="1061592"/>
            <a:ext cx="73787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direct measurements of n-capture rates for high-impact r-process nuclei not feasible in the next </a:t>
            </a:r>
            <a:r>
              <a:rPr lang="en-US" dirty="0"/>
              <a:t>“</a:t>
            </a:r>
            <a:r>
              <a:rPr lang="en-US" dirty="0">
                <a:solidFill>
                  <a:srgbClr val="0070C0"/>
                </a:solidFill>
              </a:rPr>
              <a:t>X</a:t>
            </a:r>
            <a:r>
              <a:rPr lang="en-US" dirty="0"/>
              <a:t>”</a:t>
            </a:r>
            <a:r>
              <a:rPr lang="en-US" dirty="0">
                <a:solidFill>
                  <a:prstClr val="black"/>
                </a:solidFill>
              </a:rPr>
              <a:t> years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D9DBF6-353F-B642-94DD-E49D956E9CB0}"/>
              </a:ext>
            </a:extLst>
          </p:cNvPr>
          <p:cNvSpPr/>
          <p:nvPr/>
        </p:nvSpPr>
        <p:spPr>
          <a:xfrm>
            <a:off x="130733" y="4574735"/>
            <a:ext cx="49739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7FAA"/>
                </a:solidFill>
                <a:effectLst/>
                <a:uLnTx/>
                <a:uFillTx/>
                <a:latin typeface="t1-gul-regular"/>
                <a:ea typeface="ＭＳ Ｐゴシック" charset="-128"/>
                <a:cs typeface="+mn-cs"/>
              </a:rPr>
              <a:t>Mumpower</a:t>
            </a:r>
            <a:r>
              <a:rPr kumimoji="0" lang="en-CA" sz="1200" b="0" i="0" u="none" strike="noStrike" kern="1200" cap="none" spc="0" normalizeH="0" baseline="0" noProof="0" dirty="0">
                <a:ln>
                  <a:noFill/>
                </a:ln>
                <a:solidFill>
                  <a:srgbClr val="007FAA"/>
                </a:solidFill>
                <a:effectLst/>
                <a:uLnTx/>
                <a:uFillTx/>
                <a:latin typeface="t1-gul-regular"/>
                <a:ea typeface="ＭＳ Ｐゴシック" charset="-128"/>
                <a:cs typeface="+mn-cs"/>
              </a:rPr>
              <a:t> et al., Progress in Particle and Nuclear Physics 86 (2016) 86–126 </a:t>
            </a:r>
            <a:endParaRPr kumimoji="0" lang="en-CA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charset="0"/>
              <a:ea typeface="ＭＳ Ｐゴシック" charset="-128"/>
              <a:cs typeface="+mn-cs"/>
            </a:endParaRPr>
          </a:p>
        </p:txBody>
      </p:sp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708A746D-24DA-DD42-B7AC-62D08C559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35" y="1671977"/>
            <a:ext cx="7011462" cy="290275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FFB02DF-F09D-9249-8652-54939F8D41BA}"/>
              </a:ext>
            </a:extLst>
          </p:cNvPr>
          <p:cNvSpPr txBox="1"/>
          <p:nvPr/>
        </p:nvSpPr>
        <p:spPr>
          <a:xfrm>
            <a:off x="1007390" y="1733226"/>
            <a:ext cx="2371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70C0"/>
                </a:solidFill>
              </a:rPr>
              <a:t>Neutron Star Merger</a:t>
            </a:r>
          </a:p>
        </p:txBody>
      </p:sp>
      <p:pic>
        <p:nvPicPr>
          <p:cNvPr id="15" name="Picture 14" descr="Chart, schematic, bar chart&#10;&#10;Description automatically generated">
            <a:extLst>
              <a:ext uri="{FF2B5EF4-FFF2-40B4-BE49-F238E27FC236}">
                <a16:creationId xmlns:a16="http://schemas.microsoft.com/office/drawing/2014/main" id="{BCA194D2-55B5-E840-9643-2395D9AFCF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3105" y="1832125"/>
            <a:ext cx="743505" cy="2183513"/>
          </a:xfrm>
          <a:prstGeom prst="rect">
            <a:avLst/>
          </a:prstGeom>
        </p:spPr>
      </p:pic>
      <p:pic>
        <p:nvPicPr>
          <p:cNvPr id="17" name="Picture 16" descr="A picture containing text&#10;&#10;Description automatically generated">
            <a:extLst>
              <a:ext uri="{FF2B5EF4-FFF2-40B4-BE49-F238E27FC236}">
                <a16:creationId xmlns:a16="http://schemas.microsoft.com/office/drawing/2014/main" id="{1D8B55F3-A98E-CC43-87E8-3ADEC87A09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750" y="4430711"/>
            <a:ext cx="2074297" cy="47526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1BFB8D5-F1BE-0E41-94AC-E25BF3CE15DB}"/>
              </a:ext>
            </a:extLst>
          </p:cNvPr>
          <p:cNvSpPr/>
          <p:nvPr/>
        </p:nvSpPr>
        <p:spPr>
          <a:xfrm>
            <a:off x="292876" y="1648732"/>
            <a:ext cx="334805" cy="335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785631B-0E39-D745-91FB-F5489D08D572}"/>
              </a:ext>
            </a:extLst>
          </p:cNvPr>
          <p:cNvSpPr txBox="1"/>
          <p:nvPr/>
        </p:nvSpPr>
        <p:spPr>
          <a:xfrm>
            <a:off x="1113949" y="2171832"/>
            <a:ext cx="1529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rates at FRIB: a few pps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C8FC2F6-2DE6-4E41-AD01-A99F704A5E80}"/>
              </a:ext>
            </a:extLst>
          </p:cNvPr>
          <p:cNvCxnSpPr>
            <a:cxnSpLocks/>
          </p:cNvCxnSpPr>
          <p:nvPr/>
        </p:nvCxnSpPr>
        <p:spPr>
          <a:xfrm>
            <a:off x="2265770" y="2678464"/>
            <a:ext cx="436970" cy="81732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D32B26D-CE14-6C49-8689-3403CF923CD2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284666-F6E9-DA49-8AB8-BFA2A3689ED0}"/>
              </a:ext>
            </a:extLst>
          </p:cNvPr>
          <p:cNvSpPr txBox="1"/>
          <p:nvPr/>
        </p:nvSpPr>
        <p:spPr>
          <a:xfrm>
            <a:off x="4900657" y="3340873"/>
            <a:ext cx="244554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sym typeface="Wingdings" pitchFamily="2" charset="2"/>
              </a:rPr>
              <a:t> Too low beam intensity for reaction-based techniques, inverse Oslo, surrogate</a:t>
            </a:r>
            <a:r>
              <a:rPr lang="en-US">
                <a:sym typeface="Wingdings" pitchFamily="2" charset="2"/>
              </a:rPr>
              <a:t>, …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90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650B9-A868-EA4B-867C-DCAFBAEAD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4856" y="179379"/>
            <a:ext cx="8875702" cy="725880"/>
          </a:xfrm>
        </p:spPr>
        <p:txBody>
          <a:bodyPr/>
          <a:lstStyle/>
          <a:p>
            <a:r>
              <a:rPr lang="en-US" sz="2800"/>
              <a:t>Neutron Capture Rates within the Statistical Model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DE836ED-F40C-FB45-B410-FDFB49E49C96}"/>
              </a:ext>
            </a:extLst>
          </p:cNvPr>
          <p:cNvSpPr txBox="1"/>
          <p:nvPr/>
        </p:nvSpPr>
        <p:spPr>
          <a:xfrm>
            <a:off x="1432001" y="2776614"/>
            <a:ext cx="11247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Times"/>
                <a:ea typeface="ヒラギノ角ゴ Pro W3"/>
                <a:cs typeface="Times"/>
              </a:rPr>
              <a:t>(A-1, Z)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5642268-C7EA-A048-8425-82E4C35B34FB}"/>
              </a:ext>
            </a:extLst>
          </p:cNvPr>
          <p:cNvGrpSpPr/>
          <p:nvPr/>
        </p:nvGrpSpPr>
        <p:grpSpPr>
          <a:xfrm>
            <a:off x="1630163" y="1711239"/>
            <a:ext cx="2130903" cy="2348687"/>
            <a:chOff x="190083" y="1219200"/>
            <a:chExt cx="3775365" cy="2927208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3C7BB0B2-731D-6F43-BDF5-09838375F830}"/>
                </a:ext>
              </a:extLst>
            </p:cNvPr>
            <p:cNvCxnSpPr/>
            <p:nvPr/>
          </p:nvCxnSpPr>
          <p:spPr>
            <a:xfrm>
              <a:off x="1752183" y="41448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94FD8EE-4F9F-2244-803C-1CEFEDA82797}"/>
                </a:ext>
              </a:extLst>
            </p:cNvPr>
            <p:cNvCxnSpPr/>
            <p:nvPr/>
          </p:nvCxnSpPr>
          <p:spPr>
            <a:xfrm>
              <a:off x="1752183" y="36876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529A2FEB-46AE-064E-AF23-F5EB7A50E18C}"/>
                </a:ext>
              </a:extLst>
            </p:cNvPr>
            <p:cNvCxnSpPr/>
            <p:nvPr/>
          </p:nvCxnSpPr>
          <p:spPr>
            <a:xfrm>
              <a:off x="1752183" y="33066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E5A0012-64AB-4B4F-9A52-921F87147555}"/>
                </a:ext>
              </a:extLst>
            </p:cNvPr>
            <p:cNvCxnSpPr/>
            <p:nvPr/>
          </p:nvCxnSpPr>
          <p:spPr>
            <a:xfrm>
              <a:off x="1752183" y="30780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E7CFEA41-2891-8A47-BB84-7EAA18EA01BC}"/>
                </a:ext>
              </a:extLst>
            </p:cNvPr>
            <p:cNvCxnSpPr/>
            <p:nvPr/>
          </p:nvCxnSpPr>
          <p:spPr>
            <a:xfrm>
              <a:off x="1752183" y="29256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7F998F1-44EA-3741-A1ED-B403EAC8977B}"/>
                </a:ext>
              </a:extLst>
            </p:cNvPr>
            <p:cNvCxnSpPr/>
            <p:nvPr/>
          </p:nvCxnSpPr>
          <p:spPr>
            <a:xfrm>
              <a:off x="1752183" y="27732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4CF8E8DD-7BDA-0B4B-9F51-9A01F36D5A6B}"/>
                </a:ext>
              </a:extLst>
            </p:cNvPr>
            <p:cNvCxnSpPr/>
            <p:nvPr/>
          </p:nvCxnSpPr>
          <p:spPr>
            <a:xfrm>
              <a:off x="1752183" y="26208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40EFE18-9FB5-D746-999E-FAFA35AD1EAC}"/>
                </a:ext>
              </a:extLst>
            </p:cNvPr>
            <p:cNvCxnSpPr/>
            <p:nvPr/>
          </p:nvCxnSpPr>
          <p:spPr>
            <a:xfrm>
              <a:off x="1752183" y="25446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0C1C1AD3-000F-5040-86F4-357B0DD6EB7F}"/>
                </a:ext>
              </a:extLst>
            </p:cNvPr>
            <p:cNvCxnSpPr/>
            <p:nvPr/>
          </p:nvCxnSpPr>
          <p:spPr>
            <a:xfrm>
              <a:off x="1752183" y="24684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7209A54F-E4CE-9940-8652-03AE9CEB0426}"/>
                </a:ext>
              </a:extLst>
            </p:cNvPr>
            <p:cNvSpPr/>
            <p:nvPr/>
          </p:nvSpPr>
          <p:spPr>
            <a:xfrm>
              <a:off x="1752600" y="1219200"/>
              <a:ext cx="2212848" cy="1219200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lumMod val="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3295994-0E71-A749-A6EC-C5C4BC07C70B}"/>
                </a:ext>
              </a:extLst>
            </p:cNvPr>
            <p:cNvCxnSpPr/>
            <p:nvPr/>
          </p:nvCxnSpPr>
          <p:spPr>
            <a:xfrm>
              <a:off x="190083" y="2316814"/>
              <a:ext cx="1219200" cy="794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4392769-86EF-7840-B1D5-776A1274F450}"/>
                </a:ext>
              </a:extLst>
            </p:cNvPr>
            <p:cNvCxnSpPr/>
            <p:nvPr/>
          </p:nvCxnSpPr>
          <p:spPr>
            <a:xfrm rot="5400000" flipH="1" flipV="1">
              <a:off x="608389" y="1896920"/>
              <a:ext cx="534194" cy="794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56462EBD-AB9B-C845-B88A-16F60ABB1550}"/>
                </a:ext>
              </a:extLst>
            </p:cNvPr>
            <p:cNvCxnSpPr/>
            <p:nvPr/>
          </p:nvCxnSpPr>
          <p:spPr>
            <a:xfrm>
              <a:off x="875883" y="1630220"/>
              <a:ext cx="838200" cy="158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7ADADBF5-89D8-934C-AE81-B40EE095FDDF}"/>
              </a:ext>
            </a:extLst>
          </p:cNvPr>
          <p:cNvSpPr txBox="1"/>
          <p:nvPr/>
        </p:nvSpPr>
        <p:spPr>
          <a:xfrm>
            <a:off x="1846645" y="1650099"/>
            <a:ext cx="587754" cy="345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200" dirty="0">
                <a:solidFill>
                  <a:srgbClr val="FF0000"/>
                </a:solidFill>
                <a:latin typeface="Times"/>
                <a:ea typeface="ヒラギノ角ゴ Pro W3"/>
                <a:cs typeface="Times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Times"/>
                <a:ea typeface="ヒラギノ角ゴ Pro W3"/>
                <a:cs typeface="Times"/>
              </a:rPr>
              <a:t>n</a:t>
            </a:r>
            <a:r>
              <a:rPr lang="en-US" sz="2200" dirty="0">
                <a:solidFill>
                  <a:srgbClr val="FF0000"/>
                </a:solidFill>
                <a:latin typeface="Times"/>
                <a:ea typeface="ヒラギノ角ゴ Pro W3"/>
                <a:cs typeface="Times"/>
              </a:rPr>
              <a:t>,</a:t>
            </a:r>
            <a:r>
              <a:rPr lang="el-GR" sz="2200" dirty="0">
                <a:solidFill>
                  <a:srgbClr val="FF0000"/>
                </a:solidFill>
                <a:latin typeface="Times"/>
                <a:ea typeface="ヒラギノ角ゴ Pro W3"/>
                <a:cs typeface="Times"/>
              </a:rPr>
              <a:t>γ</a:t>
            </a:r>
            <a:r>
              <a:rPr lang="en-US" sz="2200" dirty="0">
                <a:solidFill>
                  <a:srgbClr val="FF0000"/>
                </a:solidFill>
                <a:latin typeface="Times"/>
                <a:ea typeface="ヒラギノ角ゴ Pro W3"/>
                <a:cs typeface="Times"/>
              </a:rPr>
              <a:t>)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5C8B56D-A897-F748-B345-A0A4066B1BBC}"/>
              </a:ext>
            </a:extLst>
          </p:cNvPr>
          <p:cNvGrpSpPr/>
          <p:nvPr/>
        </p:nvGrpSpPr>
        <p:grpSpPr>
          <a:xfrm>
            <a:off x="2294092" y="2225084"/>
            <a:ext cx="1343462" cy="1834204"/>
            <a:chOff x="2709322" y="3124994"/>
            <a:chExt cx="2777872" cy="2286000"/>
          </a:xfrm>
        </p:grpSpPr>
        <p:grpSp>
          <p:nvGrpSpPr>
            <p:cNvPr id="99" name="Group 82">
              <a:extLst>
                <a:ext uri="{FF2B5EF4-FFF2-40B4-BE49-F238E27FC236}">
                  <a16:creationId xmlns:a16="http://schemas.microsoft.com/office/drawing/2014/main" id="{5B225AFB-A13F-C246-B748-2160452B0560}"/>
                </a:ext>
              </a:extLst>
            </p:cNvPr>
            <p:cNvGrpSpPr/>
            <p:nvPr/>
          </p:nvGrpSpPr>
          <p:grpSpPr>
            <a:xfrm>
              <a:off x="3657600" y="3124994"/>
              <a:ext cx="1829594" cy="2286000"/>
              <a:chOff x="3657600" y="3124994"/>
              <a:chExt cx="1829594" cy="2286000"/>
            </a:xfrm>
          </p:grpSpPr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5A03F308-059B-0F48-BC15-46D99179D0B4}"/>
                  </a:ext>
                </a:extLst>
              </p:cNvPr>
              <p:cNvCxnSpPr/>
              <p:nvPr/>
            </p:nvCxnSpPr>
            <p:spPr>
              <a:xfrm rot="5400000">
                <a:off x="3657600" y="3505200"/>
                <a:ext cx="7620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248E4FF7-8F1C-174D-832B-8C413D69686C}"/>
                  </a:ext>
                </a:extLst>
              </p:cNvPr>
              <p:cNvCxnSpPr/>
              <p:nvPr/>
            </p:nvCxnSpPr>
            <p:spPr>
              <a:xfrm rot="5400000">
                <a:off x="3886994" y="3809206"/>
                <a:ext cx="7620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28A866F2-DC28-F34A-8837-688E98602C18}"/>
                  </a:ext>
                </a:extLst>
              </p:cNvPr>
              <p:cNvCxnSpPr/>
              <p:nvPr/>
            </p:nvCxnSpPr>
            <p:spPr>
              <a:xfrm rot="5400000">
                <a:off x="3886200" y="3810000"/>
                <a:ext cx="10668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7533DA66-B3EB-0842-B6ED-F2B888884FB2}"/>
                  </a:ext>
                </a:extLst>
              </p:cNvPr>
              <p:cNvCxnSpPr/>
              <p:nvPr/>
            </p:nvCxnSpPr>
            <p:spPr>
              <a:xfrm rot="5400000">
                <a:off x="4190206" y="4571206"/>
                <a:ext cx="7620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0B2C09EE-915C-D24D-94A8-39FBABA61166}"/>
                  </a:ext>
                </a:extLst>
              </p:cNvPr>
              <p:cNvCxnSpPr/>
              <p:nvPr/>
            </p:nvCxnSpPr>
            <p:spPr>
              <a:xfrm rot="5400000">
                <a:off x="3924300" y="4076700"/>
                <a:ext cx="17526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315578F1-3A59-F341-B59E-6E8D38AED594}"/>
                  </a:ext>
                </a:extLst>
              </p:cNvPr>
              <p:cNvCxnSpPr/>
              <p:nvPr/>
            </p:nvCxnSpPr>
            <p:spPr>
              <a:xfrm rot="5400000">
                <a:off x="3886200" y="4267200"/>
                <a:ext cx="22860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08226D3D-AEA8-CB49-ADB0-28F6945BCBA5}"/>
                  </a:ext>
                </a:extLst>
              </p:cNvPr>
              <p:cNvCxnSpPr/>
              <p:nvPr/>
            </p:nvCxnSpPr>
            <p:spPr>
              <a:xfrm rot="5400000">
                <a:off x="4495800" y="4724400"/>
                <a:ext cx="13716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CE1D9A0C-9352-BB48-90BE-9FFBF40BFC1B}"/>
                  </a:ext>
                </a:extLst>
              </p:cNvPr>
              <p:cNvCxnSpPr/>
              <p:nvPr/>
            </p:nvCxnSpPr>
            <p:spPr>
              <a:xfrm rot="5400000">
                <a:off x="5105400" y="5181600"/>
                <a:ext cx="4572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FB22A34D-EC18-364E-A8B1-35EACF404F51}"/>
                  </a:ext>
                </a:extLst>
              </p:cNvPr>
              <p:cNvCxnSpPr/>
              <p:nvPr/>
            </p:nvCxnSpPr>
            <p:spPr>
              <a:xfrm rot="5400000">
                <a:off x="4610100" y="4533900"/>
                <a:ext cx="17526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C812037B-8F96-0943-90FA-5DE42CAE4077}"/>
                  </a:ext>
                </a:extLst>
              </p:cNvPr>
              <p:cNvCxnSpPr/>
              <p:nvPr/>
            </p:nvCxnSpPr>
            <p:spPr>
              <a:xfrm rot="5400000">
                <a:off x="3429794" y="4267200"/>
                <a:ext cx="456406" cy="79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82684CCE-DBC4-024B-815F-5B5ED1C73A30}"/>
                  </a:ext>
                </a:extLst>
              </p:cNvPr>
              <p:cNvCxnSpPr/>
              <p:nvPr/>
            </p:nvCxnSpPr>
            <p:spPr>
              <a:xfrm rot="5400000">
                <a:off x="3658394" y="4114006"/>
                <a:ext cx="456406" cy="79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3B0FE121-1BA4-B74D-A8BF-F9E63B42D96B}"/>
                </a:ext>
              </a:extLst>
            </p:cNvPr>
            <p:cNvSpPr txBox="1"/>
            <p:nvPr/>
          </p:nvSpPr>
          <p:spPr>
            <a:xfrm>
              <a:off x="2709322" y="4210660"/>
              <a:ext cx="32572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Times"/>
                  <a:ea typeface="ヒラギノ角ゴ Pro W3"/>
                  <a:cs typeface="Times"/>
                </a:rPr>
                <a:t>γ</a:t>
              </a:r>
              <a:endParaRPr kumimoji="0" lang="en-US" sz="2200" b="0" i="0" u="none" strike="noStrike" kern="0" cap="none" spc="0" normalizeH="0" baseline="3000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Times"/>
                <a:ea typeface="ヒラギノ角ゴ Pro W3"/>
                <a:cs typeface="Times"/>
              </a:endParaRPr>
            </a:p>
          </p:txBody>
        </p: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7A5E3CD0-6941-AD42-AD68-ABDA199B985F}"/>
              </a:ext>
            </a:extLst>
          </p:cNvPr>
          <p:cNvSpPr txBox="1"/>
          <p:nvPr/>
        </p:nvSpPr>
        <p:spPr>
          <a:xfrm>
            <a:off x="2834734" y="4119792"/>
            <a:ext cx="721281" cy="345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Times"/>
                <a:ea typeface="ヒラギノ角ゴ Pro W3"/>
                <a:cs typeface="Times"/>
              </a:rPr>
              <a:t>(A, Z)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78E5B42F-C86E-A846-8FCE-153A9B0E3871}"/>
              </a:ext>
            </a:extLst>
          </p:cNvPr>
          <p:cNvSpPr txBox="1"/>
          <p:nvPr/>
        </p:nvSpPr>
        <p:spPr>
          <a:xfrm>
            <a:off x="4552374" y="1973244"/>
            <a:ext cx="369435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>
                <a:solidFill>
                  <a:srgbClr val="000000"/>
                </a:solidFill>
                <a:latin typeface="Calibri"/>
                <a:ea typeface="ヒラギノ角ゴ Pro W3"/>
                <a:cs typeface="Calibri"/>
              </a:rPr>
              <a:t>Hauser – </a:t>
            </a:r>
            <a:r>
              <a:rPr lang="en-US" sz="2200" b="1" u="sng" dirty="0" err="1">
                <a:solidFill>
                  <a:srgbClr val="000000"/>
                </a:solidFill>
                <a:latin typeface="Calibri"/>
                <a:ea typeface="ヒラギノ角ゴ Pro W3"/>
                <a:cs typeface="Calibri"/>
              </a:rPr>
              <a:t>Feshbach</a:t>
            </a:r>
            <a:endParaRPr lang="en-US" sz="2200" b="1" u="sng" dirty="0">
              <a:solidFill>
                <a:srgbClr val="000000"/>
              </a:solidFill>
              <a:latin typeface="Calibri"/>
              <a:ea typeface="ヒラギノ角ゴ Pro W3"/>
              <a:cs typeface="Calibri"/>
            </a:endParaRPr>
          </a:p>
          <a:p>
            <a:r>
              <a:rPr lang="en-US" sz="600" b="1" u="sng" dirty="0">
                <a:solidFill>
                  <a:srgbClr val="000000"/>
                </a:solidFill>
                <a:latin typeface="Calibri"/>
                <a:ea typeface="ヒラギノ角ゴ Pro W3"/>
                <a:cs typeface="Calibri"/>
              </a:rPr>
              <a:t> </a:t>
            </a:r>
          </a:p>
          <a:p>
            <a:pPr>
              <a:buFont typeface="Arial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  <a:ea typeface="ヒラギノ角ゴ Pro W3"/>
                <a:cs typeface="Calibri"/>
              </a:rPr>
              <a:t> </a:t>
            </a:r>
            <a:r>
              <a:rPr lang="en-US" sz="2200" dirty="0">
                <a:solidFill>
                  <a:srgbClr val="0000FF"/>
                </a:solidFill>
                <a:latin typeface="Calibri"/>
                <a:ea typeface="ヒラギノ角ゴ Pro W3"/>
                <a:cs typeface="Calibri"/>
              </a:rPr>
              <a:t>Nuclear Level Density (NLD)</a:t>
            </a:r>
          </a:p>
          <a:p>
            <a:pPr marL="0" lvl="2"/>
            <a:r>
              <a:rPr lang="en-US" sz="600" dirty="0">
                <a:solidFill>
                  <a:srgbClr val="000000"/>
                </a:solidFill>
                <a:latin typeface="Calibri"/>
                <a:ea typeface="ヒラギノ角ゴ Pro W3"/>
                <a:cs typeface="Calibri"/>
              </a:rPr>
              <a:t> </a:t>
            </a:r>
          </a:p>
          <a:p>
            <a:pPr>
              <a:buFont typeface="Arial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/>
                <a:ea typeface="ヒラギノ角ゴ Pro W3"/>
                <a:cs typeface="Calibri"/>
              </a:rPr>
              <a:t> </a:t>
            </a:r>
            <a:r>
              <a:rPr lang="el-GR" sz="2200" dirty="0">
                <a:solidFill>
                  <a:srgbClr val="FF0000"/>
                </a:solidFill>
                <a:latin typeface="Calibri"/>
                <a:ea typeface="ヒラギノ角ゴ Pro W3"/>
                <a:cs typeface="Calibri"/>
              </a:rPr>
              <a:t>γ</a:t>
            </a:r>
            <a:r>
              <a:rPr lang="en-US" sz="2200" dirty="0">
                <a:solidFill>
                  <a:srgbClr val="FF0000"/>
                </a:solidFill>
                <a:latin typeface="Calibri"/>
                <a:ea typeface="ヒラギノ角ゴ Pro W3"/>
                <a:cs typeface="Calibri"/>
              </a:rPr>
              <a:t>-ray strength function (</a:t>
            </a:r>
            <a:r>
              <a:rPr lang="el-GR" sz="2200" dirty="0">
                <a:solidFill>
                  <a:srgbClr val="FF0000"/>
                </a:solidFill>
                <a:latin typeface="Calibri"/>
                <a:ea typeface="ヒラギノ角ゴ Pro W3"/>
                <a:cs typeface="Calibri"/>
              </a:rPr>
              <a:t>γ</a:t>
            </a:r>
            <a:r>
              <a:rPr lang="en-US" sz="2200" dirty="0">
                <a:solidFill>
                  <a:srgbClr val="FF0000"/>
                </a:solidFill>
                <a:latin typeface="Calibri"/>
                <a:ea typeface="ヒラギノ角ゴ Pro W3"/>
                <a:cs typeface="Calibri"/>
              </a:rPr>
              <a:t>SF)</a:t>
            </a:r>
            <a:endParaRPr lang="en-US" sz="2200" dirty="0">
              <a:solidFill>
                <a:srgbClr val="000000"/>
              </a:solidFill>
              <a:latin typeface="Calibri"/>
              <a:ea typeface="ヒラギノ角ゴ Pro W3"/>
              <a:cs typeface="Calibri"/>
            </a:endParaRPr>
          </a:p>
          <a:p>
            <a:pPr>
              <a:buFont typeface="Arial"/>
              <a:buChar char="•"/>
            </a:pPr>
            <a:r>
              <a:rPr lang="en-US" sz="2200" dirty="0">
                <a:solidFill>
                  <a:srgbClr val="008000"/>
                </a:solidFill>
                <a:latin typeface="Calibri"/>
                <a:ea typeface="ヒラギノ角ゴ Pro W3"/>
                <a:cs typeface="Calibri"/>
              </a:rPr>
              <a:t> Optical model potential</a:t>
            </a:r>
          </a:p>
          <a:p>
            <a:endParaRPr lang="en-US" sz="2200" dirty="0">
              <a:solidFill>
                <a:srgbClr val="000000"/>
              </a:solidFill>
              <a:latin typeface="Calibri"/>
              <a:ea typeface="ヒラギノ角ゴ Pro W3"/>
              <a:cs typeface="Calibri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14CE8FA-AC51-394B-8E75-4E9016F83E89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1171544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653C8-B6D1-1A49-8B43-C658B9F9C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06" y="159470"/>
            <a:ext cx="8310603" cy="725880"/>
          </a:xfrm>
        </p:spPr>
        <p:txBody>
          <a:bodyPr/>
          <a:lstStyle/>
          <a:p>
            <a:r>
              <a:rPr lang="en-US" sz="2800"/>
              <a:t>Uncertainty n-capture from level density models</a:t>
            </a:r>
          </a:p>
        </p:txBody>
      </p:sp>
      <p:pic>
        <p:nvPicPr>
          <p:cNvPr id="5" name="Content Placeholder 4" descr="Chart, scatter chart&#10;&#10;Description automatically generated">
            <a:extLst>
              <a:ext uri="{FF2B5EF4-FFF2-40B4-BE49-F238E27FC236}">
                <a16:creationId xmlns:a16="http://schemas.microsoft.com/office/drawing/2014/main" id="{BE06BC3B-B8F1-EB4C-8833-819A2118BE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96"/>
          <a:stretch/>
        </p:blipFill>
        <p:spPr>
          <a:xfrm>
            <a:off x="64406" y="1822647"/>
            <a:ext cx="4422719" cy="3115613"/>
          </a:xfr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CD5EC027-5D03-7C49-A772-EEF29AB213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94" y="3919001"/>
            <a:ext cx="3149340" cy="40824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E4DC629-A49C-F84D-964F-7360CCEF0049}"/>
              </a:ext>
            </a:extLst>
          </p:cNvPr>
          <p:cNvSpPr/>
          <p:nvPr/>
        </p:nvSpPr>
        <p:spPr>
          <a:xfrm>
            <a:off x="346526" y="2955960"/>
            <a:ext cx="1991638" cy="376042"/>
          </a:xfrm>
          <a:prstGeom prst="rect">
            <a:avLst/>
          </a:prstGeom>
          <a:solidFill>
            <a:srgbClr val="FF0000">
              <a:alpha val="24777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1EDC45A-1751-2247-8383-74816481497F}"/>
              </a:ext>
            </a:extLst>
          </p:cNvPr>
          <p:cNvSpPr/>
          <p:nvPr/>
        </p:nvSpPr>
        <p:spPr>
          <a:xfrm>
            <a:off x="2386181" y="2868538"/>
            <a:ext cx="1991638" cy="576197"/>
          </a:xfrm>
          <a:prstGeom prst="rect">
            <a:avLst/>
          </a:prstGeom>
          <a:solidFill>
            <a:schemeClr val="accent3">
              <a:lumMod val="40000"/>
              <a:lumOff val="60000"/>
              <a:alpha val="24777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 picture containing chart&#10;&#10;Description automatically generated">
            <a:extLst>
              <a:ext uri="{FF2B5EF4-FFF2-40B4-BE49-F238E27FC236}">
                <a16:creationId xmlns:a16="http://schemas.microsoft.com/office/drawing/2014/main" id="{6E5CBE3C-7070-354F-AE1D-AA05EF9FFC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097" y="1438502"/>
            <a:ext cx="4211377" cy="3203567"/>
          </a:xfrm>
          <a:prstGeom prst="rect">
            <a:avLst/>
          </a:prstGeom>
        </p:spPr>
      </p:pic>
      <p:pic>
        <p:nvPicPr>
          <p:cNvPr id="10" name="Picture 9" descr="Timeline&#10;&#10;Description automatically generated with low confidence">
            <a:extLst>
              <a:ext uri="{FF2B5EF4-FFF2-40B4-BE49-F238E27FC236}">
                <a16:creationId xmlns:a16="http://schemas.microsoft.com/office/drawing/2014/main" id="{761B9B41-9682-8942-BBA6-03158721581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03"/>
          <a:stretch/>
        </p:blipFill>
        <p:spPr>
          <a:xfrm>
            <a:off x="212896" y="641283"/>
            <a:ext cx="2258897" cy="112510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238F654-796F-C543-A4AD-9AB82F892D8D}"/>
              </a:ext>
            </a:extLst>
          </p:cNvPr>
          <p:cNvSpPr/>
          <p:nvPr/>
        </p:nvSpPr>
        <p:spPr>
          <a:xfrm>
            <a:off x="2588761" y="1102019"/>
            <a:ext cx="283464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/>
              <a:t>S. Goriely, S. Hilaire and A. J. Koning</a:t>
            </a:r>
          </a:p>
          <a:p>
            <a:r>
              <a:rPr lang="en-CA" sz="1400">
                <a:effectLst/>
                <a:latin typeface="Times" pitchFamily="2" charset="0"/>
              </a:rPr>
              <a:t>PRC </a:t>
            </a:r>
            <a:r>
              <a:rPr lang="en-CA" sz="1400" b="1">
                <a:effectLst/>
                <a:latin typeface="Times" pitchFamily="2" charset="0"/>
              </a:rPr>
              <a:t>78</a:t>
            </a:r>
            <a:r>
              <a:rPr lang="en-CA" sz="1400">
                <a:effectLst/>
                <a:latin typeface="Times" pitchFamily="2" charset="0"/>
              </a:rPr>
              <a:t>, 064307 (2008)</a:t>
            </a:r>
            <a:br>
              <a:rPr lang="en-CA" sz="1800">
                <a:effectLst/>
                <a:latin typeface="Times" pitchFamily="2" charset="0"/>
              </a:rPr>
            </a:br>
            <a:endParaRPr lang="en-CA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7B607E-F4CA-8843-A948-47279A5D46D4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594491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1D4DB-8742-8847-BE29-14F2B55FA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 I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13D36-5802-194A-82EC-20E1260E4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437" y="1982783"/>
            <a:ext cx="7379125" cy="160696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Uncertainties of n-capture rates away from stability are up to two orders of magnitude, and larger than suggested when just comparing different (TALYS) models.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8DC32D-CB82-C74C-A22E-F2547D617152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3277597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40650B9-A868-EA4B-867C-DCAFBAEADCB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/>
                  <a:t>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/>
                  <a:t>-Oslo technique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40650B9-A868-EA4B-867C-DCAFBAEADC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15517" r="-2748" b="-379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2" name="TextBox 111">
            <a:extLst>
              <a:ext uri="{FF2B5EF4-FFF2-40B4-BE49-F238E27FC236}">
                <a16:creationId xmlns:a16="http://schemas.microsoft.com/office/drawing/2014/main" id="{3DE836ED-F40C-FB45-B410-FDFB49E49C96}"/>
              </a:ext>
            </a:extLst>
          </p:cNvPr>
          <p:cNvSpPr txBox="1"/>
          <p:nvPr/>
        </p:nvSpPr>
        <p:spPr>
          <a:xfrm>
            <a:off x="436680" y="3171625"/>
            <a:ext cx="11247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Times"/>
                <a:ea typeface="ヒラギノ角ゴ Pro W3"/>
                <a:cs typeface="Times"/>
              </a:rPr>
              <a:t>(A-1, Z)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5642268-C7EA-A048-8425-82E4C35B34FB}"/>
              </a:ext>
            </a:extLst>
          </p:cNvPr>
          <p:cNvGrpSpPr/>
          <p:nvPr/>
        </p:nvGrpSpPr>
        <p:grpSpPr>
          <a:xfrm>
            <a:off x="634842" y="2106250"/>
            <a:ext cx="2130903" cy="2348687"/>
            <a:chOff x="190083" y="1219200"/>
            <a:chExt cx="3775365" cy="2927208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3C7BB0B2-731D-6F43-BDF5-09838375F830}"/>
                </a:ext>
              </a:extLst>
            </p:cNvPr>
            <p:cNvCxnSpPr/>
            <p:nvPr/>
          </p:nvCxnSpPr>
          <p:spPr>
            <a:xfrm>
              <a:off x="1752183" y="41448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94FD8EE-4F9F-2244-803C-1CEFEDA82797}"/>
                </a:ext>
              </a:extLst>
            </p:cNvPr>
            <p:cNvCxnSpPr/>
            <p:nvPr/>
          </p:nvCxnSpPr>
          <p:spPr>
            <a:xfrm>
              <a:off x="1752183" y="36876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529A2FEB-46AE-064E-AF23-F5EB7A50E18C}"/>
                </a:ext>
              </a:extLst>
            </p:cNvPr>
            <p:cNvCxnSpPr/>
            <p:nvPr/>
          </p:nvCxnSpPr>
          <p:spPr>
            <a:xfrm>
              <a:off x="1752183" y="33066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E5A0012-64AB-4B4F-9A52-921F87147555}"/>
                </a:ext>
              </a:extLst>
            </p:cNvPr>
            <p:cNvCxnSpPr/>
            <p:nvPr/>
          </p:nvCxnSpPr>
          <p:spPr>
            <a:xfrm>
              <a:off x="1752183" y="30780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E7CFEA41-2891-8A47-BB84-7EAA18EA01BC}"/>
                </a:ext>
              </a:extLst>
            </p:cNvPr>
            <p:cNvCxnSpPr/>
            <p:nvPr/>
          </p:nvCxnSpPr>
          <p:spPr>
            <a:xfrm>
              <a:off x="1752183" y="29256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C7F998F1-44EA-3741-A1ED-B403EAC8977B}"/>
                </a:ext>
              </a:extLst>
            </p:cNvPr>
            <p:cNvCxnSpPr/>
            <p:nvPr/>
          </p:nvCxnSpPr>
          <p:spPr>
            <a:xfrm>
              <a:off x="1752183" y="27732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4CF8E8DD-7BDA-0B4B-9F51-9A01F36D5A6B}"/>
                </a:ext>
              </a:extLst>
            </p:cNvPr>
            <p:cNvCxnSpPr/>
            <p:nvPr/>
          </p:nvCxnSpPr>
          <p:spPr>
            <a:xfrm>
              <a:off x="1752183" y="26208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40EFE18-9FB5-D746-999E-FAFA35AD1EAC}"/>
                </a:ext>
              </a:extLst>
            </p:cNvPr>
            <p:cNvCxnSpPr/>
            <p:nvPr/>
          </p:nvCxnSpPr>
          <p:spPr>
            <a:xfrm>
              <a:off x="1752183" y="25446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0C1C1AD3-000F-5040-86F4-357B0DD6EB7F}"/>
                </a:ext>
              </a:extLst>
            </p:cNvPr>
            <p:cNvCxnSpPr/>
            <p:nvPr/>
          </p:nvCxnSpPr>
          <p:spPr>
            <a:xfrm>
              <a:off x="1752183" y="2468420"/>
              <a:ext cx="2209800" cy="1588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7209A54F-E4CE-9940-8652-03AE9CEB0426}"/>
                </a:ext>
              </a:extLst>
            </p:cNvPr>
            <p:cNvSpPr/>
            <p:nvPr/>
          </p:nvSpPr>
          <p:spPr>
            <a:xfrm>
              <a:off x="1752600" y="1219200"/>
              <a:ext cx="2212848" cy="1219200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100000">
                  <a:srgbClr val="0000FF">
                    <a:lumMod val="5000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13295994-0E71-A749-A6EC-C5C4BC07C70B}"/>
                </a:ext>
              </a:extLst>
            </p:cNvPr>
            <p:cNvCxnSpPr/>
            <p:nvPr/>
          </p:nvCxnSpPr>
          <p:spPr>
            <a:xfrm>
              <a:off x="190083" y="2316814"/>
              <a:ext cx="1219200" cy="794"/>
            </a:xfrm>
            <a:prstGeom prst="line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94392769-86EF-7840-B1D5-776A1274F450}"/>
                </a:ext>
              </a:extLst>
            </p:cNvPr>
            <p:cNvCxnSpPr/>
            <p:nvPr/>
          </p:nvCxnSpPr>
          <p:spPr>
            <a:xfrm rot="5400000" flipH="1" flipV="1">
              <a:off x="608389" y="1896920"/>
              <a:ext cx="534194" cy="794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56462EBD-AB9B-C845-B88A-16F60ABB1550}"/>
                </a:ext>
              </a:extLst>
            </p:cNvPr>
            <p:cNvCxnSpPr/>
            <p:nvPr/>
          </p:nvCxnSpPr>
          <p:spPr>
            <a:xfrm>
              <a:off x="875883" y="1630220"/>
              <a:ext cx="838200" cy="1588"/>
            </a:xfrm>
            <a:prstGeom prst="straightConnector1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7ADADBF5-89D8-934C-AE81-B40EE095FDDF}"/>
              </a:ext>
            </a:extLst>
          </p:cNvPr>
          <p:cNvSpPr txBox="1"/>
          <p:nvPr/>
        </p:nvSpPr>
        <p:spPr>
          <a:xfrm>
            <a:off x="851324" y="2045110"/>
            <a:ext cx="587754" cy="345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200" dirty="0">
                <a:solidFill>
                  <a:srgbClr val="FF0000"/>
                </a:solidFill>
                <a:latin typeface="Times"/>
                <a:ea typeface="ヒラギノ角ゴ Pro W3"/>
                <a:cs typeface="Times"/>
              </a:rPr>
              <a:t>(</a:t>
            </a:r>
            <a:r>
              <a:rPr lang="en-US" sz="2200" dirty="0" err="1">
                <a:solidFill>
                  <a:srgbClr val="FF0000"/>
                </a:solidFill>
                <a:latin typeface="Times"/>
                <a:ea typeface="ヒラギノ角ゴ Pro W3"/>
                <a:cs typeface="Times"/>
              </a:rPr>
              <a:t>n</a:t>
            </a:r>
            <a:r>
              <a:rPr lang="en-US" sz="2200" dirty="0">
                <a:solidFill>
                  <a:srgbClr val="FF0000"/>
                </a:solidFill>
                <a:latin typeface="Times"/>
                <a:ea typeface="ヒラギノ角ゴ Pro W3"/>
                <a:cs typeface="Times"/>
              </a:rPr>
              <a:t>,</a:t>
            </a:r>
            <a:r>
              <a:rPr lang="el-GR" sz="2200" dirty="0">
                <a:solidFill>
                  <a:srgbClr val="FF0000"/>
                </a:solidFill>
                <a:latin typeface="Times"/>
                <a:ea typeface="ヒラギノ角ゴ Pro W3"/>
                <a:cs typeface="Times"/>
              </a:rPr>
              <a:t>γ</a:t>
            </a:r>
            <a:r>
              <a:rPr lang="en-US" sz="2200" dirty="0">
                <a:solidFill>
                  <a:srgbClr val="FF0000"/>
                </a:solidFill>
                <a:latin typeface="Times"/>
                <a:ea typeface="ヒラギノ角ゴ Pro W3"/>
                <a:cs typeface="Times"/>
              </a:rPr>
              <a:t>)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5C8B56D-A897-F748-B345-A0A4066B1BBC}"/>
              </a:ext>
            </a:extLst>
          </p:cNvPr>
          <p:cNvGrpSpPr/>
          <p:nvPr/>
        </p:nvGrpSpPr>
        <p:grpSpPr>
          <a:xfrm>
            <a:off x="1298771" y="2620095"/>
            <a:ext cx="1343462" cy="1834204"/>
            <a:chOff x="2709322" y="3124994"/>
            <a:chExt cx="2777872" cy="2286000"/>
          </a:xfrm>
        </p:grpSpPr>
        <p:grpSp>
          <p:nvGrpSpPr>
            <p:cNvPr id="99" name="Group 82">
              <a:extLst>
                <a:ext uri="{FF2B5EF4-FFF2-40B4-BE49-F238E27FC236}">
                  <a16:creationId xmlns:a16="http://schemas.microsoft.com/office/drawing/2014/main" id="{5B225AFB-A13F-C246-B748-2160452B0560}"/>
                </a:ext>
              </a:extLst>
            </p:cNvPr>
            <p:cNvGrpSpPr/>
            <p:nvPr/>
          </p:nvGrpSpPr>
          <p:grpSpPr>
            <a:xfrm>
              <a:off x="3657600" y="3124994"/>
              <a:ext cx="1829594" cy="2286000"/>
              <a:chOff x="3657600" y="3124994"/>
              <a:chExt cx="1829594" cy="2286000"/>
            </a:xfrm>
          </p:grpSpPr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5A03F308-059B-0F48-BC15-46D99179D0B4}"/>
                  </a:ext>
                </a:extLst>
              </p:cNvPr>
              <p:cNvCxnSpPr/>
              <p:nvPr/>
            </p:nvCxnSpPr>
            <p:spPr>
              <a:xfrm rot="5400000">
                <a:off x="3657600" y="3505200"/>
                <a:ext cx="7620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248E4FF7-8F1C-174D-832B-8C413D69686C}"/>
                  </a:ext>
                </a:extLst>
              </p:cNvPr>
              <p:cNvCxnSpPr/>
              <p:nvPr/>
            </p:nvCxnSpPr>
            <p:spPr>
              <a:xfrm rot="5400000">
                <a:off x="3886994" y="3809206"/>
                <a:ext cx="7620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28A866F2-DC28-F34A-8837-688E98602C18}"/>
                  </a:ext>
                </a:extLst>
              </p:cNvPr>
              <p:cNvCxnSpPr/>
              <p:nvPr/>
            </p:nvCxnSpPr>
            <p:spPr>
              <a:xfrm rot="5400000">
                <a:off x="3886200" y="3810000"/>
                <a:ext cx="10668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7533DA66-B3EB-0842-B6ED-F2B888884FB2}"/>
                  </a:ext>
                </a:extLst>
              </p:cNvPr>
              <p:cNvCxnSpPr/>
              <p:nvPr/>
            </p:nvCxnSpPr>
            <p:spPr>
              <a:xfrm rot="5400000">
                <a:off x="4190206" y="4571206"/>
                <a:ext cx="7620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0B2C09EE-915C-D24D-94A8-39FBABA61166}"/>
                  </a:ext>
                </a:extLst>
              </p:cNvPr>
              <p:cNvCxnSpPr/>
              <p:nvPr/>
            </p:nvCxnSpPr>
            <p:spPr>
              <a:xfrm rot="5400000">
                <a:off x="3924300" y="4076700"/>
                <a:ext cx="17526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315578F1-3A59-F341-B59E-6E8D38AED594}"/>
                  </a:ext>
                </a:extLst>
              </p:cNvPr>
              <p:cNvCxnSpPr/>
              <p:nvPr/>
            </p:nvCxnSpPr>
            <p:spPr>
              <a:xfrm rot="5400000">
                <a:off x="3886200" y="4267200"/>
                <a:ext cx="22860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08226D3D-AEA8-CB49-ADB0-28F6945BCBA5}"/>
                  </a:ext>
                </a:extLst>
              </p:cNvPr>
              <p:cNvCxnSpPr/>
              <p:nvPr/>
            </p:nvCxnSpPr>
            <p:spPr>
              <a:xfrm rot="5400000">
                <a:off x="4495800" y="4724400"/>
                <a:ext cx="13716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CE1D9A0C-9352-BB48-90BE-9FFBF40BFC1B}"/>
                  </a:ext>
                </a:extLst>
              </p:cNvPr>
              <p:cNvCxnSpPr/>
              <p:nvPr/>
            </p:nvCxnSpPr>
            <p:spPr>
              <a:xfrm rot="5400000">
                <a:off x="5105400" y="5181600"/>
                <a:ext cx="4572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FB22A34D-EC18-364E-A8B1-35EACF404F51}"/>
                  </a:ext>
                </a:extLst>
              </p:cNvPr>
              <p:cNvCxnSpPr/>
              <p:nvPr/>
            </p:nvCxnSpPr>
            <p:spPr>
              <a:xfrm rot="5400000">
                <a:off x="4610100" y="4533900"/>
                <a:ext cx="1752600" cy="158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C812037B-8F96-0943-90FA-5DE42CAE4077}"/>
                  </a:ext>
                </a:extLst>
              </p:cNvPr>
              <p:cNvCxnSpPr/>
              <p:nvPr/>
            </p:nvCxnSpPr>
            <p:spPr>
              <a:xfrm rot="5400000">
                <a:off x="3429794" y="4267200"/>
                <a:ext cx="456406" cy="79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82684CCE-DBC4-024B-815F-5B5ED1C73A30}"/>
                  </a:ext>
                </a:extLst>
              </p:cNvPr>
              <p:cNvCxnSpPr/>
              <p:nvPr/>
            </p:nvCxnSpPr>
            <p:spPr>
              <a:xfrm rot="5400000">
                <a:off x="3658394" y="4114006"/>
                <a:ext cx="456406" cy="794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9900"/>
                </a:solidFill>
                <a:prstDash val="dot"/>
                <a:round/>
                <a:headEnd type="none" w="med" len="med"/>
                <a:tailEnd type="arrow" w="med" len="me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3B0FE121-1BA4-B74D-A8BF-F9E63B42D96B}"/>
                </a:ext>
              </a:extLst>
            </p:cNvPr>
            <p:cNvSpPr txBox="1"/>
            <p:nvPr/>
          </p:nvSpPr>
          <p:spPr>
            <a:xfrm>
              <a:off x="2709322" y="4210660"/>
              <a:ext cx="32572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2200" b="0" i="0" u="none" strike="noStrike" kern="0" cap="none" spc="0" normalizeH="0" baseline="0" noProof="0" dirty="0">
                  <a:ln>
                    <a:noFill/>
                  </a:ln>
                  <a:solidFill>
                    <a:srgbClr val="FF9900"/>
                  </a:solidFill>
                  <a:effectLst/>
                  <a:uLnTx/>
                  <a:uFillTx/>
                  <a:latin typeface="Times"/>
                  <a:ea typeface="ヒラギノ角ゴ Pro W3"/>
                  <a:cs typeface="Times"/>
                </a:rPr>
                <a:t>γ</a:t>
              </a:r>
              <a:endParaRPr kumimoji="0" lang="en-US" sz="2200" b="0" i="0" u="none" strike="noStrike" kern="0" cap="none" spc="0" normalizeH="0" baseline="30000" noProof="0" dirty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Times"/>
                <a:ea typeface="ヒラギノ角ゴ Pro W3"/>
                <a:cs typeface="Times"/>
              </a:endParaRPr>
            </a:p>
          </p:txBody>
        </p: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7A5E3CD0-6941-AD42-AD68-ABDA199B985F}"/>
              </a:ext>
            </a:extLst>
          </p:cNvPr>
          <p:cNvSpPr txBox="1"/>
          <p:nvPr/>
        </p:nvSpPr>
        <p:spPr>
          <a:xfrm>
            <a:off x="1839413" y="4514803"/>
            <a:ext cx="721281" cy="3457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00"/>
                </a:solidFill>
                <a:latin typeface="Times"/>
                <a:ea typeface="ヒラギノ角ゴ Pro W3"/>
                <a:cs typeface="Times"/>
              </a:rPr>
              <a:t>(A, Z)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EFC2DF7-7C98-8842-A301-C57C1535421E}"/>
              </a:ext>
            </a:extLst>
          </p:cNvPr>
          <p:cNvCxnSpPr/>
          <p:nvPr/>
        </p:nvCxnSpPr>
        <p:spPr>
          <a:xfrm>
            <a:off x="3305343" y="2105228"/>
            <a:ext cx="795100" cy="1117"/>
          </a:xfrm>
          <a:prstGeom prst="line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08379604-E29D-4542-812C-8C643B3DDE32}"/>
              </a:ext>
            </a:extLst>
          </p:cNvPr>
          <p:cNvSpPr txBox="1"/>
          <p:nvPr/>
        </p:nvSpPr>
        <p:spPr>
          <a:xfrm>
            <a:off x="3305343" y="2105228"/>
            <a:ext cx="845103" cy="330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47" dirty="0">
                <a:solidFill>
                  <a:srgbClr val="000000"/>
                </a:solidFill>
                <a:latin typeface="Times"/>
                <a:cs typeface="Times"/>
              </a:rPr>
              <a:t>(A, Z-1)</a:t>
            </a:r>
          </a:p>
        </p:txBody>
      </p:sp>
      <p:grpSp>
        <p:nvGrpSpPr>
          <p:cNvPr id="45" name="Group 17">
            <a:extLst>
              <a:ext uri="{FF2B5EF4-FFF2-40B4-BE49-F238E27FC236}">
                <a16:creationId xmlns:a16="http://schemas.microsoft.com/office/drawing/2014/main" id="{19359B85-718D-4E4E-95B1-76F01EDB0B87}"/>
              </a:ext>
            </a:extLst>
          </p:cNvPr>
          <p:cNvGrpSpPr/>
          <p:nvPr/>
        </p:nvGrpSpPr>
        <p:grpSpPr>
          <a:xfrm>
            <a:off x="2824013" y="1890117"/>
            <a:ext cx="487964" cy="2196704"/>
            <a:chOff x="5638800" y="2286000"/>
            <a:chExt cx="693994" cy="3124200"/>
          </a:xfrm>
          <a:effectLst/>
        </p:grpSpPr>
        <p:grpSp>
          <p:nvGrpSpPr>
            <p:cNvPr id="46" name="Group 86">
              <a:extLst>
                <a:ext uri="{FF2B5EF4-FFF2-40B4-BE49-F238E27FC236}">
                  <a16:creationId xmlns:a16="http://schemas.microsoft.com/office/drawing/2014/main" id="{43ABD6B3-C7A3-7246-A7E6-FD9402DE5931}"/>
                </a:ext>
              </a:extLst>
            </p:cNvPr>
            <p:cNvGrpSpPr/>
            <p:nvPr/>
          </p:nvGrpSpPr>
          <p:grpSpPr>
            <a:xfrm>
              <a:off x="5638800" y="2590800"/>
              <a:ext cx="693994" cy="2819400"/>
              <a:chOff x="5638800" y="2590800"/>
              <a:chExt cx="693994" cy="2819400"/>
            </a:xfrm>
          </p:grpSpPr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71B2D82B-7BC8-B649-8A34-8A2EF0308DF8}"/>
                  </a:ext>
                </a:extLst>
              </p:cNvPr>
              <p:cNvCxnSpPr/>
              <p:nvPr/>
            </p:nvCxnSpPr>
            <p:spPr>
              <a:xfrm rot="10800000" flipV="1">
                <a:off x="5715000" y="2590800"/>
                <a:ext cx="609600" cy="152400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EC8C4021-696F-4A49-960B-163D074CE31A}"/>
                  </a:ext>
                </a:extLst>
              </p:cNvPr>
              <p:cNvCxnSpPr/>
              <p:nvPr/>
            </p:nvCxnSpPr>
            <p:spPr>
              <a:xfrm rot="10800000" flipV="1">
                <a:off x="5715000" y="2590800"/>
                <a:ext cx="609600" cy="533400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74AF57C4-E82F-D445-B3D5-A5234EFA386A}"/>
                  </a:ext>
                </a:extLst>
              </p:cNvPr>
              <p:cNvCxnSpPr/>
              <p:nvPr/>
            </p:nvCxnSpPr>
            <p:spPr>
              <a:xfrm rot="5400000">
                <a:off x="5524500" y="2781300"/>
                <a:ext cx="990600" cy="609600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2E2D96BE-C654-7B41-B684-7CE22F1692CA}"/>
                  </a:ext>
                </a:extLst>
              </p:cNvPr>
              <p:cNvCxnSpPr/>
              <p:nvPr/>
            </p:nvCxnSpPr>
            <p:spPr>
              <a:xfrm rot="5400000">
                <a:off x="5304094" y="3009900"/>
                <a:ext cx="1439606" cy="617794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9E25D074-1878-1F44-98B5-0FBC0C3CCBF0}"/>
                  </a:ext>
                </a:extLst>
              </p:cNvPr>
              <p:cNvCxnSpPr/>
              <p:nvPr/>
            </p:nvCxnSpPr>
            <p:spPr>
              <a:xfrm rot="5400000">
                <a:off x="5037394" y="3276600"/>
                <a:ext cx="1973006" cy="617794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770533A2-7386-634E-92D9-02FA7CA8FF74}"/>
                  </a:ext>
                </a:extLst>
              </p:cNvPr>
              <p:cNvCxnSpPr/>
              <p:nvPr/>
            </p:nvCxnSpPr>
            <p:spPr>
              <a:xfrm rot="5400000">
                <a:off x="4804697" y="3424903"/>
                <a:ext cx="2362200" cy="693994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CE4D29B3-926A-D54F-8B4D-8496C38073D5}"/>
                  </a:ext>
                </a:extLst>
              </p:cNvPr>
              <p:cNvCxnSpPr/>
              <p:nvPr/>
            </p:nvCxnSpPr>
            <p:spPr>
              <a:xfrm rot="5400000">
                <a:off x="4576097" y="3653503"/>
                <a:ext cx="2819400" cy="693994"/>
              </a:xfrm>
              <a:prstGeom prst="straightConnector1">
                <a:avLst/>
              </a:prstGeom>
              <a:ln w="254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8CB0586-00EA-554A-AF18-9F0C6AE9A989}"/>
                </a:ext>
              </a:extLst>
            </p:cNvPr>
            <p:cNvSpPr txBox="1"/>
            <p:nvPr/>
          </p:nvSpPr>
          <p:spPr>
            <a:xfrm>
              <a:off x="5791200" y="2286000"/>
              <a:ext cx="481500" cy="46991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l-GR" sz="1547" dirty="0">
                  <a:latin typeface="Times"/>
                  <a:cs typeface="Times"/>
                </a:rPr>
                <a:t>β</a:t>
              </a:r>
              <a:r>
                <a:rPr lang="el-GR" sz="1547" baseline="30000" dirty="0">
                  <a:latin typeface="Times"/>
                  <a:cs typeface="Times"/>
                </a:rPr>
                <a:t>-</a:t>
              </a:r>
              <a:endParaRPr lang="en-US" sz="1547" baseline="30000" dirty="0">
                <a:latin typeface="Times"/>
                <a:cs typeface="Times"/>
              </a:endParaRP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4E10CCD-FBE0-914B-86CC-FA089517C30E}"/>
              </a:ext>
            </a:extLst>
          </p:cNvPr>
          <p:cNvSpPr txBox="1"/>
          <p:nvPr/>
        </p:nvSpPr>
        <p:spPr>
          <a:xfrm>
            <a:off x="5018587" y="447216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800">
                <a:solidFill>
                  <a:srgbClr val="211E1E"/>
                </a:solidFill>
                <a:effectLst/>
                <a:latin typeface="+mn-lt"/>
              </a:rPr>
              <a:t>A. Spyrou et al., PRL 113, 232502 (2014) </a:t>
            </a:r>
            <a:endParaRPr lang="en-CA">
              <a:latin typeface="+mn-lt"/>
            </a:endParaRPr>
          </a:p>
        </p:txBody>
      </p:sp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A6F86A39-D46D-3047-9A93-5FB549655C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926" y="1177294"/>
            <a:ext cx="3885616" cy="2832581"/>
          </a:xfrm>
          <a:prstGeom prst="rect">
            <a:avLst/>
          </a:prstGeom>
        </p:spPr>
      </p:pic>
      <p:graphicFrame>
        <p:nvGraphicFramePr>
          <p:cNvPr id="58" name="Object 57">
            <a:extLst>
              <a:ext uri="{FF2B5EF4-FFF2-40B4-BE49-F238E27FC236}">
                <a16:creationId xmlns:a16="http://schemas.microsoft.com/office/drawing/2014/main" id="{7B51CB79-DA88-E543-8E9B-5239E415E7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590119"/>
              </p:ext>
            </p:extLst>
          </p:nvPr>
        </p:nvGraphicFramePr>
        <p:xfrm>
          <a:off x="5277152" y="4120635"/>
          <a:ext cx="3018874" cy="425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Equation" r:id="rId5" imgW="1803400" imgH="254000" progId="Equation.3">
                  <p:embed/>
                </p:oleObj>
              </mc:Choice>
              <mc:Fallback>
                <p:oleObj name="Equation" r:id="rId5" imgW="1803400" imgH="254000" progId="Equation.3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123F5442-1712-1044-A361-561D834D47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7152" y="4120635"/>
                        <a:ext cx="3018874" cy="4254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6D4B098-DD08-BE47-92D8-06DB024F6BE7}"/>
                  </a:ext>
                </a:extLst>
              </p:cNvPr>
              <p:cNvSpPr txBox="1"/>
              <p:nvPr/>
            </p:nvSpPr>
            <p:spPr>
              <a:xfrm>
                <a:off x="292877" y="1061592"/>
                <a:ext cx="42791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-decay: statistical population at high excitation energies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Can be performed with  </a:t>
                </a:r>
                <a:r>
                  <a:rPr kumimoji="0" lang="en-US" sz="1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~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charset="0"/>
                    <a:ea typeface="ＭＳ Ｐゴシック" charset="-128"/>
                    <a:cs typeface="+mn-cs"/>
                  </a:rPr>
                  <a:t> 1pps</a:t>
                </a:r>
              </a:p>
            </p:txBody>
          </p:sp>
        </mc:Choice>
        <mc:Fallback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96D4B098-DD08-BE47-92D8-06DB024F6B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77" y="1061592"/>
                <a:ext cx="4279124" cy="923330"/>
              </a:xfrm>
              <a:prstGeom prst="rect">
                <a:avLst/>
              </a:prstGeom>
              <a:blipFill>
                <a:blip r:embed="rId7"/>
                <a:stretch>
                  <a:fillRect l="-890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>
            <a:extLst>
              <a:ext uri="{FF2B5EF4-FFF2-40B4-BE49-F238E27FC236}">
                <a16:creationId xmlns:a16="http://schemas.microsoft.com/office/drawing/2014/main" id="{326B3D5E-4D30-0849-947A-7200AFB4037C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1851898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3B3D1-0862-034E-B789-A6C72C45F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Level densities via the Oslo Method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B552D7-F492-C944-A801-82C2015A6131}"/>
              </a:ext>
            </a:extLst>
          </p:cNvPr>
          <p:cNvGrpSpPr/>
          <p:nvPr/>
        </p:nvGrpSpPr>
        <p:grpSpPr>
          <a:xfrm>
            <a:off x="26228" y="1386858"/>
            <a:ext cx="4826181" cy="3425718"/>
            <a:chOff x="895350" y="1334606"/>
            <a:chExt cx="4826181" cy="3425718"/>
          </a:xfrm>
        </p:grpSpPr>
        <p:pic>
          <p:nvPicPr>
            <p:cNvPr id="5" name="Picture 4" descr="Chart, line chart&#10;&#10;Description automatically generated">
              <a:extLst>
                <a:ext uri="{FF2B5EF4-FFF2-40B4-BE49-F238E27FC236}">
                  <a16:creationId xmlns:a16="http://schemas.microsoft.com/office/drawing/2014/main" id="{89BE9F8F-AF3F-CC4D-AAF8-1EE448216D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350" y="1334606"/>
              <a:ext cx="4826181" cy="2717567"/>
            </a:xfrm>
            <a:prstGeom prst="rect">
              <a:avLst/>
            </a:prstGeom>
          </p:spPr>
        </p:pic>
        <p:pic>
          <p:nvPicPr>
            <p:cNvPr id="7" name="Picture 6" descr="Text&#10;&#10;Description automatically generated with medium confidence">
              <a:extLst>
                <a:ext uri="{FF2B5EF4-FFF2-40B4-BE49-F238E27FC236}">
                  <a16:creationId xmlns:a16="http://schemas.microsoft.com/office/drawing/2014/main" id="{91918B71-A809-1047-8624-412E88A5E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5347" y="4069591"/>
              <a:ext cx="3171916" cy="690733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0486BE6-65EB-074C-BCC9-478F302856FC}"/>
              </a:ext>
            </a:extLst>
          </p:cNvPr>
          <p:cNvSpPr/>
          <p:nvPr/>
        </p:nvSpPr>
        <p:spPr>
          <a:xfrm>
            <a:off x="1807026" y="3426126"/>
            <a:ext cx="283464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/>
              <a:t>S. Goriely, S. Hilaire and A. J. Koning</a:t>
            </a:r>
          </a:p>
          <a:p>
            <a:r>
              <a:rPr lang="en-CA" sz="1400">
                <a:effectLst/>
                <a:latin typeface="Times" pitchFamily="2" charset="0"/>
              </a:rPr>
              <a:t>PRC </a:t>
            </a:r>
            <a:r>
              <a:rPr lang="en-CA" sz="1400" b="1">
                <a:effectLst/>
                <a:latin typeface="Times" pitchFamily="2" charset="0"/>
              </a:rPr>
              <a:t>78</a:t>
            </a:r>
            <a:r>
              <a:rPr lang="en-CA" sz="1400">
                <a:effectLst/>
                <a:latin typeface="Times" pitchFamily="2" charset="0"/>
              </a:rPr>
              <a:t>, 064307 (2008)</a:t>
            </a:r>
            <a:br>
              <a:rPr lang="en-CA" sz="1800">
                <a:effectLst/>
                <a:latin typeface="Times" pitchFamily="2" charset="0"/>
              </a:rPr>
            </a:br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F6C866-28C2-A145-880D-F9A31E803CC5}"/>
              </a:ext>
            </a:extLst>
          </p:cNvPr>
          <p:cNvSpPr txBox="1"/>
          <p:nvPr/>
        </p:nvSpPr>
        <p:spPr>
          <a:xfrm>
            <a:off x="3622764" y="2202418"/>
            <a:ext cx="114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from D</a:t>
            </a:r>
            <a:r>
              <a:rPr lang="en-US" baseline="-2500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F4F0D4-0A57-2146-A09C-030853DEE398}"/>
              </a:ext>
            </a:extLst>
          </p:cNvPr>
          <p:cNvSpPr txBox="1"/>
          <p:nvPr/>
        </p:nvSpPr>
        <p:spPr>
          <a:xfrm>
            <a:off x="1580655" y="2017752"/>
            <a:ext cx="114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8E8E8E"/>
                </a:solidFill>
              </a:rPr>
              <a:t>Oslo-Data</a:t>
            </a:r>
            <a:endParaRPr lang="en-US" baseline="-25000">
              <a:solidFill>
                <a:srgbClr val="8E8E8E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CB606F9-AF3C-834A-9B01-47D2D081681E}"/>
              </a:ext>
            </a:extLst>
          </p:cNvPr>
          <p:cNvCxnSpPr/>
          <p:nvPr/>
        </p:nvCxnSpPr>
        <p:spPr>
          <a:xfrm>
            <a:off x="2560318" y="2464526"/>
            <a:ext cx="191588" cy="18288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Text, letter&#10;&#10;Description automatically generated">
            <a:extLst>
              <a:ext uri="{FF2B5EF4-FFF2-40B4-BE49-F238E27FC236}">
                <a16:creationId xmlns:a16="http://schemas.microsoft.com/office/drawing/2014/main" id="{F2425C6F-9975-B44E-B99E-4D16AA91BD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942" y="1386858"/>
            <a:ext cx="3990521" cy="782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2C67381-2461-6B44-B700-79DFE88C8038}"/>
                  </a:ext>
                </a:extLst>
              </p:cNvPr>
              <p:cNvSpPr txBox="1"/>
              <p:nvPr/>
            </p:nvSpPr>
            <p:spPr>
              <a:xfrm>
                <a:off x="5013594" y="2116573"/>
                <a:ext cx="3921216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>
                    <a:solidFill>
                      <a:srgbClr val="0070C0"/>
                    </a:solidFill>
                  </a:rPr>
                  <a:t>In exotic nuclei:</a:t>
                </a:r>
                <a:r>
                  <a:rPr lang="en-US"/>
                  <a:t> we don’t know </a:t>
                </a:r>
                <a:r>
                  <a:rPr lang="en-US">
                    <a:solidFill>
                      <a:srgbClr val="FF0000"/>
                    </a:solidFill>
                  </a:rPr>
                  <a:t>D</a:t>
                </a:r>
                <a:r>
                  <a:rPr lang="en-US" baseline="-25000">
                    <a:solidFill>
                      <a:srgbClr val="FF0000"/>
                    </a:solidFill>
                  </a:rPr>
                  <a:t>0</a:t>
                </a:r>
                <a:br>
                  <a:rPr lang="en-US" baseline="-25000">
                    <a:solidFill>
                      <a:srgbClr val="FF0000"/>
                    </a:solidFill>
                  </a:rPr>
                </a:br>
                <a:endParaRPr lang="en-US" baseline="-2500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US">
                    <a:sym typeface="Wingdings" pitchFamily="2" charset="2"/>
                  </a:rPr>
                  <a:t>We can’t determine the “slope”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𝛼</m:t>
                    </m:r>
                  </m:oMath>
                </a14:m>
                <a:endParaRPr lang="en-US"/>
              </a:p>
              <a:p>
                <a:pPr marL="285750" indent="-285750">
                  <a:buFont typeface="Wingdings" pitchFamily="2" charset="2"/>
                  <a:buChar char="à"/>
                </a:pPr>
                <a:r>
                  <a:rPr lang="en-US"/>
                  <a:t>use level density model to calculate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CA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𝑆𝑛</m:t>
                        </m:r>
                      </m:e>
                    </m:d>
                    <m:r>
                      <a:rPr lang="en-CA" b="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….?</m:t>
                    </m:r>
                  </m:oMath>
                </a14:m>
                <a:endParaRPr lang="en-CA" b="0" i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2C67381-2461-6B44-B700-79DFE88C8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3594" y="2116573"/>
                <a:ext cx="3921216" cy="1384995"/>
              </a:xfrm>
              <a:prstGeom prst="rect">
                <a:avLst/>
              </a:prstGeom>
              <a:blipFill>
                <a:blip r:embed="rId5"/>
                <a:stretch>
                  <a:fillRect l="-1290" t="-1818" b="-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Are humans a dog chasing its tail? | by Charles Davis | Medium">
            <a:extLst>
              <a:ext uri="{FF2B5EF4-FFF2-40B4-BE49-F238E27FC236}">
                <a16:creationId xmlns:a16="http://schemas.microsoft.com/office/drawing/2014/main" id="{A10A1A7D-AF13-8143-837B-892CD4FC3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9995" y="3137472"/>
            <a:ext cx="1864815" cy="1804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6774F8-D021-864F-8F4D-FDD1656E5F43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3296363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F7E82-2E50-724B-B342-B4748571C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Guidance from discrete levels</a:t>
            </a:r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FB6464B9-CF3F-B541-88F4-563891A5EC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75" y="1058662"/>
            <a:ext cx="3963943" cy="36079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D9AD4D-5F52-0941-837C-C99966CE6B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"/>
          <a:stretch/>
        </p:blipFill>
        <p:spPr>
          <a:xfrm>
            <a:off x="4340167" y="1087297"/>
            <a:ext cx="4480658" cy="35793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AF515E8-C34E-DA4E-865E-2FDC3FECFCD5}"/>
              </a:ext>
            </a:extLst>
          </p:cNvPr>
          <p:cNvSpPr txBox="1"/>
          <p:nvPr/>
        </p:nvSpPr>
        <p:spPr>
          <a:xfrm>
            <a:off x="2806700" y="1525447"/>
            <a:ext cx="87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/>
              <a:t>88</a:t>
            </a:r>
            <a:r>
              <a:rPr lang="en-US" sz="2400"/>
              <a:t>Kr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24701E-AB67-EC40-BA83-BD1FA2DF3F53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83161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1D4DB-8742-8847-BE29-14F2B55FA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     Conclusion II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13D36-5802-194A-82EC-20E1260E4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7933" y="2277251"/>
            <a:ext cx="7048420" cy="160696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Already the measurement of a few discrete states at low excitation energies allows for a significant reduction in neutron capture uncertainties in exotic nuclei.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89F473-3F64-B74F-A7C9-A4F65D3A41F1}"/>
              </a:ext>
            </a:extLst>
          </p:cNvPr>
          <p:cNvSpPr txBox="1"/>
          <p:nvPr/>
        </p:nvSpPr>
        <p:spPr>
          <a:xfrm>
            <a:off x="1" y="4905979"/>
            <a:ext cx="89497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Dennis Mücher, Univ. of Cologne           		 muecher@ikp.uni-koeln.de                   		  NPA-X Sep 7</a:t>
            </a:r>
            <a:r>
              <a:rPr lang="en-US" sz="1200" baseline="3000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1200">
                <a:solidFill>
                  <a:schemeClr val="bg1">
                    <a:lumMod val="65000"/>
                  </a:schemeClr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1540550293"/>
      </p:ext>
    </p:extLst>
  </p:cSld>
  <p:clrMapOvr>
    <a:masterClrMapping/>
  </p:clrMapOvr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0_CKG FRIB no-line h">
  <a:themeElements>
    <a:clrScheme name="CKG FRIB no-line h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1_CKG FRIB no-line h">
  <a:themeElements>
    <a:clrScheme name="CKG FRIB no-line h 2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10_CKG FRIB no-line h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FF0000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500" dirty="0" smtClean="0">
            <a:solidFill>
              <a:srgbClr val="000000"/>
            </a:solidFill>
            <a:latin typeface="Calibri"/>
            <a:cs typeface="Calibri"/>
          </a:defRPr>
        </a:defPPr>
      </a:lstStyle>
    </a:txDef>
  </a:objectDefaults>
  <a:extraClrSchemeLst>
    <a:extraClrScheme>
      <a:clrScheme name="CKG FRIB no-line 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KG FRIB no-line h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KG FRIB no-line h 8">
        <a:dk1>
          <a:srgbClr val="000000"/>
        </a:dk1>
        <a:lt1>
          <a:srgbClr val="FFFFFF"/>
        </a:lt1>
        <a:dk2>
          <a:srgbClr val="1F1DE8"/>
        </a:dk2>
        <a:lt2>
          <a:srgbClr val="007469"/>
        </a:lt2>
        <a:accent1>
          <a:srgbClr val="FC0128"/>
        </a:accent1>
        <a:accent2>
          <a:srgbClr val="CF16CE"/>
        </a:accent2>
        <a:accent3>
          <a:srgbClr val="FFFFFF"/>
        </a:accent3>
        <a:accent4>
          <a:srgbClr val="000000"/>
        </a:accent4>
        <a:accent5>
          <a:srgbClr val="FDAAAC"/>
        </a:accent5>
        <a:accent6>
          <a:srgbClr val="BB13BA"/>
        </a:accent6>
        <a:hlink>
          <a:srgbClr val="F39FD1"/>
        </a:hlink>
        <a:folHlink>
          <a:srgbClr val="7C0F5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GRSI_NSERC_Review_2016_Template</Template>
  <TotalTime>13523</TotalTime>
  <Words>1117</Words>
  <Application>Microsoft Macintosh PowerPoint</Application>
  <PresentationFormat>On-screen Show (16:9)</PresentationFormat>
  <Paragraphs>122</Paragraphs>
  <Slides>18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4" baseType="lpstr">
      <vt:lpstr>Arial</vt:lpstr>
      <vt:lpstr>Calibri</vt:lpstr>
      <vt:lpstr>Cambria Math</vt:lpstr>
      <vt:lpstr>Corbel</vt:lpstr>
      <vt:lpstr>Helvetica</vt:lpstr>
      <vt:lpstr>Imprint MT Shadow</vt:lpstr>
      <vt:lpstr>Liberation Sans</vt:lpstr>
      <vt:lpstr>t1-gul-regular</vt:lpstr>
      <vt:lpstr>Times</vt:lpstr>
      <vt:lpstr>Times New Roman</vt:lpstr>
      <vt:lpstr>Wingdings</vt:lpstr>
      <vt:lpstr>Spectrum</vt:lpstr>
      <vt:lpstr>10_CKG FRIB no-line h</vt:lpstr>
      <vt:lpstr>1_Spectrum</vt:lpstr>
      <vt:lpstr>11_CKG FRIB no-line h</vt:lpstr>
      <vt:lpstr>Equation</vt:lpstr>
      <vt:lpstr>PowerPoint Presentation</vt:lpstr>
      <vt:lpstr>Neutron capture rates far from stability </vt:lpstr>
      <vt:lpstr>Neutron Capture Rates within the Statistical Model</vt:lpstr>
      <vt:lpstr>Uncertainty n-capture from level density models</vt:lpstr>
      <vt:lpstr>Conclusion I </vt:lpstr>
      <vt:lpstr>The β-Oslo technique</vt:lpstr>
      <vt:lpstr>Level densities via the Oslo Method</vt:lpstr>
      <vt:lpstr>Guidance from discrete levels</vt:lpstr>
      <vt:lpstr>      Conclusion II </vt:lpstr>
      <vt:lpstr>The Shape Method</vt:lpstr>
      <vt:lpstr>The Shape Method</vt:lpstr>
      <vt:lpstr>ShapeIt!</vt:lpstr>
      <vt:lpstr>absolute (partial) NLD in unstable nucleus </vt:lpstr>
      <vt:lpstr>Conclusion III </vt:lpstr>
      <vt:lpstr>What’s next?</vt:lpstr>
      <vt:lpstr>N=82 nuclei at FRIB</vt:lpstr>
      <vt:lpstr>Thank you!</vt:lpstr>
      <vt:lpstr>Sewing: a numerical problem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Progress: GRIFFIN</dc:title>
  <dc:creator>Dennis Muecher</dc:creator>
  <cp:lastModifiedBy>Dennis Muecher</cp:lastModifiedBy>
  <cp:revision>821</cp:revision>
  <cp:lastPrinted>2019-11-12T23:57:33Z</cp:lastPrinted>
  <dcterms:created xsi:type="dcterms:W3CDTF">2016-11-27T11:46:43Z</dcterms:created>
  <dcterms:modified xsi:type="dcterms:W3CDTF">2022-09-07T08:00:37Z</dcterms:modified>
</cp:coreProperties>
</file>