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85" r:id="rId1"/>
  </p:sldMasterIdLst>
  <p:notesMasterIdLst>
    <p:notesMasterId r:id="rId31"/>
  </p:notesMasterIdLst>
  <p:sldIdLst>
    <p:sldId id="371" r:id="rId2"/>
    <p:sldId id="387" r:id="rId3"/>
    <p:sldId id="420" r:id="rId4"/>
    <p:sldId id="589" r:id="rId5"/>
    <p:sldId id="628" r:id="rId6"/>
    <p:sldId id="634" r:id="rId7"/>
    <p:sldId id="635" r:id="rId8"/>
    <p:sldId id="629" r:id="rId9"/>
    <p:sldId id="636" r:id="rId10"/>
    <p:sldId id="618" r:id="rId11"/>
    <p:sldId id="439" r:id="rId12"/>
    <p:sldId id="623" r:id="rId13"/>
    <p:sldId id="624" r:id="rId14"/>
    <p:sldId id="631" r:id="rId15"/>
    <p:sldId id="632" r:id="rId16"/>
    <p:sldId id="339" r:id="rId17"/>
    <p:sldId id="309" r:id="rId18"/>
    <p:sldId id="448" r:id="rId19"/>
    <p:sldId id="607" r:id="rId20"/>
    <p:sldId id="625" r:id="rId21"/>
    <p:sldId id="605" r:id="rId22"/>
    <p:sldId id="627" r:id="rId23"/>
    <p:sldId id="621" r:id="rId24"/>
    <p:sldId id="600" r:id="rId25"/>
    <p:sldId id="271" r:id="rId26"/>
    <p:sldId id="620" r:id="rId27"/>
    <p:sldId id="415" r:id="rId28"/>
    <p:sldId id="416" r:id="rId29"/>
    <p:sldId id="323" r:id="rId3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8000"/>
    <a:srgbClr val="7F7F7F"/>
    <a:srgbClr val="FF2B00"/>
    <a:srgbClr val="AA00FF"/>
    <a:srgbClr val="00D4FF"/>
    <a:srgbClr val="FFFFFF"/>
    <a:srgbClr val="55FF00"/>
    <a:srgbClr val="FF00A8"/>
    <a:srgbClr val="A0DD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86" autoAdjust="0"/>
    <p:restoredTop sz="95204" autoAdjust="0"/>
  </p:normalViewPr>
  <p:slideViewPr>
    <p:cSldViewPr>
      <p:cViewPr varScale="1">
        <p:scale>
          <a:sx n="57" d="100"/>
          <a:sy n="57" d="100"/>
        </p:scale>
        <p:origin x="820" y="2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DC5107-3F1D-47BB-A35A-EE990651BD52}" type="datetimeFigureOut">
              <a:rPr lang="de-DE" smtClean="0"/>
              <a:pPr/>
              <a:t>07.09.2022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41A2F0-B349-48FC-B429-D187F6D8625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41A2F0-B349-48FC-B429-D187F6D86250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20928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Gsf</a:t>
            </a:r>
            <a:r>
              <a:rPr lang="de-DE" dirty="0"/>
              <a:t>, NLD: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forgot</a:t>
            </a:r>
            <a:r>
              <a:rPr lang="de-DE" dirty="0"/>
              <a:t> </a:t>
            </a: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was,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, </a:t>
            </a:r>
            <a:r>
              <a:rPr lang="de-DE" dirty="0" err="1"/>
              <a:t>these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just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nuclear</a:t>
            </a:r>
            <a:r>
              <a:rPr lang="de-DE" dirty="0"/>
              <a:t> </a:t>
            </a:r>
            <a:r>
              <a:rPr lang="de-DE" dirty="0" err="1"/>
              <a:t>physics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wanted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study</a:t>
            </a:r>
            <a:r>
              <a:rPr lang="de-DE" dirty="0"/>
              <a:t>. I will </a:t>
            </a:r>
            <a:r>
              <a:rPr lang="de-DE" dirty="0" err="1"/>
              <a:t>skip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details</a:t>
            </a:r>
            <a:r>
              <a:rPr lang="de-DE" dirty="0"/>
              <a:t>.</a:t>
            </a:r>
          </a:p>
          <a:p>
            <a:r>
              <a:rPr lang="de-DE" dirty="0"/>
              <a:t>Targets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generally</a:t>
            </a:r>
            <a:r>
              <a:rPr lang="de-DE" dirty="0"/>
              <a:t> a </a:t>
            </a:r>
            <a:r>
              <a:rPr lang="de-DE" dirty="0" err="1"/>
              <a:t>few</a:t>
            </a:r>
            <a:r>
              <a:rPr lang="de-DE" dirty="0"/>
              <a:t> </a:t>
            </a:r>
            <a:r>
              <a:rPr lang="de-DE" dirty="0" err="1"/>
              <a:t>microns</a:t>
            </a:r>
            <a:r>
              <a:rPr lang="de-DE" dirty="0"/>
              <a:t> </a:t>
            </a:r>
            <a:r>
              <a:rPr lang="de-DE" dirty="0" err="1"/>
              <a:t>thick</a:t>
            </a:r>
            <a:r>
              <a:rPr lang="de-DE" dirty="0"/>
              <a:t>, </a:t>
            </a:r>
            <a:r>
              <a:rPr lang="de-DE" dirty="0" err="1"/>
              <a:t>careful</a:t>
            </a:r>
            <a:r>
              <a:rPr lang="de-DE" dirty="0"/>
              <a:t> </a:t>
            </a:r>
            <a:r>
              <a:rPr lang="de-DE" dirty="0" err="1"/>
              <a:t>handling</a:t>
            </a:r>
            <a:r>
              <a:rPr lang="de-DE" dirty="0"/>
              <a:t>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41A2F0-B349-48FC-B429-D187F6D86250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05901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41A2F0-B349-48FC-B429-D187F6D86250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4291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41A2F0-B349-48FC-B429-D187F6D86250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14555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6AB6CD-B5A6-41EE-A6E0-BA53D5031C1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758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41A2F0-B349-48FC-B429-D187F6D86250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95288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9E1541-1DEB-49AC-A332-7C73212A1E67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6661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6AB6CD-B5A6-41EE-A6E0-BA53D5031C1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0156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41A2F0-B349-48FC-B429-D187F6D86250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46237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7126BC-F076-4C50-9CF7-48D0F5D8323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04608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6AB6CD-B5A6-41EE-A6E0-BA53D5031C1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877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UzK_Logo_5000"/>
          <p:cNvPicPr>
            <a:picLocks noChangeAspect="1" noChangeArrowheads="1"/>
          </p:cNvPicPr>
          <p:nvPr userDrawn="1"/>
        </p:nvPicPr>
        <p:blipFill rotWithShape="1">
          <a:blip r:embed="rId2" cstate="print"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80" r="8686"/>
          <a:stretch/>
        </p:blipFill>
        <p:spPr bwMode="auto">
          <a:xfrm>
            <a:off x="7685299" y="289299"/>
            <a:ext cx="4452461" cy="360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reflection blurRad="6350" stA="14000" endPos="55000" dir="5400000" sy="-100000" algn="bl" rotWithShape="0"/>
          </a:effectLst>
        </p:spPr>
      </p:pic>
      <p:sp>
        <p:nvSpPr>
          <p:cNvPr id="10" name="Text Box 17"/>
          <p:cNvSpPr txBox="1">
            <a:spLocks noChangeArrowheads="1"/>
          </p:cNvSpPr>
          <p:nvPr/>
        </p:nvSpPr>
        <p:spPr bwMode="auto">
          <a:xfrm>
            <a:off x="720000" y="6552000"/>
            <a:ext cx="5280587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b="1" dirty="0">
                <a:solidFill>
                  <a:schemeClr val="bg1"/>
                </a:solidFill>
                <a:latin typeface="Cambria" panose="02040503050406030204" pitchFamily="18" charset="0"/>
                <a:cs typeface="+mn-cs"/>
              </a:rPr>
              <a:t>F. Heim, AG Zilges, University of Cologne</a:t>
            </a: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0" y="303436"/>
            <a:ext cx="11568608" cy="1239292"/>
          </a:xfrm>
          <a:prstGeom prst="rect">
            <a:avLst/>
          </a:prstGeom>
          <a:solidFill>
            <a:srgbClr val="32475B">
              <a:alpha val="73000"/>
            </a:srgbClr>
          </a:solidFill>
          <a:ln w="9525">
            <a:noFill/>
            <a:round/>
            <a:headEnd/>
            <a:tailEnd/>
          </a:ln>
          <a:effectLst>
            <a:outerShdw blurRad="114300" dist="114300" dir="3240000" sx="101000" sy="101000" algn="l" rotWithShape="0">
              <a:prstClr val="black">
                <a:alpha val="57000"/>
              </a:prst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latin typeface="+mn-lt"/>
              <a:cs typeface="+mn-cs"/>
            </a:endParaRP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31333" y="433388"/>
            <a:ext cx="10445253" cy="979388"/>
          </a:xfrm>
          <a:ln>
            <a:noFill/>
          </a:ln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0F25D128-DD06-43F1-B3A2-59F4425C8D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547264"/>
            <a:ext cx="12192000" cy="310737"/>
          </a:xfrm>
          <a:prstGeom prst="rect">
            <a:avLst/>
          </a:prstGeom>
          <a:solidFill>
            <a:srgbClr val="32475B">
              <a:alpha val="8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latin typeface="+mn-lt"/>
              <a:cs typeface="+mn-cs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389C982-76CE-4E00-909B-CEBFFBD5ACA9}"/>
              </a:ext>
            </a:extLst>
          </p:cNvPr>
          <p:cNvSpPr txBox="1"/>
          <p:nvPr userDrawn="1"/>
        </p:nvSpPr>
        <p:spPr bwMode="auto">
          <a:xfrm>
            <a:off x="11640616" y="6547263"/>
            <a:ext cx="550297" cy="31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61B9BA9D-A7F4-4F29-B568-F59FF0B34F91}" type="slidenum">
              <a:rPr lang="en-US" sz="1400" smtClean="0">
                <a:solidFill>
                  <a:schemeClr val="bg1"/>
                </a:solidFill>
                <a:latin typeface="Cambria" panose="02040503050406030204" pitchFamily="18" charset="0"/>
              </a:rPr>
              <a:t>‹Nr.›</a:t>
            </a:fld>
            <a:endParaRPr lang="en-US" sz="1400" dirty="0" err="1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3CD1906-EEA5-4AD5-ADC5-A7522ACA2C36}"/>
              </a:ext>
            </a:extLst>
          </p:cNvPr>
          <p:cNvSpPr txBox="1"/>
          <p:nvPr userDrawn="1"/>
        </p:nvSpPr>
        <p:spPr bwMode="auto">
          <a:xfrm>
            <a:off x="609600" y="6547263"/>
            <a:ext cx="10972800" cy="3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1500" dirty="0">
                <a:solidFill>
                  <a:schemeClr val="bg1"/>
                </a:solidFill>
                <a:latin typeface="+mj-lt"/>
              </a:rPr>
              <a:t>    Felix Heim    |    AG </a:t>
            </a:r>
            <a:r>
              <a:rPr lang="de-DE" sz="1500" dirty="0" err="1">
                <a:solidFill>
                  <a:schemeClr val="bg1"/>
                </a:solidFill>
                <a:latin typeface="+mj-lt"/>
              </a:rPr>
              <a:t>Zilges</a:t>
            </a:r>
            <a:r>
              <a:rPr lang="de-DE" sz="1500" dirty="0">
                <a:solidFill>
                  <a:schemeClr val="bg1"/>
                </a:solidFill>
                <a:latin typeface="+mj-lt"/>
              </a:rPr>
              <a:t>    |    University </a:t>
            </a:r>
            <a:r>
              <a:rPr lang="de-DE" sz="1500" dirty="0" err="1">
                <a:solidFill>
                  <a:schemeClr val="bg1"/>
                </a:solidFill>
                <a:latin typeface="+mj-lt"/>
              </a:rPr>
              <a:t>of</a:t>
            </a:r>
            <a:r>
              <a:rPr lang="de-DE" sz="1500" dirty="0">
                <a:solidFill>
                  <a:schemeClr val="bg1"/>
                </a:solidFill>
                <a:latin typeface="+mj-lt"/>
              </a:rPr>
              <a:t> Cologne      -      Global </a:t>
            </a:r>
            <a:r>
              <a:rPr lang="de-DE" sz="1500" dirty="0" err="1">
                <a:solidFill>
                  <a:schemeClr val="bg1"/>
                </a:solidFill>
                <a:latin typeface="+mj-lt"/>
              </a:rPr>
              <a:t>overview</a:t>
            </a:r>
            <a:r>
              <a:rPr lang="de-DE" sz="1500" dirty="0">
                <a:solidFill>
                  <a:schemeClr val="bg1"/>
                </a:solidFill>
                <a:latin typeface="+mj-lt"/>
                <a:sym typeface="Symbol" panose="05050102010706020507" pitchFamily="18" charset="2"/>
              </a:rPr>
              <a:t> </a:t>
            </a:r>
            <a:r>
              <a:rPr lang="de-DE" sz="1500" dirty="0" err="1">
                <a:solidFill>
                  <a:schemeClr val="bg1"/>
                </a:solidFill>
                <a:latin typeface="+mj-lt"/>
                <a:sym typeface="Symbol" panose="05050102010706020507" pitchFamily="18" charset="2"/>
              </a:rPr>
              <a:t>of</a:t>
            </a:r>
            <a:r>
              <a:rPr lang="de-DE" sz="1500" dirty="0">
                <a:solidFill>
                  <a:schemeClr val="bg1"/>
                </a:solidFill>
                <a:latin typeface="+mj-lt"/>
                <a:sym typeface="Symbol" panose="05050102010706020507" pitchFamily="18" charset="2"/>
              </a:rPr>
              <a:t> (p,) </a:t>
            </a:r>
            <a:r>
              <a:rPr lang="de-DE" sz="1500" dirty="0" err="1">
                <a:solidFill>
                  <a:schemeClr val="bg1"/>
                </a:solidFill>
                <a:latin typeface="+mj-lt"/>
                <a:sym typeface="Symbol" panose="05050102010706020507" pitchFamily="18" charset="2"/>
              </a:rPr>
              <a:t>reactions</a:t>
            </a:r>
            <a:r>
              <a:rPr lang="de-DE" sz="1500" dirty="0">
                <a:solidFill>
                  <a:schemeClr val="bg1"/>
                </a:solidFill>
                <a:latin typeface="+mj-lt"/>
                <a:sym typeface="Symbol" panose="05050102010706020507" pitchFamily="18" charset="2"/>
              </a:rPr>
              <a:t> </a:t>
            </a:r>
            <a:r>
              <a:rPr lang="de-DE" sz="1500" dirty="0" err="1">
                <a:solidFill>
                  <a:schemeClr val="bg1"/>
                </a:solidFill>
                <a:latin typeface="+mj-lt"/>
                <a:sym typeface="Symbol" panose="05050102010706020507" pitchFamily="18" charset="2"/>
              </a:rPr>
              <a:t>for</a:t>
            </a:r>
            <a:r>
              <a:rPr lang="de-DE" sz="1500" dirty="0">
                <a:solidFill>
                  <a:schemeClr val="bg1"/>
                </a:solidFill>
                <a:latin typeface="+mj-lt"/>
                <a:sym typeface="Symbol" panose="05050102010706020507" pitchFamily="18" charset="2"/>
              </a:rPr>
              <a:t> </a:t>
            </a:r>
            <a:r>
              <a:rPr lang="de-DE" sz="1500" dirty="0" err="1">
                <a:solidFill>
                  <a:schemeClr val="bg1"/>
                </a:solidFill>
                <a:latin typeface="+mj-lt"/>
                <a:sym typeface="Symbol" panose="05050102010706020507" pitchFamily="18" charset="2"/>
              </a:rPr>
              <a:t>the</a:t>
            </a:r>
            <a:r>
              <a:rPr lang="de-DE" sz="1500" dirty="0">
                <a:solidFill>
                  <a:schemeClr val="bg1"/>
                </a:solidFill>
                <a:latin typeface="+mj-lt"/>
                <a:sym typeface="Symbol" panose="05050102010706020507" pitchFamily="18" charset="2"/>
              </a:rPr>
              <a:t> </a:t>
            </a:r>
            <a:r>
              <a:rPr lang="de-DE" sz="1500" i="1" dirty="0">
                <a:solidFill>
                  <a:schemeClr val="bg1"/>
                </a:solidFill>
                <a:latin typeface="+mj-lt"/>
                <a:sym typeface="Symbol" panose="05050102010706020507" pitchFamily="18" charset="2"/>
              </a:rPr>
              <a:t>p</a:t>
            </a:r>
            <a:r>
              <a:rPr lang="de-DE" sz="1500" dirty="0">
                <a:solidFill>
                  <a:schemeClr val="bg1"/>
                </a:solidFill>
                <a:latin typeface="+mj-lt"/>
                <a:sym typeface="Symbol" panose="05050102010706020507" pitchFamily="18" charset="2"/>
              </a:rPr>
              <a:t> </a:t>
            </a:r>
            <a:r>
              <a:rPr lang="de-DE" sz="1500" dirty="0" err="1">
                <a:solidFill>
                  <a:schemeClr val="bg1"/>
                </a:solidFill>
                <a:latin typeface="+mj-lt"/>
                <a:sym typeface="Symbol" panose="05050102010706020507" pitchFamily="18" charset="2"/>
              </a:rPr>
              <a:t>process</a:t>
            </a:r>
            <a:endParaRPr lang="de-DE" sz="15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840948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94443187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686800" y="1"/>
            <a:ext cx="2895600" cy="6126163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0" y="1"/>
            <a:ext cx="8483600" cy="612616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92760569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el und Inhalt üb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"/>
            <a:ext cx="10972800" cy="54927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908051"/>
            <a:ext cx="10972800" cy="253206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3592513"/>
            <a:ext cx="10972800" cy="25336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7753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el, Inhalt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"/>
            <a:ext cx="10972800" cy="54927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908050"/>
            <a:ext cx="5384800" cy="52181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197600" y="908050"/>
            <a:ext cx="5384800" cy="52181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0255539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/>
              <a:t>Mastertitelformat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/>
              <a:t>Master-Untertitelformat bearbeiten</a:t>
            </a:r>
            <a:endParaRPr kumimoji="0" lang="en-US"/>
          </a:p>
        </p:txBody>
      </p: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E3C1967-7808-4287-AA9E-21D09519BD8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78496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umsplatzhalter 10">
            <a:extLst>
              <a:ext uri="{FF2B5EF4-FFF2-40B4-BE49-F238E27FC236}">
                <a16:creationId xmlns:a16="http://schemas.microsoft.com/office/drawing/2014/main" id="{08E753EC-120B-4562-BE45-975EE727F6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06EC7B8B-5E98-4F17-AAF7-9BE977BDB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E0D543DE-B46F-4C39-B93F-5B61FCD64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</p:spPr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1229E254-9BB4-4822-B1FC-790E68393E2C}"/>
              </a:ext>
            </a:extLst>
          </p:cNvPr>
          <p:cNvSpPr/>
          <p:nvPr userDrawn="1"/>
        </p:nvSpPr>
        <p:spPr>
          <a:xfrm>
            <a:off x="1097281" y="1628800"/>
            <a:ext cx="10115203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6" name="Titel 15">
            <a:extLst>
              <a:ext uri="{FF2B5EF4-FFF2-40B4-BE49-F238E27FC236}">
                <a16:creationId xmlns:a16="http://schemas.microsoft.com/office/drawing/2014/main" id="{DDBE824F-63CC-4E7C-9ABB-BB7A9F832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endParaRPr lang="de-DE" dirty="0"/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BB000704-F15C-42A5-BDAB-4177DFD889E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95400" y="2133600"/>
            <a:ext cx="9408584" cy="3311525"/>
          </a:xfrm>
        </p:spPr>
        <p:txBody>
          <a:bodyPr/>
          <a:lstStyle>
            <a:lvl1pPr>
              <a:defRPr>
                <a:latin typeface="Cambria" panose="02040503050406030204" pitchFamily="18" charset="0"/>
              </a:defRPr>
            </a:lvl1pPr>
            <a:lvl2pPr>
              <a:defRPr>
                <a:latin typeface="Cambria" panose="02040503050406030204" pitchFamily="18" charset="0"/>
              </a:defRPr>
            </a:lvl2pPr>
            <a:lvl3pPr>
              <a:defRPr>
                <a:latin typeface="Cambria" panose="02040503050406030204" pitchFamily="18" charset="0"/>
              </a:defRPr>
            </a:lvl3pPr>
            <a:lvl4pPr>
              <a:defRPr>
                <a:latin typeface="Cambria" panose="02040503050406030204" pitchFamily="18" charset="0"/>
              </a:defRPr>
            </a:lvl4pPr>
            <a:lvl5pPr>
              <a:defRPr>
                <a:latin typeface="Cambria" panose="02040503050406030204" pitchFamily="18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58870342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40665B3E-EA95-4470-98B5-B690A3E830DB}"/>
              </a:ext>
            </a:extLst>
          </p:cNvPr>
          <p:cNvSpPr/>
          <p:nvPr userDrawn="1"/>
        </p:nvSpPr>
        <p:spPr>
          <a:xfrm>
            <a:off x="1097281" y="1628800"/>
            <a:ext cx="10115203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</p:spTree>
    <p:extLst>
      <p:ext uri="{BB962C8B-B14F-4D97-AF65-F5344CB8AC3E}">
        <p14:creationId xmlns:p14="http://schemas.microsoft.com/office/powerpoint/2010/main" val="260969790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10763373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908050"/>
            <a:ext cx="5384800" cy="5218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908050"/>
            <a:ext cx="5384800" cy="5218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76864502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62231925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8505722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775208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92682717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01990797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517526"/>
            <a:ext cx="12192000" cy="142875"/>
          </a:xfrm>
          <a:prstGeom prst="rect">
            <a:avLst/>
          </a:prstGeom>
          <a:gradFill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latin typeface="+mn-lt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908050"/>
            <a:ext cx="10972800" cy="521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1"/>
            <a:ext cx="12192000" cy="549275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6699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latin typeface="+mn-lt"/>
              <a:cs typeface="+mn-cs"/>
            </a:endParaRPr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"/>
            <a:ext cx="121920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Titelmasterformat durch Klicken bearbeiten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087" y="6547264"/>
            <a:ext cx="12192000" cy="310737"/>
          </a:xfrm>
          <a:prstGeom prst="rect">
            <a:avLst/>
          </a:prstGeom>
          <a:solidFill>
            <a:srgbClr val="32475B">
              <a:alpha val="86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latin typeface="+mn-lt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B7F7F8F-E07E-4521-A311-8C9D37C56DA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17526"/>
            <a:ext cx="12192000" cy="142875"/>
          </a:xfrm>
          <a:prstGeom prst="rect">
            <a:avLst/>
          </a:prstGeom>
          <a:gradFill rotWithShape="1">
            <a:gsLst>
              <a:gs pos="0">
                <a:srgbClr val="000000">
                  <a:alpha val="75000"/>
                </a:srgbClr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latin typeface="+mn-lt"/>
              <a:cs typeface="+mn-cs"/>
            </a:endParaRPr>
          </a:p>
        </p:txBody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id="{4CBB57A4-22E5-4D00-8172-6E322EA7273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1"/>
            <a:ext cx="12192000" cy="549275"/>
          </a:xfrm>
          <a:prstGeom prst="rect">
            <a:avLst/>
          </a:prstGeom>
          <a:solidFill>
            <a:srgbClr val="32475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latin typeface="+mn-lt"/>
              <a:cs typeface="+mn-cs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40A7F98-158D-44E5-B617-C6EE61E0049D}"/>
              </a:ext>
            </a:extLst>
          </p:cNvPr>
          <p:cNvSpPr txBox="1"/>
          <p:nvPr userDrawn="1"/>
        </p:nvSpPr>
        <p:spPr bwMode="auto">
          <a:xfrm>
            <a:off x="609600" y="6547263"/>
            <a:ext cx="10972800" cy="3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1500" dirty="0">
                <a:solidFill>
                  <a:schemeClr val="bg1"/>
                </a:solidFill>
                <a:latin typeface="+mj-lt"/>
              </a:rPr>
              <a:t>    Felix Heim    |    AG </a:t>
            </a:r>
            <a:r>
              <a:rPr lang="de-DE" sz="1500" dirty="0" err="1">
                <a:solidFill>
                  <a:schemeClr val="bg1"/>
                </a:solidFill>
                <a:latin typeface="+mj-lt"/>
              </a:rPr>
              <a:t>Zilges</a:t>
            </a:r>
            <a:r>
              <a:rPr lang="de-DE" sz="1500" dirty="0">
                <a:solidFill>
                  <a:schemeClr val="bg1"/>
                </a:solidFill>
                <a:latin typeface="+mj-lt"/>
              </a:rPr>
              <a:t>    |    University </a:t>
            </a:r>
            <a:r>
              <a:rPr lang="de-DE" sz="1500" dirty="0" err="1">
                <a:solidFill>
                  <a:schemeClr val="bg1"/>
                </a:solidFill>
                <a:latin typeface="+mj-lt"/>
              </a:rPr>
              <a:t>of</a:t>
            </a:r>
            <a:r>
              <a:rPr lang="de-DE" sz="1500" dirty="0">
                <a:solidFill>
                  <a:schemeClr val="bg1"/>
                </a:solidFill>
                <a:latin typeface="+mj-lt"/>
              </a:rPr>
              <a:t> Cologne      -      Global </a:t>
            </a:r>
            <a:r>
              <a:rPr lang="de-DE" sz="1500" dirty="0" err="1">
                <a:solidFill>
                  <a:schemeClr val="bg1"/>
                </a:solidFill>
                <a:latin typeface="+mj-lt"/>
              </a:rPr>
              <a:t>overview</a:t>
            </a:r>
            <a:r>
              <a:rPr lang="de-DE" sz="1500" dirty="0">
                <a:solidFill>
                  <a:schemeClr val="bg1"/>
                </a:solidFill>
                <a:latin typeface="+mj-lt"/>
              </a:rPr>
              <a:t> </a:t>
            </a:r>
            <a:r>
              <a:rPr lang="de-DE" sz="1500" dirty="0" err="1">
                <a:solidFill>
                  <a:schemeClr val="bg1"/>
                </a:solidFill>
                <a:latin typeface="+mj-lt"/>
              </a:rPr>
              <a:t>of</a:t>
            </a:r>
            <a:r>
              <a:rPr lang="de-DE" sz="1500" dirty="0">
                <a:solidFill>
                  <a:schemeClr val="bg1"/>
                </a:solidFill>
                <a:latin typeface="+mj-lt"/>
              </a:rPr>
              <a:t> </a:t>
            </a:r>
            <a:r>
              <a:rPr lang="de-DE" sz="1500" dirty="0">
                <a:solidFill>
                  <a:schemeClr val="bg1"/>
                </a:solidFill>
                <a:latin typeface="+mj-lt"/>
                <a:sym typeface="Symbol" panose="05050102010706020507" pitchFamily="18" charset="2"/>
              </a:rPr>
              <a:t>(p,) </a:t>
            </a:r>
            <a:r>
              <a:rPr lang="de-DE" sz="1500" dirty="0" err="1">
                <a:solidFill>
                  <a:schemeClr val="bg1"/>
                </a:solidFill>
                <a:latin typeface="+mj-lt"/>
                <a:sym typeface="Symbol" panose="05050102010706020507" pitchFamily="18" charset="2"/>
              </a:rPr>
              <a:t>reactions</a:t>
            </a:r>
            <a:r>
              <a:rPr lang="de-DE" sz="1500" dirty="0">
                <a:solidFill>
                  <a:schemeClr val="bg1"/>
                </a:solidFill>
                <a:latin typeface="+mj-lt"/>
                <a:sym typeface="Symbol" panose="05050102010706020507" pitchFamily="18" charset="2"/>
              </a:rPr>
              <a:t> </a:t>
            </a:r>
            <a:r>
              <a:rPr lang="de-DE" sz="1500" dirty="0" err="1">
                <a:solidFill>
                  <a:schemeClr val="bg1"/>
                </a:solidFill>
                <a:latin typeface="+mj-lt"/>
                <a:sym typeface="Symbol" panose="05050102010706020507" pitchFamily="18" charset="2"/>
              </a:rPr>
              <a:t>for</a:t>
            </a:r>
            <a:r>
              <a:rPr lang="de-DE" sz="1500" dirty="0">
                <a:solidFill>
                  <a:schemeClr val="bg1"/>
                </a:solidFill>
                <a:latin typeface="+mj-lt"/>
                <a:sym typeface="Symbol" panose="05050102010706020507" pitchFamily="18" charset="2"/>
              </a:rPr>
              <a:t> </a:t>
            </a:r>
            <a:r>
              <a:rPr lang="de-DE" sz="1500" dirty="0" err="1">
                <a:solidFill>
                  <a:schemeClr val="bg1"/>
                </a:solidFill>
                <a:latin typeface="+mj-lt"/>
                <a:sym typeface="Symbol" panose="05050102010706020507" pitchFamily="18" charset="2"/>
              </a:rPr>
              <a:t>the</a:t>
            </a:r>
            <a:r>
              <a:rPr lang="de-DE" sz="1500" dirty="0">
                <a:solidFill>
                  <a:schemeClr val="bg1"/>
                </a:solidFill>
                <a:latin typeface="+mj-lt"/>
                <a:sym typeface="Symbol" panose="05050102010706020507" pitchFamily="18" charset="2"/>
              </a:rPr>
              <a:t> </a:t>
            </a:r>
            <a:r>
              <a:rPr lang="de-DE" sz="1500" i="1" dirty="0">
                <a:solidFill>
                  <a:schemeClr val="bg1"/>
                </a:solidFill>
                <a:latin typeface="+mj-lt"/>
                <a:sym typeface="Symbol" panose="05050102010706020507" pitchFamily="18" charset="2"/>
              </a:rPr>
              <a:t>p</a:t>
            </a:r>
            <a:r>
              <a:rPr lang="de-DE" sz="1500" dirty="0">
                <a:solidFill>
                  <a:schemeClr val="bg1"/>
                </a:solidFill>
                <a:latin typeface="+mj-lt"/>
                <a:sym typeface="Symbol" panose="05050102010706020507" pitchFamily="18" charset="2"/>
              </a:rPr>
              <a:t> </a:t>
            </a:r>
            <a:r>
              <a:rPr lang="de-DE" sz="1500" dirty="0" err="1">
                <a:solidFill>
                  <a:schemeClr val="bg1"/>
                </a:solidFill>
                <a:latin typeface="+mj-lt"/>
                <a:sym typeface="Symbol" panose="05050102010706020507" pitchFamily="18" charset="2"/>
              </a:rPr>
              <a:t>process</a:t>
            </a:r>
            <a:endParaRPr lang="de-DE" sz="15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1191BBD-C4EA-4526-B218-ECA1761A1237}"/>
              </a:ext>
            </a:extLst>
          </p:cNvPr>
          <p:cNvSpPr txBox="1"/>
          <p:nvPr userDrawn="1"/>
        </p:nvSpPr>
        <p:spPr bwMode="auto">
          <a:xfrm>
            <a:off x="11640616" y="6547263"/>
            <a:ext cx="550297" cy="31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61B9BA9D-A7F4-4F29-B568-F59FF0B34F91}" type="slidenum">
              <a:rPr lang="en-US" sz="1400" smtClean="0">
                <a:solidFill>
                  <a:schemeClr val="bg1"/>
                </a:solidFill>
                <a:latin typeface="Cambria" panose="02040503050406030204" pitchFamily="18" charset="0"/>
              </a:rPr>
              <a:t>‹Nr.›</a:t>
            </a:fld>
            <a:endParaRPr lang="en-US" sz="1400" dirty="0" err="1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834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6" r:id="rId1"/>
    <p:sldLayoutId id="2147484087" r:id="rId2"/>
    <p:sldLayoutId id="2147484088" r:id="rId3"/>
    <p:sldLayoutId id="2147484089" r:id="rId4"/>
    <p:sldLayoutId id="2147484090" r:id="rId5"/>
    <p:sldLayoutId id="2147484091" r:id="rId6"/>
    <p:sldLayoutId id="2147484092" r:id="rId7"/>
    <p:sldLayoutId id="2147484093" r:id="rId8"/>
    <p:sldLayoutId id="2147484094" r:id="rId9"/>
    <p:sldLayoutId id="2147484095" r:id="rId10"/>
    <p:sldLayoutId id="2147484096" r:id="rId11"/>
    <p:sldLayoutId id="2147484097" r:id="rId12"/>
    <p:sldLayoutId id="2147484098" r:id="rId13"/>
    <p:sldLayoutId id="2147484099" r:id="rId14"/>
    <p:sldLayoutId id="2147484074" r:id="rId15"/>
  </p:sldLayoutIdLst>
  <p:transition/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ambria" panose="02040503050406030204" pitchFamily="18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" pitchFamily="2" charset="2"/>
        <a:buChar char="§"/>
        <a:defRPr sz="3200">
          <a:solidFill>
            <a:schemeClr val="tx1"/>
          </a:solidFill>
          <a:latin typeface="+mj-lt"/>
          <a:ea typeface="+mn-ea"/>
          <a:cs typeface="+mn-cs"/>
        </a:defRPr>
      </a:lvl1pPr>
      <a:lvl2pPr marL="914400" indent="-457200" algn="l" rtl="0" eaLnBrk="1" fontAlgn="base" hangingPunct="1">
        <a:spcBef>
          <a:spcPct val="20000"/>
        </a:spcBef>
        <a:spcAft>
          <a:spcPct val="0"/>
        </a:spcAft>
        <a:buClrTx/>
        <a:buSzPct val="66000"/>
        <a:buFont typeface="Arial" pitchFamily="34" charset="0"/>
        <a:buChar char="•"/>
        <a:defRPr sz="2800">
          <a:solidFill>
            <a:schemeClr val="tx1"/>
          </a:solidFill>
          <a:latin typeface="+mj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j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9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3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27.sv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image" Target="../media/image38.sv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5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9337" y="433388"/>
            <a:ext cx="11257250" cy="979388"/>
          </a:xfrm>
        </p:spPr>
        <p:txBody>
          <a:bodyPr>
            <a:noAutofit/>
          </a:bodyPr>
          <a:lstStyle/>
          <a:p>
            <a:r>
              <a:rPr lang="de-DE" sz="2800" dirty="0"/>
              <a:t>A global </a:t>
            </a:r>
            <a:r>
              <a:rPr lang="de-DE" sz="2800" dirty="0" err="1"/>
              <a:t>comparison</a:t>
            </a:r>
            <a:r>
              <a:rPr lang="de-DE" sz="2800" dirty="0"/>
              <a:t> </a:t>
            </a:r>
            <a:r>
              <a:rPr lang="de-DE" sz="2800" dirty="0" err="1"/>
              <a:t>of</a:t>
            </a:r>
            <a:r>
              <a:rPr lang="de-DE" sz="2800" dirty="0"/>
              <a:t> experimental and </a:t>
            </a:r>
            <a:r>
              <a:rPr lang="de-DE" sz="2800" dirty="0" err="1"/>
              <a:t>theoretical</a:t>
            </a:r>
            <a:r>
              <a:rPr lang="de-DE" sz="2800" dirty="0"/>
              <a:t> (p,</a:t>
            </a:r>
            <a:r>
              <a:rPr lang="de-DE" sz="2800" dirty="0">
                <a:sym typeface="Symbol" panose="05050102010706020507" pitchFamily="18" charset="2"/>
              </a:rPr>
              <a:t>)-</a:t>
            </a:r>
            <a:r>
              <a:rPr lang="de-DE" sz="2800" dirty="0" err="1"/>
              <a:t>reaction</a:t>
            </a:r>
            <a:r>
              <a:rPr lang="de-DE" sz="2800" dirty="0"/>
              <a:t> </a:t>
            </a:r>
            <a:r>
              <a:rPr lang="de-DE" sz="2800" dirty="0" err="1"/>
              <a:t>data</a:t>
            </a:r>
            <a:r>
              <a:rPr lang="de-DE" sz="2800" dirty="0"/>
              <a:t> relevant </a:t>
            </a:r>
            <a:r>
              <a:rPr lang="de-DE" sz="2800" dirty="0" err="1"/>
              <a:t>for</a:t>
            </a:r>
            <a:r>
              <a:rPr lang="de-DE" sz="2800" dirty="0"/>
              <a:t> </a:t>
            </a:r>
            <a:r>
              <a:rPr lang="de-DE" sz="2800" dirty="0" err="1"/>
              <a:t>the</a:t>
            </a:r>
            <a:r>
              <a:rPr lang="de-DE" sz="2800" dirty="0"/>
              <a:t> </a:t>
            </a:r>
            <a:r>
              <a:rPr lang="de-DE" sz="2800" i="1" dirty="0"/>
              <a:t>p</a:t>
            </a:r>
            <a:r>
              <a:rPr lang="de-DE" sz="2800" dirty="0"/>
              <a:t> </a:t>
            </a:r>
            <a:r>
              <a:rPr lang="de-DE" sz="2800" dirty="0" err="1"/>
              <a:t>process</a:t>
            </a:r>
            <a:endParaRPr lang="en-US" sz="28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3791745" y="2132857"/>
            <a:ext cx="4606925" cy="2017713"/>
          </a:xfrm>
        </p:spPr>
        <p:txBody>
          <a:bodyPr>
            <a:normAutofit/>
          </a:bodyPr>
          <a:lstStyle/>
          <a:p>
            <a:endParaRPr lang="en-US" noProof="0" dirty="0"/>
          </a:p>
          <a:p>
            <a:endParaRPr lang="en-US" noProof="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529" y="4367627"/>
            <a:ext cx="1592955" cy="2095621"/>
          </a:xfrm>
          <a:prstGeom prst="rect">
            <a:avLst/>
          </a:prstGeom>
          <a:effectLst/>
        </p:spPr>
      </p:pic>
      <p:sp>
        <p:nvSpPr>
          <p:cNvPr id="5" name="Textfeld 4"/>
          <p:cNvSpPr txBox="1"/>
          <p:nvPr/>
        </p:nvSpPr>
        <p:spPr bwMode="auto">
          <a:xfrm>
            <a:off x="2445547" y="1883371"/>
            <a:ext cx="741682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de-DE" sz="2200" u="sng" dirty="0">
                <a:latin typeface="+mj-lt"/>
              </a:rPr>
              <a:t>Felix Heim</a:t>
            </a:r>
            <a:r>
              <a:rPr lang="de-DE" sz="2200" dirty="0">
                <a:latin typeface="+mj-lt"/>
              </a:rPr>
              <a:t>, Martin Müller, Svenja Wilden, and Andreas </a:t>
            </a:r>
            <a:r>
              <a:rPr lang="de-DE" sz="2200" dirty="0" err="1">
                <a:latin typeface="+mj-lt"/>
              </a:rPr>
              <a:t>Zilges</a:t>
            </a:r>
            <a:endParaRPr lang="de-DE" sz="2200" baseline="30000" dirty="0">
              <a:latin typeface="+mj-lt"/>
            </a:endParaRPr>
          </a:p>
        </p:txBody>
      </p:sp>
      <p:sp>
        <p:nvSpPr>
          <p:cNvPr id="6" name="Textfeld 5"/>
          <p:cNvSpPr txBox="1"/>
          <p:nvPr/>
        </p:nvSpPr>
        <p:spPr bwMode="auto">
          <a:xfrm>
            <a:off x="2436999" y="2865130"/>
            <a:ext cx="77130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latin typeface="+mj-lt"/>
              </a:rPr>
              <a:t>Institute </a:t>
            </a:r>
            <a:r>
              <a:rPr lang="de-DE" sz="2000" dirty="0" err="1">
                <a:latin typeface="+mj-lt"/>
              </a:rPr>
              <a:t>for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Nuclear</a:t>
            </a:r>
            <a:r>
              <a:rPr lang="de-DE" sz="2000" dirty="0">
                <a:latin typeface="+mj-lt"/>
              </a:rPr>
              <a:t> Physics, University </a:t>
            </a:r>
            <a:r>
              <a:rPr lang="de-DE" sz="2000" dirty="0" err="1">
                <a:latin typeface="+mj-lt"/>
              </a:rPr>
              <a:t>of</a:t>
            </a:r>
            <a:r>
              <a:rPr lang="de-DE" sz="2000" dirty="0">
                <a:latin typeface="+mj-lt"/>
              </a:rPr>
              <a:t> Cologne, Germany</a:t>
            </a:r>
          </a:p>
        </p:txBody>
      </p:sp>
      <p:sp>
        <p:nvSpPr>
          <p:cNvPr id="7" name="Textfeld 6"/>
          <p:cNvSpPr txBox="1"/>
          <p:nvPr/>
        </p:nvSpPr>
        <p:spPr bwMode="auto">
          <a:xfrm>
            <a:off x="3162523" y="3613842"/>
            <a:ext cx="626469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de-DE" b="1" dirty="0" err="1">
                <a:latin typeface="+mj-lt"/>
              </a:rPr>
              <a:t>Nuclear</a:t>
            </a:r>
            <a:r>
              <a:rPr lang="de-DE" b="1" dirty="0">
                <a:latin typeface="+mj-lt"/>
              </a:rPr>
              <a:t> Physics in </a:t>
            </a:r>
            <a:r>
              <a:rPr lang="de-DE" b="1" dirty="0" err="1">
                <a:latin typeface="+mj-lt"/>
              </a:rPr>
              <a:t>Astrophysics</a:t>
            </a:r>
            <a:r>
              <a:rPr lang="de-DE" b="1" dirty="0">
                <a:latin typeface="+mj-lt"/>
              </a:rPr>
              <a:t> - X</a:t>
            </a:r>
            <a:br>
              <a:rPr lang="de-DE" b="1" dirty="0">
                <a:latin typeface="+mj-lt"/>
              </a:rPr>
            </a:br>
            <a:endParaRPr lang="de-DE" b="1" dirty="0">
              <a:latin typeface="+mj-lt"/>
            </a:endParaRPr>
          </a:p>
          <a:p>
            <a:pPr algn="ctr"/>
            <a:r>
              <a:rPr lang="de-DE" b="1" dirty="0">
                <a:latin typeface="+mj-lt"/>
              </a:rPr>
              <a:t>CERN, Geneva - </a:t>
            </a:r>
            <a:r>
              <a:rPr lang="de-DE" b="1" dirty="0" err="1">
                <a:latin typeface="+mj-lt"/>
              </a:rPr>
              <a:t>Switzerland</a:t>
            </a:r>
            <a:endParaRPr lang="de-DE" b="1" dirty="0">
              <a:latin typeface="+mj-lt"/>
            </a:endParaRPr>
          </a:p>
          <a:p>
            <a:pPr algn="ctr"/>
            <a:endParaRPr lang="de-DE" b="1" dirty="0">
              <a:latin typeface="Cambria" panose="02040503050406030204" pitchFamily="18" charset="0"/>
            </a:endParaRPr>
          </a:p>
          <a:p>
            <a:pPr algn="ctr"/>
            <a:endParaRPr lang="de-DE" sz="4000" b="1" dirty="0">
              <a:latin typeface="Cambria" panose="02040503050406030204" pitchFamily="18" charset="0"/>
            </a:endParaRPr>
          </a:p>
          <a:p>
            <a:pPr algn="ctr"/>
            <a:r>
              <a:rPr lang="de-DE" sz="1400" b="1" dirty="0">
                <a:latin typeface="+mj-lt"/>
              </a:rPr>
              <a:t>September 7</a:t>
            </a:r>
            <a:r>
              <a:rPr lang="de-DE" sz="1400" b="1" baseline="30000" dirty="0">
                <a:latin typeface="+mj-lt"/>
              </a:rPr>
              <a:t>th</a:t>
            </a:r>
            <a:r>
              <a:rPr lang="de-DE" sz="1400" b="1" dirty="0">
                <a:latin typeface="+mj-lt"/>
              </a:rPr>
              <a:t>, 2022</a:t>
            </a:r>
          </a:p>
        </p:txBody>
      </p:sp>
      <p:sp>
        <p:nvSpPr>
          <p:cNvPr id="8" name="Textfeld 7"/>
          <p:cNvSpPr txBox="1"/>
          <p:nvPr/>
        </p:nvSpPr>
        <p:spPr bwMode="auto">
          <a:xfrm>
            <a:off x="9624392" y="5733256"/>
            <a:ext cx="2232248" cy="617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200" dirty="0">
                <a:latin typeface="+mj-lt"/>
              </a:rPr>
              <a:t>fheim@ikp.uni-koeln.de</a:t>
            </a:r>
            <a:br>
              <a:rPr lang="de-DE" sz="1200" dirty="0">
                <a:latin typeface="+mj-lt"/>
              </a:rPr>
            </a:br>
            <a:r>
              <a:rPr lang="de-DE" sz="1200" dirty="0" err="1">
                <a:latin typeface="+mj-lt"/>
              </a:rPr>
              <a:t>Supported</a:t>
            </a:r>
            <a:r>
              <a:rPr lang="de-DE" sz="1200" dirty="0">
                <a:latin typeface="+mj-lt"/>
              </a:rPr>
              <a:t> by DFG (ZI 510/8-2)</a:t>
            </a:r>
          </a:p>
        </p:txBody>
      </p:sp>
    </p:spTree>
    <p:extLst>
      <p:ext uri="{BB962C8B-B14F-4D97-AF65-F5344CB8AC3E}">
        <p14:creationId xmlns:p14="http://schemas.microsoft.com/office/powerpoint/2010/main" val="34750319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EE2DE681-5316-4CD5-5898-8148685B0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Systematic</a:t>
            </a:r>
            <a:r>
              <a:rPr lang="de-DE" dirty="0"/>
              <a:t> </a:t>
            </a:r>
            <a:r>
              <a:rPr lang="de-DE" dirty="0" err="1"/>
              <a:t>analysis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(p,</a:t>
            </a:r>
            <a:r>
              <a:rPr lang="de-DE" dirty="0">
                <a:sym typeface="Symbol" panose="05050102010706020507" pitchFamily="18" charset="2"/>
              </a:rPr>
              <a:t>) </a:t>
            </a:r>
            <a:r>
              <a:rPr lang="de-DE" dirty="0" err="1">
                <a:sym typeface="Symbol" panose="05050102010706020507" pitchFamily="18" charset="2"/>
              </a:rPr>
              <a:t>reaction</a:t>
            </a:r>
            <a:r>
              <a:rPr lang="de-DE" dirty="0">
                <a:sym typeface="Symbol" panose="05050102010706020507" pitchFamily="18" charset="2"/>
              </a:rPr>
              <a:t> </a:t>
            </a:r>
            <a:r>
              <a:rPr lang="de-DE" dirty="0" err="1">
                <a:sym typeface="Symbol" panose="05050102010706020507" pitchFamily="18" charset="2"/>
              </a:rPr>
              <a:t>data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89F3D55-221E-046E-1ADD-A152D6F49A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7" y="1067317"/>
            <a:ext cx="7239405" cy="5169995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2490D188-FCE0-B210-373F-1C47D94982E4}"/>
              </a:ext>
            </a:extLst>
          </p:cNvPr>
          <p:cNvSpPr txBox="1"/>
          <p:nvPr/>
        </p:nvSpPr>
        <p:spPr>
          <a:xfrm>
            <a:off x="8160082" y="1231988"/>
            <a:ext cx="36245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err="1">
                <a:solidFill>
                  <a:srgbClr val="AA1418"/>
                </a:solidFill>
              </a:rPr>
              <a:t>Red</a:t>
            </a:r>
            <a:r>
              <a:rPr lang="de-DE" sz="2000" b="1" dirty="0">
                <a:solidFill>
                  <a:srgbClr val="AA1418"/>
                </a:solidFill>
              </a:rPr>
              <a:t>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AA1418"/>
                </a:solidFill>
              </a:rPr>
              <a:t>TALYS </a:t>
            </a:r>
            <a:r>
              <a:rPr lang="de-DE" sz="2000" dirty="0" err="1">
                <a:solidFill>
                  <a:srgbClr val="AA1418"/>
                </a:solidFill>
              </a:rPr>
              <a:t>default</a:t>
            </a:r>
            <a:r>
              <a:rPr lang="de-DE" sz="2000" dirty="0">
                <a:solidFill>
                  <a:srgbClr val="AA1418"/>
                </a:solidFill>
              </a:rPr>
              <a:t> </a:t>
            </a:r>
            <a:r>
              <a:rPr lang="de-DE" sz="2000" dirty="0" err="1">
                <a:solidFill>
                  <a:srgbClr val="AA1418"/>
                </a:solidFill>
              </a:rPr>
              <a:t>models</a:t>
            </a:r>
            <a:br>
              <a:rPr lang="de-DE" sz="2000" dirty="0">
                <a:solidFill>
                  <a:srgbClr val="AA1418"/>
                </a:solidFill>
              </a:rPr>
            </a:br>
            <a:r>
              <a:rPr lang="de-DE" sz="2000" dirty="0">
                <a:solidFill>
                  <a:srgbClr val="AA1418"/>
                </a:solidFill>
              </a:rPr>
              <a:t>(Gen. </a:t>
            </a:r>
            <a:r>
              <a:rPr lang="de-DE" sz="2000" dirty="0" err="1">
                <a:solidFill>
                  <a:srgbClr val="AA1418"/>
                </a:solidFill>
              </a:rPr>
              <a:t>Lorentzian</a:t>
            </a:r>
            <a:r>
              <a:rPr lang="de-DE" sz="2000" dirty="0">
                <a:solidFill>
                  <a:srgbClr val="AA1418"/>
                </a:solidFill>
              </a:rPr>
              <a:t> + CTM)</a:t>
            </a:r>
            <a:endParaRPr lang="en-US" sz="2000" dirty="0">
              <a:solidFill>
                <a:srgbClr val="AA1418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1B2E460-8689-BB72-2EC4-8962325C50FB}"/>
              </a:ext>
            </a:extLst>
          </p:cNvPr>
          <p:cNvSpPr txBox="1"/>
          <p:nvPr/>
        </p:nvSpPr>
        <p:spPr>
          <a:xfrm>
            <a:off x="8160082" y="3068960"/>
            <a:ext cx="3624550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rgbClr val="3F3970"/>
                </a:solidFill>
              </a:rPr>
              <a:t>Blue: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3F3970"/>
                </a:solidFill>
                <a:sym typeface="Symbol" panose="05050102010706020507" pitchFamily="18" charset="2"/>
              </a:rPr>
              <a:t>E1: </a:t>
            </a:r>
            <a:r>
              <a:rPr lang="de-DE" sz="2000" dirty="0" err="1">
                <a:solidFill>
                  <a:srgbClr val="3F3970"/>
                </a:solidFill>
              </a:rPr>
              <a:t>Microscopic</a:t>
            </a:r>
            <a:r>
              <a:rPr lang="de-DE" sz="2000" dirty="0">
                <a:solidFill>
                  <a:srgbClr val="3F3970"/>
                </a:solidFill>
              </a:rPr>
              <a:t> Gogny-D1M QRPA </a:t>
            </a:r>
            <a:r>
              <a:rPr lang="de-DE" sz="2000" dirty="0" err="1">
                <a:solidFill>
                  <a:srgbClr val="3F3970"/>
                </a:solidFill>
              </a:rPr>
              <a:t>model</a:t>
            </a:r>
            <a:br>
              <a:rPr lang="de-DE" sz="2000" dirty="0">
                <a:solidFill>
                  <a:srgbClr val="3F3970"/>
                </a:solidFill>
              </a:rPr>
            </a:br>
            <a:br>
              <a:rPr lang="de-DE" sz="2000" dirty="0">
                <a:solidFill>
                  <a:srgbClr val="3F3970"/>
                </a:solidFill>
              </a:rPr>
            </a:br>
            <a:endParaRPr lang="de-DE" sz="2000" dirty="0">
              <a:solidFill>
                <a:srgbClr val="3F3970"/>
              </a:solidFill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3F3970"/>
                </a:solidFill>
              </a:rPr>
              <a:t>NLD: </a:t>
            </a:r>
            <a:r>
              <a:rPr lang="de-DE" sz="2000" dirty="0" err="1">
                <a:solidFill>
                  <a:srgbClr val="3F3970"/>
                </a:solidFill>
              </a:rPr>
              <a:t>HFB+Skyrme</a:t>
            </a:r>
            <a:r>
              <a:rPr lang="de-DE" sz="2000" dirty="0">
                <a:solidFill>
                  <a:srgbClr val="3F3970"/>
                </a:solidFill>
              </a:rPr>
              <a:t> (+</a:t>
            </a:r>
            <a:r>
              <a:rPr lang="de-DE" sz="2000" dirty="0" err="1">
                <a:solidFill>
                  <a:srgbClr val="3F3970"/>
                </a:solidFill>
              </a:rPr>
              <a:t>renormalization</a:t>
            </a:r>
            <a:r>
              <a:rPr lang="de-DE" sz="2000" dirty="0">
                <a:solidFill>
                  <a:srgbClr val="3F3970"/>
                </a:solidFill>
              </a:rPr>
              <a:t> </a:t>
            </a:r>
            <a:r>
              <a:rPr lang="de-DE" sz="2000" dirty="0" err="1">
                <a:solidFill>
                  <a:srgbClr val="3F3970"/>
                </a:solidFill>
              </a:rPr>
              <a:t>with</a:t>
            </a:r>
            <a:r>
              <a:rPr lang="de-DE" sz="2000" dirty="0">
                <a:solidFill>
                  <a:srgbClr val="3F3970"/>
                </a:solidFill>
              </a:rPr>
              <a:t> </a:t>
            </a:r>
            <a:r>
              <a:rPr lang="de-DE" sz="2000" dirty="0" err="1">
                <a:solidFill>
                  <a:srgbClr val="3F3970"/>
                </a:solidFill>
              </a:rPr>
              <a:t>asterisk</a:t>
            </a:r>
            <a:r>
              <a:rPr lang="de-DE" sz="2000" dirty="0">
                <a:solidFill>
                  <a:srgbClr val="3F3970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3F3970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498D3F5B-6AB9-276F-6924-3F8C60FB9D71}"/>
              </a:ext>
            </a:extLst>
          </p:cNvPr>
          <p:cNvSpPr txBox="1"/>
          <p:nvPr/>
        </p:nvSpPr>
        <p:spPr>
          <a:xfrm>
            <a:off x="8544272" y="4041670"/>
            <a:ext cx="40324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/>
              <a:t>M. Martini </a:t>
            </a:r>
            <a:r>
              <a:rPr lang="de-DE" sz="1200" i="1" dirty="0"/>
              <a:t>et al., </a:t>
            </a:r>
            <a:r>
              <a:rPr lang="de-DE" sz="1200" dirty="0"/>
              <a:t>Phys. Rev. C </a:t>
            </a:r>
            <a:r>
              <a:rPr lang="de-DE" sz="1200" b="1" dirty="0"/>
              <a:t>94</a:t>
            </a:r>
            <a:r>
              <a:rPr lang="de-DE" sz="1200" dirty="0"/>
              <a:t>, 014304 (2016)</a:t>
            </a:r>
            <a:br>
              <a:rPr lang="de-DE" sz="1200" dirty="0"/>
            </a:br>
            <a:r>
              <a:rPr lang="de-DE" sz="1200" dirty="0"/>
              <a:t>S. </a:t>
            </a:r>
            <a:r>
              <a:rPr lang="de-DE" sz="1200" dirty="0" err="1"/>
              <a:t>Goriely</a:t>
            </a:r>
            <a:r>
              <a:rPr lang="de-DE" sz="1200" dirty="0"/>
              <a:t> </a:t>
            </a:r>
            <a:r>
              <a:rPr lang="de-DE" sz="1200" i="1" dirty="0"/>
              <a:t>et al.</a:t>
            </a:r>
            <a:r>
              <a:rPr lang="de-DE" sz="1200" dirty="0"/>
              <a:t>, Phys. Rev. C </a:t>
            </a:r>
            <a:r>
              <a:rPr lang="de-DE" sz="1200" b="1" dirty="0"/>
              <a:t>98</a:t>
            </a:r>
            <a:r>
              <a:rPr lang="de-DE" sz="1200" dirty="0"/>
              <a:t>, 014327 (2018)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DDEDE3C-0EC9-90DD-E01C-AF34B714A493}"/>
              </a:ext>
            </a:extLst>
          </p:cNvPr>
          <p:cNvSpPr txBox="1"/>
          <p:nvPr/>
        </p:nvSpPr>
        <p:spPr>
          <a:xfrm>
            <a:off x="8544272" y="5724918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S. Hilaire and S. </a:t>
            </a:r>
            <a:r>
              <a:rPr lang="de-DE" sz="1200" dirty="0" err="1"/>
              <a:t>Goriely</a:t>
            </a:r>
            <a:r>
              <a:rPr lang="de-DE" sz="1200" dirty="0"/>
              <a:t>, </a:t>
            </a:r>
            <a:r>
              <a:rPr lang="de-DE" sz="1200" dirty="0" err="1"/>
              <a:t>Nucl</a:t>
            </a:r>
            <a:r>
              <a:rPr lang="de-DE" sz="1200" dirty="0"/>
              <a:t>. Phys. A </a:t>
            </a:r>
            <a:r>
              <a:rPr lang="de-DE" sz="1200" b="1" dirty="0"/>
              <a:t>779</a:t>
            </a:r>
            <a:r>
              <a:rPr lang="de-DE" sz="1200" dirty="0"/>
              <a:t>, 63 (2006)</a:t>
            </a:r>
          </a:p>
          <a:p>
            <a:r>
              <a:rPr lang="de-DE" sz="1200" dirty="0"/>
              <a:t>S. </a:t>
            </a:r>
            <a:r>
              <a:rPr lang="de-DE" sz="1200" dirty="0" err="1"/>
              <a:t>Goriely</a:t>
            </a:r>
            <a:r>
              <a:rPr lang="de-DE" sz="1200" dirty="0"/>
              <a:t>, S. Hilaire and A. J. Koning, Phys. Rev. C </a:t>
            </a:r>
            <a:r>
              <a:rPr lang="de-DE" sz="1200" b="1" dirty="0"/>
              <a:t>78</a:t>
            </a:r>
            <a:r>
              <a:rPr lang="de-DE" sz="1200" dirty="0"/>
              <a:t>, 064307 (2008)</a:t>
            </a:r>
            <a:endParaRPr lang="en-US" sz="12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25292425-D556-6DF5-843E-F3E4A37F5DD9}"/>
              </a:ext>
            </a:extLst>
          </p:cNvPr>
          <p:cNvSpPr txBox="1"/>
          <p:nvPr/>
        </p:nvSpPr>
        <p:spPr>
          <a:xfrm>
            <a:off x="8544272" y="2248488"/>
            <a:ext cx="34563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/>
              <a:t>J. </a:t>
            </a:r>
            <a:r>
              <a:rPr lang="de-DE" sz="1200" dirty="0" err="1"/>
              <a:t>Kopecky</a:t>
            </a:r>
            <a:r>
              <a:rPr lang="de-DE" sz="1200" dirty="0"/>
              <a:t> and M. Uhl, Phys. Rev. C </a:t>
            </a:r>
            <a:r>
              <a:rPr lang="de-DE" sz="1200" b="1" dirty="0"/>
              <a:t>41</a:t>
            </a:r>
            <a:r>
              <a:rPr lang="de-DE" sz="1200" dirty="0"/>
              <a:t>, 1941 (1990)</a:t>
            </a:r>
            <a:br>
              <a:rPr lang="de-DE" sz="1200" dirty="0"/>
            </a:br>
            <a:r>
              <a:rPr lang="de-DE" sz="1200" dirty="0"/>
              <a:t>A. Gilbert and A. G. W. Cameron, Can. J. Phys. </a:t>
            </a:r>
            <a:r>
              <a:rPr lang="de-DE" sz="1200" b="1" dirty="0"/>
              <a:t>43</a:t>
            </a:r>
            <a:r>
              <a:rPr lang="de-DE" sz="1200" dirty="0"/>
              <a:t>, 1446 (1965)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828C9B1D-0C2A-938A-1F29-7D6AE4B51B12}"/>
              </a:ext>
            </a:extLst>
          </p:cNvPr>
          <p:cNvSpPr/>
          <p:nvPr/>
        </p:nvSpPr>
        <p:spPr>
          <a:xfrm>
            <a:off x="983432" y="5805264"/>
            <a:ext cx="6192688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7766A24-404C-1694-0007-7BA7223AD5E7}"/>
              </a:ext>
            </a:extLst>
          </p:cNvPr>
          <p:cNvSpPr txBox="1"/>
          <p:nvPr/>
        </p:nvSpPr>
        <p:spPr bwMode="auto">
          <a:xfrm>
            <a:off x="3607097" y="5877272"/>
            <a:ext cx="46805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000" b="1" dirty="0" err="1">
                <a:latin typeface="Cambria" panose="02040503050406030204" pitchFamily="18" charset="0"/>
                <a:ea typeface="Cambria" panose="02040503050406030204" pitchFamily="18" charset="0"/>
              </a:rPr>
              <a:t>E</a:t>
            </a:r>
            <a:r>
              <a:rPr lang="de-DE" sz="2000" b="1" baseline="-25000" dirty="0" err="1">
                <a:latin typeface="Cambria" panose="02040503050406030204" pitchFamily="18" charset="0"/>
                <a:ea typeface="Cambria" panose="02040503050406030204" pitchFamily="18" charset="0"/>
              </a:rPr>
              <a:t>p</a:t>
            </a:r>
            <a:r>
              <a:rPr lang="de-DE" sz="2000" b="1" dirty="0">
                <a:latin typeface="Cambria" panose="02040503050406030204" pitchFamily="18" charset="0"/>
                <a:ea typeface="Cambria" panose="02040503050406030204" pitchFamily="18" charset="0"/>
              </a:rPr>
              <a:t> [MeV]</a:t>
            </a:r>
            <a:endParaRPr lang="en-US" sz="2000" b="1" dirty="0" err="1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6DB4E399-9939-077D-3692-10162F094B5A}"/>
              </a:ext>
            </a:extLst>
          </p:cNvPr>
          <p:cNvSpPr/>
          <p:nvPr/>
        </p:nvSpPr>
        <p:spPr>
          <a:xfrm rot="16200000">
            <a:off x="-1946910" y="3320988"/>
            <a:ext cx="4968552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CC219D0-EFE5-9E5A-8297-D600D3746C64}"/>
              </a:ext>
            </a:extLst>
          </p:cNvPr>
          <p:cNvSpPr txBox="1"/>
          <p:nvPr/>
        </p:nvSpPr>
        <p:spPr bwMode="auto">
          <a:xfrm rot="16200000">
            <a:off x="-712026" y="2793544"/>
            <a:ext cx="21602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000" b="1" dirty="0">
                <a:latin typeface="Cambria" panose="02040503050406030204" pitchFamily="18" charset="0"/>
                <a:ea typeface="Cambria" panose="02040503050406030204" pitchFamily="18" charset="0"/>
              </a:rPr>
              <a:t>σ(p,</a:t>
            </a:r>
            <a:r>
              <a:rPr lang="de-DE" sz="2000" b="1" dirty="0">
                <a:latin typeface="Cambria" panose="02040503050406030204" pitchFamily="18" charset="0"/>
                <a:ea typeface="Cambria" panose="02040503050406030204" pitchFamily="18" charset="0"/>
                <a:sym typeface="Symbol" panose="05050102010706020507" pitchFamily="18" charset="2"/>
              </a:rPr>
              <a:t>)</a:t>
            </a:r>
            <a:r>
              <a:rPr lang="de-DE" sz="2000" b="1" dirty="0">
                <a:latin typeface="Cambria" panose="02040503050406030204" pitchFamily="18" charset="0"/>
                <a:ea typeface="Cambria" panose="02040503050406030204" pitchFamily="18" charset="0"/>
              </a:rPr>
              <a:t> [</a:t>
            </a:r>
            <a:r>
              <a:rPr lang="de-DE" sz="2000" b="1" dirty="0" err="1">
                <a:latin typeface="Cambria" panose="02040503050406030204" pitchFamily="18" charset="0"/>
                <a:ea typeface="Cambria" panose="02040503050406030204" pitchFamily="18" charset="0"/>
              </a:rPr>
              <a:t>mb</a:t>
            </a:r>
            <a:r>
              <a:rPr lang="de-DE" sz="2000" b="1" dirty="0">
                <a:latin typeface="Cambria" panose="02040503050406030204" pitchFamily="18" charset="0"/>
                <a:ea typeface="Cambria" panose="02040503050406030204" pitchFamily="18" charset="0"/>
              </a:rPr>
              <a:t>]</a:t>
            </a:r>
            <a:endParaRPr lang="en-US" sz="2000" b="1" dirty="0" err="1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62234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uppieren 60">
            <a:extLst>
              <a:ext uri="{FF2B5EF4-FFF2-40B4-BE49-F238E27FC236}">
                <a16:creationId xmlns:a16="http://schemas.microsoft.com/office/drawing/2014/main" id="{1AEEB03C-C0EF-B3F9-5094-C4A60A174BC9}"/>
              </a:ext>
            </a:extLst>
          </p:cNvPr>
          <p:cNvGrpSpPr>
            <a:grpSpLocks noChangeAspect="1"/>
          </p:cNvGrpSpPr>
          <p:nvPr/>
        </p:nvGrpSpPr>
        <p:grpSpPr>
          <a:xfrm>
            <a:off x="7890223" y="2846344"/>
            <a:ext cx="3762617" cy="3650698"/>
            <a:chOff x="8453907" y="3140155"/>
            <a:chExt cx="3111751" cy="3019192"/>
          </a:xfrm>
        </p:grpSpPr>
        <p:pic>
          <p:nvPicPr>
            <p:cNvPr id="59" name="Grafik 58">
              <a:extLst>
                <a:ext uri="{FF2B5EF4-FFF2-40B4-BE49-F238E27FC236}">
                  <a16:creationId xmlns:a16="http://schemas.microsoft.com/office/drawing/2014/main" id="{B8C698A4-A23C-12E6-6999-F43C5A933C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53907" y="3140155"/>
              <a:ext cx="3111751" cy="3019192"/>
            </a:xfrm>
            <a:prstGeom prst="rect">
              <a:avLst/>
            </a:prstGeom>
          </p:spPr>
        </p:pic>
        <p:sp>
          <p:nvSpPr>
            <p:cNvPr id="60" name="Rechteck 59">
              <a:extLst>
                <a:ext uri="{FF2B5EF4-FFF2-40B4-BE49-F238E27FC236}">
                  <a16:creationId xmlns:a16="http://schemas.microsoft.com/office/drawing/2014/main" id="{57FAE69A-CB9D-6BEB-2630-57B870D077D5}"/>
                </a:ext>
              </a:extLst>
            </p:cNvPr>
            <p:cNvSpPr/>
            <p:nvPr/>
          </p:nvSpPr>
          <p:spPr>
            <a:xfrm>
              <a:off x="8534603" y="5406679"/>
              <a:ext cx="639810" cy="539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Textfeld 32">
            <a:extLst>
              <a:ext uri="{FF2B5EF4-FFF2-40B4-BE49-F238E27FC236}">
                <a16:creationId xmlns:a16="http://schemas.microsoft.com/office/drawing/2014/main" id="{6847F387-C7D2-4741-ACB1-7C3C36E9953E}"/>
              </a:ext>
            </a:extLst>
          </p:cNvPr>
          <p:cNvSpPr txBox="1"/>
          <p:nvPr/>
        </p:nvSpPr>
        <p:spPr>
          <a:xfrm>
            <a:off x="434338" y="5621624"/>
            <a:ext cx="372507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/>
              <a:t>P. Axel, Phys. Rev. C </a:t>
            </a:r>
            <a:r>
              <a:rPr lang="de-DE" sz="1200" b="1" dirty="0"/>
              <a:t>41</a:t>
            </a:r>
            <a:r>
              <a:rPr lang="de-DE" sz="1200" dirty="0"/>
              <a:t>, 1941 (1990)</a:t>
            </a:r>
          </a:p>
        </p:txBody>
      </p:sp>
      <p:cxnSp>
        <p:nvCxnSpPr>
          <p:cNvPr id="34" name="Gerade Verbindung 55">
            <a:extLst>
              <a:ext uri="{FF2B5EF4-FFF2-40B4-BE49-F238E27FC236}">
                <a16:creationId xmlns:a16="http://schemas.microsoft.com/office/drawing/2014/main" id="{385034D4-B48C-49F4-B5B5-A92F133F6679}"/>
              </a:ext>
            </a:extLst>
          </p:cNvPr>
          <p:cNvCxnSpPr/>
          <p:nvPr/>
        </p:nvCxnSpPr>
        <p:spPr>
          <a:xfrm>
            <a:off x="795024" y="1553131"/>
            <a:ext cx="1543662" cy="0"/>
          </a:xfrm>
          <a:prstGeom prst="line">
            <a:avLst/>
          </a:prstGeom>
          <a:ln w="50800"/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89944764-CB24-4F35-B810-0A95B13AE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el-GR" b="0" dirty="0">
                <a:latin typeface="Cambria" panose="02040503050406030204" pitchFamily="18" charset="0"/>
                <a:ea typeface="Cambria" panose="02040503050406030204" pitchFamily="18" charset="0"/>
              </a:rPr>
              <a:t>γ</a:t>
            </a:r>
            <a:r>
              <a:rPr lang="de-DE" dirty="0"/>
              <a:t>-</a:t>
            </a:r>
            <a:r>
              <a:rPr lang="de-DE" dirty="0" err="1"/>
              <a:t>ray</a:t>
            </a:r>
            <a:r>
              <a:rPr lang="de-DE" dirty="0"/>
              <a:t> </a:t>
            </a:r>
            <a:r>
              <a:rPr lang="de-DE" dirty="0" err="1"/>
              <a:t>strength</a:t>
            </a:r>
            <a:r>
              <a:rPr lang="de-DE" dirty="0"/>
              <a:t>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accessed</a:t>
            </a:r>
            <a:r>
              <a:rPr lang="de-DE" dirty="0"/>
              <a:t> via (p,</a:t>
            </a:r>
            <a:r>
              <a:rPr lang="de-DE" dirty="0">
                <a:sym typeface="Symbol" panose="05050102010706020507" pitchFamily="18" charset="2"/>
              </a:rPr>
              <a:t>) </a:t>
            </a:r>
            <a:r>
              <a:rPr lang="de-DE" dirty="0" err="1">
                <a:sym typeface="Symbol" panose="05050102010706020507" pitchFamily="18" charset="2"/>
              </a:rPr>
              <a:t>reactions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02E69177-8CCC-486B-9FF4-C4B997BF7850}"/>
                  </a:ext>
                </a:extLst>
              </p:cNvPr>
              <p:cNvSpPr txBox="1"/>
              <p:nvPr/>
            </p:nvSpPr>
            <p:spPr>
              <a:xfrm>
                <a:off x="650415" y="4418342"/>
                <a:ext cx="1995290" cy="4628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  <m:r>
                        <a:rPr lang="de-DE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de-DE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de-DE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de-DE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de-DE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⃖"/>
                          <m:ctrlPr>
                            <a:rPr lang="de-DE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  <m:r>
                        <a:rPr lang="de-DE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de-DE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de-DE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de-DE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02E69177-8CCC-486B-9FF4-C4B997BF78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415" y="4418342"/>
                <a:ext cx="1995290" cy="46281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feld 12">
            <a:extLst>
              <a:ext uri="{FF2B5EF4-FFF2-40B4-BE49-F238E27FC236}">
                <a16:creationId xmlns:a16="http://schemas.microsoft.com/office/drawing/2014/main" id="{5D10C0CB-670C-42FF-BD8E-233DF17800B4}"/>
              </a:ext>
            </a:extLst>
          </p:cNvPr>
          <p:cNvSpPr txBox="1"/>
          <p:nvPr/>
        </p:nvSpPr>
        <p:spPr>
          <a:xfrm>
            <a:off x="379095" y="4945014"/>
            <a:ext cx="3484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Brink-Axel </a:t>
            </a:r>
            <a:r>
              <a:rPr lang="de-DE" sz="2400" dirty="0" err="1"/>
              <a:t>hypothesis</a:t>
            </a:r>
            <a:endParaRPr lang="en-US" sz="2400" dirty="0"/>
          </a:p>
        </p:txBody>
      </p:sp>
      <p:cxnSp>
        <p:nvCxnSpPr>
          <p:cNvPr id="14" name="Gerade Verbindung 55">
            <a:extLst>
              <a:ext uri="{FF2B5EF4-FFF2-40B4-BE49-F238E27FC236}">
                <a16:creationId xmlns:a16="http://schemas.microsoft.com/office/drawing/2014/main" id="{0A6FE4EC-ABDC-4AF5-915E-1AF1CF3B8BCB}"/>
              </a:ext>
            </a:extLst>
          </p:cNvPr>
          <p:cNvCxnSpPr/>
          <p:nvPr/>
        </p:nvCxnSpPr>
        <p:spPr>
          <a:xfrm>
            <a:off x="795024" y="3447496"/>
            <a:ext cx="1543662" cy="0"/>
          </a:xfrm>
          <a:prstGeom prst="line">
            <a:avLst/>
          </a:prstGeom>
          <a:ln w="50800"/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feld 14">
            <a:extLst>
              <a:ext uri="{FF2B5EF4-FFF2-40B4-BE49-F238E27FC236}">
                <a16:creationId xmlns:a16="http://schemas.microsoft.com/office/drawing/2014/main" id="{410A9584-6F0F-4258-9AE5-77DE365D338E}"/>
              </a:ext>
            </a:extLst>
          </p:cNvPr>
          <p:cNvSpPr txBox="1"/>
          <p:nvPr/>
        </p:nvSpPr>
        <p:spPr bwMode="auto">
          <a:xfrm>
            <a:off x="1097278" y="3969024"/>
            <a:ext cx="9391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</a:t>
            </a:r>
            <a:r>
              <a:rPr kumimoji="0" lang="en-US" sz="24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X</a:t>
            </a:r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594DB61B-A75E-4D2E-99F3-846230305BC4}"/>
              </a:ext>
            </a:extLst>
          </p:cNvPr>
          <p:cNvCxnSpPr>
            <a:cxnSpLocks/>
          </p:cNvCxnSpPr>
          <p:nvPr/>
        </p:nvCxnSpPr>
        <p:spPr>
          <a:xfrm>
            <a:off x="2011951" y="1172055"/>
            <a:ext cx="0" cy="2275441"/>
          </a:xfrm>
          <a:prstGeom prst="straightConnector1">
            <a:avLst/>
          </a:prstGeom>
          <a:ln w="412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3FF16DF5-1FA0-4582-8A7A-2CFD529A686B}"/>
              </a:ext>
            </a:extLst>
          </p:cNvPr>
          <p:cNvCxnSpPr>
            <a:cxnSpLocks/>
          </p:cNvCxnSpPr>
          <p:nvPr/>
        </p:nvCxnSpPr>
        <p:spPr>
          <a:xfrm flipV="1">
            <a:off x="1139783" y="1172055"/>
            <a:ext cx="0" cy="2275441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55">
            <a:extLst>
              <a:ext uri="{FF2B5EF4-FFF2-40B4-BE49-F238E27FC236}">
                <a16:creationId xmlns:a16="http://schemas.microsoft.com/office/drawing/2014/main" id="{29CF7EA6-47E2-4601-A557-E31C114F6159}"/>
              </a:ext>
            </a:extLst>
          </p:cNvPr>
          <p:cNvCxnSpPr/>
          <p:nvPr/>
        </p:nvCxnSpPr>
        <p:spPr>
          <a:xfrm>
            <a:off x="795024" y="1172055"/>
            <a:ext cx="1543662" cy="0"/>
          </a:xfrm>
          <a:prstGeom prst="line">
            <a:avLst/>
          </a:prstGeom>
          <a:ln w="50800"/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46D84C69-98E3-4C4B-9A0B-9E43C8C592AB}"/>
              </a:ext>
            </a:extLst>
          </p:cNvPr>
          <p:cNvSpPr txBox="1"/>
          <p:nvPr/>
        </p:nvSpPr>
        <p:spPr>
          <a:xfrm>
            <a:off x="765471" y="1896241"/>
            <a:ext cx="422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b="1" dirty="0">
                <a:latin typeface="Cambria" panose="02040503050406030204" pitchFamily="18" charset="0"/>
                <a:ea typeface="Cambria" panose="02040503050406030204" pitchFamily="18" charset="0"/>
              </a:rPr>
              <a:t>γ</a:t>
            </a:r>
            <a:endParaRPr lang="en-US" sz="28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20" name="Gerade Verbindung 55">
            <a:extLst>
              <a:ext uri="{FF2B5EF4-FFF2-40B4-BE49-F238E27FC236}">
                <a16:creationId xmlns:a16="http://schemas.microsoft.com/office/drawing/2014/main" id="{962E1033-AD6A-45A2-8BE1-70727752F00F}"/>
              </a:ext>
            </a:extLst>
          </p:cNvPr>
          <p:cNvCxnSpPr/>
          <p:nvPr/>
        </p:nvCxnSpPr>
        <p:spPr>
          <a:xfrm>
            <a:off x="795024" y="3820230"/>
            <a:ext cx="1543662" cy="0"/>
          </a:xfrm>
          <a:prstGeom prst="line">
            <a:avLst/>
          </a:prstGeom>
          <a:ln w="50800"/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feld 22">
            <a:extLst>
              <a:ext uri="{FF2B5EF4-FFF2-40B4-BE49-F238E27FC236}">
                <a16:creationId xmlns:a16="http://schemas.microsoft.com/office/drawing/2014/main" id="{364B051B-DA2D-46CC-B3A1-4A0EDF748F1C}"/>
              </a:ext>
            </a:extLst>
          </p:cNvPr>
          <p:cNvSpPr txBox="1"/>
          <p:nvPr/>
        </p:nvSpPr>
        <p:spPr>
          <a:xfrm>
            <a:off x="2222342" y="1868840"/>
            <a:ext cx="594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b="1" dirty="0">
                <a:latin typeface="Cambria" panose="02040503050406030204" pitchFamily="18" charset="0"/>
                <a:ea typeface="Cambria" panose="02040503050406030204" pitchFamily="18" charset="0"/>
              </a:rPr>
              <a:t>γ</a:t>
            </a:r>
            <a:endParaRPr lang="en-US" sz="28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79AABF73-F70A-4346-9E9A-2F1592B25FEC}"/>
              </a:ext>
            </a:extLst>
          </p:cNvPr>
          <p:cNvCxnSpPr>
            <a:cxnSpLocks/>
          </p:cNvCxnSpPr>
          <p:nvPr/>
        </p:nvCxnSpPr>
        <p:spPr>
          <a:xfrm flipV="1">
            <a:off x="1325234" y="1553131"/>
            <a:ext cx="0" cy="2275441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6B7057E7-59B4-4E9A-B990-CC7FE6327CA7}"/>
              </a:ext>
            </a:extLst>
          </p:cNvPr>
          <p:cNvCxnSpPr>
            <a:cxnSpLocks/>
          </p:cNvCxnSpPr>
          <p:nvPr/>
        </p:nvCxnSpPr>
        <p:spPr>
          <a:xfrm>
            <a:off x="2182217" y="1553131"/>
            <a:ext cx="0" cy="2275441"/>
          </a:xfrm>
          <a:prstGeom prst="straightConnector1">
            <a:avLst/>
          </a:prstGeom>
          <a:ln w="412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>
            <a:extLst>
              <a:ext uri="{FF2B5EF4-FFF2-40B4-BE49-F238E27FC236}">
                <a16:creationId xmlns:a16="http://schemas.microsoft.com/office/drawing/2014/main" id="{148A757B-D914-40A6-9ED3-A443648692C8}"/>
              </a:ext>
            </a:extLst>
          </p:cNvPr>
          <p:cNvSpPr txBox="1"/>
          <p:nvPr/>
        </p:nvSpPr>
        <p:spPr>
          <a:xfrm>
            <a:off x="434338" y="5419031"/>
            <a:ext cx="372507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/>
              <a:t>D. Brink, PhD </a:t>
            </a:r>
            <a:r>
              <a:rPr lang="de-DE" sz="1200" dirty="0" err="1"/>
              <a:t>thesis</a:t>
            </a:r>
            <a:r>
              <a:rPr lang="de-DE" sz="1200" dirty="0"/>
              <a:t> (Oxford University 1955)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C00D07BC-D885-A1F5-3558-824120CFE3C0}"/>
                  </a:ext>
                </a:extLst>
              </p:cNvPr>
              <p:cNvSpPr txBox="1"/>
              <p:nvPr/>
            </p:nvSpPr>
            <p:spPr>
              <a:xfrm>
                <a:off x="7018416" y="1089836"/>
                <a:ext cx="4010072" cy="4084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⃖"/>
                          <m:ctrlPr>
                            <a:rPr lang="en-US" sz="20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de-DE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de-DE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𝑋𝐿</m:t>
                              </m:r>
                            </m:sub>
                          </m:sSub>
                        </m:e>
                      </m:acc>
                      <m:d>
                        <m:dPr>
                          <m:ctrlPr>
                            <a:rPr lang="de-DE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DE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</m:d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de-DE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  <m:sup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−(2</m:t>
                          </m:r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+1)</m:t>
                          </m:r>
                        </m:sup>
                      </m:sSubSup>
                      <m:d>
                        <m:dPr>
                          <m:begChr m:val="⟨"/>
                          <m:endChr m:val="⟩"/>
                          <m:ctrlPr>
                            <a:rPr lang="de-DE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de-DE" sz="2000" b="0" i="0" smtClean="0"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de-DE" sz="2000" b="0" i="1" smtClean="0">
                                  <a:latin typeface="Cambria Math" panose="02040503050406030204" pitchFamily="18" charset="0"/>
                                </a:rPr>
                                <m:t>𝑋𝐿</m:t>
                              </m:r>
                            </m:sub>
                          </m:sSub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de-DE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DE" sz="20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de-DE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C00D07BC-D885-A1F5-3558-824120CFE3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8416" y="1089836"/>
                <a:ext cx="4010072" cy="408445"/>
              </a:xfrm>
              <a:prstGeom prst="rect">
                <a:avLst/>
              </a:prstGeom>
              <a:blipFill>
                <a:blip r:embed="rId4"/>
                <a:stretch>
                  <a:fillRect l="-1672" t="-4478" r="-1824" b="-179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feld 3">
            <a:extLst>
              <a:ext uri="{FF2B5EF4-FFF2-40B4-BE49-F238E27FC236}">
                <a16:creationId xmlns:a16="http://schemas.microsoft.com/office/drawing/2014/main" id="{6D8E2206-ED0B-715E-31F6-852FBC69376B}"/>
              </a:ext>
            </a:extLst>
          </p:cNvPr>
          <p:cNvSpPr txBox="1"/>
          <p:nvPr/>
        </p:nvSpPr>
        <p:spPr>
          <a:xfrm>
            <a:off x="3647728" y="1063225"/>
            <a:ext cx="3484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ym typeface="Symbol" panose="05050102010706020507" pitchFamily="18" charset="2"/>
              </a:rPr>
              <a:t>-</a:t>
            </a:r>
            <a:r>
              <a:rPr lang="de-DE" sz="2400" dirty="0" err="1">
                <a:sym typeface="Symbol" panose="05050102010706020507" pitchFamily="18" charset="2"/>
              </a:rPr>
              <a:t>ray</a:t>
            </a:r>
            <a:r>
              <a:rPr lang="de-DE" sz="2400" dirty="0">
                <a:sym typeface="Symbol" panose="05050102010706020507" pitchFamily="18" charset="2"/>
              </a:rPr>
              <a:t> </a:t>
            </a:r>
            <a:r>
              <a:rPr lang="de-DE" sz="2400" dirty="0" err="1">
                <a:sym typeface="Symbol" panose="05050102010706020507" pitchFamily="18" charset="2"/>
              </a:rPr>
              <a:t>strength</a:t>
            </a:r>
            <a:r>
              <a:rPr lang="de-DE" sz="2400" dirty="0">
                <a:sym typeface="Symbol" panose="05050102010706020507" pitchFamily="18" charset="2"/>
              </a:rPr>
              <a:t> </a:t>
            </a:r>
            <a:r>
              <a:rPr lang="de-DE" sz="2400" dirty="0" err="1">
                <a:sym typeface="Symbol" panose="05050102010706020507" pitchFamily="18" charset="2"/>
              </a:rPr>
              <a:t>function</a:t>
            </a:r>
            <a:r>
              <a:rPr lang="de-DE" sz="2400" dirty="0">
                <a:sym typeface="Symbol" panose="05050102010706020507" pitchFamily="18" charset="2"/>
              </a:rPr>
              <a:t>:</a:t>
            </a:r>
            <a:endParaRPr lang="en-US" sz="2400" dirty="0"/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C481DB69-315B-B447-945D-F26357DA816D}"/>
              </a:ext>
            </a:extLst>
          </p:cNvPr>
          <p:cNvCxnSpPr>
            <a:cxnSpLocks/>
          </p:cNvCxnSpPr>
          <p:nvPr/>
        </p:nvCxnSpPr>
        <p:spPr>
          <a:xfrm flipV="1">
            <a:off x="6672064" y="1650076"/>
            <a:ext cx="2804603" cy="199494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feld 8">
            <a:extLst>
              <a:ext uri="{FF2B5EF4-FFF2-40B4-BE49-F238E27FC236}">
                <a16:creationId xmlns:a16="http://schemas.microsoft.com/office/drawing/2014/main" id="{78E7A526-D4F6-30D1-4167-F876AA82D037}"/>
              </a:ext>
            </a:extLst>
          </p:cNvPr>
          <p:cNvSpPr txBox="1"/>
          <p:nvPr/>
        </p:nvSpPr>
        <p:spPr>
          <a:xfrm>
            <a:off x="10196826" y="2022728"/>
            <a:ext cx="1515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i="1" dirty="0">
                <a:sym typeface="Symbol" panose="05050102010706020507" pitchFamily="18" charset="2"/>
              </a:rPr>
              <a:t>Level </a:t>
            </a:r>
            <a:r>
              <a:rPr lang="de-DE" b="1" i="1" dirty="0" err="1">
                <a:sym typeface="Symbol" panose="05050102010706020507" pitchFamily="18" charset="2"/>
              </a:rPr>
              <a:t>density</a:t>
            </a:r>
            <a:endParaRPr lang="en-US" b="1" i="1" dirty="0"/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7845B08C-1CE4-B6FC-B7CE-A90F98097766}"/>
              </a:ext>
            </a:extLst>
          </p:cNvPr>
          <p:cNvCxnSpPr>
            <a:cxnSpLocks/>
            <a:stCxn id="9" idx="0"/>
          </p:cNvCxnSpPr>
          <p:nvPr/>
        </p:nvCxnSpPr>
        <p:spPr>
          <a:xfrm flipH="1" flipV="1">
            <a:off x="10704512" y="1553131"/>
            <a:ext cx="250213" cy="46959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6" name="Grafik 55">
            <a:extLst>
              <a:ext uri="{FF2B5EF4-FFF2-40B4-BE49-F238E27FC236}">
                <a16:creationId xmlns:a16="http://schemas.microsoft.com/office/drawing/2014/main" id="{70E309EE-E8AA-600B-5DF6-AF91BB0912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1256" y="1711129"/>
            <a:ext cx="3250587" cy="4234885"/>
          </a:xfrm>
          <a:prstGeom prst="rect">
            <a:avLst/>
          </a:prstGeom>
        </p:spPr>
      </p:pic>
      <p:sp>
        <p:nvSpPr>
          <p:cNvPr id="50" name="Textfeld 49">
            <a:extLst>
              <a:ext uri="{FF2B5EF4-FFF2-40B4-BE49-F238E27FC236}">
                <a16:creationId xmlns:a16="http://schemas.microsoft.com/office/drawing/2014/main" id="{306A372B-F050-60F2-B997-7A786ACFBFDC}"/>
              </a:ext>
            </a:extLst>
          </p:cNvPr>
          <p:cNvSpPr txBox="1"/>
          <p:nvPr/>
        </p:nvSpPr>
        <p:spPr bwMode="auto">
          <a:xfrm>
            <a:off x="5420088" y="2038839"/>
            <a:ext cx="3364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l-GR" sz="2000" b="1" dirty="0">
                <a:latin typeface="Cambria" panose="02040503050406030204" pitchFamily="18" charset="0"/>
              </a:rPr>
              <a:t>γ</a:t>
            </a:r>
            <a:endParaRPr lang="en-US" sz="2000" b="1" dirty="0" err="1">
              <a:latin typeface="Cambria" panose="02040503050406030204" pitchFamily="18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E1613FA-009F-AB68-A399-E0378EABD4EB}"/>
              </a:ext>
            </a:extLst>
          </p:cNvPr>
          <p:cNvSpPr txBox="1"/>
          <p:nvPr/>
        </p:nvSpPr>
        <p:spPr>
          <a:xfrm>
            <a:off x="6799570" y="2534745"/>
            <a:ext cx="206782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b="1" i="1" dirty="0" err="1">
                <a:sym typeface="Symbol" panose="05050102010706020507" pitchFamily="18" charset="2"/>
              </a:rPr>
              <a:t>Intensity</a:t>
            </a:r>
            <a:r>
              <a:rPr lang="de-DE" b="1" i="1" dirty="0">
                <a:sym typeface="Symbol" panose="05050102010706020507" pitchFamily="18" charset="2"/>
              </a:rPr>
              <a:t> </a:t>
            </a:r>
            <a:r>
              <a:rPr lang="de-DE" b="1" i="1" dirty="0" err="1">
                <a:sym typeface="Symbol" panose="05050102010706020507" pitchFamily="18" charset="2"/>
              </a:rPr>
              <a:t>of</a:t>
            </a:r>
            <a:r>
              <a:rPr lang="de-DE" b="1" i="1" dirty="0">
                <a:sym typeface="Symbol" panose="05050102010706020507" pitchFamily="18" charset="2"/>
              </a:rPr>
              <a:t>  </a:t>
            </a:r>
            <a:r>
              <a:rPr lang="de-DE" b="1" i="1" dirty="0" err="1">
                <a:sym typeface="Symbol" panose="05050102010706020507" pitchFamily="18" charset="2"/>
              </a:rPr>
              <a:t>rays</a:t>
            </a:r>
            <a:endParaRPr lang="en-US" b="1" i="1" dirty="0"/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7087DAD8-F33F-4BE5-9E18-A014D0832EB7}"/>
              </a:ext>
            </a:extLst>
          </p:cNvPr>
          <p:cNvSpPr txBox="1"/>
          <p:nvPr/>
        </p:nvSpPr>
        <p:spPr>
          <a:xfrm>
            <a:off x="5588318" y="6078191"/>
            <a:ext cx="37250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400" dirty="0"/>
              <a:t>F. Heim </a:t>
            </a:r>
            <a:r>
              <a:rPr lang="de-DE" sz="1400" i="1" dirty="0"/>
              <a:t>et al.</a:t>
            </a:r>
            <a:r>
              <a:rPr lang="de-DE" sz="1400" dirty="0"/>
              <a:t>, Phys. Rev. C </a:t>
            </a:r>
            <a:r>
              <a:rPr lang="de-DE" sz="1400" b="1" dirty="0"/>
              <a:t>103</a:t>
            </a:r>
            <a:r>
              <a:rPr lang="de-DE" sz="1400" dirty="0"/>
              <a:t>, 055803 (2021)</a:t>
            </a:r>
          </a:p>
        </p:txBody>
      </p:sp>
    </p:spTree>
    <p:extLst>
      <p:ext uri="{BB962C8B-B14F-4D97-AF65-F5344CB8AC3E}">
        <p14:creationId xmlns:p14="http://schemas.microsoft.com/office/powerpoint/2010/main" val="28624801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0" grpId="0"/>
      <p:bldP spid="5" grpId="0" animBg="1"/>
      <p:bldP spid="5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9C4C54C3-CD6D-481C-B5DC-47AFF7F0DB56}"/>
              </a:ext>
            </a:extLst>
          </p:cNvPr>
          <p:cNvSpPr txBox="1"/>
          <p:nvPr/>
        </p:nvSpPr>
        <p:spPr>
          <a:xfrm>
            <a:off x="7894909" y="6050645"/>
            <a:ext cx="39844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400" dirty="0"/>
              <a:t>F. Heim </a:t>
            </a:r>
            <a:r>
              <a:rPr lang="de-DE" sz="1400" i="1" dirty="0"/>
              <a:t>et al.</a:t>
            </a:r>
            <a:r>
              <a:rPr lang="de-DE" sz="1400" dirty="0"/>
              <a:t>, Phys. Rev. C </a:t>
            </a:r>
            <a:r>
              <a:rPr lang="de-DE" sz="1400" b="1" dirty="0"/>
              <a:t>103</a:t>
            </a:r>
            <a:r>
              <a:rPr lang="de-DE" sz="1400" dirty="0"/>
              <a:t>, 025805 (2021)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23DA3F2E-8CD6-4D67-85F9-319F9256808D}"/>
              </a:ext>
            </a:extLst>
          </p:cNvPr>
          <p:cNvSpPr/>
          <p:nvPr/>
        </p:nvSpPr>
        <p:spPr>
          <a:xfrm>
            <a:off x="6429375" y="2847975"/>
            <a:ext cx="428625" cy="4095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itel 2">
            <a:extLst>
              <a:ext uri="{FF2B5EF4-FFF2-40B4-BE49-F238E27FC236}">
                <a16:creationId xmlns:a16="http://schemas.microsoft.com/office/drawing/2014/main" id="{07E52BB3-6543-28D0-3B79-44AC4D95BAD3}"/>
              </a:ext>
            </a:extLst>
          </p:cNvPr>
          <p:cNvSpPr txBox="1">
            <a:spLocks/>
          </p:cNvSpPr>
          <p:nvPr/>
        </p:nvSpPr>
        <p:spPr bwMode="auto">
          <a:xfrm>
            <a:off x="0" y="1"/>
            <a:ext cx="121920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de-DE" kern="0" dirty="0"/>
              <a:t>Primary </a:t>
            </a:r>
            <a:r>
              <a:rPr lang="de-DE" kern="0" dirty="0">
                <a:sym typeface="Symbol" panose="05050102010706020507" pitchFamily="18" charset="2"/>
              </a:rPr>
              <a:t>-</a:t>
            </a:r>
            <a:r>
              <a:rPr lang="de-DE" kern="0" dirty="0" err="1">
                <a:sym typeface="Symbol" panose="05050102010706020507" pitchFamily="18" charset="2"/>
              </a:rPr>
              <a:t>ray</a:t>
            </a:r>
            <a:r>
              <a:rPr lang="de-DE" kern="0" dirty="0">
                <a:sym typeface="Symbol" panose="05050102010706020507" pitchFamily="18" charset="2"/>
              </a:rPr>
              <a:t> </a:t>
            </a:r>
            <a:r>
              <a:rPr lang="de-DE" kern="0" dirty="0" err="1">
                <a:sym typeface="Symbol" panose="05050102010706020507" pitchFamily="18" charset="2"/>
              </a:rPr>
              <a:t>intensities</a:t>
            </a:r>
            <a:r>
              <a:rPr lang="de-DE" kern="0" dirty="0">
                <a:sym typeface="Symbol" panose="05050102010706020507" pitchFamily="18" charset="2"/>
              </a:rPr>
              <a:t> </a:t>
            </a:r>
            <a:r>
              <a:rPr lang="de-DE" kern="0" dirty="0" err="1">
                <a:sym typeface="Symbol" panose="05050102010706020507" pitchFamily="18" charset="2"/>
              </a:rPr>
              <a:t>from</a:t>
            </a:r>
            <a:r>
              <a:rPr lang="de-DE" kern="0" dirty="0">
                <a:sym typeface="Symbol" panose="05050102010706020507" pitchFamily="18" charset="2"/>
              </a:rPr>
              <a:t> </a:t>
            </a:r>
            <a:r>
              <a:rPr lang="de-DE" i="1" kern="0" dirty="0" err="1">
                <a:sym typeface="Symbol" panose="05050102010706020507" pitchFamily="18" charset="2"/>
              </a:rPr>
              <a:t>second</a:t>
            </a:r>
            <a:r>
              <a:rPr lang="de-DE" i="1" kern="0" dirty="0">
                <a:sym typeface="Symbol" panose="05050102010706020507" pitchFamily="18" charset="2"/>
              </a:rPr>
              <a:t> </a:t>
            </a:r>
            <a:r>
              <a:rPr lang="de-DE" i="1" kern="0" dirty="0" err="1">
                <a:sym typeface="Symbol" panose="05050102010706020507" pitchFamily="18" charset="2"/>
              </a:rPr>
              <a:t>generation</a:t>
            </a:r>
            <a:r>
              <a:rPr lang="de-DE" kern="0" dirty="0">
                <a:sym typeface="Symbol" panose="05050102010706020507" pitchFamily="18" charset="2"/>
              </a:rPr>
              <a:t>  </a:t>
            </a:r>
            <a:r>
              <a:rPr lang="de-DE" kern="0" dirty="0" err="1">
                <a:sym typeface="Symbol" panose="05050102010706020507" pitchFamily="18" charset="2"/>
              </a:rPr>
              <a:t>rays</a:t>
            </a:r>
            <a:endParaRPr lang="en-US" kern="0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48B843C3-23F1-E639-CA22-D4EB49F77B63}"/>
              </a:ext>
            </a:extLst>
          </p:cNvPr>
          <p:cNvSpPr txBox="1"/>
          <p:nvPr/>
        </p:nvSpPr>
        <p:spPr>
          <a:xfrm>
            <a:off x="407368" y="1237339"/>
            <a:ext cx="3528392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(p,</a:t>
            </a:r>
            <a:r>
              <a:rPr lang="el-GR" sz="2000" dirty="0">
                <a:latin typeface="Cambria" panose="02040503050406030204" pitchFamily="18" charset="0"/>
                <a:ea typeface="Cambria" panose="02040503050406030204" pitchFamily="18" charset="0"/>
              </a:rPr>
              <a:t>γ</a:t>
            </a:r>
            <a:r>
              <a:rPr lang="de-DE" sz="2000" dirty="0"/>
              <a:t>) </a:t>
            </a:r>
            <a:r>
              <a:rPr lang="de-DE" sz="2000" dirty="0" err="1"/>
              <a:t>reaction</a:t>
            </a:r>
            <a:r>
              <a:rPr lang="de-DE" sz="2000" dirty="0"/>
              <a:t> </a:t>
            </a:r>
            <a:r>
              <a:rPr lang="de-DE" sz="2000" dirty="0" err="1"/>
              <a:t>allows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reliably</a:t>
            </a:r>
            <a:r>
              <a:rPr lang="de-DE" sz="2000" dirty="0"/>
              <a:t> </a:t>
            </a:r>
            <a:r>
              <a:rPr lang="de-DE" sz="2000" dirty="0" err="1"/>
              <a:t>measure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el-GR" sz="2000" dirty="0">
                <a:latin typeface="Cambria" panose="02040503050406030204" pitchFamily="18" charset="0"/>
                <a:ea typeface="Cambria" panose="02040503050406030204" pitchFamily="18" charset="0"/>
              </a:rPr>
              <a:t>γ</a:t>
            </a:r>
            <a:r>
              <a:rPr lang="de-DE" sz="2000" dirty="0"/>
              <a:t>-</a:t>
            </a:r>
            <a:r>
              <a:rPr lang="de-DE" sz="2000" dirty="0" err="1"/>
              <a:t>ray</a:t>
            </a:r>
            <a:r>
              <a:rPr lang="de-DE" sz="2000" dirty="0"/>
              <a:t> </a:t>
            </a:r>
            <a:r>
              <a:rPr lang="de-DE" sz="2000" dirty="0" err="1"/>
              <a:t>strength</a:t>
            </a:r>
            <a:r>
              <a:rPr lang="de-DE" sz="2000" dirty="0"/>
              <a:t> </a:t>
            </a:r>
            <a:r>
              <a:rPr lang="de-DE" sz="2000" dirty="0" err="1"/>
              <a:t>function</a:t>
            </a:r>
            <a:endParaRPr lang="de-DE" sz="200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 err="1"/>
              <a:t>Consistent</a:t>
            </a:r>
            <a:r>
              <a:rPr lang="de-DE" sz="2000" dirty="0"/>
              <a:t> </a:t>
            </a:r>
            <a:r>
              <a:rPr lang="de-DE" sz="2000" dirty="0" err="1"/>
              <a:t>data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different </a:t>
            </a:r>
            <a:r>
              <a:rPr lang="de-DE" sz="2000" dirty="0" err="1"/>
              <a:t>excitation</a:t>
            </a:r>
            <a:r>
              <a:rPr lang="de-DE" sz="2000" dirty="0"/>
              <a:t> </a:t>
            </a:r>
            <a:r>
              <a:rPr lang="de-DE" sz="2000" dirty="0" err="1"/>
              <a:t>energies</a:t>
            </a:r>
            <a:r>
              <a:rPr lang="de-DE" sz="2000" dirty="0"/>
              <a:t> </a:t>
            </a:r>
            <a:r>
              <a:rPr lang="de-DE" sz="2000" dirty="0">
                <a:latin typeface="Cambria" panose="02040503050406030204" pitchFamily="18" charset="0"/>
                <a:ea typeface="Cambria" panose="02040503050406030204" pitchFamily="18" charset="0"/>
              </a:rPr>
              <a:t>→ </a:t>
            </a:r>
            <a:r>
              <a:rPr lang="de-DE" sz="2000" dirty="0">
                <a:ea typeface="Cambria" panose="02040503050406030204" pitchFamily="18" charset="0"/>
              </a:rPr>
              <a:t>Brink-Axel </a:t>
            </a:r>
            <a:r>
              <a:rPr lang="de-DE" sz="2000" dirty="0" err="1">
                <a:ea typeface="Cambria" panose="02040503050406030204" pitchFamily="18" charset="0"/>
              </a:rPr>
              <a:t>hypothesis</a:t>
            </a:r>
            <a:endParaRPr lang="en-US" sz="200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3868354-0B22-5978-F5D1-70A94FC01E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48998" y="830134"/>
            <a:ext cx="8071936" cy="4846393"/>
          </a:xfrm>
          <a:prstGeom prst="rect">
            <a:avLst/>
          </a:prstGeo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57E4845C-0A47-1C58-A9D3-53577A3991BB}"/>
              </a:ext>
            </a:extLst>
          </p:cNvPr>
          <p:cNvSpPr/>
          <p:nvPr/>
        </p:nvSpPr>
        <p:spPr>
          <a:xfrm>
            <a:off x="5313851" y="1628800"/>
            <a:ext cx="432048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270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9C4C54C3-CD6D-481C-B5DC-47AFF7F0DB56}"/>
              </a:ext>
            </a:extLst>
          </p:cNvPr>
          <p:cNvSpPr txBox="1"/>
          <p:nvPr/>
        </p:nvSpPr>
        <p:spPr>
          <a:xfrm>
            <a:off x="7894909" y="6050645"/>
            <a:ext cx="39844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400" dirty="0"/>
              <a:t>F. Heim </a:t>
            </a:r>
            <a:r>
              <a:rPr lang="de-DE" sz="1400" i="1" dirty="0"/>
              <a:t>et al.</a:t>
            </a:r>
            <a:r>
              <a:rPr lang="de-DE" sz="1400" dirty="0"/>
              <a:t>, Phys. Rev. C </a:t>
            </a:r>
            <a:r>
              <a:rPr lang="de-DE" sz="1400" b="1" dirty="0"/>
              <a:t>103</a:t>
            </a:r>
            <a:r>
              <a:rPr lang="de-DE" sz="1400" dirty="0"/>
              <a:t>, 025805 (2021)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23DA3F2E-8CD6-4D67-85F9-319F9256808D}"/>
              </a:ext>
            </a:extLst>
          </p:cNvPr>
          <p:cNvSpPr/>
          <p:nvPr/>
        </p:nvSpPr>
        <p:spPr>
          <a:xfrm>
            <a:off x="6429375" y="2847975"/>
            <a:ext cx="428625" cy="4095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itel 2">
            <a:extLst>
              <a:ext uri="{FF2B5EF4-FFF2-40B4-BE49-F238E27FC236}">
                <a16:creationId xmlns:a16="http://schemas.microsoft.com/office/drawing/2014/main" id="{07E52BB3-6543-28D0-3B79-44AC4D95BAD3}"/>
              </a:ext>
            </a:extLst>
          </p:cNvPr>
          <p:cNvSpPr txBox="1">
            <a:spLocks/>
          </p:cNvSpPr>
          <p:nvPr/>
        </p:nvSpPr>
        <p:spPr bwMode="auto">
          <a:xfrm>
            <a:off x="0" y="1"/>
            <a:ext cx="121920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de-DE" kern="0" dirty="0"/>
              <a:t>Primary </a:t>
            </a:r>
            <a:r>
              <a:rPr lang="de-DE" kern="0" dirty="0">
                <a:sym typeface="Symbol" panose="05050102010706020507" pitchFamily="18" charset="2"/>
              </a:rPr>
              <a:t>-</a:t>
            </a:r>
            <a:r>
              <a:rPr lang="de-DE" kern="0" dirty="0" err="1">
                <a:sym typeface="Symbol" panose="05050102010706020507" pitchFamily="18" charset="2"/>
              </a:rPr>
              <a:t>ray</a:t>
            </a:r>
            <a:r>
              <a:rPr lang="de-DE" kern="0" dirty="0">
                <a:sym typeface="Symbol" panose="05050102010706020507" pitchFamily="18" charset="2"/>
              </a:rPr>
              <a:t> </a:t>
            </a:r>
            <a:r>
              <a:rPr lang="de-DE" kern="0" dirty="0" err="1">
                <a:sym typeface="Symbol" panose="05050102010706020507" pitchFamily="18" charset="2"/>
              </a:rPr>
              <a:t>intensities</a:t>
            </a:r>
            <a:r>
              <a:rPr lang="de-DE" kern="0" dirty="0">
                <a:sym typeface="Symbol" panose="05050102010706020507" pitchFamily="18" charset="2"/>
              </a:rPr>
              <a:t> </a:t>
            </a:r>
            <a:r>
              <a:rPr lang="de-DE" kern="0" dirty="0" err="1">
                <a:sym typeface="Symbol" panose="05050102010706020507" pitchFamily="18" charset="2"/>
              </a:rPr>
              <a:t>from</a:t>
            </a:r>
            <a:r>
              <a:rPr lang="de-DE" kern="0" dirty="0">
                <a:sym typeface="Symbol" panose="05050102010706020507" pitchFamily="18" charset="2"/>
              </a:rPr>
              <a:t> </a:t>
            </a:r>
            <a:r>
              <a:rPr lang="de-DE" i="1" kern="0" dirty="0" err="1">
                <a:sym typeface="Symbol" panose="05050102010706020507" pitchFamily="18" charset="2"/>
              </a:rPr>
              <a:t>second</a:t>
            </a:r>
            <a:r>
              <a:rPr lang="de-DE" i="1" kern="0" dirty="0">
                <a:sym typeface="Symbol" panose="05050102010706020507" pitchFamily="18" charset="2"/>
              </a:rPr>
              <a:t> </a:t>
            </a:r>
            <a:r>
              <a:rPr lang="de-DE" i="1" kern="0" dirty="0" err="1">
                <a:sym typeface="Symbol" panose="05050102010706020507" pitchFamily="18" charset="2"/>
              </a:rPr>
              <a:t>generation</a:t>
            </a:r>
            <a:r>
              <a:rPr lang="de-DE" kern="0" dirty="0">
                <a:sym typeface="Symbol" panose="05050102010706020507" pitchFamily="18" charset="2"/>
              </a:rPr>
              <a:t>  </a:t>
            </a:r>
            <a:r>
              <a:rPr lang="de-DE" kern="0" dirty="0" err="1">
                <a:sym typeface="Symbol" panose="05050102010706020507" pitchFamily="18" charset="2"/>
              </a:rPr>
              <a:t>rays</a:t>
            </a:r>
            <a:endParaRPr lang="en-US" kern="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3AD634F-9EB5-49F4-42E7-A6EC7AE8047C}"/>
              </a:ext>
            </a:extLst>
          </p:cNvPr>
          <p:cNvSpPr txBox="1"/>
          <p:nvPr/>
        </p:nvSpPr>
        <p:spPr>
          <a:xfrm>
            <a:off x="263352" y="5839897"/>
            <a:ext cx="39844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400" dirty="0"/>
              <a:t>H. Utsunomiya </a:t>
            </a:r>
            <a:r>
              <a:rPr lang="de-DE" sz="1400" i="1" dirty="0"/>
              <a:t>et al.</a:t>
            </a:r>
            <a:r>
              <a:rPr lang="de-DE" sz="1400" dirty="0"/>
              <a:t>, Phys. Rev. C </a:t>
            </a:r>
            <a:r>
              <a:rPr lang="de-DE" sz="1400" b="1" dirty="0"/>
              <a:t>88</a:t>
            </a:r>
            <a:r>
              <a:rPr lang="de-DE" sz="1400" dirty="0"/>
              <a:t>, 015805 (2013)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60434430-4E6D-B3B5-4A93-046C85DA31CF}"/>
              </a:ext>
            </a:extLst>
          </p:cNvPr>
          <p:cNvSpPr txBox="1"/>
          <p:nvPr/>
        </p:nvSpPr>
        <p:spPr>
          <a:xfrm>
            <a:off x="263352" y="6115734"/>
            <a:ext cx="39844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400" dirty="0"/>
              <a:t>A. Banu </a:t>
            </a:r>
            <a:r>
              <a:rPr lang="de-DE" sz="1400" i="1" dirty="0"/>
              <a:t>et al.</a:t>
            </a:r>
            <a:r>
              <a:rPr lang="de-DE" sz="1400" dirty="0"/>
              <a:t>, Phys. Rev. C </a:t>
            </a:r>
            <a:r>
              <a:rPr lang="de-DE" sz="1400" b="1" dirty="0"/>
              <a:t>99</a:t>
            </a:r>
            <a:r>
              <a:rPr lang="de-DE" sz="1400" dirty="0"/>
              <a:t>, 025802 (2019)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B5947161-E495-8574-C691-97D4B57FEDAB}"/>
              </a:ext>
            </a:extLst>
          </p:cNvPr>
          <p:cNvSpPr txBox="1"/>
          <p:nvPr/>
        </p:nvSpPr>
        <p:spPr>
          <a:xfrm>
            <a:off x="263352" y="5559039"/>
            <a:ext cx="39844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400" dirty="0"/>
              <a:t>G. </a:t>
            </a:r>
            <a:r>
              <a:rPr lang="de-DE" sz="1400" dirty="0" err="1"/>
              <a:t>Rusev</a:t>
            </a:r>
            <a:r>
              <a:rPr lang="de-DE" sz="1400" dirty="0"/>
              <a:t> </a:t>
            </a:r>
            <a:r>
              <a:rPr lang="de-DE" sz="1400" i="1" dirty="0"/>
              <a:t>et al.</a:t>
            </a:r>
            <a:r>
              <a:rPr lang="de-DE" sz="1400" dirty="0"/>
              <a:t>, Phys. Rev. C </a:t>
            </a:r>
            <a:r>
              <a:rPr lang="de-DE" sz="1400" b="1" dirty="0"/>
              <a:t>79</a:t>
            </a:r>
            <a:r>
              <a:rPr lang="de-DE" sz="1400" dirty="0"/>
              <a:t>, 061302 (2009)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48B843C3-23F1-E639-CA22-D4EB49F77B63}"/>
              </a:ext>
            </a:extLst>
          </p:cNvPr>
          <p:cNvSpPr txBox="1"/>
          <p:nvPr/>
        </p:nvSpPr>
        <p:spPr>
          <a:xfrm>
            <a:off x="407368" y="1237339"/>
            <a:ext cx="3528392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(p,</a:t>
            </a:r>
            <a:r>
              <a:rPr lang="el-GR" sz="2000" dirty="0">
                <a:latin typeface="Cambria" panose="02040503050406030204" pitchFamily="18" charset="0"/>
                <a:ea typeface="Cambria" panose="02040503050406030204" pitchFamily="18" charset="0"/>
              </a:rPr>
              <a:t>γ</a:t>
            </a:r>
            <a:r>
              <a:rPr lang="de-DE" sz="2000" dirty="0"/>
              <a:t>) </a:t>
            </a:r>
            <a:r>
              <a:rPr lang="de-DE" sz="2000" dirty="0" err="1"/>
              <a:t>reaction</a:t>
            </a:r>
            <a:r>
              <a:rPr lang="de-DE" sz="2000" dirty="0"/>
              <a:t> </a:t>
            </a:r>
            <a:r>
              <a:rPr lang="de-DE" sz="2000" dirty="0" err="1"/>
              <a:t>allows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reliably</a:t>
            </a:r>
            <a:r>
              <a:rPr lang="de-DE" sz="2000" dirty="0"/>
              <a:t> </a:t>
            </a:r>
            <a:r>
              <a:rPr lang="de-DE" sz="2000" dirty="0" err="1"/>
              <a:t>measure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el-GR" sz="2000" dirty="0">
                <a:latin typeface="Cambria" panose="02040503050406030204" pitchFamily="18" charset="0"/>
                <a:ea typeface="Cambria" panose="02040503050406030204" pitchFamily="18" charset="0"/>
              </a:rPr>
              <a:t>γ</a:t>
            </a:r>
            <a:r>
              <a:rPr lang="de-DE" sz="2000" dirty="0"/>
              <a:t>-</a:t>
            </a:r>
            <a:r>
              <a:rPr lang="de-DE" sz="2000" dirty="0" err="1"/>
              <a:t>ray</a:t>
            </a:r>
            <a:r>
              <a:rPr lang="de-DE" sz="2000" dirty="0"/>
              <a:t> </a:t>
            </a:r>
            <a:r>
              <a:rPr lang="de-DE" sz="2000" dirty="0" err="1"/>
              <a:t>strength</a:t>
            </a:r>
            <a:r>
              <a:rPr lang="de-DE" sz="2000" dirty="0"/>
              <a:t> </a:t>
            </a:r>
            <a:r>
              <a:rPr lang="de-DE" sz="2000" dirty="0" err="1"/>
              <a:t>function</a:t>
            </a:r>
            <a:endParaRPr lang="de-DE" sz="200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 err="1"/>
              <a:t>Consistent</a:t>
            </a:r>
            <a:r>
              <a:rPr lang="de-DE" sz="2000" dirty="0"/>
              <a:t> </a:t>
            </a:r>
            <a:r>
              <a:rPr lang="de-DE" sz="2000" dirty="0" err="1"/>
              <a:t>data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different </a:t>
            </a:r>
            <a:r>
              <a:rPr lang="de-DE" sz="2000" dirty="0" err="1"/>
              <a:t>excitation</a:t>
            </a:r>
            <a:r>
              <a:rPr lang="de-DE" sz="2000" dirty="0"/>
              <a:t> </a:t>
            </a:r>
            <a:r>
              <a:rPr lang="de-DE" sz="2000" dirty="0" err="1"/>
              <a:t>energies</a:t>
            </a:r>
            <a:r>
              <a:rPr lang="de-DE" sz="2000" dirty="0"/>
              <a:t> </a:t>
            </a:r>
            <a:r>
              <a:rPr lang="de-DE" sz="2000" dirty="0">
                <a:latin typeface="Cambria" panose="02040503050406030204" pitchFamily="18" charset="0"/>
                <a:ea typeface="Cambria" panose="02040503050406030204" pitchFamily="18" charset="0"/>
              </a:rPr>
              <a:t>→ </a:t>
            </a:r>
            <a:r>
              <a:rPr lang="de-DE" sz="2000" dirty="0">
                <a:ea typeface="Cambria" panose="02040503050406030204" pitchFamily="18" charset="0"/>
              </a:rPr>
              <a:t>Brink-Axel </a:t>
            </a:r>
            <a:r>
              <a:rPr lang="de-DE" sz="2000" dirty="0" err="1">
                <a:ea typeface="Cambria" panose="02040503050406030204" pitchFamily="18" charset="0"/>
              </a:rPr>
              <a:t>hypothesis</a:t>
            </a:r>
            <a:endParaRPr lang="de-DE" sz="2000" dirty="0">
              <a:ea typeface="Cambria" panose="02040503050406030204" pitchFamily="18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b="1" dirty="0">
                <a:ea typeface="Cambria" panose="02040503050406030204" pitchFamily="18" charset="0"/>
              </a:rPr>
              <a:t>Agreement </a:t>
            </a:r>
            <a:r>
              <a:rPr lang="de-DE" sz="2000" b="1" dirty="0" err="1">
                <a:ea typeface="Cambria" panose="02040503050406030204" pitchFamily="18" charset="0"/>
              </a:rPr>
              <a:t>with</a:t>
            </a:r>
            <a:r>
              <a:rPr lang="de-DE" sz="2000" b="1" dirty="0">
                <a:ea typeface="Cambria" panose="02040503050406030204" pitchFamily="18" charset="0"/>
              </a:rPr>
              <a:t> </a:t>
            </a:r>
            <a:r>
              <a:rPr lang="de-DE" sz="2000" b="1" dirty="0" err="1">
                <a:ea typeface="Cambria" panose="02040503050406030204" pitchFamily="18" charset="0"/>
              </a:rPr>
              <a:t>other</a:t>
            </a:r>
            <a:r>
              <a:rPr lang="de-DE" sz="2000" b="1" dirty="0">
                <a:ea typeface="Cambria" panose="02040503050406030204" pitchFamily="18" charset="0"/>
              </a:rPr>
              <a:t> </a:t>
            </a:r>
            <a:r>
              <a:rPr lang="de-DE" sz="2000" b="1" dirty="0" err="1">
                <a:ea typeface="Cambria" panose="02040503050406030204" pitchFamily="18" charset="0"/>
              </a:rPr>
              <a:t>methods</a:t>
            </a:r>
            <a:r>
              <a:rPr lang="de-DE" sz="2000" b="1" dirty="0">
                <a:ea typeface="Cambria" panose="02040503050406030204" pitchFamily="18" charset="0"/>
              </a:rPr>
              <a:t>!</a:t>
            </a:r>
            <a:endParaRPr lang="en-US" sz="2000" b="1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3868354-0B22-5978-F5D1-70A94FC01E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48998" y="830134"/>
            <a:ext cx="8071936" cy="4846392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2FC32978-D698-43A9-AA00-49E253BA34AA}"/>
              </a:ext>
            </a:extLst>
          </p:cNvPr>
          <p:cNvSpPr txBox="1"/>
          <p:nvPr/>
        </p:nvSpPr>
        <p:spPr>
          <a:xfrm>
            <a:off x="263352" y="5281463"/>
            <a:ext cx="39844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400" dirty="0"/>
              <a:t>C. Romig </a:t>
            </a:r>
            <a:r>
              <a:rPr lang="de-DE" sz="1400" i="1" dirty="0"/>
              <a:t>et al.</a:t>
            </a:r>
            <a:r>
              <a:rPr lang="de-DE" sz="1400" dirty="0"/>
              <a:t>, Phys. Rev. C </a:t>
            </a:r>
            <a:r>
              <a:rPr lang="de-DE" sz="1400" b="1" dirty="0"/>
              <a:t>88</a:t>
            </a:r>
            <a:r>
              <a:rPr lang="de-DE" sz="1400" dirty="0"/>
              <a:t>, 044331 (2013)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12777EE4-51B5-E0AC-F80D-0A2DE0E737D9}"/>
              </a:ext>
            </a:extLst>
          </p:cNvPr>
          <p:cNvSpPr/>
          <p:nvPr/>
        </p:nvSpPr>
        <p:spPr>
          <a:xfrm>
            <a:off x="5313851" y="1628800"/>
            <a:ext cx="432048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315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DF8D5F5-918A-1806-7F09-513CB5136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Outlook</a:t>
            </a:r>
            <a:endParaRPr lang="en-US" dirty="0"/>
          </a:p>
        </p:txBody>
      </p:sp>
      <p:pic>
        <p:nvPicPr>
          <p:cNvPr id="5" name="Grafik 4" descr="Ein Bild, das Nachthimmel enthält.&#10;&#10;Automatisch generierte Beschreibung">
            <a:extLst>
              <a:ext uri="{FF2B5EF4-FFF2-40B4-BE49-F238E27FC236}">
                <a16:creationId xmlns:a16="http://schemas.microsoft.com/office/drawing/2014/main" id="{0C3FA0F8-B481-3374-D980-3230E306DB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836712"/>
            <a:ext cx="6583588" cy="4608512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1AA1EE02-81FD-E479-344C-7CFCAAF267E1}"/>
              </a:ext>
            </a:extLst>
          </p:cNvPr>
          <p:cNvSpPr txBox="1"/>
          <p:nvPr/>
        </p:nvSpPr>
        <p:spPr bwMode="auto">
          <a:xfrm>
            <a:off x="3647728" y="2530082"/>
            <a:ext cx="1656184" cy="461665"/>
          </a:xfrm>
          <a:prstGeom prst="rect">
            <a:avLst/>
          </a:prstGeom>
          <a:solidFill>
            <a:srgbClr val="32475B">
              <a:alpha val="42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400" b="1" dirty="0">
                <a:solidFill>
                  <a:srgbClr val="5C605B"/>
                </a:solidFill>
                <a:latin typeface="+mj-lt"/>
              </a:rPr>
              <a:t>51 isotopes</a:t>
            </a:r>
            <a:endParaRPr lang="en-US" sz="2400" b="1" dirty="0" err="1">
              <a:solidFill>
                <a:srgbClr val="5C605B"/>
              </a:solidFill>
              <a:latin typeface="+mj-lt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4E867C7-B56E-806E-0D13-D70C3B8A8938}"/>
              </a:ext>
            </a:extLst>
          </p:cNvPr>
          <p:cNvSpPr txBox="1"/>
          <p:nvPr/>
        </p:nvSpPr>
        <p:spPr>
          <a:xfrm>
            <a:off x="6888088" y="1729863"/>
            <a:ext cx="5217736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90 &lt; A &lt; 110 well studied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cs typeface="Times New Roman" panose="02020603050405020304" pitchFamily="18" charset="0"/>
              </a:rPr>
              <a:t>For A &gt; 120 very scarce database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A27DD17-32E5-314C-1412-96620BDC4B28}"/>
              </a:ext>
            </a:extLst>
          </p:cNvPr>
          <p:cNvSpPr txBox="1"/>
          <p:nvPr/>
        </p:nvSpPr>
        <p:spPr bwMode="auto">
          <a:xfrm>
            <a:off x="6923045" y="1124744"/>
            <a:ext cx="10801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400" b="1" dirty="0">
                <a:latin typeface="+mj-lt"/>
              </a:rPr>
              <a:t>(p,</a:t>
            </a:r>
            <a:r>
              <a:rPr lang="de-DE" sz="2400" b="1" dirty="0">
                <a:latin typeface="+mj-lt"/>
                <a:sym typeface="Symbol" panose="05050102010706020507" pitchFamily="18" charset="2"/>
              </a:rPr>
              <a:t>):</a:t>
            </a:r>
            <a:endParaRPr lang="en-US" sz="1400" b="1" dirty="0" err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4324153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DF8D5F5-918A-1806-7F09-513CB5136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Outlook: (</a:t>
            </a:r>
            <a:r>
              <a:rPr lang="de-DE" dirty="0">
                <a:sym typeface="Symbol" panose="05050102010706020507" pitchFamily="18" charset="2"/>
              </a:rPr>
              <a:t>,) &amp; (,n) </a:t>
            </a:r>
            <a:r>
              <a:rPr lang="de-DE" dirty="0" err="1">
                <a:sym typeface="Symbol" panose="05050102010706020507" pitchFamily="18" charset="2"/>
              </a:rPr>
              <a:t>reactions</a:t>
            </a:r>
            <a:endParaRPr lang="en-US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C3FA0F8-B481-3374-D980-3230E306DB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1344" y="836712"/>
            <a:ext cx="6583587" cy="4608511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1AA1EE02-81FD-E479-344C-7CFCAAF267E1}"/>
              </a:ext>
            </a:extLst>
          </p:cNvPr>
          <p:cNvSpPr txBox="1"/>
          <p:nvPr/>
        </p:nvSpPr>
        <p:spPr bwMode="auto">
          <a:xfrm>
            <a:off x="3647728" y="2530082"/>
            <a:ext cx="1656184" cy="461665"/>
          </a:xfrm>
          <a:prstGeom prst="rect">
            <a:avLst/>
          </a:prstGeom>
          <a:solidFill>
            <a:srgbClr val="32475B">
              <a:alpha val="42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400" b="1" dirty="0">
                <a:solidFill>
                  <a:srgbClr val="5C605B"/>
                </a:solidFill>
                <a:latin typeface="+mj-lt"/>
              </a:rPr>
              <a:t>51 isotopes</a:t>
            </a:r>
            <a:endParaRPr lang="en-US" sz="2400" b="1" dirty="0" err="1">
              <a:solidFill>
                <a:srgbClr val="5C605B"/>
              </a:solidFill>
              <a:latin typeface="+mj-lt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4E867C7-B56E-806E-0D13-D70C3B8A8938}"/>
              </a:ext>
            </a:extLst>
          </p:cNvPr>
          <p:cNvSpPr txBox="1"/>
          <p:nvPr/>
        </p:nvSpPr>
        <p:spPr>
          <a:xfrm>
            <a:off x="6888088" y="1729863"/>
            <a:ext cx="5217736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90 &lt; A &lt; 110 well studied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cs typeface="Times New Roman" panose="02020603050405020304" pitchFamily="18" charset="0"/>
              </a:rPr>
              <a:t>For A &gt; 120 very scarce database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A27DD17-32E5-314C-1412-96620BDC4B28}"/>
              </a:ext>
            </a:extLst>
          </p:cNvPr>
          <p:cNvSpPr txBox="1"/>
          <p:nvPr/>
        </p:nvSpPr>
        <p:spPr bwMode="auto">
          <a:xfrm>
            <a:off x="6923045" y="1124744"/>
            <a:ext cx="10801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400" b="1" dirty="0">
                <a:latin typeface="+mj-lt"/>
              </a:rPr>
              <a:t>(p,</a:t>
            </a:r>
            <a:r>
              <a:rPr lang="de-DE" sz="2400" b="1" dirty="0">
                <a:latin typeface="+mj-lt"/>
                <a:sym typeface="Symbol" panose="05050102010706020507" pitchFamily="18" charset="2"/>
              </a:rPr>
              <a:t>):</a:t>
            </a:r>
            <a:endParaRPr lang="en-US" sz="1400" b="1" dirty="0" err="1">
              <a:latin typeface="+mj-lt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FC6D677-32A9-71DE-151C-7B0988C5AA76}"/>
              </a:ext>
            </a:extLst>
          </p:cNvPr>
          <p:cNvSpPr txBox="1"/>
          <p:nvPr/>
        </p:nvSpPr>
        <p:spPr bwMode="auto">
          <a:xfrm>
            <a:off x="4482581" y="3140967"/>
            <a:ext cx="1656184" cy="461665"/>
          </a:xfrm>
          <a:prstGeom prst="rect">
            <a:avLst/>
          </a:prstGeom>
          <a:solidFill>
            <a:srgbClr val="A70B0F">
              <a:alpha val="54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400" b="1" dirty="0">
                <a:solidFill>
                  <a:srgbClr val="A70B0F"/>
                </a:solidFill>
                <a:latin typeface="+mj-lt"/>
              </a:rPr>
              <a:t>29 isotopes</a:t>
            </a:r>
            <a:endParaRPr lang="en-US" sz="2400" b="1" dirty="0" err="1">
              <a:solidFill>
                <a:srgbClr val="A70B0F"/>
              </a:solidFill>
              <a:latin typeface="+mj-lt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70A1DE7-D2B0-9A08-F549-2A515E558CD8}"/>
              </a:ext>
            </a:extLst>
          </p:cNvPr>
          <p:cNvSpPr txBox="1"/>
          <p:nvPr/>
        </p:nvSpPr>
        <p:spPr>
          <a:xfrm>
            <a:off x="6888088" y="3573304"/>
            <a:ext cx="504056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Mass region A &gt; 120 of high astrophysical importance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Scarce data within the Gamow window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cs typeface="Times New Roman" panose="02020603050405020304" pitchFamily="18" charset="0"/>
              </a:rPr>
              <a:t>Theory very sensitive to </a:t>
            </a:r>
            <a:r>
              <a:rPr lang="en-US" sz="2200" dirty="0">
                <a:latin typeface="+mj-lt"/>
                <a:cs typeface="Times New Roman" panose="02020603050405020304" pitchFamily="18" charset="0"/>
                <a:sym typeface="Symbol" panose="05050102010706020507" pitchFamily="18" charset="2"/>
              </a:rPr>
              <a:t>-OMP</a:t>
            </a:r>
          </a:p>
          <a:p>
            <a:pPr>
              <a:spcBef>
                <a:spcPts val="600"/>
              </a:spcBef>
            </a:pPr>
            <a:r>
              <a:rPr lang="en-US" sz="22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→</a:t>
            </a:r>
            <a:r>
              <a:rPr lang="en-US" sz="2200" dirty="0">
                <a:latin typeface="+mj-lt"/>
                <a:cs typeface="Times New Roman" panose="02020603050405020304" pitchFamily="18" charset="0"/>
                <a:sym typeface="Symbol" panose="05050102010706020507" pitchFamily="18" charset="2"/>
              </a:rPr>
              <a:t> (,n) reactions can provide missing data</a:t>
            </a:r>
            <a:endParaRPr lang="en-US" sz="220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42E1CE2-1811-ADF5-C759-6578EA75D912}"/>
              </a:ext>
            </a:extLst>
          </p:cNvPr>
          <p:cNvSpPr txBox="1"/>
          <p:nvPr/>
        </p:nvSpPr>
        <p:spPr bwMode="auto">
          <a:xfrm>
            <a:off x="6923045" y="2968185"/>
            <a:ext cx="10801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400" b="1" dirty="0">
                <a:latin typeface="+mj-lt"/>
              </a:rPr>
              <a:t>(</a:t>
            </a:r>
            <a:r>
              <a:rPr lang="de-DE" sz="2400" b="1" dirty="0">
                <a:latin typeface="+mj-lt"/>
                <a:sym typeface="Symbol" panose="05050102010706020507" pitchFamily="18" charset="2"/>
              </a:rPr>
              <a:t></a:t>
            </a:r>
            <a:r>
              <a:rPr lang="de-DE" sz="2400" b="1" dirty="0">
                <a:latin typeface="+mj-lt"/>
              </a:rPr>
              <a:t>,</a:t>
            </a:r>
            <a:r>
              <a:rPr lang="de-DE" sz="2400" b="1" dirty="0">
                <a:latin typeface="+mj-lt"/>
                <a:sym typeface="Symbol" panose="05050102010706020507" pitchFamily="18" charset="2"/>
              </a:rPr>
              <a:t>):</a:t>
            </a:r>
            <a:endParaRPr lang="en-US" sz="1400" b="1" dirty="0" err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73149925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981200" y="692697"/>
            <a:ext cx="8229600" cy="5218113"/>
          </a:xfrm>
        </p:spPr>
        <p:txBody>
          <a:bodyPr/>
          <a:lstStyle/>
          <a:p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9952493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7A7DCCE7-966C-4E67-A606-5128505236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17788" y="4401769"/>
            <a:ext cx="2823981" cy="219541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FC7C029-97F1-494C-9AF3-5AAB02372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FA1D2F8-902B-4CEC-828F-89C9E35801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124744"/>
            <a:ext cx="6345578" cy="4608512"/>
          </a:xfrm>
        </p:spPr>
        <p:txBody>
          <a:bodyPr numCol="1">
            <a:normAutofit/>
          </a:bodyPr>
          <a:lstStyle/>
          <a:p>
            <a:pPr>
              <a:lnSpc>
                <a:spcPct val="120000"/>
              </a:lnSpc>
            </a:pPr>
            <a:r>
              <a:rPr lang="de-DE" sz="1800" dirty="0">
                <a:latin typeface="+mj-lt"/>
              </a:rPr>
              <a:t>The </a:t>
            </a:r>
            <a:r>
              <a:rPr lang="de-DE" sz="1800" b="1" dirty="0" err="1">
                <a:latin typeface="+mj-lt"/>
              </a:rPr>
              <a:t>predictions</a:t>
            </a:r>
            <a:r>
              <a:rPr lang="de-DE" sz="1800" b="1" dirty="0">
                <a:latin typeface="+mj-lt"/>
              </a:rPr>
              <a:t> </a:t>
            </a:r>
            <a:r>
              <a:rPr lang="de-DE" sz="1800" b="1" dirty="0" err="1">
                <a:latin typeface="+mj-lt"/>
              </a:rPr>
              <a:t>of</a:t>
            </a:r>
            <a:r>
              <a:rPr lang="de-DE" sz="1800" b="1" dirty="0">
                <a:latin typeface="+mj-lt"/>
              </a:rPr>
              <a:t> </a:t>
            </a:r>
            <a:r>
              <a:rPr lang="de-DE" sz="1800" b="1" dirty="0" err="1">
                <a:latin typeface="+mj-lt"/>
              </a:rPr>
              <a:t>reaction</a:t>
            </a:r>
            <a:r>
              <a:rPr lang="de-DE" sz="1800" b="1" dirty="0">
                <a:latin typeface="+mj-lt"/>
              </a:rPr>
              <a:t> </a:t>
            </a:r>
            <a:r>
              <a:rPr lang="de-DE" sz="1800" b="1" dirty="0" err="1">
                <a:latin typeface="+mj-lt"/>
              </a:rPr>
              <a:t>rates</a:t>
            </a:r>
            <a:r>
              <a:rPr lang="de-DE" sz="1800" b="1" dirty="0">
                <a:latin typeface="+mj-lt"/>
              </a:rPr>
              <a:t> </a:t>
            </a:r>
            <a:r>
              <a:rPr lang="de-DE" sz="1800" dirty="0">
                <a:latin typeface="+mj-lt"/>
              </a:rPr>
              <a:t>on heavy isotopes </a:t>
            </a:r>
            <a:r>
              <a:rPr lang="de-DE" sz="1800" dirty="0" err="1">
                <a:latin typeface="+mj-lt"/>
              </a:rPr>
              <a:t>are</a:t>
            </a:r>
            <a:r>
              <a:rPr lang="de-DE" sz="1800" dirty="0">
                <a:latin typeface="+mj-lt"/>
              </a:rPr>
              <a:t> still</a:t>
            </a:r>
            <a:r>
              <a:rPr lang="de-DE" sz="1800" b="1" dirty="0">
                <a:latin typeface="+mj-lt"/>
              </a:rPr>
              <a:t> </a:t>
            </a:r>
            <a:r>
              <a:rPr lang="de-DE" sz="1800" b="1" dirty="0" err="1">
                <a:latin typeface="+mj-lt"/>
              </a:rPr>
              <a:t>highly</a:t>
            </a:r>
            <a:r>
              <a:rPr lang="de-DE" sz="1800" b="1" dirty="0">
                <a:latin typeface="+mj-lt"/>
              </a:rPr>
              <a:t> </a:t>
            </a:r>
            <a:r>
              <a:rPr lang="de-DE" sz="1800" b="1" dirty="0" err="1">
                <a:latin typeface="+mj-lt"/>
              </a:rPr>
              <a:t>uncertain</a:t>
            </a:r>
            <a:endParaRPr lang="de-DE" sz="1800" b="1" dirty="0">
              <a:latin typeface="+mj-lt"/>
            </a:endParaRPr>
          </a:p>
          <a:p>
            <a:pPr>
              <a:lnSpc>
                <a:spcPct val="120000"/>
              </a:lnSpc>
            </a:pPr>
            <a:r>
              <a:rPr lang="de-DE" sz="1800" dirty="0" err="1">
                <a:latin typeface="+mj-lt"/>
              </a:rPr>
              <a:t>Nucleosynthesis</a:t>
            </a:r>
            <a:r>
              <a:rPr lang="de-DE" sz="1800" dirty="0">
                <a:latin typeface="+mj-lt"/>
              </a:rPr>
              <a:t> </a:t>
            </a:r>
            <a:r>
              <a:rPr lang="de-DE" sz="1800" dirty="0" err="1">
                <a:latin typeface="+mj-lt"/>
              </a:rPr>
              <a:t>of</a:t>
            </a:r>
            <a:r>
              <a:rPr lang="de-DE" sz="1800" dirty="0">
                <a:latin typeface="+mj-lt"/>
              </a:rPr>
              <a:t> </a:t>
            </a:r>
            <a:r>
              <a:rPr lang="de-DE" sz="1800" b="1" i="1" dirty="0">
                <a:latin typeface="+mj-lt"/>
              </a:rPr>
              <a:t>p</a:t>
            </a:r>
            <a:r>
              <a:rPr lang="de-DE" sz="1800" b="1" dirty="0">
                <a:latin typeface="+mj-lt"/>
              </a:rPr>
              <a:t> </a:t>
            </a:r>
            <a:r>
              <a:rPr lang="de-DE" sz="1800" b="1" dirty="0" err="1">
                <a:latin typeface="+mj-lt"/>
              </a:rPr>
              <a:t>nuclei</a:t>
            </a:r>
            <a:r>
              <a:rPr lang="de-DE" sz="1800" b="1" dirty="0">
                <a:latin typeface="+mj-lt"/>
              </a:rPr>
              <a:t> </a:t>
            </a:r>
            <a:r>
              <a:rPr lang="de-DE" sz="1800" dirty="0" err="1">
                <a:latin typeface="+mj-lt"/>
              </a:rPr>
              <a:t>within</a:t>
            </a:r>
            <a:r>
              <a:rPr lang="de-DE" sz="1800" dirty="0">
                <a:latin typeface="+mj-lt"/>
              </a:rPr>
              <a:t> </a:t>
            </a:r>
            <a:r>
              <a:rPr lang="de-DE" sz="1800" dirty="0" err="1">
                <a:latin typeface="+mj-lt"/>
              </a:rPr>
              <a:t>the</a:t>
            </a:r>
            <a:r>
              <a:rPr lang="de-DE" sz="1800" dirty="0">
                <a:latin typeface="+mj-lt"/>
              </a:rPr>
              <a:t> </a:t>
            </a:r>
            <a:r>
              <a:rPr lang="el-GR" sz="1800" dirty="0">
                <a:latin typeface="Cambria" panose="02040503050406030204" pitchFamily="18" charset="0"/>
                <a:ea typeface="Cambria" panose="02040503050406030204" pitchFamily="18" charset="0"/>
              </a:rPr>
              <a:t>γ</a:t>
            </a:r>
            <a:r>
              <a:rPr lang="de-DE" sz="1800" dirty="0">
                <a:latin typeface="+mj-lt"/>
              </a:rPr>
              <a:t> </a:t>
            </a:r>
            <a:r>
              <a:rPr lang="de-DE" sz="1800" dirty="0" err="1">
                <a:latin typeface="+mj-lt"/>
              </a:rPr>
              <a:t>process</a:t>
            </a:r>
            <a:r>
              <a:rPr lang="de-DE" sz="1800" dirty="0">
                <a:latin typeface="+mj-lt"/>
              </a:rPr>
              <a:t> </a:t>
            </a:r>
            <a:r>
              <a:rPr lang="de-DE" sz="1800" dirty="0" err="1">
                <a:latin typeface="+mj-lt"/>
              </a:rPr>
              <a:t>acts</a:t>
            </a:r>
            <a:r>
              <a:rPr lang="de-DE" sz="1800" dirty="0">
                <a:latin typeface="+mj-lt"/>
              </a:rPr>
              <a:t> on </a:t>
            </a:r>
            <a:r>
              <a:rPr lang="de-DE" sz="1800" dirty="0" err="1">
                <a:latin typeface="+mj-lt"/>
              </a:rPr>
              <a:t>the</a:t>
            </a:r>
            <a:r>
              <a:rPr lang="de-DE" sz="1800" dirty="0">
                <a:latin typeface="+mj-lt"/>
              </a:rPr>
              <a:t> </a:t>
            </a:r>
            <a:r>
              <a:rPr lang="de-DE" sz="1800" dirty="0" err="1">
                <a:latin typeface="+mj-lt"/>
              </a:rPr>
              <a:t>whole</a:t>
            </a:r>
            <a:r>
              <a:rPr lang="de-DE" sz="1800" dirty="0">
                <a:latin typeface="+mj-lt"/>
              </a:rPr>
              <a:t> </a:t>
            </a:r>
            <a:r>
              <a:rPr lang="de-DE" sz="1800" dirty="0" err="1">
                <a:latin typeface="+mj-lt"/>
              </a:rPr>
              <a:t>nuclear</a:t>
            </a:r>
            <a:r>
              <a:rPr lang="de-DE" sz="1800" dirty="0">
                <a:latin typeface="+mj-lt"/>
              </a:rPr>
              <a:t> </a:t>
            </a:r>
            <a:r>
              <a:rPr lang="de-DE" sz="1800" dirty="0" err="1">
                <a:latin typeface="+mj-lt"/>
              </a:rPr>
              <a:t>chart</a:t>
            </a:r>
            <a:r>
              <a:rPr lang="de-DE" sz="1800" dirty="0">
                <a:latin typeface="+mj-lt"/>
              </a:rPr>
              <a:t> and </a:t>
            </a:r>
            <a:r>
              <a:rPr lang="de-DE" sz="1800" dirty="0" err="1">
                <a:latin typeface="+mj-lt"/>
              </a:rPr>
              <a:t>includes</a:t>
            </a:r>
            <a:r>
              <a:rPr lang="de-DE" sz="1800" dirty="0">
                <a:latin typeface="+mj-lt"/>
              </a:rPr>
              <a:t> a large </a:t>
            </a:r>
            <a:r>
              <a:rPr lang="de-DE" sz="1800" dirty="0" err="1">
                <a:latin typeface="+mj-lt"/>
              </a:rPr>
              <a:t>reaction</a:t>
            </a:r>
            <a:r>
              <a:rPr lang="de-DE" sz="1800" dirty="0">
                <a:latin typeface="+mj-lt"/>
              </a:rPr>
              <a:t> network</a:t>
            </a:r>
          </a:p>
          <a:p>
            <a:pPr>
              <a:spcBef>
                <a:spcPts val="1200"/>
              </a:spcBef>
            </a:pPr>
            <a:r>
              <a:rPr lang="de-DE" sz="1800" b="1" dirty="0"/>
              <a:t>Nuclear Astrophysics in Cologne</a:t>
            </a:r>
          </a:p>
          <a:p>
            <a:pPr lvl="1">
              <a:spcBef>
                <a:spcPts val="0"/>
              </a:spcBef>
            </a:pPr>
            <a:r>
              <a:rPr lang="de-DE" sz="1800" dirty="0" err="1"/>
              <a:t>Direct</a:t>
            </a:r>
            <a:r>
              <a:rPr lang="de-DE" sz="1800" dirty="0"/>
              <a:t> measurements of (p,</a:t>
            </a:r>
            <a:r>
              <a:rPr lang="el-GR" sz="1800" dirty="0">
                <a:latin typeface="Cambria" panose="02040503050406030204" pitchFamily="18" charset="0"/>
                <a:ea typeface="Cambria" panose="02040503050406030204" pitchFamily="18" charset="0"/>
              </a:rPr>
              <a:t>γ</a:t>
            </a:r>
            <a:r>
              <a:rPr lang="el-GR" sz="1800" dirty="0"/>
              <a:t>)</a:t>
            </a:r>
            <a:r>
              <a:rPr lang="de-DE" sz="1800" dirty="0"/>
              <a:t>,</a:t>
            </a:r>
            <a:r>
              <a:rPr lang="en-US" sz="1800" dirty="0"/>
              <a:t> (</a:t>
            </a:r>
            <a:r>
              <a:rPr lang="el-GR" sz="1800" dirty="0">
                <a:latin typeface="Cambria" panose="02040503050406030204" pitchFamily="18" charset="0"/>
                <a:ea typeface="Cambria" panose="02040503050406030204" pitchFamily="18" charset="0"/>
              </a:rPr>
              <a:t>α</a:t>
            </a:r>
            <a:r>
              <a:rPr lang="el-GR" sz="1800" dirty="0"/>
              <a:t>,</a:t>
            </a:r>
            <a:r>
              <a:rPr lang="el-GR" sz="1800" dirty="0">
                <a:latin typeface="Cambria" panose="02040503050406030204" pitchFamily="18" charset="0"/>
                <a:ea typeface="Cambria" panose="02040503050406030204" pitchFamily="18" charset="0"/>
              </a:rPr>
              <a:t>γ</a:t>
            </a:r>
            <a:r>
              <a:rPr lang="el-GR" sz="1800" dirty="0"/>
              <a:t>)</a:t>
            </a:r>
            <a:r>
              <a:rPr lang="de-DE" sz="1800" dirty="0"/>
              <a:t> and </a:t>
            </a:r>
            <a:r>
              <a:rPr lang="en-US" sz="1800" dirty="0"/>
              <a:t>(</a:t>
            </a:r>
            <a:r>
              <a:rPr lang="el-GR" sz="1800" dirty="0">
                <a:latin typeface="Cambria" panose="02040503050406030204" pitchFamily="18" charset="0"/>
                <a:ea typeface="Cambria" panose="02040503050406030204" pitchFamily="18" charset="0"/>
              </a:rPr>
              <a:t>α</a:t>
            </a:r>
            <a:r>
              <a:rPr lang="el-GR" sz="1800" dirty="0"/>
              <a:t>,</a:t>
            </a:r>
            <a:r>
              <a:rPr lang="de-DE" sz="1800" dirty="0"/>
              <a:t>n</a:t>
            </a:r>
            <a:r>
              <a:rPr lang="el-GR" sz="1800" dirty="0"/>
              <a:t>)</a:t>
            </a:r>
            <a:r>
              <a:rPr lang="de-DE" sz="1800" dirty="0"/>
              <a:t> </a:t>
            </a:r>
            <a:r>
              <a:rPr lang="en-US" sz="1800" dirty="0"/>
              <a:t> reactions using various techniques</a:t>
            </a:r>
          </a:p>
          <a:p>
            <a:pPr lvl="1">
              <a:spcBef>
                <a:spcPts val="600"/>
              </a:spcBef>
            </a:pPr>
            <a:r>
              <a:rPr lang="de-DE" sz="1800" dirty="0" err="1"/>
              <a:t>Investigating</a:t>
            </a:r>
            <a:r>
              <a:rPr lang="de-DE" sz="1800" dirty="0"/>
              <a:t> nuclear </a:t>
            </a:r>
            <a:r>
              <a:rPr lang="de-DE" sz="1800" dirty="0" err="1"/>
              <a:t>physics</a:t>
            </a:r>
            <a:r>
              <a:rPr lang="de-DE" sz="1800" dirty="0"/>
              <a:t> </a:t>
            </a:r>
            <a:r>
              <a:rPr lang="de-DE" sz="1800" dirty="0" err="1"/>
              <a:t>input</a:t>
            </a:r>
            <a:r>
              <a:rPr lang="de-DE" sz="1800" dirty="0"/>
              <a:t> </a:t>
            </a:r>
            <a:r>
              <a:rPr lang="de-DE" sz="1800" dirty="0" err="1"/>
              <a:t>parameters</a:t>
            </a:r>
            <a:r>
              <a:rPr lang="de-DE" sz="1800" dirty="0"/>
              <a:t> of </a:t>
            </a:r>
            <a:r>
              <a:rPr lang="de-DE" sz="1800" dirty="0" err="1"/>
              <a:t>the</a:t>
            </a:r>
            <a:r>
              <a:rPr lang="de-DE" sz="1800" dirty="0"/>
              <a:t> Hauser-Feshbach </a:t>
            </a:r>
            <a:r>
              <a:rPr lang="de-DE" sz="1800" dirty="0" err="1"/>
              <a:t>model</a:t>
            </a:r>
            <a:endParaRPr lang="de-DE" sz="1800" dirty="0"/>
          </a:p>
          <a:p>
            <a:pPr>
              <a:spcBef>
                <a:spcPts val="1200"/>
              </a:spcBef>
            </a:pPr>
            <a:r>
              <a:rPr lang="en-US" sz="1800" dirty="0">
                <a:latin typeface="+mj-lt"/>
              </a:rPr>
              <a:t>Extending the available experimental database to test and improve underlying nuclear models very valuable</a:t>
            </a:r>
          </a:p>
          <a:p>
            <a:pPr>
              <a:spcBef>
                <a:spcPts val="1200"/>
              </a:spcBef>
            </a:pPr>
            <a:r>
              <a:rPr lang="en-US" sz="1800" dirty="0">
                <a:latin typeface="+mj-lt"/>
              </a:rPr>
              <a:t>State-of-the-art theoretical descriptions and models give promising prospects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16337C4-E55A-40B8-A6C4-F41E039ED6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42042" y="717041"/>
            <a:ext cx="2999727" cy="182707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EB07A23-4CCA-42FC-A48C-31D4A4B6A51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3" b="10054"/>
          <a:stretch/>
        </p:blipFill>
        <p:spPr>
          <a:xfrm>
            <a:off x="8409028" y="2639082"/>
            <a:ext cx="2781677" cy="1738549"/>
          </a:xfrm>
          <a:prstGeom prst="rect">
            <a:avLst/>
          </a:prstGeom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12122906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B5A1FF7E-14AF-4B86-BA37-267E4819EE87}"/>
              </a:ext>
            </a:extLst>
          </p:cNvPr>
          <p:cNvSpPr/>
          <p:nvPr/>
        </p:nvSpPr>
        <p:spPr>
          <a:xfrm>
            <a:off x="11566688" y="6457361"/>
            <a:ext cx="625311" cy="400639"/>
          </a:xfrm>
          <a:prstGeom prst="rect">
            <a:avLst/>
          </a:prstGeom>
          <a:solidFill>
            <a:srgbClr val="38326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14/19</a:t>
            </a:r>
            <a:endParaRPr lang="en-US" dirty="0"/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41DEB380-2EC2-4AFF-BE0F-0DAD1D1F1E0F}"/>
              </a:ext>
            </a:extLst>
          </p:cNvPr>
          <p:cNvSpPr txBox="1"/>
          <p:nvPr/>
        </p:nvSpPr>
        <p:spPr>
          <a:xfrm>
            <a:off x="880394" y="1217238"/>
            <a:ext cx="3890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More </a:t>
            </a:r>
            <a:r>
              <a:rPr lang="de-DE" dirty="0" err="1"/>
              <a:t>realistic</a:t>
            </a:r>
            <a:r>
              <a:rPr lang="de-DE" dirty="0"/>
              <a:t>: </a:t>
            </a:r>
            <a:r>
              <a:rPr lang="de-DE" dirty="0" err="1"/>
              <a:t>microscopic</a:t>
            </a:r>
            <a:r>
              <a:rPr lang="de-DE" dirty="0"/>
              <a:t> </a:t>
            </a:r>
            <a:r>
              <a:rPr lang="de-DE" dirty="0" err="1"/>
              <a:t>calculations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effective</a:t>
            </a:r>
            <a:r>
              <a:rPr lang="de-DE" dirty="0"/>
              <a:t> NN </a:t>
            </a:r>
            <a:r>
              <a:rPr lang="de-DE" dirty="0" err="1"/>
              <a:t>interactions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feld 50">
                <a:extLst>
                  <a:ext uri="{FF2B5EF4-FFF2-40B4-BE49-F238E27FC236}">
                    <a16:creationId xmlns:a16="http://schemas.microsoft.com/office/drawing/2014/main" id="{F284537E-3B27-48CF-879F-1516FC58779A}"/>
                  </a:ext>
                </a:extLst>
              </p:cNvPr>
              <p:cNvSpPr txBox="1"/>
              <p:nvPr/>
            </p:nvSpPr>
            <p:spPr>
              <a:xfrm>
                <a:off x="965013" y="1983445"/>
                <a:ext cx="3974101" cy="3391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sub>
                          </m:sSub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</m:d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∙</m:t>
                          </m:r>
                          <m:rad>
                            <m:radPr>
                              <m:degHide m:val="on"/>
                              <m:ctrlP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de-DE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sub>
                              </m:sSub>
                              <m: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</m:rad>
                        </m:sup>
                      </m:sSup>
                      <m:sSub>
                        <m:sSubPr>
                          <m:ctrlP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𝐻𝐹𝐵</m:t>
                          </m:r>
                        </m:sub>
                      </m:sSub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sub>
                      </m:sSub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1" name="Textfeld 50">
                <a:extLst>
                  <a:ext uri="{FF2B5EF4-FFF2-40B4-BE49-F238E27FC236}">
                    <a16:creationId xmlns:a16="http://schemas.microsoft.com/office/drawing/2014/main" id="{F284537E-3B27-48CF-879F-1516FC5877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5013" y="1983445"/>
                <a:ext cx="3974101" cy="339132"/>
              </a:xfrm>
              <a:prstGeom prst="rect">
                <a:avLst/>
              </a:prstGeom>
              <a:blipFill>
                <a:blip r:embed="rId3"/>
                <a:stretch>
                  <a:fillRect l="-613" r="-1227" b="-267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Grafik 15">
            <a:extLst>
              <a:ext uri="{FF2B5EF4-FFF2-40B4-BE49-F238E27FC236}">
                <a16:creationId xmlns:a16="http://schemas.microsoft.com/office/drawing/2014/main" id="{4F0A0C3A-0448-4930-BF7F-061AC2606B8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88685"/>
          <a:stretch/>
        </p:blipFill>
        <p:spPr>
          <a:xfrm>
            <a:off x="6580238" y="1205059"/>
            <a:ext cx="574555" cy="4884479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E1EDCA0D-42FC-4321-8F31-F1F7D3869F1D}"/>
              </a:ext>
            </a:extLst>
          </p:cNvPr>
          <p:cNvSpPr txBox="1"/>
          <p:nvPr/>
        </p:nvSpPr>
        <p:spPr>
          <a:xfrm>
            <a:off x="880393" y="5744848"/>
            <a:ext cx="4600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S. Hilaire and S. </a:t>
            </a:r>
            <a:r>
              <a:rPr lang="de-DE" sz="1200" dirty="0" err="1"/>
              <a:t>Goriely</a:t>
            </a:r>
            <a:r>
              <a:rPr lang="de-DE" sz="1200" dirty="0"/>
              <a:t>, </a:t>
            </a:r>
            <a:r>
              <a:rPr lang="de-DE" sz="1200" dirty="0" err="1"/>
              <a:t>Nucl</a:t>
            </a:r>
            <a:r>
              <a:rPr lang="de-DE" sz="1200" dirty="0"/>
              <a:t>. Phys. A </a:t>
            </a:r>
            <a:r>
              <a:rPr lang="de-DE" sz="1200" b="1" dirty="0"/>
              <a:t>779</a:t>
            </a:r>
            <a:r>
              <a:rPr lang="de-DE" sz="1200" dirty="0"/>
              <a:t>, 63 (2006)</a:t>
            </a:r>
          </a:p>
          <a:p>
            <a:r>
              <a:rPr lang="de-DE" sz="1200" dirty="0"/>
              <a:t>S. </a:t>
            </a:r>
            <a:r>
              <a:rPr lang="de-DE" sz="1200" dirty="0" err="1"/>
              <a:t>Goriely</a:t>
            </a:r>
            <a:r>
              <a:rPr lang="de-DE" sz="1200" dirty="0"/>
              <a:t>, S. Hilaire and A. J. Koning, Phys. Rev. C </a:t>
            </a:r>
            <a:r>
              <a:rPr lang="de-DE" sz="1200" b="1" dirty="0"/>
              <a:t>78</a:t>
            </a:r>
            <a:r>
              <a:rPr lang="de-DE" sz="1200" dirty="0"/>
              <a:t>, 064307 (2008)</a:t>
            </a:r>
            <a:endParaRPr lang="en-US" sz="1200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23281E96-50CB-4D5A-B11F-D099B9DCD033}"/>
              </a:ext>
            </a:extLst>
          </p:cNvPr>
          <p:cNvSpPr txBox="1"/>
          <p:nvPr/>
        </p:nvSpPr>
        <p:spPr>
          <a:xfrm>
            <a:off x="8085916" y="6089538"/>
            <a:ext cx="39844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/>
              <a:t>F. Heim </a:t>
            </a:r>
            <a:r>
              <a:rPr lang="de-DE" sz="1200" i="1" dirty="0"/>
              <a:t>et al.</a:t>
            </a:r>
            <a:r>
              <a:rPr lang="de-DE" sz="1200" dirty="0"/>
              <a:t>, Phys. Rev. C </a:t>
            </a:r>
            <a:r>
              <a:rPr lang="de-DE" sz="1200" b="1" dirty="0"/>
              <a:t>103</a:t>
            </a:r>
            <a:r>
              <a:rPr lang="de-DE" sz="1200" dirty="0"/>
              <a:t>, 025805 (2021)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651FAD45-2C61-427B-A2F7-D9A1A3DFC8C8}"/>
                  </a:ext>
                </a:extLst>
              </p:cNvPr>
              <p:cNvSpPr txBox="1"/>
              <p:nvPr/>
            </p:nvSpPr>
            <p:spPr>
              <a:xfrm>
                <a:off x="965013" y="3065544"/>
                <a:ext cx="4646750" cy="12772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/>
                  <a:t>Tabulated </a:t>
                </a:r>
                <a:r>
                  <a:rPr lang="de-DE" dirty="0" err="1"/>
                  <a:t>level</a:t>
                </a:r>
                <a:r>
                  <a:rPr lang="de-DE" dirty="0"/>
                  <a:t> </a:t>
                </a:r>
                <a:r>
                  <a:rPr lang="de-DE" dirty="0" err="1"/>
                  <a:t>densities</a:t>
                </a:r>
                <a:r>
                  <a:rPr lang="de-DE" dirty="0"/>
                  <a:t> </a:t>
                </a:r>
                <a:r>
                  <a:rPr lang="de-DE" dirty="0" err="1"/>
                  <a:t>usually</a:t>
                </a:r>
                <a:r>
                  <a:rPr lang="de-DE" dirty="0"/>
                  <a:t> </a:t>
                </a:r>
                <a:r>
                  <a:rPr lang="de-DE" dirty="0" err="1"/>
                  <a:t>normalized</a:t>
                </a:r>
                <a:r>
                  <a:rPr lang="de-DE" dirty="0"/>
                  <a:t> </a:t>
                </a:r>
                <a:r>
                  <a:rPr lang="de-DE" dirty="0" err="1"/>
                  <a:t>to</a:t>
                </a:r>
                <a:r>
                  <a:rPr lang="de-DE" dirty="0"/>
                  <a:t> </a:t>
                </a:r>
                <a:r>
                  <a:rPr lang="de-DE" dirty="0" err="1"/>
                  <a:t>about</a:t>
                </a:r>
                <a:r>
                  <a:rPr lang="de-DE" dirty="0"/>
                  <a:t> 20 </a:t>
                </a:r>
                <a:r>
                  <a:rPr lang="de-DE" dirty="0" err="1"/>
                  <a:t>low-lying</a:t>
                </a:r>
                <a:r>
                  <a:rPr lang="de-DE" dirty="0"/>
                  <a:t> </a:t>
                </a:r>
                <a:r>
                  <a:rPr lang="de-DE" dirty="0" err="1"/>
                  <a:t>levels</a:t>
                </a:r>
                <a:endParaRPr lang="de-DE" dirty="0"/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de-DE" dirty="0"/>
                  <a:t>Manual </a:t>
                </a:r>
                <a:r>
                  <a:rPr lang="de-DE" dirty="0" err="1"/>
                  <a:t>renormalization</a:t>
                </a:r>
                <a:r>
                  <a:rPr lang="de-DE" dirty="0"/>
                  <a:t> possible via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 lang="en-US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651FAD45-2C61-427B-A2F7-D9A1A3DFC8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5013" y="3065544"/>
                <a:ext cx="4646750" cy="1277273"/>
              </a:xfrm>
              <a:prstGeom prst="rect">
                <a:avLst/>
              </a:prstGeom>
              <a:blipFill>
                <a:blip r:embed="rId6"/>
                <a:stretch>
                  <a:fillRect l="-786" t="-28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Grafik 6">
            <a:extLst>
              <a:ext uri="{FF2B5EF4-FFF2-40B4-BE49-F238E27FC236}">
                <a16:creationId xmlns:a16="http://schemas.microsoft.com/office/drawing/2014/main" id="{FEAF63BD-7C3F-4ED4-8B19-A5AE8FF9A43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57864" y="1253269"/>
            <a:ext cx="4642358" cy="485987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E75C3EEB-615F-4FFA-83B7-A238FCB3048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3972"/>
          <a:stretch/>
        </p:blipFill>
        <p:spPr>
          <a:xfrm>
            <a:off x="7174800" y="1026000"/>
            <a:ext cx="4705415" cy="5108400"/>
          </a:xfrm>
          <a:prstGeom prst="rect">
            <a:avLst/>
          </a:prstGeom>
        </p:spPr>
      </p:pic>
      <p:sp>
        <p:nvSpPr>
          <p:cNvPr id="6" name="Titel 2">
            <a:extLst>
              <a:ext uri="{FF2B5EF4-FFF2-40B4-BE49-F238E27FC236}">
                <a16:creationId xmlns:a16="http://schemas.microsoft.com/office/drawing/2014/main" id="{F3B23CE6-B5B2-EA6D-CE49-3B246EA1EF0E}"/>
              </a:ext>
            </a:extLst>
          </p:cNvPr>
          <p:cNvSpPr txBox="1">
            <a:spLocks/>
          </p:cNvSpPr>
          <p:nvPr/>
        </p:nvSpPr>
        <p:spPr bwMode="auto">
          <a:xfrm>
            <a:off x="0" y="1"/>
            <a:ext cx="121920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kern="0" dirty="0"/>
              <a:t>Nuclear level densities for statistical model calculations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97D190AA-D3EE-E2BF-9A19-0E4594D4B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391766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ED0BC34C-1755-4ADD-922B-36C0AB0E0D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176" y="1412776"/>
            <a:ext cx="7027232" cy="4845153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FE87FDE0-D8AE-4131-BF28-C35CD711A5FA}"/>
              </a:ext>
            </a:extLst>
          </p:cNvPr>
          <p:cNvSpPr txBox="1"/>
          <p:nvPr/>
        </p:nvSpPr>
        <p:spPr>
          <a:xfrm>
            <a:off x="7534487" y="1743223"/>
            <a:ext cx="44057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200" dirty="0" err="1"/>
              <a:t>For</a:t>
            </a:r>
            <a:r>
              <a:rPr lang="de-DE" sz="2200" dirty="0"/>
              <a:t> </a:t>
            </a:r>
            <a:r>
              <a:rPr lang="de-DE" sz="2200" dirty="0" err="1"/>
              <a:t>low-lying</a:t>
            </a:r>
            <a:r>
              <a:rPr lang="de-DE" sz="2200" dirty="0"/>
              <a:t> </a:t>
            </a:r>
            <a:r>
              <a:rPr lang="de-DE" sz="2200" dirty="0" err="1"/>
              <a:t>states</a:t>
            </a:r>
            <a:r>
              <a:rPr lang="de-DE" sz="2200" dirty="0"/>
              <a:t> </a:t>
            </a:r>
            <a:r>
              <a:rPr lang="de-DE" sz="2200" dirty="0" err="1"/>
              <a:t>with</a:t>
            </a:r>
            <a:r>
              <a:rPr lang="de-DE" sz="2200" dirty="0"/>
              <a:t> same J</a:t>
            </a:r>
            <a:r>
              <a:rPr lang="el-GR" sz="2200" baseline="30000" dirty="0">
                <a:latin typeface="Cambria" panose="02040503050406030204" pitchFamily="18" charset="0"/>
                <a:ea typeface="Cambria" panose="02040503050406030204" pitchFamily="18" charset="0"/>
              </a:rPr>
              <a:t>π</a:t>
            </a:r>
            <a:r>
              <a:rPr lang="de-DE" sz="2200" dirty="0">
                <a:latin typeface="+mj-lt"/>
                <a:ea typeface="Cambria" panose="02040503050406030204" pitchFamily="18" charset="0"/>
              </a:rPr>
              <a:t>, </a:t>
            </a:r>
            <a:r>
              <a:rPr lang="de-DE" sz="2200" dirty="0" err="1">
                <a:latin typeface="+mj-lt"/>
                <a:ea typeface="Cambria" panose="02040503050406030204" pitchFamily="18" charset="0"/>
              </a:rPr>
              <a:t>the</a:t>
            </a:r>
            <a:r>
              <a:rPr lang="de-DE" sz="2200" dirty="0">
                <a:latin typeface="+mj-lt"/>
                <a:ea typeface="Cambria" panose="02040503050406030204" pitchFamily="18" charset="0"/>
              </a:rPr>
              <a:t> </a:t>
            </a:r>
            <a:r>
              <a:rPr lang="de-DE" sz="2200" dirty="0" err="1">
                <a:latin typeface="+mj-lt"/>
                <a:ea typeface="Cambria" panose="02040503050406030204" pitchFamily="18" charset="0"/>
              </a:rPr>
              <a:t>dependence</a:t>
            </a:r>
            <a:r>
              <a:rPr lang="de-DE" sz="2200" dirty="0">
                <a:latin typeface="+mj-lt"/>
                <a:ea typeface="Cambria" panose="02040503050406030204" pitchFamily="18" charset="0"/>
              </a:rPr>
              <a:t> on </a:t>
            </a:r>
            <a:r>
              <a:rPr lang="de-DE" sz="2200" dirty="0" err="1">
                <a:latin typeface="+mj-lt"/>
                <a:ea typeface="Cambria" panose="02040503050406030204" pitchFamily="18" charset="0"/>
              </a:rPr>
              <a:t>the</a:t>
            </a:r>
            <a:r>
              <a:rPr lang="de-DE" sz="2200" dirty="0">
                <a:latin typeface="+mj-lt"/>
                <a:ea typeface="Cambria" panose="02040503050406030204" pitchFamily="18" charset="0"/>
              </a:rPr>
              <a:t> </a:t>
            </a:r>
            <a:r>
              <a:rPr lang="de-DE" sz="2200" dirty="0" err="1">
                <a:latin typeface="+mj-lt"/>
                <a:ea typeface="Cambria" panose="02040503050406030204" pitchFamily="18" charset="0"/>
              </a:rPr>
              <a:t>level</a:t>
            </a:r>
            <a:r>
              <a:rPr lang="de-DE" sz="2200" dirty="0">
                <a:latin typeface="+mj-lt"/>
                <a:ea typeface="Cambria" panose="02040503050406030204" pitchFamily="18" charset="0"/>
              </a:rPr>
              <a:t> </a:t>
            </a:r>
            <a:r>
              <a:rPr lang="de-DE" sz="2200" dirty="0" err="1">
                <a:latin typeface="+mj-lt"/>
                <a:ea typeface="Cambria" panose="02040503050406030204" pitchFamily="18" charset="0"/>
              </a:rPr>
              <a:t>density</a:t>
            </a:r>
            <a:r>
              <a:rPr lang="de-DE" sz="2200" dirty="0">
                <a:latin typeface="+mj-lt"/>
                <a:ea typeface="Cambria" panose="02040503050406030204" pitchFamily="18" charset="0"/>
              </a:rPr>
              <a:t> </a:t>
            </a:r>
            <a:r>
              <a:rPr lang="de-DE" sz="2200" dirty="0" err="1">
                <a:latin typeface="+mj-lt"/>
                <a:ea typeface="Cambria" panose="02040503050406030204" pitchFamily="18" charset="0"/>
              </a:rPr>
              <a:t>cancels</a:t>
            </a:r>
            <a:r>
              <a:rPr lang="de-DE" sz="2200" dirty="0">
                <a:latin typeface="+mj-lt"/>
                <a:ea typeface="Cambria" panose="02040503050406030204" pitchFamily="18" charset="0"/>
              </a:rPr>
              <a:t> out</a:t>
            </a:r>
            <a:endParaRPr lang="de-DE" sz="2400" dirty="0">
              <a:latin typeface="+mj-lt"/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BD7DB2A0-F099-4766-B55A-95307FAE0922}"/>
              </a:ext>
            </a:extLst>
          </p:cNvPr>
          <p:cNvSpPr txBox="1"/>
          <p:nvPr/>
        </p:nvSpPr>
        <p:spPr>
          <a:xfrm>
            <a:off x="5527191" y="5943459"/>
            <a:ext cx="39844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400" dirty="0"/>
              <a:t>F. Heim </a:t>
            </a:r>
            <a:r>
              <a:rPr lang="de-DE" sz="1400" i="1" dirty="0"/>
              <a:t>et al.</a:t>
            </a:r>
            <a:r>
              <a:rPr lang="de-DE" sz="1400" dirty="0"/>
              <a:t>, Phys. Rev. C </a:t>
            </a:r>
            <a:r>
              <a:rPr lang="de-DE" sz="1400" b="1" dirty="0"/>
              <a:t>103</a:t>
            </a:r>
            <a:r>
              <a:rPr lang="de-DE" sz="1400" dirty="0"/>
              <a:t>, 025805 (2021)</a:t>
            </a:r>
          </a:p>
        </p:txBody>
      </p:sp>
      <p:sp>
        <p:nvSpPr>
          <p:cNvPr id="7" name="Titel 2">
            <a:extLst>
              <a:ext uri="{FF2B5EF4-FFF2-40B4-BE49-F238E27FC236}">
                <a16:creationId xmlns:a16="http://schemas.microsoft.com/office/drawing/2014/main" id="{2235B51F-C62C-9BA6-8A5A-56BBB17557BC}"/>
              </a:ext>
            </a:extLst>
          </p:cNvPr>
          <p:cNvSpPr txBox="1">
            <a:spLocks/>
          </p:cNvSpPr>
          <p:nvPr/>
        </p:nvSpPr>
        <p:spPr bwMode="auto">
          <a:xfrm>
            <a:off x="0" y="1"/>
            <a:ext cx="121920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de-DE" kern="0" dirty="0"/>
              <a:t>The </a:t>
            </a:r>
            <a:r>
              <a:rPr lang="de-DE" kern="0" dirty="0" err="1"/>
              <a:t>intensity</a:t>
            </a:r>
            <a:r>
              <a:rPr lang="de-DE" kern="0" dirty="0"/>
              <a:t> </a:t>
            </a:r>
            <a:r>
              <a:rPr lang="de-DE" kern="0" dirty="0" err="1"/>
              <a:t>of</a:t>
            </a:r>
            <a:r>
              <a:rPr lang="de-DE" kern="0" dirty="0"/>
              <a:t> </a:t>
            </a:r>
            <a:r>
              <a:rPr lang="de-DE" kern="0" dirty="0" err="1"/>
              <a:t>primary</a:t>
            </a:r>
            <a:r>
              <a:rPr lang="de-DE" kern="0" dirty="0"/>
              <a:t> </a:t>
            </a:r>
            <a:r>
              <a:rPr lang="de-DE" kern="0" dirty="0">
                <a:sym typeface="Symbol" panose="05050102010706020507" pitchFamily="18" charset="2"/>
              </a:rPr>
              <a:t> </a:t>
            </a:r>
            <a:r>
              <a:rPr lang="de-DE" kern="0" dirty="0" err="1">
                <a:sym typeface="Symbol" panose="05050102010706020507" pitchFamily="18" charset="2"/>
              </a:rPr>
              <a:t>rays</a:t>
            </a:r>
            <a:r>
              <a:rPr lang="de-DE" kern="0" dirty="0">
                <a:sym typeface="Symbol" panose="05050102010706020507" pitchFamily="18" charset="2"/>
              </a:rPr>
              <a:t> in </a:t>
            </a:r>
            <a:r>
              <a:rPr lang="de-DE" kern="0" baseline="30000" dirty="0">
                <a:sym typeface="Symbol" panose="05050102010706020507" pitchFamily="18" charset="2"/>
              </a:rPr>
              <a:t>94</a:t>
            </a:r>
            <a:r>
              <a:rPr lang="de-DE" kern="0" dirty="0">
                <a:sym typeface="Symbol" panose="05050102010706020507" pitchFamily="18" charset="2"/>
              </a:rPr>
              <a:t>Mo</a:t>
            </a:r>
            <a:endParaRPr lang="en-US" kern="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A2A4D3C-E2CB-26E8-E79F-FD65CCC82CF1}"/>
              </a:ext>
            </a:extLst>
          </p:cNvPr>
          <p:cNvSpPr txBox="1"/>
          <p:nvPr/>
        </p:nvSpPr>
        <p:spPr>
          <a:xfrm>
            <a:off x="509350" y="843396"/>
            <a:ext cx="76748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/>
              <a:t>Extracted</a:t>
            </a:r>
            <a:r>
              <a:rPr lang="de-DE" sz="2400" dirty="0"/>
              <a:t> </a:t>
            </a:r>
            <a:r>
              <a:rPr lang="de-DE" sz="2400" dirty="0">
                <a:sym typeface="Symbol" panose="05050102010706020507" pitchFamily="18" charset="2"/>
              </a:rPr>
              <a:t>-</a:t>
            </a:r>
            <a:r>
              <a:rPr lang="de-DE" sz="2400" dirty="0" err="1">
                <a:sym typeface="Symbol" panose="05050102010706020507" pitchFamily="18" charset="2"/>
              </a:rPr>
              <a:t>ray</a:t>
            </a:r>
            <a:r>
              <a:rPr lang="de-DE" sz="2400" dirty="0">
                <a:sym typeface="Symbol" panose="05050102010706020507" pitchFamily="18" charset="2"/>
              </a:rPr>
              <a:t> </a:t>
            </a:r>
            <a:r>
              <a:rPr lang="de-DE" sz="2400" dirty="0" err="1">
                <a:sym typeface="Symbol" panose="05050102010706020507" pitchFamily="18" charset="2"/>
              </a:rPr>
              <a:t>strength</a:t>
            </a:r>
            <a:r>
              <a:rPr lang="de-DE" sz="2400" dirty="0">
                <a:sym typeface="Symbol" panose="05050102010706020507" pitchFamily="18" charset="2"/>
              </a:rPr>
              <a:t> </a:t>
            </a:r>
            <a:r>
              <a:rPr lang="de-DE" sz="2400" dirty="0" err="1">
                <a:sym typeface="Symbol" panose="05050102010706020507" pitchFamily="18" charset="2"/>
              </a:rPr>
              <a:t>function</a:t>
            </a:r>
            <a:r>
              <a:rPr lang="de-DE" sz="2400" dirty="0">
                <a:sym typeface="Symbol" panose="05050102010706020507" pitchFamily="18" charset="2"/>
              </a:rPr>
              <a:t> </a:t>
            </a:r>
            <a:r>
              <a:rPr lang="de-DE" sz="2400" dirty="0" err="1">
                <a:sym typeface="Symbol" panose="05050102010706020507" pitchFamily="18" charset="2"/>
              </a:rPr>
              <a:t>data</a:t>
            </a:r>
            <a:r>
              <a:rPr lang="de-DE" sz="2400" dirty="0">
                <a:sym typeface="Symbol" panose="05050102010706020507" pitchFamily="18" charset="2"/>
              </a:rPr>
              <a:t> </a:t>
            </a:r>
            <a:r>
              <a:rPr lang="de-DE" sz="2400" dirty="0" err="1">
                <a:sym typeface="Symbol" panose="05050102010706020507" pitchFamily="18" charset="2"/>
              </a:rPr>
              <a:t>from</a:t>
            </a:r>
            <a:r>
              <a:rPr lang="de-DE" sz="2400" dirty="0"/>
              <a:t> </a:t>
            </a:r>
            <a:r>
              <a:rPr lang="de-DE" sz="2400" baseline="30000" dirty="0"/>
              <a:t>93</a:t>
            </a:r>
            <a:r>
              <a:rPr lang="de-DE" sz="2400" dirty="0"/>
              <a:t>Nb(p,</a:t>
            </a:r>
            <a:r>
              <a:rPr lang="de-DE" sz="2400" dirty="0">
                <a:sym typeface="Symbol" panose="05050102010706020507" pitchFamily="18" charset="2"/>
              </a:rPr>
              <a:t>)</a:t>
            </a:r>
            <a:r>
              <a:rPr lang="de-DE" sz="2400" baseline="30000" dirty="0">
                <a:sym typeface="Symbol" panose="05050102010706020507" pitchFamily="18" charset="2"/>
              </a:rPr>
              <a:t>94</a:t>
            </a:r>
            <a:r>
              <a:rPr lang="de-DE" sz="2400" dirty="0">
                <a:sym typeface="Symbol" panose="05050102010706020507" pitchFamily="18" charset="2"/>
              </a:rPr>
              <a:t>Mo: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>
                <a:extLst>
                  <a:ext uri="{FF2B5EF4-FFF2-40B4-BE49-F238E27FC236}">
                    <a16:creationId xmlns:a16="http://schemas.microsoft.com/office/drawing/2014/main" id="{7340383D-C3AF-B115-13F9-AADDC5997300}"/>
                  </a:ext>
                </a:extLst>
              </p:cNvPr>
              <p:cNvSpPr txBox="1"/>
              <p:nvPr/>
            </p:nvSpPr>
            <p:spPr>
              <a:xfrm>
                <a:off x="8638440" y="3542670"/>
                <a:ext cx="2532616" cy="8379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de-DE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200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de-DE" sz="2200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e>
                            <m:sub>
                              <m:r>
                                <a:rPr lang="de-DE" sz="2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de-DE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200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de-DE" sz="2200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e>
                            <m:sub>
                              <m:r>
                                <a:rPr lang="de-DE" sz="2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de-DE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de-DE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de-DE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de-DE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de-DE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de-DE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de-DE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de-DE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sub>
                              </m:sSub>
                            </m:e>
                            <m:sub>
                              <m:r>
                                <a:rPr lang="de-DE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de-DE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de-DE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de-DE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de-DE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de-DE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de-DE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de-DE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de-DE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sub>
                              </m:sSub>
                            </m:e>
                            <m:sub>
                              <m:r>
                                <a:rPr lang="de-DE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de-DE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de-DE" sz="2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de-DE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de-DE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de-DE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de-DE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de-DE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de-DE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de-DE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de-DE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de-DE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de-DE" sz="2200" b="0" dirty="0"/>
              </a:p>
            </p:txBody>
          </p:sp>
        </mc:Choice>
        <mc:Fallback xmlns="">
          <p:sp>
            <p:nvSpPr>
              <p:cNvPr id="2" name="Textfeld 1">
                <a:extLst>
                  <a:ext uri="{FF2B5EF4-FFF2-40B4-BE49-F238E27FC236}">
                    <a16:creationId xmlns:a16="http://schemas.microsoft.com/office/drawing/2014/main" id="{7340383D-C3AF-B115-13F9-AADDC59973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38440" y="3542670"/>
                <a:ext cx="2532616" cy="83798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feld 3">
            <a:extLst>
              <a:ext uri="{FF2B5EF4-FFF2-40B4-BE49-F238E27FC236}">
                <a16:creationId xmlns:a16="http://schemas.microsoft.com/office/drawing/2014/main" id="{B349304B-9A44-E797-78C1-BBF6C97CC176}"/>
              </a:ext>
            </a:extLst>
          </p:cNvPr>
          <p:cNvSpPr txBox="1"/>
          <p:nvPr/>
        </p:nvSpPr>
        <p:spPr>
          <a:xfrm>
            <a:off x="7680176" y="4977872"/>
            <a:ext cx="43842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400" dirty="0"/>
              <a:t>P. Scholz, F. Heim </a:t>
            </a:r>
            <a:r>
              <a:rPr lang="de-DE" sz="1400" i="1" dirty="0"/>
              <a:t>et al.</a:t>
            </a:r>
            <a:r>
              <a:rPr lang="de-DE" sz="1400" dirty="0"/>
              <a:t>, Phys. Rev. C </a:t>
            </a:r>
            <a:r>
              <a:rPr lang="de-DE" sz="1400" b="1" dirty="0"/>
              <a:t>101</a:t>
            </a:r>
            <a:r>
              <a:rPr lang="de-DE" sz="1400" dirty="0"/>
              <a:t>, 045806 (2020)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20918B5-842D-9B2A-5C29-7915B4D97684}"/>
              </a:ext>
            </a:extLst>
          </p:cNvPr>
          <p:cNvSpPr txBox="1"/>
          <p:nvPr/>
        </p:nvSpPr>
        <p:spPr>
          <a:xfrm>
            <a:off x="7671918" y="4731609"/>
            <a:ext cx="46977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400" dirty="0"/>
              <a:t>M. Wiedeking </a:t>
            </a:r>
            <a:r>
              <a:rPr lang="de-DE" sz="1400" i="1" dirty="0"/>
              <a:t>et al.</a:t>
            </a:r>
            <a:r>
              <a:rPr lang="de-DE" sz="1400" dirty="0"/>
              <a:t>, Phys. Rev. Lett. </a:t>
            </a:r>
            <a:r>
              <a:rPr lang="de-DE" sz="1400" b="1" dirty="0"/>
              <a:t>108</a:t>
            </a:r>
            <a:r>
              <a:rPr lang="de-DE" sz="1400" dirty="0"/>
              <a:t>, 162503 (2012)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4B0CABC-718A-DAE2-FE21-268012AED404}"/>
              </a:ext>
            </a:extLst>
          </p:cNvPr>
          <p:cNvSpPr txBox="1"/>
          <p:nvPr/>
        </p:nvSpPr>
        <p:spPr>
          <a:xfrm>
            <a:off x="7824192" y="2945999"/>
            <a:ext cx="23042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b="1" i="1" dirty="0">
                <a:sym typeface="Symbol" panose="05050102010706020507" pitchFamily="18" charset="2"/>
              </a:rPr>
              <a:t>Ratio </a:t>
            </a:r>
            <a:r>
              <a:rPr lang="de-DE" sz="2200" b="1" i="1" dirty="0" err="1">
                <a:sym typeface="Symbol" panose="05050102010706020507" pitchFamily="18" charset="2"/>
              </a:rPr>
              <a:t>method</a:t>
            </a:r>
            <a:r>
              <a:rPr lang="de-DE" sz="2200" b="1" i="1" dirty="0">
                <a:sym typeface="Symbol" panose="05050102010706020507" pitchFamily="18" charset="2"/>
              </a:rPr>
              <a:t>:</a:t>
            </a:r>
            <a:endParaRPr lang="en-US" sz="2200" b="1" i="1" dirty="0"/>
          </a:p>
        </p:txBody>
      </p:sp>
    </p:spTree>
    <p:extLst>
      <p:ext uri="{BB962C8B-B14F-4D97-AF65-F5344CB8AC3E}">
        <p14:creationId xmlns:p14="http://schemas.microsoft.com/office/powerpoint/2010/main" val="42220004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91E70415-5E57-4A0A-AD15-CE088D9FE98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21" t="10002" r="21571" b="8055"/>
          <a:stretch/>
        </p:blipFill>
        <p:spPr>
          <a:xfrm>
            <a:off x="7176120" y="715852"/>
            <a:ext cx="4067942" cy="2668712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3D3EF383-ECF7-4DF2-B65F-D726E3B0C307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de-DE" dirty="0"/>
              <a:t>Nuclear Physics and </a:t>
            </a:r>
            <a:r>
              <a:rPr lang="de-DE" dirty="0" err="1"/>
              <a:t>Astrophysics</a:t>
            </a:r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408D9BF-8AA3-4E30-97DA-30880DDF9F3F}"/>
              </a:ext>
            </a:extLst>
          </p:cNvPr>
          <p:cNvSpPr txBox="1"/>
          <p:nvPr/>
        </p:nvSpPr>
        <p:spPr>
          <a:xfrm>
            <a:off x="1610264" y="4279632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err="1">
                <a:solidFill>
                  <a:schemeClr val="tx2"/>
                </a:solidFill>
                <a:latin typeface="+mj-lt"/>
              </a:rPr>
              <a:t>Astrophysics</a:t>
            </a:r>
            <a:endParaRPr lang="de-DE" sz="28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0DBCE1F-D4CD-4B10-9593-8EE81AC7EBC2}"/>
              </a:ext>
            </a:extLst>
          </p:cNvPr>
          <p:cNvSpPr txBox="1"/>
          <p:nvPr/>
        </p:nvSpPr>
        <p:spPr>
          <a:xfrm>
            <a:off x="7013611" y="4279632"/>
            <a:ext cx="33117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+mj-lt"/>
              </a:rPr>
              <a:t>Nuclear Physics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FCD31E3-F8C4-40B1-83D8-975A25E22621}"/>
              </a:ext>
            </a:extLst>
          </p:cNvPr>
          <p:cNvSpPr txBox="1"/>
          <p:nvPr/>
        </p:nvSpPr>
        <p:spPr>
          <a:xfrm>
            <a:off x="1415480" y="4933618"/>
            <a:ext cx="4392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2000" dirty="0" err="1">
                <a:latin typeface="+mj-lt"/>
              </a:rPr>
              <a:t>Temperatures</a:t>
            </a:r>
            <a:endParaRPr lang="de-DE" sz="2000" dirty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2000" dirty="0">
                <a:latin typeface="+mj-lt"/>
              </a:rPr>
              <a:t>Neutron </a:t>
            </a:r>
            <a:r>
              <a:rPr lang="de-DE" sz="2000" dirty="0" err="1">
                <a:latin typeface="+mj-lt"/>
              </a:rPr>
              <a:t>densities</a:t>
            </a:r>
            <a:endParaRPr lang="de-DE" sz="2000" dirty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2000" dirty="0">
                <a:latin typeface="+mj-lt"/>
              </a:rPr>
              <a:t>Time </a:t>
            </a:r>
            <a:r>
              <a:rPr lang="de-DE" sz="2000" dirty="0" err="1">
                <a:latin typeface="+mj-lt"/>
              </a:rPr>
              <a:t>scale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of</a:t>
            </a:r>
            <a:r>
              <a:rPr lang="de-DE" sz="2000" dirty="0">
                <a:latin typeface="+mj-lt"/>
              </a:rPr>
              <a:t> explosive </a:t>
            </a:r>
            <a:r>
              <a:rPr lang="de-DE" sz="2000" dirty="0" err="1">
                <a:latin typeface="+mj-lt"/>
              </a:rPr>
              <a:t>scenarios</a:t>
            </a:r>
            <a:endParaRPr lang="de-DE" sz="2000" dirty="0">
              <a:latin typeface="+mj-lt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D695426-B886-40EF-9434-FAA931BCE68A}"/>
              </a:ext>
            </a:extLst>
          </p:cNvPr>
          <p:cNvSpPr txBox="1"/>
          <p:nvPr/>
        </p:nvSpPr>
        <p:spPr>
          <a:xfrm>
            <a:off x="6816080" y="4941169"/>
            <a:ext cx="4392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2000" dirty="0">
                <a:latin typeface="+mj-lt"/>
              </a:rPr>
              <a:t>Cross </a:t>
            </a:r>
            <a:r>
              <a:rPr lang="de-DE" sz="2000" dirty="0" err="1">
                <a:latin typeface="+mj-lt"/>
              </a:rPr>
              <a:t>sections</a:t>
            </a:r>
            <a:r>
              <a:rPr lang="de-DE" sz="2000" dirty="0">
                <a:latin typeface="+mj-lt"/>
              </a:rPr>
              <a:t> and </a:t>
            </a:r>
            <a:r>
              <a:rPr lang="de-DE" sz="2000" dirty="0" err="1">
                <a:latin typeface="+mj-lt"/>
              </a:rPr>
              <a:t>reaction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rates</a:t>
            </a:r>
            <a:endParaRPr lang="de-DE" sz="2000" dirty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2000" dirty="0" err="1">
                <a:latin typeface="+mj-lt"/>
              </a:rPr>
              <a:t>Masses</a:t>
            </a:r>
            <a:endParaRPr lang="de-DE" sz="2000" dirty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sz="2000" dirty="0">
                <a:latin typeface="+mj-lt"/>
              </a:rPr>
              <a:t>Half-</a:t>
            </a:r>
            <a:r>
              <a:rPr lang="de-DE" sz="2000" dirty="0" err="1">
                <a:latin typeface="+mj-lt"/>
              </a:rPr>
              <a:t>lives</a:t>
            </a:r>
            <a:endParaRPr lang="de-DE" sz="2000" dirty="0">
              <a:latin typeface="+mj-lt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309D84C-59DC-42FD-AD79-E427DB9020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6596" y="902114"/>
            <a:ext cx="6115728" cy="278089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7477DE93-B3A8-4D7E-85CD-22BBCF85D369}"/>
              </a:ext>
            </a:extLst>
          </p:cNvPr>
          <p:cNvSpPr txBox="1"/>
          <p:nvPr/>
        </p:nvSpPr>
        <p:spPr>
          <a:xfrm>
            <a:off x="3468575" y="1188244"/>
            <a:ext cx="2793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Data </a:t>
            </a:r>
            <a:r>
              <a:rPr lang="de-DE" sz="1200" dirty="0" err="1"/>
              <a:t>taken</a:t>
            </a:r>
            <a:r>
              <a:rPr lang="de-DE" sz="1200" dirty="0"/>
              <a:t> </a:t>
            </a:r>
            <a:r>
              <a:rPr lang="de-DE" sz="1200" dirty="0" err="1"/>
              <a:t>from</a:t>
            </a:r>
            <a:r>
              <a:rPr lang="de-DE" sz="1200" dirty="0"/>
              <a:t> K. </a:t>
            </a:r>
            <a:r>
              <a:rPr lang="de-DE" sz="1200" dirty="0" err="1"/>
              <a:t>Lodders</a:t>
            </a:r>
            <a:r>
              <a:rPr lang="de-DE" sz="1200" dirty="0"/>
              <a:t> </a:t>
            </a:r>
            <a:r>
              <a:rPr lang="de-DE" sz="1200" i="1" dirty="0"/>
              <a:t>et al.</a:t>
            </a:r>
            <a:r>
              <a:rPr lang="de-DE" sz="1200" dirty="0"/>
              <a:t> (2009)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E0563EB1-3EE2-C588-786E-445F479FA29F}"/>
              </a:ext>
            </a:extLst>
          </p:cNvPr>
          <p:cNvCxnSpPr/>
          <p:nvPr/>
        </p:nvCxnSpPr>
        <p:spPr>
          <a:xfrm>
            <a:off x="7248128" y="3387738"/>
            <a:ext cx="4458158" cy="0"/>
          </a:xfrm>
          <a:prstGeom prst="straightConnector1">
            <a:avLst/>
          </a:prstGeom>
          <a:ln w="2222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829A515B-5336-DC86-7A41-882009E73E42}"/>
              </a:ext>
            </a:extLst>
          </p:cNvPr>
          <p:cNvCxnSpPr>
            <a:cxnSpLocks/>
          </p:cNvCxnSpPr>
          <p:nvPr/>
        </p:nvCxnSpPr>
        <p:spPr>
          <a:xfrm flipH="1" flipV="1">
            <a:off x="7248128" y="1052736"/>
            <a:ext cx="12700" cy="2338177"/>
          </a:xfrm>
          <a:prstGeom prst="straightConnector1">
            <a:avLst/>
          </a:prstGeom>
          <a:ln w="2222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>
            <a:extLst>
              <a:ext uri="{FF2B5EF4-FFF2-40B4-BE49-F238E27FC236}">
                <a16:creationId xmlns:a16="http://schemas.microsoft.com/office/drawing/2014/main" id="{74451303-0BC7-5A9F-49F3-B943A589AE19}"/>
              </a:ext>
            </a:extLst>
          </p:cNvPr>
          <p:cNvSpPr txBox="1"/>
          <p:nvPr/>
        </p:nvSpPr>
        <p:spPr bwMode="auto">
          <a:xfrm>
            <a:off x="9860248" y="3050259"/>
            <a:ext cx="18356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400" b="1" dirty="0" err="1">
                <a:latin typeface="+mj-lt"/>
              </a:rPr>
              <a:t>Number</a:t>
            </a:r>
            <a:r>
              <a:rPr lang="de-DE" sz="1400" b="1" dirty="0">
                <a:latin typeface="+mj-lt"/>
              </a:rPr>
              <a:t> </a:t>
            </a:r>
            <a:r>
              <a:rPr lang="de-DE" sz="1400" b="1" dirty="0" err="1">
                <a:latin typeface="+mj-lt"/>
              </a:rPr>
              <a:t>of</a:t>
            </a:r>
            <a:r>
              <a:rPr lang="de-DE" sz="1400" b="1" dirty="0">
                <a:latin typeface="+mj-lt"/>
              </a:rPr>
              <a:t> Neutrons</a:t>
            </a:r>
            <a:endParaRPr lang="en-US" sz="1400" b="1" dirty="0" err="1">
              <a:latin typeface="+mj-lt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78388F4F-0D86-66F0-5FB7-76EC99A5246E}"/>
              </a:ext>
            </a:extLst>
          </p:cNvPr>
          <p:cNvSpPr txBox="1"/>
          <p:nvPr/>
        </p:nvSpPr>
        <p:spPr bwMode="auto">
          <a:xfrm rot="16200000">
            <a:off x="6490520" y="1622522"/>
            <a:ext cx="18356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400" b="1" dirty="0" err="1">
                <a:latin typeface="+mj-lt"/>
              </a:rPr>
              <a:t>Number</a:t>
            </a:r>
            <a:r>
              <a:rPr lang="de-DE" sz="1400" b="1" dirty="0">
                <a:latin typeface="+mj-lt"/>
              </a:rPr>
              <a:t> </a:t>
            </a:r>
            <a:r>
              <a:rPr lang="de-DE" sz="1400" b="1" dirty="0" err="1">
                <a:latin typeface="+mj-lt"/>
              </a:rPr>
              <a:t>of</a:t>
            </a:r>
            <a:r>
              <a:rPr lang="de-DE" sz="1400" b="1" dirty="0">
                <a:latin typeface="+mj-lt"/>
              </a:rPr>
              <a:t> Protons</a:t>
            </a:r>
            <a:endParaRPr lang="en-US" sz="1400" b="1" dirty="0" err="1">
              <a:latin typeface="+mj-lt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DE34F1A0-5C73-97BE-B8B4-E15E5BB8808E}"/>
              </a:ext>
            </a:extLst>
          </p:cNvPr>
          <p:cNvSpPr txBox="1"/>
          <p:nvPr/>
        </p:nvSpPr>
        <p:spPr bwMode="auto">
          <a:xfrm>
            <a:off x="7210065" y="3337829"/>
            <a:ext cx="30628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100" b="1" dirty="0">
                <a:latin typeface="+mj-lt"/>
              </a:rPr>
              <a:t>2</a:t>
            </a:r>
            <a:endParaRPr lang="en-US" sz="1100" b="1" dirty="0" err="1">
              <a:latin typeface="+mj-lt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BE536217-5D3E-EF43-E0FF-5C0A9D6414E8}"/>
              </a:ext>
            </a:extLst>
          </p:cNvPr>
          <p:cNvSpPr txBox="1"/>
          <p:nvPr/>
        </p:nvSpPr>
        <p:spPr bwMode="auto">
          <a:xfrm>
            <a:off x="7397154" y="3337200"/>
            <a:ext cx="30628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100" b="1" dirty="0">
                <a:latin typeface="+mj-lt"/>
              </a:rPr>
              <a:t>8</a:t>
            </a:r>
            <a:endParaRPr lang="en-US" sz="1100" b="1" dirty="0" err="1">
              <a:latin typeface="+mj-lt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C177E154-292C-608F-F563-50002A7D1D22}"/>
              </a:ext>
            </a:extLst>
          </p:cNvPr>
          <p:cNvSpPr txBox="1"/>
          <p:nvPr/>
        </p:nvSpPr>
        <p:spPr bwMode="auto">
          <a:xfrm>
            <a:off x="7665378" y="3337200"/>
            <a:ext cx="374837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100" b="1" dirty="0">
                <a:latin typeface="+mj-lt"/>
              </a:rPr>
              <a:t>20</a:t>
            </a:r>
            <a:endParaRPr lang="en-US" sz="1100" b="1" dirty="0" err="1">
              <a:latin typeface="+mj-lt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1BC3D10F-EF53-522F-E1DB-A4BFF9C57F1F}"/>
              </a:ext>
            </a:extLst>
          </p:cNvPr>
          <p:cNvSpPr txBox="1"/>
          <p:nvPr/>
        </p:nvSpPr>
        <p:spPr bwMode="auto">
          <a:xfrm>
            <a:off x="7871158" y="3337200"/>
            <a:ext cx="38330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100" b="1" dirty="0">
                <a:latin typeface="+mj-lt"/>
              </a:rPr>
              <a:t>28</a:t>
            </a:r>
            <a:endParaRPr lang="en-US" sz="1100" b="1" dirty="0" err="1">
              <a:latin typeface="+mj-lt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5BA0840B-0632-7914-73B4-154FFB8E3744}"/>
              </a:ext>
            </a:extLst>
          </p:cNvPr>
          <p:cNvSpPr txBox="1"/>
          <p:nvPr/>
        </p:nvSpPr>
        <p:spPr bwMode="auto">
          <a:xfrm>
            <a:off x="8421314" y="3337200"/>
            <a:ext cx="52325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100" b="1" dirty="0">
                <a:latin typeface="+mj-lt"/>
              </a:rPr>
              <a:t>50</a:t>
            </a:r>
            <a:endParaRPr lang="en-US" sz="1100" b="1" dirty="0" err="1">
              <a:latin typeface="+mj-lt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460CF8C-64F4-6073-8660-3908278863F1}"/>
              </a:ext>
            </a:extLst>
          </p:cNvPr>
          <p:cNvSpPr txBox="1"/>
          <p:nvPr/>
        </p:nvSpPr>
        <p:spPr bwMode="auto">
          <a:xfrm>
            <a:off x="9308976" y="3337200"/>
            <a:ext cx="67545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100" b="1" dirty="0">
                <a:latin typeface="+mj-lt"/>
              </a:rPr>
              <a:t>82</a:t>
            </a:r>
            <a:endParaRPr lang="en-US" sz="1100" b="1" dirty="0" err="1">
              <a:latin typeface="+mj-lt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E33A0859-03CF-8909-C03C-651CE4A4634E}"/>
              </a:ext>
            </a:extLst>
          </p:cNvPr>
          <p:cNvSpPr txBox="1"/>
          <p:nvPr/>
        </p:nvSpPr>
        <p:spPr bwMode="auto">
          <a:xfrm>
            <a:off x="10346045" y="3337200"/>
            <a:ext cx="52231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100" b="1" dirty="0">
                <a:latin typeface="+mj-lt"/>
              </a:rPr>
              <a:t>126</a:t>
            </a:r>
            <a:endParaRPr lang="en-US" sz="1100" b="1" dirty="0" err="1">
              <a:latin typeface="+mj-lt"/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22DCBFBA-7D33-08E4-A8DA-7ABD9CA19EDF}"/>
              </a:ext>
            </a:extLst>
          </p:cNvPr>
          <p:cNvSpPr txBox="1"/>
          <p:nvPr/>
        </p:nvSpPr>
        <p:spPr bwMode="auto">
          <a:xfrm>
            <a:off x="7025171" y="3178017"/>
            <a:ext cx="30628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100" b="1" dirty="0">
                <a:latin typeface="+mj-lt"/>
              </a:rPr>
              <a:t>2</a:t>
            </a:r>
            <a:endParaRPr lang="en-US" sz="1100" b="1" dirty="0" err="1">
              <a:latin typeface="+mj-lt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0D565F00-C123-5F49-EB0A-0B34840F9C3F}"/>
              </a:ext>
            </a:extLst>
          </p:cNvPr>
          <p:cNvSpPr txBox="1"/>
          <p:nvPr/>
        </p:nvSpPr>
        <p:spPr bwMode="auto">
          <a:xfrm>
            <a:off x="7015912" y="3004123"/>
            <a:ext cx="30628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100" b="1" dirty="0">
                <a:latin typeface="+mj-lt"/>
              </a:rPr>
              <a:t>8</a:t>
            </a:r>
            <a:endParaRPr lang="en-US" sz="1100" b="1" dirty="0" err="1">
              <a:latin typeface="+mj-lt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62023555-0F98-DE2D-AA1E-C439F42AB961}"/>
              </a:ext>
            </a:extLst>
          </p:cNvPr>
          <p:cNvSpPr txBox="1"/>
          <p:nvPr/>
        </p:nvSpPr>
        <p:spPr bwMode="auto">
          <a:xfrm>
            <a:off x="6947363" y="2706126"/>
            <a:ext cx="374837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100" b="1" dirty="0">
                <a:latin typeface="+mj-lt"/>
              </a:rPr>
              <a:t>20</a:t>
            </a:r>
            <a:endParaRPr lang="en-US" sz="1100" b="1" dirty="0" err="1">
              <a:latin typeface="+mj-lt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E962CAAD-7A23-6271-46BE-DC72A0193111}"/>
              </a:ext>
            </a:extLst>
          </p:cNvPr>
          <p:cNvSpPr txBox="1"/>
          <p:nvPr/>
        </p:nvSpPr>
        <p:spPr bwMode="auto">
          <a:xfrm>
            <a:off x="6948154" y="2478235"/>
            <a:ext cx="38330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100" b="1" dirty="0">
                <a:latin typeface="+mj-lt"/>
              </a:rPr>
              <a:t>28</a:t>
            </a:r>
            <a:endParaRPr lang="en-US" sz="1100" b="1" dirty="0" err="1">
              <a:latin typeface="+mj-lt"/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013382D6-A990-2E57-8282-1A9CC1866968}"/>
              </a:ext>
            </a:extLst>
          </p:cNvPr>
          <p:cNvSpPr txBox="1"/>
          <p:nvPr/>
        </p:nvSpPr>
        <p:spPr bwMode="auto">
          <a:xfrm>
            <a:off x="6947363" y="1937567"/>
            <a:ext cx="52325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100" b="1" dirty="0">
                <a:latin typeface="+mj-lt"/>
              </a:rPr>
              <a:t>50</a:t>
            </a:r>
            <a:endParaRPr lang="en-US" sz="1100" b="1" dirty="0" err="1">
              <a:latin typeface="+mj-lt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E51AEF23-8C74-9205-8543-1DD71F39ACD4}"/>
              </a:ext>
            </a:extLst>
          </p:cNvPr>
          <p:cNvSpPr txBox="1"/>
          <p:nvPr/>
        </p:nvSpPr>
        <p:spPr bwMode="auto">
          <a:xfrm>
            <a:off x="6947363" y="1132330"/>
            <a:ext cx="67545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100" b="1" dirty="0">
                <a:latin typeface="+mj-lt"/>
              </a:rPr>
              <a:t>82</a:t>
            </a:r>
            <a:endParaRPr lang="en-US" sz="1100" b="1" dirty="0" err="1">
              <a:latin typeface="+mj-lt"/>
            </a:endParaRPr>
          </a:p>
        </p:txBody>
      </p: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F343CABE-7323-8372-CFD6-4D2052683451}"/>
              </a:ext>
            </a:extLst>
          </p:cNvPr>
          <p:cNvCxnSpPr>
            <a:cxnSpLocks/>
          </p:cNvCxnSpPr>
          <p:nvPr/>
        </p:nvCxnSpPr>
        <p:spPr>
          <a:xfrm>
            <a:off x="7817049" y="2199177"/>
            <a:ext cx="0" cy="1185387"/>
          </a:xfrm>
          <a:prstGeom prst="line">
            <a:avLst/>
          </a:prstGeom>
          <a:ln w="15875">
            <a:gradFill flip="none" rotWithShape="1">
              <a:gsLst>
                <a:gs pos="21000">
                  <a:schemeClr val="bg2">
                    <a:alpha val="65000"/>
                  </a:schemeClr>
                </a:gs>
                <a:gs pos="0">
                  <a:schemeClr val="bg1"/>
                </a:gs>
                <a:gs pos="100000">
                  <a:schemeClr val="bg2">
                    <a:alpha val="86000"/>
                  </a:schemeClr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A9E3C99E-9ED6-E78D-E920-CF0A8F52BA94}"/>
              </a:ext>
            </a:extLst>
          </p:cNvPr>
          <p:cNvCxnSpPr>
            <a:cxnSpLocks/>
          </p:cNvCxnSpPr>
          <p:nvPr/>
        </p:nvCxnSpPr>
        <p:spPr>
          <a:xfrm>
            <a:off x="8017990" y="1916832"/>
            <a:ext cx="0" cy="1420368"/>
          </a:xfrm>
          <a:prstGeom prst="line">
            <a:avLst/>
          </a:prstGeom>
          <a:ln w="15875">
            <a:gradFill flip="none" rotWithShape="1">
              <a:gsLst>
                <a:gs pos="21000">
                  <a:schemeClr val="bg2">
                    <a:alpha val="65000"/>
                  </a:schemeClr>
                </a:gs>
                <a:gs pos="0">
                  <a:schemeClr val="bg1"/>
                </a:gs>
                <a:gs pos="100000">
                  <a:schemeClr val="bg2">
                    <a:alpha val="86000"/>
                  </a:schemeClr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8FC6F7E7-34B3-4635-DAD2-1D09DD9F2932}"/>
              </a:ext>
            </a:extLst>
          </p:cNvPr>
          <p:cNvCxnSpPr>
            <a:cxnSpLocks/>
          </p:cNvCxnSpPr>
          <p:nvPr/>
        </p:nvCxnSpPr>
        <p:spPr>
          <a:xfrm>
            <a:off x="8568655" y="1393940"/>
            <a:ext cx="0" cy="1656319"/>
          </a:xfrm>
          <a:prstGeom prst="line">
            <a:avLst/>
          </a:prstGeom>
          <a:ln w="15875">
            <a:gradFill flip="none" rotWithShape="1">
              <a:gsLst>
                <a:gs pos="21000">
                  <a:schemeClr val="bg2">
                    <a:alpha val="65000"/>
                  </a:schemeClr>
                </a:gs>
                <a:gs pos="0">
                  <a:schemeClr val="bg1"/>
                </a:gs>
                <a:gs pos="100000">
                  <a:schemeClr val="bg2">
                    <a:alpha val="86000"/>
                  </a:schemeClr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r Verbinder 47">
            <a:extLst>
              <a:ext uri="{FF2B5EF4-FFF2-40B4-BE49-F238E27FC236}">
                <a16:creationId xmlns:a16="http://schemas.microsoft.com/office/drawing/2014/main" id="{DD655406-FBF1-F846-C114-D86856ED469A}"/>
              </a:ext>
            </a:extLst>
          </p:cNvPr>
          <p:cNvCxnSpPr>
            <a:cxnSpLocks/>
          </p:cNvCxnSpPr>
          <p:nvPr/>
        </p:nvCxnSpPr>
        <p:spPr>
          <a:xfrm>
            <a:off x="7516353" y="2706126"/>
            <a:ext cx="0" cy="678438"/>
          </a:xfrm>
          <a:prstGeom prst="line">
            <a:avLst/>
          </a:prstGeom>
          <a:ln w="15875">
            <a:gradFill flip="none" rotWithShape="1">
              <a:gsLst>
                <a:gs pos="21000">
                  <a:schemeClr val="bg2">
                    <a:alpha val="65000"/>
                  </a:schemeClr>
                </a:gs>
                <a:gs pos="0">
                  <a:schemeClr val="bg1"/>
                </a:gs>
                <a:gs pos="100000">
                  <a:schemeClr val="bg2">
                    <a:alpha val="86000"/>
                  </a:schemeClr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r Verbinder 49">
            <a:extLst>
              <a:ext uri="{FF2B5EF4-FFF2-40B4-BE49-F238E27FC236}">
                <a16:creationId xmlns:a16="http://schemas.microsoft.com/office/drawing/2014/main" id="{F1E52E81-2585-5074-F678-EDBFF6FDA143}"/>
              </a:ext>
            </a:extLst>
          </p:cNvPr>
          <p:cNvCxnSpPr>
            <a:cxnSpLocks/>
          </p:cNvCxnSpPr>
          <p:nvPr/>
        </p:nvCxnSpPr>
        <p:spPr>
          <a:xfrm>
            <a:off x="7338924" y="3004123"/>
            <a:ext cx="0" cy="380441"/>
          </a:xfrm>
          <a:prstGeom prst="line">
            <a:avLst/>
          </a:prstGeom>
          <a:ln w="15875">
            <a:gradFill flip="none" rotWithShape="1">
              <a:gsLst>
                <a:gs pos="21000">
                  <a:schemeClr val="bg2">
                    <a:alpha val="65000"/>
                  </a:schemeClr>
                </a:gs>
                <a:gs pos="0">
                  <a:schemeClr val="bg1"/>
                </a:gs>
                <a:gs pos="100000">
                  <a:schemeClr val="bg2">
                    <a:alpha val="86000"/>
                  </a:schemeClr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r Verbinder 53">
            <a:extLst>
              <a:ext uri="{FF2B5EF4-FFF2-40B4-BE49-F238E27FC236}">
                <a16:creationId xmlns:a16="http://schemas.microsoft.com/office/drawing/2014/main" id="{4FE700EA-CB79-5D88-153E-A4F56E2717F0}"/>
              </a:ext>
            </a:extLst>
          </p:cNvPr>
          <p:cNvCxnSpPr>
            <a:cxnSpLocks/>
          </p:cNvCxnSpPr>
          <p:nvPr/>
        </p:nvCxnSpPr>
        <p:spPr>
          <a:xfrm>
            <a:off x="9372650" y="980728"/>
            <a:ext cx="0" cy="1725398"/>
          </a:xfrm>
          <a:prstGeom prst="line">
            <a:avLst/>
          </a:prstGeom>
          <a:ln w="15875">
            <a:gradFill flip="none" rotWithShape="1">
              <a:gsLst>
                <a:gs pos="21000">
                  <a:schemeClr val="bg2">
                    <a:alpha val="65000"/>
                  </a:schemeClr>
                </a:gs>
                <a:gs pos="0">
                  <a:schemeClr val="bg1"/>
                </a:gs>
                <a:gs pos="100000">
                  <a:schemeClr val="bg2">
                    <a:alpha val="86000"/>
                  </a:schemeClr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r Verbinder 55">
            <a:extLst>
              <a:ext uri="{FF2B5EF4-FFF2-40B4-BE49-F238E27FC236}">
                <a16:creationId xmlns:a16="http://schemas.microsoft.com/office/drawing/2014/main" id="{8FBDDACC-D06C-CFBC-8381-0F393010D396}"/>
              </a:ext>
            </a:extLst>
          </p:cNvPr>
          <p:cNvCxnSpPr>
            <a:cxnSpLocks/>
          </p:cNvCxnSpPr>
          <p:nvPr/>
        </p:nvCxnSpPr>
        <p:spPr>
          <a:xfrm>
            <a:off x="10469437" y="692696"/>
            <a:ext cx="0" cy="1224136"/>
          </a:xfrm>
          <a:prstGeom prst="line">
            <a:avLst/>
          </a:prstGeom>
          <a:ln w="15875">
            <a:gradFill flip="none" rotWithShape="1">
              <a:gsLst>
                <a:gs pos="21000">
                  <a:schemeClr val="bg2">
                    <a:alpha val="65000"/>
                  </a:schemeClr>
                </a:gs>
                <a:gs pos="0">
                  <a:schemeClr val="bg1"/>
                </a:gs>
                <a:gs pos="100000">
                  <a:schemeClr val="bg2">
                    <a:alpha val="86000"/>
                  </a:schemeClr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r Verbinder 59">
            <a:extLst>
              <a:ext uri="{FF2B5EF4-FFF2-40B4-BE49-F238E27FC236}">
                <a16:creationId xmlns:a16="http://schemas.microsoft.com/office/drawing/2014/main" id="{8A9D945D-A04D-4966-B78B-2D09A1B8F92A}"/>
              </a:ext>
            </a:extLst>
          </p:cNvPr>
          <p:cNvCxnSpPr>
            <a:cxnSpLocks/>
          </p:cNvCxnSpPr>
          <p:nvPr/>
        </p:nvCxnSpPr>
        <p:spPr>
          <a:xfrm flipH="1">
            <a:off x="9552384" y="1268760"/>
            <a:ext cx="1545664" cy="0"/>
          </a:xfrm>
          <a:prstGeom prst="line">
            <a:avLst/>
          </a:prstGeom>
          <a:ln w="15875">
            <a:gradFill flip="none" rotWithShape="1">
              <a:gsLst>
                <a:gs pos="21000">
                  <a:schemeClr val="bg2">
                    <a:alpha val="65000"/>
                  </a:schemeClr>
                </a:gs>
                <a:gs pos="0">
                  <a:schemeClr val="bg1"/>
                </a:gs>
                <a:gs pos="100000">
                  <a:schemeClr val="bg2">
                    <a:alpha val="86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r Verbinder 61">
            <a:extLst>
              <a:ext uri="{FF2B5EF4-FFF2-40B4-BE49-F238E27FC236}">
                <a16:creationId xmlns:a16="http://schemas.microsoft.com/office/drawing/2014/main" id="{C2EC9E5F-52DD-FA43-995B-E438D600E2A5}"/>
              </a:ext>
            </a:extLst>
          </p:cNvPr>
          <p:cNvCxnSpPr>
            <a:cxnSpLocks/>
          </p:cNvCxnSpPr>
          <p:nvPr/>
        </p:nvCxnSpPr>
        <p:spPr>
          <a:xfrm flipH="1">
            <a:off x="8249700" y="2075137"/>
            <a:ext cx="1545664" cy="0"/>
          </a:xfrm>
          <a:prstGeom prst="line">
            <a:avLst/>
          </a:prstGeom>
          <a:ln w="15875">
            <a:gradFill flip="none" rotWithShape="1">
              <a:gsLst>
                <a:gs pos="21000">
                  <a:schemeClr val="bg2">
                    <a:alpha val="65000"/>
                  </a:schemeClr>
                </a:gs>
                <a:gs pos="0">
                  <a:schemeClr val="bg1"/>
                </a:gs>
                <a:gs pos="100000">
                  <a:schemeClr val="bg2">
                    <a:alpha val="86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r Verbinder 64">
            <a:extLst>
              <a:ext uri="{FF2B5EF4-FFF2-40B4-BE49-F238E27FC236}">
                <a16:creationId xmlns:a16="http://schemas.microsoft.com/office/drawing/2014/main" id="{D9C9CF1A-8FD6-7708-6E90-B7F417EE222B}"/>
              </a:ext>
            </a:extLst>
          </p:cNvPr>
          <p:cNvCxnSpPr>
            <a:cxnSpLocks/>
          </p:cNvCxnSpPr>
          <p:nvPr/>
        </p:nvCxnSpPr>
        <p:spPr>
          <a:xfrm flipH="1">
            <a:off x="7562256" y="2627387"/>
            <a:ext cx="1545664" cy="0"/>
          </a:xfrm>
          <a:prstGeom prst="line">
            <a:avLst/>
          </a:prstGeom>
          <a:ln w="15875">
            <a:gradFill flip="none" rotWithShape="1">
              <a:gsLst>
                <a:gs pos="21000">
                  <a:schemeClr val="bg2">
                    <a:alpha val="65000"/>
                  </a:schemeClr>
                </a:gs>
                <a:gs pos="0">
                  <a:schemeClr val="bg1"/>
                </a:gs>
                <a:gs pos="100000">
                  <a:schemeClr val="bg2">
                    <a:alpha val="86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621547AD-A3A7-3ABA-A9D2-EA4FDBC589B3}"/>
              </a:ext>
            </a:extLst>
          </p:cNvPr>
          <p:cNvCxnSpPr>
            <a:cxnSpLocks/>
          </p:cNvCxnSpPr>
          <p:nvPr/>
        </p:nvCxnSpPr>
        <p:spPr>
          <a:xfrm flipH="1">
            <a:off x="7464152" y="2830711"/>
            <a:ext cx="1545664" cy="0"/>
          </a:xfrm>
          <a:prstGeom prst="line">
            <a:avLst/>
          </a:prstGeom>
          <a:ln w="15875">
            <a:gradFill flip="none" rotWithShape="1">
              <a:gsLst>
                <a:gs pos="21000">
                  <a:schemeClr val="bg2">
                    <a:alpha val="65000"/>
                  </a:schemeClr>
                </a:gs>
                <a:gs pos="0">
                  <a:schemeClr val="bg1"/>
                </a:gs>
                <a:gs pos="100000">
                  <a:schemeClr val="bg2">
                    <a:alpha val="86000"/>
                  </a:schemeClr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r Verbinder 66">
            <a:extLst>
              <a:ext uri="{FF2B5EF4-FFF2-40B4-BE49-F238E27FC236}">
                <a16:creationId xmlns:a16="http://schemas.microsoft.com/office/drawing/2014/main" id="{3B7F732E-7382-F0AD-2A4E-826511380C82}"/>
              </a:ext>
            </a:extLst>
          </p:cNvPr>
          <p:cNvCxnSpPr>
            <a:cxnSpLocks/>
          </p:cNvCxnSpPr>
          <p:nvPr/>
        </p:nvCxnSpPr>
        <p:spPr>
          <a:xfrm flipH="1">
            <a:off x="7270130" y="3133825"/>
            <a:ext cx="626070" cy="0"/>
          </a:xfrm>
          <a:prstGeom prst="line">
            <a:avLst/>
          </a:prstGeom>
          <a:ln w="15875">
            <a:gradFill flip="none" rotWithShape="1">
              <a:gsLst>
                <a:gs pos="21000">
                  <a:schemeClr val="bg2">
                    <a:alpha val="65000"/>
                  </a:schemeClr>
                </a:gs>
                <a:gs pos="0">
                  <a:schemeClr val="bg1"/>
                </a:gs>
                <a:gs pos="100000">
                  <a:schemeClr val="bg2">
                    <a:alpha val="86000"/>
                  </a:schemeClr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r Verbinder 67">
            <a:extLst>
              <a:ext uri="{FF2B5EF4-FFF2-40B4-BE49-F238E27FC236}">
                <a16:creationId xmlns:a16="http://schemas.microsoft.com/office/drawing/2014/main" id="{EF20DD3A-728C-8538-D90C-D4882D76AC45}"/>
              </a:ext>
            </a:extLst>
          </p:cNvPr>
          <p:cNvCxnSpPr>
            <a:cxnSpLocks/>
          </p:cNvCxnSpPr>
          <p:nvPr/>
        </p:nvCxnSpPr>
        <p:spPr>
          <a:xfrm flipH="1">
            <a:off x="7262621" y="3280222"/>
            <a:ext cx="360198" cy="0"/>
          </a:xfrm>
          <a:prstGeom prst="line">
            <a:avLst/>
          </a:prstGeom>
          <a:ln w="15875">
            <a:gradFill flip="none" rotWithShape="1">
              <a:gsLst>
                <a:gs pos="21000">
                  <a:schemeClr val="bg2">
                    <a:alpha val="65000"/>
                  </a:schemeClr>
                </a:gs>
                <a:gs pos="0">
                  <a:schemeClr val="bg1"/>
                </a:gs>
                <a:gs pos="100000">
                  <a:schemeClr val="bg2">
                    <a:alpha val="86000"/>
                  </a:schemeClr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4F1A6071-EB08-40B8-C56C-BCD02ED01239}"/>
              </a:ext>
            </a:extLst>
          </p:cNvPr>
          <p:cNvCxnSpPr>
            <a:cxnSpLocks/>
            <a:stCxn id="33" idx="3"/>
          </p:cNvCxnSpPr>
          <p:nvPr/>
        </p:nvCxnSpPr>
        <p:spPr>
          <a:xfrm flipV="1">
            <a:off x="7331459" y="2627387"/>
            <a:ext cx="780765" cy="681435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>
            <a:extLst>
              <a:ext uri="{FF2B5EF4-FFF2-40B4-BE49-F238E27FC236}">
                <a16:creationId xmlns:a16="http://schemas.microsoft.com/office/drawing/2014/main" id="{CCD17779-961F-E80A-1BE9-D9C9657B2D66}"/>
              </a:ext>
            </a:extLst>
          </p:cNvPr>
          <p:cNvCxnSpPr>
            <a:cxnSpLocks/>
          </p:cNvCxnSpPr>
          <p:nvPr/>
        </p:nvCxnSpPr>
        <p:spPr>
          <a:xfrm flipV="1">
            <a:off x="8473725" y="1132330"/>
            <a:ext cx="2567287" cy="1560064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Freihandform: Form 81">
            <a:extLst>
              <a:ext uri="{FF2B5EF4-FFF2-40B4-BE49-F238E27FC236}">
                <a16:creationId xmlns:a16="http://schemas.microsoft.com/office/drawing/2014/main" id="{DA9AE2A6-80E6-5ADF-F123-9101DCC8B4AE}"/>
              </a:ext>
            </a:extLst>
          </p:cNvPr>
          <p:cNvSpPr/>
          <p:nvPr/>
        </p:nvSpPr>
        <p:spPr>
          <a:xfrm>
            <a:off x="7335880" y="2070588"/>
            <a:ext cx="1419225" cy="1243010"/>
          </a:xfrm>
          <a:custGeom>
            <a:avLst/>
            <a:gdLst>
              <a:gd name="connsiteX0" fmla="*/ 0 w 804862"/>
              <a:gd name="connsiteY0" fmla="*/ 728662 h 728662"/>
              <a:gd name="connsiteX1" fmla="*/ 214312 w 804862"/>
              <a:gd name="connsiteY1" fmla="*/ 352425 h 728662"/>
              <a:gd name="connsiteX2" fmla="*/ 804862 w 804862"/>
              <a:gd name="connsiteY2" fmla="*/ 0 h 728662"/>
              <a:gd name="connsiteX0" fmla="*/ 0 w 804862"/>
              <a:gd name="connsiteY0" fmla="*/ 728662 h 728662"/>
              <a:gd name="connsiteX1" fmla="*/ 242887 w 804862"/>
              <a:gd name="connsiteY1" fmla="*/ 323850 h 728662"/>
              <a:gd name="connsiteX2" fmla="*/ 804862 w 804862"/>
              <a:gd name="connsiteY2" fmla="*/ 0 h 728662"/>
              <a:gd name="connsiteX0" fmla="*/ 0 w 804862"/>
              <a:gd name="connsiteY0" fmla="*/ 728662 h 728662"/>
              <a:gd name="connsiteX1" fmla="*/ 242887 w 804862"/>
              <a:gd name="connsiteY1" fmla="*/ 323850 h 728662"/>
              <a:gd name="connsiteX2" fmla="*/ 804862 w 804862"/>
              <a:gd name="connsiteY2" fmla="*/ 0 h 728662"/>
              <a:gd name="connsiteX0" fmla="*/ 0 w 804862"/>
              <a:gd name="connsiteY0" fmla="*/ 728662 h 728662"/>
              <a:gd name="connsiteX1" fmla="*/ 242887 w 804862"/>
              <a:gd name="connsiteY1" fmla="*/ 323850 h 728662"/>
              <a:gd name="connsiteX2" fmla="*/ 804862 w 804862"/>
              <a:gd name="connsiteY2" fmla="*/ 0 h 728662"/>
              <a:gd name="connsiteX0" fmla="*/ 0 w 804862"/>
              <a:gd name="connsiteY0" fmla="*/ 728662 h 728662"/>
              <a:gd name="connsiteX1" fmla="*/ 242887 w 804862"/>
              <a:gd name="connsiteY1" fmla="*/ 323850 h 728662"/>
              <a:gd name="connsiteX2" fmla="*/ 804862 w 804862"/>
              <a:gd name="connsiteY2" fmla="*/ 0 h 728662"/>
              <a:gd name="connsiteX0" fmla="*/ 0 w 804862"/>
              <a:gd name="connsiteY0" fmla="*/ 728662 h 728662"/>
              <a:gd name="connsiteX1" fmla="*/ 295275 w 804862"/>
              <a:gd name="connsiteY1" fmla="*/ 328612 h 728662"/>
              <a:gd name="connsiteX2" fmla="*/ 804862 w 804862"/>
              <a:gd name="connsiteY2" fmla="*/ 0 h 728662"/>
              <a:gd name="connsiteX0" fmla="*/ 0 w 1157287"/>
              <a:gd name="connsiteY0" fmla="*/ 1200149 h 1200149"/>
              <a:gd name="connsiteX1" fmla="*/ 295275 w 1157287"/>
              <a:gd name="connsiteY1" fmla="*/ 800099 h 1200149"/>
              <a:gd name="connsiteX2" fmla="*/ 1157287 w 1157287"/>
              <a:gd name="connsiteY2" fmla="*/ 0 h 1200149"/>
              <a:gd name="connsiteX0" fmla="*/ 0 w 1157287"/>
              <a:gd name="connsiteY0" fmla="*/ 1200149 h 1200149"/>
              <a:gd name="connsiteX1" fmla="*/ 328612 w 1157287"/>
              <a:gd name="connsiteY1" fmla="*/ 728661 h 1200149"/>
              <a:gd name="connsiteX2" fmla="*/ 1157287 w 1157287"/>
              <a:gd name="connsiteY2" fmla="*/ 0 h 1200149"/>
              <a:gd name="connsiteX0" fmla="*/ 0 w 1195387"/>
              <a:gd name="connsiteY0" fmla="*/ 1195386 h 1195386"/>
              <a:gd name="connsiteX1" fmla="*/ 328612 w 1195387"/>
              <a:gd name="connsiteY1" fmla="*/ 723898 h 1195386"/>
              <a:gd name="connsiteX2" fmla="*/ 1195387 w 1195387"/>
              <a:gd name="connsiteY2" fmla="*/ 0 h 1195386"/>
              <a:gd name="connsiteX0" fmla="*/ 0 w 1223613"/>
              <a:gd name="connsiteY0" fmla="*/ 1223538 h 1223538"/>
              <a:gd name="connsiteX1" fmla="*/ 328612 w 1223613"/>
              <a:gd name="connsiteY1" fmla="*/ 752050 h 1223538"/>
              <a:gd name="connsiteX2" fmla="*/ 1146133 w 1223613"/>
              <a:gd name="connsiteY2" fmla="*/ 62589 h 1223538"/>
              <a:gd name="connsiteX3" fmla="*/ 1195387 w 1223613"/>
              <a:gd name="connsiteY3" fmla="*/ 28152 h 1223538"/>
              <a:gd name="connsiteX0" fmla="*/ 0 w 1404937"/>
              <a:gd name="connsiteY0" fmla="*/ 1231073 h 1231073"/>
              <a:gd name="connsiteX1" fmla="*/ 328612 w 1404937"/>
              <a:gd name="connsiteY1" fmla="*/ 759585 h 1231073"/>
              <a:gd name="connsiteX2" fmla="*/ 1146133 w 1404937"/>
              <a:gd name="connsiteY2" fmla="*/ 70124 h 1231073"/>
              <a:gd name="connsiteX3" fmla="*/ 1404937 w 1404937"/>
              <a:gd name="connsiteY3" fmla="*/ 16637 h 1231073"/>
              <a:gd name="connsiteX0" fmla="*/ 0 w 1390650"/>
              <a:gd name="connsiteY0" fmla="*/ 1237997 h 1237997"/>
              <a:gd name="connsiteX1" fmla="*/ 328612 w 1390650"/>
              <a:gd name="connsiteY1" fmla="*/ 766509 h 1237997"/>
              <a:gd name="connsiteX2" fmla="*/ 1146133 w 1390650"/>
              <a:gd name="connsiteY2" fmla="*/ 77048 h 1237997"/>
              <a:gd name="connsiteX3" fmla="*/ 1390650 w 1390650"/>
              <a:gd name="connsiteY3" fmla="*/ 9274 h 1237997"/>
              <a:gd name="connsiteX0" fmla="*/ 0 w 1419225"/>
              <a:gd name="connsiteY0" fmla="*/ 1237997 h 1237997"/>
              <a:gd name="connsiteX1" fmla="*/ 328612 w 1419225"/>
              <a:gd name="connsiteY1" fmla="*/ 766509 h 1237997"/>
              <a:gd name="connsiteX2" fmla="*/ 1146133 w 1419225"/>
              <a:gd name="connsiteY2" fmla="*/ 77048 h 1237997"/>
              <a:gd name="connsiteX3" fmla="*/ 1419225 w 1419225"/>
              <a:gd name="connsiteY3" fmla="*/ 9274 h 1237997"/>
              <a:gd name="connsiteX0" fmla="*/ 0 w 1419225"/>
              <a:gd name="connsiteY0" fmla="*/ 1246392 h 1246392"/>
              <a:gd name="connsiteX1" fmla="*/ 328612 w 1419225"/>
              <a:gd name="connsiteY1" fmla="*/ 774904 h 1246392"/>
              <a:gd name="connsiteX2" fmla="*/ 1146133 w 1419225"/>
              <a:gd name="connsiteY2" fmla="*/ 85443 h 1246392"/>
              <a:gd name="connsiteX3" fmla="*/ 1419225 w 1419225"/>
              <a:gd name="connsiteY3" fmla="*/ 3382 h 1246392"/>
              <a:gd name="connsiteX0" fmla="*/ 0 w 1419225"/>
              <a:gd name="connsiteY0" fmla="*/ 1246392 h 1246392"/>
              <a:gd name="connsiteX1" fmla="*/ 328612 w 1419225"/>
              <a:gd name="connsiteY1" fmla="*/ 774904 h 1246392"/>
              <a:gd name="connsiteX2" fmla="*/ 1146133 w 1419225"/>
              <a:gd name="connsiteY2" fmla="*/ 85443 h 1246392"/>
              <a:gd name="connsiteX3" fmla="*/ 1419225 w 1419225"/>
              <a:gd name="connsiteY3" fmla="*/ 3382 h 1246392"/>
              <a:gd name="connsiteX0" fmla="*/ 0 w 1419225"/>
              <a:gd name="connsiteY0" fmla="*/ 1246392 h 1246392"/>
              <a:gd name="connsiteX1" fmla="*/ 328612 w 1419225"/>
              <a:gd name="connsiteY1" fmla="*/ 774904 h 1246392"/>
              <a:gd name="connsiteX2" fmla="*/ 1146133 w 1419225"/>
              <a:gd name="connsiteY2" fmla="*/ 85443 h 1246392"/>
              <a:gd name="connsiteX3" fmla="*/ 1419225 w 1419225"/>
              <a:gd name="connsiteY3" fmla="*/ 3382 h 1246392"/>
              <a:gd name="connsiteX0" fmla="*/ 0 w 1419225"/>
              <a:gd name="connsiteY0" fmla="*/ 1245184 h 1245184"/>
              <a:gd name="connsiteX1" fmla="*/ 328612 w 1419225"/>
              <a:gd name="connsiteY1" fmla="*/ 773696 h 1245184"/>
              <a:gd name="connsiteX2" fmla="*/ 1146133 w 1419225"/>
              <a:gd name="connsiteY2" fmla="*/ 84235 h 1245184"/>
              <a:gd name="connsiteX3" fmla="*/ 1419225 w 1419225"/>
              <a:gd name="connsiteY3" fmla="*/ 2174 h 1245184"/>
              <a:gd name="connsiteX0" fmla="*/ 0 w 1419225"/>
              <a:gd name="connsiteY0" fmla="*/ 1243010 h 1243010"/>
              <a:gd name="connsiteX1" fmla="*/ 328612 w 1419225"/>
              <a:gd name="connsiteY1" fmla="*/ 771522 h 1243010"/>
              <a:gd name="connsiteX2" fmla="*/ 1146133 w 1419225"/>
              <a:gd name="connsiteY2" fmla="*/ 82061 h 1243010"/>
              <a:gd name="connsiteX3" fmla="*/ 1419225 w 1419225"/>
              <a:gd name="connsiteY3" fmla="*/ 0 h 1243010"/>
              <a:gd name="connsiteX0" fmla="*/ 0 w 1419225"/>
              <a:gd name="connsiteY0" fmla="*/ 1243010 h 1243010"/>
              <a:gd name="connsiteX1" fmla="*/ 328612 w 1419225"/>
              <a:gd name="connsiteY1" fmla="*/ 771522 h 1243010"/>
              <a:gd name="connsiteX2" fmla="*/ 1146133 w 1419225"/>
              <a:gd name="connsiteY2" fmla="*/ 82061 h 1243010"/>
              <a:gd name="connsiteX3" fmla="*/ 1419225 w 1419225"/>
              <a:gd name="connsiteY3" fmla="*/ 0 h 1243010"/>
              <a:gd name="connsiteX0" fmla="*/ 0 w 1419225"/>
              <a:gd name="connsiteY0" fmla="*/ 1243010 h 1243010"/>
              <a:gd name="connsiteX1" fmla="*/ 328612 w 1419225"/>
              <a:gd name="connsiteY1" fmla="*/ 771522 h 1243010"/>
              <a:gd name="connsiteX2" fmla="*/ 1146133 w 1419225"/>
              <a:gd name="connsiteY2" fmla="*/ 82061 h 1243010"/>
              <a:gd name="connsiteX3" fmla="*/ 1419225 w 1419225"/>
              <a:gd name="connsiteY3" fmla="*/ 0 h 1243010"/>
              <a:gd name="connsiteX0" fmla="*/ 0 w 1419225"/>
              <a:gd name="connsiteY0" fmla="*/ 1243010 h 1243010"/>
              <a:gd name="connsiteX1" fmla="*/ 328612 w 1419225"/>
              <a:gd name="connsiteY1" fmla="*/ 771522 h 1243010"/>
              <a:gd name="connsiteX2" fmla="*/ 1146133 w 1419225"/>
              <a:gd name="connsiteY2" fmla="*/ 82061 h 1243010"/>
              <a:gd name="connsiteX3" fmla="*/ 1419225 w 1419225"/>
              <a:gd name="connsiteY3" fmla="*/ 0 h 1243010"/>
              <a:gd name="connsiteX0" fmla="*/ 0 w 1419225"/>
              <a:gd name="connsiteY0" fmla="*/ 1243010 h 1243010"/>
              <a:gd name="connsiteX1" fmla="*/ 328612 w 1419225"/>
              <a:gd name="connsiteY1" fmla="*/ 771522 h 1243010"/>
              <a:gd name="connsiteX2" fmla="*/ 1146133 w 1419225"/>
              <a:gd name="connsiteY2" fmla="*/ 82061 h 1243010"/>
              <a:gd name="connsiteX3" fmla="*/ 1419225 w 1419225"/>
              <a:gd name="connsiteY3" fmla="*/ 0 h 1243010"/>
              <a:gd name="connsiteX0" fmla="*/ 0 w 1419225"/>
              <a:gd name="connsiteY0" fmla="*/ 1243010 h 1243010"/>
              <a:gd name="connsiteX1" fmla="*/ 328612 w 1419225"/>
              <a:gd name="connsiteY1" fmla="*/ 771522 h 1243010"/>
              <a:gd name="connsiteX2" fmla="*/ 1146133 w 1419225"/>
              <a:gd name="connsiteY2" fmla="*/ 82061 h 1243010"/>
              <a:gd name="connsiteX3" fmla="*/ 1419225 w 1419225"/>
              <a:gd name="connsiteY3" fmla="*/ 0 h 1243010"/>
              <a:gd name="connsiteX0" fmla="*/ 0 w 1419225"/>
              <a:gd name="connsiteY0" fmla="*/ 1243010 h 1243010"/>
              <a:gd name="connsiteX1" fmla="*/ 328612 w 1419225"/>
              <a:gd name="connsiteY1" fmla="*/ 771522 h 1243010"/>
              <a:gd name="connsiteX2" fmla="*/ 1146133 w 1419225"/>
              <a:gd name="connsiteY2" fmla="*/ 82061 h 1243010"/>
              <a:gd name="connsiteX3" fmla="*/ 1419225 w 1419225"/>
              <a:gd name="connsiteY3" fmla="*/ 0 h 1243010"/>
              <a:gd name="connsiteX0" fmla="*/ 0 w 1419225"/>
              <a:gd name="connsiteY0" fmla="*/ 1243010 h 1243010"/>
              <a:gd name="connsiteX1" fmla="*/ 328612 w 1419225"/>
              <a:gd name="connsiteY1" fmla="*/ 771522 h 1243010"/>
              <a:gd name="connsiteX2" fmla="*/ 1146133 w 1419225"/>
              <a:gd name="connsiteY2" fmla="*/ 82061 h 1243010"/>
              <a:gd name="connsiteX3" fmla="*/ 1419225 w 1419225"/>
              <a:gd name="connsiteY3" fmla="*/ 0 h 1243010"/>
              <a:gd name="connsiteX0" fmla="*/ 0 w 1419225"/>
              <a:gd name="connsiteY0" fmla="*/ 1243010 h 1243010"/>
              <a:gd name="connsiteX1" fmla="*/ 428624 w 1419225"/>
              <a:gd name="connsiteY1" fmla="*/ 666747 h 1243010"/>
              <a:gd name="connsiteX2" fmla="*/ 1146133 w 1419225"/>
              <a:gd name="connsiteY2" fmla="*/ 82061 h 1243010"/>
              <a:gd name="connsiteX3" fmla="*/ 1419225 w 1419225"/>
              <a:gd name="connsiteY3" fmla="*/ 0 h 1243010"/>
              <a:gd name="connsiteX0" fmla="*/ 0 w 1419225"/>
              <a:gd name="connsiteY0" fmla="*/ 1243010 h 1243010"/>
              <a:gd name="connsiteX1" fmla="*/ 428624 w 1419225"/>
              <a:gd name="connsiteY1" fmla="*/ 666747 h 1243010"/>
              <a:gd name="connsiteX2" fmla="*/ 1146133 w 1419225"/>
              <a:gd name="connsiteY2" fmla="*/ 82061 h 1243010"/>
              <a:gd name="connsiteX3" fmla="*/ 1419225 w 1419225"/>
              <a:gd name="connsiteY3" fmla="*/ 0 h 1243010"/>
              <a:gd name="connsiteX0" fmla="*/ 0 w 1419225"/>
              <a:gd name="connsiteY0" fmla="*/ 1243010 h 1243010"/>
              <a:gd name="connsiteX1" fmla="*/ 428624 w 1419225"/>
              <a:gd name="connsiteY1" fmla="*/ 666747 h 1243010"/>
              <a:gd name="connsiteX2" fmla="*/ 1241383 w 1419225"/>
              <a:gd name="connsiteY2" fmla="*/ 20149 h 1243010"/>
              <a:gd name="connsiteX3" fmla="*/ 1419225 w 1419225"/>
              <a:gd name="connsiteY3" fmla="*/ 0 h 1243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9225" h="1243010">
                <a:moveTo>
                  <a:pt x="0" y="1243010"/>
                </a:moveTo>
                <a:cubicBezTo>
                  <a:pt x="40084" y="1115613"/>
                  <a:pt x="394493" y="683416"/>
                  <a:pt x="428624" y="666747"/>
                </a:cubicBezTo>
                <a:cubicBezTo>
                  <a:pt x="472008" y="620893"/>
                  <a:pt x="1204230" y="49720"/>
                  <a:pt x="1241383" y="20149"/>
                </a:cubicBezTo>
                <a:cubicBezTo>
                  <a:pt x="1268947" y="-1790"/>
                  <a:pt x="1411016" y="5740"/>
                  <a:pt x="1419225" y="0"/>
                </a:cubicBezTo>
              </a:path>
            </a:pathLst>
          </a:custGeom>
          <a:noFill/>
          <a:ln>
            <a:solidFill>
              <a:srgbClr val="FF0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Freihandform: Form 84">
            <a:extLst>
              <a:ext uri="{FF2B5EF4-FFF2-40B4-BE49-F238E27FC236}">
                <a16:creationId xmlns:a16="http://schemas.microsoft.com/office/drawing/2014/main" id="{810FE4AA-AED6-B2F5-8337-C0276DE059FE}"/>
              </a:ext>
            </a:extLst>
          </p:cNvPr>
          <p:cNvSpPr/>
          <p:nvPr/>
        </p:nvSpPr>
        <p:spPr>
          <a:xfrm>
            <a:off x="8339138" y="1294314"/>
            <a:ext cx="2062162" cy="1134561"/>
          </a:xfrm>
          <a:custGeom>
            <a:avLst/>
            <a:gdLst>
              <a:gd name="connsiteX0" fmla="*/ 2062162 w 2062162"/>
              <a:gd name="connsiteY0" fmla="*/ 101325 h 1230037"/>
              <a:gd name="connsiteX1" fmla="*/ 1614487 w 2062162"/>
              <a:gd name="connsiteY1" fmla="*/ 110850 h 1230037"/>
              <a:gd name="connsiteX2" fmla="*/ 0 w 2062162"/>
              <a:gd name="connsiteY2" fmla="*/ 1230037 h 1230037"/>
              <a:gd name="connsiteX0" fmla="*/ 2062162 w 2062162"/>
              <a:gd name="connsiteY0" fmla="*/ 76349 h 1205061"/>
              <a:gd name="connsiteX1" fmla="*/ 1614487 w 2062162"/>
              <a:gd name="connsiteY1" fmla="*/ 85874 h 1205061"/>
              <a:gd name="connsiteX2" fmla="*/ 0 w 2062162"/>
              <a:gd name="connsiteY2" fmla="*/ 1205061 h 1205061"/>
              <a:gd name="connsiteX0" fmla="*/ 2062162 w 2062162"/>
              <a:gd name="connsiteY0" fmla="*/ 2883 h 1131595"/>
              <a:gd name="connsiteX1" fmla="*/ 1614487 w 2062162"/>
              <a:gd name="connsiteY1" fmla="*/ 12408 h 1131595"/>
              <a:gd name="connsiteX2" fmla="*/ 0 w 2062162"/>
              <a:gd name="connsiteY2" fmla="*/ 1131595 h 1131595"/>
              <a:gd name="connsiteX0" fmla="*/ 2062162 w 2062162"/>
              <a:gd name="connsiteY0" fmla="*/ 2883 h 1131595"/>
              <a:gd name="connsiteX1" fmla="*/ 1614487 w 2062162"/>
              <a:gd name="connsiteY1" fmla="*/ 12408 h 1131595"/>
              <a:gd name="connsiteX2" fmla="*/ 0 w 2062162"/>
              <a:gd name="connsiteY2" fmla="*/ 1131595 h 1131595"/>
              <a:gd name="connsiteX0" fmla="*/ 2062162 w 2062162"/>
              <a:gd name="connsiteY0" fmla="*/ 5849 h 1134561"/>
              <a:gd name="connsiteX1" fmla="*/ 1824037 w 2062162"/>
              <a:gd name="connsiteY1" fmla="*/ 10612 h 1134561"/>
              <a:gd name="connsiteX2" fmla="*/ 0 w 2062162"/>
              <a:gd name="connsiteY2" fmla="*/ 1134561 h 1134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2162" h="1134561">
                <a:moveTo>
                  <a:pt x="2062162" y="5849"/>
                </a:moveTo>
                <a:cubicBezTo>
                  <a:pt x="1953021" y="7040"/>
                  <a:pt x="1843881" y="-10819"/>
                  <a:pt x="1824037" y="10612"/>
                </a:cubicBezTo>
                <a:cubicBezTo>
                  <a:pt x="1485106" y="227306"/>
                  <a:pt x="635396" y="669027"/>
                  <a:pt x="0" y="1134561"/>
                </a:cubicBezTo>
              </a:path>
            </a:pathLst>
          </a:custGeom>
          <a:noFill/>
          <a:ln>
            <a:solidFill>
              <a:srgbClr val="7030A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C2E16707-4034-D8D3-1EDF-BE78CADD3922}"/>
              </a:ext>
            </a:extLst>
          </p:cNvPr>
          <p:cNvSpPr/>
          <p:nvPr/>
        </p:nvSpPr>
        <p:spPr>
          <a:xfrm>
            <a:off x="9884059" y="1790013"/>
            <a:ext cx="607107" cy="1565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b="1" i="1" dirty="0">
                <a:solidFill>
                  <a:srgbClr val="0000FF"/>
                </a:solidFill>
              </a:rPr>
              <a:t>r</a:t>
            </a:r>
            <a:r>
              <a:rPr lang="de-DE" sz="1200" b="1" dirty="0">
                <a:solidFill>
                  <a:srgbClr val="0000FF"/>
                </a:solidFill>
              </a:rPr>
              <a:t> </a:t>
            </a:r>
            <a:r>
              <a:rPr lang="de-DE" sz="1200" b="1" dirty="0" err="1">
                <a:solidFill>
                  <a:srgbClr val="0000FF"/>
                </a:solidFill>
              </a:rPr>
              <a:t>process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87" name="Rechteck 86">
            <a:extLst>
              <a:ext uri="{FF2B5EF4-FFF2-40B4-BE49-F238E27FC236}">
                <a16:creationId xmlns:a16="http://schemas.microsoft.com/office/drawing/2014/main" id="{BD880CEC-EE22-304A-F593-AC25FF776FD6}"/>
              </a:ext>
            </a:extLst>
          </p:cNvPr>
          <p:cNvSpPr/>
          <p:nvPr/>
        </p:nvSpPr>
        <p:spPr>
          <a:xfrm>
            <a:off x="9244944" y="1313127"/>
            <a:ext cx="637792" cy="1585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b="1" i="1" dirty="0">
                <a:solidFill>
                  <a:srgbClr val="7030A0"/>
                </a:solidFill>
              </a:rPr>
              <a:t>p</a:t>
            </a:r>
            <a:r>
              <a:rPr lang="de-DE" sz="1200" b="1" dirty="0">
                <a:solidFill>
                  <a:srgbClr val="7030A0"/>
                </a:solidFill>
              </a:rPr>
              <a:t> </a:t>
            </a:r>
            <a:r>
              <a:rPr lang="de-DE" sz="1200" b="1" dirty="0" err="1">
                <a:solidFill>
                  <a:srgbClr val="7030A0"/>
                </a:solidFill>
              </a:rPr>
              <a:t>process</a:t>
            </a:r>
            <a:endParaRPr lang="en-US" sz="1200" b="1" dirty="0">
              <a:solidFill>
                <a:srgbClr val="7030A0"/>
              </a:solidFill>
            </a:endParaRPr>
          </a:p>
        </p:txBody>
      </p:sp>
      <p:sp>
        <p:nvSpPr>
          <p:cNvPr id="89" name="Rechteck 88">
            <a:extLst>
              <a:ext uri="{FF2B5EF4-FFF2-40B4-BE49-F238E27FC236}">
                <a16:creationId xmlns:a16="http://schemas.microsoft.com/office/drawing/2014/main" id="{6DA5AA48-5EBC-AB33-C482-3F0028440E1D}"/>
              </a:ext>
            </a:extLst>
          </p:cNvPr>
          <p:cNvSpPr/>
          <p:nvPr/>
        </p:nvSpPr>
        <p:spPr>
          <a:xfrm>
            <a:off x="7716342" y="2153953"/>
            <a:ext cx="704971" cy="1585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b="1" i="1" dirty="0">
                <a:solidFill>
                  <a:srgbClr val="FF0000"/>
                </a:solidFill>
              </a:rPr>
              <a:t>rp </a:t>
            </a:r>
            <a:r>
              <a:rPr lang="de-DE" sz="1200" b="1" dirty="0" err="1">
                <a:solidFill>
                  <a:srgbClr val="FF0000"/>
                </a:solidFill>
              </a:rPr>
              <a:t>process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90" name="Rechteck 89">
            <a:extLst>
              <a:ext uri="{FF2B5EF4-FFF2-40B4-BE49-F238E27FC236}">
                <a16:creationId xmlns:a16="http://schemas.microsoft.com/office/drawing/2014/main" id="{9AAAF61A-9E68-D595-5726-59305858D778}"/>
              </a:ext>
            </a:extLst>
          </p:cNvPr>
          <p:cNvSpPr/>
          <p:nvPr/>
        </p:nvSpPr>
        <p:spPr>
          <a:xfrm>
            <a:off x="7703442" y="2964862"/>
            <a:ext cx="934126" cy="1585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b="1" i="1" dirty="0">
                <a:solidFill>
                  <a:srgbClr val="FFC000"/>
                </a:solidFill>
              </a:rPr>
              <a:t>Stellar </a:t>
            </a:r>
            <a:r>
              <a:rPr lang="de-DE" sz="1200" b="1" i="1" dirty="0" err="1">
                <a:solidFill>
                  <a:srgbClr val="FFC000"/>
                </a:solidFill>
              </a:rPr>
              <a:t>fusion</a:t>
            </a:r>
            <a:endParaRPr lang="en-US" sz="1200" b="1" dirty="0">
              <a:solidFill>
                <a:srgbClr val="FFC000"/>
              </a:solidFill>
            </a:endParaRPr>
          </a:p>
        </p:txBody>
      </p:sp>
      <p:sp>
        <p:nvSpPr>
          <p:cNvPr id="71" name="Freihandform: Form 70">
            <a:extLst>
              <a:ext uri="{FF2B5EF4-FFF2-40B4-BE49-F238E27FC236}">
                <a16:creationId xmlns:a16="http://schemas.microsoft.com/office/drawing/2014/main" id="{73185152-64CD-1624-355C-C590A85F09C0}"/>
              </a:ext>
            </a:extLst>
          </p:cNvPr>
          <p:cNvSpPr/>
          <p:nvPr/>
        </p:nvSpPr>
        <p:spPr>
          <a:xfrm>
            <a:off x="8070015" y="1298463"/>
            <a:ext cx="2349858" cy="1439200"/>
          </a:xfrm>
          <a:custGeom>
            <a:avLst/>
            <a:gdLst>
              <a:gd name="connsiteX0" fmla="*/ 0 w 2381250"/>
              <a:gd name="connsiteY0" fmla="*/ 1476375 h 1476375"/>
              <a:gd name="connsiteX1" fmla="*/ 1000125 w 2381250"/>
              <a:gd name="connsiteY1" fmla="*/ 742950 h 1476375"/>
              <a:gd name="connsiteX2" fmla="*/ 2381250 w 2381250"/>
              <a:gd name="connsiteY2" fmla="*/ 0 h 1476375"/>
              <a:gd name="connsiteX0" fmla="*/ 0 w 2381250"/>
              <a:gd name="connsiteY0" fmla="*/ 1476375 h 1476375"/>
              <a:gd name="connsiteX1" fmla="*/ 2381250 w 2381250"/>
              <a:gd name="connsiteY1" fmla="*/ 0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81250" h="1476375">
                <a:moveTo>
                  <a:pt x="0" y="1476375"/>
                </a:moveTo>
                <a:lnTo>
                  <a:pt x="2381250" y="0"/>
                </a:lnTo>
              </a:path>
            </a:pathLst>
          </a:custGeom>
          <a:noFill/>
          <a:ln>
            <a:solidFill>
              <a:srgbClr val="3BAE02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hteck 87">
            <a:extLst>
              <a:ext uri="{FF2B5EF4-FFF2-40B4-BE49-F238E27FC236}">
                <a16:creationId xmlns:a16="http://schemas.microsoft.com/office/drawing/2014/main" id="{D3DFCDEE-FA47-EE24-79CF-59D990F2C34D}"/>
              </a:ext>
            </a:extLst>
          </p:cNvPr>
          <p:cNvSpPr/>
          <p:nvPr/>
        </p:nvSpPr>
        <p:spPr>
          <a:xfrm>
            <a:off x="8845404" y="1761552"/>
            <a:ext cx="637792" cy="1585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b="1" i="1" dirty="0">
                <a:solidFill>
                  <a:srgbClr val="00B050"/>
                </a:solidFill>
              </a:rPr>
              <a:t>s</a:t>
            </a:r>
            <a:r>
              <a:rPr lang="de-DE" sz="1200" b="1" dirty="0">
                <a:solidFill>
                  <a:srgbClr val="00B050"/>
                </a:solidFill>
              </a:rPr>
              <a:t> </a:t>
            </a:r>
            <a:r>
              <a:rPr lang="de-DE" sz="1200" b="1" dirty="0" err="1">
                <a:solidFill>
                  <a:srgbClr val="00B050"/>
                </a:solidFill>
              </a:rPr>
              <a:t>process</a:t>
            </a:r>
            <a:endParaRPr lang="en-US" sz="1200" b="1" dirty="0">
              <a:solidFill>
                <a:srgbClr val="00B050"/>
              </a:solidFill>
            </a:endParaRPr>
          </a:p>
        </p:txBody>
      </p:sp>
      <p:sp>
        <p:nvSpPr>
          <p:cNvPr id="91" name="Rechteck 90">
            <a:extLst>
              <a:ext uri="{FF2B5EF4-FFF2-40B4-BE49-F238E27FC236}">
                <a16:creationId xmlns:a16="http://schemas.microsoft.com/office/drawing/2014/main" id="{B60F273A-CC41-058E-6731-693B764D8080}"/>
              </a:ext>
            </a:extLst>
          </p:cNvPr>
          <p:cNvSpPr/>
          <p:nvPr/>
        </p:nvSpPr>
        <p:spPr>
          <a:xfrm>
            <a:off x="10649135" y="1313127"/>
            <a:ext cx="637792" cy="1585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b="1" dirty="0">
                <a:solidFill>
                  <a:schemeClr val="tx1"/>
                </a:solidFill>
              </a:rPr>
              <a:t>Fission</a:t>
            </a:r>
            <a:endParaRPr lang="en-US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293476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9C4C54C3-CD6D-481C-B5DC-47AFF7F0DB56}"/>
              </a:ext>
            </a:extLst>
          </p:cNvPr>
          <p:cNvSpPr txBox="1"/>
          <p:nvPr/>
        </p:nvSpPr>
        <p:spPr>
          <a:xfrm>
            <a:off x="7894909" y="6050645"/>
            <a:ext cx="39844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400" dirty="0"/>
              <a:t>F. Heim </a:t>
            </a:r>
            <a:r>
              <a:rPr lang="de-DE" sz="1400" i="1" dirty="0"/>
              <a:t>et al.</a:t>
            </a:r>
            <a:r>
              <a:rPr lang="de-DE" sz="1400" dirty="0"/>
              <a:t>, Phys. Rev. C </a:t>
            </a:r>
            <a:r>
              <a:rPr lang="de-DE" sz="1400" b="1" dirty="0"/>
              <a:t>103</a:t>
            </a:r>
            <a:r>
              <a:rPr lang="de-DE" sz="1400" dirty="0"/>
              <a:t>, 025805 (2021)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23DA3F2E-8CD6-4D67-85F9-319F9256808D}"/>
              </a:ext>
            </a:extLst>
          </p:cNvPr>
          <p:cNvSpPr/>
          <p:nvPr/>
        </p:nvSpPr>
        <p:spPr>
          <a:xfrm>
            <a:off x="6429375" y="2847975"/>
            <a:ext cx="428625" cy="4095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itel 2">
            <a:extLst>
              <a:ext uri="{FF2B5EF4-FFF2-40B4-BE49-F238E27FC236}">
                <a16:creationId xmlns:a16="http://schemas.microsoft.com/office/drawing/2014/main" id="{07E52BB3-6543-28D0-3B79-44AC4D95BAD3}"/>
              </a:ext>
            </a:extLst>
          </p:cNvPr>
          <p:cNvSpPr txBox="1">
            <a:spLocks/>
          </p:cNvSpPr>
          <p:nvPr/>
        </p:nvSpPr>
        <p:spPr bwMode="auto">
          <a:xfrm>
            <a:off x="0" y="1"/>
            <a:ext cx="121920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de-DE" kern="0" dirty="0"/>
              <a:t>Primary </a:t>
            </a:r>
            <a:r>
              <a:rPr lang="de-DE" kern="0" dirty="0">
                <a:sym typeface="Symbol" panose="05050102010706020507" pitchFamily="18" charset="2"/>
              </a:rPr>
              <a:t>-</a:t>
            </a:r>
            <a:r>
              <a:rPr lang="de-DE" kern="0" dirty="0" err="1">
                <a:sym typeface="Symbol" panose="05050102010706020507" pitchFamily="18" charset="2"/>
              </a:rPr>
              <a:t>ray</a:t>
            </a:r>
            <a:r>
              <a:rPr lang="de-DE" kern="0" dirty="0">
                <a:sym typeface="Symbol" panose="05050102010706020507" pitchFamily="18" charset="2"/>
              </a:rPr>
              <a:t> </a:t>
            </a:r>
            <a:r>
              <a:rPr lang="de-DE" kern="0" dirty="0" err="1">
                <a:sym typeface="Symbol" panose="05050102010706020507" pitchFamily="18" charset="2"/>
              </a:rPr>
              <a:t>intensities</a:t>
            </a:r>
            <a:r>
              <a:rPr lang="de-DE" kern="0" dirty="0">
                <a:sym typeface="Symbol" panose="05050102010706020507" pitchFamily="18" charset="2"/>
              </a:rPr>
              <a:t> </a:t>
            </a:r>
            <a:r>
              <a:rPr lang="de-DE" kern="0" dirty="0" err="1">
                <a:sym typeface="Symbol" panose="05050102010706020507" pitchFamily="18" charset="2"/>
              </a:rPr>
              <a:t>from</a:t>
            </a:r>
            <a:r>
              <a:rPr lang="de-DE" kern="0" dirty="0">
                <a:sym typeface="Symbol" panose="05050102010706020507" pitchFamily="18" charset="2"/>
              </a:rPr>
              <a:t> </a:t>
            </a:r>
            <a:r>
              <a:rPr lang="de-DE" i="1" kern="0" dirty="0" err="1">
                <a:sym typeface="Symbol" panose="05050102010706020507" pitchFamily="18" charset="2"/>
              </a:rPr>
              <a:t>second</a:t>
            </a:r>
            <a:r>
              <a:rPr lang="de-DE" i="1" kern="0" dirty="0">
                <a:sym typeface="Symbol" panose="05050102010706020507" pitchFamily="18" charset="2"/>
              </a:rPr>
              <a:t> </a:t>
            </a:r>
            <a:r>
              <a:rPr lang="de-DE" i="1" kern="0" dirty="0" err="1">
                <a:sym typeface="Symbol" panose="05050102010706020507" pitchFamily="18" charset="2"/>
              </a:rPr>
              <a:t>generation</a:t>
            </a:r>
            <a:r>
              <a:rPr lang="de-DE" kern="0" dirty="0">
                <a:sym typeface="Symbol" panose="05050102010706020507" pitchFamily="18" charset="2"/>
              </a:rPr>
              <a:t>  </a:t>
            </a:r>
            <a:r>
              <a:rPr lang="de-DE" kern="0" dirty="0" err="1">
                <a:sym typeface="Symbol" panose="05050102010706020507" pitchFamily="18" charset="2"/>
              </a:rPr>
              <a:t>rays</a:t>
            </a:r>
            <a:endParaRPr lang="en-US" kern="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3AD634F-9EB5-49F4-42E7-A6EC7AE8047C}"/>
              </a:ext>
            </a:extLst>
          </p:cNvPr>
          <p:cNvSpPr txBox="1"/>
          <p:nvPr/>
        </p:nvSpPr>
        <p:spPr>
          <a:xfrm>
            <a:off x="263352" y="5839897"/>
            <a:ext cx="39844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400" dirty="0"/>
              <a:t>H. Utsunomiya </a:t>
            </a:r>
            <a:r>
              <a:rPr lang="de-DE" sz="1400" i="1" dirty="0"/>
              <a:t>et al.</a:t>
            </a:r>
            <a:r>
              <a:rPr lang="de-DE" sz="1400" dirty="0"/>
              <a:t>, Phys. Rev. C </a:t>
            </a:r>
            <a:r>
              <a:rPr lang="de-DE" sz="1400" b="1" dirty="0"/>
              <a:t>88</a:t>
            </a:r>
            <a:r>
              <a:rPr lang="de-DE" sz="1400" dirty="0"/>
              <a:t>, 015805 (2013)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60434430-4E6D-B3B5-4A93-046C85DA31CF}"/>
              </a:ext>
            </a:extLst>
          </p:cNvPr>
          <p:cNvSpPr txBox="1"/>
          <p:nvPr/>
        </p:nvSpPr>
        <p:spPr>
          <a:xfrm>
            <a:off x="263352" y="6115734"/>
            <a:ext cx="39844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400" dirty="0"/>
              <a:t>A. Banu </a:t>
            </a:r>
            <a:r>
              <a:rPr lang="de-DE" sz="1400" i="1" dirty="0"/>
              <a:t>et al.</a:t>
            </a:r>
            <a:r>
              <a:rPr lang="de-DE" sz="1400" dirty="0"/>
              <a:t>, Phys. Rev. C </a:t>
            </a:r>
            <a:r>
              <a:rPr lang="de-DE" sz="1400" b="1" dirty="0"/>
              <a:t>99</a:t>
            </a:r>
            <a:r>
              <a:rPr lang="de-DE" sz="1400" dirty="0"/>
              <a:t>, 025802 (2019)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B5947161-E495-8574-C691-97D4B57FEDAB}"/>
              </a:ext>
            </a:extLst>
          </p:cNvPr>
          <p:cNvSpPr txBox="1"/>
          <p:nvPr/>
        </p:nvSpPr>
        <p:spPr>
          <a:xfrm>
            <a:off x="263352" y="5559039"/>
            <a:ext cx="39844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400" dirty="0"/>
              <a:t>G. </a:t>
            </a:r>
            <a:r>
              <a:rPr lang="de-DE" sz="1400" dirty="0" err="1"/>
              <a:t>Rusev</a:t>
            </a:r>
            <a:r>
              <a:rPr lang="de-DE" sz="1400" dirty="0"/>
              <a:t> </a:t>
            </a:r>
            <a:r>
              <a:rPr lang="de-DE" sz="1400" i="1" dirty="0"/>
              <a:t>et al.</a:t>
            </a:r>
            <a:r>
              <a:rPr lang="de-DE" sz="1400" dirty="0"/>
              <a:t>, Phys. Rev. C </a:t>
            </a:r>
            <a:r>
              <a:rPr lang="de-DE" sz="1400" b="1" dirty="0"/>
              <a:t>79</a:t>
            </a:r>
            <a:r>
              <a:rPr lang="de-DE" sz="1400" dirty="0"/>
              <a:t>, 061302 (2009)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48B843C3-23F1-E639-CA22-D4EB49F77B63}"/>
              </a:ext>
            </a:extLst>
          </p:cNvPr>
          <p:cNvSpPr txBox="1"/>
          <p:nvPr/>
        </p:nvSpPr>
        <p:spPr>
          <a:xfrm>
            <a:off x="407368" y="1237339"/>
            <a:ext cx="3528392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(p,</a:t>
            </a:r>
            <a:r>
              <a:rPr lang="el-GR" sz="2000" dirty="0">
                <a:latin typeface="Cambria" panose="02040503050406030204" pitchFamily="18" charset="0"/>
                <a:ea typeface="Cambria" panose="02040503050406030204" pitchFamily="18" charset="0"/>
              </a:rPr>
              <a:t>γ</a:t>
            </a:r>
            <a:r>
              <a:rPr lang="de-DE" sz="2000" dirty="0"/>
              <a:t>) </a:t>
            </a:r>
            <a:r>
              <a:rPr lang="de-DE" sz="2000" dirty="0" err="1"/>
              <a:t>reaction</a:t>
            </a:r>
            <a:r>
              <a:rPr lang="de-DE" sz="2000" dirty="0"/>
              <a:t> </a:t>
            </a:r>
            <a:r>
              <a:rPr lang="de-DE" sz="2000" dirty="0" err="1"/>
              <a:t>allows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reliably</a:t>
            </a:r>
            <a:r>
              <a:rPr lang="de-DE" sz="2000" dirty="0"/>
              <a:t> </a:t>
            </a:r>
            <a:r>
              <a:rPr lang="de-DE" sz="2000" dirty="0" err="1"/>
              <a:t>measure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el-GR" sz="2000" dirty="0">
                <a:latin typeface="Cambria" panose="02040503050406030204" pitchFamily="18" charset="0"/>
                <a:ea typeface="Cambria" panose="02040503050406030204" pitchFamily="18" charset="0"/>
              </a:rPr>
              <a:t>γ</a:t>
            </a:r>
            <a:r>
              <a:rPr lang="de-DE" sz="2000" dirty="0"/>
              <a:t>-</a:t>
            </a:r>
            <a:r>
              <a:rPr lang="de-DE" sz="2000" dirty="0" err="1"/>
              <a:t>ray</a:t>
            </a:r>
            <a:r>
              <a:rPr lang="de-DE" sz="2000" dirty="0"/>
              <a:t> </a:t>
            </a:r>
            <a:r>
              <a:rPr lang="de-DE" sz="2000" dirty="0" err="1"/>
              <a:t>strength</a:t>
            </a:r>
            <a:r>
              <a:rPr lang="de-DE" sz="2000" dirty="0"/>
              <a:t> </a:t>
            </a:r>
            <a:r>
              <a:rPr lang="de-DE" sz="2000" dirty="0" err="1"/>
              <a:t>function</a:t>
            </a:r>
            <a:endParaRPr lang="de-DE" sz="200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 err="1"/>
              <a:t>Consistent</a:t>
            </a:r>
            <a:r>
              <a:rPr lang="de-DE" sz="2000" dirty="0"/>
              <a:t> </a:t>
            </a:r>
            <a:r>
              <a:rPr lang="de-DE" sz="2000" dirty="0" err="1"/>
              <a:t>data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different </a:t>
            </a:r>
            <a:r>
              <a:rPr lang="de-DE" sz="2000" dirty="0" err="1"/>
              <a:t>excitation</a:t>
            </a:r>
            <a:r>
              <a:rPr lang="de-DE" sz="2000" dirty="0"/>
              <a:t> </a:t>
            </a:r>
            <a:r>
              <a:rPr lang="de-DE" sz="2000" dirty="0" err="1"/>
              <a:t>energies</a:t>
            </a:r>
            <a:r>
              <a:rPr lang="de-DE" sz="2000" dirty="0"/>
              <a:t> </a:t>
            </a:r>
            <a:r>
              <a:rPr lang="de-DE" sz="2000" dirty="0">
                <a:latin typeface="Cambria" panose="02040503050406030204" pitchFamily="18" charset="0"/>
                <a:ea typeface="Cambria" panose="02040503050406030204" pitchFamily="18" charset="0"/>
              </a:rPr>
              <a:t>→ </a:t>
            </a:r>
            <a:r>
              <a:rPr lang="de-DE" sz="2000" dirty="0">
                <a:ea typeface="Cambria" panose="02040503050406030204" pitchFamily="18" charset="0"/>
              </a:rPr>
              <a:t>Brink-Axel </a:t>
            </a:r>
            <a:r>
              <a:rPr lang="de-DE" sz="2000" dirty="0" err="1">
                <a:ea typeface="Cambria" panose="02040503050406030204" pitchFamily="18" charset="0"/>
              </a:rPr>
              <a:t>hypothesis</a:t>
            </a:r>
            <a:endParaRPr lang="de-DE" sz="2000" dirty="0">
              <a:ea typeface="Cambria" panose="02040503050406030204" pitchFamily="18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b="1" dirty="0">
                <a:ea typeface="Cambria" panose="02040503050406030204" pitchFamily="18" charset="0"/>
              </a:rPr>
              <a:t>Agreement </a:t>
            </a:r>
            <a:r>
              <a:rPr lang="de-DE" sz="2000" b="1" dirty="0" err="1">
                <a:ea typeface="Cambria" panose="02040503050406030204" pitchFamily="18" charset="0"/>
              </a:rPr>
              <a:t>with</a:t>
            </a:r>
            <a:r>
              <a:rPr lang="de-DE" sz="2000" b="1" dirty="0">
                <a:ea typeface="Cambria" panose="02040503050406030204" pitchFamily="18" charset="0"/>
              </a:rPr>
              <a:t> </a:t>
            </a:r>
            <a:r>
              <a:rPr lang="de-DE" sz="2000" b="1" dirty="0" err="1">
                <a:ea typeface="Cambria" panose="02040503050406030204" pitchFamily="18" charset="0"/>
              </a:rPr>
              <a:t>other</a:t>
            </a:r>
            <a:r>
              <a:rPr lang="de-DE" sz="2000" b="1" dirty="0">
                <a:ea typeface="Cambria" panose="02040503050406030204" pitchFamily="18" charset="0"/>
              </a:rPr>
              <a:t> </a:t>
            </a:r>
            <a:r>
              <a:rPr lang="de-DE" sz="2000" b="1" dirty="0" err="1">
                <a:ea typeface="Cambria" panose="02040503050406030204" pitchFamily="18" charset="0"/>
              </a:rPr>
              <a:t>methods</a:t>
            </a:r>
            <a:r>
              <a:rPr lang="de-DE" sz="2000" b="1" dirty="0">
                <a:ea typeface="Cambria" panose="02040503050406030204" pitchFamily="18" charset="0"/>
              </a:rPr>
              <a:t>!</a:t>
            </a:r>
            <a:endParaRPr lang="en-US" sz="2000" b="1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3868354-0B22-5978-F5D1-70A94FC01E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48999" y="830134"/>
            <a:ext cx="8071934" cy="4846392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2FC32978-D698-43A9-AA00-49E253BA34AA}"/>
              </a:ext>
            </a:extLst>
          </p:cNvPr>
          <p:cNvSpPr txBox="1"/>
          <p:nvPr/>
        </p:nvSpPr>
        <p:spPr>
          <a:xfrm>
            <a:off x="263352" y="5281463"/>
            <a:ext cx="39844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400" dirty="0"/>
              <a:t>C. Romig </a:t>
            </a:r>
            <a:r>
              <a:rPr lang="de-DE" sz="1400" i="1" dirty="0"/>
              <a:t>et al.</a:t>
            </a:r>
            <a:r>
              <a:rPr lang="de-DE" sz="1400" dirty="0"/>
              <a:t>, Phys. Rev. C </a:t>
            </a:r>
            <a:r>
              <a:rPr lang="de-DE" sz="1400" b="1" dirty="0"/>
              <a:t>88</a:t>
            </a:r>
            <a:r>
              <a:rPr lang="de-DE" sz="1400" dirty="0"/>
              <a:t>, 044331 (2013)</a:t>
            </a:r>
          </a:p>
        </p:txBody>
      </p:sp>
    </p:spTree>
    <p:extLst>
      <p:ext uri="{BB962C8B-B14F-4D97-AF65-F5344CB8AC3E}">
        <p14:creationId xmlns:p14="http://schemas.microsoft.com/office/powerpoint/2010/main" val="1188582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5A9066C-D5FB-94DD-0D52-E231F4F13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Constraining</a:t>
            </a:r>
            <a:r>
              <a:rPr lang="de-DE" dirty="0"/>
              <a:t> </a:t>
            </a:r>
            <a:r>
              <a:rPr lang="de-DE" dirty="0" err="1"/>
              <a:t>optical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potentials</a:t>
            </a:r>
            <a:endParaRPr lang="en-US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7607634-AF05-37CE-4279-458850EA33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9736" y="836712"/>
            <a:ext cx="7864351" cy="548997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D39DE430-6473-DBE6-D468-FFB49791D35A}"/>
              </a:ext>
            </a:extLst>
          </p:cNvPr>
          <p:cNvSpPr txBox="1"/>
          <p:nvPr/>
        </p:nvSpPr>
        <p:spPr>
          <a:xfrm>
            <a:off x="311180" y="1912413"/>
            <a:ext cx="31683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200" dirty="0" err="1"/>
              <a:t>Measured</a:t>
            </a:r>
            <a:r>
              <a:rPr lang="de-DE" sz="2200" dirty="0"/>
              <a:t> (</a:t>
            </a:r>
            <a:r>
              <a:rPr lang="de-DE" sz="2200" dirty="0" err="1"/>
              <a:t>p,n</a:t>
            </a:r>
            <a:r>
              <a:rPr lang="de-DE" sz="2200" dirty="0"/>
              <a:t>) </a:t>
            </a:r>
            <a:r>
              <a:rPr lang="de-DE" sz="2200" dirty="0" err="1"/>
              <a:t>reactions</a:t>
            </a:r>
            <a:r>
              <a:rPr lang="de-DE" sz="2200" dirty="0"/>
              <a:t> well-</a:t>
            </a:r>
            <a:r>
              <a:rPr lang="de-DE" sz="2200" dirty="0" err="1"/>
              <a:t>suited</a:t>
            </a:r>
            <a:r>
              <a:rPr lang="de-DE" sz="2200" dirty="0"/>
              <a:t> </a:t>
            </a:r>
            <a:r>
              <a:rPr lang="de-DE" sz="2200" dirty="0" err="1"/>
              <a:t>to</a:t>
            </a:r>
            <a:r>
              <a:rPr lang="de-DE" sz="2200" dirty="0"/>
              <a:t> </a:t>
            </a:r>
            <a:r>
              <a:rPr lang="de-DE" sz="2200" dirty="0" err="1"/>
              <a:t>study</a:t>
            </a:r>
            <a:r>
              <a:rPr lang="de-DE" sz="2200" dirty="0"/>
              <a:t> </a:t>
            </a:r>
            <a:r>
              <a:rPr lang="de-DE" sz="2200" dirty="0" err="1"/>
              <a:t>the</a:t>
            </a:r>
            <a:r>
              <a:rPr lang="de-DE" sz="2200" dirty="0"/>
              <a:t> </a:t>
            </a:r>
            <a:r>
              <a:rPr lang="de-DE" sz="2200" dirty="0" err="1"/>
              <a:t>nucleonic</a:t>
            </a:r>
            <a:r>
              <a:rPr lang="de-DE" sz="2200" dirty="0"/>
              <a:t> OMPs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635595F-10FB-F55A-053C-8DBB5767A542}"/>
              </a:ext>
            </a:extLst>
          </p:cNvPr>
          <p:cNvSpPr txBox="1"/>
          <p:nvPr/>
        </p:nvSpPr>
        <p:spPr>
          <a:xfrm>
            <a:off x="331808" y="3644881"/>
            <a:ext cx="31683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200" dirty="0" err="1"/>
              <a:t>Excellent</a:t>
            </a:r>
            <a:r>
              <a:rPr lang="de-DE" sz="2200" dirty="0"/>
              <a:t> </a:t>
            </a:r>
            <a:r>
              <a:rPr lang="de-DE" sz="2200" dirty="0" err="1"/>
              <a:t>agreement</a:t>
            </a:r>
            <a:r>
              <a:rPr lang="de-DE" sz="2200" dirty="0"/>
              <a:t> </a:t>
            </a:r>
            <a:r>
              <a:rPr lang="de-DE" sz="2200" dirty="0" err="1"/>
              <a:t>over</a:t>
            </a:r>
            <a:r>
              <a:rPr lang="de-DE" sz="2200" dirty="0"/>
              <a:t> </a:t>
            </a:r>
            <a:r>
              <a:rPr lang="de-DE" sz="2200" dirty="0" err="1"/>
              <a:t>the</a:t>
            </a:r>
            <a:r>
              <a:rPr lang="de-DE" sz="2200" dirty="0"/>
              <a:t> </a:t>
            </a:r>
            <a:r>
              <a:rPr lang="de-DE" sz="2200" dirty="0" err="1"/>
              <a:t>whole</a:t>
            </a:r>
            <a:r>
              <a:rPr lang="de-DE" sz="2200" dirty="0"/>
              <a:t> </a:t>
            </a:r>
            <a:r>
              <a:rPr lang="de-DE" sz="2200" dirty="0" err="1"/>
              <a:t>nuclear</a:t>
            </a:r>
            <a:r>
              <a:rPr lang="de-DE" sz="2200" dirty="0"/>
              <a:t> </a:t>
            </a:r>
            <a:r>
              <a:rPr lang="de-DE" sz="2200" dirty="0" err="1"/>
              <a:t>chart</a:t>
            </a:r>
            <a:endParaRPr lang="de-DE" sz="22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CEC2C55-4A2C-ACB8-B3FE-4711622C4340}"/>
              </a:ext>
            </a:extLst>
          </p:cNvPr>
          <p:cNvSpPr txBox="1"/>
          <p:nvPr/>
        </p:nvSpPr>
        <p:spPr bwMode="auto">
          <a:xfrm>
            <a:off x="479376" y="997918"/>
            <a:ext cx="446449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600" b="1" dirty="0">
                <a:latin typeface="+mj-lt"/>
              </a:rPr>
              <a:t>(</a:t>
            </a:r>
            <a:r>
              <a:rPr lang="de-DE" sz="2600" b="1" dirty="0" err="1">
                <a:latin typeface="+mj-lt"/>
              </a:rPr>
              <a:t>p,n</a:t>
            </a:r>
            <a:r>
              <a:rPr lang="de-DE" sz="2600" b="1" dirty="0">
                <a:latin typeface="+mj-lt"/>
              </a:rPr>
              <a:t>) </a:t>
            </a:r>
            <a:r>
              <a:rPr lang="de-DE" sz="2600" b="1" dirty="0" err="1">
                <a:latin typeface="+mj-lt"/>
              </a:rPr>
              <a:t>cross</a:t>
            </a:r>
            <a:r>
              <a:rPr lang="de-DE" sz="2600" b="1" dirty="0">
                <a:latin typeface="+mj-lt"/>
              </a:rPr>
              <a:t> </a:t>
            </a:r>
            <a:r>
              <a:rPr lang="de-DE" sz="2600" b="1" dirty="0" err="1">
                <a:latin typeface="+mj-lt"/>
              </a:rPr>
              <a:t>sections</a:t>
            </a:r>
            <a:endParaRPr lang="en-US" sz="2600" b="1" dirty="0" err="1">
              <a:latin typeface="+mj-lt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BC8D3DF-4E58-30AA-A493-FC8BF81C6C80}"/>
              </a:ext>
            </a:extLst>
          </p:cNvPr>
          <p:cNvSpPr txBox="1"/>
          <p:nvPr/>
        </p:nvSpPr>
        <p:spPr bwMode="auto">
          <a:xfrm>
            <a:off x="331808" y="4850539"/>
            <a:ext cx="344456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r>
              <a:rPr lang="de-DE" sz="1400" dirty="0" err="1">
                <a:solidFill>
                  <a:srgbClr val="A70B0F"/>
                </a:solidFill>
                <a:latin typeface="Cambria" panose="02040503050406030204" pitchFamily="18" charset="0"/>
              </a:rPr>
              <a:t>red</a:t>
            </a:r>
            <a:r>
              <a:rPr lang="de-DE" sz="1400" dirty="0">
                <a:solidFill>
                  <a:srgbClr val="A70B0F"/>
                </a:solidFill>
                <a:latin typeface="Cambria" panose="02040503050406030204" pitchFamily="18" charset="0"/>
              </a:rPr>
              <a:t>: </a:t>
            </a:r>
            <a:br>
              <a:rPr lang="de-DE" sz="1400" dirty="0">
                <a:solidFill>
                  <a:srgbClr val="A70B0F"/>
                </a:solidFill>
                <a:latin typeface="Cambria" panose="02040503050406030204" pitchFamily="18" charset="0"/>
              </a:rPr>
            </a:br>
            <a:r>
              <a:rPr lang="de-DE" sz="1400" dirty="0">
                <a:solidFill>
                  <a:srgbClr val="A70B0F"/>
                </a:solidFill>
                <a:latin typeface="Cambria" panose="02040503050406030204" pitchFamily="18" charset="0"/>
              </a:rPr>
              <a:t>A. Koning and J. Delaroche,</a:t>
            </a:r>
            <a:br>
              <a:rPr lang="de-DE" sz="1400" dirty="0">
                <a:solidFill>
                  <a:srgbClr val="A70B0F"/>
                </a:solidFill>
                <a:latin typeface="Cambria" panose="02040503050406030204" pitchFamily="18" charset="0"/>
              </a:rPr>
            </a:br>
            <a:r>
              <a:rPr lang="de-DE" sz="1400" dirty="0" err="1">
                <a:solidFill>
                  <a:srgbClr val="A70B0F"/>
                </a:solidFill>
                <a:latin typeface="Cambria" panose="02040503050406030204" pitchFamily="18" charset="0"/>
              </a:rPr>
              <a:t>Nucl</a:t>
            </a:r>
            <a:r>
              <a:rPr lang="de-DE" sz="1400" dirty="0">
                <a:solidFill>
                  <a:srgbClr val="A70B0F"/>
                </a:solidFill>
                <a:latin typeface="Cambria" panose="02040503050406030204" pitchFamily="18" charset="0"/>
              </a:rPr>
              <a:t>. Phys. A 713, 231 (2003)</a:t>
            </a:r>
          </a:p>
          <a:p>
            <a:endParaRPr lang="de-DE" sz="1400" dirty="0">
              <a:latin typeface="Cambria" panose="02040503050406030204" pitchFamily="18" charset="0"/>
            </a:endParaRPr>
          </a:p>
          <a:p>
            <a:r>
              <a:rPr lang="de-DE" sz="1400" dirty="0" err="1">
                <a:solidFill>
                  <a:srgbClr val="38326A"/>
                </a:solidFill>
                <a:latin typeface="Cambria" panose="02040503050406030204" pitchFamily="18" charset="0"/>
              </a:rPr>
              <a:t>blue</a:t>
            </a:r>
            <a:r>
              <a:rPr lang="de-DE" sz="1400" dirty="0">
                <a:solidFill>
                  <a:srgbClr val="38326A"/>
                </a:solidFill>
                <a:latin typeface="Cambria" panose="02040503050406030204" pitchFamily="18" charset="0"/>
              </a:rPr>
              <a:t>: </a:t>
            </a:r>
            <a:br>
              <a:rPr lang="de-DE" sz="1400" dirty="0">
                <a:solidFill>
                  <a:srgbClr val="38326A"/>
                </a:solidFill>
                <a:latin typeface="Cambria" panose="02040503050406030204" pitchFamily="18" charset="0"/>
              </a:rPr>
            </a:br>
            <a:r>
              <a:rPr lang="de-DE" sz="1400" dirty="0">
                <a:solidFill>
                  <a:srgbClr val="38326A"/>
                </a:solidFill>
                <a:latin typeface="Cambria" panose="02040503050406030204" pitchFamily="18" charset="0"/>
              </a:rPr>
              <a:t>E. </a:t>
            </a:r>
            <a:r>
              <a:rPr lang="de-DE" sz="1400" dirty="0" err="1">
                <a:solidFill>
                  <a:srgbClr val="38326A"/>
                </a:solidFill>
                <a:latin typeface="Cambria" panose="02040503050406030204" pitchFamily="18" charset="0"/>
              </a:rPr>
              <a:t>Bauge</a:t>
            </a:r>
            <a:r>
              <a:rPr lang="de-DE" sz="1400" dirty="0">
                <a:solidFill>
                  <a:srgbClr val="38326A"/>
                </a:solidFill>
                <a:latin typeface="Cambria" panose="02040503050406030204" pitchFamily="18" charset="0"/>
              </a:rPr>
              <a:t>, J. P. Delaroche and M. Girod, </a:t>
            </a:r>
            <a:br>
              <a:rPr lang="de-DE" sz="1400" dirty="0">
                <a:solidFill>
                  <a:srgbClr val="38326A"/>
                </a:solidFill>
                <a:latin typeface="Cambria" panose="02040503050406030204" pitchFamily="18" charset="0"/>
              </a:rPr>
            </a:br>
            <a:r>
              <a:rPr lang="de-DE" sz="1400" dirty="0">
                <a:solidFill>
                  <a:srgbClr val="38326A"/>
                </a:solidFill>
                <a:latin typeface="Cambria" panose="02040503050406030204" pitchFamily="18" charset="0"/>
              </a:rPr>
              <a:t>Phys. Rev. C 63, 024607 (2001)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400" dirty="0" err="1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249280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/>
              <a:t>Reaction mechanism of (p,</a:t>
            </a:r>
            <a:r>
              <a:rPr lang="en-US" dirty="0">
                <a:sym typeface="Symbol" panose="05050102010706020507" pitchFamily="18" charset="2"/>
              </a:rPr>
              <a:t>) reactions</a:t>
            </a:r>
            <a:endParaRPr lang="en-US" noProof="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941F9D6-31A4-47D2-BD06-50168B6E86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692696"/>
            <a:ext cx="10081120" cy="2520280"/>
          </a:xfrm>
          <a:prstGeom prst="rect">
            <a:avLst/>
          </a:prstGeom>
        </p:spPr>
      </p:pic>
      <p:sp>
        <p:nvSpPr>
          <p:cNvPr id="9" name="Textfeld 37">
            <a:extLst>
              <a:ext uri="{FF2B5EF4-FFF2-40B4-BE49-F238E27FC236}">
                <a16:creationId xmlns:a16="http://schemas.microsoft.com/office/drawing/2014/main" id="{E24EA52B-F5DB-46AF-AE20-4983F6847B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3546" y="2822946"/>
            <a:ext cx="98648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000000"/>
                </a:solidFill>
                <a:latin typeface="Cambria" panose="02040503050406030204" pitchFamily="18" charset="0"/>
              </a:rPr>
              <a:t>E</a:t>
            </a:r>
            <a:r>
              <a:rPr lang="en-US" sz="2000" baseline="-25000" dirty="0">
                <a:solidFill>
                  <a:srgbClr val="000000"/>
                </a:solidFill>
                <a:latin typeface="Cambria" panose="02040503050406030204" pitchFamily="18" charset="0"/>
              </a:rPr>
              <a:t>c.m.</a:t>
            </a:r>
            <a:r>
              <a:rPr lang="en-US" sz="2000" dirty="0">
                <a:solidFill>
                  <a:srgbClr val="000000"/>
                </a:solidFill>
                <a:latin typeface="Cambria" panose="02040503050406030204" pitchFamily="18" charset="0"/>
              </a:rPr>
              <a:t>+ Q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D65137B1-EEBA-42D7-84B3-AE1540DF8CC2}"/>
              </a:ext>
            </a:extLst>
          </p:cNvPr>
          <p:cNvSpPr/>
          <p:nvPr/>
        </p:nvSpPr>
        <p:spPr bwMode="auto">
          <a:xfrm>
            <a:off x="4666899" y="2940509"/>
            <a:ext cx="2016000" cy="19409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>
              <a:solidFill>
                <a:srgbClr val="FFFFFF"/>
              </a:solidFill>
              <a:latin typeface="Open Sans" panose="020B0606030504020204" pitchFamily="34" charset="0"/>
            </a:endParaRPr>
          </a:p>
        </p:txBody>
      </p:sp>
      <p:sp>
        <p:nvSpPr>
          <p:cNvPr id="22" name="Pfeil nach unten 35">
            <a:extLst>
              <a:ext uri="{FF2B5EF4-FFF2-40B4-BE49-F238E27FC236}">
                <a16:creationId xmlns:a16="http://schemas.microsoft.com/office/drawing/2014/main" id="{D2077D8E-4244-4DA6-95FF-C854C31181AA}"/>
              </a:ext>
            </a:extLst>
          </p:cNvPr>
          <p:cNvSpPr/>
          <p:nvPr/>
        </p:nvSpPr>
        <p:spPr>
          <a:xfrm rot="13341849">
            <a:off x="3672852" y="3069090"/>
            <a:ext cx="61385" cy="246364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>
              <a:solidFill>
                <a:srgbClr val="000000"/>
              </a:solidFill>
              <a:latin typeface="Open Sans" panose="020B0606030504020204" pitchFamily="34" charset="0"/>
            </a:endParaRPr>
          </a:p>
        </p:txBody>
      </p:sp>
      <p:cxnSp>
        <p:nvCxnSpPr>
          <p:cNvPr id="36" name="Gerade Verbindung 55">
            <a:extLst>
              <a:ext uri="{FF2B5EF4-FFF2-40B4-BE49-F238E27FC236}">
                <a16:creationId xmlns:a16="http://schemas.microsoft.com/office/drawing/2014/main" id="{7AFDD00D-95CC-44FA-9079-15B2B14CE441}"/>
              </a:ext>
            </a:extLst>
          </p:cNvPr>
          <p:cNvCxnSpPr/>
          <p:nvPr/>
        </p:nvCxnSpPr>
        <p:spPr>
          <a:xfrm>
            <a:off x="1920839" y="5403527"/>
            <a:ext cx="1260000" cy="0"/>
          </a:xfrm>
          <a:prstGeom prst="line">
            <a:avLst/>
          </a:prstGeom>
          <a:ln/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Textfeld 36">
            <a:extLst>
              <a:ext uri="{FF2B5EF4-FFF2-40B4-BE49-F238E27FC236}">
                <a16:creationId xmlns:a16="http://schemas.microsoft.com/office/drawing/2014/main" id="{AC170B5A-6513-4457-930F-E0D820B8B8A0}"/>
              </a:ext>
            </a:extLst>
          </p:cNvPr>
          <p:cNvSpPr txBox="1"/>
          <p:nvPr/>
        </p:nvSpPr>
        <p:spPr bwMode="auto">
          <a:xfrm>
            <a:off x="2089364" y="5471303"/>
            <a:ext cx="9391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400" b="1" baseline="30000" dirty="0">
                <a:solidFill>
                  <a:srgbClr val="000000"/>
                </a:solidFill>
                <a:latin typeface="Cambria" panose="02040503050406030204" pitchFamily="18" charset="0"/>
              </a:rPr>
              <a:t>A</a:t>
            </a:r>
            <a:r>
              <a:rPr lang="en-US" sz="2400" b="1" dirty="0">
                <a:solidFill>
                  <a:srgbClr val="000000"/>
                </a:solidFill>
                <a:latin typeface="Cambria" panose="02040503050406030204" pitchFamily="18" charset="0"/>
              </a:rPr>
              <a:t>X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018A0627-3372-40B1-83AD-92AE940CE672}"/>
              </a:ext>
            </a:extLst>
          </p:cNvPr>
          <p:cNvSpPr txBox="1"/>
          <p:nvPr/>
        </p:nvSpPr>
        <p:spPr bwMode="auto">
          <a:xfrm>
            <a:off x="7888882" y="5471303"/>
            <a:ext cx="25420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400" b="1" baseline="30000" dirty="0">
                <a:solidFill>
                  <a:srgbClr val="000000"/>
                </a:solidFill>
                <a:latin typeface="Cambria" panose="02040503050406030204" pitchFamily="18" charset="0"/>
              </a:rPr>
              <a:t>A+1</a:t>
            </a:r>
            <a:r>
              <a:rPr lang="en-US" sz="2400" b="1" dirty="0">
                <a:solidFill>
                  <a:srgbClr val="000000"/>
                </a:solidFill>
                <a:latin typeface="Cambria" panose="02040503050406030204" pitchFamily="18" charset="0"/>
              </a:rPr>
              <a:t>Y</a:t>
            </a:r>
          </a:p>
        </p:txBody>
      </p:sp>
      <p:cxnSp>
        <p:nvCxnSpPr>
          <p:cNvPr id="39" name="Gerade Verbindung 38">
            <a:extLst>
              <a:ext uri="{FF2B5EF4-FFF2-40B4-BE49-F238E27FC236}">
                <a16:creationId xmlns:a16="http://schemas.microsoft.com/office/drawing/2014/main" id="{BC7AA0D1-BC64-4064-9B63-7F5C4131BAFA}"/>
              </a:ext>
            </a:extLst>
          </p:cNvPr>
          <p:cNvCxnSpPr>
            <a:cxnSpLocks/>
            <a:endCxn id="10" idx="3"/>
          </p:cNvCxnSpPr>
          <p:nvPr/>
        </p:nvCxnSpPr>
        <p:spPr bwMode="auto">
          <a:xfrm>
            <a:off x="4666899" y="3024722"/>
            <a:ext cx="2016000" cy="12835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Textfeld 53">
            <a:extLst>
              <a:ext uri="{FF2B5EF4-FFF2-40B4-BE49-F238E27FC236}">
                <a16:creationId xmlns:a16="http://schemas.microsoft.com/office/drawing/2014/main" id="{6D84F7FA-5CB5-41EA-B0A9-714F493181DE}"/>
              </a:ext>
            </a:extLst>
          </p:cNvPr>
          <p:cNvSpPr txBox="1">
            <a:spLocks noChangeArrowheads="1"/>
          </p:cNvSpPr>
          <p:nvPr/>
        </p:nvSpPr>
        <p:spPr bwMode="auto">
          <a:xfrm rot="18730248">
            <a:off x="2614715" y="3952957"/>
            <a:ext cx="175035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2000" dirty="0" err="1">
                <a:solidFill>
                  <a:srgbClr val="000000"/>
                </a:solidFill>
                <a:latin typeface="+mj-lt"/>
              </a:rPr>
              <a:t>proton</a:t>
            </a:r>
            <a:r>
              <a:rPr lang="de-DE" sz="2000" dirty="0">
                <a:solidFill>
                  <a:srgbClr val="000000"/>
                </a:solidFill>
                <a:latin typeface="+mj-lt"/>
              </a:rPr>
              <a:t> </a:t>
            </a:r>
            <a:r>
              <a:rPr lang="de-DE" sz="2000" dirty="0" err="1">
                <a:solidFill>
                  <a:srgbClr val="000000"/>
                </a:solidFill>
                <a:latin typeface="+mj-lt"/>
              </a:rPr>
              <a:t>capture</a:t>
            </a:r>
            <a:endParaRPr lang="de-DE" baseline="-250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5B8E86CD-C4A0-4556-96BB-32610B52E424}"/>
              </a:ext>
            </a:extLst>
          </p:cNvPr>
          <p:cNvSpPr txBox="1"/>
          <p:nvPr/>
        </p:nvSpPr>
        <p:spPr bwMode="auto">
          <a:xfrm>
            <a:off x="743829" y="991563"/>
            <a:ext cx="4792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dirty="0">
                <a:latin typeface="+mj-lt"/>
              </a:rPr>
              <a:t>a)</a:t>
            </a:r>
            <a:endParaRPr lang="en-US" dirty="0" err="1">
              <a:latin typeface="+mj-lt"/>
            </a:endParaRP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9097B63E-AC7A-48E1-9A8E-066ECF33182C}"/>
              </a:ext>
            </a:extLst>
          </p:cNvPr>
          <p:cNvSpPr txBox="1"/>
          <p:nvPr/>
        </p:nvSpPr>
        <p:spPr bwMode="auto">
          <a:xfrm>
            <a:off x="4943872" y="996131"/>
            <a:ext cx="4792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dirty="0">
                <a:latin typeface="+mj-lt"/>
              </a:rPr>
              <a:t>b)</a:t>
            </a:r>
            <a:endParaRPr lang="en-US" dirty="0" err="1">
              <a:latin typeface="+mj-lt"/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17295BA7-10A5-422E-ABE0-7390BD84C426}"/>
              </a:ext>
            </a:extLst>
          </p:cNvPr>
          <p:cNvSpPr txBox="1"/>
          <p:nvPr/>
        </p:nvSpPr>
        <p:spPr bwMode="auto">
          <a:xfrm>
            <a:off x="7891248" y="991563"/>
            <a:ext cx="4792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dirty="0">
                <a:latin typeface="+mj-lt"/>
              </a:rPr>
              <a:t>c)</a:t>
            </a:r>
            <a:endParaRPr lang="en-US" dirty="0" err="1">
              <a:latin typeface="+mj-lt"/>
            </a:endParaRP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0C085932-7760-4432-9E6E-6EC7FF8BB255}"/>
              </a:ext>
            </a:extLst>
          </p:cNvPr>
          <p:cNvSpPr/>
          <p:nvPr/>
        </p:nvSpPr>
        <p:spPr bwMode="auto">
          <a:xfrm>
            <a:off x="8040216" y="2945624"/>
            <a:ext cx="2016000" cy="19409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>
              <a:solidFill>
                <a:srgbClr val="FFFFFF"/>
              </a:solidFill>
              <a:latin typeface="Open Sans" panose="020B0606030504020204" pitchFamily="34" charset="0"/>
            </a:endParaRPr>
          </a:p>
        </p:txBody>
      </p:sp>
      <p:cxnSp>
        <p:nvCxnSpPr>
          <p:cNvPr id="60" name="Gerade Verbindung 38">
            <a:extLst>
              <a:ext uri="{FF2B5EF4-FFF2-40B4-BE49-F238E27FC236}">
                <a16:creationId xmlns:a16="http://schemas.microsoft.com/office/drawing/2014/main" id="{1E37E152-621A-48F0-A604-05312CA3005D}"/>
              </a:ext>
            </a:extLst>
          </p:cNvPr>
          <p:cNvCxnSpPr>
            <a:cxnSpLocks/>
            <a:endCxn id="59" idx="3"/>
          </p:cNvCxnSpPr>
          <p:nvPr/>
        </p:nvCxnSpPr>
        <p:spPr bwMode="auto">
          <a:xfrm>
            <a:off x="8040216" y="3029837"/>
            <a:ext cx="2016000" cy="12835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Gerade Verbindung 38">
            <a:extLst>
              <a:ext uri="{FF2B5EF4-FFF2-40B4-BE49-F238E27FC236}">
                <a16:creationId xmlns:a16="http://schemas.microsoft.com/office/drawing/2014/main" id="{7F7D9530-728C-440C-A8B2-C08F615062DD}"/>
              </a:ext>
            </a:extLst>
          </p:cNvPr>
          <p:cNvCxnSpPr>
            <a:cxnSpLocks/>
          </p:cNvCxnSpPr>
          <p:nvPr/>
        </p:nvCxnSpPr>
        <p:spPr bwMode="auto">
          <a:xfrm>
            <a:off x="8130851" y="5403527"/>
            <a:ext cx="2016000" cy="12835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808852F2-EB0E-412B-8B38-67D253B5EC5A}"/>
              </a:ext>
            </a:extLst>
          </p:cNvPr>
          <p:cNvCxnSpPr>
            <a:cxnSpLocks/>
          </p:cNvCxnSpPr>
          <p:nvPr/>
        </p:nvCxnSpPr>
        <p:spPr>
          <a:xfrm>
            <a:off x="8303375" y="3023001"/>
            <a:ext cx="0" cy="874498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38">
            <a:extLst>
              <a:ext uri="{FF2B5EF4-FFF2-40B4-BE49-F238E27FC236}">
                <a16:creationId xmlns:a16="http://schemas.microsoft.com/office/drawing/2014/main" id="{A56A157F-5020-4336-AFBB-5720D41789B4}"/>
              </a:ext>
            </a:extLst>
          </p:cNvPr>
          <p:cNvCxnSpPr>
            <a:cxnSpLocks/>
          </p:cNvCxnSpPr>
          <p:nvPr/>
        </p:nvCxnSpPr>
        <p:spPr bwMode="auto">
          <a:xfrm>
            <a:off x="8130851" y="4603641"/>
            <a:ext cx="2016000" cy="12835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Gerade Verbindung 38">
            <a:extLst>
              <a:ext uri="{FF2B5EF4-FFF2-40B4-BE49-F238E27FC236}">
                <a16:creationId xmlns:a16="http://schemas.microsoft.com/office/drawing/2014/main" id="{44FC5581-2F4C-4BE0-BB9C-5BEFCF4053BE}"/>
              </a:ext>
            </a:extLst>
          </p:cNvPr>
          <p:cNvCxnSpPr>
            <a:cxnSpLocks/>
          </p:cNvCxnSpPr>
          <p:nvPr/>
        </p:nvCxnSpPr>
        <p:spPr bwMode="auto">
          <a:xfrm>
            <a:off x="8130851" y="4254256"/>
            <a:ext cx="2016000" cy="12835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Gerade Verbindung 38">
            <a:extLst>
              <a:ext uri="{FF2B5EF4-FFF2-40B4-BE49-F238E27FC236}">
                <a16:creationId xmlns:a16="http://schemas.microsoft.com/office/drawing/2014/main" id="{EE647D05-3233-4709-8825-E6F99D620B69}"/>
              </a:ext>
            </a:extLst>
          </p:cNvPr>
          <p:cNvCxnSpPr>
            <a:cxnSpLocks/>
          </p:cNvCxnSpPr>
          <p:nvPr/>
        </p:nvCxnSpPr>
        <p:spPr bwMode="auto">
          <a:xfrm>
            <a:off x="8130851" y="3897499"/>
            <a:ext cx="2016000" cy="12835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FEEF7DA1-1B69-48B7-9849-D1BA69D611B1}"/>
              </a:ext>
            </a:extLst>
          </p:cNvPr>
          <p:cNvCxnSpPr>
            <a:cxnSpLocks/>
          </p:cNvCxnSpPr>
          <p:nvPr/>
        </p:nvCxnSpPr>
        <p:spPr>
          <a:xfrm>
            <a:off x="8591407" y="3025624"/>
            <a:ext cx="0" cy="1590852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 Verbindung mit Pfeil 66">
            <a:extLst>
              <a:ext uri="{FF2B5EF4-FFF2-40B4-BE49-F238E27FC236}">
                <a16:creationId xmlns:a16="http://schemas.microsoft.com/office/drawing/2014/main" id="{D0315B4D-30F1-40C2-9044-ADAAAB447AF5}"/>
              </a:ext>
            </a:extLst>
          </p:cNvPr>
          <p:cNvCxnSpPr>
            <a:cxnSpLocks/>
          </p:cNvCxnSpPr>
          <p:nvPr/>
        </p:nvCxnSpPr>
        <p:spPr>
          <a:xfrm>
            <a:off x="8879439" y="3023001"/>
            <a:ext cx="0" cy="2380526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mit Pfeil 67">
            <a:extLst>
              <a:ext uri="{FF2B5EF4-FFF2-40B4-BE49-F238E27FC236}">
                <a16:creationId xmlns:a16="http://schemas.microsoft.com/office/drawing/2014/main" id="{F0678E92-4507-4A38-AB9A-76941FFAD277}"/>
              </a:ext>
            </a:extLst>
          </p:cNvPr>
          <p:cNvCxnSpPr>
            <a:cxnSpLocks/>
          </p:cNvCxnSpPr>
          <p:nvPr/>
        </p:nvCxnSpPr>
        <p:spPr>
          <a:xfrm>
            <a:off x="9216399" y="3897499"/>
            <a:ext cx="0" cy="706142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>
            <a:extLst>
              <a:ext uri="{FF2B5EF4-FFF2-40B4-BE49-F238E27FC236}">
                <a16:creationId xmlns:a16="http://schemas.microsoft.com/office/drawing/2014/main" id="{EB8ACA65-3E17-479B-89D3-7EB66E054869}"/>
              </a:ext>
            </a:extLst>
          </p:cNvPr>
          <p:cNvCxnSpPr>
            <a:cxnSpLocks/>
          </p:cNvCxnSpPr>
          <p:nvPr/>
        </p:nvCxnSpPr>
        <p:spPr>
          <a:xfrm>
            <a:off x="9527511" y="3903916"/>
            <a:ext cx="0" cy="1499611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 Verbindung mit Pfeil 72">
            <a:extLst>
              <a:ext uri="{FF2B5EF4-FFF2-40B4-BE49-F238E27FC236}">
                <a16:creationId xmlns:a16="http://schemas.microsoft.com/office/drawing/2014/main" id="{DBB7A054-EE6D-4EE2-B10C-626AA192C8B2}"/>
              </a:ext>
            </a:extLst>
          </p:cNvPr>
          <p:cNvCxnSpPr>
            <a:cxnSpLocks/>
          </p:cNvCxnSpPr>
          <p:nvPr/>
        </p:nvCxnSpPr>
        <p:spPr>
          <a:xfrm>
            <a:off x="9887551" y="4250570"/>
            <a:ext cx="0" cy="1152957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feld 74">
            <a:extLst>
              <a:ext uri="{FF2B5EF4-FFF2-40B4-BE49-F238E27FC236}">
                <a16:creationId xmlns:a16="http://schemas.microsoft.com/office/drawing/2014/main" id="{7FCC00A8-D5FD-4C67-9C81-426B2A7A8E6F}"/>
              </a:ext>
            </a:extLst>
          </p:cNvPr>
          <p:cNvSpPr txBox="1"/>
          <p:nvPr/>
        </p:nvSpPr>
        <p:spPr bwMode="auto">
          <a:xfrm>
            <a:off x="9553756" y="1176229"/>
            <a:ext cx="3364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l-GR" sz="2000" b="1" dirty="0">
                <a:latin typeface="Cambria" panose="02040503050406030204" pitchFamily="18" charset="0"/>
              </a:rPr>
              <a:t>γ</a:t>
            </a:r>
            <a:endParaRPr lang="en-US" sz="2000" b="1" dirty="0" err="1">
              <a:latin typeface="Cambria" panose="02040503050406030204" pitchFamily="18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3B2FACC-5F06-DE45-55C4-61F6D8AF83CD}"/>
              </a:ext>
            </a:extLst>
          </p:cNvPr>
          <p:cNvSpPr/>
          <p:nvPr/>
        </p:nvSpPr>
        <p:spPr>
          <a:xfrm>
            <a:off x="4942066" y="4087405"/>
            <a:ext cx="2741204" cy="12883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581BA1E8-4A99-4EA7-40EB-06C613DAFA35}"/>
              </a:ext>
            </a:extLst>
          </p:cNvPr>
          <p:cNvSpPr txBox="1"/>
          <p:nvPr/>
        </p:nvSpPr>
        <p:spPr bwMode="auto">
          <a:xfrm>
            <a:off x="1054804" y="2315806"/>
            <a:ext cx="3364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000" b="1" dirty="0">
                <a:latin typeface="Cambria" panose="02040503050406030204" pitchFamily="18" charset="0"/>
              </a:rPr>
              <a:t>p</a:t>
            </a:r>
            <a:endParaRPr lang="en-US" sz="2000" b="1" dirty="0" err="1">
              <a:latin typeface="Cambria" panose="02040503050406030204" pitchFamily="18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E44DAC8-4F6E-8104-8DD2-FA4FBE96B466}"/>
              </a:ext>
            </a:extLst>
          </p:cNvPr>
          <p:cNvSpPr txBox="1"/>
          <p:nvPr/>
        </p:nvSpPr>
        <p:spPr bwMode="auto">
          <a:xfrm>
            <a:off x="9787577" y="3310864"/>
            <a:ext cx="21602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b="1" dirty="0" err="1">
                <a:latin typeface="+mj-lt"/>
              </a:rPr>
              <a:t>primary</a:t>
            </a:r>
            <a:r>
              <a:rPr lang="de-DE" b="1" dirty="0">
                <a:latin typeface="+mj-lt"/>
              </a:rPr>
              <a:t> </a:t>
            </a:r>
            <a:r>
              <a:rPr lang="el-GR" b="1" dirty="0">
                <a:latin typeface="Cambria" panose="02040503050406030204" pitchFamily="18" charset="0"/>
                <a:ea typeface="Cambria" panose="02040503050406030204" pitchFamily="18" charset="0"/>
              </a:rPr>
              <a:t>γ</a:t>
            </a:r>
            <a:r>
              <a:rPr lang="de-DE" b="1" dirty="0">
                <a:latin typeface="+mj-lt"/>
              </a:rPr>
              <a:t> </a:t>
            </a:r>
            <a:r>
              <a:rPr lang="de-DE" b="1" dirty="0" err="1">
                <a:latin typeface="+mj-lt"/>
              </a:rPr>
              <a:t>rays</a:t>
            </a:r>
            <a:r>
              <a:rPr lang="de-DE" b="1" dirty="0">
                <a:latin typeface="+mj-lt"/>
              </a:rPr>
              <a:t> </a:t>
            </a:r>
            <a:endParaRPr lang="en-US" b="1" dirty="0" err="1">
              <a:latin typeface="+mj-lt"/>
            </a:endParaRP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E7608C85-4A85-BB64-6021-B2169B510A59}"/>
              </a:ext>
            </a:extLst>
          </p:cNvPr>
          <p:cNvCxnSpPr>
            <a:cxnSpLocks/>
          </p:cNvCxnSpPr>
          <p:nvPr/>
        </p:nvCxnSpPr>
        <p:spPr>
          <a:xfrm flipH="1">
            <a:off x="8385318" y="3579078"/>
            <a:ext cx="1385166" cy="184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C839D009-6807-78A7-96AE-324778882342}"/>
              </a:ext>
            </a:extLst>
          </p:cNvPr>
          <p:cNvCxnSpPr>
            <a:cxnSpLocks/>
          </p:cNvCxnSpPr>
          <p:nvPr/>
        </p:nvCxnSpPr>
        <p:spPr>
          <a:xfrm flipH="1">
            <a:off x="8633944" y="3538411"/>
            <a:ext cx="1106855" cy="233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63942A6E-11E3-7C00-F6F4-D06E19CE8092}"/>
              </a:ext>
            </a:extLst>
          </p:cNvPr>
          <p:cNvCxnSpPr>
            <a:cxnSpLocks/>
          </p:cNvCxnSpPr>
          <p:nvPr/>
        </p:nvCxnSpPr>
        <p:spPr>
          <a:xfrm flipH="1" flipV="1">
            <a:off x="8978670" y="3386594"/>
            <a:ext cx="762129" cy="88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feld 2">
            <a:extLst>
              <a:ext uri="{FF2B5EF4-FFF2-40B4-BE49-F238E27FC236}">
                <a16:creationId xmlns:a16="http://schemas.microsoft.com/office/drawing/2014/main" id="{15B394E6-54AA-34D7-9378-EB568B457C35}"/>
              </a:ext>
            </a:extLst>
          </p:cNvPr>
          <p:cNvSpPr txBox="1"/>
          <p:nvPr/>
        </p:nvSpPr>
        <p:spPr>
          <a:xfrm>
            <a:off x="5060173" y="4285698"/>
            <a:ext cx="2784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b="1" dirty="0" err="1">
                <a:solidFill>
                  <a:srgbClr val="FF0000"/>
                </a:solidFill>
              </a:rPr>
              <a:t>Sum</a:t>
            </a:r>
            <a:r>
              <a:rPr lang="de-DE" b="1" dirty="0">
                <a:solidFill>
                  <a:srgbClr val="FF0000"/>
                </a:solidFill>
              </a:rPr>
              <a:t> </a:t>
            </a:r>
            <a:r>
              <a:rPr lang="de-DE" b="1" dirty="0" err="1">
                <a:solidFill>
                  <a:srgbClr val="FF0000"/>
                </a:solidFill>
              </a:rPr>
              <a:t>of</a:t>
            </a:r>
            <a:r>
              <a:rPr lang="de-DE" b="1" dirty="0">
                <a:solidFill>
                  <a:srgbClr val="FF0000"/>
                </a:solidFill>
              </a:rPr>
              <a:t> </a:t>
            </a:r>
            <a:r>
              <a:rPr lang="de-DE" b="1" dirty="0" err="1">
                <a:solidFill>
                  <a:srgbClr val="FF0000"/>
                </a:solidFill>
              </a:rPr>
              <a:t>groundstate</a:t>
            </a:r>
            <a:r>
              <a:rPr lang="de-DE" b="1" dirty="0">
                <a:solidFill>
                  <a:srgbClr val="FF0000"/>
                </a:solidFill>
              </a:rPr>
              <a:t> </a:t>
            </a:r>
            <a:r>
              <a:rPr lang="de-DE" b="1" dirty="0" err="1">
                <a:solidFill>
                  <a:srgbClr val="FF0000"/>
                </a:solidFill>
              </a:rPr>
              <a:t>transitions</a:t>
            </a:r>
            <a:r>
              <a:rPr lang="de-DE" b="1" dirty="0">
                <a:solidFill>
                  <a:srgbClr val="FF0000"/>
                </a:solidFill>
              </a:rPr>
              <a:t> </a:t>
            </a:r>
            <a:r>
              <a:rPr lang="de-DE" b="1" dirty="0" err="1">
                <a:solidFill>
                  <a:srgbClr val="FF0000"/>
                </a:solidFill>
              </a:rPr>
              <a:t>gives</a:t>
            </a:r>
            <a:r>
              <a:rPr lang="de-DE" b="1" dirty="0">
                <a:solidFill>
                  <a:srgbClr val="FF0000"/>
                </a:solidFill>
              </a:rPr>
              <a:t> </a:t>
            </a:r>
            <a:r>
              <a:rPr lang="de-DE" b="1" dirty="0" err="1">
                <a:solidFill>
                  <a:srgbClr val="FF0000"/>
                </a:solidFill>
              </a:rPr>
              <a:t>the</a:t>
            </a:r>
            <a:r>
              <a:rPr lang="de-DE" b="1" dirty="0">
                <a:solidFill>
                  <a:srgbClr val="FF0000"/>
                </a:solidFill>
              </a:rPr>
              <a:t> total </a:t>
            </a:r>
            <a:r>
              <a:rPr lang="de-DE" b="1" dirty="0" err="1">
                <a:solidFill>
                  <a:srgbClr val="FF0000"/>
                </a:solidFill>
              </a:rPr>
              <a:t>cross</a:t>
            </a:r>
            <a:r>
              <a:rPr lang="de-DE" b="1" dirty="0">
                <a:solidFill>
                  <a:srgbClr val="FF0000"/>
                </a:solidFill>
              </a:rPr>
              <a:t> </a:t>
            </a:r>
            <a:r>
              <a:rPr lang="de-DE" b="1" dirty="0" err="1">
                <a:solidFill>
                  <a:srgbClr val="FF0000"/>
                </a:solidFill>
              </a:rPr>
              <a:t>section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18178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B25D2E6-760C-1FA5-CDC7-4FAE38612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Sensitivity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primary</a:t>
            </a:r>
            <a:r>
              <a:rPr lang="de-DE" dirty="0"/>
              <a:t> </a:t>
            </a:r>
            <a:r>
              <a:rPr lang="el-GR" b="0" dirty="0">
                <a:latin typeface="Cambria" panose="02040503050406030204" pitchFamily="18" charset="0"/>
                <a:ea typeface="Cambria" panose="02040503050406030204" pitchFamily="18" charset="0"/>
              </a:rPr>
              <a:t>γ</a:t>
            </a:r>
            <a:r>
              <a:rPr lang="de-DE" dirty="0"/>
              <a:t> </a:t>
            </a:r>
            <a:r>
              <a:rPr lang="de-DE" dirty="0" err="1"/>
              <a:t>rays</a:t>
            </a:r>
            <a:endParaRPr lang="en-US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D849199-C076-F77F-030A-30AC24FC64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908720"/>
            <a:ext cx="9450834" cy="5424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27809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feld 46">
            <a:extLst>
              <a:ext uri="{FF2B5EF4-FFF2-40B4-BE49-F238E27FC236}">
                <a16:creationId xmlns:a16="http://schemas.microsoft.com/office/drawing/2014/main" id="{8D5AF14A-45AC-4757-8EE7-290610E03389}"/>
              </a:ext>
            </a:extLst>
          </p:cNvPr>
          <p:cNvSpPr txBox="1"/>
          <p:nvPr/>
        </p:nvSpPr>
        <p:spPr>
          <a:xfrm>
            <a:off x="876335" y="1295774"/>
            <a:ext cx="5291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At high </a:t>
            </a:r>
            <a:r>
              <a:rPr lang="de-DE" dirty="0" err="1"/>
              <a:t>energies</a:t>
            </a:r>
            <a:r>
              <a:rPr lang="de-DE" dirty="0"/>
              <a:t>: individual </a:t>
            </a:r>
            <a:r>
              <a:rPr lang="de-DE" dirty="0" err="1"/>
              <a:t>levels</a:t>
            </a:r>
            <a:r>
              <a:rPr lang="de-DE" dirty="0"/>
              <a:t> </a:t>
            </a:r>
            <a:r>
              <a:rPr lang="de-DE" dirty="0" err="1"/>
              <a:t>cannot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counted</a:t>
            </a:r>
            <a:r>
              <a:rPr lang="de-DE" dirty="0"/>
              <a:t> </a:t>
            </a:r>
            <a:r>
              <a:rPr lang="de-DE" dirty="0" err="1"/>
              <a:t>separately</a:t>
            </a:r>
            <a:r>
              <a:rPr lang="de-DE" dirty="0"/>
              <a:t>!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A53B4516-DF6C-478B-BE88-506192A0B670}"/>
              </a:ext>
            </a:extLst>
          </p:cNvPr>
          <p:cNvSpPr txBox="1"/>
          <p:nvPr/>
        </p:nvSpPr>
        <p:spPr>
          <a:xfrm>
            <a:off x="823799" y="2077996"/>
            <a:ext cx="3941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de-DE" dirty="0"/>
              <a:t>Simple </a:t>
            </a:r>
            <a:r>
              <a:rPr lang="de-DE" dirty="0" err="1"/>
              <a:t>ansatz</a:t>
            </a:r>
            <a:r>
              <a:rPr lang="de-DE" dirty="0"/>
              <a:t>: </a:t>
            </a:r>
            <a:r>
              <a:rPr lang="de-DE" dirty="0" err="1"/>
              <a:t>constant</a:t>
            </a:r>
            <a:r>
              <a:rPr lang="de-DE" dirty="0"/>
              <a:t> </a:t>
            </a:r>
            <a:r>
              <a:rPr lang="de-DE" dirty="0" err="1"/>
              <a:t>temperature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(„Gilbert-Cameron“)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feld 48">
                <a:extLst>
                  <a:ext uri="{FF2B5EF4-FFF2-40B4-BE49-F238E27FC236}">
                    <a16:creationId xmlns:a16="http://schemas.microsoft.com/office/drawing/2014/main" id="{6B8F79FC-407B-4157-9E4C-9BBF6833B2F4}"/>
                  </a:ext>
                </a:extLst>
              </p:cNvPr>
              <p:cNvSpPr txBox="1"/>
              <p:nvPr/>
            </p:nvSpPr>
            <p:spPr>
              <a:xfrm>
                <a:off x="1726031" y="2929009"/>
                <a:ext cx="1853135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sub>
                          </m:sSub>
                        </m:e>
                      </m:d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sSup>
                        <m:sSupPr>
                          <m:ctrlP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de-DE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sub>
                              </m:sSub>
                              <m: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de-DE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>
                  <a:solidFill>
                    <a:srgbClr val="38326A"/>
                  </a:solidFill>
                </a:endParaRPr>
              </a:p>
            </p:txBody>
          </p:sp>
        </mc:Choice>
        <mc:Fallback xmlns="">
          <p:sp>
            <p:nvSpPr>
              <p:cNvPr id="49" name="Textfeld 48">
                <a:extLst>
                  <a:ext uri="{FF2B5EF4-FFF2-40B4-BE49-F238E27FC236}">
                    <a16:creationId xmlns:a16="http://schemas.microsoft.com/office/drawing/2014/main" id="{6B8F79FC-407B-4157-9E4C-9BBF6833B2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6031" y="2929009"/>
                <a:ext cx="1853135" cy="5186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feld 49">
            <a:extLst>
              <a:ext uri="{FF2B5EF4-FFF2-40B4-BE49-F238E27FC236}">
                <a16:creationId xmlns:a16="http://schemas.microsoft.com/office/drawing/2014/main" id="{41DEB380-2EC2-4AFF-BE0F-0DAD1D1F1E0F}"/>
              </a:ext>
            </a:extLst>
          </p:cNvPr>
          <p:cNvSpPr txBox="1"/>
          <p:nvPr/>
        </p:nvSpPr>
        <p:spPr>
          <a:xfrm>
            <a:off x="823799" y="4011688"/>
            <a:ext cx="42477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 startAt="2"/>
            </a:pPr>
            <a:r>
              <a:rPr lang="de-DE" dirty="0"/>
              <a:t>More </a:t>
            </a:r>
            <a:r>
              <a:rPr lang="de-DE" dirty="0" err="1"/>
              <a:t>realistic</a:t>
            </a:r>
            <a:r>
              <a:rPr lang="de-DE" dirty="0"/>
              <a:t>: </a:t>
            </a:r>
            <a:r>
              <a:rPr lang="de-DE" dirty="0" err="1"/>
              <a:t>microscopic</a:t>
            </a:r>
            <a:r>
              <a:rPr lang="de-DE" dirty="0"/>
              <a:t> </a:t>
            </a:r>
            <a:r>
              <a:rPr lang="de-DE" dirty="0" err="1"/>
              <a:t>calculations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effective</a:t>
            </a:r>
            <a:r>
              <a:rPr lang="de-DE" dirty="0"/>
              <a:t> NN </a:t>
            </a:r>
            <a:r>
              <a:rPr lang="de-DE" dirty="0" err="1"/>
              <a:t>interactions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feld 50">
                <a:extLst>
                  <a:ext uri="{FF2B5EF4-FFF2-40B4-BE49-F238E27FC236}">
                    <a16:creationId xmlns:a16="http://schemas.microsoft.com/office/drawing/2014/main" id="{F284537E-3B27-48CF-879F-1516FC58779A}"/>
                  </a:ext>
                </a:extLst>
              </p:cNvPr>
              <p:cNvSpPr txBox="1"/>
              <p:nvPr/>
            </p:nvSpPr>
            <p:spPr>
              <a:xfrm>
                <a:off x="1193613" y="4916460"/>
                <a:ext cx="3974101" cy="3391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sub>
                          </m:sSub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</m:d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∙</m:t>
                          </m:r>
                          <m:rad>
                            <m:radPr>
                              <m:degHide m:val="on"/>
                              <m:ctrlP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de-DE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sub>
                              </m:sSub>
                              <m: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de-D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</m:rad>
                        </m:sup>
                      </m:sSup>
                      <m:sSub>
                        <m:sSubPr>
                          <m:ctrlP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𝐻𝐹𝐵</m:t>
                          </m:r>
                        </m:sub>
                      </m:sSub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sub>
                      </m:sSub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1" name="Textfeld 50">
                <a:extLst>
                  <a:ext uri="{FF2B5EF4-FFF2-40B4-BE49-F238E27FC236}">
                    <a16:creationId xmlns:a16="http://schemas.microsoft.com/office/drawing/2014/main" id="{F284537E-3B27-48CF-879F-1516FC5877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3613" y="4916460"/>
                <a:ext cx="3974101" cy="339132"/>
              </a:xfrm>
              <a:prstGeom prst="rect">
                <a:avLst/>
              </a:prstGeom>
              <a:blipFill>
                <a:blip r:embed="rId4"/>
                <a:stretch>
                  <a:fillRect l="-613" r="-1227" b="-2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Grafik 15">
            <a:extLst>
              <a:ext uri="{FF2B5EF4-FFF2-40B4-BE49-F238E27FC236}">
                <a16:creationId xmlns:a16="http://schemas.microsoft.com/office/drawing/2014/main" id="{4F0A0C3A-0448-4930-BF7F-061AC2606B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6085" y="1205059"/>
            <a:ext cx="5185990" cy="4884479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E1EDCA0D-42FC-4321-8F31-F1F7D3869F1D}"/>
              </a:ext>
            </a:extLst>
          </p:cNvPr>
          <p:cNvSpPr txBox="1"/>
          <p:nvPr/>
        </p:nvSpPr>
        <p:spPr>
          <a:xfrm>
            <a:off x="880393" y="5744848"/>
            <a:ext cx="4600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S. Hilaire and S. </a:t>
            </a:r>
            <a:r>
              <a:rPr lang="de-DE" sz="1200" dirty="0" err="1"/>
              <a:t>Goriely</a:t>
            </a:r>
            <a:r>
              <a:rPr lang="de-DE" sz="1200" dirty="0"/>
              <a:t>, </a:t>
            </a:r>
            <a:r>
              <a:rPr lang="de-DE" sz="1200" dirty="0" err="1"/>
              <a:t>Nucl</a:t>
            </a:r>
            <a:r>
              <a:rPr lang="de-DE" sz="1200" dirty="0"/>
              <a:t>. Phys. A </a:t>
            </a:r>
            <a:r>
              <a:rPr lang="de-DE" sz="1200" b="1" dirty="0"/>
              <a:t>779</a:t>
            </a:r>
            <a:r>
              <a:rPr lang="de-DE" sz="1200" dirty="0"/>
              <a:t>, 63 (2006)</a:t>
            </a:r>
          </a:p>
          <a:p>
            <a:r>
              <a:rPr lang="de-DE" sz="1200" dirty="0"/>
              <a:t>S. </a:t>
            </a:r>
            <a:r>
              <a:rPr lang="de-DE" sz="1200" dirty="0" err="1"/>
              <a:t>Goriely</a:t>
            </a:r>
            <a:r>
              <a:rPr lang="de-DE" sz="1200" dirty="0"/>
              <a:t>, S. Hilaire and A. J. Koning, Phys. Rev. C </a:t>
            </a:r>
            <a:r>
              <a:rPr lang="de-DE" sz="1200" b="1" dirty="0"/>
              <a:t>78</a:t>
            </a:r>
            <a:r>
              <a:rPr lang="de-DE" sz="1200" dirty="0"/>
              <a:t>, 064307 (2008)</a:t>
            </a:r>
            <a:endParaRPr lang="en-US" sz="1200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23281E96-50CB-4D5A-B11F-D099B9DCD033}"/>
              </a:ext>
            </a:extLst>
          </p:cNvPr>
          <p:cNvSpPr txBox="1"/>
          <p:nvPr/>
        </p:nvSpPr>
        <p:spPr>
          <a:xfrm>
            <a:off x="7582254" y="6089538"/>
            <a:ext cx="39844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/>
              <a:t>F. Heim </a:t>
            </a:r>
            <a:r>
              <a:rPr lang="de-DE" sz="1200" i="1" dirty="0"/>
              <a:t>et al.</a:t>
            </a:r>
            <a:r>
              <a:rPr lang="de-DE" sz="1200" dirty="0"/>
              <a:t>, Phys. Rev. C </a:t>
            </a:r>
            <a:r>
              <a:rPr lang="de-DE" sz="1200" b="1" dirty="0"/>
              <a:t>103</a:t>
            </a:r>
            <a:r>
              <a:rPr lang="de-DE" sz="1200" dirty="0"/>
              <a:t>, 055803 (2021)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1846C33A-9F6F-42E6-9EAA-958E8BF865E2}"/>
              </a:ext>
            </a:extLst>
          </p:cNvPr>
          <p:cNvSpPr txBox="1">
            <a:spLocks/>
          </p:cNvSpPr>
          <p:nvPr/>
        </p:nvSpPr>
        <p:spPr bwMode="auto">
          <a:xfrm>
            <a:off x="0" y="1"/>
            <a:ext cx="121920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de-DE" sz="2800" dirty="0" err="1"/>
              <a:t>Nuclear</a:t>
            </a:r>
            <a:r>
              <a:rPr lang="de-DE" sz="2800" dirty="0"/>
              <a:t> </a:t>
            </a:r>
            <a:r>
              <a:rPr lang="de-DE" sz="2800" dirty="0" err="1"/>
              <a:t>level</a:t>
            </a:r>
            <a:r>
              <a:rPr lang="de-DE" sz="2800" dirty="0"/>
              <a:t> </a:t>
            </a:r>
            <a:r>
              <a:rPr lang="de-DE" sz="2800" dirty="0" err="1"/>
              <a:t>densities</a:t>
            </a:r>
            <a:r>
              <a:rPr lang="de-DE" sz="2800" dirty="0"/>
              <a:t> </a:t>
            </a:r>
            <a:r>
              <a:rPr lang="de-DE" sz="2800" dirty="0" err="1"/>
              <a:t>for</a:t>
            </a:r>
            <a:r>
              <a:rPr lang="de-DE" sz="2800" dirty="0"/>
              <a:t> </a:t>
            </a:r>
            <a:r>
              <a:rPr lang="de-DE" sz="2800" dirty="0" err="1"/>
              <a:t>statistical</a:t>
            </a:r>
            <a:r>
              <a:rPr lang="de-DE" sz="2800" dirty="0"/>
              <a:t> </a:t>
            </a:r>
            <a:r>
              <a:rPr lang="de-DE" sz="2800" dirty="0" err="1"/>
              <a:t>model</a:t>
            </a:r>
            <a:r>
              <a:rPr lang="de-DE" sz="2800" dirty="0"/>
              <a:t> </a:t>
            </a:r>
            <a:r>
              <a:rPr lang="de-DE" sz="2800" dirty="0" err="1"/>
              <a:t>calculations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0470905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Inhaltsplatzhalter 1"/>
          <p:cNvSpPr>
            <a:spLocks noGrp="1"/>
          </p:cNvSpPr>
          <p:nvPr>
            <p:ph idx="1"/>
          </p:nvPr>
        </p:nvSpPr>
        <p:spPr>
          <a:xfrm>
            <a:off x="1775520" y="908721"/>
            <a:ext cx="4574312" cy="2126325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sz="1800" dirty="0"/>
              <a:t>Motivation: Detailed studies of </a:t>
            </a:r>
            <a:r>
              <a:rPr lang="en-US" sz="1800" b="1" dirty="0">
                <a:cs typeface="Times New Roman" panose="02020603050405020304" pitchFamily="18" charset="0"/>
              </a:rPr>
              <a:t>γ-ray strength function</a:t>
            </a:r>
            <a:r>
              <a:rPr lang="en-US" sz="1800" dirty="0">
                <a:cs typeface="Times New Roman" panose="02020603050405020304" pitchFamily="18" charset="0"/>
              </a:rPr>
              <a:t> and </a:t>
            </a:r>
            <a:r>
              <a:rPr lang="en-US" sz="1800" b="1" dirty="0">
                <a:cs typeface="Times New Roman" panose="02020603050405020304" pitchFamily="18" charset="0"/>
              </a:rPr>
              <a:t>NLD</a:t>
            </a:r>
            <a:r>
              <a:rPr lang="en-US" sz="1800" dirty="0">
                <a:cs typeface="Times New Roman" panose="02020603050405020304" pitchFamily="18" charset="0"/>
              </a:rPr>
              <a:t> 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1800" dirty="0">
                <a:cs typeface="Times New Roman" panose="02020603050405020304" pitchFamily="18" charset="0"/>
              </a:rPr>
              <a:t>E</a:t>
            </a:r>
            <a:r>
              <a:rPr lang="en-US" sz="1800" baseline="-25000" dirty="0">
                <a:cs typeface="Times New Roman" panose="02020603050405020304" pitchFamily="18" charset="0"/>
              </a:rPr>
              <a:t>p </a:t>
            </a:r>
            <a:r>
              <a:rPr lang="en-US" sz="1800" dirty="0">
                <a:cs typeface="Times New Roman" panose="02020603050405020304" pitchFamily="18" charset="0"/>
              </a:rPr>
              <a:t>= 2.0 MeV to 5.0 MeV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sz="1800" dirty="0">
                <a:cs typeface="Times New Roman" panose="02020603050405020304" pitchFamily="18" charset="0"/>
              </a:rPr>
              <a:t>Proton beams of up to 1 µA for one week</a:t>
            </a:r>
          </a:p>
          <a:p>
            <a:pPr marL="457200" lvl="1" indent="0">
              <a:spcBef>
                <a:spcPts val="1200"/>
              </a:spcBef>
              <a:buNone/>
            </a:pPr>
            <a:endParaRPr lang="en-US" sz="1800" dirty="0">
              <a:cs typeface="Times New Roman" panose="02020603050405020304" pitchFamily="18" charset="0"/>
            </a:endParaRPr>
          </a:p>
          <a:p>
            <a:pPr>
              <a:buClr>
                <a:schemeClr val="accent3"/>
              </a:buClr>
            </a:pPr>
            <a:endParaRPr lang="en-US" sz="2200" dirty="0"/>
          </a:p>
          <a:p>
            <a:pPr>
              <a:buClr>
                <a:schemeClr val="accent3"/>
              </a:buClr>
            </a:pPr>
            <a:endParaRPr lang="en-US" sz="2200" dirty="0"/>
          </a:p>
          <a:p>
            <a:pPr>
              <a:buClr>
                <a:schemeClr val="accent3"/>
              </a:buClr>
              <a:buNone/>
            </a:pPr>
            <a:endParaRPr lang="en-US" sz="2400" dirty="0">
              <a:sym typeface="Symbol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300" dirty="0"/>
              <a:t>The </a:t>
            </a:r>
            <a:r>
              <a:rPr lang="en-US" sz="3300" baseline="30000" dirty="0"/>
              <a:t>107</a:t>
            </a:r>
            <a:r>
              <a:rPr lang="en-US" sz="3300" dirty="0"/>
              <a:t>Ag(p,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3300" dirty="0"/>
              <a:t>)</a:t>
            </a:r>
            <a:r>
              <a:rPr lang="en-US" sz="3300" baseline="30000" dirty="0"/>
              <a:t>108</a:t>
            </a:r>
            <a:r>
              <a:rPr lang="en-US" sz="3300" dirty="0"/>
              <a:t>Cd reaction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5ADE235E-F338-42FC-ADA8-0884A10749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47528" y="3036558"/>
            <a:ext cx="3318898" cy="3318898"/>
          </a:xfrm>
          <a:prstGeom prst="rect">
            <a:avLst/>
          </a:prstGeom>
        </p:spPr>
      </p:pic>
      <p:sp>
        <p:nvSpPr>
          <p:cNvPr id="5" name="Pfeil: nach oben 4">
            <a:extLst>
              <a:ext uri="{FF2B5EF4-FFF2-40B4-BE49-F238E27FC236}">
                <a16:creationId xmlns:a16="http://schemas.microsoft.com/office/drawing/2014/main" id="{2B57DE5D-7F93-463E-86DB-39FA08A563A2}"/>
              </a:ext>
            </a:extLst>
          </p:cNvPr>
          <p:cNvSpPr/>
          <p:nvPr/>
        </p:nvSpPr>
        <p:spPr>
          <a:xfrm>
            <a:off x="3143672" y="3926122"/>
            <a:ext cx="216024" cy="432048"/>
          </a:xfrm>
          <a:prstGeom prst="upArrow">
            <a:avLst/>
          </a:prstGeom>
          <a:solidFill>
            <a:srgbClr val="FF0000"/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6778E896-9ECB-45BE-B72F-75142CFBB27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105" y="765033"/>
            <a:ext cx="1166433" cy="1674945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DCE8A9AD-984A-4989-AB03-59BE6349CD70}"/>
              </a:ext>
            </a:extLst>
          </p:cNvPr>
          <p:cNvSpPr txBox="1"/>
          <p:nvPr/>
        </p:nvSpPr>
        <p:spPr bwMode="auto">
          <a:xfrm>
            <a:off x="8400256" y="1187976"/>
            <a:ext cx="172819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400" dirty="0">
                <a:solidFill>
                  <a:prstClr val="black"/>
                </a:solidFill>
                <a:latin typeface="Open Sans"/>
              </a:rPr>
              <a:t> </a:t>
            </a:r>
            <a:r>
              <a:rPr lang="de-DE" sz="1400" baseline="30000" dirty="0">
                <a:solidFill>
                  <a:prstClr val="black"/>
                </a:solidFill>
                <a:latin typeface="Open Sans"/>
              </a:rPr>
              <a:t>107</a:t>
            </a:r>
            <a:r>
              <a:rPr lang="de-DE" sz="1400" dirty="0">
                <a:solidFill>
                  <a:prstClr val="black"/>
                </a:solidFill>
                <a:latin typeface="Open Sans"/>
              </a:rPr>
              <a:t>Ag </a:t>
            </a:r>
            <a:r>
              <a:rPr lang="de-DE" sz="1400" dirty="0" err="1">
                <a:solidFill>
                  <a:prstClr val="black"/>
                </a:solidFill>
                <a:latin typeface="Open Sans"/>
              </a:rPr>
              <a:t>target</a:t>
            </a:r>
            <a:r>
              <a:rPr lang="de-DE" sz="1400" dirty="0">
                <a:solidFill>
                  <a:prstClr val="black"/>
                </a:solidFill>
                <a:latin typeface="Open Sans"/>
              </a:rPr>
              <a:t> #1</a:t>
            </a:r>
          </a:p>
          <a:p>
            <a:pPr algn="ctr">
              <a:defRPr/>
            </a:pPr>
            <a:endParaRPr lang="de-DE" sz="1400" dirty="0">
              <a:solidFill>
                <a:prstClr val="black"/>
              </a:solidFill>
              <a:latin typeface="Open Sans"/>
            </a:endParaRPr>
          </a:p>
          <a:p>
            <a:pPr algn="ctr">
              <a:defRPr/>
            </a:pPr>
            <a:r>
              <a:rPr lang="de-DE" sz="1400" dirty="0">
                <a:solidFill>
                  <a:prstClr val="black"/>
                </a:solidFill>
                <a:latin typeface="Open Sans"/>
              </a:rPr>
              <a:t>N</a:t>
            </a:r>
            <a:r>
              <a:rPr lang="de-DE" sz="1400" baseline="-25000" dirty="0">
                <a:solidFill>
                  <a:prstClr val="black"/>
                </a:solidFill>
                <a:latin typeface="Open Sans"/>
              </a:rPr>
              <a:t>T</a:t>
            </a:r>
            <a:r>
              <a:rPr lang="de-DE" sz="1400" dirty="0">
                <a:solidFill>
                  <a:prstClr val="black"/>
                </a:solidFill>
                <a:latin typeface="Open Sans"/>
              </a:rPr>
              <a:t>=1.07 mg/cm</a:t>
            </a:r>
            <a:r>
              <a:rPr lang="de-DE" sz="1400" baseline="30000" dirty="0">
                <a:solidFill>
                  <a:prstClr val="black"/>
                </a:solidFill>
                <a:latin typeface="Open Sans"/>
              </a:rPr>
              <a:t>2</a:t>
            </a:r>
          </a:p>
          <a:p>
            <a:pPr>
              <a:defRPr/>
            </a:pPr>
            <a:endParaRPr lang="de-DE" sz="1400" dirty="0">
              <a:solidFill>
                <a:prstClr val="black"/>
              </a:solidFill>
              <a:latin typeface="Open Sans"/>
            </a:endParaRPr>
          </a:p>
        </p:txBody>
      </p:sp>
      <p:pic>
        <p:nvPicPr>
          <p:cNvPr id="12" name="Grafik 11" descr="Ein Bild, das Text, Karte enthält.&#10;&#10;Automatisch generierte Beschreibung">
            <a:extLst>
              <a:ext uri="{FF2B5EF4-FFF2-40B4-BE49-F238E27FC236}">
                <a16:creationId xmlns:a16="http://schemas.microsoft.com/office/drawing/2014/main" id="{42138078-5A41-44EF-9547-E3D3F5D8C02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440" y="3174180"/>
            <a:ext cx="5004048" cy="2808876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5754A8A7-F5C9-4F9B-8963-43D5783C5520}"/>
              </a:ext>
            </a:extLst>
          </p:cNvPr>
          <p:cNvSpPr txBox="1"/>
          <p:nvPr/>
        </p:nvSpPr>
        <p:spPr bwMode="auto">
          <a:xfrm>
            <a:off x="6109293" y="2655735"/>
            <a:ext cx="42911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600" dirty="0">
                <a:solidFill>
                  <a:prstClr val="black"/>
                </a:solidFill>
                <a:latin typeface="Open Sans"/>
              </a:rPr>
              <a:t>Target </a:t>
            </a:r>
            <a:r>
              <a:rPr lang="de-DE" sz="1600" dirty="0" err="1">
                <a:solidFill>
                  <a:prstClr val="black"/>
                </a:solidFill>
                <a:latin typeface="Open Sans"/>
              </a:rPr>
              <a:t>thickness</a:t>
            </a:r>
            <a:r>
              <a:rPr lang="de-DE" sz="1600" dirty="0">
                <a:solidFill>
                  <a:prstClr val="black"/>
                </a:solidFill>
                <a:latin typeface="Open Sans"/>
              </a:rPr>
              <a:t> </a:t>
            </a:r>
            <a:r>
              <a:rPr lang="de-DE" sz="1600" dirty="0" err="1">
                <a:solidFill>
                  <a:prstClr val="black"/>
                </a:solidFill>
                <a:latin typeface="Open Sans"/>
              </a:rPr>
              <a:t>determined</a:t>
            </a:r>
            <a:r>
              <a:rPr lang="de-DE" sz="1600" dirty="0">
                <a:solidFill>
                  <a:prstClr val="black"/>
                </a:solidFill>
                <a:latin typeface="Open Sans"/>
              </a:rPr>
              <a:t> via Rutherford </a:t>
            </a:r>
            <a:r>
              <a:rPr lang="de-DE" sz="1600" dirty="0" err="1">
                <a:solidFill>
                  <a:prstClr val="black"/>
                </a:solidFill>
                <a:latin typeface="Open Sans"/>
              </a:rPr>
              <a:t>Backscattering</a:t>
            </a:r>
            <a:r>
              <a:rPr lang="de-DE" sz="1600" dirty="0">
                <a:solidFill>
                  <a:prstClr val="black"/>
                </a:solidFill>
                <a:latin typeface="Open Sans"/>
              </a:rPr>
              <a:t> </a:t>
            </a:r>
            <a:r>
              <a:rPr lang="de-DE" sz="1600" dirty="0" err="1">
                <a:solidFill>
                  <a:prstClr val="black"/>
                </a:solidFill>
                <a:latin typeface="Open Sans"/>
              </a:rPr>
              <a:t>Spectrometry</a:t>
            </a:r>
            <a:r>
              <a:rPr lang="de-DE" sz="1600" dirty="0">
                <a:solidFill>
                  <a:prstClr val="black"/>
                </a:solidFill>
                <a:latin typeface="Open Sans"/>
              </a:rPr>
              <a:t> (RBS):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uiExpand="1" build="p"/>
      <p:bldP spid="10" grpId="0"/>
      <p:bldP spid="1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19010B0-9821-3364-B89B-5AFCB489C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Primary </a:t>
            </a:r>
            <a:r>
              <a:rPr lang="de-DE" dirty="0">
                <a:sym typeface="Symbol" panose="05050102010706020507" pitchFamily="18" charset="2"/>
              </a:rPr>
              <a:t>-</a:t>
            </a:r>
            <a:r>
              <a:rPr lang="de-DE" dirty="0" err="1">
                <a:sym typeface="Symbol" panose="05050102010706020507" pitchFamily="18" charset="2"/>
              </a:rPr>
              <a:t>ray</a:t>
            </a:r>
            <a:r>
              <a:rPr lang="de-DE" dirty="0">
                <a:sym typeface="Symbol" panose="05050102010706020507" pitchFamily="18" charset="2"/>
              </a:rPr>
              <a:t> </a:t>
            </a:r>
            <a:r>
              <a:rPr lang="de-DE" dirty="0" err="1">
                <a:sym typeface="Symbol" panose="05050102010706020507" pitchFamily="18" charset="2"/>
              </a:rPr>
              <a:t>transitions</a:t>
            </a:r>
            <a:r>
              <a:rPr lang="de-DE" dirty="0">
                <a:sym typeface="Symbol" panose="05050102010706020507" pitchFamily="18" charset="2"/>
              </a:rPr>
              <a:t> in </a:t>
            </a:r>
            <a:r>
              <a:rPr lang="de-DE" baseline="30000" dirty="0">
                <a:sym typeface="Symbol" panose="05050102010706020507" pitchFamily="18" charset="2"/>
              </a:rPr>
              <a:t>94</a:t>
            </a:r>
            <a:r>
              <a:rPr lang="de-DE" dirty="0">
                <a:sym typeface="Symbol" panose="05050102010706020507" pitchFamily="18" charset="2"/>
              </a:rPr>
              <a:t>Mo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9CB2FEF-7CAA-697D-F583-013A120F77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472" y="1124744"/>
            <a:ext cx="8609980" cy="4946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357002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0FDAE830-8C7A-46D8-818C-C9CA38BF8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Two-Step</a:t>
            </a:r>
            <a:r>
              <a:rPr lang="de-DE" dirty="0"/>
              <a:t> Cascade </a:t>
            </a:r>
            <a:r>
              <a:rPr lang="de-DE" dirty="0" err="1"/>
              <a:t>sum</a:t>
            </a:r>
            <a:r>
              <a:rPr lang="de-DE" dirty="0"/>
              <a:t> </a:t>
            </a:r>
            <a:r>
              <a:rPr lang="de-DE" dirty="0" err="1"/>
              <a:t>spectrum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657386B-D7FB-412E-938A-F3473402D3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07568" y="1739374"/>
            <a:ext cx="7257192" cy="4315356"/>
          </a:xfrm>
          <a:prstGeom prst="rect">
            <a:avLst/>
          </a:prstGeom>
        </p:spPr>
      </p:pic>
      <p:sp>
        <p:nvSpPr>
          <p:cNvPr id="8" name="Inhaltsplatzhalter 4">
            <a:extLst>
              <a:ext uri="{FF2B5EF4-FFF2-40B4-BE49-F238E27FC236}">
                <a16:creationId xmlns:a16="http://schemas.microsoft.com/office/drawing/2014/main" id="{5042AE7B-9C11-45BE-B44F-BBA0830A8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1098" y="797678"/>
            <a:ext cx="8517350" cy="903130"/>
          </a:xfrm>
        </p:spPr>
        <p:txBody>
          <a:bodyPr/>
          <a:lstStyle/>
          <a:p>
            <a:r>
              <a:rPr lang="en-US" sz="2000" dirty="0">
                <a:latin typeface="+mj-lt"/>
              </a:rPr>
              <a:t>TSC sum spectrum contains all </a:t>
            </a:r>
            <a:r>
              <a:rPr lang="de-DE" sz="2000" dirty="0" err="1">
                <a:latin typeface="+mj-lt"/>
              </a:rPr>
              <a:t>two-step</a:t>
            </a:r>
            <a:r>
              <a:rPr lang="de-DE" sz="2000" dirty="0">
                <a:latin typeface="+mj-lt"/>
              </a:rPr>
              <a:t> </a:t>
            </a:r>
            <a:r>
              <a:rPr lang="el-GR" sz="2000" dirty="0">
                <a:latin typeface="+mj-lt"/>
              </a:rPr>
              <a:t>γ</a:t>
            </a:r>
            <a:r>
              <a:rPr lang="de-DE" sz="2000" dirty="0">
                <a:latin typeface="+mj-lt"/>
              </a:rPr>
              <a:t>-</a:t>
            </a:r>
            <a:r>
              <a:rPr lang="de-DE" sz="2000" dirty="0" err="1">
                <a:latin typeface="+mj-lt"/>
              </a:rPr>
              <a:t>ray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cascades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that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populate</a:t>
            </a:r>
            <a:r>
              <a:rPr lang="de-DE" sz="2000" dirty="0">
                <a:latin typeface="+mj-lt"/>
              </a:rPr>
              <a:t> a </a:t>
            </a:r>
            <a:r>
              <a:rPr lang="de-DE" sz="2000" dirty="0" err="1">
                <a:latin typeface="+mj-lt"/>
              </a:rPr>
              <a:t>specific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level</a:t>
            </a:r>
            <a:endParaRPr lang="en-US" sz="2000" dirty="0">
              <a:latin typeface="+mj-lt"/>
            </a:endParaRPr>
          </a:p>
          <a:p>
            <a:pPr lvl="1"/>
            <a:endParaRPr lang="en-US" sz="2000" dirty="0"/>
          </a:p>
          <a:p>
            <a:pPr lvl="1"/>
            <a:endParaRPr lang="en-US" sz="1600" dirty="0">
              <a:solidFill>
                <a:srgbClr val="008000"/>
              </a:solidFill>
            </a:endParaRP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  <p:cxnSp>
        <p:nvCxnSpPr>
          <p:cNvPr id="10" name="Gerade Verbindung 40">
            <a:extLst>
              <a:ext uri="{FF2B5EF4-FFF2-40B4-BE49-F238E27FC236}">
                <a16:creationId xmlns:a16="http://schemas.microsoft.com/office/drawing/2014/main" id="{CEDF37FD-32A3-4809-9802-DF13D82AF31B}"/>
              </a:ext>
            </a:extLst>
          </p:cNvPr>
          <p:cNvCxnSpPr/>
          <p:nvPr/>
        </p:nvCxnSpPr>
        <p:spPr>
          <a:xfrm>
            <a:off x="3359696" y="4365104"/>
            <a:ext cx="864000" cy="0"/>
          </a:xfrm>
          <a:prstGeom prst="line">
            <a:avLst/>
          </a:prstGeom>
          <a:ln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Gerade Verbindung 41">
            <a:extLst>
              <a:ext uri="{FF2B5EF4-FFF2-40B4-BE49-F238E27FC236}">
                <a16:creationId xmlns:a16="http://schemas.microsoft.com/office/drawing/2014/main" id="{B2830F2B-45C3-4652-9490-4EB5B2D9E60B}"/>
              </a:ext>
            </a:extLst>
          </p:cNvPr>
          <p:cNvCxnSpPr/>
          <p:nvPr/>
        </p:nvCxnSpPr>
        <p:spPr bwMode="auto">
          <a:xfrm>
            <a:off x="3359696" y="4931363"/>
            <a:ext cx="864000" cy="0"/>
          </a:xfrm>
          <a:prstGeom prst="line">
            <a:avLst/>
          </a:prstGeom>
          <a:ln/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Gerade Verbindung 43">
            <a:extLst>
              <a:ext uri="{FF2B5EF4-FFF2-40B4-BE49-F238E27FC236}">
                <a16:creationId xmlns:a16="http://schemas.microsoft.com/office/drawing/2014/main" id="{AAC7C378-7B73-400F-9DBF-2C49BB52CC79}"/>
              </a:ext>
            </a:extLst>
          </p:cNvPr>
          <p:cNvCxnSpPr/>
          <p:nvPr/>
        </p:nvCxnSpPr>
        <p:spPr bwMode="auto">
          <a:xfrm>
            <a:off x="3359696" y="4636252"/>
            <a:ext cx="864000" cy="0"/>
          </a:xfrm>
          <a:prstGeom prst="line">
            <a:avLst/>
          </a:prstGeom>
          <a:ln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Gerade Verbindung 45">
            <a:extLst>
              <a:ext uri="{FF2B5EF4-FFF2-40B4-BE49-F238E27FC236}">
                <a16:creationId xmlns:a16="http://schemas.microsoft.com/office/drawing/2014/main" id="{9548F46F-E013-4C2D-B9E0-FA1E032BDCCA}"/>
              </a:ext>
            </a:extLst>
          </p:cNvPr>
          <p:cNvCxnSpPr/>
          <p:nvPr/>
        </p:nvCxnSpPr>
        <p:spPr bwMode="auto">
          <a:xfrm>
            <a:off x="3359696" y="3933056"/>
            <a:ext cx="864000" cy="0"/>
          </a:xfrm>
          <a:prstGeom prst="line">
            <a:avLst/>
          </a:prstGeom>
          <a:ln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Pfeil nach unten 51">
            <a:extLst>
              <a:ext uri="{FF2B5EF4-FFF2-40B4-BE49-F238E27FC236}">
                <a16:creationId xmlns:a16="http://schemas.microsoft.com/office/drawing/2014/main" id="{7F60CECE-4F9D-4C7A-9565-6835A5D2849A}"/>
              </a:ext>
            </a:extLst>
          </p:cNvPr>
          <p:cNvSpPr/>
          <p:nvPr/>
        </p:nvSpPr>
        <p:spPr bwMode="auto">
          <a:xfrm>
            <a:off x="4029601" y="3343331"/>
            <a:ext cx="45719" cy="540000"/>
          </a:xfrm>
          <a:prstGeom prst="downArrow">
            <a:avLst/>
          </a:prstGeom>
          <a:solidFill>
            <a:srgbClr val="FF6262"/>
          </a:solidFill>
          <a:ln w="25400">
            <a:solidFill>
              <a:srgbClr val="FF21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>
              <a:solidFill>
                <a:srgbClr val="FFFFFF"/>
              </a:solidFill>
              <a:latin typeface="Open Sans" panose="020B0606030504020204" pitchFamily="34" charset="0"/>
            </a:endParaRPr>
          </a:p>
        </p:txBody>
      </p:sp>
      <p:sp>
        <p:nvSpPr>
          <p:cNvPr id="17" name="Pfeil nach unten 52">
            <a:extLst>
              <a:ext uri="{FF2B5EF4-FFF2-40B4-BE49-F238E27FC236}">
                <a16:creationId xmlns:a16="http://schemas.microsoft.com/office/drawing/2014/main" id="{51217DAB-D3FA-440C-871B-4E68B45663FD}"/>
              </a:ext>
            </a:extLst>
          </p:cNvPr>
          <p:cNvSpPr/>
          <p:nvPr/>
        </p:nvSpPr>
        <p:spPr bwMode="auto">
          <a:xfrm>
            <a:off x="3503713" y="3339081"/>
            <a:ext cx="45719" cy="540000"/>
          </a:xfrm>
          <a:prstGeom prst="downArrow">
            <a:avLst/>
          </a:prstGeom>
          <a:solidFill>
            <a:srgbClr val="5955D3"/>
          </a:solidFill>
          <a:ln w="25400">
            <a:solidFill>
              <a:srgbClr val="4440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>
              <a:solidFill>
                <a:srgbClr val="FFFFFF"/>
              </a:solidFill>
              <a:latin typeface="Open Sans" panose="020B0606030504020204" pitchFamily="34" charset="0"/>
            </a:endParaRPr>
          </a:p>
        </p:txBody>
      </p: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AACBB41C-B42F-4DC2-814A-C3C003E3E621}"/>
              </a:ext>
            </a:extLst>
          </p:cNvPr>
          <p:cNvCxnSpPr>
            <a:cxnSpLocks/>
          </p:cNvCxnSpPr>
          <p:nvPr/>
        </p:nvCxnSpPr>
        <p:spPr>
          <a:xfrm>
            <a:off x="3526572" y="3969080"/>
            <a:ext cx="0" cy="360000"/>
          </a:xfrm>
          <a:prstGeom prst="straightConnector1">
            <a:avLst/>
          </a:prstGeom>
          <a:ln w="53975">
            <a:solidFill>
              <a:srgbClr val="4440CE"/>
            </a:solidFill>
            <a:prstDash val="sysDot"/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B839A0DA-6484-4680-9047-BFC89E0A5DCA}"/>
              </a:ext>
            </a:extLst>
          </p:cNvPr>
          <p:cNvCxnSpPr>
            <a:cxnSpLocks/>
          </p:cNvCxnSpPr>
          <p:nvPr/>
        </p:nvCxnSpPr>
        <p:spPr>
          <a:xfrm>
            <a:off x="4056917" y="3969080"/>
            <a:ext cx="0" cy="632978"/>
          </a:xfrm>
          <a:prstGeom prst="straightConnector1">
            <a:avLst/>
          </a:prstGeom>
          <a:ln w="53975">
            <a:solidFill>
              <a:srgbClr val="FF2121"/>
            </a:solidFill>
            <a:prstDash val="sysDot"/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>
            <a:extLst>
              <a:ext uri="{FF2B5EF4-FFF2-40B4-BE49-F238E27FC236}">
                <a16:creationId xmlns:a16="http://schemas.microsoft.com/office/drawing/2014/main" id="{0C01DF38-8B3B-4AB1-99AE-0B9FFF203778}"/>
              </a:ext>
            </a:extLst>
          </p:cNvPr>
          <p:cNvSpPr txBox="1"/>
          <p:nvPr/>
        </p:nvSpPr>
        <p:spPr bwMode="auto">
          <a:xfrm>
            <a:off x="4224599" y="4149080"/>
            <a:ext cx="7462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r>
              <a:rPr lang="de-DE" sz="1600" b="1" dirty="0">
                <a:latin typeface="Cambria" panose="02040503050406030204" pitchFamily="18" charset="0"/>
              </a:rPr>
              <a:t>4</a:t>
            </a:r>
            <a:r>
              <a:rPr lang="de-DE" sz="1600" b="1" baseline="-25000" dirty="0">
                <a:latin typeface="Cambria" panose="02040503050406030204" pitchFamily="18" charset="0"/>
              </a:rPr>
              <a:t>1</a:t>
            </a:r>
            <a:r>
              <a:rPr lang="de-DE" sz="1600" b="1" baseline="30000" dirty="0">
                <a:latin typeface="Cambria" panose="02040503050406030204" pitchFamily="18" charset="0"/>
              </a:rPr>
              <a:t>+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A395C6BF-8999-451A-BB1C-B670D6D726E8}"/>
              </a:ext>
            </a:extLst>
          </p:cNvPr>
          <p:cNvSpPr txBox="1"/>
          <p:nvPr/>
        </p:nvSpPr>
        <p:spPr bwMode="auto">
          <a:xfrm>
            <a:off x="4224599" y="4466975"/>
            <a:ext cx="7462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r>
              <a:rPr lang="de-DE" sz="1600" b="1" dirty="0">
                <a:latin typeface="Cambria" panose="02040503050406030204" pitchFamily="18" charset="0"/>
              </a:rPr>
              <a:t>2</a:t>
            </a:r>
            <a:r>
              <a:rPr lang="de-DE" sz="1600" b="1" baseline="-25000" dirty="0">
                <a:latin typeface="Cambria" panose="02040503050406030204" pitchFamily="18" charset="0"/>
              </a:rPr>
              <a:t>1</a:t>
            </a:r>
            <a:r>
              <a:rPr lang="de-DE" sz="1600" b="1" baseline="30000" dirty="0">
                <a:latin typeface="Cambria" panose="02040503050406030204" pitchFamily="18" charset="0"/>
              </a:rPr>
              <a:t>+</a:t>
            </a:r>
          </a:p>
        </p:txBody>
      </p: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A0168526-6DF0-4E4E-960E-BE36CEFD03F6}"/>
              </a:ext>
            </a:extLst>
          </p:cNvPr>
          <p:cNvCxnSpPr>
            <a:cxnSpLocks/>
          </p:cNvCxnSpPr>
          <p:nvPr/>
        </p:nvCxnSpPr>
        <p:spPr>
          <a:xfrm>
            <a:off x="3791744" y="4365104"/>
            <a:ext cx="0" cy="236954"/>
          </a:xfrm>
          <a:prstGeom prst="straightConnector1">
            <a:avLst/>
          </a:prstGeom>
          <a:ln w="53975">
            <a:solidFill>
              <a:srgbClr val="FF2121"/>
            </a:solidFill>
            <a:prstDash val="sysDot"/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Pfeil nach unten 51">
            <a:extLst>
              <a:ext uri="{FF2B5EF4-FFF2-40B4-BE49-F238E27FC236}">
                <a16:creationId xmlns:a16="http://schemas.microsoft.com/office/drawing/2014/main" id="{B1A57A8B-C320-41BD-90D3-543CFD83B57E}"/>
              </a:ext>
            </a:extLst>
          </p:cNvPr>
          <p:cNvSpPr/>
          <p:nvPr/>
        </p:nvSpPr>
        <p:spPr bwMode="auto">
          <a:xfrm>
            <a:off x="3770400" y="3339082"/>
            <a:ext cx="46800" cy="980749"/>
          </a:xfrm>
          <a:prstGeom prst="downArrow">
            <a:avLst/>
          </a:prstGeom>
          <a:solidFill>
            <a:srgbClr val="FF6262"/>
          </a:solidFill>
          <a:ln w="25400">
            <a:solidFill>
              <a:srgbClr val="FF21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>
              <a:solidFill>
                <a:srgbClr val="FFFFFF"/>
              </a:solidFill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725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0FDAE830-8C7A-46D8-818C-C9CA38BF8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Discrete</a:t>
            </a:r>
            <a:r>
              <a:rPr lang="de-DE" dirty="0"/>
              <a:t> </a:t>
            </a:r>
            <a:r>
              <a:rPr lang="de-DE" dirty="0" err="1"/>
              <a:t>two-step-cascade</a:t>
            </a:r>
            <a:r>
              <a:rPr lang="de-DE" dirty="0"/>
              <a:t> </a:t>
            </a:r>
            <a:r>
              <a:rPr lang="de-DE" dirty="0" err="1"/>
              <a:t>spectra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657386B-D7FB-412E-938A-F3473402D33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1208" y="703332"/>
            <a:ext cx="5400600" cy="3211367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D3945226-3392-4792-B9FC-004CABF86D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0543" y="762532"/>
            <a:ext cx="4542000" cy="270000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1B494757-71AE-4654-939A-2368248626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0543" y="3473665"/>
            <a:ext cx="4491150" cy="2700000"/>
          </a:xfrm>
          <a:prstGeom prst="rect">
            <a:avLst/>
          </a:prstGeom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E949A176-9FA9-E009-CEEB-54664B8BBB46}"/>
              </a:ext>
            </a:extLst>
          </p:cNvPr>
          <p:cNvGrpSpPr/>
          <p:nvPr/>
        </p:nvGrpSpPr>
        <p:grpSpPr>
          <a:xfrm>
            <a:off x="839416" y="3950309"/>
            <a:ext cx="2261626" cy="2336051"/>
            <a:chOff x="7892846" y="3789585"/>
            <a:chExt cx="2261626" cy="2336051"/>
          </a:xfrm>
        </p:grpSpPr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43B89C03-B635-4B0F-B987-B79245C80053}"/>
                </a:ext>
              </a:extLst>
            </p:cNvPr>
            <p:cNvSpPr/>
            <p:nvPr/>
          </p:nvSpPr>
          <p:spPr bwMode="auto">
            <a:xfrm>
              <a:off x="7892846" y="3789585"/>
              <a:ext cx="1512000" cy="10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>
                <a:solidFill>
                  <a:srgbClr val="FFFFFF"/>
                </a:solidFill>
                <a:latin typeface="Open Sans" panose="020B0606030504020204" pitchFamily="34" charset="0"/>
              </a:endParaRPr>
            </a:p>
          </p:txBody>
        </p:sp>
        <p:cxnSp>
          <p:nvCxnSpPr>
            <p:cNvPr id="9" name="Gerade Verbindung 40">
              <a:extLst>
                <a:ext uri="{FF2B5EF4-FFF2-40B4-BE49-F238E27FC236}">
                  <a16:creationId xmlns:a16="http://schemas.microsoft.com/office/drawing/2014/main" id="{F5417A6C-CEE5-41D6-B8E9-520B5B2AE0AB}"/>
                </a:ext>
              </a:extLst>
            </p:cNvPr>
            <p:cNvCxnSpPr>
              <a:cxnSpLocks/>
            </p:cNvCxnSpPr>
            <p:nvPr/>
          </p:nvCxnSpPr>
          <p:spPr>
            <a:xfrm>
              <a:off x="7896200" y="5094989"/>
              <a:ext cx="1512000" cy="0"/>
            </a:xfrm>
            <a:prstGeom prst="line">
              <a:avLst/>
            </a:prstGeom>
            <a:ln/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Gerade Verbindung 41">
              <a:extLst>
                <a:ext uri="{FF2B5EF4-FFF2-40B4-BE49-F238E27FC236}">
                  <a16:creationId xmlns:a16="http://schemas.microsoft.com/office/drawing/2014/main" id="{170835E4-681C-431A-931F-DBCAAFA1F82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96200" y="5661248"/>
              <a:ext cx="1512000" cy="0"/>
            </a:xfrm>
            <a:prstGeom prst="line">
              <a:avLst/>
            </a:prstGeom>
            <a:ln/>
            <a:effec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Gerade Verbindung 43">
              <a:extLst>
                <a:ext uri="{FF2B5EF4-FFF2-40B4-BE49-F238E27FC236}">
                  <a16:creationId xmlns:a16="http://schemas.microsoft.com/office/drawing/2014/main" id="{32BDB067-728F-4CA6-99D0-633EF0242F7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96200" y="5366137"/>
              <a:ext cx="1512000" cy="0"/>
            </a:xfrm>
            <a:prstGeom prst="line">
              <a:avLst/>
            </a:prstGeom>
            <a:ln/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Gerade Verbindung 45">
              <a:extLst>
                <a:ext uri="{FF2B5EF4-FFF2-40B4-BE49-F238E27FC236}">
                  <a16:creationId xmlns:a16="http://schemas.microsoft.com/office/drawing/2014/main" id="{807734DB-6CF7-407A-8850-36469F128F2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96200" y="4662941"/>
              <a:ext cx="1512000" cy="0"/>
            </a:xfrm>
            <a:prstGeom prst="line">
              <a:avLst/>
            </a:prstGeom>
            <a:ln/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178F2CB9-315D-4172-A8ED-ACD4001A3682}"/>
                </a:ext>
              </a:extLst>
            </p:cNvPr>
            <p:cNvSpPr txBox="1"/>
            <p:nvPr/>
          </p:nvSpPr>
          <p:spPr bwMode="auto">
            <a:xfrm>
              <a:off x="9408200" y="4892010"/>
              <a:ext cx="74627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de-DE" sz="1600" b="1" dirty="0">
                  <a:latin typeface="Cambria" panose="02040503050406030204" pitchFamily="18" charset="0"/>
                </a:rPr>
                <a:t>4</a:t>
              </a:r>
              <a:r>
                <a:rPr lang="de-DE" sz="1600" b="1" baseline="-25000" dirty="0">
                  <a:latin typeface="Cambria" panose="02040503050406030204" pitchFamily="18" charset="0"/>
                </a:rPr>
                <a:t>1</a:t>
              </a:r>
              <a:r>
                <a:rPr lang="de-DE" sz="1600" b="1" baseline="30000" dirty="0">
                  <a:latin typeface="Cambria" panose="02040503050406030204" pitchFamily="18" charset="0"/>
                </a:rPr>
                <a:t>+</a:t>
              </a: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1CEBF188-A208-48F9-AF5E-EF694FAF45ED}"/>
                </a:ext>
              </a:extLst>
            </p:cNvPr>
            <p:cNvSpPr txBox="1"/>
            <p:nvPr/>
          </p:nvSpPr>
          <p:spPr bwMode="auto">
            <a:xfrm>
              <a:off x="9408201" y="5183816"/>
              <a:ext cx="74627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de-DE" sz="1600" b="1" dirty="0">
                  <a:latin typeface="Cambria" panose="02040503050406030204" pitchFamily="18" charset="0"/>
                </a:rPr>
                <a:t>2</a:t>
              </a:r>
              <a:r>
                <a:rPr lang="de-DE" sz="1600" b="1" baseline="-25000" dirty="0">
                  <a:latin typeface="Cambria" panose="02040503050406030204" pitchFamily="18" charset="0"/>
                </a:rPr>
                <a:t>1</a:t>
              </a:r>
              <a:r>
                <a:rPr lang="de-DE" sz="1600" b="1" baseline="30000" dirty="0">
                  <a:latin typeface="Cambria" panose="02040503050406030204" pitchFamily="18" charset="0"/>
                </a:rPr>
                <a:t>+</a:t>
              </a:r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FCCDC476-FF41-4CD8-A28E-C9C0E5C42E98}"/>
                </a:ext>
              </a:extLst>
            </p:cNvPr>
            <p:cNvSpPr txBox="1"/>
            <p:nvPr/>
          </p:nvSpPr>
          <p:spPr bwMode="auto">
            <a:xfrm>
              <a:off x="8398440" y="5787082"/>
              <a:ext cx="74627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de-DE" sz="1600" b="1" baseline="30000" dirty="0">
                  <a:latin typeface="Cambria" panose="02040503050406030204" pitchFamily="18" charset="0"/>
                </a:rPr>
                <a:t>94</a:t>
              </a:r>
              <a:r>
                <a:rPr lang="de-DE" sz="1600" b="1" dirty="0">
                  <a:latin typeface="Cambria" panose="02040503050406030204" pitchFamily="18" charset="0"/>
                </a:rPr>
                <a:t>Mo</a:t>
              </a:r>
              <a:endParaRPr lang="de-DE" sz="1600" b="1" baseline="30000" dirty="0">
                <a:latin typeface="Cambria" panose="02040503050406030204" pitchFamily="18" charset="0"/>
              </a:endParaRPr>
            </a:p>
          </p:txBody>
        </p:sp>
        <p:sp>
          <p:nvSpPr>
            <p:cNvPr id="17" name="Pfeil nach unten 51">
              <a:extLst>
                <a:ext uri="{FF2B5EF4-FFF2-40B4-BE49-F238E27FC236}">
                  <a16:creationId xmlns:a16="http://schemas.microsoft.com/office/drawing/2014/main" id="{83D7184F-0D6B-4F09-8DCC-6756321A13A6}"/>
                </a:ext>
              </a:extLst>
            </p:cNvPr>
            <p:cNvSpPr/>
            <p:nvPr/>
          </p:nvSpPr>
          <p:spPr bwMode="auto">
            <a:xfrm>
              <a:off x="8634000" y="3866091"/>
              <a:ext cx="57476" cy="1188000"/>
            </a:xfrm>
            <a:prstGeom prst="downArrow">
              <a:avLst/>
            </a:prstGeom>
            <a:solidFill>
              <a:srgbClr val="FF6262"/>
            </a:solidFill>
            <a:ln w="25400">
              <a:solidFill>
                <a:srgbClr val="FF21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>
                <a:solidFill>
                  <a:srgbClr val="FFFFFF"/>
                </a:solidFill>
                <a:latin typeface="Open Sans" panose="020B0606030504020204" pitchFamily="34" charset="0"/>
              </a:endParaRPr>
            </a:p>
          </p:txBody>
        </p:sp>
        <p:sp>
          <p:nvSpPr>
            <p:cNvPr id="14" name="Pfeil nach unten 52">
              <a:extLst>
                <a:ext uri="{FF2B5EF4-FFF2-40B4-BE49-F238E27FC236}">
                  <a16:creationId xmlns:a16="http://schemas.microsoft.com/office/drawing/2014/main" id="{C46C816C-013E-475F-A479-40491D7C4200}"/>
                </a:ext>
              </a:extLst>
            </p:cNvPr>
            <p:cNvSpPr/>
            <p:nvPr/>
          </p:nvSpPr>
          <p:spPr bwMode="auto">
            <a:xfrm>
              <a:off x="8194024" y="3874100"/>
              <a:ext cx="62217" cy="734867"/>
            </a:xfrm>
            <a:prstGeom prst="downArrow">
              <a:avLst/>
            </a:prstGeom>
            <a:solidFill>
              <a:srgbClr val="5955D3"/>
            </a:solidFill>
            <a:ln w="25400">
              <a:solidFill>
                <a:srgbClr val="4440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>
                <a:solidFill>
                  <a:srgbClr val="FFFFFF"/>
                </a:solidFill>
                <a:latin typeface="Open Sans" panose="020B0606030504020204" pitchFamily="34" charset="0"/>
              </a:endParaRPr>
            </a:p>
          </p:txBody>
        </p:sp>
        <p:cxnSp>
          <p:nvCxnSpPr>
            <p:cNvPr id="24" name="Gerade Verbindung 38">
              <a:extLst>
                <a:ext uri="{FF2B5EF4-FFF2-40B4-BE49-F238E27FC236}">
                  <a16:creationId xmlns:a16="http://schemas.microsoft.com/office/drawing/2014/main" id="{7A0B9ABD-06C3-4AC9-8BF8-1C42CB0BAF3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92846" y="3853255"/>
              <a:ext cx="1512000" cy="12837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Gerade Verbindung mit Pfeil 26">
              <a:extLst>
                <a:ext uri="{FF2B5EF4-FFF2-40B4-BE49-F238E27FC236}">
                  <a16:creationId xmlns:a16="http://schemas.microsoft.com/office/drawing/2014/main" id="{CFCA40F5-7754-4957-97B5-D6DAAF23944A}"/>
                </a:ext>
              </a:extLst>
            </p:cNvPr>
            <p:cNvCxnSpPr>
              <a:cxnSpLocks/>
            </p:cNvCxnSpPr>
            <p:nvPr/>
          </p:nvCxnSpPr>
          <p:spPr>
            <a:xfrm>
              <a:off x="8228305" y="4712010"/>
              <a:ext cx="0" cy="360000"/>
            </a:xfrm>
            <a:prstGeom prst="straightConnector1">
              <a:avLst/>
            </a:prstGeom>
            <a:ln w="53975">
              <a:solidFill>
                <a:srgbClr val="4440CE"/>
              </a:solidFill>
              <a:prstDash val="sysDot"/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mit Pfeil 27">
              <a:extLst>
                <a:ext uri="{FF2B5EF4-FFF2-40B4-BE49-F238E27FC236}">
                  <a16:creationId xmlns:a16="http://schemas.microsoft.com/office/drawing/2014/main" id="{3180923B-1177-445B-9309-B77D10E156B0}"/>
                </a:ext>
              </a:extLst>
            </p:cNvPr>
            <p:cNvCxnSpPr>
              <a:cxnSpLocks/>
            </p:cNvCxnSpPr>
            <p:nvPr/>
          </p:nvCxnSpPr>
          <p:spPr>
            <a:xfrm>
              <a:off x="8667569" y="5154105"/>
              <a:ext cx="0" cy="212033"/>
            </a:xfrm>
            <a:prstGeom prst="straightConnector1">
              <a:avLst/>
            </a:prstGeom>
            <a:ln w="53975">
              <a:solidFill>
                <a:srgbClr val="FF2121"/>
              </a:solidFill>
              <a:prstDash val="sysDot"/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Pfeil nach unten 51">
              <a:extLst>
                <a:ext uri="{FF2B5EF4-FFF2-40B4-BE49-F238E27FC236}">
                  <a16:creationId xmlns:a16="http://schemas.microsoft.com/office/drawing/2014/main" id="{9546CC8D-10AD-45D1-8D89-1AA4959D2B3B}"/>
                </a:ext>
              </a:extLst>
            </p:cNvPr>
            <p:cNvSpPr/>
            <p:nvPr/>
          </p:nvSpPr>
          <p:spPr bwMode="auto">
            <a:xfrm>
              <a:off x="9120336" y="3883027"/>
              <a:ext cx="57476" cy="730846"/>
            </a:xfrm>
            <a:prstGeom prst="downArrow">
              <a:avLst/>
            </a:prstGeom>
            <a:solidFill>
              <a:srgbClr val="FF6262"/>
            </a:solidFill>
            <a:ln w="25400">
              <a:solidFill>
                <a:srgbClr val="FF21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>
                <a:solidFill>
                  <a:srgbClr val="FFFFFF"/>
                </a:solidFill>
                <a:latin typeface="Open Sans" panose="020B0606030504020204" pitchFamily="34" charset="0"/>
              </a:endParaRPr>
            </a:p>
          </p:txBody>
        </p:sp>
        <p:cxnSp>
          <p:nvCxnSpPr>
            <p:cNvPr id="31" name="Gerade Verbindung mit Pfeil 30">
              <a:extLst>
                <a:ext uri="{FF2B5EF4-FFF2-40B4-BE49-F238E27FC236}">
                  <a16:creationId xmlns:a16="http://schemas.microsoft.com/office/drawing/2014/main" id="{E0480407-7D2F-4094-B3B5-F6A25DFA81BA}"/>
                </a:ext>
              </a:extLst>
            </p:cNvPr>
            <p:cNvCxnSpPr>
              <a:cxnSpLocks/>
            </p:cNvCxnSpPr>
            <p:nvPr/>
          </p:nvCxnSpPr>
          <p:spPr>
            <a:xfrm>
              <a:off x="9155132" y="4712011"/>
              <a:ext cx="0" cy="654127"/>
            </a:xfrm>
            <a:prstGeom prst="straightConnector1">
              <a:avLst/>
            </a:prstGeom>
            <a:ln w="53975">
              <a:solidFill>
                <a:srgbClr val="FF2121"/>
              </a:solidFill>
              <a:prstDash val="sysDot"/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feld 32">
            <a:extLst>
              <a:ext uri="{FF2B5EF4-FFF2-40B4-BE49-F238E27FC236}">
                <a16:creationId xmlns:a16="http://schemas.microsoft.com/office/drawing/2014/main" id="{9D78CE28-6BED-4C8B-80FB-75FE5F143EC5}"/>
              </a:ext>
            </a:extLst>
          </p:cNvPr>
          <p:cNvSpPr txBox="1"/>
          <p:nvPr/>
        </p:nvSpPr>
        <p:spPr bwMode="auto">
          <a:xfrm>
            <a:off x="8525255" y="3872311"/>
            <a:ext cx="74627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r>
              <a:rPr lang="de-DE" sz="2000" b="1" baseline="30000" dirty="0">
                <a:latin typeface="Cambria" panose="02040503050406030204" pitchFamily="18" charset="0"/>
              </a:rPr>
              <a:t>94</a:t>
            </a:r>
            <a:r>
              <a:rPr lang="de-DE" sz="2000" b="1" dirty="0">
                <a:latin typeface="Cambria" panose="02040503050406030204" pitchFamily="18" charset="0"/>
              </a:rPr>
              <a:t>Mo</a:t>
            </a:r>
            <a:endParaRPr lang="de-DE" sz="2000" b="1" baseline="30000" dirty="0">
              <a:latin typeface="Cambria" panose="02040503050406030204" pitchFamily="18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8587233A-9D49-47F8-8678-C6C5EB722F28}"/>
              </a:ext>
            </a:extLst>
          </p:cNvPr>
          <p:cNvSpPr txBox="1"/>
          <p:nvPr/>
        </p:nvSpPr>
        <p:spPr bwMode="auto">
          <a:xfrm>
            <a:off x="8765733" y="1017758"/>
            <a:ext cx="74627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r>
              <a:rPr lang="de-DE" sz="2000" b="1" baseline="30000" dirty="0">
                <a:latin typeface="Cambria" panose="02040503050406030204" pitchFamily="18" charset="0"/>
              </a:rPr>
              <a:t>94</a:t>
            </a:r>
            <a:r>
              <a:rPr lang="de-DE" sz="2000" b="1" dirty="0">
                <a:latin typeface="Cambria" panose="02040503050406030204" pitchFamily="18" charset="0"/>
              </a:rPr>
              <a:t>Mo</a:t>
            </a:r>
            <a:endParaRPr lang="de-DE" sz="2000" b="1" baseline="30000" dirty="0">
              <a:latin typeface="Cambria" panose="02040503050406030204" pitchFamily="18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5684EBD6-E724-49BA-894C-1F97A47B4346}"/>
              </a:ext>
            </a:extLst>
          </p:cNvPr>
          <p:cNvSpPr txBox="1"/>
          <p:nvPr/>
        </p:nvSpPr>
        <p:spPr bwMode="auto">
          <a:xfrm>
            <a:off x="3565940" y="6035165"/>
            <a:ext cx="374968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r>
              <a:rPr lang="de-DE" sz="1200" dirty="0">
                <a:latin typeface="Cambria" panose="02040503050406030204" pitchFamily="18" charset="0"/>
              </a:rPr>
              <a:t>F. Heim </a:t>
            </a:r>
            <a:r>
              <a:rPr lang="de-DE" sz="1200" i="1" dirty="0">
                <a:latin typeface="Cambria" panose="02040503050406030204" pitchFamily="18" charset="0"/>
              </a:rPr>
              <a:t>et al.</a:t>
            </a:r>
            <a:r>
              <a:rPr lang="de-DE" sz="1200" dirty="0">
                <a:latin typeface="Cambria" panose="02040503050406030204" pitchFamily="18" charset="0"/>
              </a:rPr>
              <a:t>, Phys. Rev. C </a:t>
            </a:r>
            <a:r>
              <a:rPr lang="de-DE" sz="1200" b="1" dirty="0">
                <a:latin typeface="Cambria" panose="02040503050406030204" pitchFamily="18" charset="0"/>
              </a:rPr>
              <a:t>103</a:t>
            </a:r>
            <a:r>
              <a:rPr lang="de-DE" sz="1200" dirty="0">
                <a:latin typeface="Cambria" panose="02040503050406030204" pitchFamily="18" charset="0"/>
              </a:rPr>
              <a:t> (2021) 025805</a:t>
            </a:r>
          </a:p>
        </p:txBody>
      </p:sp>
    </p:spTree>
    <p:extLst>
      <p:ext uri="{BB962C8B-B14F-4D97-AF65-F5344CB8AC3E}">
        <p14:creationId xmlns:p14="http://schemas.microsoft.com/office/powerpoint/2010/main" val="3767515766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1" name="Inhaltsplatzhalter 1"/>
              <p:cNvSpPr>
                <a:spLocks noGrp="1"/>
              </p:cNvSpPr>
              <p:nvPr>
                <p:ph idx="1"/>
              </p:nvPr>
            </p:nvSpPr>
            <p:spPr>
              <a:xfrm>
                <a:off x="1919536" y="908050"/>
                <a:ext cx="8640960" cy="2304926"/>
              </a:xfrm>
            </p:spPr>
            <p:txBody>
              <a:bodyPr>
                <a:normAutofit fontScale="62500" lnSpcReduction="20000"/>
              </a:bodyPr>
              <a:lstStyle/>
              <a:p>
                <a:pPr>
                  <a:spcBef>
                    <a:spcPts val="1800"/>
                  </a:spcBef>
                </a:pPr>
                <a:r>
                  <a:rPr lang="de-DE" sz="2900" dirty="0"/>
                  <a:t>Number </a:t>
                </a:r>
                <a:r>
                  <a:rPr lang="de-DE" sz="2900" dirty="0" err="1"/>
                  <a:t>of</a:t>
                </a:r>
                <a:r>
                  <a:rPr lang="de-DE" sz="2900" dirty="0"/>
                  <a:t> </a:t>
                </a:r>
                <a:r>
                  <a:rPr lang="de-DE" sz="2900" dirty="0" err="1"/>
                  <a:t>emitted</a:t>
                </a:r>
                <a:r>
                  <a:rPr lang="de-DE" sz="2900" dirty="0"/>
                  <a:t> </a:t>
                </a:r>
                <a:r>
                  <a:rPr lang="de-DE" sz="2900" dirty="0" err="1"/>
                  <a:t>photons</a:t>
                </a:r>
                <a:r>
                  <a:rPr lang="de-DE" sz="2900" dirty="0"/>
                  <a:t> </a:t>
                </a:r>
                <a:r>
                  <a:rPr lang="de-DE" sz="2900" dirty="0" err="1"/>
                  <a:t>follows</a:t>
                </a:r>
                <a:r>
                  <a:rPr lang="de-DE" sz="2900" dirty="0"/>
                  <a:t> angular </a:t>
                </a:r>
                <a:r>
                  <a:rPr lang="de-DE" sz="2900" dirty="0" err="1"/>
                  <a:t>distribution</a:t>
                </a:r>
                <a:r>
                  <a:rPr lang="de-DE" sz="2900" dirty="0"/>
                  <a:t>:</a:t>
                </a:r>
                <a:endParaRPr lang="de-DE" sz="2900" i="1" dirty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50000"/>
                  </a:lnSpc>
                  <a:spcBef>
                    <a:spcPts val="18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𝑌</m:t>
                      </m:r>
                      <m:d>
                        <m:dPr>
                          <m:ctrlPr>
                            <a:rPr lang="de-DE" sz="2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de-DE" sz="26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Θ</m:t>
                          </m:r>
                        </m:e>
                      </m:d>
                      <m:r>
                        <a:rPr lang="de-DE" sz="2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sz="2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de-DE" sz="2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de-DE" sz="2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de-DE" sz="2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⋅(1+</m:t>
                      </m:r>
                      <m:sSub>
                        <m:sSubPr>
                          <m:ctrlPr>
                            <a:rPr lang="de-DE" sz="2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de-DE" sz="2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de-DE" sz="2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de-DE" sz="2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de-DE" sz="2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de-DE" sz="2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de-DE" sz="2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func>
                        <m:funcPr>
                          <m:ctrlPr>
                            <a:rPr lang="de-DE" sz="2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sz="26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de-DE" sz="2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de-DE" sz="2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Θ</m:t>
                              </m:r>
                            </m:e>
                          </m:d>
                          <m:r>
                            <a:rPr lang="de-DE" sz="2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e>
                      </m:func>
                      <m:r>
                        <a:rPr lang="de-DE" sz="2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de-DE" sz="2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de-DE" sz="2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de-DE" sz="2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b>
                      </m:sSub>
                      <m:sSub>
                        <m:sSubPr>
                          <m:ctrlPr>
                            <a:rPr lang="de-DE" sz="2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de-DE" sz="2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de-DE" sz="2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b>
                      </m:sSub>
                      <m:func>
                        <m:funcPr>
                          <m:ctrlPr>
                            <a:rPr lang="de-DE" sz="2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a:rPr lang="de-DE" sz="2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de-DE" sz="26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de-DE" sz="2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de-DE" sz="2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Θ</m:t>
                              </m:r>
                              <m:r>
                                <a:rPr lang="de-DE" sz="26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d>
                        </m:e>
                      </m:func>
                      <m:r>
                        <a:rPr lang="de-DE" sz="2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de-DE" sz="2600" dirty="0">
                  <a:cs typeface="Times New Roman" panose="02020603050405020304" pitchFamily="18" charset="0"/>
                </a:endParaRPr>
              </a:p>
              <a:p>
                <a:pPr>
                  <a:spcBef>
                    <a:spcPts val="1800"/>
                  </a:spcBef>
                </a:pPr>
                <a:r>
                  <a:rPr lang="de-DE" sz="2900" dirty="0" err="1">
                    <a:cs typeface="Times New Roman" panose="02020603050405020304" pitchFamily="18" charset="0"/>
                  </a:rPr>
                  <a:t>Number</a:t>
                </a:r>
                <a:r>
                  <a:rPr lang="de-DE" sz="2900" dirty="0">
                    <a:cs typeface="Times New Roman" panose="02020603050405020304" pitchFamily="18" charset="0"/>
                  </a:rPr>
                  <a:t> </a:t>
                </a:r>
                <a:r>
                  <a:rPr lang="de-DE" sz="2900" dirty="0" err="1">
                    <a:cs typeface="Times New Roman" panose="02020603050405020304" pitchFamily="18" charset="0"/>
                  </a:rPr>
                  <a:t>of</a:t>
                </a:r>
                <a:r>
                  <a:rPr lang="de-DE" sz="2900" dirty="0">
                    <a:cs typeface="Times New Roman" panose="02020603050405020304" pitchFamily="18" charset="0"/>
                  </a:rPr>
                  <a:t> </a:t>
                </a:r>
                <a:r>
                  <a:rPr lang="de-DE" sz="2900" dirty="0" err="1">
                    <a:cs typeface="Times New Roman" panose="02020603050405020304" pitchFamily="18" charset="0"/>
                  </a:rPr>
                  <a:t>reactions</a:t>
                </a:r>
                <a:r>
                  <a:rPr lang="de-DE" sz="2900" dirty="0">
                    <a:cs typeface="Times New Roman" panose="02020603050405020304" pitchFamily="18" charset="0"/>
                  </a:rPr>
                  <a:t> </a:t>
                </a:r>
                <a:r>
                  <a:rPr lang="de-DE" sz="2900" dirty="0" err="1">
                    <a:cs typeface="Times New Roman" panose="02020603050405020304" pitchFamily="18" charset="0"/>
                  </a:rPr>
                  <a:t>is</a:t>
                </a:r>
                <a:r>
                  <a:rPr lang="de-DE" sz="2900" dirty="0">
                    <a:cs typeface="Times New Roman" panose="02020603050405020304" pitchFamily="18" charset="0"/>
                  </a:rPr>
                  <a:t> </a:t>
                </a:r>
                <a:r>
                  <a:rPr lang="de-DE" sz="2900" dirty="0" err="1">
                    <a:cs typeface="Times New Roman" panose="02020603050405020304" pitchFamily="18" charset="0"/>
                  </a:rPr>
                  <a:t>given</a:t>
                </a:r>
                <a:r>
                  <a:rPr lang="de-DE" sz="2900" dirty="0">
                    <a:cs typeface="Times New Roman" panose="02020603050405020304" pitchFamily="18" charset="0"/>
                  </a:rPr>
                  <a:t> </a:t>
                </a:r>
                <a:r>
                  <a:rPr lang="de-DE" sz="2900" dirty="0" err="1">
                    <a:cs typeface="Times New Roman" panose="02020603050405020304" pitchFamily="18" charset="0"/>
                  </a:rPr>
                  <a:t>by</a:t>
                </a:r>
                <a:r>
                  <a:rPr lang="de-DE" sz="2900" dirty="0">
                    <a:cs typeface="Times New Roman" panose="02020603050405020304" pitchFamily="18" charset="0"/>
                  </a:rPr>
                  <a:t> </a:t>
                </a:r>
                <a:r>
                  <a:rPr lang="de-DE" sz="2900" dirty="0" err="1">
                    <a:cs typeface="Times New Roman" panose="02020603050405020304" pitchFamily="18" charset="0"/>
                  </a:rPr>
                  <a:t>sum</a:t>
                </a:r>
                <a:r>
                  <a:rPr lang="de-DE" sz="2900" dirty="0">
                    <a:cs typeface="Times New Roman" panose="02020603050405020304" pitchFamily="18" charset="0"/>
                  </a:rPr>
                  <a:t> </a:t>
                </a:r>
                <a:r>
                  <a:rPr lang="de-DE" sz="2900" dirty="0" err="1">
                    <a:cs typeface="Times New Roman" panose="02020603050405020304" pitchFamily="18" charset="0"/>
                  </a:rPr>
                  <a:t>over</a:t>
                </a:r>
                <a:r>
                  <a:rPr lang="de-DE" sz="2900" dirty="0">
                    <a:cs typeface="Times New Roman" panose="02020603050405020304" pitchFamily="18" charset="0"/>
                  </a:rPr>
                  <a:t> all </a:t>
                </a:r>
                <a:r>
                  <a:rPr lang="de-DE" sz="2900" dirty="0" err="1">
                    <a:cs typeface="Times New Roman" panose="02020603050405020304" pitchFamily="18" charset="0"/>
                  </a:rPr>
                  <a:t>transitions</a:t>
                </a:r>
                <a:r>
                  <a:rPr lang="de-DE" sz="2900" dirty="0">
                    <a:cs typeface="Times New Roman" panose="02020603050405020304" pitchFamily="18" charset="0"/>
                  </a:rPr>
                  <a:t>:</a:t>
                </a:r>
                <a:endParaRPr lang="de-DE" sz="2900" i="1" dirty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18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𝑁</m:t>
                      </m:r>
                      <m:r>
                        <a:rPr lang="de-DE" sz="26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de-DE" sz="26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de-DE" sz="2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de-DE" sz="26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de-DE" sz="2600" dirty="0"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1800"/>
                  </a:spcBef>
                  <a:buNone/>
                </a:pPr>
                <a:br>
                  <a:rPr lang="de-DE" sz="2000" dirty="0">
                    <a:cs typeface="Times New Roman" panose="02020603050405020304" pitchFamily="18" charset="0"/>
                  </a:rPr>
                </a:br>
                <a:endParaRPr lang="de-DE" sz="20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1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19536" y="908050"/>
                <a:ext cx="8640960" cy="2304926"/>
              </a:xfrm>
              <a:blipFill>
                <a:blip r:embed="rId2"/>
                <a:stretch>
                  <a:fillRect l="-494" t="-42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el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r>
              <a:rPr lang="de-DE" sz="3300" dirty="0"/>
              <a:t>Angular d</a:t>
            </a:r>
            <a:r>
              <a:rPr lang="de-DE" sz="3300" dirty="0" err="1"/>
              <a:t>istributions</a:t>
            </a:r>
            <a:endParaRPr lang="en-US" sz="3300" baseline="-25000" dirty="0">
              <a:cs typeface="Times New Roman" panose="02020603050405020304" pitchFamily="18" charset="0"/>
            </a:endParaRPr>
          </a:p>
        </p:txBody>
      </p:sp>
      <p:sp>
        <p:nvSpPr>
          <p:cNvPr id="48" name="Rechteck 47"/>
          <p:cNvSpPr/>
          <p:nvPr/>
        </p:nvSpPr>
        <p:spPr>
          <a:xfrm>
            <a:off x="1559496" y="3326259"/>
            <a:ext cx="576064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657" y="2852937"/>
            <a:ext cx="5904655" cy="3542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7435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64D0DF91-80F5-46AF-BD06-8FF4C20E593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320" t="7482" r="41320" b="57122"/>
          <a:stretch/>
        </p:blipFill>
        <p:spPr>
          <a:xfrm>
            <a:off x="919069" y="764705"/>
            <a:ext cx="3027697" cy="2988267"/>
          </a:xfrm>
          <a:prstGeom prst="rect">
            <a:avLst/>
          </a:prstGeom>
        </p:spPr>
      </p:pic>
      <p:sp>
        <p:nvSpPr>
          <p:cNvPr id="39" name="Rechteck 38">
            <a:extLst>
              <a:ext uri="{FF2B5EF4-FFF2-40B4-BE49-F238E27FC236}">
                <a16:creationId xmlns:a16="http://schemas.microsoft.com/office/drawing/2014/main" id="{2F4D021A-3E6E-4A80-99D1-4AF32227190E}"/>
              </a:ext>
            </a:extLst>
          </p:cNvPr>
          <p:cNvSpPr/>
          <p:nvPr/>
        </p:nvSpPr>
        <p:spPr>
          <a:xfrm>
            <a:off x="1533229" y="1955330"/>
            <a:ext cx="600372" cy="58717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9D5B8A04-2B99-49ED-B219-028E7A299C24}"/>
              </a:ext>
            </a:extLst>
          </p:cNvPr>
          <p:cNvSpPr/>
          <p:nvPr/>
        </p:nvSpPr>
        <p:spPr>
          <a:xfrm>
            <a:off x="2733378" y="764705"/>
            <a:ext cx="600372" cy="58717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Pfeil: nach rechts 47">
            <a:extLst>
              <a:ext uri="{FF2B5EF4-FFF2-40B4-BE49-F238E27FC236}">
                <a16:creationId xmlns:a16="http://schemas.microsoft.com/office/drawing/2014/main" id="{9603DC8C-BD24-4CEA-8B3C-D730CD7C71C7}"/>
              </a:ext>
            </a:extLst>
          </p:cNvPr>
          <p:cNvSpPr/>
          <p:nvPr/>
        </p:nvSpPr>
        <p:spPr>
          <a:xfrm rot="10800000">
            <a:off x="2566412" y="1014800"/>
            <a:ext cx="400050" cy="164020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Pfeil: nach rechts 48">
            <a:extLst>
              <a:ext uri="{FF2B5EF4-FFF2-40B4-BE49-F238E27FC236}">
                <a16:creationId xmlns:a16="http://schemas.microsoft.com/office/drawing/2014/main" id="{D12B4734-7A77-4DF1-930A-EAA15774217C}"/>
              </a:ext>
            </a:extLst>
          </p:cNvPr>
          <p:cNvSpPr/>
          <p:nvPr/>
        </p:nvSpPr>
        <p:spPr>
          <a:xfrm rot="10800000">
            <a:off x="1909188" y="1014800"/>
            <a:ext cx="400050" cy="164020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Pfeil: nach rechts 49">
            <a:extLst>
              <a:ext uri="{FF2B5EF4-FFF2-40B4-BE49-F238E27FC236}">
                <a16:creationId xmlns:a16="http://schemas.microsoft.com/office/drawing/2014/main" id="{C969D6F8-29C4-4B83-8001-ECA8A39825B1}"/>
              </a:ext>
            </a:extLst>
          </p:cNvPr>
          <p:cNvSpPr/>
          <p:nvPr/>
        </p:nvSpPr>
        <p:spPr>
          <a:xfrm rot="10800000">
            <a:off x="2580124" y="2256380"/>
            <a:ext cx="400050" cy="164020"/>
          </a:xfrm>
          <a:prstGeom prst="rightArrow">
            <a:avLst/>
          </a:prstGeom>
          <a:solidFill>
            <a:srgbClr val="00D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Pfeil: nach rechts 50">
            <a:extLst>
              <a:ext uri="{FF2B5EF4-FFF2-40B4-BE49-F238E27FC236}">
                <a16:creationId xmlns:a16="http://schemas.microsoft.com/office/drawing/2014/main" id="{1BD56088-F39F-4B59-BE59-A78FE4F6A91E}"/>
              </a:ext>
            </a:extLst>
          </p:cNvPr>
          <p:cNvSpPr/>
          <p:nvPr/>
        </p:nvSpPr>
        <p:spPr>
          <a:xfrm rot="10800000">
            <a:off x="1972298" y="2256380"/>
            <a:ext cx="400050" cy="164020"/>
          </a:xfrm>
          <a:prstGeom prst="rightArrow">
            <a:avLst/>
          </a:prstGeom>
          <a:solidFill>
            <a:srgbClr val="00D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Pfeil: nach rechts 51">
            <a:extLst>
              <a:ext uri="{FF2B5EF4-FFF2-40B4-BE49-F238E27FC236}">
                <a16:creationId xmlns:a16="http://schemas.microsoft.com/office/drawing/2014/main" id="{0453C0B5-39D3-4A32-A320-9E5D96CC597C}"/>
              </a:ext>
            </a:extLst>
          </p:cNvPr>
          <p:cNvSpPr/>
          <p:nvPr/>
        </p:nvSpPr>
        <p:spPr>
          <a:xfrm rot="10800000">
            <a:off x="2566412" y="1649687"/>
            <a:ext cx="400050" cy="164020"/>
          </a:xfrm>
          <a:prstGeom prst="rightArrow">
            <a:avLst/>
          </a:prstGeom>
          <a:solidFill>
            <a:srgbClr val="00D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Pfeil: nach rechts 52">
            <a:extLst>
              <a:ext uri="{FF2B5EF4-FFF2-40B4-BE49-F238E27FC236}">
                <a16:creationId xmlns:a16="http://schemas.microsoft.com/office/drawing/2014/main" id="{BD9D7B58-5B67-47B5-8B96-7DC704DF8544}"/>
              </a:ext>
            </a:extLst>
          </p:cNvPr>
          <p:cNvSpPr/>
          <p:nvPr/>
        </p:nvSpPr>
        <p:spPr>
          <a:xfrm rot="10800000">
            <a:off x="1909188" y="1667364"/>
            <a:ext cx="400050" cy="164020"/>
          </a:xfrm>
          <a:prstGeom prst="rightArrow">
            <a:avLst/>
          </a:prstGeom>
          <a:solidFill>
            <a:srgbClr val="00D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Pfeil: nach rechts 53">
            <a:extLst>
              <a:ext uri="{FF2B5EF4-FFF2-40B4-BE49-F238E27FC236}">
                <a16:creationId xmlns:a16="http://schemas.microsoft.com/office/drawing/2014/main" id="{DF9EE9C5-F679-4365-A131-3F2B63804B43}"/>
              </a:ext>
            </a:extLst>
          </p:cNvPr>
          <p:cNvSpPr/>
          <p:nvPr/>
        </p:nvSpPr>
        <p:spPr>
          <a:xfrm rot="10800000">
            <a:off x="1262703" y="1667365"/>
            <a:ext cx="400050" cy="164020"/>
          </a:xfrm>
          <a:prstGeom prst="rightArrow">
            <a:avLst/>
          </a:prstGeom>
          <a:solidFill>
            <a:srgbClr val="22DD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Pfeil: nach rechts 54">
            <a:extLst>
              <a:ext uri="{FF2B5EF4-FFF2-40B4-BE49-F238E27FC236}">
                <a16:creationId xmlns:a16="http://schemas.microsoft.com/office/drawing/2014/main" id="{70397158-89DB-4BB7-B223-EDE0BAD4C010}"/>
              </a:ext>
            </a:extLst>
          </p:cNvPr>
          <p:cNvSpPr/>
          <p:nvPr/>
        </p:nvSpPr>
        <p:spPr>
          <a:xfrm rot="16200000">
            <a:off x="1646509" y="2463809"/>
            <a:ext cx="400050" cy="164020"/>
          </a:xfrm>
          <a:prstGeom prst="rightArrow">
            <a:avLst/>
          </a:prstGeom>
          <a:solidFill>
            <a:srgbClr val="FF00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Pfeil: nach rechts 55">
            <a:extLst>
              <a:ext uri="{FF2B5EF4-FFF2-40B4-BE49-F238E27FC236}">
                <a16:creationId xmlns:a16="http://schemas.microsoft.com/office/drawing/2014/main" id="{4C005507-4F1D-4EEB-86BF-616DD9FC92FE}"/>
              </a:ext>
            </a:extLst>
          </p:cNvPr>
          <p:cNvSpPr/>
          <p:nvPr/>
        </p:nvSpPr>
        <p:spPr>
          <a:xfrm rot="8100000">
            <a:off x="1837207" y="1524061"/>
            <a:ext cx="1266091" cy="167548"/>
          </a:xfrm>
          <a:prstGeom prst="rightArrow">
            <a:avLst/>
          </a:prstGeom>
          <a:solidFill>
            <a:srgbClr val="DD2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Pfeil: nach rechts 56">
            <a:extLst>
              <a:ext uri="{FF2B5EF4-FFF2-40B4-BE49-F238E27FC236}">
                <a16:creationId xmlns:a16="http://schemas.microsoft.com/office/drawing/2014/main" id="{737CB90E-FEDA-4FE7-B58E-FAEF69794517}"/>
              </a:ext>
            </a:extLst>
          </p:cNvPr>
          <p:cNvSpPr/>
          <p:nvPr/>
        </p:nvSpPr>
        <p:spPr>
          <a:xfrm rot="8100000">
            <a:off x="1826548" y="2768885"/>
            <a:ext cx="1266091" cy="167548"/>
          </a:xfrm>
          <a:prstGeom prst="rightArrow">
            <a:avLst/>
          </a:prstGeom>
          <a:solidFill>
            <a:srgbClr val="DD2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Pfeil: nach rechts 57">
            <a:extLst>
              <a:ext uri="{FF2B5EF4-FFF2-40B4-BE49-F238E27FC236}">
                <a16:creationId xmlns:a16="http://schemas.microsoft.com/office/drawing/2014/main" id="{4F2338BC-9EE8-4447-8970-2C39F766C94A}"/>
              </a:ext>
            </a:extLst>
          </p:cNvPr>
          <p:cNvSpPr/>
          <p:nvPr/>
        </p:nvSpPr>
        <p:spPr>
          <a:xfrm rot="2700000">
            <a:off x="1278234" y="1851046"/>
            <a:ext cx="400050" cy="164020"/>
          </a:xfrm>
          <a:prstGeom prst="rightArrow">
            <a:avLst/>
          </a:prstGeom>
          <a:solidFill>
            <a:srgbClr val="55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8000"/>
              </a:solidFill>
            </a:endParaRPr>
          </a:p>
        </p:txBody>
      </p:sp>
      <p:sp>
        <p:nvSpPr>
          <p:cNvPr id="59" name="Pfeil: nach rechts 58">
            <a:extLst>
              <a:ext uri="{FF2B5EF4-FFF2-40B4-BE49-F238E27FC236}">
                <a16:creationId xmlns:a16="http://schemas.microsoft.com/office/drawing/2014/main" id="{B1D0A9AC-2D60-475F-B321-44ADD2198FDD}"/>
              </a:ext>
            </a:extLst>
          </p:cNvPr>
          <p:cNvSpPr/>
          <p:nvPr/>
        </p:nvSpPr>
        <p:spPr>
          <a:xfrm rot="5400000">
            <a:off x="1611189" y="1817387"/>
            <a:ext cx="400050" cy="164020"/>
          </a:xfrm>
          <a:prstGeom prst="rightArrow">
            <a:avLst/>
          </a:prstGeom>
          <a:solidFill>
            <a:srgbClr val="5F22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800080"/>
              </a:highlight>
            </a:endParaRPr>
          </a:p>
        </p:txBody>
      </p:sp>
      <p:sp>
        <p:nvSpPr>
          <p:cNvPr id="60" name="Pfeil: nach rechts 59">
            <a:extLst>
              <a:ext uri="{FF2B5EF4-FFF2-40B4-BE49-F238E27FC236}">
                <a16:creationId xmlns:a16="http://schemas.microsoft.com/office/drawing/2014/main" id="{C8429043-7201-4861-B4EE-536D82D36D8D}"/>
              </a:ext>
            </a:extLst>
          </p:cNvPr>
          <p:cNvSpPr/>
          <p:nvPr/>
        </p:nvSpPr>
        <p:spPr>
          <a:xfrm rot="5400000">
            <a:off x="1612539" y="1212153"/>
            <a:ext cx="400050" cy="164020"/>
          </a:xfrm>
          <a:prstGeom prst="rightArrow">
            <a:avLst/>
          </a:prstGeom>
          <a:solidFill>
            <a:srgbClr val="5F22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800080"/>
              </a:highlight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E43A9E43-1695-4DB9-8A84-8CDA8504DFF4}"/>
              </a:ext>
            </a:extLst>
          </p:cNvPr>
          <p:cNvSpPr txBox="1"/>
          <p:nvPr/>
        </p:nvSpPr>
        <p:spPr>
          <a:xfrm>
            <a:off x="85624" y="881573"/>
            <a:ext cx="79873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rgbClr val="00D4FF"/>
                </a:solidFill>
              </a:rPr>
              <a:t>(</a:t>
            </a:r>
            <a:r>
              <a:rPr lang="el-GR" sz="2400" dirty="0">
                <a:solidFill>
                  <a:srgbClr val="00D4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γ</a:t>
            </a:r>
            <a:r>
              <a:rPr lang="de-DE" sz="2400" dirty="0">
                <a:solidFill>
                  <a:srgbClr val="00D4FF"/>
                </a:solidFill>
              </a:rPr>
              <a:t>,n)</a:t>
            </a:r>
          </a:p>
          <a:p>
            <a:pPr>
              <a:spcBef>
                <a:spcPts val="1200"/>
              </a:spcBef>
            </a:pPr>
            <a:r>
              <a:rPr lang="de-DE" sz="2400" dirty="0">
                <a:solidFill>
                  <a:srgbClr val="FF2B00"/>
                </a:solidFill>
              </a:rPr>
              <a:t>(</a:t>
            </a:r>
            <a:r>
              <a:rPr lang="de-DE" sz="2400" dirty="0">
                <a:solidFill>
                  <a:srgbClr val="FF2B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γ</a:t>
            </a:r>
            <a:r>
              <a:rPr lang="de-DE" sz="2400" dirty="0">
                <a:solidFill>
                  <a:srgbClr val="FF2B00"/>
                </a:solidFill>
              </a:rPr>
              <a:t>,</a:t>
            </a:r>
            <a:r>
              <a:rPr lang="el-GR" sz="2400" dirty="0">
                <a:solidFill>
                  <a:srgbClr val="FF2B00"/>
                </a:solidFill>
              </a:rPr>
              <a:t>α</a:t>
            </a:r>
            <a:r>
              <a:rPr lang="de-DE" sz="2400" dirty="0">
                <a:solidFill>
                  <a:srgbClr val="FF2B00"/>
                </a:solidFill>
              </a:rPr>
              <a:t>)</a:t>
            </a:r>
          </a:p>
          <a:p>
            <a:pPr>
              <a:spcBef>
                <a:spcPts val="1200"/>
              </a:spcBef>
            </a:pPr>
            <a:r>
              <a:rPr lang="de-DE" sz="2400" dirty="0">
                <a:solidFill>
                  <a:srgbClr val="AA00FF"/>
                </a:solidFill>
              </a:rPr>
              <a:t>(</a:t>
            </a:r>
            <a:r>
              <a:rPr lang="de-DE" sz="2400" dirty="0">
                <a:solidFill>
                  <a:srgbClr val="AA00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γ</a:t>
            </a:r>
            <a:r>
              <a:rPr lang="de-DE" sz="2400" dirty="0">
                <a:solidFill>
                  <a:srgbClr val="AA00FF"/>
                </a:solidFill>
              </a:rPr>
              <a:t>,p)</a:t>
            </a:r>
          </a:p>
          <a:p>
            <a:endParaRPr lang="de-DE" sz="2400" dirty="0">
              <a:solidFill>
                <a:srgbClr val="FFC000"/>
              </a:solidFill>
            </a:endParaRP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F5426378-9CD4-4147-9CA2-3DB3FF183326}"/>
              </a:ext>
            </a:extLst>
          </p:cNvPr>
          <p:cNvSpPr txBox="1"/>
          <p:nvPr/>
        </p:nvSpPr>
        <p:spPr>
          <a:xfrm>
            <a:off x="93601" y="2392120"/>
            <a:ext cx="92056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rgbClr val="FF00A8"/>
                </a:solidFill>
              </a:rPr>
              <a:t>(p,</a:t>
            </a:r>
            <a:r>
              <a:rPr lang="de-DE" sz="2400" dirty="0">
                <a:solidFill>
                  <a:srgbClr val="FF00A8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γ</a:t>
            </a:r>
            <a:r>
              <a:rPr lang="de-DE" sz="2400" dirty="0">
                <a:solidFill>
                  <a:srgbClr val="FF00A8"/>
                </a:solidFill>
              </a:rPr>
              <a:t>)</a:t>
            </a:r>
          </a:p>
          <a:p>
            <a:pPr>
              <a:spcBef>
                <a:spcPts val="1200"/>
              </a:spcBef>
            </a:pPr>
            <a:r>
              <a:rPr lang="de-DE" sz="2400" dirty="0">
                <a:solidFill>
                  <a:srgbClr val="55FF00"/>
                </a:solidFill>
              </a:rPr>
              <a:t>(β</a:t>
            </a:r>
            <a:r>
              <a:rPr lang="de-DE" sz="2400" baseline="30000" dirty="0">
                <a:solidFill>
                  <a:srgbClr val="55FF00"/>
                </a:solidFill>
              </a:rPr>
              <a:t>+</a:t>
            </a:r>
            <a:r>
              <a:rPr lang="de-DE" sz="2400" dirty="0">
                <a:solidFill>
                  <a:srgbClr val="55FF00"/>
                </a:solidFill>
              </a:rPr>
              <a:t>)</a:t>
            </a:r>
            <a:endParaRPr lang="en-US" sz="2400" dirty="0">
              <a:solidFill>
                <a:srgbClr val="55FF00"/>
              </a:solidFill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5A90E6A8-BFC5-4A95-92C1-4A853BDDE8EF}"/>
              </a:ext>
            </a:extLst>
          </p:cNvPr>
          <p:cNvSpPr txBox="1"/>
          <p:nvPr/>
        </p:nvSpPr>
        <p:spPr>
          <a:xfrm>
            <a:off x="4290399" y="1056847"/>
            <a:ext cx="75810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i="1" dirty="0"/>
              <a:t>p</a:t>
            </a:r>
            <a:r>
              <a:rPr lang="de-DE" sz="2000" dirty="0"/>
              <a:t> </a:t>
            </a:r>
            <a:r>
              <a:rPr lang="de-DE" sz="2000" dirty="0" err="1"/>
              <a:t>nuclei</a:t>
            </a:r>
            <a:r>
              <a:rPr lang="de-DE" sz="2000" dirty="0"/>
              <a:t> </a:t>
            </a:r>
            <a:r>
              <a:rPr lang="de-DE" sz="2000" dirty="0" err="1"/>
              <a:t>are</a:t>
            </a:r>
            <a:r>
              <a:rPr lang="de-DE" sz="2000" dirty="0"/>
              <a:t> </a:t>
            </a:r>
            <a:r>
              <a:rPr lang="de-DE" sz="2000" dirty="0" err="1"/>
              <a:t>created</a:t>
            </a:r>
            <a:r>
              <a:rPr lang="de-DE" sz="2000" dirty="0"/>
              <a:t> </a:t>
            </a:r>
            <a:r>
              <a:rPr lang="de-DE" sz="2000" dirty="0" err="1"/>
              <a:t>by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el-GR" sz="2000" dirty="0">
                <a:latin typeface="Cambria" panose="02040503050406030204" pitchFamily="18" charset="0"/>
                <a:ea typeface="Cambria" panose="02040503050406030204" pitchFamily="18" charset="0"/>
              </a:rPr>
              <a:t>γ</a:t>
            </a:r>
            <a:r>
              <a:rPr lang="de-DE" sz="2000" dirty="0"/>
              <a:t> </a:t>
            </a:r>
            <a:r>
              <a:rPr lang="de-DE" sz="2000" dirty="0" err="1"/>
              <a:t>process</a:t>
            </a:r>
            <a:endParaRPr lang="de-DE" sz="20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/>
              <a:t>Over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whole</a:t>
            </a:r>
            <a:r>
              <a:rPr lang="de-DE" sz="2000" dirty="0"/>
              <a:t> </a:t>
            </a:r>
            <a:r>
              <a:rPr lang="de-DE" sz="2000" dirty="0" err="1"/>
              <a:t>nuclear</a:t>
            </a:r>
            <a:r>
              <a:rPr lang="de-DE" sz="2000" dirty="0"/>
              <a:t> </a:t>
            </a:r>
            <a:r>
              <a:rPr lang="de-DE" sz="2000" dirty="0" err="1"/>
              <a:t>chart</a:t>
            </a:r>
            <a:r>
              <a:rPr lang="de-DE" sz="2000" dirty="0"/>
              <a:t>: </a:t>
            </a:r>
            <a:r>
              <a:rPr lang="de-DE" sz="2000" dirty="0" err="1"/>
              <a:t>thousands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reactions</a:t>
            </a:r>
            <a:endParaRPr lang="de-DE" sz="20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 err="1"/>
              <a:t>Abundances</a:t>
            </a:r>
            <a:r>
              <a:rPr lang="de-DE" sz="2000" dirty="0"/>
              <a:t> </a:t>
            </a:r>
            <a:r>
              <a:rPr lang="de-DE" sz="2000" dirty="0" err="1"/>
              <a:t>determined</a:t>
            </a:r>
            <a:r>
              <a:rPr lang="de-DE" sz="2000" dirty="0"/>
              <a:t> </a:t>
            </a:r>
            <a:r>
              <a:rPr lang="de-DE" sz="2000" dirty="0" err="1"/>
              <a:t>by</a:t>
            </a:r>
            <a:r>
              <a:rPr lang="de-DE" sz="2000" dirty="0"/>
              <a:t> </a:t>
            </a:r>
            <a:r>
              <a:rPr lang="de-DE" sz="2000" dirty="0">
                <a:solidFill>
                  <a:srgbClr val="00D4FF"/>
                </a:solidFill>
              </a:rPr>
              <a:t>(</a:t>
            </a:r>
            <a:r>
              <a:rPr lang="el-GR" sz="2000" dirty="0">
                <a:solidFill>
                  <a:srgbClr val="00D4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γ</a:t>
            </a:r>
            <a:r>
              <a:rPr lang="de-DE" sz="2000" dirty="0">
                <a:solidFill>
                  <a:srgbClr val="00D4FF"/>
                </a:solidFill>
              </a:rPr>
              <a:t>,n)</a:t>
            </a:r>
            <a:r>
              <a:rPr lang="de-DE" sz="2000" dirty="0"/>
              <a:t>-,</a:t>
            </a:r>
            <a:r>
              <a:rPr lang="de-DE" sz="2000" dirty="0">
                <a:solidFill>
                  <a:srgbClr val="00D4FF"/>
                </a:solidFill>
              </a:rPr>
              <a:t> </a:t>
            </a:r>
            <a:r>
              <a:rPr lang="de-DE" sz="2000" dirty="0">
                <a:solidFill>
                  <a:srgbClr val="AA00FF"/>
                </a:solidFill>
              </a:rPr>
              <a:t>(</a:t>
            </a:r>
            <a:r>
              <a:rPr lang="el-GR" sz="2000" dirty="0">
                <a:solidFill>
                  <a:srgbClr val="AA00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γ</a:t>
            </a:r>
            <a:r>
              <a:rPr lang="de-DE" sz="2000" dirty="0">
                <a:solidFill>
                  <a:srgbClr val="AA00FF"/>
                </a:solidFill>
              </a:rPr>
              <a:t>,p)</a:t>
            </a:r>
            <a:r>
              <a:rPr lang="de-DE" sz="2000" dirty="0"/>
              <a:t>-</a:t>
            </a:r>
            <a:r>
              <a:rPr lang="de-DE" sz="2000" dirty="0">
                <a:solidFill>
                  <a:srgbClr val="7030A0"/>
                </a:solidFill>
              </a:rPr>
              <a:t> </a:t>
            </a:r>
            <a:r>
              <a:rPr lang="de-DE" sz="2000" dirty="0"/>
              <a:t>and </a:t>
            </a:r>
            <a:r>
              <a:rPr lang="de-DE" sz="2000" dirty="0">
                <a:solidFill>
                  <a:srgbClr val="FF2B00"/>
                </a:solidFill>
              </a:rPr>
              <a:t>(</a:t>
            </a:r>
            <a:r>
              <a:rPr lang="el-GR" sz="2000" dirty="0">
                <a:solidFill>
                  <a:srgbClr val="FF2B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γ</a:t>
            </a:r>
            <a:r>
              <a:rPr lang="de-DE" sz="2000" dirty="0">
                <a:solidFill>
                  <a:srgbClr val="FF2B00"/>
                </a:solidFill>
              </a:rPr>
              <a:t>,</a:t>
            </a:r>
            <a:r>
              <a:rPr lang="el-GR" sz="2000" dirty="0">
                <a:solidFill>
                  <a:srgbClr val="FF2B00"/>
                </a:solidFill>
              </a:rPr>
              <a:t>α</a:t>
            </a:r>
            <a:r>
              <a:rPr lang="de-DE" sz="2000" dirty="0">
                <a:solidFill>
                  <a:srgbClr val="FF2B00"/>
                </a:solidFill>
              </a:rPr>
              <a:t>)-</a:t>
            </a:r>
            <a:r>
              <a:rPr lang="de-DE" sz="2000" dirty="0" err="1"/>
              <a:t>reaction</a:t>
            </a:r>
            <a:r>
              <a:rPr lang="de-DE" sz="2000" dirty="0"/>
              <a:t> </a:t>
            </a:r>
            <a:r>
              <a:rPr lang="de-DE" sz="2000" dirty="0" err="1"/>
              <a:t>rates</a:t>
            </a:r>
            <a:endParaRPr lang="en-US" sz="2000" dirty="0"/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4E323B77-F1F4-40F6-A6FE-E071D4F8DBD1}"/>
              </a:ext>
            </a:extLst>
          </p:cNvPr>
          <p:cNvCxnSpPr/>
          <p:nvPr/>
        </p:nvCxnSpPr>
        <p:spPr>
          <a:xfrm>
            <a:off x="4562853" y="3213891"/>
            <a:ext cx="561975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>
            <a:extLst>
              <a:ext uri="{FF2B5EF4-FFF2-40B4-BE49-F238E27FC236}">
                <a16:creationId xmlns:a16="http://schemas.microsoft.com/office/drawing/2014/main" id="{C5158BDF-84FB-46AD-AC43-7E12EB4FDD03}"/>
              </a:ext>
            </a:extLst>
          </p:cNvPr>
          <p:cNvSpPr txBox="1"/>
          <p:nvPr/>
        </p:nvSpPr>
        <p:spPr>
          <a:xfrm>
            <a:off x="5324853" y="2907082"/>
            <a:ext cx="5429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err="1"/>
              <a:t>Experimentally</a:t>
            </a:r>
            <a:r>
              <a:rPr lang="de-DE" sz="2000" b="1" dirty="0"/>
              <a:t> </a:t>
            </a:r>
            <a:r>
              <a:rPr lang="de-DE" sz="2000" b="1" dirty="0" err="1"/>
              <a:t>constrained</a:t>
            </a:r>
            <a:r>
              <a:rPr lang="de-DE" sz="2000" b="1" dirty="0"/>
              <a:t> </a:t>
            </a:r>
            <a:r>
              <a:rPr lang="de-DE" sz="2000" b="1" dirty="0" err="1"/>
              <a:t>reaction</a:t>
            </a:r>
            <a:r>
              <a:rPr lang="de-DE" sz="2000" b="1" dirty="0"/>
              <a:t>-rate </a:t>
            </a:r>
            <a:r>
              <a:rPr lang="de-DE" sz="2000" b="1" dirty="0" err="1"/>
              <a:t>data</a:t>
            </a:r>
            <a:r>
              <a:rPr lang="de-DE" sz="2000" b="1" dirty="0"/>
              <a:t> at </a:t>
            </a:r>
            <a:r>
              <a:rPr lang="de-DE" sz="2000" b="1" dirty="0" err="1"/>
              <a:t>astrophysical</a:t>
            </a:r>
            <a:r>
              <a:rPr lang="de-DE" sz="2000" b="1" dirty="0"/>
              <a:t> relevant </a:t>
            </a:r>
            <a:r>
              <a:rPr lang="de-DE" sz="2000" b="1" dirty="0" err="1"/>
              <a:t>energies</a:t>
            </a:r>
            <a:r>
              <a:rPr lang="de-DE" sz="2000" b="1" dirty="0"/>
              <a:t> </a:t>
            </a:r>
            <a:r>
              <a:rPr lang="de-DE" sz="2000" b="1" dirty="0" err="1"/>
              <a:t>required</a:t>
            </a:r>
            <a:r>
              <a:rPr lang="de-DE" sz="2000" b="1" dirty="0"/>
              <a:t>!</a:t>
            </a:r>
            <a:endParaRPr lang="en-US" sz="2000" b="1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1508ED6-6B75-4CBE-90C7-5A009A11C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Nucleosynthesis of p isotopes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B0A86197-11BB-8E6C-F15B-8C178D105233}"/>
              </a:ext>
            </a:extLst>
          </p:cNvPr>
          <p:cNvSpPr txBox="1"/>
          <p:nvPr/>
        </p:nvSpPr>
        <p:spPr>
          <a:xfrm>
            <a:off x="919069" y="4360440"/>
            <a:ext cx="7120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ea typeface="Cambria" panose="02040503050406030204" pitchFamily="18" charset="0"/>
              </a:rPr>
              <a:t>Hauser-Feshbach </a:t>
            </a:r>
            <a:r>
              <a:rPr lang="de-DE" b="1" dirty="0" err="1">
                <a:ea typeface="Cambria" panose="02040503050406030204" pitchFamily="18" charset="0"/>
              </a:rPr>
              <a:t>statistical</a:t>
            </a:r>
            <a:r>
              <a:rPr lang="de-DE" b="1" dirty="0">
                <a:ea typeface="Cambria" panose="02040503050406030204" pitchFamily="18" charset="0"/>
              </a:rPr>
              <a:t> </a:t>
            </a:r>
            <a:r>
              <a:rPr lang="de-DE" b="1" dirty="0" err="1">
                <a:ea typeface="Cambria" panose="02040503050406030204" pitchFamily="18" charset="0"/>
              </a:rPr>
              <a:t>model</a:t>
            </a:r>
            <a:r>
              <a:rPr lang="de-DE" b="1" dirty="0">
                <a:ea typeface="Cambria" panose="02040503050406030204" pitchFamily="18" charset="0"/>
              </a:rPr>
              <a:t> </a:t>
            </a:r>
            <a:r>
              <a:rPr lang="de-DE" b="1" dirty="0" err="1">
                <a:ea typeface="Cambria" panose="02040503050406030204" pitchFamily="18" charset="0"/>
              </a:rPr>
              <a:t>for</a:t>
            </a:r>
            <a:r>
              <a:rPr lang="de-DE" b="1" dirty="0">
                <a:ea typeface="Cambria" panose="02040503050406030204" pitchFamily="18" charset="0"/>
              </a:rPr>
              <a:t> </a:t>
            </a:r>
            <a:r>
              <a:rPr lang="de-DE" b="1" dirty="0" err="1">
                <a:ea typeface="Cambria" panose="02040503050406030204" pitchFamily="18" charset="0"/>
              </a:rPr>
              <a:t>theoretical</a:t>
            </a:r>
            <a:r>
              <a:rPr lang="de-DE" b="1" dirty="0">
                <a:ea typeface="Cambria" panose="02040503050406030204" pitchFamily="18" charset="0"/>
              </a:rPr>
              <a:t> </a:t>
            </a:r>
            <a:r>
              <a:rPr lang="de-DE" b="1" dirty="0" err="1">
                <a:ea typeface="Cambria" panose="02040503050406030204" pitchFamily="18" charset="0"/>
              </a:rPr>
              <a:t>calculations</a:t>
            </a:r>
            <a:endParaRPr lang="de-DE" b="1" dirty="0">
              <a:ea typeface="Cambria" panose="02040503050406030204" pitchFamily="18" charset="0"/>
            </a:endParaRP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0F5A38E5-2E41-A399-BE60-C19952775477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7280" y="4963820"/>
            <a:ext cx="3538313" cy="746841"/>
          </a:xfrm>
          <a:prstGeom prst="rect">
            <a:avLst/>
          </a:prstGeom>
        </p:spPr>
      </p:pic>
      <p:sp>
        <p:nvSpPr>
          <p:cNvPr id="26" name="Textfeld 25">
            <a:extLst>
              <a:ext uri="{FF2B5EF4-FFF2-40B4-BE49-F238E27FC236}">
                <a16:creationId xmlns:a16="http://schemas.microsoft.com/office/drawing/2014/main" id="{4ABC09BD-05D5-84AE-98C3-0B74FC95A1E5}"/>
              </a:ext>
            </a:extLst>
          </p:cNvPr>
          <p:cNvSpPr txBox="1"/>
          <p:nvPr/>
        </p:nvSpPr>
        <p:spPr>
          <a:xfrm>
            <a:off x="5686840" y="4761516"/>
            <a:ext cx="3939138" cy="1162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00075" lvl="1" indent="-2571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b="1" dirty="0">
                <a:ea typeface="Cambria" panose="02040503050406030204" pitchFamily="18" charset="0"/>
              </a:rPr>
              <a:t>Optical-model </a:t>
            </a:r>
            <a:r>
              <a:rPr lang="de-DE" sz="1600" b="1" dirty="0" err="1">
                <a:ea typeface="Cambria" panose="02040503050406030204" pitchFamily="18" charset="0"/>
              </a:rPr>
              <a:t>potentials</a:t>
            </a:r>
            <a:r>
              <a:rPr lang="de-DE" sz="1600" b="1" dirty="0">
                <a:ea typeface="Cambria" panose="02040503050406030204" pitchFamily="18" charset="0"/>
              </a:rPr>
              <a:t> (OMP)	 </a:t>
            </a:r>
          </a:p>
          <a:p>
            <a:pPr marL="600075" lvl="1" indent="-2571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1600" b="1" dirty="0" err="1">
                <a:ea typeface="Cambria" panose="02040503050406030204" pitchFamily="18" charset="0"/>
              </a:rPr>
              <a:t>Nuclear</a:t>
            </a:r>
            <a:r>
              <a:rPr lang="de-DE" sz="1600" b="1" dirty="0">
                <a:ea typeface="Cambria" panose="02040503050406030204" pitchFamily="18" charset="0"/>
              </a:rPr>
              <a:t> </a:t>
            </a:r>
            <a:r>
              <a:rPr lang="de-DE" sz="1600" b="1" dirty="0" err="1">
                <a:ea typeface="Cambria" panose="02040503050406030204" pitchFamily="18" charset="0"/>
              </a:rPr>
              <a:t>level</a:t>
            </a:r>
            <a:r>
              <a:rPr lang="de-DE" sz="1600" b="1" dirty="0">
                <a:ea typeface="Cambria" panose="02040503050406030204" pitchFamily="18" charset="0"/>
              </a:rPr>
              <a:t> </a:t>
            </a:r>
            <a:r>
              <a:rPr lang="de-DE" sz="1600" b="1" dirty="0" err="1">
                <a:ea typeface="Cambria" panose="02040503050406030204" pitchFamily="18" charset="0"/>
              </a:rPr>
              <a:t>densities</a:t>
            </a:r>
            <a:r>
              <a:rPr lang="de-DE" sz="1600" b="1" dirty="0">
                <a:ea typeface="Cambria" panose="02040503050406030204" pitchFamily="18" charset="0"/>
              </a:rPr>
              <a:t> (NLD)</a:t>
            </a:r>
          </a:p>
          <a:p>
            <a:pPr marL="600075" lvl="1" indent="-2571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1600" b="1" dirty="0">
                <a:latin typeface="Cambria" panose="02040503050406030204" pitchFamily="18" charset="0"/>
                <a:ea typeface="Cambria" panose="02040503050406030204" pitchFamily="18" charset="0"/>
              </a:rPr>
              <a:t>γ</a:t>
            </a:r>
            <a:r>
              <a:rPr lang="de-DE" sz="1600" b="1" dirty="0">
                <a:ea typeface="Cambria" panose="02040503050406030204" pitchFamily="18" charset="0"/>
              </a:rPr>
              <a:t>-</a:t>
            </a:r>
            <a:r>
              <a:rPr lang="de-DE" sz="1600" b="1" dirty="0" err="1">
                <a:ea typeface="Cambria" panose="02040503050406030204" pitchFamily="18" charset="0"/>
              </a:rPr>
              <a:t>ray</a:t>
            </a:r>
            <a:r>
              <a:rPr lang="de-DE" sz="1600" b="1" dirty="0">
                <a:ea typeface="Cambria" panose="02040503050406030204" pitchFamily="18" charset="0"/>
              </a:rPr>
              <a:t> </a:t>
            </a:r>
            <a:r>
              <a:rPr lang="de-DE" sz="1600" b="1" dirty="0" err="1">
                <a:ea typeface="Cambria" panose="02040503050406030204" pitchFamily="18" charset="0"/>
              </a:rPr>
              <a:t>strength</a:t>
            </a:r>
            <a:r>
              <a:rPr lang="de-DE" sz="1600" b="1" dirty="0">
                <a:ea typeface="Cambria" panose="02040503050406030204" pitchFamily="18" charset="0"/>
              </a:rPr>
              <a:t> </a:t>
            </a:r>
            <a:r>
              <a:rPr lang="de-DE" sz="1600" b="1" dirty="0" err="1">
                <a:ea typeface="Cambria" panose="02040503050406030204" pitchFamily="18" charset="0"/>
              </a:rPr>
              <a:t>functions</a:t>
            </a:r>
            <a:endParaRPr lang="de-DE" sz="1600" b="1" dirty="0">
              <a:ea typeface="Cambria" panose="02040503050406030204" pitchFamily="18" charset="0"/>
            </a:endParaRPr>
          </a:p>
        </p:txBody>
      </p:sp>
      <p:sp>
        <p:nvSpPr>
          <p:cNvPr id="2" name="Pfeil: nach rechts 1">
            <a:extLst>
              <a:ext uri="{FF2B5EF4-FFF2-40B4-BE49-F238E27FC236}">
                <a16:creationId xmlns:a16="http://schemas.microsoft.com/office/drawing/2014/main" id="{011DCF5E-B5EC-B406-B993-86F14FA51518}"/>
              </a:ext>
            </a:extLst>
          </p:cNvPr>
          <p:cNvSpPr/>
          <p:nvPr/>
        </p:nvSpPr>
        <p:spPr>
          <a:xfrm rot="10800000">
            <a:off x="2566412" y="1012128"/>
            <a:ext cx="400050" cy="164020"/>
          </a:xfrm>
          <a:prstGeom prst="rightArrow">
            <a:avLst/>
          </a:prstGeom>
          <a:solidFill>
            <a:srgbClr val="22DD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feil: nach rechts 3">
            <a:extLst>
              <a:ext uri="{FF2B5EF4-FFF2-40B4-BE49-F238E27FC236}">
                <a16:creationId xmlns:a16="http://schemas.microsoft.com/office/drawing/2014/main" id="{71BC0DFB-AE29-7E73-95E0-B0179C626951}"/>
              </a:ext>
            </a:extLst>
          </p:cNvPr>
          <p:cNvSpPr/>
          <p:nvPr/>
        </p:nvSpPr>
        <p:spPr>
          <a:xfrm rot="10800000">
            <a:off x="1909188" y="1012128"/>
            <a:ext cx="400050" cy="164020"/>
          </a:xfrm>
          <a:prstGeom prst="rightArrow">
            <a:avLst/>
          </a:prstGeom>
          <a:solidFill>
            <a:srgbClr val="22DD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feil: nach rechts 6">
            <a:extLst>
              <a:ext uri="{FF2B5EF4-FFF2-40B4-BE49-F238E27FC236}">
                <a16:creationId xmlns:a16="http://schemas.microsoft.com/office/drawing/2014/main" id="{9CC50B86-B71A-C8FE-2923-9B6C8F7340B1}"/>
              </a:ext>
            </a:extLst>
          </p:cNvPr>
          <p:cNvSpPr/>
          <p:nvPr/>
        </p:nvSpPr>
        <p:spPr>
          <a:xfrm rot="5400000">
            <a:off x="1611018" y="1817387"/>
            <a:ext cx="400050" cy="164020"/>
          </a:xfrm>
          <a:prstGeom prst="rightArrow">
            <a:avLst/>
          </a:prstGeom>
          <a:solidFill>
            <a:srgbClr val="AA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800080"/>
              </a:highlight>
            </a:endParaRPr>
          </a:p>
        </p:txBody>
      </p:sp>
      <p:sp>
        <p:nvSpPr>
          <p:cNvPr id="9" name="Pfeil: nach rechts 8">
            <a:extLst>
              <a:ext uri="{FF2B5EF4-FFF2-40B4-BE49-F238E27FC236}">
                <a16:creationId xmlns:a16="http://schemas.microsoft.com/office/drawing/2014/main" id="{BD6192CF-9E7E-80C4-47F4-5BE81A374060}"/>
              </a:ext>
            </a:extLst>
          </p:cNvPr>
          <p:cNvSpPr/>
          <p:nvPr/>
        </p:nvSpPr>
        <p:spPr>
          <a:xfrm rot="5400000">
            <a:off x="1612368" y="1212153"/>
            <a:ext cx="400050" cy="164020"/>
          </a:xfrm>
          <a:prstGeom prst="rightArrow">
            <a:avLst/>
          </a:prstGeom>
          <a:solidFill>
            <a:srgbClr val="AA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highlight>
                <a:srgbClr val="800080"/>
              </a:highlight>
            </a:endParaRPr>
          </a:p>
        </p:txBody>
      </p:sp>
      <p:sp>
        <p:nvSpPr>
          <p:cNvPr id="10" name="Pfeil: nach rechts 9">
            <a:extLst>
              <a:ext uri="{FF2B5EF4-FFF2-40B4-BE49-F238E27FC236}">
                <a16:creationId xmlns:a16="http://schemas.microsoft.com/office/drawing/2014/main" id="{3871D284-EE92-CC3E-B008-53104829D5B5}"/>
              </a:ext>
            </a:extLst>
          </p:cNvPr>
          <p:cNvSpPr/>
          <p:nvPr/>
        </p:nvSpPr>
        <p:spPr>
          <a:xfrm rot="8100000">
            <a:off x="1837206" y="1524060"/>
            <a:ext cx="1266091" cy="167548"/>
          </a:xfrm>
          <a:prstGeom prst="rightArrow">
            <a:avLst/>
          </a:prstGeom>
          <a:solidFill>
            <a:srgbClr val="FF2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feil: nach rechts 10">
            <a:extLst>
              <a:ext uri="{FF2B5EF4-FFF2-40B4-BE49-F238E27FC236}">
                <a16:creationId xmlns:a16="http://schemas.microsoft.com/office/drawing/2014/main" id="{60FEE331-E491-930F-58A3-21E2B4EADB3D}"/>
              </a:ext>
            </a:extLst>
          </p:cNvPr>
          <p:cNvSpPr/>
          <p:nvPr/>
        </p:nvSpPr>
        <p:spPr>
          <a:xfrm rot="8100000">
            <a:off x="1826547" y="2768884"/>
            <a:ext cx="1266091" cy="167548"/>
          </a:xfrm>
          <a:prstGeom prst="rightArrow">
            <a:avLst/>
          </a:prstGeom>
          <a:solidFill>
            <a:srgbClr val="FF2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D5A00512-CA4A-0568-9A7E-6D5953AF21BE}"/>
              </a:ext>
            </a:extLst>
          </p:cNvPr>
          <p:cNvSpPr/>
          <p:nvPr/>
        </p:nvSpPr>
        <p:spPr>
          <a:xfrm>
            <a:off x="2732699" y="763754"/>
            <a:ext cx="600372" cy="58717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feil: nach rechts 12">
            <a:extLst>
              <a:ext uri="{FF2B5EF4-FFF2-40B4-BE49-F238E27FC236}">
                <a16:creationId xmlns:a16="http://schemas.microsoft.com/office/drawing/2014/main" id="{0C97FCE0-140A-B2A8-370C-4F835FB25ED7}"/>
              </a:ext>
            </a:extLst>
          </p:cNvPr>
          <p:cNvSpPr/>
          <p:nvPr/>
        </p:nvSpPr>
        <p:spPr>
          <a:xfrm rot="10800000">
            <a:off x="1908509" y="1011177"/>
            <a:ext cx="400050" cy="164020"/>
          </a:xfrm>
          <a:prstGeom prst="rightArrow">
            <a:avLst/>
          </a:prstGeom>
          <a:solidFill>
            <a:srgbClr val="22DD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feil: nach rechts 13">
            <a:extLst>
              <a:ext uri="{FF2B5EF4-FFF2-40B4-BE49-F238E27FC236}">
                <a16:creationId xmlns:a16="http://schemas.microsoft.com/office/drawing/2014/main" id="{75DC03FB-28EF-ED69-C0B4-CC59ACE2FE6C}"/>
              </a:ext>
            </a:extLst>
          </p:cNvPr>
          <p:cNvSpPr/>
          <p:nvPr/>
        </p:nvSpPr>
        <p:spPr>
          <a:xfrm rot="10800000">
            <a:off x="2566412" y="1012149"/>
            <a:ext cx="400050" cy="164020"/>
          </a:xfrm>
          <a:prstGeom prst="rightArrow">
            <a:avLst/>
          </a:prstGeom>
          <a:solidFill>
            <a:srgbClr val="22DD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34CDE6CB-9C8D-7333-D599-5BE268B82A81}"/>
              </a:ext>
            </a:extLst>
          </p:cNvPr>
          <p:cNvSpPr/>
          <p:nvPr/>
        </p:nvSpPr>
        <p:spPr>
          <a:xfrm>
            <a:off x="2732699" y="763775"/>
            <a:ext cx="600372" cy="58717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feil: nach rechts 15">
            <a:extLst>
              <a:ext uri="{FF2B5EF4-FFF2-40B4-BE49-F238E27FC236}">
                <a16:creationId xmlns:a16="http://schemas.microsoft.com/office/drawing/2014/main" id="{AA71F35E-14EF-A6D2-6AA1-FEA345BE04CF}"/>
              </a:ext>
            </a:extLst>
          </p:cNvPr>
          <p:cNvSpPr/>
          <p:nvPr/>
        </p:nvSpPr>
        <p:spPr>
          <a:xfrm rot="10800000">
            <a:off x="1908509" y="1011198"/>
            <a:ext cx="400050" cy="164020"/>
          </a:xfrm>
          <a:prstGeom prst="rightArrow">
            <a:avLst/>
          </a:prstGeom>
          <a:solidFill>
            <a:srgbClr val="22DD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feil: nach rechts 16">
            <a:extLst>
              <a:ext uri="{FF2B5EF4-FFF2-40B4-BE49-F238E27FC236}">
                <a16:creationId xmlns:a16="http://schemas.microsoft.com/office/drawing/2014/main" id="{A8BCF584-464F-CB3F-928E-7B52E0974A1D}"/>
              </a:ext>
            </a:extLst>
          </p:cNvPr>
          <p:cNvSpPr/>
          <p:nvPr/>
        </p:nvSpPr>
        <p:spPr>
          <a:xfrm rot="10800000">
            <a:off x="1262703" y="1667364"/>
            <a:ext cx="400050" cy="164020"/>
          </a:xfrm>
          <a:prstGeom prst="rightArrow">
            <a:avLst/>
          </a:prstGeom>
          <a:solidFill>
            <a:srgbClr val="00D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feil: nach rechts 17">
            <a:extLst>
              <a:ext uri="{FF2B5EF4-FFF2-40B4-BE49-F238E27FC236}">
                <a16:creationId xmlns:a16="http://schemas.microsoft.com/office/drawing/2014/main" id="{B61B60FC-DE3D-8F67-AF02-016000183C2A}"/>
              </a:ext>
            </a:extLst>
          </p:cNvPr>
          <p:cNvSpPr/>
          <p:nvPr/>
        </p:nvSpPr>
        <p:spPr>
          <a:xfrm rot="10800000">
            <a:off x="2566412" y="1012148"/>
            <a:ext cx="400050" cy="164020"/>
          </a:xfrm>
          <a:prstGeom prst="rightArrow">
            <a:avLst/>
          </a:prstGeom>
          <a:solidFill>
            <a:srgbClr val="00D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feil: nach rechts 18">
            <a:extLst>
              <a:ext uri="{FF2B5EF4-FFF2-40B4-BE49-F238E27FC236}">
                <a16:creationId xmlns:a16="http://schemas.microsoft.com/office/drawing/2014/main" id="{DA1F47E1-778C-1C17-4F67-7FBA9EF39883}"/>
              </a:ext>
            </a:extLst>
          </p:cNvPr>
          <p:cNvSpPr/>
          <p:nvPr/>
        </p:nvSpPr>
        <p:spPr>
          <a:xfrm rot="10800000">
            <a:off x="1908509" y="1011197"/>
            <a:ext cx="400050" cy="164020"/>
          </a:xfrm>
          <a:prstGeom prst="rightArrow">
            <a:avLst/>
          </a:prstGeom>
          <a:solidFill>
            <a:srgbClr val="00D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47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4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feld 15">
            <a:extLst>
              <a:ext uri="{FF2B5EF4-FFF2-40B4-BE49-F238E27FC236}">
                <a16:creationId xmlns:a16="http://schemas.microsoft.com/office/drawing/2014/main" id="{EECA4508-764F-04D0-032C-3AFE01DB3DEC}"/>
              </a:ext>
            </a:extLst>
          </p:cNvPr>
          <p:cNvSpPr txBox="1"/>
          <p:nvPr/>
        </p:nvSpPr>
        <p:spPr>
          <a:xfrm>
            <a:off x="9104910" y="1167599"/>
            <a:ext cx="2923382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14 </a:t>
            </a:r>
            <a:r>
              <a:rPr lang="en-US" sz="2000" dirty="0" err="1"/>
              <a:t>HPGe</a:t>
            </a:r>
            <a:r>
              <a:rPr lang="en-US" sz="2000" dirty="0"/>
              <a:t> detectors with total efficiency of 3-4 % @ 1.3 MeV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l-GR" sz="20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γγ</a:t>
            </a:r>
            <a:r>
              <a:rPr lang="de-DE" sz="2000" dirty="0">
                <a:latin typeface="+mj-lt"/>
                <a:cs typeface="Times New Roman" panose="02020603050405020304" pitchFamily="18" charset="0"/>
              </a:rPr>
              <a:t>-</a:t>
            </a:r>
            <a:r>
              <a:rPr lang="de-DE" sz="2000" dirty="0" err="1">
                <a:latin typeface="+mj-lt"/>
                <a:cs typeface="Times New Roman" panose="02020603050405020304" pitchFamily="18" charset="0"/>
              </a:rPr>
              <a:t>coincidence</a:t>
            </a:r>
            <a:r>
              <a:rPr lang="de-DE" sz="20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latin typeface="+mj-lt"/>
                <a:cs typeface="Times New Roman" panose="02020603050405020304" pitchFamily="18" charset="0"/>
              </a:rPr>
              <a:t>measurements</a:t>
            </a:r>
            <a:br>
              <a:rPr lang="en-US" sz="2000" dirty="0">
                <a:latin typeface="+mj-lt"/>
                <a:cs typeface="Times New Roman" panose="02020603050405020304" pitchFamily="18" charset="0"/>
              </a:rPr>
            </a:br>
            <a:endParaRPr lang="en-US" sz="20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54C7B39-66CA-4469-853E-9A548DBB1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10 MV </a:t>
            </a:r>
            <a:r>
              <a:rPr lang="de-DE" dirty="0" err="1"/>
              <a:t>tandem</a:t>
            </a:r>
            <a:r>
              <a:rPr lang="de-DE" dirty="0"/>
              <a:t> </a:t>
            </a:r>
            <a:r>
              <a:rPr lang="de-DE" dirty="0" err="1"/>
              <a:t>accelerator</a:t>
            </a:r>
            <a:r>
              <a:rPr lang="de-DE" dirty="0"/>
              <a:t> and HORUS </a:t>
            </a:r>
            <a:r>
              <a:rPr lang="de-DE" dirty="0">
                <a:sym typeface="Symbol" panose="05050102010706020507" pitchFamily="18" charset="2"/>
              </a:rPr>
              <a:t>-</a:t>
            </a:r>
            <a:r>
              <a:rPr lang="de-DE" dirty="0" err="1">
                <a:sym typeface="Symbol" panose="05050102010706020507" pitchFamily="18" charset="2"/>
              </a:rPr>
              <a:t>ray</a:t>
            </a:r>
            <a:r>
              <a:rPr lang="de-DE" dirty="0">
                <a:sym typeface="Symbol" panose="05050102010706020507" pitchFamily="18" charset="2"/>
              </a:rPr>
              <a:t> </a:t>
            </a:r>
            <a:r>
              <a:rPr lang="de-DE" dirty="0" err="1">
                <a:sym typeface="Symbol" panose="05050102010706020507" pitchFamily="18" charset="2"/>
              </a:rPr>
              <a:t>spectrometer</a:t>
            </a:r>
            <a:endParaRPr lang="de-DE" dirty="0"/>
          </a:p>
        </p:txBody>
      </p:sp>
      <p:pic>
        <p:nvPicPr>
          <p:cNvPr id="17" name="Inhaltsplatzhalter 4">
            <a:extLst>
              <a:ext uri="{FF2B5EF4-FFF2-40B4-BE49-F238E27FC236}">
                <a16:creationId xmlns:a16="http://schemas.microsoft.com/office/drawing/2014/main" id="{F0D76CD9-D0B1-423C-A19F-C786F7A103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47"/>
          <a:stretch/>
        </p:blipFill>
        <p:spPr>
          <a:xfrm>
            <a:off x="169704" y="1461121"/>
            <a:ext cx="4887518" cy="2011312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206C3989-9A07-4BBA-A39C-D25CA62692A7}"/>
              </a:ext>
            </a:extLst>
          </p:cNvPr>
          <p:cNvSpPr txBox="1"/>
          <p:nvPr/>
        </p:nvSpPr>
        <p:spPr>
          <a:xfrm>
            <a:off x="263352" y="3709058"/>
            <a:ext cx="4312214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200" dirty="0"/>
              <a:t>10 MV </a:t>
            </a:r>
            <a:r>
              <a:rPr lang="de-DE" sz="2200" dirty="0" err="1"/>
              <a:t>tandem</a:t>
            </a:r>
            <a:r>
              <a:rPr lang="de-DE" sz="2200" dirty="0"/>
              <a:t> </a:t>
            </a:r>
            <a:r>
              <a:rPr lang="de-DE" sz="2200" dirty="0" err="1"/>
              <a:t>accelerator</a:t>
            </a:r>
            <a:endParaRPr lang="de-DE" sz="2200" dirty="0"/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 err="1"/>
              <a:t>Duoplasmatron</a:t>
            </a:r>
            <a:r>
              <a:rPr lang="de-DE" sz="2000" dirty="0"/>
              <a:t> (</a:t>
            </a:r>
            <a:r>
              <a:rPr lang="de-DE" sz="2000" baseline="30000" dirty="0"/>
              <a:t>3,4</a:t>
            </a:r>
            <a:r>
              <a:rPr lang="de-DE" sz="2000" dirty="0"/>
              <a:t>He)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 err="1"/>
              <a:t>Sputter</a:t>
            </a:r>
            <a:r>
              <a:rPr lang="de-DE" sz="2000" dirty="0"/>
              <a:t> source (</a:t>
            </a:r>
            <a:r>
              <a:rPr lang="de-DE" sz="2000" dirty="0" err="1"/>
              <a:t>up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A = 127)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/>
              <a:t>200 </a:t>
            </a:r>
            <a:r>
              <a:rPr lang="de-DE" sz="2000" dirty="0" err="1"/>
              <a:t>nA</a:t>
            </a:r>
            <a:r>
              <a:rPr lang="de-DE" sz="2000" dirty="0"/>
              <a:t> (</a:t>
            </a:r>
            <a:r>
              <a:rPr lang="de-DE" sz="2000" baseline="30000" dirty="0"/>
              <a:t>3,4</a:t>
            </a:r>
            <a:r>
              <a:rPr lang="de-DE" sz="2000" dirty="0"/>
              <a:t>He) </a:t>
            </a:r>
            <a:r>
              <a:rPr lang="de-DE" sz="2000" dirty="0" err="1"/>
              <a:t>to</a:t>
            </a:r>
            <a:r>
              <a:rPr lang="de-DE" sz="2000" dirty="0"/>
              <a:t> 800 </a:t>
            </a:r>
            <a:r>
              <a:rPr lang="de-DE" sz="2000" dirty="0" err="1"/>
              <a:t>nA</a:t>
            </a:r>
            <a:r>
              <a:rPr lang="de-DE" sz="2000" dirty="0"/>
              <a:t> (p)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70952B4-F258-4482-ADFD-9D83DA29222F}"/>
              </a:ext>
            </a:extLst>
          </p:cNvPr>
          <p:cNvSpPr txBox="1"/>
          <p:nvPr/>
        </p:nvSpPr>
        <p:spPr>
          <a:xfrm>
            <a:off x="169704" y="1109370"/>
            <a:ext cx="4887519" cy="400110"/>
          </a:xfrm>
          <a:prstGeom prst="rect">
            <a:avLst/>
          </a:prstGeom>
          <a:solidFill>
            <a:srgbClr val="32475B"/>
          </a:solidFill>
          <a:ln>
            <a:noFill/>
          </a:ln>
          <a:effectLst>
            <a:softEdge rad="317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solidFill>
                  <a:schemeClr val="bg1"/>
                </a:solidFill>
              </a:rPr>
              <a:t>10 MV FN-Tandem @ University </a:t>
            </a:r>
            <a:r>
              <a:rPr lang="de-DE" sz="2000" dirty="0" err="1">
                <a:solidFill>
                  <a:schemeClr val="bg1"/>
                </a:solidFill>
              </a:rPr>
              <a:t>of</a:t>
            </a:r>
            <a:r>
              <a:rPr lang="de-DE" sz="2000" dirty="0">
                <a:solidFill>
                  <a:schemeClr val="bg1"/>
                </a:solidFill>
              </a:rPr>
              <a:t> Cologne</a:t>
            </a:r>
          </a:p>
        </p:txBody>
      </p:sp>
      <p:pic>
        <p:nvPicPr>
          <p:cNvPr id="3" name="Inhaltsplatzhalter 7" descr="Ein Bild, das drinnen, Wand enthält.&#10;&#10;Mit sehr hoher Zuverlässigkeit generierte Beschreibung">
            <a:extLst>
              <a:ext uri="{FF2B5EF4-FFF2-40B4-BE49-F238E27FC236}">
                <a16:creationId xmlns:a16="http://schemas.microsoft.com/office/drawing/2014/main" id="{9EAD5CBD-A47D-6FB4-8482-A18FD2D7B41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67403" y="4118415"/>
            <a:ext cx="3430830" cy="220686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F448BF5E-C838-69E4-9148-51A8AFD475B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94" b="5973"/>
          <a:stretch/>
        </p:blipFill>
        <p:spPr>
          <a:xfrm>
            <a:off x="5522184" y="1003294"/>
            <a:ext cx="3430829" cy="220736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0" name="Grafik 9" descr="Ein Bild, das Scheibenbremse enthält.&#10;&#10;Automatisch generierte Beschreibung">
            <a:extLst>
              <a:ext uri="{FF2B5EF4-FFF2-40B4-BE49-F238E27FC236}">
                <a16:creationId xmlns:a16="http://schemas.microsoft.com/office/drawing/2014/main" id="{D96447DB-079D-78F0-756B-DB7D8E48D54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9" b="34750"/>
          <a:stretch/>
        </p:blipFill>
        <p:spPr>
          <a:xfrm>
            <a:off x="5575354" y="3913283"/>
            <a:ext cx="2800375" cy="241200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896F38E5-A0A7-63B5-8B36-6016F15D0327}"/>
              </a:ext>
            </a:extLst>
          </p:cNvPr>
          <p:cNvSpPr/>
          <p:nvPr/>
        </p:nvSpPr>
        <p:spPr>
          <a:xfrm>
            <a:off x="5611363" y="3555570"/>
            <a:ext cx="2736000" cy="404001"/>
          </a:xfrm>
          <a:prstGeom prst="rect">
            <a:avLst/>
          </a:prstGeom>
          <a:solidFill>
            <a:srgbClr val="32475B"/>
          </a:solidFill>
          <a:effectLst>
            <a:outerShdw blurRad="40000" dist="23000" dir="5400000" rotWithShape="0">
              <a:srgbClr val="000000">
                <a:alpha val="35000"/>
              </a:srgbClr>
            </a:outerShdw>
            <a:softEdge rad="3175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 err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Activation</a:t>
            </a:r>
            <a:endParaRPr lang="de-DE" sz="2000" dirty="0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E74BF055-1BC6-0BBD-AFC5-0BBE3D908B84}"/>
              </a:ext>
            </a:extLst>
          </p:cNvPr>
          <p:cNvSpPr/>
          <p:nvPr/>
        </p:nvSpPr>
        <p:spPr>
          <a:xfrm rot="563207">
            <a:off x="8604260" y="2216677"/>
            <a:ext cx="3265910" cy="72008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In-beam </a:t>
            </a:r>
            <a:r>
              <a:rPr lang="de-DE" b="1" baseline="30000" dirty="0"/>
              <a:t>87</a:t>
            </a:r>
            <a:r>
              <a:rPr lang="de-DE" b="1" dirty="0"/>
              <a:t>Rb(p,</a:t>
            </a:r>
            <a:r>
              <a:rPr lang="de-DE" b="1" dirty="0">
                <a:sym typeface="Symbol" panose="05050102010706020507" pitchFamily="18" charset="2"/>
              </a:rPr>
              <a:t>)</a:t>
            </a:r>
            <a:r>
              <a:rPr lang="de-DE" b="1" baseline="30000" dirty="0">
                <a:sym typeface="Symbol" panose="05050102010706020507" pitchFamily="18" charset="2"/>
              </a:rPr>
              <a:t>88</a:t>
            </a:r>
            <a:r>
              <a:rPr lang="de-DE" b="1" dirty="0">
                <a:sym typeface="Symbol" panose="05050102010706020507" pitchFamily="18" charset="2"/>
              </a:rPr>
              <a:t>Sr</a:t>
            </a:r>
          </a:p>
          <a:p>
            <a:pPr algn="ctr"/>
            <a:r>
              <a:rPr lang="de-DE" b="1" dirty="0">
                <a:latin typeface="Cambria" panose="02040503050406030204" pitchFamily="18" charset="0"/>
                <a:ea typeface="Cambria" panose="02040503050406030204" pitchFamily="18" charset="0"/>
                <a:sym typeface="Symbol" panose="05050102010706020507" pitchFamily="18" charset="2"/>
              </a:rPr>
              <a:t>→</a:t>
            </a:r>
            <a:r>
              <a:rPr lang="de-DE" b="1" dirty="0">
                <a:sym typeface="Symbol" panose="05050102010706020507" pitchFamily="18" charset="2"/>
              </a:rPr>
              <a:t> Poster #72 </a:t>
            </a:r>
            <a:r>
              <a:rPr lang="de-DE" b="1" dirty="0" err="1">
                <a:sym typeface="Symbol" panose="05050102010706020507" pitchFamily="18" charset="2"/>
              </a:rPr>
              <a:t>by</a:t>
            </a:r>
            <a:r>
              <a:rPr lang="de-DE" b="1" dirty="0">
                <a:sym typeface="Symbol" panose="05050102010706020507" pitchFamily="18" charset="2"/>
              </a:rPr>
              <a:t> Svenja Wilden</a:t>
            </a:r>
            <a:endParaRPr lang="en-US" b="1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E8CEEAE6-0B0F-FAC5-C159-1E6B8C5E8A40}"/>
              </a:ext>
            </a:extLst>
          </p:cNvPr>
          <p:cNvSpPr/>
          <p:nvPr/>
        </p:nvSpPr>
        <p:spPr>
          <a:xfrm rot="559376">
            <a:off x="7755863" y="5004890"/>
            <a:ext cx="3192885" cy="72008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err="1"/>
              <a:t>Activation</a:t>
            </a:r>
            <a:r>
              <a:rPr lang="de-DE" b="1" dirty="0"/>
              <a:t> </a:t>
            </a:r>
            <a:r>
              <a:rPr lang="de-DE" b="1" baseline="30000" dirty="0"/>
              <a:t>170,172</a:t>
            </a:r>
            <a:r>
              <a:rPr lang="de-DE" b="1" dirty="0"/>
              <a:t>Yb(</a:t>
            </a:r>
            <a:r>
              <a:rPr lang="de-DE" b="1" dirty="0">
                <a:sym typeface="Symbol" panose="05050102010706020507" pitchFamily="18" charset="2"/>
              </a:rPr>
              <a:t></a:t>
            </a:r>
            <a:r>
              <a:rPr lang="de-DE" b="1" dirty="0"/>
              <a:t>,</a:t>
            </a:r>
            <a:r>
              <a:rPr lang="de-DE" b="1" dirty="0">
                <a:sym typeface="Symbol" panose="05050102010706020507" pitchFamily="18" charset="2"/>
              </a:rPr>
              <a:t>n)</a:t>
            </a:r>
            <a:r>
              <a:rPr lang="de-DE" b="1" baseline="30000" dirty="0">
                <a:sym typeface="Symbol" panose="05050102010706020507" pitchFamily="18" charset="2"/>
              </a:rPr>
              <a:t>173,175</a:t>
            </a:r>
            <a:r>
              <a:rPr lang="de-DE" b="1" dirty="0">
                <a:sym typeface="Symbol" panose="05050102010706020507" pitchFamily="18" charset="2"/>
              </a:rPr>
              <a:t>Hf</a:t>
            </a:r>
          </a:p>
          <a:p>
            <a:pPr algn="ctr"/>
            <a:r>
              <a:rPr lang="de-DE" b="1" dirty="0">
                <a:latin typeface="Cambria" panose="02040503050406030204" pitchFamily="18" charset="0"/>
                <a:ea typeface="Cambria" panose="02040503050406030204" pitchFamily="18" charset="0"/>
                <a:sym typeface="Symbol" panose="05050102010706020507" pitchFamily="18" charset="2"/>
              </a:rPr>
              <a:t>→</a:t>
            </a:r>
            <a:r>
              <a:rPr lang="de-DE" b="1" dirty="0">
                <a:sym typeface="Symbol" panose="05050102010706020507" pitchFamily="18" charset="2"/>
              </a:rPr>
              <a:t> Poster #80 </a:t>
            </a:r>
            <a:r>
              <a:rPr lang="de-DE" b="1" dirty="0" err="1">
                <a:sym typeface="Symbol" panose="05050102010706020507" pitchFamily="18" charset="2"/>
              </a:rPr>
              <a:t>by</a:t>
            </a:r>
            <a:r>
              <a:rPr lang="de-DE" b="1" dirty="0">
                <a:sym typeface="Symbol" panose="05050102010706020507" pitchFamily="18" charset="2"/>
              </a:rPr>
              <a:t> Martin Müller</a:t>
            </a:r>
            <a:endParaRPr lang="en-US" b="1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6E6E9E7-6020-AB8C-06A9-86C39E0BD3AE}"/>
              </a:ext>
            </a:extLst>
          </p:cNvPr>
          <p:cNvSpPr txBox="1"/>
          <p:nvPr/>
        </p:nvSpPr>
        <p:spPr>
          <a:xfrm>
            <a:off x="5532172" y="658382"/>
            <a:ext cx="3384000" cy="400110"/>
          </a:xfrm>
          <a:prstGeom prst="rect">
            <a:avLst/>
          </a:prstGeom>
          <a:solidFill>
            <a:srgbClr val="32475B"/>
          </a:solidFill>
          <a:ln>
            <a:noFill/>
          </a:ln>
          <a:effectLst>
            <a:softEdge rad="317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solidFill>
                  <a:schemeClr val="bg1"/>
                </a:solidFill>
              </a:rPr>
              <a:t>In-beam @ HORUS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BD7D562-AD3B-A75E-9795-4D4F397328E9}"/>
              </a:ext>
            </a:extLst>
          </p:cNvPr>
          <p:cNvSpPr txBox="1"/>
          <p:nvPr/>
        </p:nvSpPr>
        <p:spPr>
          <a:xfrm>
            <a:off x="8570020" y="3767592"/>
            <a:ext cx="3384000" cy="400110"/>
          </a:xfrm>
          <a:prstGeom prst="rect">
            <a:avLst/>
          </a:prstGeom>
          <a:solidFill>
            <a:srgbClr val="32475B"/>
          </a:solidFill>
          <a:ln>
            <a:noFill/>
          </a:ln>
          <a:effectLst>
            <a:softEdge rad="3175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solidFill>
                  <a:schemeClr val="bg1"/>
                </a:solidFill>
              </a:rPr>
              <a:t>Offline </a:t>
            </a:r>
            <a:r>
              <a:rPr lang="de-DE" sz="2000" dirty="0" err="1">
                <a:solidFill>
                  <a:schemeClr val="bg1"/>
                </a:solidFill>
              </a:rPr>
              <a:t>Counting</a:t>
            </a:r>
            <a:endParaRPr lang="de-DE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8930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3" grpId="0" animBg="1"/>
      <p:bldP spid="14" grpId="0" animBg="1"/>
      <p:bldP spid="15" grpId="0" animBg="1"/>
      <p:bldP spid="8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7419F6E4-9F7F-DAEE-8CA9-F8A57135E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ym typeface="Symbol" panose="05050102010706020507" pitchFamily="18" charset="2"/>
              </a:rPr>
              <a:t>Measured in-beam -ray spectra</a:t>
            </a:r>
            <a:endParaRPr lang="en-US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0509CB1-A4FE-29FE-A0F1-0D4B6955E0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1012629"/>
            <a:ext cx="5478959" cy="3364273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D03CA7F9-DE72-93FD-BF20-6CD21CFACE33}"/>
              </a:ext>
            </a:extLst>
          </p:cNvPr>
          <p:cNvSpPr txBox="1"/>
          <p:nvPr/>
        </p:nvSpPr>
        <p:spPr>
          <a:xfrm>
            <a:off x="569401" y="4581128"/>
            <a:ext cx="524491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Sum spectrum of 14 </a:t>
            </a:r>
            <a:r>
              <a:rPr lang="en-US" sz="2000" dirty="0" err="1"/>
              <a:t>HPGe</a:t>
            </a:r>
            <a:r>
              <a:rPr lang="en-US" sz="2000" dirty="0"/>
              <a:t> detectors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  <a:cs typeface="Times New Roman" panose="02020603050405020304" pitchFamily="18" charset="0"/>
              </a:rPr>
              <a:t>Main panel: 30 minutes @ 500 </a:t>
            </a:r>
            <a:r>
              <a:rPr lang="en-US" sz="2000" dirty="0" err="1">
                <a:latin typeface="+mj-lt"/>
                <a:cs typeface="Times New Roman" panose="02020603050405020304" pitchFamily="18" charset="0"/>
              </a:rPr>
              <a:t>nA</a:t>
            </a:r>
            <a:br>
              <a:rPr lang="en-US" sz="2000" dirty="0">
                <a:latin typeface="+mj-lt"/>
                <a:cs typeface="Times New Roman" panose="02020603050405020304" pitchFamily="18" charset="0"/>
              </a:rPr>
            </a:br>
            <a:endParaRPr lang="en-US" sz="2000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AFB286D0-76CE-8FE9-1646-9E75773E4F67}"/>
              </a:ext>
            </a:extLst>
          </p:cNvPr>
          <p:cNvSpPr txBox="1"/>
          <p:nvPr/>
        </p:nvSpPr>
        <p:spPr>
          <a:xfrm>
            <a:off x="1578834" y="6058456"/>
            <a:ext cx="37250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400" dirty="0"/>
              <a:t>F. Heim </a:t>
            </a:r>
            <a:r>
              <a:rPr lang="de-DE" sz="1400" i="1" dirty="0"/>
              <a:t>et al.</a:t>
            </a:r>
            <a:r>
              <a:rPr lang="de-DE" sz="1400" dirty="0"/>
              <a:t>, Phys. Rev. C </a:t>
            </a:r>
            <a:r>
              <a:rPr lang="de-DE" sz="1400" b="1" dirty="0"/>
              <a:t>101</a:t>
            </a:r>
            <a:r>
              <a:rPr lang="de-DE" sz="1400" dirty="0"/>
              <a:t>, 035807 (2020)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DEA0564-E836-0B4F-B942-B8DADA787B7E}"/>
              </a:ext>
            </a:extLst>
          </p:cNvPr>
          <p:cNvSpPr txBox="1"/>
          <p:nvPr/>
        </p:nvSpPr>
        <p:spPr bwMode="auto">
          <a:xfrm>
            <a:off x="2207568" y="653923"/>
            <a:ext cx="30963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400" b="1" baseline="30000" dirty="0">
                <a:latin typeface="+mj-lt"/>
              </a:rPr>
              <a:t>93</a:t>
            </a:r>
            <a:r>
              <a:rPr lang="de-DE" sz="2400" b="1" dirty="0">
                <a:latin typeface="+mj-lt"/>
              </a:rPr>
              <a:t>Nb(p,</a:t>
            </a:r>
            <a:r>
              <a:rPr lang="de-DE" sz="2400" b="1" dirty="0">
                <a:latin typeface="+mj-lt"/>
                <a:sym typeface="Symbol" panose="05050102010706020507" pitchFamily="18" charset="2"/>
              </a:rPr>
              <a:t>)</a:t>
            </a:r>
            <a:r>
              <a:rPr lang="de-DE" sz="2400" b="1" baseline="30000" dirty="0">
                <a:latin typeface="+mj-lt"/>
                <a:sym typeface="Symbol" panose="05050102010706020507" pitchFamily="18" charset="2"/>
              </a:rPr>
              <a:t>94</a:t>
            </a:r>
            <a:r>
              <a:rPr lang="de-DE" sz="2400" b="1" dirty="0">
                <a:latin typeface="+mj-lt"/>
                <a:sym typeface="Symbol" panose="05050102010706020507" pitchFamily="18" charset="2"/>
              </a:rPr>
              <a:t>Mo</a:t>
            </a:r>
            <a:endParaRPr lang="en-US" sz="2400" b="1" dirty="0" err="1">
              <a:latin typeface="+mj-lt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7BB408EE-C213-98FC-1B08-696F5540CB80}"/>
              </a:ext>
            </a:extLst>
          </p:cNvPr>
          <p:cNvSpPr/>
          <p:nvPr/>
        </p:nvSpPr>
        <p:spPr>
          <a:xfrm>
            <a:off x="4007768" y="1484784"/>
            <a:ext cx="1512168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70BD35C3-D5E4-EC45-D8D3-F1A45A081707}"/>
              </a:ext>
            </a:extLst>
          </p:cNvPr>
          <p:cNvSpPr/>
          <p:nvPr/>
        </p:nvSpPr>
        <p:spPr>
          <a:xfrm>
            <a:off x="1407856" y="1273712"/>
            <a:ext cx="2599911" cy="1435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04953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7419F6E4-9F7F-DAEE-8CA9-F8A57135E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ym typeface="Symbol" panose="05050102010706020507" pitchFamily="18" charset="2"/>
              </a:rPr>
              <a:t>Measured in-beam -ray spectra</a:t>
            </a:r>
            <a:endParaRPr lang="en-US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0509CB1-A4FE-29FE-A0F1-0D4B6955E0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1012629"/>
            <a:ext cx="5478959" cy="3364273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D03CA7F9-DE72-93FD-BF20-6CD21CFACE33}"/>
              </a:ext>
            </a:extLst>
          </p:cNvPr>
          <p:cNvSpPr txBox="1"/>
          <p:nvPr/>
        </p:nvSpPr>
        <p:spPr>
          <a:xfrm>
            <a:off x="569401" y="4581128"/>
            <a:ext cx="52449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Sum spectrum of 14 </a:t>
            </a:r>
            <a:r>
              <a:rPr lang="en-US" sz="2000" dirty="0" err="1"/>
              <a:t>HPGe</a:t>
            </a:r>
            <a:r>
              <a:rPr lang="en-US" sz="2000" dirty="0"/>
              <a:t> detectors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  <a:cs typeface="Times New Roman" panose="02020603050405020304" pitchFamily="18" charset="0"/>
              </a:rPr>
              <a:t>Main panel: 30 minutes @ 500 </a:t>
            </a:r>
            <a:r>
              <a:rPr lang="en-US" sz="2000" dirty="0" err="1">
                <a:latin typeface="+mj-lt"/>
                <a:cs typeface="Times New Roman" panose="02020603050405020304" pitchFamily="18" charset="0"/>
              </a:rPr>
              <a:t>nA</a:t>
            </a:r>
            <a:endParaRPr lang="en-US" sz="2000" dirty="0">
              <a:latin typeface="+mj-lt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  <a:cs typeface="Times New Roman" panose="02020603050405020304" pitchFamily="18" charset="0"/>
              </a:rPr>
              <a:t>Inner panel: 2 hours @ 800 </a:t>
            </a:r>
            <a:r>
              <a:rPr lang="en-US" sz="2000" dirty="0" err="1">
                <a:latin typeface="+mj-lt"/>
                <a:cs typeface="Times New Roman" panose="02020603050405020304" pitchFamily="18" charset="0"/>
              </a:rPr>
              <a:t>nA</a:t>
            </a:r>
            <a:br>
              <a:rPr lang="en-US" sz="2000" dirty="0">
                <a:latin typeface="+mj-lt"/>
                <a:cs typeface="Times New Roman" panose="02020603050405020304" pitchFamily="18" charset="0"/>
              </a:rPr>
            </a:br>
            <a:endParaRPr lang="en-US" sz="2000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AFB286D0-76CE-8FE9-1646-9E75773E4F67}"/>
              </a:ext>
            </a:extLst>
          </p:cNvPr>
          <p:cNvSpPr txBox="1"/>
          <p:nvPr/>
        </p:nvSpPr>
        <p:spPr>
          <a:xfrm>
            <a:off x="1578834" y="6058456"/>
            <a:ext cx="37250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400" dirty="0"/>
              <a:t>F. Heim </a:t>
            </a:r>
            <a:r>
              <a:rPr lang="de-DE" sz="1400" i="1" dirty="0"/>
              <a:t>et al.</a:t>
            </a:r>
            <a:r>
              <a:rPr lang="de-DE" sz="1400" dirty="0"/>
              <a:t>, Phys. Rev. C </a:t>
            </a:r>
            <a:r>
              <a:rPr lang="de-DE" sz="1400" b="1" dirty="0"/>
              <a:t>101</a:t>
            </a:r>
            <a:r>
              <a:rPr lang="de-DE" sz="1400" dirty="0"/>
              <a:t>, 035807 (2020)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DEA0564-E836-0B4F-B942-B8DADA787B7E}"/>
              </a:ext>
            </a:extLst>
          </p:cNvPr>
          <p:cNvSpPr txBox="1"/>
          <p:nvPr/>
        </p:nvSpPr>
        <p:spPr bwMode="auto">
          <a:xfrm>
            <a:off x="2207568" y="653923"/>
            <a:ext cx="30963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400" b="1" baseline="30000" dirty="0">
                <a:latin typeface="+mj-lt"/>
              </a:rPr>
              <a:t>93</a:t>
            </a:r>
            <a:r>
              <a:rPr lang="de-DE" sz="2400" b="1" dirty="0">
                <a:latin typeface="+mj-lt"/>
              </a:rPr>
              <a:t>Nb(p,</a:t>
            </a:r>
            <a:r>
              <a:rPr lang="de-DE" sz="2400" b="1" dirty="0">
                <a:latin typeface="+mj-lt"/>
                <a:sym typeface="Symbol" panose="05050102010706020507" pitchFamily="18" charset="2"/>
              </a:rPr>
              <a:t>)</a:t>
            </a:r>
            <a:r>
              <a:rPr lang="de-DE" sz="2400" b="1" baseline="30000" dirty="0">
                <a:latin typeface="+mj-lt"/>
                <a:sym typeface="Symbol" panose="05050102010706020507" pitchFamily="18" charset="2"/>
              </a:rPr>
              <a:t>94</a:t>
            </a:r>
            <a:r>
              <a:rPr lang="de-DE" sz="2400" b="1" dirty="0">
                <a:latin typeface="+mj-lt"/>
                <a:sym typeface="Symbol" panose="05050102010706020507" pitchFamily="18" charset="2"/>
              </a:rPr>
              <a:t>Mo</a:t>
            </a:r>
            <a:endParaRPr lang="en-US" sz="2400" b="1" dirty="0" err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5588430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7419F6E4-9F7F-DAEE-8CA9-F8A57135E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ym typeface="Symbol" panose="05050102010706020507" pitchFamily="18" charset="2"/>
              </a:rPr>
              <a:t>Measured in-beam -ray spectra</a:t>
            </a:r>
            <a:endParaRPr lang="en-US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0509CB1-A4FE-29FE-A0F1-0D4B6955E0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1012629"/>
            <a:ext cx="5478959" cy="3364273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D03CA7F9-DE72-93FD-BF20-6CD21CFACE33}"/>
              </a:ext>
            </a:extLst>
          </p:cNvPr>
          <p:cNvSpPr txBox="1"/>
          <p:nvPr/>
        </p:nvSpPr>
        <p:spPr>
          <a:xfrm>
            <a:off x="569401" y="4581128"/>
            <a:ext cx="52449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Sum spectrum of 14 </a:t>
            </a:r>
            <a:r>
              <a:rPr lang="en-US" sz="2000" dirty="0" err="1"/>
              <a:t>HPGe</a:t>
            </a:r>
            <a:r>
              <a:rPr lang="en-US" sz="2000" dirty="0"/>
              <a:t> detectors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  <a:cs typeface="Times New Roman" panose="02020603050405020304" pitchFamily="18" charset="0"/>
              </a:rPr>
              <a:t>Main panel: 30 minutes @ 500 </a:t>
            </a:r>
            <a:r>
              <a:rPr lang="en-US" sz="2000" dirty="0" err="1">
                <a:latin typeface="+mj-lt"/>
                <a:cs typeface="Times New Roman" panose="02020603050405020304" pitchFamily="18" charset="0"/>
              </a:rPr>
              <a:t>nA</a:t>
            </a:r>
            <a:endParaRPr lang="en-US" sz="2000" dirty="0">
              <a:latin typeface="+mj-lt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  <a:cs typeface="Times New Roman" panose="02020603050405020304" pitchFamily="18" charset="0"/>
              </a:rPr>
              <a:t>Inner panel: 2 hours @ 800 </a:t>
            </a:r>
            <a:r>
              <a:rPr lang="en-US" sz="2000" dirty="0" err="1">
                <a:latin typeface="+mj-lt"/>
                <a:cs typeface="Times New Roman" panose="02020603050405020304" pitchFamily="18" charset="0"/>
              </a:rPr>
              <a:t>nA</a:t>
            </a:r>
            <a:br>
              <a:rPr lang="en-US" sz="2000" dirty="0">
                <a:latin typeface="+mj-lt"/>
                <a:cs typeface="Times New Roman" panose="02020603050405020304" pitchFamily="18" charset="0"/>
              </a:rPr>
            </a:br>
            <a:endParaRPr lang="en-US" sz="2000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AFB286D0-76CE-8FE9-1646-9E75773E4F67}"/>
              </a:ext>
            </a:extLst>
          </p:cNvPr>
          <p:cNvSpPr txBox="1"/>
          <p:nvPr/>
        </p:nvSpPr>
        <p:spPr>
          <a:xfrm>
            <a:off x="1578834" y="6058456"/>
            <a:ext cx="37250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400" dirty="0"/>
              <a:t>F. Heim </a:t>
            </a:r>
            <a:r>
              <a:rPr lang="de-DE" sz="1400" i="1" dirty="0"/>
              <a:t>et al.</a:t>
            </a:r>
            <a:r>
              <a:rPr lang="de-DE" sz="1400" dirty="0"/>
              <a:t>, Phys. Rev. C </a:t>
            </a:r>
            <a:r>
              <a:rPr lang="de-DE" sz="1400" b="1" dirty="0"/>
              <a:t>101</a:t>
            </a:r>
            <a:r>
              <a:rPr lang="de-DE" sz="1400" dirty="0"/>
              <a:t>, 035807 (2020)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DEA0564-E836-0B4F-B942-B8DADA787B7E}"/>
              </a:ext>
            </a:extLst>
          </p:cNvPr>
          <p:cNvSpPr txBox="1"/>
          <p:nvPr/>
        </p:nvSpPr>
        <p:spPr bwMode="auto">
          <a:xfrm>
            <a:off x="2207568" y="653923"/>
            <a:ext cx="30963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400" b="1" baseline="30000" dirty="0">
                <a:latin typeface="+mj-lt"/>
              </a:rPr>
              <a:t>93</a:t>
            </a:r>
            <a:r>
              <a:rPr lang="de-DE" sz="2400" b="1" dirty="0">
                <a:latin typeface="+mj-lt"/>
              </a:rPr>
              <a:t>Nb(p,</a:t>
            </a:r>
            <a:r>
              <a:rPr lang="de-DE" sz="2400" b="1" dirty="0">
                <a:latin typeface="+mj-lt"/>
                <a:sym typeface="Symbol" panose="05050102010706020507" pitchFamily="18" charset="2"/>
              </a:rPr>
              <a:t>)</a:t>
            </a:r>
            <a:r>
              <a:rPr lang="de-DE" sz="2400" b="1" baseline="30000" dirty="0">
                <a:latin typeface="+mj-lt"/>
                <a:sym typeface="Symbol" panose="05050102010706020507" pitchFamily="18" charset="2"/>
              </a:rPr>
              <a:t>94</a:t>
            </a:r>
            <a:r>
              <a:rPr lang="de-DE" sz="2400" b="1" dirty="0">
                <a:latin typeface="+mj-lt"/>
                <a:sym typeface="Symbol" panose="05050102010706020507" pitchFamily="18" charset="2"/>
              </a:rPr>
              <a:t>Mo</a:t>
            </a:r>
            <a:endParaRPr lang="en-US" sz="2400" b="1" dirty="0" err="1">
              <a:latin typeface="+mj-lt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42FC348-7DAB-54BC-DF68-01663631E3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3992" y="1012629"/>
            <a:ext cx="5676966" cy="3456384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6C7CC245-72BD-E5C5-0CC2-4D50F7F52C24}"/>
              </a:ext>
            </a:extLst>
          </p:cNvPr>
          <p:cNvSpPr txBox="1"/>
          <p:nvPr/>
        </p:nvSpPr>
        <p:spPr>
          <a:xfrm>
            <a:off x="6960096" y="4610792"/>
            <a:ext cx="48848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Sum spectrum of 14 </a:t>
            </a:r>
            <a:r>
              <a:rPr lang="en-US" sz="2000" dirty="0" err="1"/>
              <a:t>HPGe</a:t>
            </a:r>
            <a:r>
              <a:rPr lang="en-US" sz="2000" dirty="0"/>
              <a:t> detectors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  <a:cs typeface="Times New Roman" panose="02020603050405020304" pitchFamily="18" charset="0"/>
              </a:rPr>
              <a:t>24 hours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  <a:cs typeface="Times New Roman" panose="02020603050405020304" pitchFamily="18" charset="0"/>
              </a:rPr>
              <a:t>610 </a:t>
            </a:r>
            <a:r>
              <a:rPr lang="en-US" sz="2000" dirty="0" err="1">
                <a:latin typeface="+mj-lt"/>
                <a:cs typeface="Times New Roman" panose="02020603050405020304" pitchFamily="18" charset="0"/>
              </a:rPr>
              <a:t>nA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beam intensity</a:t>
            </a:r>
            <a:br>
              <a:rPr lang="en-US" sz="2000" dirty="0">
                <a:latin typeface="+mj-lt"/>
                <a:cs typeface="Times New Roman" panose="02020603050405020304" pitchFamily="18" charset="0"/>
              </a:rPr>
            </a:br>
            <a:endParaRPr lang="en-US" sz="200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0B6A1C6-FC9A-609E-0DA2-2946CE5C0705}"/>
              </a:ext>
            </a:extLst>
          </p:cNvPr>
          <p:cNvSpPr txBox="1"/>
          <p:nvPr/>
        </p:nvSpPr>
        <p:spPr>
          <a:xfrm>
            <a:off x="7680176" y="6058456"/>
            <a:ext cx="37250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400" dirty="0"/>
              <a:t>F. Heim </a:t>
            </a:r>
            <a:r>
              <a:rPr lang="de-DE" sz="1400" i="1" dirty="0"/>
              <a:t>et al.</a:t>
            </a:r>
            <a:r>
              <a:rPr lang="de-DE" sz="1400" dirty="0"/>
              <a:t>, Phys. Rev. C </a:t>
            </a:r>
            <a:r>
              <a:rPr lang="de-DE" sz="1400" b="1" dirty="0"/>
              <a:t>103</a:t>
            </a:r>
            <a:r>
              <a:rPr lang="de-DE" sz="1400" dirty="0"/>
              <a:t>, 055803 (2021)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48F8D29-E507-A60D-3E5D-7881A5999B83}"/>
              </a:ext>
            </a:extLst>
          </p:cNvPr>
          <p:cNvSpPr txBox="1"/>
          <p:nvPr/>
        </p:nvSpPr>
        <p:spPr bwMode="auto">
          <a:xfrm>
            <a:off x="8436260" y="640017"/>
            <a:ext cx="30963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400" b="1" baseline="30000" dirty="0">
                <a:latin typeface="+mj-lt"/>
              </a:rPr>
              <a:t>109</a:t>
            </a:r>
            <a:r>
              <a:rPr lang="de-DE" sz="2400" b="1" dirty="0">
                <a:latin typeface="+mj-lt"/>
              </a:rPr>
              <a:t>Ag(p,</a:t>
            </a:r>
            <a:r>
              <a:rPr lang="de-DE" sz="2400" b="1" dirty="0">
                <a:latin typeface="+mj-lt"/>
                <a:sym typeface="Symbol" panose="05050102010706020507" pitchFamily="18" charset="2"/>
              </a:rPr>
              <a:t>)</a:t>
            </a:r>
            <a:r>
              <a:rPr lang="de-DE" sz="2400" b="1" baseline="30000" dirty="0">
                <a:latin typeface="+mj-lt"/>
                <a:sym typeface="Symbol" panose="05050102010706020507" pitchFamily="18" charset="2"/>
              </a:rPr>
              <a:t>110</a:t>
            </a:r>
            <a:r>
              <a:rPr lang="de-DE" sz="2400" b="1" dirty="0">
                <a:latin typeface="+mj-lt"/>
                <a:sym typeface="Symbol" panose="05050102010706020507" pitchFamily="18" charset="2"/>
              </a:rPr>
              <a:t>Cd</a:t>
            </a:r>
            <a:endParaRPr lang="en-US" sz="2400" b="1" dirty="0" err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5481148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6C3AC359-2E5D-B648-041E-5B32DE213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Experimental (p,</a:t>
            </a:r>
            <a:r>
              <a:rPr lang="de-DE" dirty="0">
                <a:sym typeface="Symbol" panose="05050102010706020507" pitchFamily="18" charset="2"/>
              </a:rPr>
              <a:t>) </a:t>
            </a:r>
            <a:r>
              <a:rPr lang="de-DE" dirty="0" err="1">
                <a:sym typeface="Symbol" panose="05050102010706020507" pitchFamily="18" charset="2"/>
              </a:rPr>
              <a:t>cross</a:t>
            </a:r>
            <a:r>
              <a:rPr lang="de-DE" dirty="0">
                <a:sym typeface="Symbol" panose="05050102010706020507" pitchFamily="18" charset="2"/>
              </a:rPr>
              <a:t> </a:t>
            </a:r>
            <a:r>
              <a:rPr lang="de-DE" dirty="0" err="1">
                <a:sym typeface="Symbol" panose="05050102010706020507" pitchFamily="18" charset="2"/>
              </a:rPr>
              <a:t>sections</a:t>
            </a:r>
            <a:r>
              <a:rPr lang="de-DE" dirty="0">
                <a:sym typeface="Symbol" panose="05050102010706020507" pitchFamily="18" charset="2"/>
              </a:rPr>
              <a:t> </a:t>
            </a:r>
            <a:r>
              <a:rPr lang="de-DE" dirty="0" err="1">
                <a:sym typeface="Symbol" panose="05050102010706020507" pitchFamily="18" charset="2"/>
              </a:rPr>
              <a:t>from</a:t>
            </a:r>
            <a:r>
              <a:rPr lang="de-DE" dirty="0">
                <a:sym typeface="Symbol" panose="05050102010706020507" pitchFamily="18" charset="2"/>
              </a:rPr>
              <a:t> </a:t>
            </a:r>
            <a:r>
              <a:rPr lang="de-DE" dirty="0" err="1">
                <a:sym typeface="Symbol" panose="05050102010706020507" pitchFamily="18" charset="2"/>
              </a:rPr>
              <a:t>the</a:t>
            </a:r>
            <a:r>
              <a:rPr lang="de-DE" dirty="0">
                <a:sym typeface="Symbol" panose="05050102010706020507" pitchFamily="18" charset="2"/>
              </a:rPr>
              <a:t> University </a:t>
            </a:r>
            <a:r>
              <a:rPr lang="de-DE" dirty="0" err="1">
                <a:sym typeface="Symbol" panose="05050102010706020507" pitchFamily="18" charset="2"/>
              </a:rPr>
              <a:t>of</a:t>
            </a:r>
            <a:r>
              <a:rPr lang="de-DE" dirty="0">
                <a:sym typeface="Symbol" panose="05050102010706020507" pitchFamily="18" charset="2"/>
              </a:rPr>
              <a:t> Cologne</a:t>
            </a:r>
            <a:endParaRPr lang="en-US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2294B3C-16FB-B621-BAF1-F825169E3C2C}"/>
              </a:ext>
            </a:extLst>
          </p:cNvPr>
          <p:cNvSpPr txBox="1"/>
          <p:nvPr/>
        </p:nvSpPr>
        <p:spPr>
          <a:xfrm>
            <a:off x="335360" y="3934910"/>
            <a:ext cx="131049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200" dirty="0">
                <a:latin typeface="Cambria" panose="02040503050406030204" pitchFamily="18" charset="0"/>
                <a:ea typeface="Cambria" panose="02040503050406030204" pitchFamily="18" charset="0"/>
              </a:rPr>
              <a:t>→</a:t>
            </a:r>
            <a:r>
              <a:rPr lang="en-US" sz="2200" dirty="0"/>
              <a:t> Instead of testing all available models, a consistent set of models is systematically applied: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DF403CE-C535-F7F2-DE05-5DA681436166}"/>
              </a:ext>
            </a:extLst>
          </p:cNvPr>
          <p:cNvSpPr txBox="1"/>
          <p:nvPr/>
        </p:nvSpPr>
        <p:spPr>
          <a:xfrm>
            <a:off x="761003" y="4319575"/>
            <a:ext cx="9681320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b="1" dirty="0">
                <a:solidFill>
                  <a:srgbClr val="3F3970"/>
                </a:solidFill>
              </a:rPr>
              <a:t>Blue: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3F3970"/>
                </a:solidFill>
                <a:sym typeface="Symbol" panose="05050102010706020507" pitchFamily="18" charset="2"/>
              </a:rPr>
              <a:t>E1 </a:t>
            </a:r>
            <a:r>
              <a:rPr lang="de-DE" sz="2200" dirty="0" err="1">
                <a:solidFill>
                  <a:srgbClr val="3F3970"/>
                </a:solidFill>
                <a:sym typeface="Symbol" panose="05050102010706020507" pitchFamily="18" charset="2"/>
              </a:rPr>
              <a:t>strength</a:t>
            </a:r>
            <a:r>
              <a:rPr lang="de-DE" sz="2200" dirty="0">
                <a:solidFill>
                  <a:srgbClr val="3F3970"/>
                </a:solidFill>
                <a:sym typeface="Symbol" panose="05050102010706020507" pitchFamily="18" charset="2"/>
              </a:rPr>
              <a:t> </a:t>
            </a:r>
            <a:r>
              <a:rPr lang="de-DE" sz="2200" dirty="0" err="1">
                <a:solidFill>
                  <a:srgbClr val="3F3970"/>
                </a:solidFill>
                <a:sym typeface="Symbol" panose="05050102010706020507" pitchFamily="18" charset="2"/>
              </a:rPr>
              <a:t>function</a:t>
            </a:r>
            <a:r>
              <a:rPr lang="de-DE" sz="2200" dirty="0">
                <a:solidFill>
                  <a:srgbClr val="3F3970"/>
                </a:solidFill>
                <a:sym typeface="Symbol" panose="05050102010706020507" pitchFamily="18" charset="2"/>
              </a:rPr>
              <a:t>: </a:t>
            </a:r>
            <a:r>
              <a:rPr lang="de-DE" sz="2200" dirty="0" err="1">
                <a:solidFill>
                  <a:srgbClr val="3F3970"/>
                </a:solidFill>
              </a:rPr>
              <a:t>Microscopic</a:t>
            </a:r>
            <a:r>
              <a:rPr lang="de-DE" sz="2200" dirty="0">
                <a:solidFill>
                  <a:srgbClr val="3F3970"/>
                </a:solidFill>
              </a:rPr>
              <a:t> Gogny-D1M QRPA </a:t>
            </a:r>
            <a:r>
              <a:rPr lang="de-DE" sz="2200" dirty="0" err="1">
                <a:solidFill>
                  <a:srgbClr val="3F3970"/>
                </a:solidFill>
              </a:rPr>
              <a:t>model</a:t>
            </a:r>
            <a:endParaRPr lang="de-DE" sz="2200" dirty="0">
              <a:solidFill>
                <a:srgbClr val="3F3970"/>
              </a:solidFill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3F3970"/>
                </a:solidFill>
              </a:rPr>
              <a:t>NLD: </a:t>
            </a:r>
            <a:r>
              <a:rPr lang="de-DE" sz="2200" dirty="0" err="1">
                <a:solidFill>
                  <a:srgbClr val="3F3970"/>
                </a:solidFill>
              </a:rPr>
              <a:t>HFB+Skyrme</a:t>
            </a:r>
            <a:r>
              <a:rPr lang="de-DE" sz="2200" dirty="0">
                <a:solidFill>
                  <a:srgbClr val="3F3970"/>
                </a:solidFill>
              </a:rPr>
              <a:t> [14] + </a:t>
            </a:r>
            <a:r>
              <a:rPr lang="de-DE" sz="2200" dirty="0" err="1">
                <a:solidFill>
                  <a:srgbClr val="3F3970"/>
                </a:solidFill>
              </a:rPr>
              <a:t>renormalization</a:t>
            </a:r>
            <a:r>
              <a:rPr lang="de-DE" sz="2200" dirty="0">
                <a:solidFill>
                  <a:srgbClr val="3F3970"/>
                </a:solidFill>
              </a:rPr>
              <a:t> (in </a:t>
            </a:r>
            <a:r>
              <a:rPr lang="de-DE" sz="2200" baseline="30000" dirty="0">
                <a:solidFill>
                  <a:srgbClr val="3F3970"/>
                </a:solidFill>
              </a:rPr>
              <a:t>94</a:t>
            </a:r>
            <a:r>
              <a:rPr lang="de-DE" sz="2200" dirty="0">
                <a:solidFill>
                  <a:srgbClr val="3F3970"/>
                </a:solidFill>
              </a:rPr>
              <a:t>Mo and </a:t>
            </a:r>
            <a:r>
              <a:rPr lang="de-DE" sz="2200" baseline="30000" dirty="0">
                <a:solidFill>
                  <a:srgbClr val="3F3970"/>
                </a:solidFill>
              </a:rPr>
              <a:t>108</a:t>
            </a:r>
            <a:r>
              <a:rPr lang="de-DE" sz="2200" dirty="0">
                <a:solidFill>
                  <a:srgbClr val="3F3970"/>
                </a:solidFill>
              </a:rPr>
              <a:t>Cd)</a:t>
            </a:r>
            <a:endParaRPr lang="en-US" sz="2200" dirty="0">
              <a:solidFill>
                <a:srgbClr val="3F3970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13745710-01DF-15CD-CF4C-F320AB749A26}"/>
              </a:ext>
            </a:extLst>
          </p:cNvPr>
          <p:cNvSpPr txBox="1"/>
          <p:nvPr/>
        </p:nvSpPr>
        <p:spPr>
          <a:xfrm>
            <a:off x="761003" y="5546094"/>
            <a:ext cx="98241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200" b="1" dirty="0" err="1">
                <a:solidFill>
                  <a:srgbClr val="AA1418"/>
                </a:solidFill>
              </a:rPr>
              <a:t>Red</a:t>
            </a:r>
            <a:r>
              <a:rPr lang="de-DE" sz="2200" b="1" dirty="0">
                <a:solidFill>
                  <a:srgbClr val="AA1418"/>
                </a:solidFill>
              </a:rPr>
              <a:t>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AA1418"/>
                </a:solidFill>
              </a:rPr>
              <a:t>TALYS </a:t>
            </a:r>
            <a:r>
              <a:rPr lang="de-DE" sz="2200" dirty="0" err="1">
                <a:solidFill>
                  <a:srgbClr val="AA1418"/>
                </a:solidFill>
              </a:rPr>
              <a:t>default</a:t>
            </a:r>
            <a:r>
              <a:rPr lang="de-DE" sz="2200" dirty="0">
                <a:solidFill>
                  <a:srgbClr val="AA1418"/>
                </a:solidFill>
              </a:rPr>
              <a:t> </a:t>
            </a:r>
            <a:r>
              <a:rPr lang="de-DE" sz="2200" dirty="0" err="1">
                <a:solidFill>
                  <a:srgbClr val="AA1418"/>
                </a:solidFill>
              </a:rPr>
              <a:t>models</a:t>
            </a:r>
            <a:r>
              <a:rPr lang="de-DE" sz="2200" dirty="0">
                <a:solidFill>
                  <a:srgbClr val="AA1418"/>
                </a:solidFill>
              </a:rPr>
              <a:t> (Gen. </a:t>
            </a:r>
            <a:r>
              <a:rPr lang="de-DE" sz="2200" dirty="0" err="1">
                <a:solidFill>
                  <a:srgbClr val="AA1418"/>
                </a:solidFill>
              </a:rPr>
              <a:t>Lorentzian</a:t>
            </a:r>
            <a:r>
              <a:rPr lang="de-DE" sz="2200" dirty="0">
                <a:solidFill>
                  <a:srgbClr val="AA1418"/>
                </a:solidFill>
              </a:rPr>
              <a:t> + </a:t>
            </a:r>
            <a:r>
              <a:rPr lang="de-DE" sz="2200" dirty="0" err="1">
                <a:solidFill>
                  <a:srgbClr val="AA1418"/>
                </a:solidFill>
              </a:rPr>
              <a:t>constant-temperature</a:t>
            </a:r>
            <a:r>
              <a:rPr lang="de-DE" sz="2200" dirty="0">
                <a:solidFill>
                  <a:srgbClr val="AA1418"/>
                </a:solidFill>
              </a:rPr>
              <a:t> NLD)</a:t>
            </a:r>
            <a:endParaRPr lang="en-US" sz="2200" dirty="0">
              <a:solidFill>
                <a:srgbClr val="AA1418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A49E62D-2504-3040-6504-E8EF020792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239" y="628200"/>
            <a:ext cx="3780000" cy="2940840"/>
          </a:xfrm>
          <a:prstGeom prst="rect">
            <a:avLst/>
          </a:prstGeom>
        </p:spPr>
      </p:pic>
      <p:pic>
        <p:nvPicPr>
          <p:cNvPr id="9" name="Grafik 8" descr="Ein Bild, das dunkel enthält.&#10;&#10;Automatisch generierte Beschreibung">
            <a:extLst>
              <a:ext uri="{FF2B5EF4-FFF2-40B4-BE49-F238E27FC236}">
                <a16:creationId xmlns:a16="http://schemas.microsoft.com/office/drawing/2014/main" id="{CA2D5015-9E2C-924D-3CA4-DB8E7EEEDF1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000" y="628200"/>
            <a:ext cx="3780000" cy="2940840"/>
          </a:xfrm>
          <a:prstGeom prst="rect">
            <a:avLst/>
          </a:prstGeom>
          <a:noFill/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71B35C34-AD41-8723-496E-25CE602E2A1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61" y="628200"/>
            <a:ext cx="3780000" cy="2940841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F67350E6-E4D2-D542-0EDC-807F2763A7CB}"/>
              </a:ext>
            </a:extLst>
          </p:cNvPr>
          <p:cNvSpPr txBox="1"/>
          <p:nvPr/>
        </p:nvSpPr>
        <p:spPr bwMode="auto">
          <a:xfrm>
            <a:off x="1055440" y="896967"/>
            <a:ext cx="8640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800" baseline="30000" dirty="0">
                <a:latin typeface="+mj-lt"/>
              </a:rPr>
              <a:t>93</a:t>
            </a:r>
            <a:r>
              <a:rPr lang="de-DE" sz="2800" dirty="0">
                <a:latin typeface="+mj-lt"/>
              </a:rPr>
              <a:t>Nb</a:t>
            </a:r>
            <a:endParaRPr lang="en-US" sz="2800" dirty="0" err="1">
              <a:latin typeface="+mj-lt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A199D41-D55E-0FBA-52C0-B11DD46C7ACA}"/>
              </a:ext>
            </a:extLst>
          </p:cNvPr>
          <p:cNvSpPr txBox="1"/>
          <p:nvPr/>
        </p:nvSpPr>
        <p:spPr bwMode="auto">
          <a:xfrm>
            <a:off x="5184000" y="896400"/>
            <a:ext cx="11568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800" baseline="30000" dirty="0">
                <a:latin typeface="+mj-lt"/>
              </a:rPr>
              <a:t>107</a:t>
            </a:r>
            <a:r>
              <a:rPr lang="de-DE" sz="2800" dirty="0">
                <a:latin typeface="+mj-lt"/>
              </a:rPr>
              <a:t>Ag</a:t>
            </a:r>
            <a:endParaRPr lang="en-US" sz="2800" dirty="0" err="1">
              <a:latin typeface="+mj-lt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E63D9F28-155E-18FC-1503-32766281AA71}"/>
              </a:ext>
            </a:extLst>
          </p:cNvPr>
          <p:cNvSpPr txBox="1"/>
          <p:nvPr/>
        </p:nvSpPr>
        <p:spPr bwMode="auto">
          <a:xfrm>
            <a:off x="9252000" y="896400"/>
            <a:ext cx="11568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800" baseline="30000" dirty="0">
                <a:latin typeface="+mj-lt"/>
              </a:rPr>
              <a:t>109</a:t>
            </a:r>
            <a:r>
              <a:rPr lang="de-DE" sz="2800" dirty="0">
                <a:latin typeface="+mj-lt"/>
              </a:rPr>
              <a:t>Ag</a:t>
            </a:r>
            <a:endParaRPr lang="en-US" sz="2800" dirty="0" err="1">
              <a:latin typeface="+mj-lt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665BF56D-1342-4D77-6D8F-A97986283BDB}"/>
              </a:ext>
            </a:extLst>
          </p:cNvPr>
          <p:cNvSpPr txBox="1"/>
          <p:nvPr/>
        </p:nvSpPr>
        <p:spPr>
          <a:xfrm>
            <a:off x="623392" y="3415151"/>
            <a:ext cx="37250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400" dirty="0"/>
              <a:t>F. Heim </a:t>
            </a:r>
            <a:r>
              <a:rPr lang="de-DE" sz="1400" i="1" dirty="0"/>
              <a:t>et al.</a:t>
            </a:r>
            <a:r>
              <a:rPr lang="de-DE" sz="1400" dirty="0"/>
              <a:t>, Phys. Rev. C </a:t>
            </a:r>
            <a:r>
              <a:rPr lang="de-DE" sz="1400" b="1" dirty="0"/>
              <a:t>101</a:t>
            </a:r>
            <a:r>
              <a:rPr lang="de-DE" sz="1400" dirty="0"/>
              <a:t>, 035807 (2020)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14DBA7B9-E9A8-28C0-007A-2EEEF53A0378}"/>
              </a:ext>
            </a:extLst>
          </p:cNvPr>
          <p:cNvSpPr txBox="1"/>
          <p:nvPr/>
        </p:nvSpPr>
        <p:spPr>
          <a:xfrm>
            <a:off x="8600535" y="3415150"/>
            <a:ext cx="37250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400" dirty="0"/>
              <a:t>F. Heim </a:t>
            </a:r>
            <a:r>
              <a:rPr lang="de-DE" sz="1400" i="1" dirty="0"/>
              <a:t>et al.</a:t>
            </a:r>
            <a:r>
              <a:rPr lang="de-DE" sz="1400" dirty="0"/>
              <a:t>, Phys. Rev. C </a:t>
            </a:r>
            <a:r>
              <a:rPr lang="de-DE" sz="1400" b="1" dirty="0"/>
              <a:t>103</a:t>
            </a:r>
            <a:r>
              <a:rPr lang="de-DE" sz="1400" dirty="0"/>
              <a:t>, 055803 (2021)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75FA78AA-642A-4B71-CC31-E86231086767}"/>
              </a:ext>
            </a:extLst>
          </p:cNvPr>
          <p:cNvSpPr txBox="1"/>
          <p:nvPr/>
        </p:nvSpPr>
        <p:spPr>
          <a:xfrm>
            <a:off x="4568190" y="3415150"/>
            <a:ext cx="37250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400" dirty="0"/>
              <a:t>F. Heim </a:t>
            </a:r>
            <a:r>
              <a:rPr lang="de-DE" sz="1400" i="1" dirty="0"/>
              <a:t>et al.</a:t>
            </a:r>
            <a:r>
              <a:rPr lang="de-DE" sz="1400" dirty="0"/>
              <a:t>, Phys. Rev. C </a:t>
            </a:r>
            <a:r>
              <a:rPr lang="de-DE" sz="1400" b="1" dirty="0"/>
              <a:t>101</a:t>
            </a:r>
            <a:r>
              <a:rPr lang="de-DE" sz="1400" dirty="0"/>
              <a:t>, 035805 (2020)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5C8E294B-504F-945F-A83F-D35C342E159E}"/>
              </a:ext>
            </a:extLst>
          </p:cNvPr>
          <p:cNvSpPr txBox="1"/>
          <p:nvPr/>
        </p:nvSpPr>
        <p:spPr>
          <a:xfrm>
            <a:off x="4568190" y="3644509"/>
            <a:ext cx="37250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400" dirty="0"/>
              <a:t>A. </a:t>
            </a:r>
            <a:r>
              <a:rPr lang="de-DE" sz="1400" dirty="0" err="1"/>
              <a:t>Khaliel</a:t>
            </a:r>
            <a:r>
              <a:rPr lang="de-DE" sz="1400" dirty="0"/>
              <a:t> </a:t>
            </a:r>
            <a:r>
              <a:rPr lang="de-DE" sz="1400" i="1" dirty="0"/>
              <a:t>et al.</a:t>
            </a:r>
            <a:r>
              <a:rPr lang="de-DE" sz="1400" dirty="0"/>
              <a:t>, Phys. Rev. C </a:t>
            </a:r>
            <a:r>
              <a:rPr lang="de-DE" sz="1400" b="1" dirty="0"/>
              <a:t>96</a:t>
            </a:r>
            <a:r>
              <a:rPr lang="de-DE" sz="1400" dirty="0"/>
              <a:t>, 035806 (2017)</a:t>
            </a:r>
          </a:p>
        </p:txBody>
      </p:sp>
    </p:spTree>
    <p:extLst>
      <p:ext uri="{BB962C8B-B14F-4D97-AF65-F5344CB8AC3E}">
        <p14:creationId xmlns:p14="http://schemas.microsoft.com/office/powerpoint/2010/main" val="9054192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DF8D5F5-918A-1806-7F09-513CB5136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Global </a:t>
            </a:r>
            <a:r>
              <a:rPr lang="de-DE" dirty="0" err="1"/>
              <a:t>overview</a:t>
            </a:r>
            <a:r>
              <a:rPr lang="de-DE" dirty="0"/>
              <a:t> on (p,</a:t>
            </a:r>
            <a:r>
              <a:rPr lang="de-DE" dirty="0">
                <a:sym typeface="Symbol" panose="05050102010706020507" pitchFamily="18" charset="2"/>
              </a:rPr>
              <a:t>) </a:t>
            </a:r>
            <a:r>
              <a:rPr lang="de-DE" dirty="0" err="1">
                <a:sym typeface="Symbol" panose="05050102010706020507" pitchFamily="18" charset="2"/>
              </a:rPr>
              <a:t>reaction</a:t>
            </a:r>
            <a:r>
              <a:rPr lang="de-DE" dirty="0">
                <a:sym typeface="Symbol" panose="05050102010706020507" pitchFamily="18" charset="2"/>
              </a:rPr>
              <a:t> </a:t>
            </a:r>
            <a:r>
              <a:rPr lang="de-DE" dirty="0" err="1">
                <a:sym typeface="Symbol" panose="05050102010706020507" pitchFamily="18" charset="2"/>
              </a:rPr>
              <a:t>data</a:t>
            </a:r>
            <a:endParaRPr lang="en-US" dirty="0"/>
          </a:p>
        </p:txBody>
      </p:sp>
      <p:pic>
        <p:nvPicPr>
          <p:cNvPr id="5" name="Grafik 4" descr="Ein Bild, das Nachthimmel enthält.&#10;&#10;Automatisch generierte Beschreibung">
            <a:extLst>
              <a:ext uri="{FF2B5EF4-FFF2-40B4-BE49-F238E27FC236}">
                <a16:creationId xmlns:a16="http://schemas.microsoft.com/office/drawing/2014/main" id="{0C3FA0F8-B481-3374-D980-3230E306DB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84" y="1268760"/>
            <a:ext cx="6583588" cy="4608512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1AA1EE02-81FD-E479-344C-7CFCAAF267E1}"/>
              </a:ext>
            </a:extLst>
          </p:cNvPr>
          <p:cNvSpPr txBox="1"/>
          <p:nvPr/>
        </p:nvSpPr>
        <p:spPr bwMode="auto">
          <a:xfrm>
            <a:off x="3616868" y="2962130"/>
            <a:ext cx="1656184" cy="461665"/>
          </a:xfrm>
          <a:prstGeom prst="rect">
            <a:avLst/>
          </a:prstGeom>
          <a:solidFill>
            <a:srgbClr val="32475B">
              <a:alpha val="42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2400" b="1" dirty="0">
                <a:solidFill>
                  <a:srgbClr val="5C605B"/>
                </a:solidFill>
                <a:latin typeface="+mj-lt"/>
              </a:rPr>
              <a:t>51 isotopes</a:t>
            </a:r>
            <a:endParaRPr lang="en-US" sz="2400" b="1" dirty="0" err="1">
              <a:solidFill>
                <a:srgbClr val="5C605B"/>
              </a:solidFill>
              <a:latin typeface="+mj-lt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4E867C7-B56E-806E-0D13-D70C3B8A8938}"/>
              </a:ext>
            </a:extLst>
          </p:cNvPr>
          <p:cNvSpPr txBox="1"/>
          <p:nvPr/>
        </p:nvSpPr>
        <p:spPr>
          <a:xfrm>
            <a:off x="6974264" y="1834642"/>
            <a:ext cx="5217736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90 &lt; A &lt; 110 well studied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cs typeface="Times New Roman" panose="02020603050405020304" pitchFamily="18" charset="0"/>
              </a:rPr>
              <a:t>For A &gt; 120 very scarce database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C32CAE26-36C6-4738-2F53-A713FD8FCC54}"/>
              </a:ext>
            </a:extLst>
          </p:cNvPr>
          <p:cNvSpPr txBox="1"/>
          <p:nvPr/>
        </p:nvSpPr>
        <p:spPr>
          <a:xfrm>
            <a:off x="6888088" y="3542931"/>
            <a:ext cx="5217736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de-DE" sz="2200" dirty="0">
                <a:solidFill>
                  <a:srgbClr val="FF0000"/>
                </a:solidFill>
              </a:rPr>
              <a:t>Experiments </a:t>
            </a:r>
            <a:r>
              <a:rPr lang="de-DE" sz="2200" dirty="0" err="1">
                <a:solidFill>
                  <a:srgbClr val="FF0000"/>
                </a:solidFill>
              </a:rPr>
              <a:t>with</a:t>
            </a:r>
            <a:r>
              <a:rPr lang="de-DE" sz="2200" dirty="0">
                <a:solidFill>
                  <a:srgbClr val="FF0000"/>
                </a:solidFill>
              </a:rPr>
              <a:t> </a:t>
            </a:r>
            <a:r>
              <a:rPr lang="de-DE" sz="2200" dirty="0" err="1">
                <a:solidFill>
                  <a:srgbClr val="FF0000"/>
                </a:solidFill>
              </a:rPr>
              <a:t>radioactive</a:t>
            </a:r>
            <a:r>
              <a:rPr lang="de-DE" sz="2200" dirty="0">
                <a:solidFill>
                  <a:srgbClr val="FF0000"/>
                </a:solidFill>
              </a:rPr>
              <a:t> </a:t>
            </a:r>
            <a:r>
              <a:rPr lang="de-DE" sz="2200" dirty="0" err="1">
                <a:solidFill>
                  <a:srgbClr val="FF0000"/>
                </a:solidFill>
              </a:rPr>
              <a:t>nuclei</a:t>
            </a:r>
            <a:r>
              <a:rPr lang="de-DE" sz="2200" dirty="0">
                <a:solidFill>
                  <a:srgbClr val="FF0000"/>
                </a:solidFill>
              </a:rPr>
              <a:t>?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de-DE" sz="2200" dirty="0">
                <a:solidFill>
                  <a:srgbClr val="FF8000"/>
                </a:solidFill>
              </a:rPr>
              <a:t>Experiments </a:t>
            </a:r>
            <a:r>
              <a:rPr lang="de-DE" sz="2200" dirty="0" err="1">
                <a:solidFill>
                  <a:srgbClr val="FF8000"/>
                </a:solidFill>
              </a:rPr>
              <a:t>using</a:t>
            </a:r>
            <a:r>
              <a:rPr lang="de-DE" sz="2200" dirty="0">
                <a:solidFill>
                  <a:srgbClr val="FF8000"/>
                </a:solidFill>
              </a:rPr>
              <a:t> inverse </a:t>
            </a:r>
            <a:r>
              <a:rPr lang="de-DE" sz="2200" dirty="0" err="1">
                <a:solidFill>
                  <a:srgbClr val="FF8000"/>
                </a:solidFill>
              </a:rPr>
              <a:t>kinematics</a:t>
            </a:r>
            <a:r>
              <a:rPr lang="de-DE" sz="2200" dirty="0">
                <a:solidFill>
                  <a:srgbClr val="FF8000"/>
                </a:solidFill>
              </a:rPr>
              <a:t>?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de-DE" sz="2200" dirty="0" err="1"/>
              <a:t>How</a:t>
            </a:r>
            <a:r>
              <a:rPr lang="de-DE" sz="2200" dirty="0"/>
              <a:t> </a:t>
            </a:r>
            <a:r>
              <a:rPr lang="de-DE" sz="2200" b="1" i="1" dirty="0"/>
              <a:t>global</a:t>
            </a:r>
            <a:r>
              <a:rPr lang="de-DE" sz="2200" dirty="0"/>
              <a:t> </a:t>
            </a:r>
            <a:r>
              <a:rPr lang="de-DE" sz="2200" dirty="0" err="1"/>
              <a:t>are</a:t>
            </a:r>
            <a:r>
              <a:rPr lang="de-DE" sz="2200" dirty="0"/>
              <a:t> </a:t>
            </a:r>
            <a:r>
              <a:rPr lang="de-DE" sz="2200" dirty="0" err="1"/>
              <a:t>available</a:t>
            </a:r>
            <a:r>
              <a:rPr lang="de-DE" sz="2200" dirty="0"/>
              <a:t> </a:t>
            </a:r>
            <a:r>
              <a:rPr lang="de-DE" sz="2200" dirty="0" err="1"/>
              <a:t>theoretical</a:t>
            </a:r>
            <a:r>
              <a:rPr lang="de-DE" sz="2200" dirty="0"/>
              <a:t> </a:t>
            </a:r>
            <a:r>
              <a:rPr lang="de-DE" sz="2200" dirty="0" err="1"/>
              <a:t>models</a:t>
            </a:r>
            <a:r>
              <a:rPr lang="de-DE" sz="2200" dirty="0"/>
              <a:t>?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de-DE" sz="2200" dirty="0"/>
              <a:t>(p,</a:t>
            </a:r>
            <a:r>
              <a:rPr lang="de-DE" sz="2200" dirty="0">
                <a:sym typeface="Symbol" panose="05050102010706020507" pitchFamily="18" charset="2"/>
              </a:rPr>
              <a:t>) </a:t>
            </a:r>
            <a:r>
              <a:rPr lang="de-DE" sz="2200" dirty="0" err="1">
                <a:sym typeface="Symbol" panose="05050102010706020507" pitchFamily="18" charset="2"/>
              </a:rPr>
              <a:t>experiments</a:t>
            </a:r>
            <a:r>
              <a:rPr lang="de-DE" sz="2200" dirty="0">
                <a:sym typeface="Symbol" panose="05050102010706020507" pitchFamily="18" charset="2"/>
              </a:rPr>
              <a:t> </a:t>
            </a:r>
            <a:r>
              <a:rPr lang="de-DE" sz="2200" dirty="0" err="1">
                <a:sym typeface="Symbol" panose="05050102010706020507" pitchFamily="18" charset="2"/>
              </a:rPr>
              <a:t>can</a:t>
            </a:r>
            <a:r>
              <a:rPr lang="de-DE" sz="2200" dirty="0">
                <a:sym typeface="Symbol" panose="05050102010706020507" pitchFamily="18" charset="2"/>
              </a:rPr>
              <a:t> </a:t>
            </a:r>
            <a:r>
              <a:rPr lang="de-DE" sz="2200" dirty="0" err="1">
                <a:sym typeface="Symbol" panose="05050102010706020507" pitchFamily="18" charset="2"/>
              </a:rPr>
              <a:t>give</a:t>
            </a:r>
            <a:r>
              <a:rPr lang="de-DE" sz="2200" dirty="0">
                <a:sym typeface="Symbol" panose="05050102010706020507" pitchFamily="18" charset="2"/>
              </a:rPr>
              <a:t> </a:t>
            </a:r>
            <a:r>
              <a:rPr lang="de-DE" sz="2200" dirty="0" err="1">
                <a:sym typeface="Symbol" panose="05050102010706020507" pitchFamily="18" charset="2"/>
              </a:rPr>
              <a:t>much</a:t>
            </a:r>
            <a:r>
              <a:rPr lang="de-DE" sz="2200" dirty="0">
                <a:sym typeface="Symbol" panose="05050102010706020507" pitchFamily="18" charset="2"/>
              </a:rPr>
              <a:t> </a:t>
            </a:r>
            <a:r>
              <a:rPr lang="de-DE" sz="2200" dirty="0" err="1">
                <a:sym typeface="Symbol" panose="05050102010706020507" pitchFamily="18" charset="2"/>
              </a:rPr>
              <a:t>more</a:t>
            </a:r>
            <a:r>
              <a:rPr lang="de-DE" sz="2200" dirty="0">
                <a:sym typeface="Symbol" panose="05050102010706020507" pitchFamily="18" charset="2"/>
              </a:rPr>
              <a:t> </a:t>
            </a:r>
            <a:r>
              <a:rPr lang="de-DE" sz="2200" dirty="0" err="1">
                <a:sym typeface="Symbol" panose="05050102010706020507" pitchFamily="18" charset="2"/>
              </a:rPr>
              <a:t>than</a:t>
            </a:r>
            <a:r>
              <a:rPr lang="de-DE" sz="2200" dirty="0">
                <a:sym typeface="Symbol" panose="05050102010706020507" pitchFamily="18" charset="2"/>
              </a:rPr>
              <a:t> </a:t>
            </a:r>
            <a:r>
              <a:rPr lang="de-DE" sz="2200" dirty="0" err="1">
                <a:sym typeface="Symbol" panose="05050102010706020507" pitchFamily="18" charset="2"/>
              </a:rPr>
              <a:t>only</a:t>
            </a:r>
            <a:r>
              <a:rPr lang="de-DE" sz="2200" dirty="0">
                <a:sym typeface="Symbol" panose="05050102010706020507" pitchFamily="18" charset="2"/>
              </a:rPr>
              <a:t> </a:t>
            </a:r>
            <a:r>
              <a:rPr lang="de-DE" sz="2200" dirty="0" err="1">
                <a:sym typeface="Symbol" panose="05050102010706020507" pitchFamily="18" charset="2"/>
              </a:rPr>
              <a:t>cross</a:t>
            </a:r>
            <a:r>
              <a:rPr lang="de-DE" sz="2200" dirty="0">
                <a:sym typeface="Symbol" panose="05050102010706020507" pitchFamily="18" charset="2"/>
              </a:rPr>
              <a:t> </a:t>
            </a:r>
            <a:r>
              <a:rPr lang="de-DE" sz="2200" dirty="0" err="1">
                <a:sym typeface="Symbol" panose="05050102010706020507" pitchFamily="18" charset="2"/>
              </a:rPr>
              <a:t>sections</a:t>
            </a:r>
            <a:r>
              <a:rPr lang="de-DE" sz="2200" dirty="0">
                <a:sym typeface="Symbol" panose="05050102010706020507" pitchFamily="18" charset="2"/>
              </a:rPr>
              <a:t>!</a:t>
            </a:r>
            <a:endParaRPr lang="en-US" sz="2200" dirty="0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44F85267-FF8A-54FE-2555-73CDF8C290D1}"/>
              </a:ext>
            </a:extLst>
          </p:cNvPr>
          <p:cNvSpPr/>
          <p:nvPr/>
        </p:nvSpPr>
        <p:spPr>
          <a:xfrm>
            <a:off x="1859492" y="4597657"/>
            <a:ext cx="432048" cy="432048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903EC713-540B-D66F-38B4-E4E488B055D8}"/>
              </a:ext>
            </a:extLst>
          </p:cNvPr>
          <p:cNvSpPr/>
          <p:nvPr/>
        </p:nvSpPr>
        <p:spPr>
          <a:xfrm>
            <a:off x="6654151" y="3246182"/>
            <a:ext cx="5361752" cy="1390645"/>
          </a:xfrm>
          <a:prstGeom prst="ellipse">
            <a:avLst/>
          </a:prstGeom>
          <a:noFill/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612F798-58F2-EDB2-4A73-8A50197664DD}"/>
              </a:ext>
            </a:extLst>
          </p:cNvPr>
          <p:cNvCxnSpPr>
            <a:cxnSpLocks/>
          </p:cNvCxnSpPr>
          <p:nvPr/>
        </p:nvCxnSpPr>
        <p:spPr>
          <a:xfrm flipH="1">
            <a:off x="3368688" y="3721483"/>
            <a:ext cx="648072" cy="791015"/>
          </a:xfrm>
          <a:prstGeom prst="straightConnector1">
            <a:avLst/>
          </a:prstGeom>
          <a:ln w="57150">
            <a:solidFill>
              <a:srgbClr val="FF8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7BF0FCFA-6A29-AC47-8467-B9628C882B93}"/>
              </a:ext>
            </a:extLst>
          </p:cNvPr>
          <p:cNvSpPr txBox="1"/>
          <p:nvPr/>
        </p:nvSpPr>
        <p:spPr bwMode="auto">
          <a:xfrm>
            <a:off x="1285632" y="901460"/>
            <a:ext cx="56886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b="1" dirty="0">
                <a:latin typeface="+mj-lt"/>
              </a:rPr>
              <a:t>1 </a:t>
            </a:r>
            <a:r>
              <a:rPr lang="de-DE" b="1" dirty="0" err="1">
                <a:latin typeface="+mj-lt"/>
              </a:rPr>
              <a:t>data</a:t>
            </a:r>
            <a:r>
              <a:rPr lang="de-DE" b="1" dirty="0">
                <a:latin typeface="+mj-lt"/>
              </a:rPr>
              <a:t> </a:t>
            </a:r>
            <a:r>
              <a:rPr lang="de-DE" b="1" dirty="0" err="1">
                <a:latin typeface="+mj-lt"/>
              </a:rPr>
              <a:t>point</a:t>
            </a:r>
            <a:r>
              <a:rPr lang="de-DE" b="1" dirty="0">
                <a:latin typeface="+mj-lt"/>
              </a:rPr>
              <a:t> </a:t>
            </a:r>
            <a:r>
              <a:rPr lang="de-DE" b="1" dirty="0">
                <a:latin typeface="+mj-lt"/>
                <a:sym typeface="Symbol" panose="05050102010706020507" pitchFamily="18" charset="2"/>
              </a:rPr>
              <a:t> 1 </a:t>
            </a:r>
            <a:r>
              <a:rPr lang="de-DE" b="1" dirty="0" err="1">
                <a:latin typeface="+mj-lt"/>
                <a:sym typeface="Symbol" panose="05050102010706020507" pitchFamily="18" charset="2"/>
              </a:rPr>
              <a:t>measured</a:t>
            </a:r>
            <a:r>
              <a:rPr lang="de-DE" b="1" dirty="0">
                <a:latin typeface="+mj-lt"/>
                <a:sym typeface="Symbol" panose="05050102010706020507" pitchFamily="18" charset="2"/>
              </a:rPr>
              <a:t> beam </a:t>
            </a:r>
            <a:r>
              <a:rPr lang="de-DE" b="1" dirty="0" err="1">
                <a:latin typeface="+mj-lt"/>
                <a:sym typeface="Symbol" panose="05050102010706020507" pitchFamily="18" charset="2"/>
              </a:rPr>
              <a:t>energy</a:t>
            </a:r>
            <a:r>
              <a:rPr lang="de-DE" b="1" dirty="0">
                <a:latin typeface="+mj-lt"/>
                <a:sym typeface="Symbol" panose="05050102010706020507" pitchFamily="18" charset="2"/>
              </a:rPr>
              <a:t> </a:t>
            </a:r>
            <a:r>
              <a:rPr lang="de-DE" b="1" dirty="0" err="1">
                <a:latin typeface="+mj-lt"/>
                <a:sym typeface="Symbol" panose="05050102010706020507" pitchFamily="18" charset="2"/>
              </a:rPr>
              <a:t>for</a:t>
            </a:r>
            <a:r>
              <a:rPr lang="de-DE" b="1" dirty="0">
                <a:latin typeface="+mj-lt"/>
                <a:sym typeface="Symbol" panose="05050102010706020507" pitchFamily="18" charset="2"/>
              </a:rPr>
              <a:t> 1 </a:t>
            </a:r>
            <a:r>
              <a:rPr lang="de-DE" b="1" dirty="0" err="1">
                <a:latin typeface="+mj-lt"/>
                <a:sym typeface="Symbol" panose="05050102010706020507" pitchFamily="18" charset="2"/>
              </a:rPr>
              <a:t>reaction</a:t>
            </a:r>
            <a:endParaRPr lang="en-US" b="1" dirty="0" err="1">
              <a:latin typeface="+mj-lt"/>
            </a:endParaRP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2930C14E-1631-B024-CA79-3BEA812446AD}"/>
              </a:ext>
            </a:extLst>
          </p:cNvPr>
          <p:cNvGrpSpPr/>
          <p:nvPr/>
        </p:nvGrpSpPr>
        <p:grpSpPr>
          <a:xfrm>
            <a:off x="6696806" y="2038355"/>
            <a:ext cx="5361752" cy="1390645"/>
            <a:chOff x="6696806" y="1859371"/>
            <a:chExt cx="5361752" cy="1390645"/>
          </a:xfrm>
        </p:grpSpPr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20EC7735-D81E-6D27-3B07-B6C9190CB226}"/>
                </a:ext>
              </a:extLst>
            </p:cNvPr>
            <p:cNvSpPr/>
            <p:nvPr/>
          </p:nvSpPr>
          <p:spPr>
            <a:xfrm rot="300000">
              <a:off x="6696806" y="1859371"/>
              <a:ext cx="5361752" cy="1390645"/>
            </a:xfrm>
            <a:prstGeom prst="rect">
              <a:avLst/>
            </a:prstGeom>
            <a:solidFill>
              <a:schemeClr val="bg2">
                <a:lumMod val="60000"/>
                <a:lumOff val="40000"/>
                <a:alpha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>
                  <a:solidFill>
                    <a:schemeClr val="tx1"/>
                  </a:solidFill>
                </a:rPr>
                <a:t>See </a:t>
              </a:r>
              <a:r>
                <a:rPr lang="de-DE" b="1" dirty="0" err="1">
                  <a:solidFill>
                    <a:schemeClr val="tx1"/>
                  </a:solidFill>
                </a:rPr>
                <a:t>talks</a:t>
              </a:r>
              <a:r>
                <a:rPr lang="de-DE" b="1" dirty="0">
                  <a:solidFill>
                    <a:schemeClr val="tx1"/>
                  </a:solidFill>
                </a:rPr>
                <a:t> </a:t>
              </a:r>
              <a:r>
                <a:rPr lang="de-DE" b="1" dirty="0" err="1">
                  <a:solidFill>
                    <a:schemeClr val="tx1"/>
                  </a:solidFill>
                </a:rPr>
                <a:t>by</a:t>
              </a:r>
              <a:r>
                <a:rPr lang="de-DE" b="1" dirty="0">
                  <a:solidFill>
                    <a:schemeClr val="tx1"/>
                  </a:solidFill>
                </a:rPr>
                <a:t> R. </a:t>
              </a:r>
              <a:r>
                <a:rPr lang="de-DE" b="1" dirty="0" err="1">
                  <a:solidFill>
                    <a:schemeClr val="tx1"/>
                  </a:solidFill>
                </a:rPr>
                <a:t>Reifarth</a:t>
              </a:r>
              <a:r>
                <a:rPr lang="de-DE" b="1" dirty="0">
                  <a:solidFill>
                    <a:schemeClr val="tx1"/>
                  </a:solidFill>
                </a:rPr>
                <a:t>, I. Dillmann (Monday)</a:t>
              </a:r>
            </a:p>
            <a:p>
              <a:pPr algn="ctr">
                <a:spcAft>
                  <a:spcPts val="600"/>
                </a:spcAft>
              </a:pPr>
              <a:r>
                <a:rPr lang="de-DE" b="1" dirty="0">
                  <a:solidFill>
                    <a:schemeClr val="tx1"/>
                  </a:solidFill>
                </a:rPr>
                <a:t>M. Williams (Wednesday)</a:t>
              </a:r>
              <a:br>
                <a:rPr lang="de-DE" b="1" dirty="0">
                  <a:solidFill>
                    <a:schemeClr val="tx1"/>
                  </a:solidFill>
                </a:rPr>
              </a:br>
              <a:r>
                <a:rPr lang="de-DE" b="1" dirty="0">
                  <a:solidFill>
                    <a:schemeClr val="tx1"/>
                  </a:solidFill>
                </a:rPr>
                <a:t>C. Bruno (Wednesday, 14:00)</a:t>
              </a:r>
              <a:br>
                <a:rPr lang="de-DE" b="1" dirty="0">
                  <a:solidFill>
                    <a:schemeClr val="tx1"/>
                  </a:solidFill>
                </a:rPr>
              </a:br>
              <a:r>
                <a:rPr lang="de-DE" b="1" dirty="0">
                  <a:solidFill>
                    <a:schemeClr val="tx1"/>
                  </a:solidFill>
                </a:rPr>
                <a:t>S. </a:t>
              </a:r>
              <a:r>
                <a:rPr lang="de-DE" b="1" dirty="0" err="1">
                  <a:solidFill>
                    <a:schemeClr val="tx1"/>
                  </a:solidFill>
                </a:rPr>
                <a:t>Dellmann</a:t>
              </a:r>
              <a:r>
                <a:rPr lang="de-DE" b="1" dirty="0">
                  <a:solidFill>
                    <a:schemeClr val="tx1"/>
                  </a:solidFill>
                </a:rPr>
                <a:t> (Friday, 12:15)</a:t>
              </a:r>
            </a:p>
          </p:txBody>
        </p:sp>
        <p:cxnSp>
          <p:nvCxnSpPr>
            <p:cNvPr id="19" name="Gerader Verbinder 18">
              <a:extLst>
                <a:ext uri="{FF2B5EF4-FFF2-40B4-BE49-F238E27FC236}">
                  <a16:creationId xmlns:a16="http://schemas.microsoft.com/office/drawing/2014/main" id="{EF43B1DA-C7DB-D33E-6C0F-3AA25FFDB858}"/>
                </a:ext>
              </a:extLst>
            </p:cNvPr>
            <p:cNvCxnSpPr>
              <a:cxnSpLocks/>
            </p:cNvCxnSpPr>
            <p:nvPr/>
          </p:nvCxnSpPr>
          <p:spPr>
            <a:xfrm rot="300000">
              <a:off x="7841262" y="2582089"/>
              <a:ext cx="3311388" cy="0"/>
            </a:xfrm>
            <a:prstGeom prst="line">
              <a:avLst/>
            </a:prstGeom>
            <a:ln w="15875">
              <a:solidFill>
                <a:schemeClr val="tx1"/>
              </a:solidFill>
              <a:prstDash val="dash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516043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" grpId="0" animBg="1"/>
    </p:bldLst>
  </p:timing>
</p:sld>
</file>

<file path=ppt/theme/theme1.xml><?xml version="1.0" encoding="utf-8"?>
<a:theme xmlns:a="http://schemas.openxmlformats.org/drawingml/2006/main" name="IKP_Zilges">
  <a:themeElements>
    <a:clrScheme name="AG-Zilges_Stylefi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  <a:effectLst/>
      </a:spPr>
      <a:bodyPr wrap="square" rtlCol="0">
        <a:spAutoFit/>
      </a:bodyPr>
      <a:lstStyle>
        <a:defPPr fontAlgn="auto">
          <a:spcBef>
            <a:spcPts val="0"/>
          </a:spcBef>
          <a:spcAft>
            <a:spcPts val="0"/>
          </a:spcAft>
          <a:defRPr sz="1400" dirty="0" err="1" smtClean="0">
            <a:latin typeface="Cambria" panose="02040503050406030204" pitchFamily="18" charset="0"/>
          </a:defRPr>
        </a:defPPr>
      </a:lstStyle>
    </a:txDef>
  </a:objectDefaults>
  <a:extraClrSchemeLst>
    <a:extraClrScheme>
      <a:clrScheme name="AG-Zilges_Stylefi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-Zilges_Stylefil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-Zilges_Stylefil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-Zilges_Stylefil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-Zilges_Stylefil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-Zilges_Stylefil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-Zilges_Stylefil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-Zilges_Stylefil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-Zilges_Stylefil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-Zilges_Stylefil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-Zilges_Stylefil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-Zilges_Stylefil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KP_Zilges" id="{2F4B7735-735D-4B52-A4F6-0BB689A62267}" vid="{571A61EA-931B-4231-B440-A3D33A817D78}"/>
    </a:ext>
  </a:ext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2192</Words>
  <Application>Microsoft Office PowerPoint</Application>
  <PresentationFormat>Breitbild</PresentationFormat>
  <Paragraphs>280</Paragraphs>
  <Slides>29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29</vt:i4>
      </vt:variant>
    </vt:vector>
  </HeadingPairs>
  <TitlesOfParts>
    <vt:vector size="38" baseType="lpstr">
      <vt:lpstr>Arial</vt:lpstr>
      <vt:lpstr>Calibri</vt:lpstr>
      <vt:lpstr>Calibri Light</vt:lpstr>
      <vt:lpstr>Cambria</vt:lpstr>
      <vt:lpstr>Cambria Math</vt:lpstr>
      <vt:lpstr>Open Sans</vt:lpstr>
      <vt:lpstr>Times New Roman</vt:lpstr>
      <vt:lpstr>Wingdings</vt:lpstr>
      <vt:lpstr>IKP_Zilges</vt:lpstr>
      <vt:lpstr>A global comparison of experimental and theoretical (p,)-reaction data relevant for the p process</vt:lpstr>
      <vt:lpstr>Nuclear Physics and Astrophysics</vt:lpstr>
      <vt:lpstr>Nucleosynthesis of p isotopes</vt:lpstr>
      <vt:lpstr>10 MV tandem accelerator and HORUS -ray spectrometer</vt:lpstr>
      <vt:lpstr>Measured in-beam -ray spectra</vt:lpstr>
      <vt:lpstr>Measured in-beam -ray spectra</vt:lpstr>
      <vt:lpstr>Measured in-beam -ray spectra</vt:lpstr>
      <vt:lpstr>Experimental (p,) cross sections from the University of Cologne</vt:lpstr>
      <vt:lpstr>Global overview on (p,) reaction data</vt:lpstr>
      <vt:lpstr>Systematic analysis of (p,) reaction data</vt:lpstr>
      <vt:lpstr>The γ-ray strength function accessed via (p,) reactions</vt:lpstr>
      <vt:lpstr>PowerPoint-Präsentation</vt:lpstr>
      <vt:lpstr>PowerPoint-Präsentation</vt:lpstr>
      <vt:lpstr>Outlook</vt:lpstr>
      <vt:lpstr>Outlook: (,) &amp; (,n) reactions</vt:lpstr>
      <vt:lpstr>PowerPoint-Präsentation</vt:lpstr>
      <vt:lpstr>Summary</vt:lpstr>
      <vt:lpstr>PowerPoint-Präsentation</vt:lpstr>
      <vt:lpstr>PowerPoint-Präsentation</vt:lpstr>
      <vt:lpstr>PowerPoint-Präsentation</vt:lpstr>
      <vt:lpstr>Constraining optical model potentials</vt:lpstr>
      <vt:lpstr>Reaction mechanism of (p,) reactions</vt:lpstr>
      <vt:lpstr>Sensitivity of primary γ rays</vt:lpstr>
      <vt:lpstr>PowerPoint-Präsentation</vt:lpstr>
      <vt:lpstr>The 107Ag(p,γ)108Cd reaction</vt:lpstr>
      <vt:lpstr>Primary -ray transitions in 94Mo</vt:lpstr>
      <vt:lpstr>Two-Step Cascade sum spectrum</vt:lpstr>
      <vt:lpstr>Discrete two-step-cascade spectra</vt:lpstr>
      <vt:lpstr>Angular distributions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HomerJay</dc:creator>
  <cp:lastModifiedBy>Felix Heim</cp:lastModifiedBy>
  <cp:revision>832</cp:revision>
  <dcterms:created xsi:type="dcterms:W3CDTF">2015-06-28T10:46:03Z</dcterms:created>
  <dcterms:modified xsi:type="dcterms:W3CDTF">2022-09-07T09:11:16Z</dcterms:modified>
</cp:coreProperties>
</file>