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</p:sldMasterIdLst>
  <p:notesMasterIdLst>
    <p:notesMasterId r:id="rId30"/>
  </p:notesMasterIdLst>
  <p:handoutMasterIdLst>
    <p:handoutMasterId r:id="rId31"/>
  </p:handoutMasterIdLst>
  <p:sldIdLst>
    <p:sldId id="263" r:id="rId3"/>
    <p:sldId id="259" r:id="rId4"/>
    <p:sldId id="335" r:id="rId5"/>
    <p:sldId id="265" r:id="rId6"/>
    <p:sldId id="289" r:id="rId7"/>
    <p:sldId id="270" r:id="rId8"/>
    <p:sldId id="272" r:id="rId9"/>
    <p:sldId id="336" r:id="rId10"/>
    <p:sldId id="281" r:id="rId11"/>
    <p:sldId id="303" r:id="rId12"/>
    <p:sldId id="340" r:id="rId13"/>
    <p:sldId id="337" r:id="rId14"/>
    <p:sldId id="309" r:id="rId15"/>
    <p:sldId id="278" r:id="rId16"/>
    <p:sldId id="282" r:id="rId17"/>
    <p:sldId id="286" r:id="rId18"/>
    <p:sldId id="338" r:id="rId19"/>
    <p:sldId id="347" r:id="rId20"/>
    <p:sldId id="273" r:id="rId21"/>
    <p:sldId id="275" r:id="rId22"/>
    <p:sldId id="283" r:id="rId23"/>
    <p:sldId id="268" r:id="rId24"/>
    <p:sldId id="348" r:id="rId25"/>
    <p:sldId id="343" r:id="rId26"/>
    <p:sldId id="339" r:id="rId27"/>
    <p:sldId id="345" r:id="rId28"/>
    <p:sldId id="291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BFF"/>
    <a:srgbClr val="7474FF"/>
    <a:srgbClr val="FF2500"/>
    <a:srgbClr val="008000"/>
    <a:srgbClr val="0D0D0D"/>
    <a:srgbClr val="8C8C8C"/>
    <a:srgbClr val="0432FF"/>
    <a:srgbClr val="A349EA"/>
    <a:srgbClr val="0094BE"/>
    <a:srgbClr val="267C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9" autoAdjust="0"/>
    <p:restoredTop sz="86604" autoAdjust="0"/>
  </p:normalViewPr>
  <p:slideViewPr>
    <p:cSldViewPr snapToObjects="1" showGuides="1">
      <p:cViewPr>
        <p:scale>
          <a:sx n="100" d="100"/>
          <a:sy n="100" d="100"/>
        </p:scale>
        <p:origin x="948" y="5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80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beam is blown up with the ADT to generate controlled losses around the machine: standard method used to check collimation hierarchy</a:t>
            </a:r>
          </a:p>
          <a:p>
            <a:r>
              <a:rPr lang="en-US" dirty="0"/>
              <a:t>This is an example of a B1 loss map with the standard collimation system</a:t>
            </a:r>
            <a:br>
              <a:rPr lang="en-US" dirty="0"/>
            </a:br>
            <a:r>
              <a:rPr lang="en-US" dirty="0"/>
              <a:t>The area of interest for our discussion is of course IP7, where we can see the usual collimator hierarchy: highest losses at the primary collimator and then showers downstream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0986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433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107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127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534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150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1176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4027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135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34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2748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99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77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871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179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008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628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Method used to establish channeling: crystal orientation changed with respect to beam direction (after beam based alignment -&gt; crystal is primary)</a:t>
            </a:r>
          </a:p>
          <a:p>
            <a:r>
              <a:rPr lang="en-US" dirty="0"/>
              <a:t>In channeling orientation nuclear interactions in the crystal are reduced: we look for a reduction in losses at the crystal</a:t>
            </a:r>
          </a:p>
          <a:p>
            <a:r>
              <a:rPr lang="en-US" dirty="0"/>
              <a:t>Consequently, losses increase at the collimator used as absorber, which catches the channeled beam</a:t>
            </a:r>
          </a:p>
          <a:p>
            <a:r>
              <a:rPr lang="en-US" dirty="0"/>
              <a:t>After normalizing the signal at the crystal for the beam flux, familiar angular scan shape is reconstructed: amorphous, volume reflection, channeling</a:t>
            </a:r>
          </a:p>
          <a:p>
            <a:r>
              <a:rPr lang="en-US" dirty="0"/>
              <a:t>This allows to find optimal channeling orientation and losses reduction factor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870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Crystal is left in channeling orientation, while the absorber is retracted and then inserted until it touches the beam: it intercepts the whole channeled beam</a:t>
            </a:r>
          </a:p>
          <a:p>
            <a:r>
              <a:rPr lang="en-US" dirty="0"/>
              <a:t>Losses at the absorber as a function of its transverse position allow to reconstruct the profile of the channeled beam</a:t>
            </a:r>
          </a:p>
          <a:p>
            <a:r>
              <a:rPr lang="en-US" dirty="0"/>
              <a:t>The profile is fitted with an error function (the integral of a gaussian): after normalization with respect to losses when the primary beam is touched allows to find the channeling efficiency</a:t>
            </a:r>
          </a:p>
          <a:p>
            <a:r>
              <a:rPr lang="en-US" dirty="0"/>
              <a:t>The derivative of the fitted profile is the channeled beam gaussian: distance between the mean value of the gaussian and the point where the beam is touched can be converted into deflection with the transfer matrix -&gt; method to check the bending angle of the crystal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94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2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445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87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47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06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D. Mirarchi, International Review of the HL-LHC Collimation System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07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5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D. Mirarchi, International Review of the HL-LHC Collimation System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D. Mirarchi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5198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4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e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7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4.jpe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emf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780182/contributions/3264149/attachments/1794352/2924325/Review_DM.pdf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11.emf"/><Relationship Id="rId5" Type="http://schemas.openxmlformats.org/officeDocument/2006/relationships/image" Target="../media/image7.emf"/><Relationship Id="rId10" Type="http://schemas.openxmlformats.org/officeDocument/2006/relationships/image" Target="../media/image10.emf"/><Relationship Id="rId4" Type="http://schemas.openxmlformats.org/officeDocument/2006/relationships/image" Target="../media/image6.jpeg"/><Relationship Id="rId9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openxmlformats.org/officeDocument/2006/relationships/image" Target="../media/image19.jpeg"/><Relationship Id="rId3" Type="http://schemas.openxmlformats.org/officeDocument/2006/relationships/image" Target="../media/image4.jpeg"/><Relationship Id="rId7" Type="http://schemas.openxmlformats.org/officeDocument/2006/relationships/image" Target="../media/image14.jp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g"/><Relationship Id="rId11" Type="http://schemas.microsoft.com/office/2007/relationships/hdphoto" Target="../media/hdphoto1.wdp"/><Relationship Id="rId5" Type="http://schemas.openxmlformats.org/officeDocument/2006/relationships/image" Target="../media/image12.emf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00" y="2819400"/>
            <a:ext cx="7581000" cy="1800000"/>
          </a:xfrm>
        </p:spPr>
        <p:txBody>
          <a:bodyPr/>
          <a:lstStyle/>
          <a:p>
            <a:pPr algn="ctr"/>
            <a:r>
              <a:rPr lang="it-IT" sz="3200" dirty="0"/>
              <a:t>Preliminary </a:t>
            </a:r>
            <a:r>
              <a:rPr lang="it-IT" sz="3200" dirty="0" err="1"/>
              <a:t>results</a:t>
            </a:r>
            <a:r>
              <a:rPr lang="it-IT" sz="3200" dirty="0"/>
              <a:t> from </a:t>
            </a:r>
            <a:r>
              <a:rPr lang="it-IT" sz="3200" dirty="0" err="1"/>
              <a:t>crystal</a:t>
            </a:r>
            <a:r>
              <a:rPr lang="it-IT" sz="3200" dirty="0"/>
              <a:t> </a:t>
            </a:r>
            <a:r>
              <a:rPr lang="it-IT" sz="3200" dirty="0" err="1"/>
              <a:t>collimation</a:t>
            </a:r>
            <a:r>
              <a:rPr lang="it-IT" sz="3200"/>
              <a:t> studies in 2018</a:t>
            </a:r>
            <a:endParaRPr lang="en-GB" sz="3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387856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M. D’Andrea, D. Mirarchi, S. </a:t>
            </a:r>
            <a:r>
              <a:rPr lang="en-GB" dirty="0" err="1"/>
              <a:t>Redaelli</a:t>
            </a:r>
            <a:r>
              <a:rPr lang="en-GB" dirty="0"/>
              <a:t>, R. Rossi, W. </a:t>
            </a:r>
            <a:r>
              <a:rPr lang="en-GB" dirty="0" err="1"/>
              <a:t>Scandale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2000" y="6093296"/>
            <a:ext cx="6480000" cy="544816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HL-LHC Technical Coordination Committee meeting, </a:t>
            </a:r>
            <a:br>
              <a:rPr lang="en-GB" dirty="0"/>
            </a:br>
            <a:r>
              <a:rPr lang="en-GB" dirty="0"/>
              <a:t>14th March 2019, CERN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648"/>
            <a:ext cx="975264" cy="10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163042" y="442337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u="sng" dirty="0">
                <a:solidFill>
                  <a:srgbClr val="5A5A5A"/>
                </a:solidFill>
              </a:rPr>
              <a:t>Acknowledgments: </a:t>
            </a:r>
          </a:p>
          <a:p>
            <a:r>
              <a:rPr lang="en-GB" dirty="0">
                <a:solidFill>
                  <a:srgbClr val="5A5A5A"/>
                </a:solidFill>
              </a:rPr>
              <a:t>UA9 Collaboration that provided the crystals installed in the LHC</a:t>
            </a:r>
          </a:p>
          <a:p>
            <a:r>
              <a:rPr lang="en-GB" dirty="0">
                <a:solidFill>
                  <a:srgbClr val="5A5A5A"/>
                </a:solidFill>
              </a:rPr>
              <a:t>R. </a:t>
            </a:r>
            <a:r>
              <a:rPr lang="en-GB" dirty="0" err="1">
                <a:solidFill>
                  <a:srgbClr val="5A5A5A"/>
                </a:solidFill>
              </a:rPr>
              <a:t>Losito</a:t>
            </a:r>
            <a:r>
              <a:rPr lang="en-GB" dirty="0">
                <a:solidFill>
                  <a:srgbClr val="5A5A5A"/>
                </a:solidFill>
              </a:rPr>
              <a:t> (EN), S. </a:t>
            </a:r>
            <a:r>
              <a:rPr lang="en-GB" dirty="0" err="1">
                <a:solidFill>
                  <a:srgbClr val="5A5A5A"/>
                </a:solidFill>
              </a:rPr>
              <a:t>Gilardoni</a:t>
            </a:r>
            <a:r>
              <a:rPr lang="en-GB" dirty="0">
                <a:solidFill>
                  <a:srgbClr val="5A5A5A"/>
                </a:solidFill>
              </a:rPr>
              <a:t>, M. </a:t>
            </a:r>
            <a:r>
              <a:rPr lang="en-GB" dirty="0" err="1">
                <a:solidFill>
                  <a:srgbClr val="5A5A5A"/>
                </a:solidFill>
              </a:rPr>
              <a:t>Calviani</a:t>
            </a:r>
            <a:r>
              <a:rPr lang="en-GB" dirty="0">
                <a:solidFill>
                  <a:srgbClr val="5A5A5A"/>
                </a:solidFill>
              </a:rPr>
              <a:t>, I. Lamas (EN-STI), </a:t>
            </a:r>
            <a:br>
              <a:rPr lang="en-GB" dirty="0">
                <a:solidFill>
                  <a:srgbClr val="5A5A5A"/>
                </a:solidFill>
              </a:rPr>
            </a:br>
            <a:r>
              <a:rPr lang="en-GB" dirty="0">
                <a:solidFill>
                  <a:srgbClr val="5A5A5A"/>
                </a:solidFill>
              </a:rPr>
              <a:t>A. </a:t>
            </a:r>
            <a:r>
              <a:rPr lang="en-GB" dirty="0" err="1">
                <a:solidFill>
                  <a:srgbClr val="5A5A5A"/>
                </a:solidFill>
              </a:rPr>
              <a:t>Masi</a:t>
            </a:r>
            <a:r>
              <a:rPr lang="en-GB" dirty="0">
                <a:solidFill>
                  <a:srgbClr val="5A5A5A"/>
                </a:solidFill>
              </a:rPr>
              <a:t>, M. Di Castro, M. Butcher, P. Serrano, C. </a:t>
            </a:r>
            <a:r>
              <a:rPr lang="en-GB" dirty="0" err="1">
                <a:solidFill>
                  <a:srgbClr val="5A5A5A"/>
                </a:solidFill>
              </a:rPr>
              <a:t>Dionisio</a:t>
            </a:r>
            <a:r>
              <a:rPr lang="en-GB" dirty="0">
                <a:solidFill>
                  <a:srgbClr val="5A5A5A"/>
                </a:solidFill>
              </a:rPr>
              <a:t> (EN-SMM) </a:t>
            </a:r>
            <a:br>
              <a:rPr lang="en-GB" dirty="0">
                <a:solidFill>
                  <a:srgbClr val="5A5A5A"/>
                </a:solidFill>
              </a:rPr>
            </a:br>
            <a:r>
              <a:rPr lang="en-GB" dirty="0">
                <a:solidFill>
                  <a:srgbClr val="5A5A5A"/>
                </a:solidFill>
              </a:rPr>
              <a:t>that provided hardware and controls of LHC goniometers</a:t>
            </a:r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640"/>
            <a:ext cx="7920000" cy="720000"/>
          </a:xfrm>
        </p:spPr>
        <p:txBody>
          <a:bodyPr/>
          <a:lstStyle/>
          <a:p>
            <a:r>
              <a:rPr lang="en-GB" sz="3000" dirty="0"/>
              <a:t>Linear scan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B407A3-BF02-4377-9885-0723B70EE4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38" t="16401" r="16138" b="50000"/>
          <a:stretch/>
        </p:blipFill>
        <p:spPr>
          <a:xfrm>
            <a:off x="638114" y="836712"/>
            <a:ext cx="3717862" cy="10375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4502CE-6EC5-4824-A369-476A7B62869A}"/>
              </a:ext>
            </a:extLst>
          </p:cNvPr>
          <p:cNvSpPr txBox="1"/>
          <p:nvPr/>
        </p:nvSpPr>
        <p:spPr>
          <a:xfrm>
            <a:off x="4545446" y="908720"/>
            <a:ext cx="4203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absorber is retracted and inserted until it touches the primary beam, with the crystal in channeling orientation</a:t>
            </a:r>
          </a:p>
        </p:txBody>
      </p:sp>
      <p:sp>
        <p:nvSpPr>
          <p:cNvPr id="25" name="Arrow: Up-Down 24">
            <a:extLst>
              <a:ext uri="{FF2B5EF4-FFF2-40B4-BE49-F238E27FC236}">
                <a16:creationId xmlns:a16="http://schemas.microsoft.com/office/drawing/2014/main" id="{82BA8A76-1936-4945-9F14-ACD167FBBFB2}"/>
              </a:ext>
            </a:extLst>
          </p:cNvPr>
          <p:cNvSpPr/>
          <p:nvPr/>
        </p:nvSpPr>
        <p:spPr>
          <a:xfrm>
            <a:off x="1951145" y="888140"/>
            <a:ext cx="158722" cy="601288"/>
          </a:xfrm>
          <a:prstGeom prst="up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C7ED406-F624-4D6F-9E2A-846CF215D7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311" y="2350983"/>
            <a:ext cx="4509697" cy="3382273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AD15906-1FE4-4C8F-9497-7FC08826410E}"/>
              </a:ext>
            </a:extLst>
          </p:cNvPr>
          <p:cNvSpPr/>
          <p:nvPr/>
        </p:nvSpPr>
        <p:spPr>
          <a:xfrm>
            <a:off x="3940856" y="2758124"/>
            <a:ext cx="307778" cy="2448272"/>
          </a:xfrm>
          <a:prstGeom prst="rect">
            <a:avLst/>
          </a:prstGeom>
          <a:solidFill>
            <a:srgbClr val="FF0000">
              <a:alpha val="5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2B5178-57A4-40B6-AFA2-650178192A76}"/>
              </a:ext>
            </a:extLst>
          </p:cNvPr>
          <p:cNvSpPr txBox="1"/>
          <p:nvPr/>
        </p:nvSpPr>
        <p:spPr>
          <a:xfrm rot="16200000">
            <a:off x="3085963" y="3576343"/>
            <a:ext cx="1368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Beam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F4EBA9-4981-4BC4-AC1D-5595E59EC2AC}"/>
              </a:ext>
            </a:extLst>
          </p:cNvPr>
          <p:cNvSpPr txBox="1"/>
          <p:nvPr/>
        </p:nvSpPr>
        <p:spPr>
          <a:xfrm>
            <a:off x="4701803" y="2708920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we look at: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81F8404-191E-4AB5-AEDF-96573D4A37A0}"/>
              </a:ext>
            </a:extLst>
          </p:cNvPr>
          <p:cNvSpPr txBox="1"/>
          <p:nvPr/>
        </p:nvSpPr>
        <p:spPr>
          <a:xfrm>
            <a:off x="4701803" y="3004141"/>
            <a:ext cx="420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7CB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losses at the absorber as a function of its transverse position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541B84E-AFA6-4F8F-BEED-07D6E5F64D28}"/>
              </a:ext>
            </a:extLst>
          </p:cNvPr>
          <p:cNvSpPr txBox="1"/>
          <p:nvPr/>
        </p:nvSpPr>
        <p:spPr>
          <a:xfrm>
            <a:off x="4701803" y="3940245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we look for: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0BAF839-7F8E-44B3-8DB4-B9A0E39C6D61}"/>
              </a:ext>
            </a:extLst>
          </p:cNvPr>
          <p:cNvSpPr txBox="1"/>
          <p:nvPr/>
        </p:nvSpPr>
        <p:spPr>
          <a:xfrm>
            <a:off x="4696270" y="4302026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multiturn channeling efficiency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F936757-6A23-4586-A04D-CD9E59B0C2CB}"/>
              </a:ext>
            </a:extLst>
          </p:cNvPr>
          <p:cNvSpPr txBox="1"/>
          <p:nvPr/>
        </p:nvSpPr>
        <p:spPr>
          <a:xfrm>
            <a:off x="4701803" y="4654877"/>
            <a:ext cx="420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characterization of channeled beam and crystal bending angle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61ADBB-846D-47F6-8D4B-A1905BF19284}"/>
              </a:ext>
            </a:extLst>
          </p:cNvPr>
          <p:cNvSpPr txBox="1"/>
          <p:nvPr/>
        </p:nvSpPr>
        <p:spPr>
          <a:xfrm>
            <a:off x="484198" y="3718953"/>
            <a:ext cx="306128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normalization to losses when the primary beam is touched, the height of the error function gives directly the efficiency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F0D2AF-B605-4CB7-A708-BEBD4B94D1F1}"/>
              </a:ext>
            </a:extLst>
          </p:cNvPr>
          <p:cNvSpPr txBox="1"/>
          <p:nvPr/>
        </p:nvSpPr>
        <p:spPr>
          <a:xfrm>
            <a:off x="1207330" y="5255236"/>
            <a:ext cx="297579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Distance between channeled and primary beam is converted into deflection angle using the transfer matrix</a:t>
            </a:r>
          </a:p>
        </p:txBody>
      </p:sp>
      <p:sp>
        <p:nvSpPr>
          <p:cNvPr id="21" name="Espace réservé du pied de page 1">
            <a:extLst>
              <a:ext uri="{FF2B5EF4-FFF2-40B4-BE49-F238E27FC236}">
                <a16:creationId xmlns:a16="http://schemas.microsoft.com/office/drawing/2014/main" id="{B99E3028-31E4-4844-915B-EB4415F5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8217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89BD4EF-2073-4ABD-A47F-5CF3293AA078}"/>
              </a:ext>
            </a:extLst>
          </p:cNvPr>
          <p:cNvGrpSpPr/>
          <p:nvPr/>
        </p:nvGrpSpPr>
        <p:grpSpPr>
          <a:xfrm>
            <a:off x="4283968" y="3848090"/>
            <a:ext cx="3882357" cy="2245206"/>
            <a:chOff x="4283968" y="3795501"/>
            <a:chExt cx="3882357" cy="2245206"/>
          </a:xfrm>
        </p:grpSpPr>
        <p:pic>
          <p:nvPicPr>
            <p:cNvPr id="22" name="Immagine 9">
              <a:extLst>
                <a:ext uri="{FF2B5EF4-FFF2-40B4-BE49-F238E27FC236}">
                  <a16:creationId xmlns:a16="http://schemas.microsoft.com/office/drawing/2014/main" id="{ACB00718-F0DF-4BC2-90A4-B817B296D4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3881" r="1821"/>
            <a:stretch/>
          </p:blipFill>
          <p:spPr>
            <a:xfrm>
              <a:off x="4283968" y="3810767"/>
              <a:ext cx="3882357" cy="2229940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C42988C-574E-4706-A2E6-778C46F49FAC}"/>
                </a:ext>
              </a:extLst>
            </p:cNvPr>
            <p:cNvSpPr txBox="1"/>
            <p:nvPr/>
          </p:nvSpPr>
          <p:spPr>
            <a:xfrm>
              <a:off x="7380312" y="3795501"/>
              <a:ext cx="44112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>
                  <a:solidFill>
                    <a:srgbClr val="2B2BFF"/>
                  </a:solidFill>
                  <a:latin typeface="Lucida Sans" panose="020B0602030504020204" pitchFamily="34" charset="0"/>
                  <a:ea typeface="Batang" panose="020B0503020000020004" pitchFamily="18" charset="-127"/>
                  <a:cs typeface="Aldhabi" panose="020B0604020202020204" pitchFamily="2" charset="-78"/>
                </a:rPr>
                <a:t>Q12-13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D3A7E7B-A63F-4765-9059-2AB4012D9B64}"/>
                </a:ext>
              </a:extLst>
            </p:cNvPr>
            <p:cNvCxnSpPr>
              <a:cxnSpLocks/>
            </p:cNvCxnSpPr>
            <p:nvPr/>
          </p:nvCxnSpPr>
          <p:spPr>
            <a:xfrm>
              <a:off x="7736402" y="3861048"/>
              <a:ext cx="0" cy="1944216"/>
            </a:xfrm>
            <a:prstGeom prst="line">
              <a:avLst/>
            </a:prstGeom>
            <a:ln w="6350">
              <a:solidFill>
                <a:srgbClr val="2B2B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2BE3F25-6899-4E68-B9FD-CDED98A8FCD9}"/>
                </a:ext>
              </a:extLst>
            </p:cNvPr>
            <p:cNvSpPr txBox="1"/>
            <p:nvPr/>
          </p:nvSpPr>
          <p:spPr>
            <a:xfrm>
              <a:off x="4590465" y="5256877"/>
              <a:ext cx="3384376" cy="46166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Cold region after collimation insertion is divided in areas corresponding to dispersive peaks</a:t>
              </a:r>
            </a:p>
          </p:txBody>
        </p:sp>
      </p:grp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640"/>
            <a:ext cx="7920000" cy="720000"/>
          </a:xfrm>
        </p:spPr>
        <p:txBody>
          <a:bodyPr/>
          <a:lstStyle/>
          <a:p>
            <a:r>
              <a:rPr lang="en-GB" sz="3000" dirty="0"/>
              <a:t>Loss maps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AF622E-5B8D-492E-954B-2480118B145F}"/>
              </a:ext>
            </a:extLst>
          </p:cNvPr>
          <p:cNvSpPr txBox="1"/>
          <p:nvPr/>
        </p:nvSpPr>
        <p:spPr>
          <a:xfrm>
            <a:off x="467544" y="766445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Same procedure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used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to validate the standard system: 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 beam is blown up with ADT (transverse white noise) to generate controlled losses around the machine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27F4F2-2D91-418C-AF2F-D4290BFE647E}"/>
              </a:ext>
            </a:extLst>
          </p:cNvPr>
          <p:cNvSpPr txBox="1"/>
          <p:nvPr/>
        </p:nvSpPr>
        <p:spPr>
          <a:xfrm>
            <a:off x="7534673" y="6084004"/>
            <a:ext cx="11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Rossi</a:t>
            </a:r>
          </a:p>
        </p:txBody>
      </p:sp>
      <p:pic>
        <p:nvPicPr>
          <p:cNvPr id="34" name="Immagine 7">
            <a:extLst>
              <a:ext uri="{FF2B5EF4-FFF2-40B4-BE49-F238E27FC236}">
                <a16:creationId xmlns:a16="http://schemas.microsoft.com/office/drawing/2014/main" id="{71D1589C-B4E6-44B6-B8BC-F42607D873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2" r="9154"/>
          <a:stretch/>
        </p:blipFill>
        <p:spPr>
          <a:xfrm>
            <a:off x="1130670" y="1393499"/>
            <a:ext cx="6681582" cy="2395541"/>
          </a:xfrm>
          <a:prstGeom prst="rect">
            <a:avLst/>
          </a:prstGeom>
        </p:spPr>
      </p:pic>
      <p:sp>
        <p:nvSpPr>
          <p:cNvPr id="35" name="CasellaDiTesto 5">
            <a:extLst>
              <a:ext uri="{FF2B5EF4-FFF2-40B4-BE49-F238E27FC236}">
                <a16:creationId xmlns:a16="http://schemas.microsoft.com/office/drawing/2014/main" id="{9881A7EA-D9DC-468C-B677-A12182BC39B6}"/>
              </a:ext>
            </a:extLst>
          </p:cNvPr>
          <p:cNvSpPr txBox="1"/>
          <p:nvPr/>
        </p:nvSpPr>
        <p:spPr>
          <a:xfrm>
            <a:off x="6282653" y="1481191"/>
            <a:ext cx="628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β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CasellaDiTesto 14">
            <a:extLst>
              <a:ext uri="{FF2B5EF4-FFF2-40B4-BE49-F238E27FC236}">
                <a16:creationId xmlns:a16="http://schemas.microsoft.com/office/drawing/2014/main" id="{3CAB5CA7-6AC4-4BFB-91B3-FF52BB92B69C}"/>
              </a:ext>
            </a:extLst>
          </p:cNvPr>
          <p:cNvSpPr txBox="1"/>
          <p:nvPr/>
        </p:nvSpPr>
        <p:spPr>
          <a:xfrm>
            <a:off x="5246959" y="1546270"/>
            <a:ext cx="667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CasellaDiTesto 15">
            <a:extLst>
              <a:ext uri="{FF2B5EF4-FFF2-40B4-BE49-F238E27FC236}">
                <a16:creationId xmlns:a16="http://schemas.microsoft.com/office/drawing/2014/main" id="{FB3ABB54-1E60-458B-AA04-C314F1192047}"/>
              </a:ext>
            </a:extLst>
          </p:cNvPr>
          <p:cNvSpPr txBox="1"/>
          <p:nvPr/>
        </p:nvSpPr>
        <p:spPr>
          <a:xfrm>
            <a:off x="3301258" y="2013176"/>
            <a:ext cx="883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δp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/p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CasellaDiTesto 16">
            <a:extLst>
              <a:ext uri="{FF2B5EF4-FFF2-40B4-BE49-F238E27FC236}">
                <a16:creationId xmlns:a16="http://schemas.microsoft.com/office/drawing/2014/main" id="{399DAB35-46B2-4E52-AC51-A272EC5B4749}"/>
              </a:ext>
            </a:extLst>
          </p:cNvPr>
          <p:cNvSpPr txBox="1"/>
          <p:nvPr/>
        </p:nvSpPr>
        <p:spPr>
          <a:xfrm>
            <a:off x="6756040" y="2424608"/>
            <a:ext cx="601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LHCb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CasellaDiTesto 17">
            <a:extLst>
              <a:ext uri="{FF2B5EF4-FFF2-40B4-BE49-F238E27FC236}">
                <a16:creationId xmlns:a16="http://schemas.microsoft.com/office/drawing/2014/main" id="{BDC3267B-CFF2-4269-8070-73674C30C417}"/>
              </a:ext>
            </a:extLst>
          </p:cNvPr>
          <p:cNvSpPr txBox="1"/>
          <p:nvPr/>
        </p:nvSpPr>
        <p:spPr>
          <a:xfrm>
            <a:off x="7075477" y="1469794"/>
            <a:ext cx="667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ATLAS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CasellaDiTesto 18">
            <a:extLst>
              <a:ext uri="{FF2B5EF4-FFF2-40B4-BE49-F238E27FC236}">
                <a16:creationId xmlns:a16="http://schemas.microsoft.com/office/drawing/2014/main" id="{B8C5BFBF-1620-4E52-939E-3AAF2484214F}"/>
              </a:ext>
            </a:extLst>
          </p:cNvPr>
          <p:cNvSpPr txBox="1"/>
          <p:nvPr/>
        </p:nvSpPr>
        <p:spPr>
          <a:xfrm>
            <a:off x="4409585" y="2022375"/>
            <a:ext cx="555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CMS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CasellaDiTesto 19">
            <a:extLst>
              <a:ext uri="{FF2B5EF4-FFF2-40B4-BE49-F238E27FC236}">
                <a16:creationId xmlns:a16="http://schemas.microsoft.com/office/drawing/2014/main" id="{E9FFC6A3-884D-4472-BD69-4A34A708FE62}"/>
              </a:ext>
            </a:extLst>
          </p:cNvPr>
          <p:cNvSpPr txBox="1"/>
          <p:nvPr/>
        </p:nvSpPr>
        <p:spPr>
          <a:xfrm>
            <a:off x="1994086" y="2539526"/>
            <a:ext cx="633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ALICE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2" name="Picture 1" descr="CollimationLayout2015_SR.eps">
            <a:extLst>
              <a:ext uri="{FF2B5EF4-FFF2-40B4-BE49-F238E27FC236}">
                <a16:creationId xmlns:a16="http://schemas.microsoft.com/office/drawing/2014/main" id="{C3BAEE90-6AB7-4F69-B4F1-A10B94BD31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31" y="3555425"/>
            <a:ext cx="2811011" cy="265819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9B366DD-85CF-4C49-BFEA-65775ADD1730}"/>
              </a:ext>
            </a:extLst>
          </p:cNvPr>
          <p:cNvSpPr/>
          <p:nvPr/>
        </p:nvSpPr>
        <p:spPr>
          <a:xfrm>
            <a:off x="5910713" y="1349118"/>
            <a:ext cx="743879" cy="23514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EB6747DD-5177-46E9-93A1-4F1CB04A60C8}"/>
              </a:ext>
            </a:extLst>
          </p:cNvPr>
          <p:cNvSpPr/>
          <p:nvPr/>
        </p:nvSpPr>
        <p:spPr>
          <a:xfrm>
            <a:off x="2783091" y="4293095"/>
            <a:ext cx="996821" cy="127132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Espace réservé du pied de page 1">
            <a:extLst>
              <a:ext uri="{FF2B5EF4-FFF2-40B4-BE49-F238E27FC236}">
                <a16:creationId xmlns:a16="http://schemas.microsoft.com/office/drawing/2014/main" id="{6FEBDD86-23E7-4A56-BF3C-4821F74FE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22E946E-A17C-473E-B464-80A681835DD3}"/>
              </a:ext>
            </a:extLst>
          </p:cNvPr>
          <p:cNvGrpSpPr/>
          <p:nvPr/>
        </p:nvGrpSpPr>
        <p:grpSpPr>
          <a:xfrm>
            <a:off x="4350896" y="3828998"/>
            <a:ext cx="3754106" cy="2264298"/>
            <a:chOff x="4350896" y="3828998"/>
            <a:chExt cx="3754106" cy="2264298"/>
          </a:xfrm>
        </p:grpSpPr>
        <p:pic>
          <p:nvPicPr>
            <p:cNvPr id="15" name="Immagine 8">
              <a:extLst>
                <a:ext uri="{FF2B5EF4-FFF2-40B4-BE49-F238E27FC236}">
                  <a16:creationId xmlns:a16="http://schemas.microsoft.com/office/drawing/2014/main" id="{31F0BC35-DAFF-425A-B13B-2858667733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992" r="5987"/>
            <a:stretch/>
          </p:blipFill>
          <p:spPr>
            <a:xfrm>
              <a:off x="4350896" y="3863357"/>
              <a:ext cx="3754106" cy="2229939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9A6F6A1-7902-4306-87BC-44BA8BDDAECD}"/>
                </a:ext>
              </a:extLst>
            </p:cNvPr>
            <p:cNvSpPr txBox="1"/>
            <p:nvPr/>
          </p:nvSpPr>
          <p:spPr>
            <a:xfrm>
              <a:off x="7452320" y="3828998"/>
              <a:ext cx="44112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>
                  <a:solidFill>
                    <a:srgbClr val="2B2BFF"/>
                  </a:solidFill>
                  <a:latin typeface="Lucida Sans" panose="020B0602030504020204" pitchFamily="34" charset="0"/>
                  <a:ea typeface="Batang" panose="020B0503020000020004" pitchFamily="18" charset="-127"/>
                  <a:cs typeface="Aldhabi" panose="020B0604020202020204" pitchFamily="2" charset="-78"/>
                </a:rPr>
                <a:t>Q12-13</a:t>
              </a: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8BFC855-853F-42B9-A121-8316717B5C37}"/>
                </a:ext>
              </a:extLst>
            </p:cNvPr>
            <p:cNvCxnSpPr>
              <a:cxnSpLocks/>
            </p:cNvCxnSpPr>
            <p:nvPr/>
          </p:nvCxnSpPr>
          <p:spPr>
            <a:xfrm>
              <a:off x="7808410" y="3933056"/>
              <a:ext cx="0" cy="1944216"/>
            </a:xfrm>
            <a:prstGeom prst="line">
              <a:avLst/>
            </a:prstGeom>
            <a:ln w="6350">
              <a:solidFill>
                <a:srgbClr val="2B2BFF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024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9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8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Crystal </a:t>
            </a:r>
            <a:r>
              <a:rPr lang="en-GB" sz="3000" b="1" i="1" dirty="0" err="1">
                <a:solidFill>
                  <a:schemeClr val="bg1">
                    <a:lumMod val="65000"/>
                  </a:schemeClr>
                </a:solidFill>
              </a:rPr>
              <a:t>channeling</a:t>
            </a: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301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D943101D-86AD-4B5C-88A0-04E2C2EF4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393" y="3484691"/>
            <a:ext cx="3480861" cy="2320573"/>
          </a:xfrm>
          <a:prstGeom prst="rect">
            <a:avLst/>
          </a:prstGeom>
        </p:spPr>
      </p:pic>
      <p:pic>
        <p:nvPicPr>
          <p:cNvPr id="23" name="Immagine 21">
            <a:extLst>
              <a:ext uri="{FF2B5EF4-FFF2-40B4-BE49-F238E27FC236}">
                <a16:creationId xmlns:a16="http://schemas.microsoft.com/office/drawing/2014/main" id="{CB51E2DA-38B0-49A6-9F68-049CC8808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915" y="1181776"/>
            <a:ext cx="3458509" cy="23056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A92608-3A6E-4CC9-9712-B8CA6F933E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1164706"/>
            <a:ext cx="3484118" cy="232274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4A03AD6-E785-4E1B-BC98-365A978958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818" y="3484691"/>
            <a:ext cx="3480861" cy="2320573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78591"/>
            <a:ext cx="7920000" cy="720000"/>
          </a:xfrm>
        </p:spPr>
        <p:txBody>
          <a:bodyPr/>
          <a:lstStyle/>
          <a:p>
            <a:r>
              <a:rPr lang="en-GB" sz="3000" dirty="0"/>
              <a:t>Angular scans at flat top with protons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33A0533-9285-4F04-A3B8-5955AECC6B9E}"/>
              </a:ext>
            </a:extLst>
          </p:cNvPr>
          <p:cNvSpPr txBox="1"/>
          <p:nvPr/>
        </p:nvSpPr>
        <p:spPr>
          <a:xfrm>
            <a:off x="2363019" y="1523489"/>
            <a:ext cx="68407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B1H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CA14D40-2A7E-45AE-8654-2C45F5DF96F6}"/>
              </a:ext>
            </a:extLst>
          </p:cNvPr>
          <p:cNvSpPr txBox="1"/>
          <p:nvPr/>
        </p:nvSpPr>
        <p:spPr>
          <a:xfrm>
            <a:off x="6210483" y="1523489"/>
            <a:ext cx="68407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B1V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A65357-2182-4A10-A789-F64BB104BB01}"/>
              </a:ext>
            </a:extLst>
          </p:cNvPr>
          <p:cNvSpPr txBox="1"/>
          <p:nvPr/>
        </p:nvSpPr>
        <p:spPr>
          <a:xfrm>
            <a:off x="2438375" y="3844731"/>
            <a:ext cx="68407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B2H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42D5DA-9EDC-4843-88C5-306006B1D68C}"/>
              </a:ext>
            </a:extLst>
          </p:cNvPr>
          <p:cNvSpPr txBox="1"/>
          <p:nvPr/>
        </p:nvSpPr>
        <p:spPr>
          <a:xfrm>
            <a:off x="6150716" y="3844732"/>
            <a:ext cx="684076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B2V</a:t>
            </a:r>
          </a:p>
        </p:txBody>
      </p:sp>
      <p:sp>
        <p:nvSpPr>
          <p:cNvPr id="30" name="Espace réservé du pied de page 1">
            <a:extLst>
              <a:ext uri="{FF2B5EF4-FFF2-40B4-BE49-F238E27FC236}">
                <a16:creationId xmlns:a16="http://schemas.microsoft.com/office/drawing/2014/main" id="{685D4B61-C6B4-4BC8-BFAE-DE8D5B317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60AC8DF-72E2-49FD-AAF3-C73D509651FB}"/>
              </a:ext>
            </a:extLst>
          </p:cNvPr>
          <p:cNvSpPr txBox="1">
            <a:spLocks/>
          </p:cNvSpPr>
          <p:nvPr/>
        </p:nvSpPr>
        <p:spPr>
          <a:xfrm>
            <a:off x="420515" y="836712"/>
            <a:ext cx="847196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All devices completely characterized in preparation for measurements with ions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F766DC8-0F2B-46AE-9C81-5ECA94EF47EB}"/>
              </a:ext>
            </a:extLst>
          </p:cNvPr>
          <p:cNvSpPr txBox="1">
            <a:spLocks/>
          </p:cNvSpPr>
          <p:nvPr/>
        </p:nvSpPr>
        <p:spPr>
          <a:xfrm>
            <a:off x="420515" y="5805264"/>
            <a:ext cx="847196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Linear scans and loss maps with various settings also performed</a:t>
            </a:r>
          </a:p>
        </p:txBody>
      </p:sp>
    </p:spTree>
    <p:extLst>
      <p:ext uri="{BB962C8B-B14F-4D97-AF65-F5344CB8AC3E}">
        <p14:creationId xmlns:p14="http://schemas.microsoft.com/office/powerpoint/2010/main" val="4230460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Channeling</a:t>
            </a:r>
            <a:r>
              <a:rPr lang="en-GB" sz="3000" dirty="0"/>
              <a:t> during energy ramp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14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rapezoid 227"/>
          <p:cNvSpPr/>
          <p:nvPr/>
        </p:nvSpPr>
        <p:spPr>
          <a:xfrm rot="15723399">
            <a:off x="4465108" y="552011"/>
            <a:ext cx="49174" cy="2212587"/>
          </a:xfrm>
          <a:prstGeom prst="trapezoid">
            <a:avLst/>
          </a:prstGeom>
          <a:solidFill>
            <a:srgbClr val="1EF2F7"/>
          </a:solidFill>
          <a:ln>
            <a:solidFill>
              <a:srgbClr val="1EF2F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82"/>
          <p:cNvSpPr/>
          <p:nvPr/>
        </p:nvSpPr>
        <p:spPr>
          <a:xfrm>
            <a:off x="5443645" y="1403334"/>
            <a:ext cx="465121" cy="2272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Block Arc 224"/>
          <p:cNvSpPr/>
          <p:nvPr/>
        </p:nvSpPr>
        <p:spPr>
          <a:xfrm rot="12732584">
            <a:off x="2747612" y="1007581"/>
            <a:ext cx="893017" cy="872391"/>
          </a:xfrm>
          <a:prstGeom prst="blockArc">
            <a:avLst>
              <a:gd name="adj1" fmla="val 12404204"/>
              <a:gd name="adj2" fmla="val 14249730"/>
              <a:gd name="adj3" fmla="val 16467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8000"/>
              </a:solidFill>
            </a:endParaRPr>
          </a:p>
        </p:txBody>
      </p:sp>
      <p:sp>
        <p:nvSpPr>
          <p:cNvPr id="19" name="TextBox 237"/>
          <p:cNvSpPr txBox="1"/>
          <p:nvPr/>
        </p:nvSpPr>
        <p:spPr>
          <a:xfrm>
            <a:off x="2207353" y="114256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Bent crystal</a:t>
            </a:r>
          </a:p>
        </p:txBody>
      </p:sp>
      <p:sp>
        <p:nvSpPr>
          <p:cNvPr id="20" name="TextBox 238"/>
          <p:cNvSpPr txBox="1"/>
          <p:nvPr/>
        </p:nvSpPr>
        <p:spPr>
          <a:xfrm>
            <a:off x="3571876" y="1137214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1EF2F7"/>
                </a:solidFill>
              </a:rPr>
              <a:t>Deflected halo</a:t>
            </a:r>
          </a:p>
        </p:txBody>
      </p:sp>
      <p:sp>
        <p:nvSpPr>
          <p:cNvPr id="26" name="TextBox 239"/>
          <p:cNvSpPr txBox="1"/>
          <p:nvPr/>
        </p:nvSpPr>
        <p:spPr>
          <a:xfrm>
            <a:off x="5077693" y="937801"/>
            <a:ext cx="20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Massive Absorber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1331640" y="1828734"/>
            <a:ext cx="6829063" cy="792088"/>
            <a:chOff x="1354238" y="3212976"/>
            <a:chExt cx="6602138" cy="1392270"/>
          </a:xfrm>
        </p:grpSpPr>
        <p:sp>
          <p:nvSpPr>
            <p:cNvPr id="11" name="Onda 2 10"/>
            <p:cNvSpPr/>
            <p:nvPr/>
          </p:nvSpPr>
          <p:spPr>
            <a:xfrm>
              <a:off x="1354238" y="3212976"/>
              <a:ext cx="6602138" cy="1224136"/>
            </a:xfrm>
            <a:prstGeom prst="doubleWav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nda 2 45"/>
            <p:cNvSpPr/>
            <p:nvPr/>
          </p:nvSpPr>
          <p:spPr>
            <a:xfrm flipV="1">
              <a:off x="1354238" y="3454994"/>
              <a:ext cx="6602138" cy="1150252"/>
            </a:xfrm>
            <a:prstGeom prst="doubleWav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ttangolo 12"/>
          <p:cNvSpPr/>
          <p:nvPr/>
        </p:nvSpPr>
        <p:spPr>
          <a:xfrm>
            <a:off x="3749744" y="2041994"/>
            <a:ext cx="1992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➛ ➛ Beam ➛ ➛</a:t>
            </a:r>
          </a:p>
        </p:txBody>
      </p:sp>
      <p:cxnSp>
        <p:nvCxnSpPr>
          <p:cNvPr id="21" name="Connettore 2 20"/>
          <p:cNvCxnSpPr/>
          <p:nvPr/>
        </p:nvCxnSpPr>
        <p:spPr>
          <a:xfrm>
            <a:off x="3059832" y="1516945"/>
            <a:ext cx="0" cy="322188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oup 51"/>
          <p:cNvGrpSpPr/>
          <p:nvPr/>
        </p:nvGrpSpPr>
        <p:grpSpPr>
          <a:xfrm rot="917055">
            <a:off x="3193602" y="1544493"/>
            <a:ext cx="372275" cy="159518"/>
            <a:chOff x="585771" y="4612133"/>
            <a:chExt cx="605457" cy="167413"/>
          </a:xfrm>
        </p:grpSpPr>
        <p:sp>
          <p:nvSpPr>
            <p:cNvPr id="54" name="Freeform 61"/>
            <p:cNvSpPr/>
            <p:nvPr/>
          </p:nvSpPr>
          <p:spPr>
            <a:xfrm>
              <a:off x="585771" y="4612133"/>
              <a:ext cx="467629" cy="78812"/>
            </a:xfrm>
            <a:custGeom>
              <a:avLst/>
              <a:gdLst>
                <a:gd name="connsiteX0" fmla="*/ 0 w 467629"/>
                <a:gd name="connsiteY0" fmla="*/ 68967 h 78812"/>
                <a:gd name="connsiteX1" fmla="*/ 236276 w 467629"/>
                <a:gd name="connsiteY1" fmla="*/ 55 h 78812"/>
                <a:gd name="connsiteX2" fmla="*/ 467629 w 467629"/>
                <a:gd name="connsiteY2" fmla="*/ 78812 h 7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7629" h="78812">
                  <a:moveTo>
                    <a:pt x="0" y="68967"/>
                  </a:moveTo>
                  <a:cubicBezTo>
                    <a:pt x="79169" y="33690"/>
                    <a:pt x="158338" y="-1586"/>
                    <a:pt x="236276" y="55"/>
                  </a:cubicBezTo>
                  <a:cubicBezTo>
                    <a:pt x="314214" y="1696"/>
                    <a:pt x="433172" y="52560"/>
                    <a:pt x="467629" y="78812"/>
                  </a:cubicBezTo>
                </a:path>
              </a:pathLst>
            </a:custGeom>
            <a:ln w="19050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Arrow Connector 63"/>
            <p:cNvCxnSpPr/>
            <p:nvPr/>
          </p:nvCxnSpPr>
          <p:spPr>
            <a:xfrm>
              <a:off x="1053400" y="4690945"/>
              <a:ext cx="137828" cy="88601"/>
            </a:xfrm>
            <a:prstGeom prst="straightConnector1">
              <a:avLst/>
            </a:prstGeom>
            <a:ln w="19050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Connettore 2 56"/>
          <p:cNvCxnSpPr/>
          <p:nvPr/>
        </p:nvCxnSpPr>
        <p:spPr>
          <a:xfrm>
            <a:off x="6084168" y="1411269"/>
            <a:ext cx="0" cy="3221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5" name="Gruppo 44"/>
          <p:cNvGrpSpPr/>
          <p:nvPr/>
        </p:nvGrpSpPr>
        <p:grpSpPr>
          <a:xfrm>
            <a:off x="298543" y="2852936"/>
            <a:ext cx="8443374" cy="3493875"/>
            <a:chOff x="298543" y="2852936"/>
            <a:chExt cx="8443374" cy="3493875"/>
          </a:xfrm>
        </p:grpSpPr>
        <p:grpSp>
          <p:nvGrpSpPr>
            <p:cNvPr id="39" name="Gruppo 38"/>
            <p:cNvGrpSpPr/>
            <p:nvPr/>
          </p:nvGrpSpPr>
          <p:grpSpPr>
            <a:xfrm>
              <a:off x="855131" y="3339614"/>
              <a:ext cx="3572853" cy="2486474"/>
              <a:chOff x="968146" y="3616827"/>
              <a:chExt cx="3216707" cy="2137254"/>
            </a:xfrm>
          </p:grpSpPr>
          <p:pic>
            <p:nvPicPr>
              <p:cNvPr id="90" name="Picture 24">
                <a:extLst>
                  <a:ext uri="{FF2B5EF4-FFF2-40B4-BE49-F238E27FC236}">
                    <a16:creationId xmlns:a16="http://schemas.microsoft.com/office/drawing/2014/main" id="{D93A6676-0681-42B3-9B45-BC70F6720A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495" t="8225" r="1281" b="5645"/>
              <a:stretch/>
            </p:blipFill>
            <p:spPr>
              <a:xfrm>
                <a:off x="968146" y="3616827"/>
                <a:ext cx="3216707" cy="2137254"/>
              </a:xfrm>
              <a:prstGeom prst="rect">
                <a:avLst/>
              </a:prstGeom>
            </p:spPr>
          </p:pic>
          <p:cxnSp>
            <p:nvCxnSpPr>
              <p:cNvPr id="92" name="Straight Connector 26">
                <a:extLst>
                  <a:ext uri="{FF2B5EF4-FFF2-40B4-BE49-F238E27FC236}">
                    <a16:creationId xmlns:a16="http://schemas.microsoft.com/office/drawing/2014/main" id="{283AFC22-A994-4F0A-8E2B-373C9DFBE5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5641" y="3796938"/>
                <a:ext cx="3019212" cy="0"/>
              </a:xfrm>
              <a:prstGeom prst="line">
                <a:avLst/>
              </a:prstGeom>
              <a:ln>
                <a:solidFill>
                  <a:srgbClr val="287CB7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28">
                <a:extLst>
                  <a:ext uri="{FF2B5EF4-FFF2-40B4-BE49-F238E27FC236}">
                    <a16:creationId xmlns:a16="http://schemas.microsoft.com/office/drawing/2014/main" id="{319C0DB9-07C1-44CB-83B3-18A611A5EC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5641" y="5429884"/>
                <a:ext cx="3019212" cy="0"/>
              </a:xfrm>
              <a:prstGeom prst="line">
                <a:avLst/>
              </a:prstGeom>
              <a:ln>
                <a:solidFill>
                  <a:srgbClr val="287CB7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33">
                <a:extLst>
                  <a:ext uri="{FF2B5EF4-FFF2-40B4-BE49-F238E27FC236}">
                    <a16:creationId xmlns:a16="http://schemas.microsoft.com/office/drawing/2014/main" id="{1E57BEAC-3999-440E-BEE5-835C5CDFBB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8059" y="3810610"/>
                <a:ext cx="0" cy="1619274"/>
              </a:xfrm>
              <a:prstGeom prst="straightConnector1">
                <a:avLst/>
              </a:prstGeom>
              <a:ln>
                <a:solidFill>
                  <a:srgbClr val="287CB7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35">
                <a:extLst>
                  <a:ext uri="{FF2B5EF4-FFF2-40B4-BE49-F238E27FC236}">
                    <a16:creationId xmlns:a16="http://schemas.microsoft.com/office/drawing/2014/main" id="{942C6E78-6265-411A-9E9B-BED938759D81}"/>
                  </a:ext>
                </a:extLst>
              </p:cNvPr>
              <p:cNvSpPr txBox="1"/>
              <p:nvPr/>
            </p:nvSpPr>
            <p:spPr>
              <a:xfrm>
                <a:off x="2029736" y="4551841"/>
                <a:ext cx="1030095" cy="31746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287CB7"/>
                    </a:solidFill>
                  </a:rPr>
                  <a:t>~7 mm</a:t>
                </a:r>
              </a:p>
            </p:txBody>
          </p:sp>
        </p:grpSp>
        <p:grpSp>
          <p:nvGrpSpPr>
            <p:cNvPr id="41" name="Gruppo 40"/>
            <p:cNvGrpSpPr/>
            <p:nvPr/>
          </p:nvGrpSpPr>
          <p:grpSpPr>
            <a:xfrm>
              <a:off x="4510821" y="3300266"/>
              <a:ext cx="3805595" cy="2577006"/>
              <a:chOff x="5106191" y="3590193"/>
              <a:chExt cx="3426249" cy="2215071"/>
            </a:xfrm>
          </p:grpSpPr>
          <p:pic>
            <p:nvPicPr>
              <p:cNvPr id="91" name="Picture 25">
                <a:extLst>
                  <a:ext uri="{FF2B5EF4-FFF2-40B4-BE49-F238E27FC236}">
                    <a16:creationId xmlns:a16="http://schemas.microsoft.com/office/drawing/2014/main" id="{C34B9CAA-C2BA-4041-9519-3D2C9A4FDE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alphaModFix/>
              </a:blip>
              <a:srcRect l="1211" t="7182" r="1565" b="3812"/>
              <a:stretch/>
            </p:blipFill>
            <p:spPr>
              <a:xfrm>
                <a:off x="5106191" y="3590193"/>
                <a:ext cx="3366357" cy="2215071"/>
              </a:xfrm>
              <a:prstGeom prst="rect">
                <a:avLst/>
              </a:prstGeom>
            </p:spPr>
          </p:pic>
          <p:cxnSp>
            <p:nvCxnSpPr>
              <p:cNvPr id="94" name="Straight Connector 29">
                <a:extLst>
                  <a:ext uri="{FF2B5EF4-FFF2-40B4-BE49-F238E27FC236}">
                    <a16:creationId xmlns:a16="http://schemas.microsoft.com/office/drawing/2014/main" id="{CC4B507F-DC1D-4BEB-8850-080067876A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9767" y="3817797"/>
                <a:ext cx="3062673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32">
                <a:extLst>
                  <a:ext uri="{FF2B5EF4-FFF2-40B4-BE49-F238E27FC236}">
                    <a16:creationId xmlns:a16="http://schemas.microsoft.com/office/drawing/2014/main" id="{C5D8B06B-4E4C-4B36-9389-FCB1C2D986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9767" y="5461539"/>
                <a:ext cx="301767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34">
                <a:extLst>
                  <a:ext uri="{FF2B5EF4-FFF2-40B4-BE49-F238E27FC236}">
                    <a16:creationId xmlns:a16="http://schemas.microsoft.com/office/drawing/2014/main" id="{91A36959-8670-4056-84E2-8B515D178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35070" y="3824636"/>
                <a:ext cx="0" cy="163690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36">
                <a:extLst>
                  <a:ext uri="{FF2B5EF4-FFF2-40B4-BE49-F238E27FC236}">
                    <a16:creationId xmlns:a16="http://schemas.microsoft.com/office/drawing/2014/main" id="{D0FB57C8-3323-483C-BB3B-C4825CD73B10}"/>
                  </a:ext>
                </a:extLst>
              </p:cNvPr>
              <p:cNvSpPr txBox="1"/>
              <p:nvPr/>
            </p:nvSpPr>
            <p:spPr>
              <a:xfrm>
                <a:off x="7035070" y="4464093"/>
                <a:ext cx="1125633" cy="31746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~35 </a:t>
                </a:r>
                <a:r>
                  <a:rPr lang="en-US" b="1" dirty="0" err="1">
                    <a:solidFill>
                      <a:srgbClr val="FF000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rad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4" name="CasellaDiTesto 23"/>
            <p:cNvSpPr txBox="1"/>
            <p:nvPr/>
          </p:nvSpPr>
          <p:spPr>
            <a:xfrm>
              <a:off x="4378922" y="5700480"/>
              <a:ext cx="13805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rgbClr val="FF25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r>
                <a:rPr lang="en-GB" b="1" i="1" baseline="-25000" dirty="0">
                  <a:solidFill>
                    <a:srgbClr val="FF2500"/>
                  </a:solidFill>
                </a:rPr>
                <a:t>c </a:t>
              </a:r>
              <a:r>
                <a:rPr lang="en-GB" b="1" i="1" dirty="0">
                  <a:solidFill>
                    <a:srgbClr val="FF2500"/>
                  </a:solidFill>
                </a:rPr>
                <a:t>~ 10</a:t>
              </a:r>
              <a:r>
                <a:rPr lang="en-US" b="1" i="1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GB" b="1" i="1" dirty="0">
                  <a:solidFill>
                    <a:srgbClr val="FF2500"/>
                  </a:solidFill>
                </a:rPr>
                <a:t>rad</a:t>
              </a:r>
            </a:p>
            <a:p>
              <a:pPr algn="ctr"/>
              <a:r>
                <a:rPr lang="en-GB" b="1" i="1" dirty="0">
                  <a:solidFill>
                    <a:srgbClr val="FF2500"/>
                  </a:solidFill>
                </a:rPr>
                <a:t>450 GeV</a:t>
              </a: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298543" y="2852936"/>
              <a:ext cx="798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GB" dirty="0"/>
                <a:t>Example of </a:t>
              </a:r>
              <a:r>
                <a:rPr lang="en-GB" b="1" dirty="0">
                  <a:solidFill>
                    <a:srgbClr val="267CB7"/>
                  </a:solidFill>
                </a:rPr>
                <a:t>linear</a:t>
              </a:r>
              <a:r>
                <a:rPr lang="en-GB" dirty="0">
                  <a:solidFill>
                    <a:srgbClr val="267CB7"/>
                  </a:solidFill>
                </a:rPr>
                <a:t> </a:t>
              </a:r>
              <a:r>
                <a:rPr lang="en-GB" dirty="0"/>
                <a:t>and </a:t>
              </a:r>
              <a:r>
                <a:rPr lang="en-GB" b="1" dirty="0">
                  <a:solidFill>
                    <a:srgbClr val="FF2500"/>
                  </a:solidFill>
                </a:rPr>
                <a:t>angular</a:t>
              </a:r>
              <a:r>
                <a:rPr lang="en-GB" dirty="0">
                  <a:solidFill>
                    <a:srgbClr val="FF2500"/>
                  </a:solidFill>
                </a:rPr>
                <a:t> </a:t>
              </a:r>
              <a:r>
                <a:rPr lang="en-GB" dirty="0"/>
                <a:t>functions used to follow adiabatic dumping</a:t>
              </a:r>
            </a:p>
          </p:txBody>
        </p:sp>
        <p:sp>
          <p:nvSpPr>
            <p:cNvPr id="110" name="CasellaDiTesto 109"/>
            <p:cNvSpPr txBox="1"/>
            <p:nvPr/>
          </p:nvSpPr>
          <p:spPr>
            <a:xfrm>
              <a:off x="7239583" y="5699222"/>
              <a:ext cx="15023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rgbClr val="FF2500"/>
                  </a:solidFill>
                  <a:latin typeface="Symbol" charset="2"/>
                  <a:ea typeface="Symbol" charset="2"/>
                  <a:cs typeface="Symbol" charset="2"/>
                </a:rPr>
                <a:t>q</a:t>
              </a:r>
              <a:r>
                <a:rPr lang="en-GB" b="1" i="1" baseline="-25000" dirty="0">
                  <a:solidFill>
                    <a:srgbClr val="FF2500"/>
                  </a:solidFill>
                </a:rPr>
                <a:t>c </a:t>
              </a:r>
              <a:r>
                <a:rPr lang="en-GB" b="1" i="1" dirty="0">
                  <a:solidFill>
                    <a:srgbClr val="FF2500"/>
                  </a:solidFill>
                </a:rPr>
                <a:t>~ 2.5</a:t>
              </a:r>
              <a:r>
                <a:rPr lang="el-GR" b="1" i="1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 </a:t>
              </a:r>
              <a:r>
                <a:rPr lang="en-US" b="1" i="1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GB" b="1" i="1" dirty="0">
                  <a:solidFill>
                    <a:srgbClr val="FF2500"/>
                  </a:solidFill>
                </a:rPr>
                <a:t>rad</a:t>
              </a:r>
            </a:p>
            <a:p>
              <a:pPr algn="ctr"/>
              <a:r>
                <a:rPr lang="en-GB" b="1" i="1" dirty="0">
                  <a:solidFill>
                    <a:srgbClr val="FF2500"/>
                  </a:solidFill>
                </a:rPr>
                <a:t>6.5 </a:t>
              </a:r>
              <a:r>
                <a:rPr lang="en-GB" b="1" i="1" dirty="0" err="1">
                  <a:solidFill>
                    <a:srgbClr val="FF2500"/>
                  </a:solidFill>
                </a:rPr>
                <a:t>TeV</a:t>
              </a:r>
              <a:endParaRPr lang="en-GB" b="1" i="1" dirty="0">
                <a:solidFill>
                  <a:srgbClr val="FF2500"/>
                </a:solidFill>
              </a:endParaRPr>
            </a:p>
          </p:txBody>
        </p:sp>
        <p:sp>
          <p:nvSpPr>
            <p:cNvPr id="44" name="Freccia destra 43"/>
            <p:cNvSpPr/>
            <p:nvPr/>
          </p:nvSpPr>
          <p:spPr>
            <a:xfrm>
              <a:off x="5878402" y="5892132"/>
              <a:ext cx="1357894" cy="271521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61000">
                  <a:srgbClr val="FF2500"/>
                </a:gs>
              </a:gsLst>
              <a:lin ang="0" scaled="0"/>
            </a:gradFill>
            <a:ln>
              <a:solidFill>
                <a:srgbClr val="FF25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Espace réservé du pied de page 1">
            <a:extLst>
              <a:ext uri="{FF2B5EF4-FFF2-40B4-BE49-F238E27FC236}">
                <a16:creationId xmlns:a16="http://schemas.microsoft.com/office/drawing/2014/main" id="{1DABA3D6-55A5-4FC7-9B37-62ACE7E43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1244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82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0.0092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0.00122 0.0111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55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81481E-6 L 2.77778E-7 0.015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8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err="1"/>
              <a:t>Channeling</a:t>
            </a:r>
            <a:r>
              <a:rPr lang="en-GB" sz="3000" dirty="0"/>
              <a:t> during dynamic phases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15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B0E3B071-CF5C-485B-826D-A2C645912F45}"/>
              </a:ext>
            </a:extLst>
          </p:cNvPr>
          <p:cNvSpPr txBox="1">
            <a:spLocks/>
          </p:cNvSpPr>
          <p:nvPr/>
        </p:nvSpPr>
        <p:spPr>
          <a:xfrm>
            <a:off x="407416" y="765361"/>
            <a:ext cx="8736584" cy="40386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800" b="1" dirty="0">
                <a:solidFill>
                  <a:srgbClr val="00B050"/>
                </a:solidFill>
                <a:sym typeface="Wingdings" panose="05000000000000000000" pitchFamily="2" charset="2"/>
              </a:rPr>
              <a:t>Channeling</a:t>
            </a:r>
            <a:r>
              <a:rPr lang="en-US" sz="18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conditions assessed by means of continuous loss maps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174442" y="1187460"/>
            <a:ext cx="6088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Observable: ratio of </a:t>
            </a:r>
            <a:r>
              <a:rPr lang="en-GB" b="1" dirty="0">
                <a:solidFill>
                  <a:srgbClr val="00B050"/>
                </a:solidFill>
              </a:rPr>
              <a:t>losses at absorber </a:t>
            </a:r>
            <a:r>
              <a:rPr lang="en-GB" b="1" dirty="0" err="1">
                <a:solidFill>
                  <a:srgbClr val="00B050"/>
                </a:solidFill>
              </a:rPr>
              <a:t>w.r.t</a:t>
            </a:r>
            <a:r>
              <a:rPr lang="en-GB" b="1" dirty="0">
                <a:solidFill>
                  <a:srgbClr val="00B050"/>
                </a:solidFill>
              </a:rPr>
              <a:t>. at crystals</a:t>
            </a:r>
          </a:p>
        </p:txBody>
      </p:sp>
      <p:sp>
        <p:nvSpPr>
          <p:cNvPr id="78" name="Bent Arrow 32"/>
          <p:cNvSpPr/>
          <p:nvPr/>
        </p:nvSpPr>
        <p:spPr>
          <a:xfrm flipV="1">
            <a:off x="467544" y="1051921"/>
            <a:ext cx="706898" cy="430629"/>
          </a:xfrm>
          <a:prstGeom prst="bentArrow">
            <a:avLst/>
          </a:prstGeom>
          <a:gradFill>
            <a:gsLst>
              <a:gs pos="0">
                <a:schemeClr val="bg1"/>
              </a:gs>
              <a:gs pos="100000">
                <a:srgbClr val="00B050"/>
              </a:gs>
            </a:gsLst>
            <a:lin ang="16200000" scaled="0"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1"/>
              </a:buClr>
            </a:pPr>
            <a:endParaRPr lang="en-GB" sz="1600">
              <a:solidFill>
                <a:schemeClr val="tx1"/>
              </a:solidFill>
            </a:endParaRPr>
          </a:p>
        </p:txBody>
      </p:sp>
      <p:grpSp>
        <p:nvGrpSpPr>
          <p:cNvPr id="45" name="Gruppo 44"/>
          <p:cNvGrpSpPr/>
          <p:nvPr/>
        </p:nvGrpSpPr>
        <p:grpSpPr>
          <a:xfrm>
            <a:off x="969528" y="1585113"/>
            <a:ext cx="3220083" cy="1878811"/>
            <a:chOff x="969528" y="1585113"/>
            <a:chExt cx="3220083" cy="1878811"/>
          </a:xfrm>
        </p:grpSpPr>
        <p:pic>
          <p:nvPicPr>
            <p:cNvPr id="33" name="Picture 159">
              <a:extLst>
                <a:ext uri="{FF2B5EF4-FFF2-40B4-BE49-F238E27FC236}">
                  <a16:creationId xmlns:a16="http://schemas.microsoft.com/office/drawing/2014/main" id="{F584F3E4-6DBA-4E96-BE4F-8DA7D85E60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36" r="5100"/>
            <a:stretch/>
          </p:blipFill>
          <p:spPr>
            <a:xfrm>
              <a:off x="969528" y="1585113"/>
              <a:ext cx="3220083" cy="1878811"/>
            </a:xfrm>
            <a:prstGeom prst="rect">
              <a:avLst/>
            </a:prstGeom>
          </p:spPr>
        </p:pic>
        <p:sp>
          <p:nvSpPr>
            <p:cNvPr id="32" name="Rettangolo arrotondato 31"/>
            <p:cNvSpPr/>
            <p:nvPr/>
          </p:nvSpPr>
          <p:spPr>
            <a:xfrm>
              <a:off x="3203855" y="1958281"/>
              <a:ext cx="654824" cy="305978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>
                  <a:solidFill>
                    <a:schemeClr val="bg1"/>
                  </a:solidFill>
                </a:rPr>
                <a:t>CH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2222254" y="2393443"/>
              <a:ext cx="216024" cy="1233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ttangolo 55"/>
            <p:cNvSpPr/>
            <p:nvPr/>
          </p:nvSpPr>
          <p:spPr>
            <a:xfrm>
              <a:off x="2417321" y="1945957"/>
              <a:ext cx="216024" cy="1233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2267744" y="2060848"/>
              <a:ext cx="429344" cy="0"/>
            </a:xfrm>
            <a:prstGeom prst="line">
              <a:avLst/>
            </a:prstGeom>
            <a:ln w="19050">
              <a:solidFill>
                <a:srgbClr val="008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>
              <a:off x="2267744" y="2520000"/>
              <a:ext cx="429344" cy="0"/>
            </a:xfrm>
            <a:prstGeom prst="line">
              <a:avLst/>
            </a:prstGeom>
            <a:ln w="19050">
              <a:solidFill>
                <a:srgbClr val="008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>
              <a:off x="2555776" y="2060848"/>
              <a:ext cx="0" cy="459152"/>
            </a:xfrm>
            <a:prstGeom prst="straightConnector1">
              <a:avLst/>
            </a:prstGeom>
            <a:ln w="19050">
              <a:solidFill>
                <a:srgbClr val="008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/>
            <p:cNvSpPr txBox="1"/>
            <p:nvPr/>
          </p:nvSpPr>
          <p:spPr>
            <a:xfrm>
              <a:off x="2032749" y="2132856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>
                  <a:solidFill>
                    <a:srgbClr val="008000"/>
                  </a:solidFill>
                </a:rPr>
                <a:t>&lt;10</a:t>
              </a:r>
              <a:r>
                <a:rPr lang="en-GB" sz="1400" b="1" i="1" baseline="30000" dirty="0">
                  <a:solidFill>
                    <a:srgbClr val="008000"/>
                  </a:solidFill>
                </a:rPr>
                <a:t>-2</a:t>
              </a: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1855324" y="2499556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/>
                <a:t>Cry</a:t>
              </a:r>
            </a:p>
          </p:txBody>
        </p:sp>
        <p:cxnSp>
          <p:nvCxnSpPr>
            <p:cNvPr id="30" name="Connettore 2 29"/>
            <p:cNvCxnSpPr/>
            <p:nvPr/>
          </p:nvCxnSpPr>
          <p:spPr>
            <a:xfrm flipV="1">
              <a:off x="2267744" y="2558411"/>
              <a:ext cx="157920" cy="1218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asellaDiTesto 63"/>
            <p:cNvSpPr txBox="1"/>
            <p:nvPr/>
          </p:nvSpPr>
          <p:spPr>
            <a:xfrm>
              <a:off x="2751378" y="1742299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/>
                <a:t>Abs</a:t>
              </a:r>
            </a:p>
          </p:txBody>
        </p:sp>
        <p:cxnSp>
          <p:nvCxnSpPr>
            <p:cNvPr id="65" name="Connettore 2 64"/>
            <p:cNvCxnSpPr/>
            <p:nvPr/>
          </p:nvCxnSpPr>
          <p:spPr>
            <a:xfrm flipV="1">
              <a:off x="2674721" y="1911787"/>
              <a:ext cx="157920" cy="12181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uppo 45"/>
          <p:cNvGrpSpPr/>
          <p:nvPr/>
        </p:nvGrpSpPr>
        <p:grpSpPr>
          <a:xfrm>
            <a:off x="4932040" y="1615815"/>
            <a:ext cx="3220081" cy="1885193"/>
            <a:chOff x="4932040" y="1615815"/>
            <a:chExt cx="3220081" cy="1885193"/>
          </a:xfrm>
        </p:grpSpPr>
        <p:pic>
          <p:nvPicPr>
            <p:cNvPr id="34" name="Picture 159">
              <a:extLst>
                <a:ext uri="{FF2B5EF4-FFF2-40B4-BE49-F238E27FC236}">
                  <a16:creationId xmlns:a16="http://schemas.microsoft.com/office/drawing/2014/main" id="{C7621B12-82AE-4BF6-B9B0-F9C61D5C6A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78" r="5663"/>
            <a:stretch/>
          </p:blipFill>
          <p:spPr>
            <a:xfrm>
              <a:off x="4932040" y="1615815"/>
              <a:ext cx="3220081" cy="1885193"/>
            </a:xfrm>
            <a:prstGeom prst="rect">
              <a:avLst/>
            </a:prstGeom>
          </p:spPr>
        </p:pic>
        <p:sp>
          <p:nvSpPr>
            <p:cNvPr id="43" name="Rettangolo arrotondato 42"/>
            <p:cNvSpPr/>
            <p:nvPr/>
          </p:nvSpPr>
          <p:spPr>
            <a:xfrm>
              <a:off x="7229640" y="1958281"/>
              <a:ext cx="654824" cy="305978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>
                  <a:solidFill>
                    <a:schemeClr val="bg1"/>
                  </a:solidFill>
                </a:rPr>
                <a:t>AM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5797916" y="2329417"/>
              <a:ext cx="4844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/>
                <a:t>Cry</a:t>
              </a:r>
            </a:p>
          </p:txBody>
        </p:sp>
        <p:cxnSp>
          <p:nvCxnSpPr>
            <p:cNvPr id="68" name="Connettore 2 67"/>
            <p:cNvCxnSpPr/>
            <p:nvPr/>
          </p:nvCxnSpPr>
          <p:spPr>
            <a:xfrm flipV="1">
              <a:off x="6210336" y="2388272"/>
              <a:ext cx="157920" cy="1218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asellaDiTesto 70"/>
            <p:cNvSpPr txBox="1"/>
            <p:nvPr/>
          </p:nvSpPr>
          <p:spPr>
            <a:xfrm>
              <a:off x="6713396" y="1844824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/>
                <a:t>Abs</a:t>
              </a:r>
            </a:p>
          </p:txBody>
        </p:sp>
        <p:cxnSp>
          <p:nvCxnSpPr>
            <p:cNvPr id="74" name="Connettore 2 73"/>
            <p:cNvCxnSpPr/>
            <p:nvPr/>
          </p:nvCxnSpPr>
          <p:spPr>
            <a:xfrm flipV="1">
              <a:off x="6636739" y="2014312"/>
              <a:ext cx="157920" cy="12181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ttangolo 43"/>
            <p:cNvSpPr/>
            <p:nvPr/>
          </p:nvSpPr>
          <p:spPr>
            <a:xfrm>
              <a:off x="6210336" y="2261164"/>
              <a:ext cx="233872" cy="80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ttangolo 74"/>
            <p:cNvSpPr/>
            <p:nvPr/>
          </p:nvSpPr>
          <p:spPr>
            <a:xfrm>
              <a:off x="6372200" y="2047615"/>
              <a:ext cx="233872" cy="808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320987" y="3573016"/>
            <a:ext cx="8182237" cy="2447759"/>
            <a:chOff x="320987" y="3573016"/>
            <a:chExt cx="8182237" cy="2447759"/>
          </a:xfrm>
        </p:grpSpPr>
        <p:grpSp>
          <p:nvGrpSpPr>
            <p:cNvPr id="61" name="Gruppo 60"/>
            <p:cNvGrpSpPr/>
            <p:nvPr/>
          </p:nvGrpSpPr>
          <p:grpSpPr>
            <a:xfrm>
              <a:off x="320987" y="3573016"/>
              <a:ext cx="8182237" cy="2447759"/>
              <a:chOff x="320987" y="3573016"/>
              <a:chExt cx="8182237" cy="2447759"/>
            </a:xfrm>
          </p:grpSpPr>
          <p:pic>
            <p:nvPicPr>
              <p:cNvPr id="41" name="Immagine 28">
                <a:extLst>
                  <a:ext uri="{FF2B5EF4-FFF2-40B4-BE49-F238E27FC236}">
                    <a16:creationId xmlns:a16="http://schemas.microsoft.com/office/drawing/2014/main" id="{708972F1-A44C-4363-8435-3849C7B32C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8" t="7155" r="8284"/>
              <a:stretch/>
            </p:blipFill>
            <p:spPr>
              <a:xfrm>
                <a:off x="794455" y="3932380"/>
                <a:ext cx="3201481" cy="1887178"/>
              </a:xfrm>
              <a:prstGeom prst="rect">
                <a:avLst/>
              </a:prstGeom>
            </p:spPr>
          </p:pic>
          <p:grpSp>
            <p:nvGrpSpPr>
              <p:cNvPr id="15" name="Gruppo 14"/>
              <p:cNvGrpSpPr/>
              <p:nvPr/>
            </p:nvGrpSpPr>
            <p:grpSpPr>
              <a:xfrm>
                <a:off x="4211960" y="3659606"/>
                <a:ext cx="4291264" cy="2361169"/>
                <a:chOff x="4025152" y="6324417"/>
                <a:chExt cx="4291264" cy="2361169"/>
              </a:xfrm>
            </p:grpSpPr>
            <p:grpSp>
              <p:nvGrpSpPr>
                <p:cNvPr id="51" name="Gruppo 50"/>
                <p:cNvGrpSpPr/>
                <p:nvPr/>
              </p:nvGrpSpPr>
              <p:grpSpPr>
                <a:xfrm>
                  <a:off x="4025152" y="6324417"/>
                  <a:ext cx="4291264" cy="2361169"/>
                  <a:chOff x="1064751" y="3702516"/>
                  <a:chExt cx="3567345" cy="1938170"/>
                </a:xfrm>
              </p:grpSpPr>
              <p:grpSp>
                <p:nvGrpSpPr>
                  <p:cNvPr id="52" name="Gruppo 51"/>
                  <p:cNvGrpSpPr/>
                  <p:nvPr/>
                </p:nvGrpSpPr>
                <p:grpSpPr>
                  <a:xfrm>
                    <a:off x="1074200" y="3702516"/>
                    <a:ext cx="3557896" cy="1938170"/>
                    <a:chOff x="1074200" y="3702516"/>
                    <a:chExt cx="3557896" cy="1938170"/>
                  </a:xfrm>
                </p:grpSpPr>
                <p:pic>
                  <p:nvPicPr>
                    <p:cNvPr id="58" name="Picture 10">
                      <a:extLst>
                        <a:ext uri="{FF2B5EF4-FFF2-40B4-BE49-F238E27FC236}">
                          <a16:creationId xmlns:a16="http://schemas.microsoft.com/office/drawing/2014/main" id="{C0261CD5-1293-431E-8008-CAE0599619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8"/>
                    <a:srcRect b="32599"/>
                    <a:stretch/>
                  </p:blipFill>
                  <p:spPr>
                    <a:xfrm>
                      <a:off x="1074201" y="3702516"/>
                      <a:ext cx="3557895" cy="159869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9" name="Picture 10">
                      <a:extLst>
                        <a:ext uri="{FF2B5EF4-FFF2-40B4-BE49-F238E27FC236}">
                          <a16:creationId xmlns:a16="http://schemas.microsoft.com/office/drawing/2014/main" id="{C0261CD5-1293-431E-8008-CAE0599619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8"/>
                    <a:srcRect t="85362"/>
                    <a:stretch/>
                  </p:blipFill>
                  <p:spPr>
                    <a:xfrm>
                      <a:off x="1074200" y="5293494"/>
                      <a:ext cx="3557895" cy="347192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55" name="Picture 10">
                    <a:extLst>
                      <a:ext uri="{FF2B5EF4-FFF2-40B4-BE49-F238E27FC236}">
                        <a16:creationId xmlns:a16="http://schemas.microsoft.com/office/drawing/2014/main" id="{C0261CD5-1293-431E-8008-CAE05996199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t="18574" r="95695" b="20710"/>
                  <a:stretch/>
                </p:blipFill>
                <p:spPr>
                  <a:xfrm>
                    <a:off x="1064751" y="3933056"/>
                    <a:ext cx="153158" cy="1440160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49" name="Straight Connector 24">
                  <a:extLst>
                    <a:ext uri="{FF2B5EF4-FFF2-40B4-BE49-F238E27FC236}">
                      <a16:creationId xmlns:a16="http://schemas.microsoft.com/office/drawing/2014/main" id="{9A22F387-4A9F-4EE8-B8E9-CDA3EB394225}"/>
                    </a:ext>
                  </a:extLst>
                </p:cNvPr>
                <p:cNvCxnSpPr/>
                <p:nvPr/>
              </p:nvCxnSpPr>
              <p:spPr>
                <a:xfrm>
                  <a:off x="6084168" y="6669360"/>
                  <a:ext cx="0" cy="1593259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47" name="Rectangle 12">
                  <a:extLst>
                    <a:ext uri="{FF2B5EF4-FFF2-40B4-BE49-F238E27FC236}">
                      <a16:creationId xmlns:a16="http://schemas.microsoft.com/office/drawing/2014/main" id="{DA11FB2A-52E0-4544-9136-82314C7E5214}"/>
                    </a:ext>
                  </a:extLst>
                </p:cNvPr>
                <p:cNvSpPr/>
                <p:nvPr/>
              </p:nvSpPr>
              <p:spPr>
                <a:xfrm>
                  <a:off x="6084168" y="6669360"/>
                  <a:ext cx="2145600" cy="1602656"/>
                </a:xfrm>
                <a:prstGeom prst="rect">
                  <a:avLst/>
                </a:prstGeom>
                <a:solidFill>
                  <a:srgbClr val="FF0000">
                    <a:alpha val="24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CasellaDiTesto 13"/>
                <p:cNvSpPr txBox="1"/>
                <p:nvPr/>
              </p:nvSpPr>
              <p:spPr>
                <a:xfrm>
                  <a:off x="6095536" y="6673334"/>
                  <a:ext cx="12747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i="1" dirty="0">
                      <a:solidFill>
                        <a:srgbClr val="FF0000"/>
                      </a:solidFill>
                    </a:rPr>
                    <a:t>MCBs trip</a:t>
                  </a:r>
                </a:p>
              </p:txBody>
            </p:sp>
          </p:grpSp>
          <p:cxnSp>
            <p:nvCxnSpPr>
              <p:cNvPr id="24" name="Connettore 1 23"/>
              <p:cNvCxnSpPr/>
              <p:nvPr/>
            </p:nvCxnSpPr>
            <p:spPr>
              <a:xfrm flipH="1">
                <a:off x="467544" y="5068269"/>
                <a:ext cx="4164584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CasellaDiTesto 24"/>
              <p:cNvSpPr txBox="1"/>
              <p:nvPr/>
            </p:nvSpPr>
            <p:spPr>
              <a:xfrm rot="16200000">
                <a:off x="235736" y="4551503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i="1">
                    <a:solidFill>
                      <a:srgbClr val="FF0000"/>
                    </a:solidFill>
                  </a:rPr>
                  <a:t>AM</a:t>
                </a:r>
              </a:p>
            </p:txBody>
          </p:sp>
          <p:sp>
            <p:nvSpPr>
              <p:cNvPr id="63" name="CasellaDiTesto 62"/>
              <p:cNvSpPr txBox="1"/>
              <p:nvPr/>
            </p:nvSpPr>
            <p:spPr>
              <a:xfrm rot="16200000">
                <a:off x="246607" y="5209291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i="1" dirty="0">
                    <a:solidFill>
                      <a:srgbClr val="00B050"/>
                    </a:solidFill>
                  </a:rPr>
                  <a:t>CH</a:t>
                </a:r>
              </a:p>
            </p:txBody>
          </p:sp>
          <p:cxnSp>
            <p:nvCxnSpPr>
              <p:cNvPr id="28" name="Connettore 2 27"/>
              <p:cNvCxnSpPr/>
              <p:nvPr/>
            </p:nvCxnSpPr>
            <p:spPr>
              <a:xfrm flipV="1">
                <a:off x="690319" y="3932380"/>
                <a:ext cx="0" cy="1075659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ttore 2 65"/>
              <p:cNvCxnSpPr/>
              <p:nvPr/>
            </p:nvCxnSpPr>
            <p:spPr>
              <a:xfrm flipV="1">
                <a:off x="690319" y="5115174"/>
                <a:ext cx="0" cy="492031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headEnd type="triangl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12">
                <a:extLst>
                  <a:ext uri="{FF2B5EF4-FFF2-40B4-BE49-F238E27FC236}">
                    <a16:creationId xmlns:a16="http://schemas.microsoft.com/office/drawing/2014/main" id="{DA11FB2A-52E0-4544-9136-82314C7E5214}"/>
                  </a:ext>
                </a:extLst>
              </p:cNvPr>
              <p:cNvSpPr/>
              <p:nvPr/>
            </p:nvSpPr>
            <p:spPr>
              <a:xfrm>
                <a:off x="1043608" y="3995152"/>
                <a:ext cx="2889896" cy="1072469"/>
              </a:xfrm>
              <a:prstGeom prst="rect">
                <a:avLst/>
              </a:prstGeom>
              <a:solidFill>
                <a:srgbClr val="FF0000">
                  <a:alpha val="24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0" name="Rectangle 12">
                <a:extLst>
                  <a:ext uri="{FF2B5EF4-FFF2-40B4-BE49-F238E27FC236}">
                    <a16:creationId xmlns:a16="http://schemas.microsoft.com/office/drawing/2014/main" id="{DA11FB2A-52E0-4544-9136-82314C7E5214}"/>
                  </a:ext>
                </a:extLst>
              </p:cNvPr>
              <p:cNvSpPr/>
              <p:nvPr/>
            </p:nvSpPr>
            <p:spPr>
              <a:xfrm>
                <a:off x="4644008" y="4004549"/>
                <a:ext cx="1627480" cy="1072469"/>
              </a:xfrm>
              <a:prstGeom prst="rect">
                <a:avLst/>
              </a:prstGeom>
              <a:solidFill>
                <a:srgbClr val="FF0000">
                  <a:alpha val="24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2" name="Rectangle 12">
                <a:extLst>
                  <a:ext uri="{FF2B5EF4-FFF2-40B4-BE49-F238E27FC236}">
                    <a16:creationId xmlns:a16="http://schemas.microsoft.com/office/drawing/2014/main" id="{DA11FB2A-52E0-4544-9136-82314C7E5214}"/>
                  </a:ext>
                </a:extLst>
              </p:cNvPr>
              <p:cNvSpPr/>
              <p:nvPr/>
            </p:nvSpPr>
            <p:spPr>
              <a:xfrm>
                <a:off x="1043608" y="5067621"/>
                <a:ext cx="2889896" cy="545631"/>
              </a:xfrm>
              <a:prstGeom prst="rect">
                <a:avLst/>
              </a:prstGeom>
              <a:solidFill>
                <a:srgbClr val="008000">
                  <a:alpha val="24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3" name="Rectangle 12">
                <a:extLst>
                  <a:ext uri="{FF2B5EF4-FFF2-40B4-BE49-F238E27FC236}">
                    <a16:creationId xmlns:a16="http://schemas.microsoft.com/office/drawing/2014/main" id="{DA11FB2A-52E0-4544-9136-82314C7E5214}"/>
                  </a:ext>
                </a:extLst>
              </p:cNvPr>
              <p:cNvSpPr/>
              <p:nvPr/>
            </p:nvSpPr>
            <p:spPr>
              <a:xfrm>
                <a:off x="4644008" y="5073327"/>
                <a:ext cx="1615089" cy="533232"/>
              </a:xfrm>
              <a:prstGeom prst="rect">
                <a:avLst/>
              </a:prstGeom>
              <a:solidFill>
                <a:srgbClr val="008000">
                  <a:alpha val="24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9" name="Connettore 1 8"/>
              <p:cNvCxnSpPr/>
              <p:nvPr/>
            </p:nvCxnSpPr>
            <p:spPr>
              <a:xfrm>
                <a:off x="6282344" y="4377855"/>
                <a:ext cx="127470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CasellaDiTesto 39"/>
              <p:cNvSpPr txBox="1"/>
              <p:nvPr/>
            </p:nvSpPr>
            <p:spPr>
              <a:xfrm>
                <a:off x="1444387" y="3573016"/>
                <a:ext cx="2069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Only B1H in 2016</a:t>
                </a:r>
                <a:endParaRPr lang="en-GB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0" name="Rettangolo 59"/>
              <p:cNvSpPr/>
              <p:nvPr/>
            </p:nvSpPr>
            <p:spPr>
              <a:xfrm>
                <a:off x="5436096" y="3862767"/>
                <a:ext cx="2232248" cy="12717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CasellaDiTesto 41"/>
              <p:cNvSpPr txBox="1"/>
              <p:nvPr/>
            </p:nvSpPr>
            <p:spPr>
              <a:xfrm>
                <a:off x="5276349" y="3577784"/>
                <a:ext cx="25314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00B050"/>
                    </a:solidFill>
                  </a:rPr>
                  <a:t>All 4 crystals in 2018!</a:t>
                </a:r>
              </a:p>
            </p:txBody>
          </p:sp>
        </p:grpSp>
        <p:sp>
          <p:nvSpPr>
            <p:cNvPr id="76" name="CasellaDiTesto 75"/>
            <p:cNvSpPr txBox="1"/>
            <p:nvPr/>
          </p:nvSpPr>
          <p:spPr>
            <a:xfrm>
              <a:off x="1032752" y="4011667"/>
              <a:ext cx="1079721" cy="354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i="1" dirty="0"/>
                <a:t>R. Rossi</a:t>
              </a: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407416" y="5868254"/>
            <a:ext cx="820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b="1">
                <a:solidFill>
                  <a:srgbClr val="00B050"/>
                </a:solidFill>
              </a:rPr>
              <a:t>Similar </a:t>
            </a:r>
            <a:r>
              <a:rPr lang="en-GB" b="1" dirty="0">
                <a:solidFill>
                  <a:srgbClr val="00B050"/>
                </a:solidFill>
              </a:rPr>
              <a:t>results </a:t>
            </a:r>
            <a:r>
              <a:rPr lang="en-GB" dirty="0"/>
              <a:t>during</a:t>
            </a:r>
            <a:r>
              <a:rPr lang="en-GB" b="1" dirty="0"/>
              <a:t> </a:t>
            </a:r>
            <a:r>
              <a:rPr lang="en-GB" b="1" dirty="0">
                <a:solidFill>
                  <a:srgbClr val="00B050"/>
                </a:solidFill>
              </a:rPr>
              <a:t>squeeze</a:t>
            </a:r>
            <a:r>
              <a:rPr lang="en-GB" dirty="0"/>
              <a:t>, </a:t>
            </a:r>
            <a:r>
              <a:rPr lang="en-GB" b="1" dirty="0">
                <a:solidFill>
                  <a:srgbClr val="00B050"/>
                </a:solidFill>
              </a:rPr>
              <a:t>collapsing separation</a:t>
            </a:r>
            <a:r>
              <a:rPr lang="en-GB" dirty="0"/>
              <a:t>, </a:t>
            </a:r>
            <a:r>
              <a:rPr lang="en-GB" b="1" dirty="0">
                <a:solidFill>
                  <a:srgbClr val="00B050"/>
                </a:solidFill>
              </a:rPr>
              <a:t>orbit corrections</a:t>
            </a:r>
          </a:p>
        </p:txBody>
      </p:sp>
      <p:sp>
        <p:nvSpPr>
          <p:cNvPr id="77" name="CasellaDiTesto 76"/>
          <p:cNvSpPr txBox="1"/>
          <p:nvPr/>
        </p:nvSpPr>
        <p:spPr>
          <a:xfrm>
            <a:off x="3195589" y="2348880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0432FF"/>
                </a:solidFill>
              </a:rPr>
              <a:t>Beam 1 </a:t>
            </a:r>
          </a:p>
        </p:txBody>
      </p:sp>
      <p:cxnSp>
        <p:nvCxnSpPr>
          <p:cNvPr id="79" name="Connettore 2 78"/>
          <p:cNvCxnSpPr/>
          <p:nvPr/>
        </p:nvCxnSpPr>
        <p:spPr>
          <a:xfrm>
            <a:off x="3274278" y="2636912"/>
            <a:ext cx="721658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sellaDiTesto 79"/>
          <p:cNvSpPr txBox="1"/>
          <p:nvPr/>
        </p:nvSpPr>
        <p:spPr>
          <a:xfrm>
            <a:off x="7120874" y="2353638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>
                <a:solidFill>
                  <a:srgbClr val="0432FF"/>
                </a:solidFill>
              </a:rPr>
              <a:t>Beam 1 </a:t>
            </a:r>
          </a:p>
        </p:txBody>
      </p:sp>
      <p:cxnSp>
        <p:nvCxnSpPr>
          <p:cNvPr id="81" name="Connettore 2 80"/>
          <p:cNvCxnSpPr/>
          <p:nvPr/>
        </p:nvCxnSpPr>
        <p:spPr>
          <a:xfrm>
            <a:off x="7199563" y="2641670"/>
            <a:ext cx="721658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Espace réservé du pied de page 1">
            <a:extLst>
              <a:ext uri="{FF2B5EF4-FFF2-40B4-BE49-F238E27FC236}">
                <a16:creationId xmlns:a16="http://schemas.microsoft.com/office/drawing/2014/main" id="{EAD18DAE-C5C2-4719-AF10-546AC71E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grpSp>
        <p:nvGrpSpPr>
          <p:cNvPr id="57" name="Gruppo 56"/>
          <p:cNvGrpSpPr/>
          <p:nvPr/>
        </p:nvGrpSpPr>
        <p:grpSpPr>
          <a:xfrm>
            <a:off x="1422000" y="6207840"/>
            <a:ext cx="7110440" cy="649886"/>
            <a:chOff x="1422000" y="6207840"/>
            <a:chExt cx="7110440" cy="649886"/>
          </a:xfrm>
        </p:grpSpPr>
        <p:sp>
          <p:nvSpPr>
            <p:cNvPr id="48" name="Rettangolo 47"/>
            <p:cNvSpPr/>
            <p:nvPr/>
          </p:nvSpPr>
          <p:spPr>
            <a:xfrm>
              <a:off x="1422440" y="6237312"/>
              <a:ext cx="7110000" cy="6204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solidFill>
                  <a:srgbClr val="008000"/>
                </a:solidFill>
              </a:endParaRPr>
            </a:p>
          </p:txBody>
        </p:sp>
        <p:sp>
          <p:nvSpPr>
            <p:cNvPr id="53" name="Freccia destra 52"/>
            <p:cNvSpPr/>
            <p:nvPr/>
          </p:nvSpPr>
          <p:spPr>
            <a:xfrm>
              <a:off x="1422000" y="6207840"/>
              <a:ext cx="247092" cy="605536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67000">
                  <a:srgbClr val="00B050"/>
                </a:gs>
              </a:gsLst>
              <a:lin ang="0" scaled="0"/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CasellaDiTesto 53"/>
            <p:cNvSpPr txBox="1"/>
            <p:nvPr/>
          </p:nvSpPr>
          <p:spPr>
            <a:xfrm>
              <a:off x="1691680" y="6321714"/>
              <a:ext cx="67377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Good control of </a:t>
              </a:r>
              <a:r>
                <a:rPr lang="en-GB" b="1" dirty="0" err="1">
                  <a:solidFill>
                    <a:srgbClr val="00B050"/>
                  </a:solidFill>
                </a:rPr>
                <a:t>channeling</a:t>
              </a:r>
              <a:r>
                <a:rPr lang="en-GB" dirty="0">
                  <a:solidFill>
                    <a:srgbClr val="00B050"/>
                  </a:solidFill>
                </a:rPr>
                <a:t> </a:t>
              </a:r>
              <a:r>
                <a:rPr lang="en-GB" dirty="0"/>
                <a:t>during </a:t>
              </a:r>
              <a:r>
                <a:rPr lang="en-GB" b="1" dirty="0">
                  <a:solidFill>
                    <a:srgbClr val="00B050"/>
                  </a:solidFill>
                </a:rPr>
                <a:t>dynamic phases achieved!</a:t>
              </a:r>
            </a:p>
          </p:txBody>
        </p:sp>
      </p:grp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F914F16-A990-4DED-98AE-F4B5829EB78B}"/>
              </a:ext>
            </a:extLst>
          </p:cNvPr>
          <p:cNvSpPr/>
          <p:nvPr/>
        </p:nvSpPr>
        <p:spPr>
          <a:xfrm>
            <a:off x="6368256" y="4925375"/>
            <a:ext cx="2687382" cy="82913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Ideal</a:t>
            </a:r>
            <a:r>
              <a:rPr lang="en-US" sz="1400" dirty="0">
                <a:solidFill>
                  <a:srgbClr val="FF0000"/>
                </a:solidFill>
              </a:rPr>
              <a:t> system with </a:t>
            </a:r>
            <a:r>
              <a:rPr lang="en-US" sz="1400" b="1" dirty="0">
                <a:solidFill>
                  <a:srgbClr val="FF0000"/>
                </a:solidFill>
              </a:rPr>
              <a:t>2 crystals per plane</a:t>
            </a:r>
            <a:r>
              <a:rPr lang="en-US" sz="1400" dirty="0">
                <a:solidFill>
                  <a:srgbClr val="FF0000"/>
                </a:solidFill>
              </a:rPr>
              <a:t> could accommodate orbit changes better</a:t>
            </a:r>
          </a:p>
        </p:txBody>
      </p:sp>
    </p:spTree>
    <p:extLst>
      <p:ext uri="{BB962C8B-B14F-4D97-AF65-F5344CB8AC3E}">
        <p14:creationId xmlns:p14="http://schemas.microsoft.com/office/powerpoint/2010/main" val="164806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First physics run using crystals!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16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408437" y="898102"/>
            <a:ext cx="848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First ever </a:t>
            </a:r>
            <a:r>
              <a:rPr lang="en-GB" b="1">
                <a:solidFill>
                  <a:srgbClr val="00B050"/>
                </a:solidFill>
              </a:rPr>
              <a:t>data taking</a:t>
            </a:r>
            <a:r>
              <a:rPr lang="en-GB"/>
              <a:t> </a:t>
            </a:r>
            <a:r>
              <a:rPr lang="en-GB" b="1" dirty="0">
                <a:solidFill>
                  <a:srgbClr val="00B050"/>
                </a:solidFill>
              </a:rPr>
              <a:t>using crystal collimation </a:t>
            </a:r>
            <a:r>
              <a:rPr lang="en-GB" dirty="0"/>
              <a:t>during high-</a:t>
            </a:r>
            <a:r>
              <a:rPr lang="en-GB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dirty="0"/>
              <a:t>* at 450 GeV!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43608" y="1300756"/>
            <a:ext cx="825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GB" b="1" dirty="0">
                <a:solidFill>
                  <a:srgbClr val="00B050"/>
                </a:solidFill>
              </a:rPr>
              <a:t>Very challenging </a:t>
            </a:r>
            <a:r>
              <a:rPr lang="en-GB" dirty="0"/>
              <a:t>conditions for collimation required to </a:t>
            </a:r>
            <a:r>
              <a:rPr lang="en-GB" b="1" dirty="0">
                <a:solidFill>
                  <a:srgbClr val="00B050"/>
                </a:solidFill>
              </a:rPr>
              <a:t>suppress background</a:t>
            </a:r>
          </a:p>
        </p:txBody>
      </p:sp>
      <p:sp>
        <p:nvSpPr>
          <p:cNvPr id="19" name="Bent Arrow 47"/>
          <p:cNvSpPr/>
          <p:nvPr/>
        </p:nvSpPr>
        <p:spPr>
          <a:xfrm rot="10800000" flipH="1">
            <a:off x="476537" y="1162862"/>
            <a:ext cx="567071" cy="424279"/>
          </a:xfrm>
          <a:prstGeom prst="ben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B050"/>
              </a:gs>
            </a:gsLst>
            <a:lin ang="16200000" scaled="0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1"/>
              </a:buClr>
            </a:pPr>
            <a:endParaRPr lang="en-GB" sz="1600">
              <a:solidFill>
                <a:schemeClr val="tx1"/>
              </a:solidFill>
            </a:endParaRPr>
          </a:p>
        </p:txBody>
      </p:sp>
      <p:grpSp>
        <p:nvGrpSpPr>
          <p:cNvPr id="29" name="Gruppo 28"/>
          <p:cNvGrpSpPr/>
          <p:nvPr/>
        </p:nvGrpSpPr>
        <p:grpSpPr>
          <a:xfrm>
            <a:off x="408437" y="1766287"/>
            <a:ext cx="8149560" cy="771230"/>
            <a:chOff x="408437" y="1838777"/>
            <a:chExt cx="8149560" cy="771230"/>
          </a:xfrm>
        </p:grpSpPr>
        <p:sp>
          <p:nvSpPr>
            <p:cNvPr id="10" name="CasellaDiTesto 9"/>
            <p:cNvSpPr txBox="1"/>
            <p:nvPr/>
          </p:nvSpPr>
          <p:spPr>
            <a:xfrm>
              <a:off x="408437" y="1838777"/>
              <a:ext cx="80137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chemeClr val="accent6"/>
                  </a:solidFill>
                </a:rPr>
                <a:t>Both</a:t>
              </a:r>
              <a:r>
                <a:rPr lang="en-GB" dirty="0">
                  <a:solidFill>
                    <a:schemeClr val="accent6"/>
                  </a:solidFill>
                </a:rPr>
                <a:t> </a:t>
              </a:r>
              <a:r>
                <a:rPr lang="en-GB" dirty="0"/>
                <a:t>standard and crystal collimation </a:t>
              </a:r>
              <a:r>
                <a:rPr lang="en-GB" b="1" dirty="0">
                  <a:solidFill>
                    <a:schemeClr val="accent6"/>
                  </a:solidFill>
                </a:rPr>
                <a:t>schemes prepared for operations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037990" y="2240675"/>
              <a:ext cx="7520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en-GB" dirty="0"/>
                <a:t>Fully automated</a:t>
              </a:r>
              <a:r>
                <a:rPr lang="en-GB" b="1" dirty="0"/>
                <a:t> </a:t>
              </a:r>
              <a:r>
                <a:rPr lang="en-GB" b="1" dirty="0">
                  <a:solidFill>
                    <a:schemeClr val="accent6"/>
                  </a:solidFill>
                </a:rPr>
                <a:t>insertion of crystals directly in </a:t>
              </a:r>
              <a:r>
                <a:rPr lang="en-GB" b="1" dirty="0" err="1">
                  <a:solidFill>
                    <a:schemeClr val="accent6"/>
                  </a:solidFill>
                </a:rPr>
                <a:t>channeling</a:t>
              </a:r>
              <a:r>
                <a:rPr lang="en-GB" b="1" dirty="0">
                  <a:solidFill>
                    <a:schemeClr val="accent6"/>
                  </a:solidFill>
                </a:rPr>
                <a:t> </a:t>
              </a:r>
              <a:r>
                <a:rPr lang="en-GB" dirty="0"/>
                <a:t>deployed</a:t>
              </a:r>
            </a:p>
          </p:txBody>
        </p:sp>
        <p:sp>
          <p:nvSpPr>
            <p:cNvPr id="20" name="Bent Arrow 47"/>
            <p:cNvSpPr/>
            <p:nvPr/>
          </p:nvSpPr>
          <p:spPr>
            <a:xfrm rot="10800000" flipH="1">
              <a:off x="476536" y="2100704"/>
              <a:ext cx="567071" cy="424279"/>
            </a:xfrm>
            <a:prstGeom prst="ben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6"/>
                </a:gs>
              </a:gsLst>
              <a:lin ang="16200000" scaled="0"/>
              <a:tileRect/>
            </a:gra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uppo 30"/>
          <p:cNvGrpSpPr/>
          <p:nvPr/>
        </p:nvGrpSpPr>
        <p:grpSpPr>
          <a:xfrm>
            <a:off x="408437" y="4862631"/>
            <a:ext cx="8371533" cy="1086649"/>
            <a:chOff x="408437" y="5157192"/>
            <a:chExt cx="8371533" cy="1086649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408437" y="5157192"/>
              <a:ext cx="1935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FF0000"/>
                  </a:solidFill>
                </a:rPr>
                <a:t>Future plans:</a:t>
              </a:r>
              <a:endParaRPr lang="en-GB" dirty="0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030733" y="5517232"/>
              <a:ext cx="7749237" cy="72660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b="1" dirty="0">
                  <a:solidFill>
                    <a:srgbClr val="FF0000"/>
                  </a:solidFill>
                </a:rPr>
                <a:t>High-</a:t>
              </a:r>
              <a:r>
                <a:rPr lang="en-GB" b="1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b</a:t>
              </a:r>
              <a:r>
                <a:rPr lang="en-GB" b="1" dirty="0">
                  <a:solidFill>
                    <a:srgbClr val="FF0000"/>
                  </a:solidFill>
                </a:rPr>
                <a:t>* run </a:t>
              </a:r>
              <a:r>
                <a:rPr lang="en-GB" dirty="0"/>
                <a:t>at intermediate energies </a:t>
              </a:r>
              <a:r>
                <a:rPr lang="en-GB" b="1" dirty="0">
                  <a:solidFill>
                    <a:srgbClr val="FF0000"/>
                  </a:solidFill>
                </a:rPr>
                <a:t>may be requested </a:t>
              </a:r>
              <a:r>
                <a:rPr lang="en-GB" dirty="0"/>
                <a:t>in Run3/HL-LHC</a:t>
              </a:r>
            </a:p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b="1" dirty="0">
                  <a:solidFill>
                    <a:srgbClr val="FF0000"/>
                  </a:solidFill>
                </a:rPr>
                <a:t>Preference of using crystal </a:t>
              </a:r>
              <a:r>
                <a:rPr lang="en-GB" dirty="0"/>
                <a:t>collimation scheme during data taking</a:t>
              </a:r>
            </a:p>
          </p:txBody>
        </p:sp>
        <p:sp>
          <p:nvSpPr>
            <p:cNvPr id="26" name="Bent Arrow 47"/>
            <p:cNvSpPr/>
            <p:nvPr/>
          </p:nvSpPr>
          <p:spPr>
            <a:xfrm rot="10800000" flipH="1">
              <a:off x="478913" y="5603538"/>
              <a:ext cx="567071" cy="424279"/>
            </a:xfrm>
            <a:prstGeom prst="ben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FF2500"/>
                </a:gs>
              </a:gsLst>
              <a:lin ang="16200000" scaled="0"/>
              <a:tileRect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/>
            </a:p>
          </p:txBody>
        </p:sp>
      </p:grpSp>
      <p:grpSp>
        <p:nvGrpSpPr>
          <p:cNvPr id="30" name="Gruppo 29"/>
          <p:cNvGrpSpPr/>
          <p:nvPr/>
        </p:nvGrpSpPr>
        <p:grpSpPr>
          <a:xfrm>
            <a:off x="408437" y="2486367"/>
            <a:ext cx="8403975" cy="2824114"/>
            <a:chOff x="408437" y="2685001"/>
            <a:chExt cx="8403975" cy="2824114"/>
          </a:xfrm>
        </p:grpSpPr>
        <p:sp>
          <p:nvSpPr>
            <p:cNvPr id="12" name="CasellaDiTesto 11"/>
            <p:cNvSpPr txBox="1"/>
            <p:nvPr/>
          </p:nvSpPr>
          <p:spPr>
            <a:xfrm>
              <a:off x="408437" y="2863769"/>
              <a:ext cx="51667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dirty="0"/>
                <a:t>Feedback </a:t>
              </a:r>
              <a:r>
                <a:rPr lang="en-GB" b="1" dirty="0">
                  <a:solidFill>
                    <a:srgbClr val="A349EA"/>
                  </a:solidFill>
                </a:rPr>
                <a:t>from experiments using crystals</a:t>
              </a:r>
              <a:r>
                <a:rPr lang="en-GB" dirty="0"/>
                <a:t>:</a:t>
              </a: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1037250" y="3199403"/>
              <a:ext cx="4070345" cy="726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dirty="0"/>
                <a:t>Significant</a:t>
              </a:r>
              <a:r>
                <a:rPr lang="en-GB" b="1" dirty="0">
                  <a:solidFill>
                    <a:srgbClr val="A349EA"/>
                  </a:solidFill>
                </a:rPr>
                <a:t> background suppression</a:t>
              </a:r>
            </a:p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b="1" dirty="0">
                  <a:solidFill>
                    <a:srgbClr val="A349EA"/>
                  </a:solidFill>
                </a:rPr>
                <a:t>No need of scraping </a:t>
              </a:r>
              <a:r>
                <a:rPr lang="en-GB" dirty="0"/>
                <a:t>during the fill</a:t>
              </a:r>
            </a:p>
          </p:txBody>
        </p:sp>
        <p:sp>
          <p:nvSpPr>
            <p:cNvPr id="21" name="Bent Arrow 47"/>
            <p:cNvSpPr/>
            <p:nvPr/>
          </p:nvSpPr>
          <p:spPr>
            <a:xfrm rot="10800000" flipH="1">
              <a:off x="476536" y="3248276"/>
              <a:ext cx="567071" cy="424279"/>
            </a:xfrm>
            <a:prstGeom prst="bentArrow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A349EA"/>
                </a:gs>
              </a:gsLst>
              <a:lin ang="16200000" scaled="0"/>
              <a:tileRect/>
            </a:gradFill>
            <a:ln>
              <a:solidFill>
                <a:srgbClr val="A349E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600">
                <a:solidFill>
                  <a:schemeClr val="tx1"/>
                </a:solidFill>
              </a:endParaRPr>
            </a:p>
          </p:txBody>
        </p:sp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5"/>
            <a:srcRect l="66285" t="12753" r="13550" b="49637"/>
            <a:stretch/>
          </p:blipFill>
          <p:spPr>
            <a:xfrm>
              <a:off x="5736408" y="2970047"/>
              <a:ext cx="1712962" cy="2344825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 rotWithShape="1">
            <a:blip r:embed="rId5"/>
            <a:srcRect l="66319" t="55997" r="16105" b="5854"/>
            <a:stretch/>
          </p:blipFill>
          <p:spPr>
            <a:xfrm>
              <a:off x="7334698" y="2970047"/>
              <a:ext cx="1477714" cy="2354038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1422000" y="4406621"/>
              <a:ext cx="30187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Clr>
                  <a:schemeClr val="tx1"/>
                </a:buClr>
              </a:pPr>
              <a:r>
                <a:rPr lang="en-GB" i="1" dirty="0"/>
                <a:t>Better</a:t>
              </a:r>
              <a:r>
                <a:rPr lang="en-GB" b="1" i="1" dirty="0">
                  <a:solidFill>
                    <a:srgbClr val="A349EA"/>
                  </a:solidFill>
                </a:rPr>
                <a:t> data quality </a:t>
              </a:r>
              <a:br>
                <a:rPr lang="en-GB" b="1" i="1" dirty="0">
                  <a:solidFill>
                    <a:srgbClr val="A349EA"/>
                  </a:solidFill>
                </a:rPr>
              </a:br>
              <a:r>
                <a:rPr lang="en-GB" i="1" dirty="0"/>
                <a:t>and more </a:t>
              </a:r>
              <a:r>
                <a:rPr lang="en-GB" b="1" i="1" dirty="0">
                  <a:solidFill>
                    <a:srgbClr val="A349EA"/>
                  </a:solidFill>
                </a:rPr>
                <a:t>integrated </a:t>
              </a:r>
              <a:r>
                <a:rPr lang="en-GB" b="1" i="1" dirty="0" err="1">
                  <a:solidFill>
                    <a:srgbClr val="A349EA"/>
                  </a:solidFill>
                </a:rPr>
                <a:t>lumi</a:t>
              </a:r>
              <a:r>
                <a:rPr lang="en-GB" b="1" i="1" dirty="0">
                  <a:solidFill>
                    <a:srgbClr val="A349EA"/>
                  </a:solidFill>
                </a:rPr>
                <a:t>!</a:t>
              </a:r>
            </a:p>
          </p:txBody>
        </p:sp>
        <p:sp>
          <p:nvSpPr>
            <p:cNvPr id="25" name="Freccia destra 24"/>
            <p:cNvSpPr/>
            <p:nvPr/>
          </p:nvSpPr>
          <p:spPr>
            <a:xfrm rot="5400000">
              <a:off x="2795924" y="3739587"/>
              <a:ext cx="351533" cy="899500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67000">
                  <a:srgbClr val="A349EA"/>
                </a:gs>
              </a:gsLst>
              <a:lin ang="0" scaled="0"/>
            </a:gradFill>
            <a:ln>
              <a:solidFill>
                <a:srgbClr val="A349E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5890996" y="2699628"/>
              <a:ext cx="1184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>
                  <a:solidFill>
                    <a:srgbClr val="A349EA"/>
                  </a:solidFill>
                </a:rPr>
                <a:t>Standard</a:t>
              </a: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7565069" y="2685001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>
                  <a:solidFill>
                    <a:srgbClr val="A349EA"/>
                  </a:solidFill>
                </a:rPr>
                <a:t>Crystal</a:t>
              </a:r>
              <a:endParaRPr lang="en-GB" b="1" dirty="0">
                <a:solidFill>
                  <a:srgbClr val="A349EA"/>
                </a:solidFill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6408803" y="5201338"/>
              <a:ext cx="18517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 dirty="0"/>
                <a:t>Courtesy of TOTEM</a:t>
              </a:r>
            </a:p>
          </p:txBody>
        </p:sp>
      </p:grpSp>
      <p:sp>
        <p:nvSpPr>
          <p:cNvPr id="33" name="Espace réservé du pied de page 1">
            <a:extLst>
              <a:ext uri="{FF2B5EF4-FFF2-40B4-BE49-F238E27FC236}">
                <a16:creationId xmlns:a16="http://schemas.microsoft.com/office/drawing/2014/main" id="{21893AB3-E43A-4126-8490-DF7B1724B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710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Crystal </a:t>
            </a:r>
            <a:r>
              <a:rPr lang="en-GB" sz="3000" b="1" i="1" dirty="0" err="1">
                <a:solidFill>
                  <a:schemeClr val="bg1">
                    <a:lumMod val="65000"/>
                  </a:schemeClr>
                </a:solidFill>
              </a:rPr>
              <a:t>channeling</a:t>
            </a: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3415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51" y="3490409"/>
            <a:ext cx="3538201" cy="2653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872" y="3490409"/>
            <a:ext cx="3538201" cy="26536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50" y="932152"/>
            <a:ext cx="3538202" cy="2653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872" y="932152"/>
            <a:ext cx="3538201" cy="2653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000" dirty="0"/>
              <a:t>Multiturn CH efficiency at injection </a:t>
            </a:r>
            <a:r>
              <a:rPr lang="en-US" sz="3000"/>
              <a:t>for ions</a:t>
            </a:r>
            <a:endParaRPr lang="en-US" sz="3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0F52A08-AB32-42B2-B298-F6C6F5F69FF2}"/>
              </a:ext>
            </a:extLst>
          </p:cNvPr>
          <p:cNvSpPr/>
          <p:nvPr/>
        </p:nvSpPr>
        <p:spPr>
          <a:xfrm>
            <a:off x="460203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~86%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6D6D90-E76F-4FF6-9F75-E844F63DB147}"/>
              </a:ext>
            </a:extLst>
          </p:cNvPr>
          <p:cNvSpPr/>
          <p:nvPr/>
        </p:nvSpPr>
        <p:spPr>
          <a:xfrm>
            <a:off x="46157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~78%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2C7155-E936-4989-B574-A64C335F8EC0}"/>
              </a:ext>
            </a:extLst>
          </p:cNvPr>
          <p:cNvSpPr/>
          <p:nvPr/>
        </p:nvSpPr>
        <p:spPr>
          <a:xfrm>
            <a:off x="467544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~95%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A09AB3-9D4D-4FEA-ADD1-A11347431B51}"/>
              </a:ext>
            </a:extLst>
          </p:cNvPr>
          <p:cNvSpPr/>
          <p:nvPr/>
        </p:nvSpPr>
        <p:spPr>
          <a:xfrm>
            <a:off x="4602032" y="4803255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~91%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62">
            <a:extLst>
              <a:ext uri="{FF2B5EF4-FFF2-40B4-BE49-F238E27FC236}">
                <a16:creationId xmlns:a16="http://schemas.microsoft.com/office/drawing/2014/main" id="{8E40BDDC-682E-4BC3-A04A-362C9503CC3E}"/>
              </a:ext>
            </a:extLst>
          </p:cNvPr>
          <p:cNvSpPr txBox="1"/>
          <p:nvPr/>
        </p:nvSpPr>
        <p:spPr>
          <a:xfrm rot="20320540">
            <a:off x="493092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162">
            <a:extLst>
              <a:ext uri="{FF2B5EF4-FFF2-40B4-BE49-F238E27FC236}">
                <a16:creationId xmlns:a16="http://schemas.microsoft.com/office/drawing/2014/main" id="{B5271650-7ACD-4D6E-972E-062A94BFC1FD}"/>
              </a:ext>
            </a:extLst>
          </p:cNvPr>
          <p:cNvSpPr txBox="1"/>
          <p:nvPr/>
        </p:nvSpPr>
        <p:spPr>
          <a:xfrm rot="20320540">
            <a:off x="4732688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8" name="TextBox 162">
            <a:extLst>
              <a:ext uri="{FF2B5EF4-FFF2-40B4-BE49-F238E27FC236}">
                <a16:creationId xmlns:a16="http://schemas.microsoft.com/office/drawing/2014/main" id="{54067FAD-E827-4878-BC7B-F6D608BAD3B0}"/>
              </a:ext>
            </a:extLst>
          </p:cNvPr>
          <p:cNvSpPr txBox="1"/>
          <p:nvPr/>
        </p:nvSpPr>
        <p:spPr>
          <a:xfrm rot="20320540">
            <a:off x="499560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62">
            <a:extLst>
              <a:ext uri="{FF2B5EF4-FFF2-40B4-BE49-F238E27FC236}">
                <a16:creationId xmlns:a16="http://schemas.microsoft.com/office/drawing/2014/main" id="{9009B3F3-3652-40FE-86A4-458DEEFF4AEB}"/>
              </a:ext>
            </a:extLst>
          </p:cNvPr>
          <p:cNvSpPr txBox="1"/>
          <p:nvPr/>
        </p:nvSpPr>
        <p:spPr>
          <a:xfrm rot="20320540">
            <a:off x="4739156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0" name="Espace réservé du pied de page 1">
            <a:extLst>
              <a:ext uri="{FF2B5EF4-FFF2-40B4-BE49-F238E27FC236}">
                <a16:creationId xmlns:a16="http://schemas.microsoft.com/office/drawing/2014/main" id="{C5D652D7-B759-4376-B4C0-35E6CB04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21" name="Espace réservé du numéro de diapositive 3">
            <a:extLst>
              <a:ext uri="{FF2B5EF4-FFF2-40B4-BE49-F238E27FC236}">
                <a16:creationId xmlns:a16="http://schemas.microsoft.com/office/drawing/2014/main" id="{C83B571D-61BD-44E4-9257-DADAD1D27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22" name="Picture 1" descr="lcoll_logo3_small.gif">
            <a:extLst>
              <a:ext uri="{FF2B5EF4-FFF2-40B4-BE49-F238E27FC236}">
                <a16:creationId xmlns:a16="http://schemas.microsoft.com/office/drawing/2014/main" id="{6B2B25CA-C412-4945-BD75-2700D23281C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276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51" y="3490409"/>
            <a:ext cx="3538201" cy="2653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872" y="3490409"/>
            <a:ext cx="3538201" cy="2653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50" y="932152"/>
            <a:ext cx="3538202" cy="2653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872" y="932152"/>
            <a:ext cx="3538201" cy="265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000" dirty="0"/>
              <a:t>Multiturn CH efficiency at flat top for ions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0F52A08-AB32-42B2-B298-F6C6F5F69FF2}"/>
              </a:ext>
            </a:extLst>
          </p:cNvPr>
          <p:cNvSpPr/>
          <p:nvPr/>
        </p:nvSpPr>
        <p:spPr>
          <a:xfrm>
            <a:off x="460203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~82%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6D6D90-E76F-4FF6-9F75-E844F63DB147}"/>
              </a:ext>
            </a:extLst>
          </p:cNvPr>
          <p:cNvSpPr/>
          <p:nvPr/>
        </p:nvSpPr>
        <p:spPr>
          <a:xfrm>
            <a:off x="46157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~20%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2C7155-E936-4989-B574-A64C335F8EC0}"/>
              </a:ext>
            </a:extLst>
          </p:cNvPr>
          <p:cNvSpPr/>
          <p:nvPr/>
        </p:nvSpPr>
        <p:spPr>
          <a:xfrm>
            <a:off x="467544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~91%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A09AB3-9D4D-4FEA-ADD1-A11347431B51}"/>
              </a:ext>
            </a:extLst>
          </p:cNvPr>
          <p:cNvSpPr/>
          <p:nvPr/>
        </p:nvSpPr>
        <p:spPr>
          <a:xfrm>
            <a:off x="4602032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~84%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F0EEA-11AD-4A93-A997-46E32A5D882A}"/>
              </a:ext>
            </a:extLst>
          </p:cNvPr>
          <p:cNvSpPr txBox="1"/>
          <p:nvPr/>
        </p:nvSpPr>
        <p:spPr>
          <a:xfrm>
            <a:off x="1505688" y="1260324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Radius close to critical value: high dechanneling population and low efficiency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6BB0C3-AA33-42ED-8CB7-DF2F708B311F}"/>
              </a:ext>
            </a:extLst>
          </p:cNvPr>
          <p:cNvSpPr txBox="1"/>
          <p:nvPr/>
        </p:nvSpPr>
        <p:spPr>
          <a:xfrm>
            <a:off x="1505688" y="3812410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Smaller radius: much lower dechanneling population and higher efficiency</a:t>
            </a:r>
          </a:p>
        </p:txBody>
      </p:sp>
      <p:sp>
        <p:nvSpPr>
          <p:cNvPr id="18" name="TextBox 162">
            <a:extLst>
              <a:ext uri="{FF2B5EF4-FFF2-40B4-BE49-F238E27FC236}">
                <a16:creationId xmlns:a16="http://schemas.microsoft.com/office/drawing/2014/main" id="{CB0003AA-3320-4F1C-95F9-A82F9B12A7C5}"/>
              </a:ext>
            </a:extLst>
          </p:cNvPr>
          <p:cNvSpPr txBox="1"/>
          <p:nvPr/>
        </p:nvSpPr>
        <p:spPr>
          <a:xfrm rot="20320540">
            <a:off x="493092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62">
            <a:extLst>
              <a:ext uri="{FF2B5EF4-FFF2-40B4-BE49-F238E27FC236}">
                <a16:creationId xmlns:a16="http://schemas.microsoft.com/office/drawing/2014/main" id="{7DA6F415-EA8F-4FF1-993E-A246DC388F44}"/>
              </a:ext>
            </a:extLst>
          </p:cNvPr>
          <p:cNvSpPr txBox="1"/>
          <p:nvPr/>
        </p:nvSpPr>
        <p:spPr>
          <a:xfrm rot="20320540">
            <a:off x="4732688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162">
            <a:extLst>
              <a:ext uri="{FF2B5EF4-FFF2-40B4-BE49-F238E27FC236}">
                <a16:creationId xmlns:a16="http://schemas.microsoft.com/office/drawing/2014/main" id="{7D2A7EF3-71A9-4DFB-BB53-136A707A396C}"/>
              </a:ext>
            </a:extLst>
          </p:cNvPr>
          <p:cNvSpPr txBox="1"/>
          <p:nvPr/>
        </p:nvSpPr>
        <p:spPr>
          <a:xfrm rot="20320540">
            <a:off x="499560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1" name="TextBox 162">
            <a:extLst>
              <a:ext uri="{FF2B5EF4-FFF2-40B4-BE49-F238E27FC236}">
                <a16:creationId xmlns:a16="http://schemas.microsoft.com/office/drawing/2014/main" id="{403A313E-6A94-4E65-9A51-376B44298A62}"/>
              </a:ext>
            </a:extLst>
          </p:cNvPr>
          <p:cNvSpPr txBox="1"/>
          <p:nvPr/>
        </p:nvSpPr>
        <p:spPr>
          <a:xfrm rot="20320540">
            <a:off x="4739156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2" name="Espace réservé du pied de page 1">
            <a:extLst>
              <a:ext uri="{FF2B5EF4-FFF2-40B4-BE49-F238E27FC236}">
                <a16:creationId xmlns:a16="http://schemas.microsoft.com/office/drawing/2014/main" id="{A49F1DAE-C9E9-4576-9D77-49F96F029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23" name="Espace réservé du numéro de diapositive 3">
            <a:extLst>
              <a:ext uri="{FF2B5EF4-FFF2-40B4-BE49-F238E27FC236}">
                <a16:creationId xmlns:a16="http://schemas.microsoft.com/office/drawing/2014/main" id="{2E0E3421-AD63-4F3D-8BBE-E74C1752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24" name="Picture 1" descr="lcoll_logo3_small.gif">
            <a:extLst>
              <a:ext uri="{FF2B5EF4-FFF2-40B4-BE49-F238E27FC236}">
                <a16:creationId xmlns:a16="http://schemas.microsoft.com/office/drawing/2014/main" id="{67B8E1D7-C3E2-4FB8-8DB3-41886CD2052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07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Crystal </a:t>
            </a:r>
            <a:r>
              <a:rPr lang="en-GB" sz="3000" b="1" i="1" dirty="0" err="1"/>
              <a:t>channeling</a:t>
            </a:r>
            <a:r>
              <a:rPr lang="en-GB" sz="3000" b="1" i="1" dirty="0"/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85">
            <a:extLst>
              <a:ext uri="{FF2B5EF4-FFF2-40B4-BE49-F238E27FC236}">
                <a16:creationId xmlns:a16="http://schemas.microsoft.com/office/drawing/2014/main" id="{F4F9DCE5-ACE8-4CCA-87F0-CA76ABEDF552}"/>
              </a:ext>
            </a:extLst>
          </p:cNvPr>
          <p:cNvSpPr txBox="1"/>
          <p:nvPr/>
        </p:nvSpPr>
        <p:spPr>
          <a:xfrm>
            <a:off x="4747379" y="1004160"/>
            <a:ext cx="429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With materials previously shown by D. </a:t>
            </a:r>
            <a:r>
              <a:rPr lang="en-GB" sz="1200" b="1" dirty="0" err="1"/>
              <a:t>Mirarchi</a:t>
            </a:r>
            <a:r>
              <a:rPr lang="en-GB" sz="1200" b="1" dirty="0"/>
              <a:t> at</a:t>
            </a:r>
          </a:p>
          <a:p>
            <a:pPr algn="ctr"/>
            <a:r>
              <a:rPr lang="en-GB" sz="1200" b="1" dirty="0">
                <a:hlinkClick r:id="rId5"/>
              </a:rPr>
              <a:t>International Review of the HL-LHC Collimation System</a:t>
            </a:r>
            <a:endParaRPr lang="en-GB" sz="12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09AC86-310E-4974-B3FD-1E805E113D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86"/>
          <a:stretch/>
        </p:blipFill>
        <p:spPr>
          <a:xfrm>
            <a:off x="323528" y="1182910"/>
            <a:ext cx="4461170" cy="24036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CE293C-75D2-4DEA-8981-42207EE6AA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04"/>
          <a:stretch/>
        </p:blipFill>
        <p:spPr>
          <a:xfrm>
            <a:off x="4860032" y="1112795"/>
            <a:ext cx="4162106" cy="247762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5CFBE7-A44A-4898-A687-6311A0C49242}"/>
              </a:ext>
            </a:extLst>
          </p:cNvPr>
          <p:cNvSpPr/>
          <p:nvPr/>
        </p:nvSpPr>
        <p:spPr>
          <a:xfrm>
            <a:off x="3207706" y="1538447"/>
            <a:ext cx="512026" cy="19537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A3E-3BE7-4AB5-AF9C-4F4261CCC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428" y="3779583"/>
            <a:ext cx="3966745" cy="2203033"/>
          </a:xfrm>
          <a:prstGeom prst="rect">
            <a:avLst/>
          </a:prstGeom>
          <a:ln w="38100" cap="rnd">
            <a:solidFill>
              <a:srgbClr val="FF000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EE4F9-AC1E-4CE5-A620-2CEAF8B7007F}"/>
              </a:ext>
            </a:extLst>
          </p:cNvPr>
          <p:cNvCxnSpPr>
            <a:cxnSpLocks/>
          </p:cNvCxnSpPr>
          <p:nvPr/>
        </p:nvCxnSpPr>
        <p:spPr>
          <a:xfrm flipH="1">
            <a:off x="566430" y="3399822"/>
            <a:ext cx="2641276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62">
            <a:extLst>
              <a:ext uri="{FF2B5EF4-FFF2-40B4-BE49-F238E27FC236}">
                <a16:creationId xmlns:a16="http://schemas.microsoft.com/office/drawing/2014/main" id="{65C09058-2EEC-4A47-BBCD-550638146F8F}"/>
              </a:ext>
            </a:extLst>
          </p:cNvPr>
          <p:cNvSpPr txBox="1"/>
          <p:nvPr/>
        </p:nvSpPr>
        <p:spPr>
          <a:xfrm rot="1223521">
            <a:off x="4026946" y="1552604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STD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5" name="TextBox 162">
            <a:extLst>
              <a:ext uri="{FF2B5EF4-FFF2-40B4-BE49-F238E27FC236}">
                <a16:creationId xmlns:a16="http://schemas.microsoft.com/office/drawing/2014/main" id="{C1245F7E-721C-4767-B0F4-2A4484F3BC2B}"/>
              </a:ext>
            </a:extLst>
          </p:cNvPr>
          <p:cNvSpPr txBox="1"/>
          <p:nvPr/>
        </p:nvSpPr>
        <p:spPr>
          <a:xfrm rot="1223521">
            <a:off x="8506240" y="1552604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CRY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8FC54A-F05D-4CA8-B2AC-E6199C3AA9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4008" y="3779583"/>
            <a:ext cx="3966745" cy="2203033"/>
          </a:xfrm>
          <a:prstGeom prst="rect">
            <a:avLst/>
          </a:prstGeom>
          <a:ln w="38100" cap="rnd">
            <a:solidFill>
              <a:srgbClr val="FF0000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B8EC8A6-58BD-4F40-AE03-51E0D5C0DD69}"/>
              </a:ext>
            </a:extLst>
          </p:cNvPr>
          <p:cNvSpPr/>
          <p:nvPr/>
        </p:nvSpPr>
        <p:spPr>
          <a:xfrm>
            <a:off x="7712421" y="1552888"/>
            <a:ext cx="512026" cy="19537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6612ED-2F5F-4869-AE61-44E8F9489266}"/>
              </a:ext>
            </a:extLst>
          </p:cNvPr>
          <p:cNvCxnSpPr>
            <a:cxnSpLocks/>
          </p:cNvCxnSpPr>
          <p:nvPr/>
        </p:nvCxnSpPr>
        <p:spPr>
          <a:xfrm>
            <a:off x="3719732" y="3399822"/>
            <a:ext cx="813442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B7FE48-EE92-4BC4-886C-8D78860B6EF7}"/>
              </a:ext>
            </a:extLst>
          </p:cNvPr>
          <p:cNvCxnSpPr>
            <a:cxnSpLocks/>
          </p:cNvCxnSpPr>
          <p:nvPr/>
        </p:nvCxnSpPr>
        <p:spPr>
          <a:xfrm flipH="1">
            <a:off x="5068900" y="3410175"/>
            <a:ext cx="2641276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68DDE8-1C4B-4C5A-807B-D9965CB6F4E9}"/>
              </a:ext>
            </a:extLst>
          </p:cNvPr>
          <p:cNvCxnSpPr>
            <a:cxnSpLocks/>
          </p:cNvCxnSpPr>
          <p:nvPr/>
        </p:nvCxnSpPr>
        <p:spPr>
          <a:xfrm>
            <a:off x="8222202" y="3410175"/>
            <a:ext cx="813442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EF18506-3069-4CA2-9636-CAE321DF3B6D}"/>
              </a:ext>
            </a:extLst>
          </p:cNvPr>
          <p:cNvSpPr txBox="1"/>
          <p:nvPr/>
        </p:nvSpPr>
        <p:spPr>
          <a:xfrm>
            <a:off x="375440" y="2991598"/>
            <a:ext cx="2143587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Normalization to particle flux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14EE7-3638-45EB-8B12-81AEA4BAB7D2}"/>
              </a:ext>
            </a:extLst>
          </p:cNvPr>
          <p:cNvSpPr txBox="1"/>
          <p:nvPr/>
        </p:nvSpPr>
        <p:spPr>
          <a:xfrm>
            <a:off x="4870452" y="2991598"/>
            <a:ext cx="2143587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Generally cleaner pattern</a:t>
            </a:r>
          </a:p>
        </p:txBody>
      </p:sp>
      <p:pic>
        <p:nvPicPr>
          <p:cNvPr id="21" name="Picture 1" descr="lcoll_logo3_small.gif">
            <a:extLst>
              <a:ext uri="{FF2B5EF4-FFF2-40B4-BE49-F238E27FC236}">
                <a16:creationId xmlns:a16="http://schemas.microsoft.com/office/drawing/2014/main" id="{0094D93F-E69D-4A73-A95C-99717F692E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Espace réservé du numéro de diapositive 3">
            <a:extLst>
              <a:ext uri="{FF2B5EF4-FFF2-40B4-BE49-F238E27FC236}">
                <a16:creationId xmlns:a16="http://schemas.microsoft.com/office/drawing/2014/main" id="{F0EE7A40-4B05-4C10-8407-E7F2B1E26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4" name="Espace réservé du pied de page 1">
            <a:extLst>
              <a:ext uri="{FF2B5EF4-FFF2-40B4-BE49-F238E27FC236}">
                <a16:creationId xmlns:a16="http://schemas.microsoft.com/office/drawing/2014/main" id="{45C2A1AA-6818-4D16-98E3-DB4A7003E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25" name="Titre 2">
            <a:extLst>
              <a:ext uri="{FF2B5EF4-FFF2-40B4-BE49-F238E27FC236}">
                <a16:creationId xmlns:a16="http://schemas.microsoft.com/office/drawing/2014/main" id="{53367B11-9428-46BD-AAA9-E434892E3C43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80748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Std and Cry system comparison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39670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31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Espace réservé du pied de page 1">
            <a:extLst>
              <a:ext uri="{FF2B5EF4-FFF2-40B4-BE49-F238E27FC236}">
                <a16:creationId xmlns:a16="http://schemas.microsoft.com/office/drawing/2014/main" id="{66236CBC-6133-43FA-BE2F-723C0966E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Operational tests with </a:t>
            </a:r>
            <a:r>
              <a:rPr lang="en-GB" sz="3000" dirty="0" err="1"/>
              <a:t>Pb</a:t>
            </a:r>
            <a:r>
              <a:rPr lang="en-GB" sz="3000" dirty="0"/>
              <a:t>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21</a:t>
            </a:fld>
            <a:endParaRPr lang="fr-FR"/>
          </a:p>
        </p:txBody>
      </p:sp>
      <p:sp>
        <p:nvSpPr>
          <p:cNvPr id="8" name="CasellaDiTesto 7"/>
          <p:cNvSpPr txBox="1"/>
          <p:nvPr/>
        </p:nvSpPr>
        <p:spPr>
          <a:xfrm>
            <a:off x="251520" y="764704"/>
            <a:ext cx="6872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0B050"/>
                </a:solidFill>
              </a:rPr>
              <a:t>Adiabatic insertion of crystals </a:t>
            </a:r>
            <a:r>
              <a:rPr lang="en-GB" dirty="0"/>
              <a:t>in present collimation scheme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33805" y="1189907"/>
            <a:ext cx="8236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GB" b="1" dirty="0">
                <a:solidFill>
                  <a:srgbClr val="00B050"/>
                </a:solidFill>
              </a:rPr>
              <a:t>Standard system </a:t>
            </a:r>
            <a:r>
              <a:rPr lang="en-GB" dirty="0"/>
              <a:t>fully</a:t>
            </a:r>
            <a:r>
              <a:rPr lang="en-GB" b="1" dirty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in place </a:t>
            </a:r>
            <a:r>
              <a:rPr lang="en-GB" dirty="0"/>
              <a:t>with </a:t>
            </a:r>
            <a:r>
              <a:rPr lang="en-GB" b="1" dirty="0">
                <a:solidFill>
                  <a:srgbClr val="00B050"/>
                </a:solidFill>
              </a:rPr>
              <a:t>crystals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placed </a:t>
            </a:r>
            <a:r>
              <a:rPr lang="en-GB" b="1" dirty="0">
                <a:solidFill>
                  <a:srgbClr val="00B050"/>
                </a:solidFill>
              </a:rPr>
              <a:t>0.25</a:t>
            </a:r>
            <a:r>
              <a:rPr lang="en-GB" b="1" dirty="0">
                <a:solidFill>
                  <a:srgbClr val="00B05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b="1" dirty="0">
                <a:solidFill>
                  <a:srgbClr val="00B050"/>
                </a:solidFill>
              </a:rPr>
              <a:t> tighter than TCPs</a:t>
            </a:r>
          </a:p>
        </p:txBody>
      </p:sp>
      <p:sp>
        <p:nvSpPr>
          <p:cNvPr id="19" name="Bent Arrow 32"/>
          <p:cNvSpPr/>
          <p:nvPr/>
        </p:nvSpPr>
        <p:spPr>
          <a:xfrm flipV="1">
            <a:off x="326907" y="1045361"/>
            <a:ext cx="706898" cy="430629"/>
          </a:xfrm>
          <a:prstGeom prst="bentArrow">
            <a:avLst/>
          </a:prstGeom>
          <a:gradFill>
            <a:gsLst>
              <a:gs pos="0">
                <a:schemeClr val="bg1"/>
              </a:gs>
              <a:gs pos="100000">
                <a:srgbClr val="00B050"/>
              </a:gs>
            </a:gsLst>
            <a:lin ang="16200000" scaled="0"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tx1"/>
              </a:buClr>
            </a:pPr>
            <a:endParaRPr lang="en-GB" sz="1600">
              <a:solidFill>
                <a:schemeClr val="tx1"/>
              </a:solidFill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251520" y="1628800"/>
            <a:ext cx="7346883" cy="1097673"/>
            <a:chOff x="251520" y="1916832"/>
            <a:chExt cx="7346883" cy="1097673"/>
          </a:xfrm>
        </p:grpSpPr>
        <p:sp>
          <p:nvSpPr>
            <p:cNvPr id="10" name="CasellaDiTesto 9"/>
            <p:cNvSpPr txBox="1"/>
            <p:nvPr/>
          </p:nvSpPr>
          <p:spPr>
            <a:xfrm>
              <a:off x="251520" y="1916832"/>
              <a:ext cx="73468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FF0000"/>
                  </a:solidFill>
                </a:rPr>
                <a:t>All 4 crystals inserted </a:t>
              </a:r>
              <a:r>
                <a:rPr lang="en-GB" dirty="0"/>
                <a:t>at top energy during intensity ramp up tests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035007" y="2257375"/>
              <a:ext cx="4262705" cy="757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dirty="0"/>
                <a:t>Maximum stored intensity </a:t>
              </a:r>
              <a:r>
                <a:rPr lang="en-GB" b="1" dirty="0">
                  <a:solidFill>
                    <a:srgbClr val="FF0000"/>
                  </a:solidFill>
                </a:rPr>
                <a:t>648 bunches</a:t>
              </a:r>
            </a:p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b="1" dirty="0">
                  <a:solidFill>
                    <a:srgbClr val="FF0000"/>
                  </a:solidFill>
                </a:rPr>
                <a:t>Stable </a:t>
              </a:r>
              <a:r>
                <a:rPr lang="en-GB" b="1" dirty="0" err="1">
                  <a:solidFill>
                    <a:srgbClr val="FF0000"/>
                  </a:solidFill>
                </a:rPr>
                <a:t>channeling</a:t>
              </a:r>
              <a:r>
                <a:rPr lang="en-GB" b="1" dirty="0">
                  <a:solidFill>
                    <a:srgbClr val="FF0000"/>
                  </a:solidFill>
                </a:rPr>
                <a:t> kept for 2-3 hours</a:t>
              </a:r>
            </a:p>
          </p:txBody>
        </p:sp>
        <p:sp>
          <p:nvSpPr>
            <p:cNvPr id="20" name="Bent Arrow 32"/>
            <p:cNvSpPr/>
            <p:nvPr/>
          </p:nvSpPr>
          <p:spPr>
            <a:xfrm flipV="1">
              <a:off x="320426" y="2330802"/>
              <a:ext cx="706898" cy="430629"/>
            </a:xfrm>
            <a:prstGeom prst="bentArrow">
              <a:avLst/>
            </a:prstGeom>
            <a:gradFill>
              <a:gsLst>
                <a:gs pos="0">
                  <a:schemeClr val="bg1"/>
                </a:gs>
                <a:gs pos="100000">
                  <a:srgbClr val="FF0000"/>
                </a:gs>
              </a:gsLst>
              <a:lin ang="16200000" scaled="0"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251520" y="2780928"/>
            <a:ext cx="6872394" cy="1078761"/>
            <a:chOff x="251520" y="3070319"/>
            <a:chExt cx="6872394" cy="1078761"/>
          </a:xfrm>
        </p:grpSpPr>
        <p:sp>
          <p:nvSpPr>
            <p:cNvPr id="13" name="CasellaDiTesto 12"/>
            <p:cNvSpPr txBox="1"/>
            <p:nvPr/>
          </p:nvSpPr>
          <p:spPr>
            <a:xfrm>
              <a:off x="251520" y="3070319"/>
              <a:ext cx="6872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dirty="0"/>
                <a:t>Constant </a:t>
              </a:r>
              <a:r>
                <a:rPr lang="en-GB" b="1" dirty="0">
                  <a:solidFill>
                    <a:srgbClr val="A349EA"/>
                  </a:solidFill>
                </a:rPr>
                <a:t>monitoring of temperature </a:t>
              </a:r>
              <a:r>
                <a:rPr lang="en-GB" dirty="0"/>
                <a:t>sensors on goniometers</a:t>
              </a: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027324" y="3422471"/>
              <a:ext cx="5019323" cy="726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b="1" dirty="0">
                  <a:solidFill>
                    <a:srgbClr val="A349EA"/>
                  </a:solidFill>
                </a:rPr>
                <a:t>No temperature increase </a:t>
              </a:r>
              <a:r>
                <a:rPr lang="en-GB" dirty="0"/>
                <a:t>observed</a:t>
              </a:r>
            </a:p>
            <a:p>
              <a:pPr>
                <a:lnSpc>
                  <a:spcPct val="120000"/>
                </a:lnSpc>
                <a:buClr>
                  <a:schemeClr val="tx1"/>
                </a:buClr>
              </a:pPr>
              <a:r>
                <a:rPr lang="en-GB" dirty="0"/>
                <a:t>Final assessment on-going by impedance team</a:t>
              </a:r>
            </a:p>
          </p:txBody>
        </p:sp>
        <p:sp>
          <p:nvSpPr>
            <p:cNvPr id="21" name="Bent Arrow 32"/>
            <p:cNvSpPr/>
            <p:nvPr/>
          </p:nvSpPr>
          <p:spPr>
            <a:xfrm flipV="1">
              <a:off x="326907" y="3488476"/>
              <a:ext cx="706898" cy="430629"/>
            </a:xfrm>
            <a:prstGeom prst="bentArrow">
              <a:avLst/>
            </a:prstGeom>
            <a:gradFill>
              <a:gsLst>
                <a:gs pos="0">
                  <a:schemeClr val="bg1"/>
                </a:gs>
                <a:gs pos="100000">
                  <a:srgbClr val="A349EA"/>
                </a:gs>
              </a:gsLst>
              <a:lin ang="16200000" scaled="0"/>
            </a:gradFill>
            <a:ln>
              <a:solidFill>
                <a:srgbClr val="A349E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60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C0312AB-781F-4FEB-B3E9-F08C6A822A78}"/>
              </a:ext>
            </a:extLst>
          </p:cNvPr>
          <p:cNvGrpSpPr/>
          <p:nvPr/>
        </p:nvGrpSpPr>
        <p:grpSpPr>
          <a:xfrm>
            <a:off x="0" y="3838349"/>
            <a:ext cx="9030913" cy="2398963"/>
            <a:chOff x="0" y="3838349"/>
            <a:chExt cx="9030913" cy="2398963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92"/>
            <a:stretch/>
          </p:blipFill>
          <p:spPr>
            <a:xfrm>
              <a:off x="0" y="3982365"/>
              <a:ext cx="8532000" cy="2254947"/>
            </a:xfrm>
            <a:prstGeom prst="rect">
              <a:avLst/>
            </a:prstGeom>
          </p:spPr>
        </p:pic>
        <p:sp>
          <p:nvSpPr>
            <p:cNvPr id="12" name="CasellaDiTesto 11"/>
            <p:cNvSpPr txBox="1"/>
            <p:nvPr/>
          </p:nvSpPr>
          <p:spPr>
            <a:xfrm>
              <a:off x="113087" y="3838349"/>
              <a:ext cx="8917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i="1" dirty="0">
                  <a:solidFill>
                    <a:srgbClr val="00B050"/>
                  </a:solidFill>
                </a:rPr>
                <a:t>Beam loss reduction on highest cold losses, with adiabatic insertion of crystals</a:t>
              </a:r>
            </a:p>
          </p:txBody>
        </p:sp>
        <p:sp>
          <p:nvSpPr>
            <p:cNvPr id="22" name="CasellaDiTesto 75">
              <a:extLst>
                <a:ext uri="{FF2B5EF4-FFF2-40B4-BE49-F238E27FC236}">
                  <a16:creationId xmlns:a16="http://schemas.microsoft.com/office/drawing/2014/main" id="{838EC8C4-9000-45C6-807F-C81A65A12C88}"/>
                </a:ext>
              </a:extLst>
            </p:cNvPr>
            <p:cNvSpPr txBox="1"/>
            <p:nvPr/>
          </p:nvSpPr>
          <p:spPr>
            <a:xfrm>
              <a:off x="1033805" y="4251141"/>
              <a:ext cx="117852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i="1" dirty="0"/>
                <a:t>D. </a:t>
              </a:r>
              <a:r>
                <a:rPr lang="en-GB" sz="1500" b="1" i="1" dirty="0" err="1"/>
                <a:t>Mirarchi</a:t>
              </a:r>
              <a:endParaRPr lang="en-GB" sz="15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8695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D99357BE-767A-4BC4-9218-77CEB5B51660}"/>
              </a:ext>
            </a:extLst>
          </p:cNvPr>
          <p:cNvGrpSpPr/>
          <p:nvPr/>
        </p:nvGrpSpPr>
        <p:grpSpPr>
          <a:xfrm>
            <a:off x="1327392" y="1412776"/>
            <a:ext cx="6627000" cy="4418000"/>
            <a:chOff x="1327392" y="1098438"/>
            <a:chExt cx="6627000" cy="44180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3F363A1-C5BA-4374-AAED-2BAD2C0AF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27392" y="1098438"/>
              <a:ext cx="6627000" cy="441800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DBFBB22-6D3A-48A8-ACD6-06A974785B71}"/>
                </a:ext>
              </a:extLst>
            </p:cNvPr>
            <p:cNvSpPr/>
            <p:nvPr/>
          </p:nvSpPr>
          <p:spPr>
            <a:xfrm>
              <a:off x="3563888" y="1124744"/>
              <a:ext cx="2664294" cy="4583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" descr="lcoll_logo3_small.gif">
            <a:extLst>
              <a:ext uri="{FF2B5EF4-FFF2-40B4-BE49-F238E27FC236}">
                <a16:creationId xmlns:a16="http://schemas.microsoft.com/office/drawing/2014/main" id="{43B204C5-00D7-4315-9AE7-450CE04794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3">
            <a:extLst>
              <a:ext uri="{FF2B5EF4-FFF2-40B4-BE49-F238E27FC236}">
                <a16:creationId xmlns:a16="http://schemas.microsoft.com/office/drawing/2014/main" id="{C8CF016C-2714-4D54-BA0A-F2C71406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73A4670E-71A9-460B-A6F5-98BE402A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18" name="Titre 2">
            <a:extLst>
              <a:ext uri="{FF2B5EF4-FFF2-40B4-BE49-F238E27FC236}">
                <a16:creationId xmlns:a16="http://schemas.microsoft.com/office/drawing/2014/main" id="{66DD6625-D917-405D-AAD1-E624A6E07F39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80748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Cleaning gain in operational tests</a:t>
            </a:r>
            <a:endParaRPr lang="en-GB" sz="3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B30E96F-7090-4E5E-A9E2-E9616E1D0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51" y="4502651"/>
            <a:ext cx="458699" cy="53683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A8855D-F7EB-4E6E-960B-8BC1E0A62D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2303178"/>
            <a:ext cx="564098" cy="64138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7020185-BC85-4931-B384-9E4179509427}"/>
              </a:ext>
            </a:extLst>
          </p:cNvPr>
          <p:cNvCxnSpPr>
            <a:cxnSpLocks/>
          </p:cNvCxnSpPr>
          <p:nvPr/>
        </p:nvCxnSpPr>
        <p:spPr>
          <a:xfrm>
            <a:off x="906287" y="4247394"/>
            <a:ext cx="1073425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7">
            <a:extLst>
              <a:ext uri="{FF2B5EF4-FFF2-40B4-BE49-F238E27FC236}">
                <a16:creationId xmlns:a16="http://schemas.microsoft.com/office/drawing/2014/main" id="{E1E8A9F8-26F6-4290-8AA5-E7128A7EB6F7}"/>
              </a:ext>
            </a:extLst>
          </p:cNvPr>
          <p:cNvCxnSpPr>
            <a:cxnSpLocks/>
          </p:cNvCxnSpPr>
          <p:nvPr/>
        </p:nvCxnSpPr>
        <p:spPr>
          <a:xfrm flipV="1">
            <a:off x="1327392" y="1943138"/>
            <a:ext cx="0" cy="2227788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65">
            <a:extLst>
              <a:ext uri="{FF2B5EF4-FFF2-40B4-BE49-F238E27FC236}">
                <a16:creationId xmlns:a16="http://schemas.microsoft.com/office/drawing/2014/main" id="{83E4D92D-46DF-4978-AADE-81F8860C3B3E}"/>
              </a:ext>
            </a:extLst>
          </p:cNvPr>
          <p:cNvCxnSpPr>
            <a:cxnSpLocks/>
          </p:cNvCxnSpPr>
          <p:nvPr/>
        </p:nvCxnSpPr>
        <p:spPr>
          <a:xfrm flipV="1">
            <a:off x="1327392" y="4331428"/>
            <a:ext cx="0" cy="1068094"/>
          </a:xfrm>
          <a:prstGeom prst="straightConnector1">
            <a:avLst/>
          </a:prstGeom>
          <a:ln w="28575">
            <a:solidFill>
              <a:srgbClr val="FF25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6B4D3B-1AA6-4D73-A3CC-20F91390D69C}"/>
              </a:ext>
            </a:extLst>
          </p:cNvPr>
          <p:cNvSpPr/>
          <p:nvPr/>
        </p:nvSpPr>
        <p:spPr>
          <a:xfrm>
            <a:off x="5518390" y="4832112"/>
            <a:ext cx="3230074" cy="829136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Up to a factor 10 improvement with operational settings!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0EDC2444-15C8-4A3E-B403-7BA3850DB80A}"/>
              </a:ext>
            </a:extLst>
          </p:cNvPr>
          <p:cNvSpPr txBox="1">
            <a:spLocks/>
          </p:cNvSpPr>
          <p:nvPr/>
        </p:nvSpPr>
        <p:spPr>
          <a:xfrm>
            <a:off x="420515" y="980728"/>
            <a:ext cx="8471965" cy="64138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Evaluation through ratio of leakage with standard collimation system and crystal collimation system for each region</a:t>
            </a:r>
          </a:p>
        </p:txBody>
      </p:sp>
    </p:spTree>
    <p:extLst>
      <p:ext uri="{BB962C8B-B14F-4D97-AF65-F5344CB8AC3E}">
        <p14:creationId xmlns:p14="http://schemas.microsoft.com/office/powerpoint/2010/main" val="226533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AB9E17-85FB-4D45-B5F5-9D2FEF6A1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28" y="1368506"/>
            <a:ext cx="6912710" cy="4785721"/>
          </a:xfrm>
          <a:prstGeom prst="rect">
            <a:avLst/>
          </a:prstGeom>
        </p:spPr>
      </p:pic>
      <p:pic>
        <p:nvPicPr>
          <p:cNvPr id="11" name="Picture 1" descr="lcoll_logo3_small.gif">
            <a:extLst>
              <a:ext uri="{FF2B5EF4-FFF2-40B4-BE49-F238E27FC236}">
                <a16:creationId xmlns:a16="http://schemas.microsoft.com/office/drawing/2014/main" id="{43B204C5-00D7-4315-9AE7-450CE04794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numéro de diapositive 3">
            <a:extLst>
              <a:ext uri="{FF2B5EF4-FFF2-40B4-BE49-F238E27FC236}">
                <a16:creationId xmlns:a16="http://schemas.microsoft.com/office/drawing/2014/main" id="{C8CF016C-2714-4D54-BA0A-F2C71406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73A4670E-71A9-460B-A6F5-98BE402A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AC0E61-A945-4664-A3C0-92D48E78D0D1}"/>
              </a:ext>
            </a:extLst>
          </p:cNvPr>
          <p:cNvSpPr txBox="1">
            <a:spLocks/>
          </p:cNvSpPr>
          <p:nvPr/>
        </p:nvSpPr>
        <p:spPr>
          <a:xfrm>
            <a:off x="420515" y="980728"/>
            <a:ext cx="847196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Fragments from TCSGs intercepted</a:t>
            </a:r>
          </a:p>
        </p:txBody>
      </p:sp>
      <p:sp>
        <p:nvSpPr>
          <p:cNvPr id="14" name="CasellaDiTesto 75">
            <a:extLst>
              <a:ext uri="{FF2B5EF4-FFF2-40B4-BE49-F238E27FC236}">
                <a16:creationId xmlns:a16="http://schemas.microsoft.com/office/drawing/2014/main" id="{C8AB1827-D61A-4EA8-AFAB-A296804207BC}"/>
              </a:ext>
            </a:extLst>
          </p:cNvPr>
          <p:cNvSpPr txBox="1"/>
          <p:nvPr/>
        </p:nvSpPr>
        <p:spPr>
          <a:xfrm>
            <a:off x="2267744" y="1920131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Strip</a:t>
            </a:r>
          </a:p>
        </p:txBody>
      </p:sp>
      <p:sp>
        <p:nvSpPr>
          <p:cNvPr id="15" name="CasellaDiTesto 75">
            <a:extLst>
              <a:ext uri="{FF2B5EF4-FFF2-40B4-BE49-F238E27FC236}">
                <a16:creationId xmlns:a16="http://schemas.microsoft.com/office/drawing/2014/main" id="{DF83386B-051F-49BF-B34E-EFBB53945130}"/>
              </a:ext>
            </a:extLst>
          </p:cNvPr>
          <p:cNvSpPr txBox="1"/>
          <p:nvPr/>
        </p:nvSpPr>
        <p:spPr>
          <a:xfrm>
            <a:off x="2821195" y="4125655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Strip</a:t>
            </a:r>
          </a:p>
        </p:txBody>
      </p:sp>
      <p:sp>
        <p:nvSpPr>
          <p:cNvPr id="16" name="CasellaDiTesto 75">
            <a:extLst>
              <a:ext uri="{FF2B5EF4-FFF2-40B4-BE49-F238E27FC236}">
                <a16:creationId xmlns:a16="http://schemas.microsoft.com/office/drawing/2014/main" id="{D8A94064-C732-4745-8C8B-8A367FD14F3E}"/>
              </a:ext>
            </a:extLst>
          </p:cNvPr>
          <p:cNvSpPr txBox="1"/>
          <p:nvPr/>
        </p:nvSpPr>
        <p:spPr>
          <a:xfrm>
            <a:off x="5292080" y="1915941"/>
            <a:ext cx="4940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QM</a:t>
            </a:r>
          </a:p>
        </p:txBody>
      </p:sp>
      <p:sp>
        <p:nvSpPr>
          <p:cNvPr id="17" name="CasellaDiTesto 75">
            <a:extLst>
              <a:ext uri="{FF2B5EF4-FFF2-40B4-BE49-F238E27FC236}">
                <a16:creationId xmlns:a16="http://schemas.microsoft.com/office/drawing/2014/main" id="{B8047909-0CF0-4268-BE15-2AC95FD1D8AD}"/>
              </a:ext>
            </a:extLst>
          </p:cNvPr>
          <p:cNvSpPr txBox="1"/>
          <p:nvPr/>
        </p:nvSpPr>
        <p:spPr>
          <a:xfrm>
            <a:off x="5289965" y="4140351"/>
            <a:ext cx="4940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QM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6B4D3B-1AA6-4D73-A3CC-20F91390D69C}"/>
              </a:ext>
            </a:extLst>
          </p:cNvPr>
          <p:cNvSpPr/>
          <p:nvPr/>
        </p:nvSpPr>
        <p:spPr>
          <a:xfrm>
            <a:off x="251520" y="5400784"/>
            <a:ext cx="2769974" cy="6925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Higher gain achievable with specific settings!</a:t>
            </a:r>
          </a:p>
        </p:txBody>
      </p:sp>
      <p:sp>
        <p:nvSpPr>
          <p:cNvPr id="18" name="Titre 2">
            <a:extLst>
              <a:ext uri="{FF2B5EF4-FFF2-40B4-BE49-F238E27FC236}">
                <a16:creationId xmlns:a16="http://schemas.microsoft.com/office/drawing/2014/main" id="{66DD6625-D917-405D-AAD1-E624A6E07F39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80748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Detailed studies: only TCLAs moved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40828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249ADB8-7DBD-46ED-9BD7-72C445EA5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29" y="1368506"/>
            <a:ext cx="6912708" cy="4785721"/>
          </a:xfrm>
          <a:prstGeom prst="rect">
            <a:avLst/>
          </a:prstGeom>
        </p:spPr>
      </p:pic>
      <p:pic>
        <p:nvPicPr>
          <p:cNvPr id="9" name="Picture 1" descr="lcoll_logo3_small.gif">
            <a:extLst>
              <a:ext uri="{FF2B5EF4-FFF2-40B4-BE49-F238E27FC236}">
                <a16:creationId xmlns:a16="http://schemas.microsoft.com/office/drawing/2014/main" id="{C2C16797-B9EF-482C-8EE0-FC8F33F985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numéro de diapositive 3">
            <a:extLst>
              <a:ext uri="{FF2B5EF4-FFF2-40B4-BE49-F238E27FC236}">
                <a16:creationId xmlns:a16="http://schemas.microsoft.com/office/drawing/2014/main" id="{05F2C581-1745-4CEF-9851-E599D920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204CBC07-3016-4EFA-83CE-E45328130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BF07B61-46E7-4837-B80E-5E9846B0E7AB}"/>
              </a:ext>
            </a:extLst>
          </p:cNvPr>
          <p:cNvSpPr txBox="1">
            <a:spLocks/>
          </p:cNvSpPr>
          <p:nvPr/>
        </p:nvSpPr>
        <p:spPr>
          <a:xfrm>
            <a:off x="420515" y="980728"/>
            <a:ext cx="847196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Fragments from crystals and dechanneling intercepted</a:t>
            </a:r>
          </a:p>
        </p:txBody>
      </p:sp>
      <p:sp>
        <p:nvSpPr>
          <p:cNvPr id="14" name="CasellaDiTesto 75">
            <a:extLst>
              <a:ext uri="{FF2B5EF4-FFF2-40B4-BE49-F238E27FC236}">
                <a16:creationId xmlns:a16="http://schemas.microsoft.com/office/drawing/2014/main" id="{0BB45D13-D06A-49D8-94E2-03C033D9A9A7}"/>
              </a:ext>
            </a:extLst>
          </p:cNvPr>
          <p:cNvSpPr txBox="1"/>
          <p:nvPr/>
        </p:nvSpPr>
        <p:spPr>
          <a:xfrm>
            <a:off x="2267744" y="1920131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Strip</a:t>
            </a:r>
          </a:p>
        </p:txBody>
      </p:sp>
      <p:sp>
        <p:nvSpPr>
          <p:cNvPr id="15" name="CasellaDiTesto 75">
            <a:extLst>
              <a:ext uri="{FF2B5EF4-FFF2-40B4-BE49-F238E27FC236}">
                <a16:creationId xmlns:a16="http://schemas.microsoft.com/office/drawing/2014/main" id="{D7C8DEE1-10A0-47C7-8B93-AB36E2D9F3C8}"/>
              </a:ext>
            </a:extLst>
          </p:cNvPr>
          <p:cNvSpPr txBox="1"/>
          <p:nvPr/>
        </p:nvSpPr>
        <p:spPr>
          <a:xfrm>
            <a:off x="2821195" y="4125655"/>
            <a:ext cx="6222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Strip</a:t>
            </a:r>
          </a:p>
        </p:txBody>
      </p:sp>
      <p:sp>
        <p:nvSpPr>
          <p:cNvPr id="16" name="CasellaDiTesto 75">
            <a:extLst>
              <a:ext uri="{FF2B5EF4-FFF2-40B4-BE49-F238E27FC236}">
                <a16:creationId xmlns:a16="http://schemas.microsoft.com/office/drawing/2014/main" id="{30FF832E-72C4-4A5A-8F25-D9BD478CA0D8}"/>
              </a:ext>
            </a:extLst>
          </p:cNvPr>
          <p:cNvSpPr txBox="1"/>
          <p:nvPr/>
        </p:nvSpPr>
        <p:spPr>
          <a:xfrm>
            <a:off x="5292080" y="1915941"/>
            <a:ext cx="4940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QM</a:t>
            </a:r>
          </a:p>
        </p:txBody>
      </p:sp>
      <p:sp>
        <p:nvSpPr>
          <p:cNvPr id="17" name="CasellaDiTesto 75">
            <a:extLst>
              <a:ext uri="{FF2B5EF4-FFF2-40B4-BE49-F238E27FC236}">
                <a16:creationId xmlns:a16="http://schemas.microsoft.com/office/drawing/2014/main" id="{2E9132AC-9959-49D7-BB94-36B463650914}"/>
              </a:ext>
            </a:extLst>
          </p:cNvPr>
          <p:cNvSpPr txBox="1"/>
          <p:nvPr/>
        </p:nvSpPr>
        <p:spPr>
          <a:xfrm>
            <a:off x="5289965" y="4140351"/>
            <a:ext cx="4940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/>
              <a:t>QM</a:t>
            </a:r>
          </a:p>
        </p:txBody>
      </p:sp>
      <p:sp>
        <p:nvSpPr>
          <p:cNvPr id="19" name="Titre 2">
            <a:extLst>
              <a:ext uri="{FF2B5EF4-FFF2-40B4-BE49-F238E27FC236}">
                <a16:creationId xmlns:a16="http://schemas.microsoft.com/office/drawing/2014/main" id="{6913BEB4-6A62-4A3D-BA35-8185AD5C3C06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80748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Detailed studies: TCSGs and TCLAs moved</a:t>
            </a:r>
            <a:endParaRPr lang="en-GB" sz="3000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B4861B0-1C16-48FF-B352-4C4A38AA988F}"/>
              </a:ext>
            </a:extLst>
          </p:cNvPr>
          <p:cNvSpPr/>
          <p:nvPr/>
        </p:nvSpPr>
        <p:spPr>
          <a:xfrm>
            <a:off x="251520" y="5400784"/>
            <a:ext cx="2769974" cy="692512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Higher gain achievable with specific settings!</a:t>
            </a:r>
          </a:p>
        </p:txBody>
      </p:sp>
    </p:spTree>
    <p:extLst>
      <p:ext uri="{BB962C8B-B14F-4D97-AF65-F5344CB8AC3E}">
        <p14:creationId xmlns:p14="http://schemas.microsoft.com/office/powerpoint/2010/main" val="358549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Crystal </a:t>
            </a:r>
            <a:r>
              <a:rPr lang="en-GB" sz="3000" b="1" i="1" dirty="0" err="1">
                <a:solidFill>
                  <a:schemeClr val="bg1">
                    <a:lumMod val="65000"/>
                  </a:schemeClr>
                </a:solidFill>
              </a:rPr>
              <a:t>channeling</a:t>
            </a: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rgbClr val="0D0D0D"/>
                </a:solidFill>
              </a:rPr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3935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Conclusions and outlook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26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404963" y="1196752"/>
            <a:ext cx="86164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GB" b="1" dirty="0">
                <a:solidFill>
                  <a:srgbClr val="0D0D0D"/>
                </a:solidFill>
              </a:rPr>
              <a:t>Main outcomes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D0D0D"/>
                </a:solidFill>
              </a:rPr>
              <a:t>Good operational experience </a:t>
            </a:r>
            <a:r>
              <a:rPr lang="en-GB" dirty="0">
                <a:solidFill>
                  <a:srgbClr val="0D0D0D"/>
                </a:solidFill>
              </a:rPr>
              <a:t>achieved in Run2 and </a:t>
            </a:r>
            <a:r>
              <a:rPr lang="en-GB" b="1" dirty="0">
                <a:solidFill>
                  <a:srgbClr val="0D0D0D"/>
                </a:solidFill>
              </a:rPr>
              <a:t>first use during physics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D0D0D"/>
                </a:solidFill>
              </a:rPr>
              <a:t>Stable </a:t>
            </a:r>
            <a:r>
              <a:rPr lang="en-GB" b="1" dirty="0" err="1">
                <a:solidFill>
                  <a:srgbClr val="0D0D0D"/>
                </a:solidFill>
              </a:rPr>
              <a:t>channeling</a:t>
            </a:r>
            <a:r>
              <a:rPr lang="en-GB" b="1" dirty="0">
                <a:solidFill>
                  <a:srgbClr val="0D0D0D"/>
                </a:solidFill>
              </a:rPr>
              <a:t> </a:t>
            </a:r>
            <a:r>
              <a:rPr lang="en-GB" dirty="0">
                <a:solidFill>
                  <a:srgbClr val="0D0D0D"/>
                </a:solidFill>
              </a:rPr>
              <a:t>during entire cycle demonstrated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D0D0D"/>
                </a:solidFill>
              </a:rPr>
              <a:t>Improved cleaning </a:t>
            </a:r>
            <a:r>
              <a:rPr lang="en-GB" dirty="0">
                <a:solidFill>
                  <a:srgbClr val="0D0D0D"/>
                </a:solidFill>
              </a:rPr>
              <a:t>at flat top demonstrated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dirty="0">
                <a:solidFill>
                  <a:srgbClr val="0D0D0D"/>
                </a:solidFill>
              </a:rPr>
              <a:t>Goniometers hardware and controls provided </a:t>
            </a:r>
            <a:r>
              <a:rPr lang="en-GB" b="1" dirty="0">
                <a:solidFill>
                  <a:srgbClr val="0D0D0D"/>
                </a:solidFill>
              </a:rPr>
              <a:t>required stability  </a:t>
            </a:r>
          </a:p>
        </p:txBody>
      </p:sp>
      <p:sp>
        <p:nvSpPr>
          <p:cNvPr id="23" name="Espace réservé du pied de page 1">
            <a:extLst>
              <a:ext uri="{FF2B5EF4-FFF2-40B4-BE49-F238E27FC236}">
                <a16:creationId xmlns:a16="http://schemas.microsoft.com/office/drawing/2014/main" id="{899D9CB1-A699-49CA-8947-A5FC9719E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22" name="CasellaDiTesto 5">
            <a:extLst>
              <a:ext uri="{FF2B5EF4-FFF2-40B4-BE49-F238E27FC236}">
                <a16:creationId xmlns:a16="http://schemas.microsoft.com/office/drawing/2014/main" id="{BA0D781F-49C0-4A6E-8414-80C2FB0D9885}"/>
              </a:ext>
            </a:extLst>
          </p:cNvPr>
          <p:cNvSpPr txBox="1"/>
          <p:nvPr/>
        </p:nvSpPr>
        <p:spPr>
          <a:xfrm>
            <a:off x="389037" y="3460065"/>
            <a:ext cx="8616461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</a:pPr>
            <a:r>
              <a:rPr lang="en-GB" b="1" dirty="0">
                <a:solidFill>
                  <a:srgbClr val="0D0D0D"/>
                </a:solidFill>
              </a:rPr>
              <a:t>Outlook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dirty="0">
                <a:solidFill>
                  <a:srgbClr val="0D0D0D"/>
                </a:solidFill>
              </a:rPr>
              <a:t>Comparison of measurements with simulations: </a:t>
            </a:r>
            <a:r>
              <a:rPr lang="en-GB" b="1" dirty="0" err="1">
                <a:solidFill>
                  <a:srgbClr val="0D0D0D"/>
                </a:solidFill>
              </a:rPr>
              <a:t>miscut</a:t>
            </a:r>
            <a:r>
              <a:rPr lang="en-GB" b="1" dirty="0">
                <a:solidFill>
                  <a:srgbClr val="0D0D0D"/>
                </a:solidFill>
              </a:rPr>
              <a:t> effects </a:t>
            </a:r>
            <a:r>
              <a:rPr lang="en-GB" dirty="0">
                <a:solidFill>
                  <a:srgbClr val="0D0D0D"/>
                </a:solidFill>
              </a:rPr>
              <a:t>to be properly taken into account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b="1" dirty="0">
                <a:solidFill>
                  <a:srgbClr val="0D0D0D"/>
                </a:solidFill>
              </a:rPr>
              <a:t>New goniometers </a:t>
            </a:r>
            <a:r>
              <a:rPr lang="en-GB" dirty="0">
                <a:solidFill>
                  <a:srgbClr val="0D0D0D"/>
                </a:solidFill>
              </a:rPr>
              <a:t>with updated angular redundancy currently being prototyped 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charset="0"/>
              <a:buChar char="•"/>
            </a:pPr>
            <a:r>
              <a:rPr lang="en-GB" dirty="0">
                <a:solidFill>
                  <a:srgbClr val="0D0D0D"/>
                </a:solidFill>
              </a:rPr>
              <a:t>Ideal system would need </a:t>
            </a:r>
            <a:r>
              <a:rPr lang="en-GB" b="1" dirty="0">
                <a:solidFill>
                  <a:srgbClr val="0D0D0D"/>
                </a:solidFill>
              </a:rPr>
              <a:t>8 crystals</a:t>
            </a:r>
            <a:r>
              <a:rPr lang="en-GB" dirty="0">
                <a:solidFill>
                  <a:srgbClr val="0D0D0D"/>
                </a:solidFill>
              </a:rPr>
              <a:t>: 4 per beam, 2 per plane to fully accommodate orbit oscillations</a:t>
            </a:r>
          </a:p>
        </p:txBody>
      </p:sp>
    </p:spTree>
    <p:extLst>
      <p:ext uri="{BB962C8B-B14F-4D97-AF65-F5344CB8AC3E}">
        <p14:creationId xmlns:p14="http://schemas.microsoft.com/office/powerpoint/2010/main" val="3645509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3018736"/>
            <a:ext cx="6440400" cy="1634400"/>
          </a:xfrm>
        </p:spPr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260648"/>
            <a:ext cx="975264" cy="1072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258500" y="6356350"/>
            <a:ext cx="6627000" cy="360000"/>
          </a:xfrm>
        </p:spPr>
        <p:txBody>
          <a:bodyPr/>
          <a:lstStyle/>
          <a:p>
            <a:pPr algn="ctr"/>
            <a:r>
              <a:rPr lang="fr-FR" dirty="0"/>
              <a:t>M. D’Andrea, HL-LHC </a:t>
            </a:r>
            <a:r>
              <a:rPr lang="fr-FR" dirty="0" err="1"/>
              <a:t>Technical</a:t>
            </a:r>
            <a:r>
              <a:rPr lang="fr-FR" dirty="0"/>
              <a:t> Coordination </a:t>
            </a:r>
            <a:r>
              <a:rPr lang="fr-FR" dirty="0" err="1"/>
              <a:t>Committee</a:t>
            </a:r>
            <a:r>
              <a:rPr lang="fr-FR" dirty="0"/>
              <a:t> meeting, 14th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442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Crystal </a:t>
            </a:r>
            <a:r>
              <a:rPr lang="en-GB" sz="3000" b="1" i="1" dirty="0" err="1"/>
              <a:t>channeling</a:t>
            </a:r>
            <a:r>
              <a:rPr lang="en-GB" sz="3000" b="1" i="1" dirty="0"/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4501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Planar </a:t>
            </a:r>
            <a:r>
              <a:rPr lang="en-GB" sz="3000" dirty="0" err="1"/>
              <a:t>channeling</a:t>
            </a:r>
            <a:endParaRPr lang="en-GB" sz="3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1" name="Picture 1" descr="lcoll_logo3_small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uppo 32"/>
          <p:cNvGrpSpPr/>
          <p:nvPr/>
        </p:nvGrpSpPr>
        <p:grpSpPr>
          <a:xfrm>
            <a:off x="6084168" y="1459671"/>
            <a:ext cx="2876990" cy="2221357"/>
            <a:chOff x="5929844" y="1817965"/>
            <a:chExt cx="2102812" cy="1870676"/>
          </a:xfrm>
        </p:grpSpPr>
        <p:grpSp>
          <p:nvGrpSpPr>
            <p:cNvPr id="34" name="Gruppo 33"/>
            <p:cNvGrpSpPr/>
            <p:nvPr/>
          </p:nvGrpSpPr>
          <p:grpSpPr>
            <a:xfrm>
              <a:off x="6021034" y="1817965"/>
              <a:ext cx="2011622" cy="1870676"/>
              <a:chOff x="6021034" y="1817965"/>
              <a:chExt cx="2011622" cy="1870676"/>
            </a:xfrm>
          </p:grpSpPr>
          <p:pic>
            <p:nvPicPr>
              <p:cNvPr id="36" name="Picture 37" descr="pot_planes.pdf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9646"/>
              <a:stretch/>
            </p:blipFill>
            <p:spPr>
              <a:xfrm>
                <a:off x="6021034" y="1817965"/>
                <a:ext cx="2011622" cy="1870676"/>
              </a:xfrm>
              <a:prstGeom prst="rect">
                <a:avLst/>
              </a:prstGeom>
            </p:spPr>
          </p:pic>
          <p:cxnSp>
            <p:nvCxnSpPr>
              <p:cNvPr id="37" name="Connettore 1 36"/>
              <p:cNvCxnSpPr/>
              <p:nvPr/>
            </p:nvCxnSpPr>
            <p:spPr>
              <a:xfrm flipV="1">
                <a:off x="6564121" y="2033672"/>
                <a:ext cx="0" cy="1404000"/>
              </a:xfrm>
              <a:prstGeom prst="line">
                <a:avLst/>
              </a:prstGeom>
              <a:ln>
                <a:solidFill>
                  <a:srgbClr val="0094BE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ttore 1 37"/>
              <p:cNvCxnSpPr/>
              <p:nvPr/>
            </p:nvCxnSpPr>
            <p:spPr>
              <a:xfrm flipV="1">
                <a:off x="7610373" y="2033672"/>
                <a:ext cx="0" cy="1404000"/>
              </a:xfrm>
              <a:prstGeom prst="line">
                <a:avLst/>
              </a:prstGeom>
              <a:ln>
                <a:solidFill>
                  <a:srgbClr val="0094BE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ttangolo 34"/>
            <p:cNvSpPr/>
            <p:nvPr/>
          </p:nvSpPr>
          <p:spPr>
            <a:xfrm>
              <a:off x="5929844" y="3423817"/>
              <a:ext cx="271464" cy="2509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CasellaDiTesto 38"/>
          <p:cNvSpPr txBox="1"/>
          <p:nvPr/>
        </p:nvSpPr>
        <p:spPr>
          <a:xfrm>
            <a:off x="382191" y="974004"/>
            <a:ext cx="5686172" cy="726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Potential</a:t>
            </a:r>
            <a:r>
              <a:rPr lang="en-GB" dirty="0">
                <a:solidFill>
                  <a:srgbClr val="0432FF"/>
                </a:solidFill>
              </a:rPr>
              <a:t> </a:t>
            </a:r>
            <a:r>
              <a:rPr lang="en-GB" dirty="0"/>
              <a:t>between a </a:t>
            </a:r>
            <a:r>
              <a:rPr lang="en-GB" b="1" dirty="0"/>
              <a:t>particle</a:t>
            </a:r>
            <a:r>
              <a:rPr lang="en-GB" dirty="0"/>
              <a:t> and an </a:t>
            </a:r>
            <a:r>
              <a:rPr lang="en-GB" b="1" dirty="0"/>
              <a:t>atom</a:t>
            </a:r>
            <a:r>
              <a:rPr lang="en-GB" dirty="0"/>
              <a:t> described </a:t>
            </a:r>
            <a:br>
              <a:rPr lang="en-GB" dirty="0"/>
            </a:br>
            <a:r>
              <a:rPr lang="en-GB" dirty="0"/>
              <a:t>by the </a:t>
            </a:r>
            <a:r>
              <a:rPr lang="en-GB" b="1" dirty="0"/>
              <a:t>Thomas-Fermi model</a:t>
            </a:r>
            <a:r>
              <a:rPr lang="en-GB" dirty="0"/>
              <a:t>:</a:t>
            </a:r>
          </a:p>
        </p:txBody>
      </p:sp>
      <p:pic>
        <p:nvPicPr>
          <p:cNvPr id="40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0578" y="1258607"/>
            <a:ext cx="1876360" cy="598494"/>
          </a:xfrm>
          <a:prstGeom prst="rect">
            <a:avLst/>
          </a:prstGeom>
        </p:spPr>
      </p:pic>
      <p:grpSp>
        <p:nvGrpSpPr>
          <p:cNvPr id="41" name="Gruppo 40"/>
          <p:cNvGrpSpPr/>
          <p:nvPr/>
        </p:nvGrpSpPr>
        <p:grpSpPr>
          <a:xfrm>
            <a:off x="687987" y="1910205"/>
            <a:ext cx="4465903" cy="1440999"/>
            <a:chOff x="846980" y="1910205"/>
            <a:chExt cx="4465903" cy="14409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CasellaDiTesto 9"/>
                <p:cNvSpPr txBox="1"/>
                <p:nvPr/>
              </p:nvSpPr>
              <p:spPr>
                <a:xfrm>
                  <a:off x="846980" y="2486133"/>
                  <a:ext cx="446590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/>
                    <a:t>Continuous approximation </a:t>
                  </a:r>
                  <a:r>
                    <a:rPr lang="en-GB" dirty="0">
                      <a:solidFill>
                        <a:schemeClr val="tx1"/>
                      </a:solidFill>
                    </a:rPr>
                    <a:t>(small </a:t>
                  </a:r>
                  <a14:m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en-US" b="0" i="1" baseline="-2500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𝑖𝑚𝑝</m:t>
                      </m:r>
                    </m:oMath>
                  </a14:m>
                  <a:r>
                    <a:rPr lang="en-GB" dirty="0">
                      <a:solidFill>
                        <a:schemeClr val="tx1"/>
                      </a:solidFill>
                    </a:rPr>
                    <a:t>)</a:t>
                  </a:r>
                  <a:r>
                    <a:rPr lang="en-GB" dirty="0"/>
                    <a:t>:</a:t>
                  </a:r>
                  <a:r>
                    <a:rPr lang="en-GB" b="1" dirty="0">
                      <a:solidFill>
                        <a:srgbClr val="0432FF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42" name="CasellaDiTesto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6980" y="2486133"/>
                  <a:ext cx="4465903" cy="36933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230" t="-10000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3" name="Plus 23"/>
            <p:cNvSpPr/>
            <p:nvPr/>
          </p:nvSpPr>
          <p:spPr>
            <a:xfrm>
              <a:off x="2589785" y="1910205"/>
              <a:ext cx="450384" cy="398736"/>
            </a:xfrm>
            <a:prstGeom prst="mathPlus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FF9A20"/>
                </a:gs>
                <a:gs pos="100000">
                  <a:srgbClr val="0432FF"/>
                </a:gs>
                <a:gs pos="99000">
                  <a:srgbClr val="0094BE"/>
                </a:gs>
              </a:gsLst>
              <a:lin ang="0" scaled="0"/>
            </a:gradFill>
            <a:ln>
              <a:solidFill>
                <a:srgbClr val="0094BE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50341" y="2785422"/>
              <a:ext cx="2844628" cy="565782"/>
            </a:xfrm>
            <a:prstGeom prst="rect">
              <a:avLst/>
            </a:prstGeom>
          </p:spPr>
        </p:pic>
      </p:grpSp>
      <p:sp>
        <p:nvSpPr>
          <p:cNvPr id="45" name="Right Arrow 41"/>
          <p:cNvSpPr/>
          <p:nvPr/>
        </p:nvSpPr>
        <p:spPr>
          <a:xfrm>
            <a:off x="5380457" y="1716585"/>
            <a:ext cx="502850" cy="785976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94BE"/>
              </a:gs>
            </a:gsLst>
            <a:lin ang="0" scaled="1"/>
            <a:tileRect/>
          </a:gradFill>
          <a:ln>
            <a:solidFill>
              <a:srgbClr val="0094B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CasellaDiTesto 11"/>
          <p:cNvSpPr txBox="1"/>
          <p:nvPr/>
        </p:nvSpPr>
        <p:spPr>
          <a:xfrm>
            <a:off x="6206390" y="889031"/>
            <a:ext cx="278794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i="1" dirty="0">
                <a:solidFill>
                  <a:srgbClr val="0094BE"/>
                </a:solidFill>
              </a:rPr>
              <a:t>Potential seen by protons</a:t>
            </a:r>
          </a:p>
          <a:p>
            <a:pPr algn="ctr"/>
            <a:r>
              <a:rPr lang="en-GB" i="1" dirty="0">
                <a:solidFill>
                  <a:srgbClr val="0094BE"/>
                </a:solidFill>
              </a:rPr>
              <a:t>from crystalline planes</a:t>
            </a:r>
          </a:p>
        </p:txBody>
      </p:sp>
      <p:grpSp>
        <p:nvGrpSpPr>
          <p:cNvPr id="47" name="Gruppo 46"/>
          <p:cNvGrpSpPr/>
          <p:nvPr/>
        </p:nvGrpSpPr>
        <p:grpSpPr>
          <a:xfrm>
            <a:off x="403534" y="3717032"/>
            <a:ext cx="8355282" cy="2491166"/>
            <a:chOff x="403534" y="3717032"/>
            <a:chExt cx="8355282" cy="2491166"/>
          </a:xfrm>
        </p:grpSpPr>
        <p:grpSp>
          <p:nvGrpSpPr>
            <p:cNvPr id="48" name="Gruppo 47"/>
            <p:cNvGrpSpPr/>
            <p:nvPr/>
          </p:nvGrpSpPr>
          <p:grpSpPr>
            <a:xfrm>
              <a:off x="403534" y="3717032"/>
              <a:ext cx="8355282" cy="2491166"/>
              <a:chOff x="501508" y="3717032"/>
              <a:chExt cx="8355282" cy="2491166"/>
            </a:xfrm>
          </p:grpSpPr>
          <p:grpSp>
            <p:nvGrpSpPr>
              <p:cNvPr id="51" name="Group 57"/>
              <p:cNvGrpSpPr/>
              <p:nvPr/>
            </p:nvGrpSpPr>
            <p:grpSpPr>
              <a:xfrm>
                <a:off x="501508" y="3717032"/>
                <a:ext cx="8264686" cy="2491166"/>
                <a:chOff x="4021138" y="3865664"/>
                <a:chExt cx="8264686" cy="2491166"/>
              </a:xfrm>
            </p:grpSpPr>
            <p:sp>
              <p:nvSpPr>
                <p:cNvPr id="54" name="CasellaDiTesto 32"/>
                <p:cNvSpPr txBox="1"/>
                <p:nvPr/>
              </p:nvSpPr>
              <p:spPr>
                <a:xfrm>
                  <a:off x="4135686" y="5755586"/>
                  <a:ext cx="48674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i="1" u="sng" dirty="0">
                      <a:solidFill>
                        <a:srgbClr val="FF0000"/>
                      </a:solidFill>
                    </a:rPr>
                    <a:t>Forced to oscillate in a relatively empty space</a:t>
                  </a:r>
                </a:p>
              </p:txBody>
            </p:sp>
            <p:pic>
              <p:nvPicPr>
                <p:cNvPr id="55" name="Picture 4" descr="chan"/>
                <p:cNvPicPr>
                  <a:picLocks noChangeAspect="1" noChangeArrowheads="1" noCrop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7073643" y="4211290"/>
                  <a:ext cx="1974783" cy="11615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6" name="CasellaDiTesto 28"/>
                <p:cNvSpPr txBox="1"/>
                <p:nvPr/>
              </p:nvSpPr>
              <p:spPr>
                <a:xfrm>
                  <a:off x="4119530" y="3959158"/>
                  <a:ext cx="2860527" cy="36933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/>
                    <a:t>If the protons </a:t>
                  </a:r>
                  <a:r>
                    <a:rPr lang="en-GB" b="1" i="1" dirty="0"/>
                    <a:t>have </a:t>
                  </a:r>
                  <a:r>
                    <a:rPr lang="en-GB" b="1" i="1" dirty="0" err="1"/>
                    <a:t>p</a:t>
                  </a:r>
                  <a:r>
                    <a:rPr lang="en-GB" b="1" i="1" baseline="-25000" dirty="0" err="1"/>
                    <a:t>T</a:t>
                  </a:r>
                  <a:r>
                    <a:rPr lang="en-GB" b="1" i="1" dirty="0"/>
                    <a:t> &lt; </a:t>
                  </a:r>
                  <a:r>
                    <a:rPr lang="en-GB" b="1" i="1" dirty="0" err="1"/>
                    <a:t>U</a:t>
                  </a:r>
                  <a:r>
                    <a:rPr lang="en-GB" b="1" i="1" baseline="-25000" dirty="0" err="1"/>
                    <a:t>max</a:t>
                  </a:r>
                  <a:endParaRPr lang="en-GB" b="1" i="1" baseline="-25000" dirty="0"/>
                </a:p>
              </p:txBody>
            </p:sp>
            <p:sp>
              <p:nvSpPr>
                <p:cNvPr id="57" name="Rounded Rectangle 33"/>
                <p:cNvSpPr/>
                <p:nvPr/>
              </p:nvSpPr>
              <p:spPr>
                <a:xfrm>
                  <a:off x="4021138" y="3865664"/>
                  <a:ext cx="8264686" cy="2491166"/>
                </a:xfrm>
                <a:prstGeom prst="roundRect">
                  <a:avLst>
                    <a:gd name="adj" fmla="val 9355"/>
                  </a:avLst>
                </a:prstGeom>
                <a:noFill/>
                <a:ln w="19050" cmpd="sng">
                  <a:solidFill>
                    <a:srgbClr val="0094BE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58" name="Picture 5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891306" y="5074755"/>
                  <a:ext cx="1092415" cy="588223"/>
                </a:xfrm>
                <a:prstGeom prst="rect">
                  <a:avLst/>
                </a:prstGeom>
              </p:spPr>
            </p:pic>
            <p:sp>
              <p:nvSpPr>
                <p:cNvPr id="59" name="Up-Down Arrow 62"/>
                <p:cNvSpPr/>
                <p:nvPr/>
              </p:nvSpPr>
              <p:spPr>
                <a:xfrm>
                  <a:off x="5499626" y="4396588"/>
                  <a:ext cx="194037" cy="312700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0094BE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solidFill>
                    <a:srgbClr val="0094BE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pic>
            <p:nvPicPr>
              <p:cNvPr id="52" name="Picture 48"/>
              <p:cNvPicPr>
                <a:picLocks noChangeAspect="1"/>
              </p:cNvPicPr>
              <p:nvPr/>
            </p:nvPicPr>
            <p:blipFill rotWithShape="1">
              <a:blip r:embed="rId11"/>
              <a:srcRect r="18921"/>
              <a:stretch/>
            </p:blipFill>
            <p:spPr>
              <a:xfrm>
                <a:off x="5562658" y="4401749"/>
                <a:ext cx="2986163" cy="1739900"/>
              </a:xfrm>
              <a:prstGeom prst="rect">
                <a:avLst/>
              </a:prstGeom>
              <a:solidFill>
                <a:srgbClr val="FFFFFF"/>
              </a:solidFill>
            </p:spPr>
          </p:pic>
          <p:sp>
            <p:nvSpPr>
              <p:cNvPr id="53" name="Rectangle 1"/>
              <p:cNvSpPr/>
              <p:nvPr/>
            </p:nvSpPr>
            <p:spPr>
              <a:xfrm>
                <a:off x="5418692" y="3789040"/>
                <a:ext cx="343809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b="1" i="1" dirty="0">
                    <a:solidFill>
                      <a:srgbClr val="0094BE"/>
                    </a:solidFill>
                  </a:rPr>
                  <a:t>Typical values </a:t>
                </a:r>
                <a:r>
                  <a:rPr lang="en-GB" i="1" dirty="0"/>
                  <a:t>at energies </a:t>
                </a:r>
              </a:p>
              <a:p>
                <a:pPr algn="ctr"/>
                <a:r>
                  <a:rPr lang="en-GB" i="1" dirty="0"/>
                  <a:t>of our interest:</a:t>
                </a:r>
              </a:p>
            </p:txBody>
          </p:sp>
        </p:grpSp>
        <p:sp>
          <p:nvSpPr>
            <p:cNvPr id="49" name="CasellaDiTesto 48"/>
            <p:cNvSpPr txBox="1"/>
            <p:nvPr/>
          </p:nvSpPr>
          <p:spPr>
            <a:xfrm>
              <a:off x="602166" y="4557152"/>
              <a:ext cx="25094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Critical </a:t>
              </a:r>
              <a:r>
                <a:rPr lang="en-GB" b="1" dirty="0" err="1"/>
                <a:t>channeling</a:t>
              </a:r>
              <a:r>
                <a:rPr lang="en-GB" b="1" dirty="0"/>
                <a:t> angle</a:t>
              </a:r>
            </a:p>
          </p:txBody>
        </p:sp>
        <p:sp>
          <p:nvSpPr>
            <p:cNvPr id="50" name="Rettangolo arrotondato 49"/>
            <p:cNvSpPr/>
            <p:nvPr/>
          </p:nvSpPr>
          <p:spPr>
            <a:xfrm>
              <a:off x="5668458" y="5497909"/>
              <a:ext cx="2735895" cy="523379"/>
            </a:xfrm>
            <a:prstGeom prst="roundRect">
              <a:avLst>
                <a:gd name="adj" fmla="val 10991"/>
              </a:avLst>
            </a:prstGeom>
            <a:solidFill>
              <a:srgbClr val="00B050">
                <a:alpha val="23000"/>
              </a:srgbClr>
            </a:solidFill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0" name="Espace réservé du pied de page 1">
            <a:extLst>
              <a:ext uri="{FF2B5EF4-FFF2-40B4-BE49-F238E27FC236}">
                <a16:creationId xmlns:a16="http://schemas.microsoft.com/office/drawing/2014/main" id="{7F9AB014-B087-431C-AE2F-D91B861A0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7766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GB" sz="3000" dirty="0"/>
              <a:t>LHC Collimation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1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27"/>
          <p:cNvSpPr/>
          <p:nvPr/>
        </p:nvSpPr>
        <p:spPr>
          <a:xfrm>
            <a:off x="8287175" y="2716494"/>
            <a:ext cx="455477" cy="12417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00"/>
          </a:p>
        </p:txBody>
      </p:sp>
      <p:sp>
        <p:nvSpPr>
          <p:cNvPr id="40" name="Rectangle 35"/>
          <p:cNvSpPr/>
          <p:nvPr/>
        </p:nvSpPr>
        <p:spPr>
          <a:xfrm>
            <a:off x="8287175" y="1132052"/>
            <a:ext cx="455477" cy="124171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36"/>
          <p:cNvCxnSpPr/>
          <p:nvPr/>
        </p:nvCxnSpPr>
        <p:spPr>
          <a:xfrm>
            <a:off x="283815" y="1931570"/>
            <a:ext cx="8468159" cy="0"/>
          </a:xfrm>
          <a:prstGeom prst="line">
            <a:avLst/>
          </a:prstGeom>
          <a:ln w="9525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ight Arrow 37"/>
          <p:cNvSpPr/>
          <p:nvPr/>
        </p:nvSpPr>
        <p:spPr>
          <a:xfrm>
            <a:off x="401987" y="1813123"/>
            <a:ext cx="1007212" cy="23689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38"/>
          <p:cNvSpPr txBox="1"/>
          <p:nvPr/>
        </p:nvSpPr>
        <p:spPr>
          <a:xfrm>
            <a:off x="230327" y="1947934"/>
            <a:ext cx="1149826" cy="58511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>
                <a:solidFill>
                  <a:srgbClr val="FF0000"/>
                </a:solidFill>
              </a:rPr>
              <a:t>Circulating</a:t>
            </a:r>
          </a:p>
          <a:p>
            <a:pPr algn="ctr"/>
            <a:r>
              <a:rPr lang="en-GB" sz="1400" i="1" dirty="0">
                <a:solidFill>
                  <a:srgbClr val="FF0000"/>
                </a:solidFill>
              </a:rPr>
              <a:t>beam</a:t>
            </a:r>
          </a:p>
        </p:txBody>
      </p:sp>
      <p:cxnSp>
        <p:nvCxnSpPr>
          <p:cNvPr id="46" name="Straight Connector 41"/>
          <p:cNvCxnSpPr/>
          <p:nvPr/>
        </p:nvCxnSpPr>
        <p:spPr>
          <a:xfrm>
            <a:off x="6765527" y="1132052"/>
            <a:ext cx="0" cy="1717485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uppo 6"/>
          <p:cNvGrpSpPr/>
          <p:nvPr/>
        </p:nvGrpSpPr>
        <p:grpSpPr>
          <a:xfrm>
            <a:off x="1422792" y="1594214"/>
            <a:ext cx="2082746" cy="746737"/>
            <a:chOff x="1422792" y="1605505"/>
            <a:chExt cx="2082746" cy="746737"/>
          </a:xfrm>
        </p:grpSpPr>
        <p:cxnSp>
          <p:nvCxnSpPr>
            <p:cNvPr id="47" name="Straight Arrow Connector 42"/>
            <p:cNvCxnSpPr/>
            <p:nvPr/>
          </p:nvCxnSpPr>
          <p:spPr>
            <a:xfrm flipV="1">
              <a:off x="1422792" y="1605505"/>
              <a:ext cx="515532" cy="204618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3"/>
            <p:cNvCxnSpPr/>
            <p:nvPr/>
          </p:nvCxnSpPr>
          <p:spPr>
            <a:xfrm flipV="1">
              <a:off x="1811061" y="1605505"/>
              <a:ext cx="515532" cy="204618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4"/>
            <p:cNvCxnSpPr/>
            <p:nvPr/>
          </p:nvCxnSpPr>
          <p:spPr>
            <a:xfrm>
              <a:off x="1422792" y="2087536"/>
              <a:ext cx="515532" cy="204618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5"/>
            <p:cNvCxnSpPr/>
            <p:nvPr/>
          </p:nvCxnSpPr>
          <p:spPr>
            <a:xfrm>
              <a:off x="1811061" y="2087536"/>
              <a:ext cx="515532" cy="204618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46"/>
            <p:cNvSpPr txBox="1"/>
            <p:nvPr/>
          </p:nvSpPr>
          <p:spPr>
            <a:xfrm>
              <a:off x="2186652" y="2008057"/>
              <a:ext cx="1318886" cy="34418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solidFill>
                    <a:srgbClr val="FF92BB"/>
                  </a:solidFill>
                </a:rPr>
                <a:t>Primary halo</a:t>
              </a:r>
            </a:p>
          </p:txBody>
        </p:sp>
      </p:grpSp>
      <p:sp>
        <p:nvSpPr>
          <p:cNvPr id="77" name="TextBox 72"/>
          <p:cNvSpPr txBox="1"/>
          <p:nvPr/>
        </p:nvSpPr>
        <p:spPr>
          <a:xfrm>
            <a:off x="612002" y="849780"/>
            <a:ext cx="1223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00FF"/>
                </a:solidFill>
              </a:rPr>
              <a:t>Cold magnets</a:t>
            </a:r>
          </a:p>
        </p:txBody>
      </p:sp>
      <p:sp>
        <p:nvSpPr>
          <p:cNvPr id="78" name="TextBox 73"/>
          <p:cNvSpPr txBox="1"/>
          <p:nvPr/>
        </p:nvSpPr>
        <p:spPr>
          <a:xfrm>
            <a:off x="6616173" y="843903"/>
            <a:ext cx="1223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00FF"/>
                </a:solidFill>
              </a:rPr>
              <a:t>Cold magnets</a:t>
            </a:r>
          </a:p>
        </p:txBody>
      </p:sp>
      <p:sp>
        <p:nvSpPr>
          <p:cNvPr id="79" name="TextBox 74"/>
          <p:cNvSpPr txBox="1"/>
          <p:nvPr/>
        </p:nvSpPr>
        <p:spPr>
          <a:xfrm>
            <a:off x="3185178" y="843903"/>
            <a:ext cx="1359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FF0000"/>
                </a:solidFill>
              </a:rPr>
              <a:t>Warm magnets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232464" y="1129849"/>
            <a:ext cx="8519510" cy="2330382"/>
            <a:chOff x="232464" y="1141140"/>
            <a:chExt cx="8519510" cy="2330382"/>
          </a:xfrm>
        </p:grpSpPr>
        <p:sp>
          <p:nvSpPr>
            <p:cNvPr id="33" name="Rectangle 28"/>
            <p:cNvSpPr/>
            <p:nvPr/>
          </p:nvSpPr>
          <p:spPr>
            <a:xfrm>
              <a:off x="467998" y="2540940"/>
              <a:ext cx="455477" cy="3035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47"/>
            <p:cNvCxnSpPr/>
            <p:nvPr/>
          </p:nvCxnSpPr>
          <p:spPr>
            <a:xfrm>
              <a:off x="241786" y="1402629"/>
              <a:ext cx="8510188" cy="58002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68"/>
            <p:cNvSpPr/>
            <p:nvPr/>
          </p:nvSpPr>
          <p:spPr>
            <a:xfrm>
              <a:off x="467998" y="1141140"/>
              <a:ext cx="455477" cy="26957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3" name="Straight Connector 78"/>
            <p:cNvCxnSpPr/>
            <p:nvPr/>
          </p:nvCxnSpPr>
          <p:spPr>
            <a:xfrm>
              <a:off x="232464" y="2532993"/>
              <a:ext cx="8510188" cy="58002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79"/>
            <p:cNvSpPr txBox="1"/>
            <p:nvPr/>
          </p:nvSpPr>
          <p:spPr>
            <a:xfrm>
              <a:off x="280211" y="2779025"/>
              <a:ext cx="881908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/>
                <a:t>Protection</a:t>
              </a:r>
            </a:p>
            <a:p>
              <a:pPr algn="ctr"/>
              <a:r>
                <a:rPr lang="en-GB" sz="1300" i="1" dirty="0"/>
                <a:t>Devices</a:t>
              </a:r>
            </a:p>
            <a:p>
              <a:pPr algn="ctr"/>
              <a:r>
                <a:rPr lang="en-GB" sz="1300" i="1" dirty="0"/>
                <a:t>(TCD)</a:t>
              </a:r>
            </a:p>
          </p:txBody>
        </p:sp>
      </p:grpSp>
      <p:cxnSp>
        <p:nvCxnSpPr>
          <p:cNvPr id="44" name="Straight Connector 39"/>
          <p:cNvCxnSpPr/>
          <p:nvPr/>
        </p:nvCxnSpPr>
        <p:spPr>
          <a:xfrm>
            <a:off x="2196147" y="1132052"/>
            <a:ext cx="0" cy="1717485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0"/>
          <p:cNvCxnSpPr/>
          <p:nvPr/>
        </p:nvCxnSpPr>
        <p:spPr>
          <a:xfrm>
            <a:off x="5483759" y="1132052"/>
            <a:ext cx="0" cy="1717485"/>
          </a:xfrm>
          <a:prstGeom prst="line">
            <a:avLst/>
          </a:prstGeom>
          <a:ln>
            <a:solidFill>
              <a:schemeClr val="tx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/>
          <p:cNvGrpSpPr/>
          <p:nvPr/>
        </p:nvGrpSpPr>
        <p:grpSpPr>
          <a:xfrm>
            <a:off x="2045676" y="1128034"/>
            <a:ext cx="3526499" cy="2347465"/>
            <a:chOff x="2045676" y="1139325"/>
            <a:chExt cx="3526499" cy="2347465"/>
          </a:xfrm>
        </p:grpSpPr>
        <p:sp>
          <p:nvSpPr>
            <p:cNvPr id="35" name="Rectangle 30"/>
            <p:cNvSpPr/>
            <p:nvPr/>
          </p:nvSpPr>
          <p:spPr>
            <a:xfrm>
              <a:off x="4590682" y="2636517"/>
              <a:ext cx="455477" cy="2044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1"/>
            <p:cNvSpPr/>
            <p:nvPr/>
          </p:nvSpPr>
          <p:spPr>
            <a:xfrm>
              <a:off x="3483781" y="1143343"/>
              <a:ext cx="455477" cy="315544"/>
            </a:xfrm>
            <a:prstGeom prst="rect">
              <a:avLst/>
            </a:prstGeom>
            <a:solidFill>
              <a:srgbClr val="A6A6A6"/>
            </a:solidFill>
            <a:ln>
              <a:solidFill>
                <a:srgbClr val="A6A6A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2"/>
            <p:cNvSpPr/>
            <p:nvPr/>
          </p:nvSpPr>
          <p:spPr>
            <a:xfrm>
              <a:off x="2430243" y="1143343"/>
              <a:ext cx="245835" cy="462162"/>
            </a:xfrm>
            <a:prstGeom prst="rect">
              <a:avLst/>
            </a:prstGeom>
            <a:solidFill>
              <a:srgbClr val="BFBFBF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3"/>
            <p:cNvSpPr/>
            <p:nvPr/>
          </p:nvSpPr>
          <p:spPr>
            <a:xfrm>
              <a:off x="3388607" y="2518675"/>
              <a:ext cx="455477" cy="315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4"/>
            <p:cNvSpPr/>
            <p:nvPr/>
          </p:nvSpPr>
          <p:spPr>
            <a:xfrm>
              <a:off x="2432814" y="2367171"/>
              <a:ext cx="245835" cy="4621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48"/>
            <p:cNvSpPr/>
            <p:nvPr/>
          </p:nvSpPr>
          <p:spPr>
            <a:xfrm>
              <a:off x="4590682" y="1139325"/>
              <a:ext cx="455477" cy="204440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7F7F7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Arrow Connector 50"/>
            <p:cNvCxnSpPr/>
            <p:nvPr/>
          </p:nvCxnSpPr>
          <p:spPr>
            <a:xfrm flipV="1">
              <a:off x="2676078" y="1458887"/>
              <a:ext cx="712528" cy="147483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1"/>
            <p:cNvCxnSpPr/>
            <p:nvPr/>
          </p:nvCxnSpPr>
          <p:spPr>
            <a:xfrm flipV="1">
              <a:off x="2676078" y="1511410"/>
              <a:ext cx="1073734" cy="95837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2"/>
            <p:cNvCxnSpPr/>
            <p:nvPr/>
          </p:nvCxnSpPr>
          <p:spPr>
            <a:xfrm flipV="1">
              <a:off x="2676078" y="1605505"/>
              <a:ext cx="1517698" cy="1742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3"/>
            <p:cNvCxnSpPr/>
            <p:nvPr/>
          </p:nvCxnSpPr>
          <p:spPr>
            <a:xfrm flipV="1">
              <a:off x="2676078" y="1402629"/>
              <a:ext cx="530739" cy="202877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4"/>
            <p:cNvCxnSpPr/>
            <p:nvPr/>
          </p:nvCxnSpPr>
          <p:spPr>
            <a:xfrm flipV="1">
              <a:off x="2676078" y="1267514"/>
              <a:ext cx="530739" cy="339733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5"/>
            <p:cNvCxnSpPr/>
            <p:nvPr/>
          </p:nvCxnSpPr>
          <p:spPr>
            <a:xfrm flipV="1">
              <a:off x="2676078" y="1143343"/>
              <a:ext cx="530739" cy="463905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56"/>
            <p:cNvSpPr txBox="1"/>
            <p:nvPr/>
          </p:nvSpPr>
          <p:spPr>
            <a:xfrm>
              <a:off x="2678649" y="1556792"/>
              <a:ext cx="1524773" cy="34418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rgbClr val="DC4ECC"/>
                  </a:solidFill>
                </a:rPr>
                <a:t>Secondary halo</a:t>
              </a:r>
            </a:p>
          </p:txBody>
        </p:sp>
        <p:cxnSp>
          <p:nvCxnSpPr>
            <p:cNvPr id="62" name="Straight Arrow Connector 57"/>
            <p:cNvCxnSpPr/>
            <p:nvPr/>
          </p:nvCxnSpPr>
          <p:spPr>
            <a:xfrm flipV="1">
              <a:off x="3939258" y="1364792"/>
              <a:ext cx="737493" cy="94960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58"/>
            <p:cNvCxnSpPr/>
            <p:nvPr/>
          </p:nvCxnSpPr>
          <p:spPr>
            <a:xfrm flipV="1">
              <a:off x="3939258" y="1364792"/>
              <a:ext cx="1073734" cy="95837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59"/>
            <p:cNvCxnSpPr/>
            <p:nvPr/>
          </p:nvCxnSpPr>
          <p:spPr>
            <a:xfrm flipV="1">
              <a:off x="3939258" y="1402629"/>
              <a:ext cx="1544501" cy="58000"/>
            </a:xfrm>
            <a:prstGeom prst="straightConnector1">
              <a:avLst/>
            </a:prstGeom>
            <a:ln w="19050" cmpd="sng">
              <a:solidFill>
                <a:srgbClr val="A509D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0"/>
            <p:cNvCxnSpPr/>
            <p:nvPr/>
          </p:nvCxnSpPr>
          <p:spPr>
            <a:xfrm flipV="1">
              <a:off x="3939258" y="1337494"/>
              <a:ext cx="530739" cy="121393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1"/>
            <p:cNvCxnSpPr/>
            <p:nvPr/>
          </p:nvCxnSpPr>
          <p:spPr>
            <a:xfrm flipV="1">
              <a:off x="3939258" y="1267514"/>
              <a:ext cx="530739" cy="193116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2"/>
            <p:cNvCxnSpPr/>
            <p:nvPr/>
          </p:nvCxnSpPr>
          <p:spPr>
            <a:xfrm flipV="1">
              <a:off x="3939258" y="1209513"/>
              <a:ext cx="530739" cy="251118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3"/>
            <p:cNvSpPr txBox="1"/>
            <p:nvPr/>
          </p:nvSpPr>
          <p:spPr>
            <a:xfrm>
              <a:off x="4256382" y="1384623"/>
              <a:ext cx="1315793" cy="34418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solidFill>
                    <a:srgbClr val="A509DC"/>
                  </a:solidFill>
                </a:rPr>
                <a:t>Tertiary halo</a:t>
              </a:r>
            </a:p>
          </p:txBody>
        </p:sp>
        <p:sp>
          <p:nvSpPr>
            <p:cNvPr id="69" name="TextBox 64"/>
            <p:cNvSpPr txBox="1"/>
            <p:nvPr/>
          </p:nvSpPr>
          <p:spPr>
            <a:xfrm>
              <a:off x="2699192" y="1702585"/>
              <a:ext cx="1701107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accent6"/>
                  </a:solidFill>
                </a:rPr>
                <a:t>+ hadronic shower </a:t>
              </a:r>
            </a:p>
          </p:txBody>
        </p:sp>
        <p:sp>
          <p:nvSpPr>
            <p:cNvPr id="85" name="TextBox 80"/>
            <p:cNvSpPr txBox="1"/>
            <p:nvPr/>
          </p:nvSpPr>
          <p:spPr>
            <a:xfrm>
              <a:off x="2045676" y="2794293"/>
              <a:ext cx="94891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>
                  <a:solidFill>
                    <a:schemeClr val="bg1">
                      <a:lumMod val="75000"/>
                    </a:schemeClr>
                  </a:solidFill>
                </a:rPr>
                <a:t>Primary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75000"/>
                    </a:schemeClr>
                  </a:solidFill>
                </a:rPr>
                <a:t>Collimators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75000"/>
                    </a:schemeClr>
                  </a:solidFill>
                </a:rPr>
                <a:t>(TCP)</a:t>
              </a:r>
            </a:p>
          </p:txBody>
        </p:sp>
        <p:sp>
          <p:nvSpPr>
            <p:cNvPr id="86" name="TextBox 81"/>
            <p:cNvSpPr txBox="1"/>
            <p:nvPr/>
          </p:nvSpPr>
          <p:spPr>
            <a:xfrm>
              <a:off x="3130290" y="2794293"/>
              <a:ext cx="94891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>
                  <a:solidFill>
                    <a:schemeClr val="bg1">
                      <a:lumMod val="65000"/>
                    </a:schemeClr>
                  </a:solidFill>
                </a:rPr>
                <a:t>Secondary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65000"/>
                    </a:schemeClr>
                  </a:solidFill>
                </a:rPr>
                <a:t>Collimators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65000"/>
                    </a:schemeClr>
                  </a:solidFill>
                </a:rPr>
                <a:t>(TCSG)</a:t>
              </a:r>
            </a:p>
          </p:txBody>
        </p:sp>
        <p:sp>
          <p:nvSpPr>
            <p:cNvPr id="87" name="TextBox 82"/>
            <p:cNvSpPr txBox="1"/>
            <p:nvPr/>
          </p:nvSpPr>
          <p:spPr>
            <a:xfrm>
              <a:off x="4353363" y="2779025"/>
              <a:ext cx="85888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>
                  <a:solidFill>
                    <a:schemeClr val="bg1">
                      <a:lumMod val="50000"/>
                    </a:schemeClr>
                  </a:solidFill>
                </a:rPr>
                <a:t>Absorbers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50000"/>
                    </a:schemeClr>
                  </a:solidFill>
                </a:rPr>
                <a:t>(TCLA)</a:t>
              </a:r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7034891" y="1121763"/>
            <a:ext cx="1229621" cy="2353736"/>
            <a:chOff x="7034891" y="1133054"/>
            <a:chExt cx="1229621" cy="2353736"/>
          </a:xfrm>
        </p:grpSpPr>
        <p:sp>
          <p:nvSpPr>
            <p:cNvPr id="34" name="Rectangle 29"/>
            <p:cNvSpPr/>
            <p:nvPr/>
          </p:nvSpPr>
          <p:spPr>
            <a:xfrm>
              <a:off x="7287791" y="2621343"/>
              <a:ext cx="455477" cy="23948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49"/>
            <p:cNvSpPr/>
            <p:nvPr/>
          </p:nvSpPr>
          <p:spPr>
            <a:xfrm>
              <a:off x="7290558" y="1133054"/>
              <a:ext cx="455477" cy="2695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Arrow Connector 65"/>
            <p:cNvCxnSpPr/>
            <p:nvPr/>
          </p:nvCxnSpPr>
          <p:spPr>
            <a:xfrm flipV="1">
              <a:off x="7733773" y="1279493"/>
              <a:ext cx="530739" cy="121393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66"/>
            <p:cNvCxnSpPr/>
            <p:nvPr/>
          </p:nvCxnSpPr>
          <p:spPr>
            <a:xfrm flipV="1">
              <a:off x="7733773" y="1209513"/>
              <a:ext cx="530739" cy="193116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67"/>
            <p:cNvCxnSpPr/>
            <p:nvPr/>
          </p:nvCxnSpPr>
          <p:spPr>
            <a:xfrm flipV="1">
              <a:off x="7733773" y="1133054"/>
              <a:ext cx="530739" cy="269576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3"/>
            <p:cNvSpPr txBox="1"/>
            <p:nvPr/>
          </p:nvSpPr>
          <p:spPr>
            <a:xfrm>
              <a:off x="7034891" y="2794293"/>
              <a:ext cx="948913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300" i="1" dirty="0">
                  <a:solidFill>
                    <a:schemeClr val="bg1">
                      <a:lumMod val="50000"/>
                    </a:schemeClr>
                  </a:solidFill>
                </a:rPr>
                <a:t>Tertiary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50000"/>
                    </a:schemeClr>
                  </a:solidFill>
                </a:rPr>
                <a:t>Collimators</a:t>
              </a:r>
            </a:p>
            <a:p>
              <a:pPr algn="ctr"/>
              <a:r>
                <a:rPr lang="en-GB" sz="1300" i="1" dirty="0">
                  <a:solidFill>
                    <a:schemeClr val="bg1">
                      <a:lumMod val="50000"/>
                    </a:schemeClr>
                  </a:solidFill>
                </a:rPr>
                <a:t>(TCT)</a:t>
              </a:r>
            </a:p>
          </p:txBody>
        </p:sp>
      </p:grpSp>
      <p:sp>
        <p:nvSpPr>
          <p:cNvPr id="89" name="TextBox 84"/>
          <p:cNvSpPr txBox="1"/>
          <p:nvPr/>
        </p:nvSpPr>
        <p:spPr>
          <a:xfrm>
            <a:off x="7994829" y="2840787"/>
            <a:ext cx="89986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i="1">
                <a:solidFill>
                  <a:srgbClr val="FF6600"/>
                </a:solidFill>
              </a:rPr>
              <a:t>Bottleneck</a:t>
            </a:r>
          </a:p>
        </p:txBody>
      </p:sp>
      <p:sp>
        <p:nvSpPr>
          <p:cNvPr id="90" name="TextBox 85"/>
          <p:cNvSpPr txBox="1"/>
          <p:nvPr/>
        </p:nvSpPr>
        <p:spPr>
          <a:xfrm>
            <a:off x="7640685" y="2059767"/>
            <a:ext cx="484448" cy="413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IP</a:t>
            </a:r>
          </a:p>
        </p:txBody>
      </p:sp>
      <p:sp>
        <p:nvSpPr>
          <p:cNvPr id="91" name="TextBox 86"/>
          <p:cNvSpPr txBox="1"/>
          <p:nvPr/>
        </p:nvSpPr>
        <p:spPr>
          <a:xfrm>
            <a:off x="5860603" y="2034843"/>
            <a:ext cx="634448" cy="413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Arc</a:t>
            </a:r>
          </a:p>
        </p:txBody>
      </p:sp>
      <p:sp>
        <p:nvSpPr>
          <p:cNvPr id="92" name="TextBox 87"/>
          <p:cNvSpPr txBox="1"/>
          <p:nvPr/>
        </p:nvSpPr>
        <p:spPr>
          <a:xfrm>
            <a:off x="3346895" y="2044593"/>
            <a:ext cx="1239318" cy="4130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Insertion</a:t>
            </a:r>
          </a:p>
        </p:txBody>
      </p:sp>
      <p:cxnSp>
        <p:nvCxnSpPr>
          <p:cNvPr id="74" name="Straight Connector 69"/>
          <p:cNvCxnSpPr/>
          <p:nvPr/>
        </p:nvCxnSpPr>
        <p:spPr>
          <a:xfrm flipH="1">
            <a:off x="241786" y="1132052"/>
            <a:ext cx="1954361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1"/>
          <p:cNvCxnSpPr/>
          <p:nvPr/>
        </p:nvCxnSpPr>
        <p:spPr>
          <a:xfrm flipH="1">
            <a:off x="5483759" y="1121763"/>
            <a:ext cx="3268215" cy="10289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5"/>
          <p:cNvCxnSpPr/>
          <p:nvPr/>
        </p:nvCxnSpPr>
        <p:spPr>
          <a:xfrm flipH="1">
            <a:off x="267995" y="2833216"/>
            <a:ext cx="1954361" cy="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77"/>
          <p:cNvCxnSpPr/>
          <p:nvPr/>
        </p:nvCxnSpPr>
        <p:spPr>
          <a:xfrm flipH="1" flipV="1">
            <a:off x="5509970" y="2833216"/>
            <a:ext cx="3242004" cy="16320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0"/>
          <p:cNvCxnSpPr/>
          <p:nvPr/>
        </p:nvCxnSpPr>
        <p:spPr>
          <a:xfrm flipH="1">
            <a:off x="2196148" y="1132052"/>
            <a:ext cx="3287611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76"/>
          <p:cNvCxnSpPr/>
          <p:nvPr/>
        </p:nvCxnSpPr>
        <p:spPr>
          <a:xfrm flipH="1">
            <a:off x="2222357" y="2833216"/>
            <a:ext cx="3287611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space réservé du pied de page 1">
            <a:extLst>
              <a:ext uri="{FF2B5EF4-FFF2-40B4-BE49-F238E27FC236}">
                <a16:creationId xmlns:a16="http://schemas.microsoft.com/office/drawing/2014/main" id="{48C44401-12AF-4543-8F69-4F70EEC46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grpSp>
        <p:nvGrpSpPr>
          <p:cNvPr id="142" name="Gruppo 27">
            <a:extLst>
              <a:ext uri="{FF2B5EF4-FFF2-40B4-BE49-F238E27FC236}">
                <a16:creationId xmlns:a16="http://schemas.microsoft.com/office/drawing/2014/main" id="{3F37B149-5809-4F7E-85A0-DE8C0BAA4BB6}"/>
              </a:ext>
            </a:extLst>
          </p:cNvPr>
          <p:cNvGrpSpPr/>
          <p:nvPr/>
        </p:nvGrpSpPr>
        <p:grpSpPr>
          <a:xfrm>
            <a:off x="2548924" y="3678487"/>
            <a:ext cx="3412516" cy="1193566"/>
            <a:chOff x="2548924" y="830480"/>
            <a:chExt cx="3412516" cy="1193566"/>
          </a:xfrm>
        </p:grpSpPr>
        <p:sp>
          <p:nvSpPr>
            <p:cNvPr id="143" name="Trapezoid 227">
              <a:extLst>
                <a:ext uri="{FF2B5EF4-FFF2-40B4-BE49-F238E27FC236}">
                  <a16:creationId xmlns:a16="http://schemas.microsoft.com/office/drawing/2014/main" id="{378625F2-3419-40BC-A5BD-F9680A8B3710}"/>
                </a:ext>
              </a:extLst>
            </p:cNvPr>
            <p:cNvSpPr/>
            <p:nvPr/>
          </p:nvSpPr>
          <p:spPr>
            <a:xfrm rot="15723399">
              <a:off x="3701179" y="311104"/>
              <a:ext cx="49174" cy="2212587"/>
            </a:xfrm>
            <a:prstGeom prst="trapezoid">
              <a:avLst/>
            </a:prstGeom>
            <a:solidFill>
              <a:srgbClr val="1EF2F7"/>
            </a:solidFill>
            <a:ln>
              <a:solidFill>
                <a:srgbClr val="1EF2F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82">
              <a:extLst>
                <a:ext uri="{FF2B5EF4-FFF2-40B4-BE49-F238E27FC236}">
                  <a16:creationId xmlns:a16="http://schemas.microsoft.com/office/drawing/2014/main" id="{CB7C592B-91CC-4BF6-AB2D-197AD512D626}"/>
                </a:ext>
              </a:extLst>
            </p:cNvPr>
            <p:cNvSpPr/>
            <p:nvPr/>
          </p:nvSpPr>
          <p:spPr>
            <a:xfrm>
              <a:off x="4679716" y="1162427"/>
              <a:ext cx="465121" cy="22722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5" name="Straight Arrow Connector 185">
              <a:extLst>
                <a:ext uri="{FF2B5EF4-FFF2-40B4-BE49-F238E27FC236}">
                  <a16:creationId xmlns:a16="http://schemas.microsoft.com/office/drawing/2014/main" id="{FB12530D-7C5C-4E4B-8F3F-A49D00C9EFAF}"/>
                </a:ext>
              </a:extLst>
            </p:cNvPr>
            <p:cNvCxnSpPr/>
            <p:nvPr/>
          </p:nvCxnSpPr>
          <p:spPr>
            <a:xfrm>
              <a:off x="2659291" y="1567110"/>
              <a:ext cx="1132077" cy="0"/>
            </a:xfrm>
            <a:prstGeom prst="straightConnector1">
              <a:avLst/>
            </a:prstGeom>
            <a:ln w="19050" cmpd="sng">
              <a:solidFill>
                <a:srgbClr val="DC4EC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90">
              <a:extLst>
                <a:ext uri="{FF2B5EF4-FFF2-40B4-BE49-F238E27FC236}">
                  <a16:creationId xmlns:a16="http://schemas.microsoft.com/office/drawing/2014/main" id="{F19F1A36-DD2B-402C-950B-C0E0BA8E12A7}"/>
                </a:ext>
              </a:extLst>
            </p:cNvPr>
            <p:cNvSpPr txBox="1"/>
            <p:nvPr/>
          </p:nvSpPr>
          <p:spPr>
            <a:xfrm>
              <a:off x="2595177" y="1534963"/>
              <a:ext cx="1570303" cy="40221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solidFill>
                    <a:srgbClr val="DC4ECC"/>
                  </a:solidFill>
                </a:rPr>
                <a:t>Secondary halo</a:t>
              </a:r>
            </a:p>
          </p:txBody>
        </p:sp>
        <p:sp>
          <p:nvSpPr>
            <p:cNvPr id="147" name="TextBox 198">
              <a:extLst>
                <a:ext uri="{FF2B5EF4-FFF2-40B4-BE49-F238E27FC236}">
                  <a16:creationId xmlns:a16="http://schemas.microsoft.com/office/drawing/2014/main" id="{213B472C-BDF3-4C68-8B6B-322C302F3134}"/>
                </a:ext>
              </a:extLst>
            </p:cNvPr>
            <p:cNvSpPr txBox="1"/>
            <p:nvPr/>
          </p:nvSpPr>
          <p:spPr>
            <a:xfrm>
              <a:off x="2548924" y="1716269"/>
              <a:ext cx="3015569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chemeClr val="accent6"/>
                  </a:solidFill>
                </a:rPr>
                <a:t>+ </a:t>
              </a:r>
              <a:r>
                <a:rPr lang="en-GB" sz="1400" i="1" dirty="0" err="1">
                  <a:solidFill>
                    <a:schemeClr val="accent6"/>
                  </a:solidFill>
                </a:rPr>
                <a:t>hadronic</a:t>
              </a:r>
              <a:r>
                <a:rPr lang="en-GB" sz="1400" i="1" dirty="0">
                  <a:solidFill>
                    <a:schemeClr val="accent6"/>
                  </a:solidFill>
                </a:rPr>
                <a:t> shower &amp; </a:t>
              </a:r>
              <a:r>
                <a:rPr lang="en-GB" sz="1400" i="1" dirty="0" err="1">
                  <a:solidFill>
                    <a:schemeClr val="accent6"/>
                  </a:solidFill>
                </a:rPr>
                <a:t>Dechanneling</a:t>
              </a:r>
              <a:r>
                <a:rPr lang="en-GB" sz="1400" i="1" dirty="0">
                  <a:solidFill>
                    <a:schemeClr val="accent6"/>
                  </a:solidFill>
                </a:rPr>
                <a:t> </a:t>
              </a:r>
            </a:p>
          </p:txBody>
        </p:sp>
        <p:cxnSp>
          <p:nvCxnSpPr>
            <p:cNvPr id="148" name="Straight Arrow Connector 233">
              <a:extLst>
                <a:ext uri="{FF2B5EF4-FFF2-40B4-BE49-F238E27FC236}">
                  <a16:creationId xmlns:a16="http://schemas.microsoft.com/office/drawing/2014/main" id="{239DB02C-F9AA-4313-A1DE-3E805A48F1B7}"/>
                </a:ext>
              </a:extLst>
            </p:cNvPr>
            <p:cNvCxnSpPr/>
            <p:nvPr/>
          </p:nvCxnSpPr>
          <p:spPr>
            <a:xfrm flipV="1">
              <a:off x="2659291" y="1535060"/>
              <a:ext cx="779750" cy="32050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238">
              <a:extLst>
                <a:ext uri="{FF2B5EF4-FFF2-40B4-BE49-F238E27FC236}">
                  <a16:creationId xmlns:a16="http://schemas.microsoft.com/office/drawing/2014/main" id="{E10A759D-3B72-4B2F-89C3-46750B46EEA0}"/>
                </a:ext>
              </a:extLst>
            </p:cNvPr>
            <p:cNvSpPr txBox="1"/>
            <p:nvPr/>
          </p:nvSpPr>
          <p:spPr>
            <a:xfrm>
              <a:off x="2878937" y="830480"/>
              <a:ext cx="14315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rgbClr val="1EF2F7"/>
                  </a:solidFill>
                </a:rPr>
                <a:t>Deflected halo</a:t>
              </a:r>
            </a:p>
          </p:txBody>
        </p:sp>
        <p:sp>
          <p:nvSpPr>
            <p:cNvPr id="150" name="TextBox 239">
              <a:extLst>
                <a:ext uri="{FF2B5EF4-FFF2-40B4-BE49-F238E27FC236}">
                  <a16:creationId xmlns:a16="http://schemas.microsoft.com/office/drawing/2014/main" id="{39720CBC-5525-4529-9D8E-AF8B149BFDCA}"/>
                </a:ext>
              </a:extLst>
            </p:cNvPr>
            <p:cNvSpPr txBox="1"/>
            <p:nvPr/>
          </p:nvSpPr>
          <p:spPr>
            <a:xfrm>
              <a:off x="4250928" y="835854"/>
              <a:ext cx="17105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Massive Absorber</a:t>
              </a:r>
            </a:p>
          </p:txBody>
        </p:sp>
      </p:grpSp>
      <p:grpSp>
        <p:nvGrpSpPr>
          <p:cNvPr id="151" name="Gruppo 5">
            <a:extLst>
              <a:ext uri="{FF2B5EF4-FFF2-40B4-BE49-F238E27FC236}">
                <a16:creationId xmlns:a16="http://schemas.microsoft.com/office/drawing/2014/main" id="{899B75E7-B19A-4B96-9335-50A132B1A540}"/>
              </a:ext>
            </a:extLst>
          </p:cNvPr>
          <p:cNvGrpSpPr/>
          <p:nvPr/>
        </p:nvGrpSpPr>
        <p:grpSpPr>
          <a:xfrm>
            <a:off x="1736029" y="3610279"/>
            <a:ext cx="1257075" cy="872391"/>
            <a:chOff x="1736029" y="762272"/>
            <a:chExt cx="1257075" cy="872391"/>
          </a:xfrm>
        </p:grpSpPr>
        <p:sp>
          <p:nvSpPr>
            <p:cNvPr id="152" name="TextBox 237">
              <a:extLst>
                <a:ext uri="{FF2B5EF4-FFF2-40B4-BE49-F238E27FC236}">
                  <a16:creationId xmlns:a16="http://schemas.microsoft.com/office/drawing/2014/main" id="{783ABF20-C25C-4278-A293-C740764D21CD}"/>
                </a:ext>
              </a:extLst>
            </p:cNvPr>
            <p:cNvSpPr txBox="1"/>
            <p:nvPr/>
          </p:nvSpPr>
          <p:spPr>
            <a:xfrm>
              <a:off x="1736029" y="830474"/>
              <a:ext cx="12570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rgbClr val="00B050"/>
                  </a:solidFill>
                </a:rPr>
                <a:t>Bent crystal</a:t>
              </a:r>
            </a:p>
          </p:txBody>
        </p:sp>
        <p:sp>
          <p:nvSpPr>
            <p:cNvPr id="153" name="Block Arc 224">
              <a:extLst>
                <a:ext uri="{FF2B5EF4-FFF2-40B4-BE49-F238E27FC236}">
                  <a16:creationId xmlns:a16="http://schemas.microsoft.com/office/drawing/2014/main" id="{3F84D9DD-2694-4B05-A30F-FACC4FF0B617}"/>
                </a:ext>
              </a:extLst>
            </p:cNvPr>
            <p:cNvSpPr/>
            <p:nvPr/>
          </p:nvSpPr>
          <p:spPr>
            <a:xfrm rot="12732584">
              <a:off x="1999786" y="762272"/>
              <a:ext cx="893017" cy="872391"/>
            </a:xfrm>
            <a:prstGeom prst="blockArc">
              <a:avLst>
                <a:gd name="adj1" fmla="val 12404204"/>
                <a:gd name="adj2" fmla="val 14249730"/>
                <a:gd name="adj3" fmla="val 16467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80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0080E4-58C9-4EB8-BBCD-9A093AC4B8DF}"/>
              </a:ext>
            </a:extLst>
          </p:cNvPr>
          <p:cNvGrpSpPr/>
          <p:nvPr/>
        </p:nvGrpSpPr>
        <p:grpSpPr>
          <a:xfrm>
            <a:off x="222048" y="4003464"/>
            <a:ext cx="8707063" cy="1920307"/>
            <a:chOff x="222048" y="3884957"/>
            <a:chExt cx="8707063" cy="1920307"/>
          </a:xfrm>
        </p:grpSpPr>
        <p:sp>
          <p:nvSpPr>
            <p:cNvPr id="97" name="Rectangle 155">
              <a:extLst>
                <a:ext uri="{FF2B5EF4-FFF2-40B4-BE49-F238E27FC236}">
                  <a16:creationId xmlns:a16="http://schemas.microsoft.com/office/drawing/2014/main" id="{8767EAAD-F50A-43BB-831E-4A6CE46D416D}"/>
                </a:ext>
              </a:extLst>
            </p:cNvPr>
            <p:cNvSpPr/>
            <p:nvPr/>
          </p:nvSpPr>
          <p:spPr>
            <a:xfrm>
              <a:off x="8454471" y="5657396"/>
              <a:ext cx="465121" cy="138008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56">
              <a:extLst>
                <a:ext uri="{FF2B5EF4-FFF2-40B4-BE49-F238E27FC236}">
                  <a16:creationId xmlns:a16="http://schemas.microsoft.com/office/drawing/2014/main" id="{2814118C-A3CD-425E-B84E-E459A8DA40B7}"/>
                </a:ext>
              </a:extLst>
            </p:cNvPr>
            <p:cNvSpPr/>
            <p:nvPr/>
          </p:nvSpPr>
          <p:spPr>
            <a:xfrm>
              <a:off x="469747" y="5449730"/>
              <a:ext cx="465121" cy="33739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tangle 157">
              <a:extLst>
                <a:ext uri="{FF2B5EF4-FFF2-40B4-BE49-F238E27FC236}">
                  <a16:creationId xmlns:a16="http://schemas.microsoft.com/office/drawing/2014/main" id="{6E0F7689-F617-4DFA-8AE4-92DA4C0D85FC}"/>
                </a:ext>
              </a:extLst>
            </p:cNvPr>
            <p:cNvSpPr/>
            <p:nvPr/>
          </p:nvSpPr>
          <p:spPr>
            <a:xfrm>
              <a:off x="7433928" y="5539093"/>
              <a:ext cx="465121" cy="26617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63">
              <a:extLst>
                <a:ext uri="{FF2B5EF4-FFF2-40B4-BE49-F238E27FC236}">
                  <a16:creationId xmlns:a16="http://schemas.microsoft.com/office/drawing/2014/main" id="{8CF65014-DB6B-42A0-9D62-E56D826D4084}"/>
                </a:ext>
              </a:extLst>
            </p:cNvPr>
            <p:cNvSpPr/>
            <p:nvPr/>
          </p:nvSpPr>
          <p:spPr>
            <a:xfrm>
              <a:off x="8454471" y="3896393"/>
              <a:ext cx="465121" cy="138008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1" name="Straight Connector 164">
              <a:extLst>
                <a:ext uri="{FF2B5EF4-FFF2-40B4-BE49-F238E27FC236}">
                  <a16:creationId xmlns:a16="http://schemas.microsoft.com/office/drawing/2014/main" id="{4DE2B96C-3EBC-4F91-ADE7-C29315CAED8F}"/>
                </a:ext>
              </a:extLst>
            </p:cNvPr>
            <p:cNvCxnSpPr/>
            <p:nvPr/>
          </p:nvCxnSpPr>
          <p:spPr>
            <a:xfrm>
              <a:off x="281664" y="4785005"/>
              <a:ext cx="8647447" cy="0"/>
            </a:xfrm>
            <a:prstGeom prst="line">
              <a:avLst/>
            </a:prstGeom>
            <a:ln w="9525" cmpd="sng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ight Arrow 165">
              <a:extLst>
                <a:ext uri="{FF2B5EF4-FFF2-40B4-BE49-F238E27FC236}">
                  <a16:creationId xmlns:a16="http://schemas.microsoft.com/office/drawing/2014/main" id="{AF79E962-01F2-4486-834E-65DD77871609}"/>
                </a:ext>
              </a:extLst>
            </p:cNvPr>
            <p:cNvSpPr/>
            <p:nvPr/>
          </p:nvSpPr>
          <p:spPr>
            <a:xfrm>
              <a:off x="402338" y="4653359"/>
              <a:ext cx="1028537" cy="263293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TextBox 166">
              <a:extLst>
                <a:ext uri="{FF2B5EF4-FFF2-40B4-BE49-F238E27FC236}">
                  <a16:creationId xmlns:a16="http://schemas.microsoft.com/office/drawing/2014/main" id="{73B42B47-CB18-492F-BD9E-5BA671194072}"/>
                </a:ext>
              </a:extLst>
            </p:cNvPr>
            <p:cNvSpPr txBox="1"/>
            <p:nvPr/>
          </p:nvSpPr>
          <p:spPr>
            <a:xfrm>
              <a:off x="222048" y="4803192"/>
              <a:ext cx="1184161" cy="6837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>
                  <a:solidFill>
                    <a:srgbClr val="FF0000"/>
                  </a:solidFill>
                </a:rPr>
                <a:t>Circulating</a:t>
              </a:r>
            </a:p>
            <a:p>
              <a:pPr algn="ctr"/>
              <a:r>
                <a:rPr lang="en-GB" sz="1400" i="1" dirty="0">
                  <a:solidFill>
                    <a:srgbClr val="FF0000"/>
                  </a:solidFill>
                </a:rPr>
                <a:t>beam</a:t>
              </a:r>
            </a:p>
          </p:txBody>
        </p:sp>
        <p:cxnSp>
          <p:nvCxnSpPr>
            <p:cNvPr id="114" name="Straight Connector 167">
              <a:extLst>
                <a:ext uri="{FF2B5EF4-FFF2-40B4-BE49-F238E27FC236}">
                  <a16:creationId xmlns:a16="http://schemas.microsoft.com/office/drawing/2014/main" id="{D15AEDA9-45F7-4291-9375-713C472CBA54}"/>
                </a:ext>
              </a:extLst>
            </p:cNvPr>
            <p:cNvCxnSpPr/>
            <p:nvPr/>
          </p:nvCxnSpPr>
          <p:spPr>
            <a:xfrm>
              <a:off x="2234484" y="3896393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68">
              <a:extLst>
                <a:ext uri="{FF2B5EF4-FFF2-40B4-BE49-F238E27FC236}">
                  <a16:creationId xmlns:a16="http://schemas.microsoft.com/office/drawing/2014/main" id="{760DFE9F-44C1-4988-8EB2-784113539A12}"/>
                </a:ext>
              </a:extLst>
            </p:cNvPr>
            <p:cNvCxnSpPr/>
            <p:nvPr/>
          </p:nvCxnSpPr>
          <p:spPr>
            <a:xfrm>
              <a:off x="5591702" y="3896393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69">
              <a:extLst>
                <a:ext uri="{FF2B5EF4-FFF2-40B4-BE49-F238E27FC236}">
                  <a16:creationId xmlns:a16="http://schemas.microsoft.com/office/drawing/2014/main" id="{EFB06E0C-3188-46AC-ABAC-ACF5C481B997}"/>
                </a:ext>
              </a:extLst>
            </p:cNvPr>
            <p:cNvCxnSpPr/>
            <p:nvPr/>
          </p:nvCxnSpPr>
          <p:spPr>
            <a:xfrm>
              <a:off x="6900606" y="3896393"/>
              <a:ext cx="0" cy="1908871"/>
            </a:xfrm>
            <a:prstGeom prst="line">
              <a:avLst/>
            </a:prstGeom>
            <a:ln>
              <a:solidFill>
                <a:schemeClr val="tx1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76">
              <a:extLst>
                <a:ext uri="{FF2B5EF4-FFF2-40B4-BE49-F238E27FC236}">
                  <a16:creationId xmlns:a16="http://schemas.microsoft.com/office/drawing/2014/main" id="{7C9D45B5-26F1-4579-B537-E3230DFBB552}"/>
                </a:ext>
              </a:extLst>
            </p:cNvPr>
            <p:cNvCxnSpPr/>
            <p:nvPr/>
          </p:nvCxnSpPr>
          <p:spPr>
            <a:xfrm flipV="1">
              <a:off x="1444756" y="4410056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77">
              <a:extLst>
                <a:ext uri="{FF2B5EF4-FFF2-40B4-BE49-F238E27FC236}">
                  <a16:creationId xmlns:a16="http://schemas.microsoft.com/office/drawing/2014/main" id="{2A908123-26E9-401A-A59C-5662FC0E2BFC}"/>
                </a:ext>
              </a:extLst>
            </p:cNvPr>
            <p:cNvCxnSpPr/>
            <p:nvPr/>
          </p:nvCxnSpPr>
          <p:spPr>
            <a:xfrm flipV="1">
              <a:off x="1841245" y="4410056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78">
              <a:extLst>
                <a:ext uri="{FF2B5EF4-FFF2-40B4-BE49-F238E27FC236}">
                  <a16:creationId xmlns:a16="http://schemas.microsoft.com/office/drawing/2014/main" id="{646857F5-4CFD-4DDE-AAE3-03D3EAAD0708}"/>
                </a:ext>
              </a:extLst>
            </p:cNvPr>
            <p:cNvCxnSpPr/>
            <p:nvPr/>
          </p:nvCxnSpPr>
          <p:spPr>
            <a:xfrm>
              <a:off x="1444756" y="4945802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79">
              <a:extLst>
                <a:ext uri="{FF2B5EF4-FFF2-40B4-BE49-F238E27FC236}">
                  <a16:creationId xmlns:a16="http://schemas.microsoft.com/office/drawing/2014/main" id="{C39A647C-7148-4BD7-8B4E-C0295F8ABD8D}"/>
                </a:ext>
              </a:extLst>
            </p:cNvPr>
            <p:cNvCxnSpPr/>
            <p:nvPr/>
          </p:nvCxnSpPr>
          <p:spPr>
            <a:xfrm>
              <a:off x="1841245" y="4945802"/>
              <a:ext cx="526447" cy="227420"/>
            </a:xfrm>
            <a:prstGeom prst="straightConnector1">
              <a:avLst/>
            </a:prstGeom>
            <a:ln w="19050" cmpd="sng">
              <a:solidFill>
                <a:srgbClr val="FF92BB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80">
              <a:extLst>
                <a:ext uri="{FF2B5EF4-FFF2-40B4-BE49-F238E27FC236}">
                  <a16:creationId xmlns:a16="http://schemas.microsoft.com/office/drawing/2014/main" id="{EB95FAE6-139E-4FFE-9539-50EE55647B19}"/>
                </a:ext>
              </a:extLst>
            </p:cNvPr>
            <p:cNvSpPr txBox="1"/>
            <p:nvPr/>
          </p:nvSpPr>
          <p:spPr>
            <a:xfrm>
              <a:off x="2224788" y="4857466"/>
              <a:ext cx="1358269" cy="40221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rgbClr val="FF92BB"/>
                  </a:solidFill>
                </a:rPr>
                <a:t>Primary halo</a:t>
              </a:r>
            </a:p>
          </p:txBody>
        </p:sp>
        <p:cxnSp>
          <p:nvCxnSpPr>
            <p:cNvPr id="127" name="Straight Connector 181">
              <a:extLst>
                <a:ext uri="{FF2B5EF4-FFF2-40B4-BE49-F238E27FC236}">
                  <a16:creationId xmlns:a16="http://schemas.microsoft.com/office/drawing/2014/main" id="{D3FAAEBF-BC35-4B4E-B5FA-EFC9396D8004}"/>
                </a:ext>
              </a:extLst>
            </p:cNvPr>
            <p:cNvCxnSpPr/>
            <p:nvPr/>
          </p:nvCxnSpPr>
          <p:spPr>
            <a:xfrm>
              <a:off x="238745" y="4184572"/>
              <a:ext cx="8690366" cy="64466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83">
              <a:extLst>
                <a:ext uri="{FF2B5EF4-FFF2-40B4-BE49-F238E27FC236}">
                  <a16:creationId xmlns:a16="http://schemas.microsoft.com/office/drawing/2014/main" id="{D124FA0B-62C3-4588-9CA0-4EE430D21BAC}"/>
                </a:ext>
              </a:extLst>
            </p:cNvPr>
            <p:cNvSpPr/>
            <p:nvPr/>
          </p:nvSpPr>
          <p:spPr>
            <a:xfrm>
              <a:off x="7436753" y="3884957"/>
              <a:ext cx="465121" cy="29961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Arrow Connector 200">
              <a:extLst>
                <a:ext uri="{FF2B5EF4-FFF2-40B4-BE49-F238E27FC236}">
                  <a16:creationId xmlns:a16="http://schemas.microsoft.com/office/drawing/2014/main" id="{A80B28DE-2196-4D6B-A451-A8DCE9EC3D5A}"/>
                </a:ext>
              </a:extLst>
            </p:cNvPr>
            <p:cNvCxnSpPr/>
            <p:nvPr/>
          </p:nvCxnSpPr>
          <p:spPr>
            <a:xfrm flipV="1">
              <a:off x="7889352" y="4047714"/>
              <a:ext cx="541976" cy="134920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201">
              <a:extLst>
                <a:ext uri="{FF2B5EF4-FFF2-40B4-BE49-F238E27FC236}">
                  <a16:creationId xmlns:a16="http://schemas.microsoft.com/office/drawing/2014/main" id="{2D7ED76C-C704-4F82-8948-AB1BFA4A0DC0}"/>
                </a:ext>
              </a:extLst>
            </p:cNvPr>
            <p:cNvCxnSpPr/>
            <p:nvPr/>
          </p:nvCxnSpPr>
          <p:spPr>
            <a:xfrm flipV="1">
              <a:off x="7889352" y="3969936"/>
              <a:ext cx="541976" cy="214636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202">
              <a:extLst>
                <a:ext uri="{FF2B5EF4-FFF2-40B4-BE49-F238E27FC236}">
                  <a16:creationId xmlns:a16="http://schemas.microsoft.com/office/drawing/2014/main" id="{7C5C23C9-64E0-4965-BEF0-B903D0994955}"/>
                </a:ext>
              </a:extLst>
            </p:cNvPr>
            <p:cNvCxnSpPr/>
            <p:nvPr/>
          </p:nvCxnSpPr>
          <p:spPr>
            <a:xfrm flipV="1">
              <a:off x="7889352" y="3884957"/>
              <a:ext cx="541976" cy="299616"/>
            </a:xfrm>
            <a:prstGeom prst="straightConnector1">
              <a:avLst/>
            </a:prstGeom>
            <a:ln w="19050" cmpd="sng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ectangle 203">
              <a:extLst>
                <a:ext uri="{FF2B5EF4-FFF2-40B4-BE49-F238E27FC236}">
                  <a16:creationId xmlns:a16="http://schemas.microsoft.com/office/drawing/2014/main" id="{3D57BB73-5E0C-4AE2-BCBF-02537AF398AF}"/>
                </a:ext>
              </a:extLst>
            </p:cNvPr>
            <p:cNvSpPr/>
            <p:nvPr/>
          </p:nvSpPr>
          <p:spPr>
            <a:xfrm>
              <a:off x="469747" y="3893945"/>
              <a:ext cx="465121" cy="29961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3" name="Straight Connector 204">
              <a:extLst>
                <a:ext uri="{FF2B5EF4-FFF2-40B4-BE49-F238E27FC236}">
                  <a16:creationId xmlns:a16="http://schemas.microsoft.com/office/drawing/2014/main" id="{7C53DB44-53CD-42CA-950A-3C2DD1AAB162}"/>
                </a:ext>
              </a:extLst>
            </p:cNvPr>
            <p:cNvCxnSpPr/>
            <p:nvPr/>
          </p:nvCxnSpPr>
          <p:spPr>
            <a:xfrm flipH="1">
              <a:off x="238745" y="3896393"/>
              <a:ext cx="1995739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206">
              <a:extLst>
                <a:ext uri="{FF2B5EF4-FFF2-40B4-BE49-F238E27FC236}">
                  <a16:creationId xmlns:a16="http://schemas.microsoft.com/office/drawing/2014/main" id="{FA20FE80-7BC8-4A8C-B23D-5274C10F753A}"/>
                </a:ext>
              </a:extLst>
            </p:cNvPr>
            <p:cNvCxnSpPr/>
            <p:nvPr/>
          </p:nvCxnSpPr>
          <p:spPr>
            <a:xfrm flipH="1">
              <a:off x="5591702" y="3884957"/>
              <a:ext cx="3337409" cy="11436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210">
              <a:extLst>
                <a:ext uri="{FF2B5EF4-FFF2-40B4-BE49-F238E27FC236}">
                  <a16:creationId xmlns:a16="http://schemas.microsoft.com/office/drawing/2014/main" id="{905342D8-A631-42D5-9F6B-CA5AEF9D7A86}"/>
                </a:ext>
              </a:extLst>
            </p:cNvPr>
            <p:cNvCxnSpPr/>
            <p:nvPr/>
          </p:nvCxnSpPr>
          <p:spPr>
            <a:xfrm flipH="1">
              <a:off x="265509" y="5787125"/>
              <a:ext cx="1995739" cy="0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211">
              <a:extLst>
                <a:ext uri="{FF2B5EF4-FFF2-40B4-BE49-F238E27FC236}">
                  <a16:creationId xmlns:a16="http://schemas.microsoft.com/office/drawing/2014/main" id="{9E3F1B61-E8CA-4602-9B8E-9BE923F6664A}"/>
                </a:ext>
              </a:extLst>
            </p:cNvPr>
            <p:cNvCxnSpPr/>
            <p:nvPr/>
          </p:nvCxnSpPr>
          <p:spPr>
            <a:xfrm flipH="1">
              <a:off x="2261249" y="5787125"/>
              <a:ext cx="335721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212">
              <a:extLst>
                <a:ext uri="{FF2B5EF4-FFF2-40B4-BE49-F238E27FC236}">
                  <a16:creationId xmlns:a16="http://schemas.microsoft.com/office/drawing/2014/main" id="{A986AD91-532D-481C-BCAB-DD7AF7115D78}"/>
                </a:ext>
              </a:extLst>
            </p:cNvPr>
            <p:cNvCxnSpPr/>
            <p:nvPr/>
          </p:nvCxnSpPr>
          <p:spPr>
            <a:xfrm flipH="1" flipV="1">
              <a:off x="5618467" y="5787125"/>
              <a:ext cx="3310644" cy="18139"/>
            </a:xfrm>
            <a:prstGeom prst="line">
              <a:avLst/>
            </a:prstGeom>
            <a:ln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213">
              <a:extLst>
                <a:ext uri="{FF2B5EF4-FFF2-40B4-BE49-F238E27FC236}">
                  <a16:creationId xmlns:a16="http://schemas.microsoft.com/office/drawing/2014/main" id="{56DA0C38-7C37-4649-9BB5-2E0D57090EAE}"/>
                </a:ext>
              </a:extLst>
            </p:cNvPr>
            <p:cNvCxnSpPr/>
            <p:nvPr/>
          </p:nvCxnSpPr>
          <p:spPr>
            <a:xfrm>
              <a:off x="229226" y="5440897"/>
              <a:ext cx="8690366" cy="64466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220">
              <a:extLst>
                <a:ext uri="{FF2B5EF4-FFF2-40B4-BE49-F238E27FC236}">
                  <a16:creationId xmlns:a16="http://schemas.microsoft.com/office/drawing/2014/main" id="{AF009604-6C8B-43A7-92EC-F0082B368C6A}"/>
                </a:ext>
              </a:extLst>
            </p:cNvPr>
            <p:cNvSpPr txBox="1"/>
            <p:nvPr/>
          </p:nvSpPr>
          <p:spPr>
            <a:xfrm>
              <a:off x="7794293" y="4927487"/>
              <a:ext cx="498915" cy="482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/>
                <a:t>IP</a:t>
              </a:r>
            </a:p>
          </p:txBody>
        </p:sp>
        <p:sp>
          <p:nvSpPr>
            <p:cNvPr id="140" name="TextBox 221">
              <a:extLst>
                <a:ext uri="{FF2B5EF4-FFF2-40B4-BE49-F238E27FC236}">
                  <a16:creationId xmlns:a16="http://schemas.microsoft.com/office/drawing/2014/main" id="{9B8AE150-67F6-473E-89ED-7B3BDD066F38}"/>
                </a:ext>
              </a:extLst>
            </p:cNvPr>
            <p:cNvSpPr txBox="1"/>
            <p:nvPr/>
          </p:nvSpPr>
          <p:spPr>
            <a:xfrm>
              <a:off x="5976523" y="4899786"/>
              <a:ext cx="653393" cy="482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/>
                <a:t>Arc</a:t>
              </a:r>
            </a:p>
          </p:txBody>
        </p:sp>
        <p:sp>
          <p:nvSpPr>
            <p:cNvPr id="141" name="TextBox 222">
              <a:extLst>
                <a:ext uri="{FF2B5EF4-FFF2-40B4-BE49-F238E27FC236}">
                  <a16:creationId xmlns:a16="http://schemas.microsoft.com/office/drawing/2014/main" id="{976A8C80-184C-4791-ACB1-8DA7833D8ABC}"/>
                </a:ext>
              </a:extLst>
            </p:cNvPr>
            <p:cNvSpPr txBox="1"/>
            <p:nvPr/>
          </p:nvSpPr>
          <p:spPr>
            <a:xfrm>
              <a:off x="3887352" y="4910622"/>
              <a:ext cx="1276325" cy="482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/>
                <a:t>Insertion</a:t>
              </a:r>
            </a:p>
          </p:txBody>
        </p:sp>
        <p:cxnSp>
          <p:nvCxnSpPr>
            <p:cNvPr id="154" name="Straight Connector 205">
              <a:extLst>
                <a:ext uri="{FF2B5EF4-FFF2-40B4-BE49-F238E27FC236}">
                  <a16:creationId xmlns:a16="http://schemas.microsoft.com/office/drawing/2014/main" id="{6621D841-EA35-4ECE-8486-6EF586CA4AF4}"/>
                </a:ext>
              </a:extLst>
            </p:cNvPr>
            <p:cNvCxnSpPr/>
            <p:nvPr/>
          </p:nvCxnSpPr>
          <p:spPr>
            <a:xfrm flipH="1">
              <a:off x="2234485" y="3896393"/>
              <a:ext cx="335721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968B5F3-754A-41F3-9EB8-1D998AACF0A9}"/>
              </a:ext>
            </a:extLst>
          </p:cNvPr>
          <p:cNvGrpSpPr/>
          <p:nvPr/>
        </p:nvGrpSpPr>
        <p:grpSpPr>
          <a:xfrm>
            <a:off x="5342670" y="1315259"/>
            <a:ext cx="3739589" cy="2182571"/>
            <a:chOff x="5342670" y="1218141"/>
            <a:chExt cx="3739589" cy="218257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76037BD-DC34-4F18-9BF9-641EF05A14CA}"/>
                </a:ext>
              </a:extLst>
            </p:cNvPr>
            <p:cNvGrpSpPr/>
            <p:nvPr/>
          </p:nvGrpSpPr>
          <p:grpSpPr>
            <a:xfrm>
              <a:off x="5342670" y="1218141"/>
              <a:ext cx="3739589" cy="2182571"/>
              <a:chOff x="5724128" y="1234994"/>
              <a:chExt cx="3739589" cy="2182571"/>
            </a:xfrm>
          </p:grpSpPr>
          <p:sp>
            <p:nvSpPr>
              <p:cNvPr id="167" name="Rectangle: Rounded Corners 166">
                <a:extLst>
                  <a:ext uri="{FF2B5EF4-FFF2-40B4-BE49-F238E27FC236}">
                    <a16:creationId xmlns:a16="http://schemas.microsoft.com/office/drawing/2014/main" id="{82633C83-1A24-4FD3-9A89-4B9AF2FD19EA}"/>
                  </a:ext>
                </a:extLst>
              </p:cNvPr>
              <p:cNvSpPr/>
              <p:nvPr/>
            </p:nvSpPr>
            <p:spPr>
              <a:xfrm>
                <a:off x="5724128" y="1234994"/>
                <a:ext cx="3636711" cy="2182571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endParaRPr lang="en-GB" sz="14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8" name="TextBox 9">
                <a:extLst>
                  <a:ext uri="{FF2B5EF4-FFF2-40B4-BE49-F238E27FC236}">
                    <a16:creationId xmlns:a16="http://schemas.microsoft.com/office/drawing/2014/main" id="{E44B7539-ED59-496E-AF42-34F93AAEEC5F}"/>
                  </a:ext>
                </a:extLst>
              </p:cNvPr>
              <p:cNvSpPr txBox="1"/>
              <p:nvPr/>
            </p:nvSpPr>
            <p:spPr>
              <a:xfrm>
                <a:off x="5802678" y="1268093"/>
                <a:ext cx="15953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FF0000"/>
                    </a:solidFill>
                  </a:rPr>
                  <a:t>Main limitations:</a:t>
                </a:r>
              </a:p>
            </p:txBody>
          </p:sp>
          <p:sp>
            <p:nvSpPr>
              <p:cNvPr id="169" name="TextBox 10">
                <a:extLst>
                  <a:ext uri="{FF2B5EF4-FFF2-40B4-BE49-F238E27FC236}">
                    <a16:creationId xmlns:a16="http://schemas.microsoft.com/office/drawing/2014/main" id="{F03770E6-5979-404C-8D60-440250B1B168}"/>
                  </a:ext>
                </a:extLst>
              </p:cNvPr>
              <p:cNvSpPr txBox="1"/>
              <p:nvPr/>
            </p:nvSpPr>
            <p:spPr>
              <a:xfrm>
                <a:off x="6084167" y="1719886"/>
                <a:ext cx="28508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GB" sz="1400" b="1" dirty="0"/>
                  <a:t> </a:t>
                </a:r>
                <a:r>
                  <a:rPr lang="en-GB" sz="1400" b="1" dirty="0">
                    <a:solidFill>
                      <a:srgbClr val="FF0000"/>
                    </a:solidFill>
                  </a:rPr>
                  <a:t>Single diffractive </a:t>
                </a:r>
                <a:r>
                  <a:rPr lang="en-GB" sz="1400" dirty="0"/>
                  <a:t>events</a:t>
                </a:r>
              </a:p>
            </p:txBody>
          </p:sp>
          <p:sp>
            <p:nvSpPr>
              <p:cNvPr id="170" name="TextBox 14">
                <a:extLst>
                  <a:ext uri="{FF2B5EF4-FFF2-40B4-BE49-F238E27FC236}">
                    <a16:creationId xmlns:a16="http://schemas.microsoft.com/office/drawing/2014/main" id="{37DACA57-8A34-48C5-83E6-A9DE73DA2361}"/>
                  </a:ext>
                </a:extLst>
              </p:cNvPr>
              <p:cNvSpPr txBox="1"/>
              <p:nvPr/>
            </p:nvSpPr>
            <p:spPr>
              <a:xfrm>
                <a:off x="6580467" y="1935910"/>
                <a:ext cx="231422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ü"/>
                </a:pPr>
                <a:r>
                  <a:rPr lang="en-GB" sz="1400" i="1" dirty="0"/>
                  <a:t>Small deflection</a:t>
                </a:r>
              </a:p>
              <a:p>
                <a:pPr marL="285750" indent="-285750">
                  <a:buFont typeface="Wingdings" charset="2"/>
                  <a:buChar char="ü"/>
                </a:pPr>
                <a:r>
                  <a:rPr lang="en-GB" sz="1400" i="1" dirty="0"/>
                  <a:t>Non-negligible </a:t>
                </a:r>
                <a:r>
                  <a:rPr lang="en-GB" sz="1400" i="1" dirty="0" err="1"/>
                  <a:t>δp</a:t>
                </a:r>
                <a:r>
                  <a:rPr lang="en-GB" sz="1400" i="1" dirty="0"/>
                  <a:t>/p </a:t>
                </a:r>
              </a:p>
            </p:txBody>
          </p:sp>
          <p:sp>
            <p:nvSpPr>
              <p:cNvPr id="171" name="TextBox 15">
                <a:extLst>
                  <a:ext uri="{FF2B5EF4-FFF2-40B4-BE49-F238E27FC236}">
                    <a16:creationId xmlns:a16="http://schemas.microsoft.com/office/drawing/2014/main" id="{B0A70A31-3DB9-4005-9A9F-C249E0B7CAE6}"/>
                  </a:ext>
                </a:extLst>
              </p:cNvPr>
              <p:cNvSpPr txBox="1"/>
              <p:nvPr/>
            </p:nvSpPr>
            <p:spPr>
              <a:xfrm>
                <a:off x="5806987" y="1503862"/>
                <a:ext cx="20954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charset="2"/>
                  <a:buChar char="Ø"/>
                </a:pPr>
                <a:r>
                  <a:rPr lang="en-GB" sz="1400" b="1" dirty="0"/>
                  <a:t>Protons </a:t>
                </a:r>
                <a:r>
                  <a:rPr lang="en-GB" sz="1400" dirty="0"/>
                  <a:t>collimation:</a:t>
                </a:r>
              </a:p>
            </p:txBody>
          </p:sp>
          <p:sp>
            <p:nvSpPr>
              <p:cNvPr id="172" name="Bent Arrow 32">
                <a:extLst>
                  <a:ext uri="{FF2B5EF4-FFF2-40B4-BE49-F238E27FC236}">
                    <a16:creationId xmlns:a16="http://schemas.microsoft.com/office/drawing/2014/main" id="{E4483531-CDE3-49F9-A0B3-BCA86AF557A7}"/>
                  </a:ext>
                </a:extLst>
              </p:cNvPr>
              <p:cNvSpPr/>
              <p:nvPr/>
            </p:nvSpPr>
            <p:spPr>
              <a:xfrm flipV="1">
                <a:off x="6183862" y="2012567"/>
                <a:ext cx="347098" cy="283383"/>
              </a:xfrm>
              <a:prstGeom prst="bentArrow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lin ang="16200000" scaled="0"/>
              </a:gra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TextBox 27">
                <a:extLst>
                  <a:ext uri="{FF2B5EF4-FFF2-40B4-BE49-F238E27FC236}">
                    <a16:creationId xmlns:a16="http://schemas.microsoft.com/office/drawing/2014/main" id="{4D7ED6CC-3D9F-4DE5-AA40-105D57745E94}"/>
                  </a:ext>
                </a:extLst>
              </p:cNvPr>
              <p:cNvSpPr txBox="1"/>
              <p:nvPr/>
            </p:nvSpPr>
            <p:spPr>
              <a:xfrm>
                <a:off x="5806987" y="2439966"/>
                <a:ext cx="22525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charset="2"/>
                  <a:buChar char="Ø"/>
                </a:pPr>
                <a:r>
                  <a:rPr lang="en-GB" sz="1400" b="1" dirty="0"/>
                  <a:t>Lead ions </a:t>
                </a:r>
                <a:r>
                  <a:rPr lang="en-GB" sz="1400" dirty="0"/>
                  <a:t>collimation:</a:t>
                </a:r>
              </a:p>
            </p:txBody>
          </p:sp>
          <p:sp>
            <p:nvSpPr>
              <p:cNvPr id="174" name="TextBox 28">
                <a:extLst>
                  <a:ext uri="{FF2B5EF4-FFF2-40B4-BE49-F238E27FC236}">
                    <a16:creationId xmlns:a16="http://schemas.microsoft.com/office/drawing/2014/main" id="{03338A0B-A6E7-46BE-81C7-791E72FF2C59}"/>
                  </a:ext>
                </a:extLst>
              </p:cNvPr>
              <p:cNvSpPr txBox="1"/>
              <p:nvPr/>
            </p:nvSpPr>
            <p:spPr>
              <a:xfrm>
                <a:off x="6088736" y="2636229"/>
                <a:ext cx="32239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en-GB" sz="1400" b="1" dirty="0"/>
                  <a:t> </a:t>
                </a:r>
                <a:r>
                  <a:rPr lang="en-GB" sz="1400" b="1" dirty="0">
                    <a:solidFill>
                      <a:srgbClr val="FF0000"/>
                    </a:solidFill>
                  </a:rPr>
                  <a:t>Fragmentation and dissociation</a:t>
                </a:r>
              </a:p>
            </p:txBody>
          </p:sp>
          <p:sp>
            <p:nvSpPr>
              <p:cNvPr id="176" name="TextBox 45">
                <a:extLst>
                  <a:ext uri="{FF2B5EF4-FFF2-40B4-BE49-F238E27FC236}">
                    <a16:creationId xmlns:a16="http://schemas.microsoft.com/office/drawing/2014/main" id="{8E2236FC-2746-4FA4-A98A-1EFBE27F68EB}"/>
                  </a:ext>
                </a:extLst>
              </p:cNvPr>
              <p:cNvSpPr txBox="1"/>
              <p:nvPr/>
            </p:nvSpPr>
            <p:spPr>
              <a:xfrm>
                <a:off x="6580568" y="2883450"/>
                <a:ext cx="28831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charset="2"/>
                  <a:buChar char="ü"/>
                </a:pPr>
                <a:r>
                  <a:rPr lang="en-GB" sz="1400" b="1" dirty="0"/>
                  <a:t>Cleaning efficiency </a:t>
                </a:r>
                <a:r>
                  <a:rPr lang="en-GB" sz="1400" dirty="0"/>
                  <a:t>reduced to </a:t>
                </a:r>
                <a:r>
                  <a:rPr lang="en-GB" sz="1400" b="1" dirty="0"/>
                  <a:t>10</a:t>
                </a:r>
                <a:r>
                  <a:rPr lang="en-GB" sz="1400" b="1" baseline="30000" dirty="0"/>
                  <a:t>-2</a:t>
                </a:r>
                <a:r>
                  <a:rPr lang="en-GB" sz="1400" baseline="30000" dirty="0"/>
                  <a:t> </a:t>
                </a:r>
                <a:r>
                  <a:rPr lang="en-GB" sz="1400" dirty="0"/>
                  <a:t>(10</a:t>
                </a:r>
                <a:r>
                  <a:rPr lang="en-GB" sz="1400" baseline="30000" dirty="0"/>
                  <a:t>-4</a:t>
                </a:r>
                <a:r>
                  <a:rPr lang="en-GB" sz="1400" dirty="0"/>
                  <a:t> with protons)</a:t>
                </a:r>
              </a:p>
            </p:txBody>
          </p:sp>
        </p:grpSp>
        <p:sp>
          <p:nvSpPr>
            <p:cNvPr id="177" name="Bent Arrow 32">
              <a:extLst>
                <a:ext uri="{FF2B5EF4-FFF2-40B4-BE49-F238E27FC236}">
                  <a16:creationId xmlns:a16="http://schemas.microsoft.com/office/drawing/2014/main" id="{EDAF8D81-F757-491C-8BD9-6E40AC96EA95}"/>
                </a:ext>
              </a:extLst>
            </p:cNvPr>
            <p:cNvSpPr/>
            <p:nvPr/>
          </p:nvSpPr>
          <p:spPr>
            <a:xfrm flipV="1">
              <a:off x="5803768" y="2948671"/>
              <a:ext cx="347098" cy="283383"/>
            </a:xfrm>
            <a:prstGeom prst="bentArrow">
              <a:avLst/>
            </a:prstGeom>
            <a:gradFill>
              <a:gsLst>
                <a:gs pos="0">
                  <a:schemeClr val="bg1"/>
                </a:gs>
                <a:gs pos="100000">
                  <a:srgbClr val="FF0000"/>
                </a:gs>
              </a:gsLst>
              <a:lin ang="16200000" scaled="0"/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549A3F9-1C17-41E1-8DA5-25240A3BCCCD}"/>
              </a:ext>
            </a:extLst>
          </p:cNvPr>
          <p:cNvGrpSpPr/>
          <p:nvPr/>
        </p:nvGrpSpPr>
        <p:grpSpPr>
          <a:xfrm>
            <a:off x="5347463" y="4195579"/>
            <a:ext cx="3636711" cy="2041733"/>
            <a:chOff x="5347463" y="4077072"/>
            <a:chExt cx="3636711" cy="2041733"/>
          </a:xfrm>
        </p:grpSpPr>
        <p:sp>
          <p:nvSpPr>
            <p:cNvPr id="181" name="Rectangle: Rounded Corners 180">
              <a:extLst>
                <a:ext uri="{FF2B5EF4-FFF2-40B4-BE49-F238E27FC236}">
                  <a16:creationId xmlns:a16="http://schemas.microsoft.com/office/drawing/2014/main" id="{7F5F2FBC-4992-4323-8724-EA7E6EDE1487}"/>
                </a:ext>
              </a:extLst>
            </p:cNvPr>
            <p:cNvSpPr/>
            <p:nvPr/>
          </p:nvSpPr>
          <p:spPr>
            <a:xfrm>
              <a:off x="5347463" y="4077072"/>
              <a:ext cx="3636711" cy="2041733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n-GB" sz="14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190" name="TextBox 1">
              <a:extLst>
                <a:ext uri="{FF2B5EF4-FFF2-40B4-BE49-F238E27FC236}">
                  <a16:creationId xmlns:a16="http://schemas.microsoft.com/office/drawing/2014/main" id="{BEFF783D-FBA3-4F86-8670-306083B93A66}"/>
                </a:ext>
              </a:extLst>
            </p:cNvPr>
            <p:cNvSpPr txBox="1"/>
            <p:nvPr/>
          </p:nvSpPr>
          <p:spPr>
            <a:xfrm>
              <a:off x="5444170" y="4129335"/>
              <a:ext cx="1497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00B050"/>
                  </a:solidFill>
                </a:rPr>
                <a:t>Main promises:</a:t>
              </a:r>
            </a:p>
          </p:txBody>
        </p:sp>
        <p:sp>
          <p:nvSpPr>
            <p:cNvPr id="191" name="TextBox 2">
              <a:extLst>
                <a:ext uri="{FF2B5EF4-FFF2-40B4-BE49-F238E27FC236}">
                  <a16:creationId xmlns:a16="http://schemas.microsoft.com/office/drawing/2014/main" id="{6AD029EB-782A-4299-8F9B-05587AFF2695}"/>
                </a:ext>
              </a:extLst>
            </p:cNvPr>
            <p:cNvSpPr txBox="1"/>
            <p:nvPr/>
          </p:nvSpPr>
          <p:spPr>
            <a:xfrm>
              <a:off x="5544962" y="5209455"/>
              <a:ext cx="3419526" cy="343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charset="2"/>
                <a:buChar char="ü"/>
              </a:pPr>
              <a:r>
                <a:rPr lang="en-GB" sz="1400" b="1" dirty="0"/>
                <a:t>Similar performance with p and </a:t>
              </a:r>
              <a:r>
                <a:rPr lang="en-GB" sz="1400" b="1" dirty="0" err="1"/>
                <a:t>Pb</a:t>
              </a:r>
              <a:endParaRPr lang="en-GB" sz="1400" i="1" dirty="0">
                <a:solidFill>
                  <a:srgbClr val="00B050"/>
                </a:solidFill>
              </a:endParaRPr>
            </a:p>
          </p:txBody>
        </p:sp>
        <p:sp>
          <p:nvSpPr>
            <p:cNvPr id="192" name="TextBox 3">
              <a:extLst>
                <a:ext uri="{FF2B5EF4-FFF2-40B4-BE49-F238E27FC236}">
                  <a16:creationId xmlns:a16="http://schemas.microsoft.com/office/drawing/2014/main" id="{07BEB832-DF86-49F0-83CE-1C6EB7A19E56}"/>
                </a:ext>
              </a:extLst>
            </p:cNvPr>
            <p:cNvSpPr txBox="1"/>
            <p:nvPr/>
          </p:nvSpPr>
          <p:spPr>
            <a:xfrm>
              <a:off x="5544962" y="4362164"/>
              <a:ext cx="3305713" cy="3432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30000"/>
                </a:lnSpc>
                <a:buFont typeface="Wingdings" charset="2"/>
                <a:buChar char="ü"/>
              </a:pPr>
              <a:r>
                <a:rPr lang="en-GB" sz="1400" dirty="0"/>
                <a:t>Reduction of </a:t>
              </a:r>
              <a:r>
                <a:rPr lang="en-GB" sz="1400" b="1" dirty="0"/>
                <a:t>inelastic interactions</a:t>
              </a:r>
              <a:endParaRPr lang="en-GB" sz="1400" i="1" dirty="0">
                <a:solidFill>
                  <a:srgbClr val="00B050"/>
                </a:solidFill>
              </a:endParaRPr>
            </a:p>
          </p:txBody>
        </p:sp>
        <p:sp>
          <p:nvSpPr>
            <p:cNvPr id="193" name="CasellaDiTesto 53">
              <a:extLst>
                <a:ext uri="{FF2B5EF4-FFF2-40B4-BE49-F238E27FC236}">
                  <a16:creationId xmlns:a16="http://schemas.microsoft.com/office/drawing/2014/main" id="{1F983EF4-D8F1-4C25-9702-DBDFCE88B7EB}"/>
                </a:ext>
              </a:extLst>
            </p:cNvPr>
            <p:cNvSpPr txBox="1"/>
            <p:nvPr/>
          </p:nvSpPr>
          <p:spPr>
            <a:xfrm>
              <a:off x="5664071" y="4921423"/>
              <a:ext cx="3150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rgbClr val="00B050"/>
                  </a:solidFill>
                  <a:ea typeface="Wingdings"/>
                  <a:cs typeface="Wingdings"/>
                  <a:sym typeface="Wingdings"/>
                </a:rPr>
                <a:t>Reduced off-momentum losses in DS</a:t>
              </a:r>
              <a:endParaRPr lang="en-GB" sz="1400" i="1" dirty="0">
                <a:solidFill>
                  <a:srgbClr val="00B050"/>
                </a:solidFill>
              </a:endParaRPr>
            </a:p>
          </p:txBody>
        </p:sp>
        <p:sp>
          <p:nvSpPr>
            <p:cNvPr id="194" name="CasellaDiTesto 54">
              <a:extLst>
                <a:ext uri="{FF2B5EF4-FFF2-40B4-BE49-F238E27FC236}">
                  <a16:creationId xmlns:a16="http://schemas.microsoft.com/office/drawing/2014/main" id="{91769158-AD62-4D26-90C5-6B93FAF2E6CC}"/>
                </a:ext>
              </a:extLst>
            </p:cNvPr>
            <p:cNvSpPr txBox="1"/>
            <p:nvPr/>
          </p:nvSpPr>
          <p:spPr>
            <a:xfrm>
              <a:off x="5673590" y="5785519"/>
              <a:ext cx="31625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>
                  <a:solidFill>
                    <a:srgbClr val="00B050"/>
                  </a:solidFill>
                  <a:ea typeface="Wingdings"/>
                  <a:cs typeface="Wingdings"/>
                  <a:sym typeface="Wingdings"/>
                </a:rPr>
                <a:t>Significant improvement </a:t>
              </a:r>
              <a:r>
                <a:rPr lang="en-GB" sz="1400" i="1" dirty="0" err="1">
                  <a:solidFill>
                    <a:srgbClr val="00B050"/>
                  </a:solidFill>
                  <a:ea typeface="Wingdings"/>
                  <a:cs typeface="Wingdings"/>
                  <a:sym typeface="Wingdings"/>
                </a:rPr>
                <a:t>w.r.t</a:t>
              </a:r>
              <a:r>
                <a:rPr lang="en-GB" sz="1400" i="1" dirty="0">
                  <a:solidFill>
                    <a:srgbClr val="00B050"/>
                  </a:solidFill>
                  <a:ea typeface="Wingdings"/>
                  <a:cs typeface="Wingdings"/>
                  <a:sym typeface="Wingdings"/>
                </a:rPr>
                <a:t>. present</a:t>
              </a:r>
              <a:endParaRPr lang="en-GB" sz="1400" i="1" dirty="0">
                <a:solidFill>
                  <a:srgbClr val="00B050"/>
                </a:solidFill>
              </a:endParaRPr>
            </a:p>
          </p:txBody>
        </p:sp>
        <p:sp>
          <p:nvSpPr>
            <p:cNvPr id="195" name="Freccia destra 81">
              <a:extLst>
                <a:ext uri="{FF2B5EF4-FFF2-40B4-BE49-F238E27FC236}">
                  <a16:creationId xmlns:a16="http://schemas.microsoft.com/office/drawing/2014/main" id="{936FBBB9-1299-4D55-A2CD-A5CF094851D0}"/>
                </a:ext>
              </a:extLst>
            </p:cNvPr>
            <p:cNvSpPr/>
            <p:nvPr/>
          </p:nvSpPr>
          <p:spPr>
            <a:xfrm rot="5400000">
              <a:off x="7022989" y="4459673"/>
              <a:ext cx="218986" cy="704513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67000">
                  <a:srgbClr val="00B050"/>
                </a:gs>
              </a:gsLst>
              <a:lin ang="0" scaled="0"/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400"/>
            </a:p>
          </p:txBody>
        </p:sp>
        <p:sp>
          <p:nvSpPr>
            <p:cNvPr id="197" name="Freccia destra 81">
              <a:extLst>
                <a:ext uri="{FF2B5EF4-FFF2-40B4-BE49-F238E27FC236}">
                  <a16:creationId xmlns:a16="http://schemas.microsoft.com/office/drawing/2014/main" id="{24AAB8C1-991A-4500-BA76-A63136CB475E}"/>
                </a:ext>
              </a:extLst>
            </p:cNvPr>
            <p:cNvSpPr/>
            <p:nvPr/>
          </p:nvSpPr>
          <p:spPr>
            <a:xfrm rot="5400000">
              <a:off x="7016957" y="5323769"/>
              <a:ext cx="218986" cy="704513"/>
            </a:xfrm>
            <a:prstGeom prst="rightArrow">
              <a:avLst/>
            </a:prstGeom>
            <a:gradFill>
              <a:gsLst>
                <a:gs pos="0">
                  <a:schemeClr val="bg1"/>
                </a:gs>
                <a:gs pos="67000">
                  <a:srgbClr val="00B050"/>
                </a:gs>
              </a:gsLst>
              <a:lin ang="0" scaled="0"/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tx1"/>
                </a:buClr>
              </a:pPr>
              <a:endParaRPr lang="en-GB" sz="1400"/>
            </a:p>
          </p:txBody>
        </p:sp>
      </p:grpSp>
    </p:spTree>
    <p:extLst>
      <p:ext uri="{BB962C8B-B14F-4D97-AF65-F5344CB8AC3E}">
        <p14:creationId xmlns:p14="http://schemas.microsoft.com/office/powerpoint/2010/main" val="172655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Present layout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CasellaDiTesto 44"/>
          <p:cNvSpPr txBox="1"/>
          <p:nvPr/>
        </p:nvSpPr>
        <p:spPr>
          <a:xfrm flipH="1">
            <a:off x="942529" y="827420"/>
            <a:ext cx="7258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94BE"/>
                </a:solidFill>
              </a:rPr>
              <a:t>Four crystals installed in the LHC: two per beam, one per plane </a:t>
            </a:r>
          </a:p>
        </p:txBody>
      </p:sp>
      <p:sp>
        <p:nvSpPr>
          <p:cNvPr id="46" name="CasellaDiTesto 45"/>
          <p:cNvSpPr txBox="1"/>
          <p:nvPr/>
        </p:nvSpPr>
        <p:spPr>
          <a:xfrm flipH="1">
            <a:off x="598645" y="5877272"/>
            <a:ext cx="790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Complete layout </a:t>
            </a:r>
            <a:r>
              <a:rPr lang="en-GB" dirty="0"/>
              <a:t>to allow thorough investigations and </a:t>
            </a:r>
            <a:r>
              <a:rPr lang="en-GB" b="1" dirty="0">
                <a:solidFill>
                  <a:srgbClr val="00B050"/>
                </a:solidFill>
              </a:rPr>
              <a:t>operational</a:t>
            </a:r>
            <a:r>
              <a:rPr lang="en-GB" b="1" dirty="0">
                <a:solidFill>
                  <a:srgbClr val="008000"/>
                </a:solidFill>
              </a:rPr>
              <a:t> </a:t>
            </a:r>
            <a:r>
              <a:rPr lang="en-GB" dirty="0"/>
              <a:t>tests</a:t>
            </a:r>
          </a:p>
        </p:txBody>
      </p:sp>
      <p:sp>
        <p:nvSpPr>
          <p:cNvPr id="48" name="CasellaDiTesto 47"/>
          <p:cNvSpPr txBox="1"/>
          <p:nvPr/>
        </p:nvSpPr>
        <p:spPr>
          <a:xfrm>
            <a:off x="251520" y="1187460"/>
            <a:ext cx="8892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Same</a:t>
            </a:r>
            <a:r>
              <a:rPr lang="en-GB" dirty="0">
                <a:solidFill>
                  <a:srgbClr val="008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specifications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for all crystals, two </a:t>
            </a:r>
            <a:r>
              <a:rPr lang="en-GB" b="1" dirty="0">
                <a:solidFill>
                  <a:srgbClr val="00B050"/>
                </a:solidFill>
              </a:rPr>
              <a:t>different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producers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and </a:t>
            </a:r>
            <a:r>
              <a:rPr lang="en-GB" b="1" dirty="0">
                <a:solidFill>
                  <a:srgbClr val="00B050"/>
                </a:solidFill>
              </a:rPr>
              <a:t>technologies </a:t>
            </a:r>
          </a:p>
        </p:txBody>
      </p:sp>
      <p:pic>
        <p:nvPicPr>
          <p:cNvPr id="60" name="Picture 1" descr="CollimationLayout2015_SR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18" y="1914381"/>
            <a:ext cx="3844474" cy="363547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048670" y="5281566"/>
            <a:ext cx="11560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i="1" dirty="0"/>
              <a:t>S. </a:t>
            </a:r>
            <a:r>
              <a:rPr lang="en-GB" sz="1500" b="1" i="1" dirty="0" err="1"/>
              <a:t>Redaelli</a:t>
            </a:r>
            <a:endParaRPr lang="en-GB" sz="1500" b="1" i="1" dirty="0"/>
          </a:p>
        </p:txBody>
      </p:sp>
      <p:grpSp>
        <p:nvGrpSpPr>
          <p:cNvPr id="10" name="Gruppo 9"/>
          <p:cNvGrpSpPr/>
          <p:nvPr/>
        </p:nvGrpSpPr>
        <p:grpSpPr>
          <a:xfrm>
            <a:off x="52014" y="1609190"/>
            <a:ext cx="9139499" cy="4268082"/>
            <a:chOff x="52014" y="1609190"/>
            <a:chExt cx="9139499" cy="4268082"/>
          </a:xfrm>
        </p:grpSpPr>
        <p:grpSp>
          <p:nvGrpSpPr>
            <p:cNvPr id="89" name="Gruppo 88"/>
            <p:cNvGrpSpPr/>
            <p:nvPr/>
          </p:nvGrpSpPr>
          <p:grpSpPr>
            <a:xfrm>
              <a:off x="6031126" y="1613239"/>
              <a:ext cx="3160387" cy="4264033"/>
              <a:chOff x="6031126" y="1762932"/>
              <a:chExt cx="3160387" cy="4264033"/>
            </a:xfrm>
          </p:grpSpPr>
          <p:grpSp>
            <p:nvGrpSpPr>
              <p:cNvPr id="90" name="Gruppo 89"/>
              <p:cNvGrpSpPr/>
              <p:nvPr/>
            </p:nvGrpSpPr>
            <p:grpSpPr>
              <a:xfrm>
                <a:off x="6481827" y="4180582"/>
                <a:ext cx="2709686" cy="1846383"/>
                <a:chOff x="6494113" y="1815406"/>
                <a:chExt cx="2709686" cy="1846383"/>
              </a:xfrm>
            </p:grpSpPr>
            <p:sp>
              <p:nvSpPr>
                <p:cNvPr id="104" name="Rounded Rectangle 14"/>
                <p:cNvSpPr/>
                <p:nvPr/>
              </p:nvSpPr>
              <p:spPr>
                <a:xfrm>
                  <a:off x="6537325" y="1815406"/>
                  <a:ext cx="2538936" cy="1803509"/>
                </a:xfrm>
                <a:prstGeom prst="roundRect">
                  <a:avLst>
                    <a:gd name="adj" fmla="val 8843"/>
                  </a:avLst>
                </a:prstGeom>
                <a:solidFill>
                  <a:schemeClr val="bg1"/>
                </a:solidFill>
                <a:ln w="19050" cmpd="sng">
                  <a:solidFill>
                    <a:srgbClr val="0432FF"/>
                  </a:solidFill>
                  <a:prstDash val="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Rettangolo 104"/>
                <p:cNvSpPr/>
                <p:nvPr/>
              </p:nvSpPr>
              <p:spPr>
                <a:xfrm>
                  <a:off x="6537325" y="1992362"/>
                  <a:ext cx="2538936" cy="175877"/>
                </a:xfrm>
                <a:prstGeom prst="rect">
                  <a:avLst/>
                </a:prstGeom>
                <a:solidFill>
                  <a:srgbClr val="0432FF"/>
                </a:solidFill>
                <a:ln w="28575">
                  <a:solidFill>
                    <a:srgbClr val="043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06" name="Picture 4" descr="20140224_192952_resize.jpg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343" t="14997" r="32296" b="18840"/>
                <a:stretch/>
              </p:blipFill>
              <p:spPr>
                <a:xfrm>
                  <a:off x="6876143" y="2281130"/>
                  <a:ext cx="994068" cy="107665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07" name="Straight Arrow Connector 5"/>
                <p:cNvCxnSpPr/>
                <p:nvPr/>
              </p:nvCxnSpPr>
              <p:spPr>
                <a:xfrm>
                  <a:off x="6809621" y="2857433"/>
                  <a:ext cx="563556" cy="0"/>
                </a:xfrm>
                <a:prstGeom prst="straightConnector1">
                  <a:avLst/>
                </a:prstGeom>
                <a:ln w="28575" cmpd="sng">
                  <a:solidFill>
                    <a:srgbClr val="0432FF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TextBox 6"/>
                <p:cNvSpPr txBox="1"/>
                <p:nvPr/>
              </p:nvSpPr>
              <p:spPr>
                <a:xfrm flipH="1">
                  <a:off x="6494113" y="2585201"/>
                  <a:ext cx="1086170" cy="338554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0432FF"/>
                      </a:solidFill>
                      <a:latin typeface="Times"/>
                      <a:cs typeface="Times"/>
                    </a:rPr>
                    <a:t>Beam 1</a:t>
                  </a:r>
                </a:p>
              </p:txBody>
            </p:sp>
            <p:pic>
              <p:nvPicPr>
                <p:cNvPr id="109" name="Picture 8" descr="20140224_192928_resize.jpg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858" t="27965" r="27832" b="18472"/>
                <a:stretch/>
              </p:blipFill>
              <p:spPr>
                <a:xfrm>
                  <a:off x="7949845" y="2295533"/>
                  <a:ext cx="1065278" cy="1067699"/>
                </a:xfrm>
                <a:prstGeom prst="rect">
                  <a:avLst/>
                </a:prstGeom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10" name="Straight Arrow Connector 9"/>
                <p:cNvCxnSpPr/>
                <p:nvPr/>
              </p:nvCxnSpPr>
              <p:spPr>
                <a:xfrm flipV="1">
                  <a:off x="8496108" y="2930064"/>
                  <a:ext cx="0" cy="495761"/>
                </a:xfrm>
                <a:prstGeom prst="straightConnector1">
                  <a:avLst/>
                </a:prstGeom>
                <a:ln w="28575" cmpd="sng">
                  <a:solidFill>
                    <a:srgbClr val="0432FF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TextBox 10"/>
                <p:cNvSpPr txBox="1"/>
                <p:nvPr/>
              </p:nvSpPr>
              <p:spPr>
                <a:xfrm flipH="1">
                  <a:off x="7886911" y="3323235"/>
                  <a:ext cx="1316888" cy="338554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432FF"/>
                      </a:solidFill>
                      <a:latin typeface="Times"/>
                      <a:cs typeface="Times"/>
                    </a:rPr>
                    <a:t>Beam 1   </a:t>
                  </a:r>
                </a:p>
              </p:txBody>
            </p:sp>
            <p:sp>
              <p:nvSpPr>
                <p:cNvPr id="112" name="Rettangolo arrotondato 111"/>
                <p:cNvSpPr/>
                <p:nvPr/>
              </p:nvSpPr>
              <p:spPr>
                <a:xfrm>
                  <a:off x="6537325" y="1815406"/>
                  <a:ext cx="2538936" cy="354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432FF"/>
                </a:solidFill>
                <a:ln w="28575">
                  <a:solidFill>
                    <a:srgbClr val="043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dirty="0"/>
                    <a:t>TCPCH.A4L7.B1</a:t>
                  </a:r>
                </a:p>
              </p:txBody>
            </p:sp>
          </p:grpSp>
          <p:grpSp>
            <p:nvGrpSpPr>
              <p:cNvPr id="91" name="Gruppo 90"/>
              <p:cNvGrpSpPr/>
              <p:nvPr/>
            </p:nvGrpSpPr>
            <p:grpSpPr>
              <a:xfrm>
                <a:off x="6535925" y="1762932"/>
                <a:ext cx="2649542" cy="1803509"/>
                <a:chOff x="6537904" y="4042251"/>
                <a:chExt cx="2649542" cy="1803509"/>
              </a:xfrm>
            </p:grpSpPr>
            <p:sp>
              <p:nvSpPr>
                <p:cNvPr id="95" name="Rounded Rectangle 14"/>
                <p:cNvSpPr/>
                <p:nvPr/>
              </p:nvSpPr>
              <p:spPr>
                <a:xfrm>
                  <a:off x="6537904" y="4042251"/>
                  <a:ext cx="2538936" cy="1803509"/>
                </a:xfrm>
                <a:prstGeom prst="roundRect">
                  <a:avLst>
                    <a:gd name="adj" fmla="val 8843"/>
                  </a:avLst>
                </a:prstGeom>
                <a:noFill/>
                <a:ln w="19050" cmpd="sng">
                  <a:solidFill>
                    <a:srgbClr val="0432FF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96" name="Picture 6" descr="20140303_103348_e.jpg"/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9161" r="14243"/>
                <a:stretch/>
              </p:blipFill>
              <p:spPr>
                <a:xfrm>
                  <a:off x="7088775" y="4624778"/>
                  <a:ext cx="709850" cy="90072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97" name="Picture 9" descr="20140303_103305.jpg"/>
                <p:cNvPicPr>
                  <a:picLocks noChangeAspect="1"/>
                </p:cNvPicPr>
                <p:nvPr/>
              </p:nvPicPr>
              <p:blipFill rotWithShape="1"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948" r="3405"/>
                <a:stretch/>
              </p:blipFill>
              <p:spPr>
                <a:xfrm>
                  <a:off x="7973343" y="4613063"/>
                  <a:ext cx="1018281" cy="85191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98" name="Rettangolo 97"/>
                <p:cNvSpPr/>
                <p:nvPr/>
              </p:nvSpPr>
              <p:spPr>
                <a:xfrm>
                  <a:off x="6537904" y="4227915"/>
                  <a:ext cx="2538936" cy="175877"/>
                </a:xfrm>
                <a:prstGeom prst="rect">
                  <a:avLst/>
                </a:prstGeom>
                <a:solidFill>
                  <a:srgbClr val="0432FF"/>
                </a:solidFill>
                <a:ln w="28575">
                  <a:solidFill>
                    <a:srgbClr val="043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9" name="Rettangolo arrotondato 98"/>
                <p:cNvSpPr/>
                <p:nvPr/>
              </p:nvSpPr>
              <p:spPr>
                <a:xfrm>
                  <a:off x="6537904" y="4042251"/>
                  <a:ext cx="2538936" cy="354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432FF"/>
                </a:solidFill>
                <a:ln w="28575">
                  <a:solidFill>
                    <a:srgbClr val="0432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dirty="0"/>
                    <a:t>TCPCV.A6L7.B1</a:t>
                  </a:r>
                </a:p>
              </p:txBody>
            </p:sp>
            <p:cxnSp>
              <p:nvCxnSpPr>
                <p:cNvPr id="100" name="Straight Arrow Connector 5"/>
                <p:cNvCxnSpPr/>
                <p:nvPr/>
              </p:nvCxnSpPr>
              <p:spPr>
                <a:xfrm>
                  <a:off x="6861198" y="5157587"/>
                  <a:ext cx="563556" cy="0"/>
                </a:xfrm>
                <a:prstGeom prst="straightConnector1">
                  <a:avLst/>
                </a:prstGeom>
                <a:ln w="28575" cmpd="sng">
                  <a:solidFill>
                    <a:srgbClr val="0432FF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TextBox 6"/>
                <p:cNvSpPr txBox="1"/>
                <p:nvPr/>
              </p:nvSpPr>
              <p:spPr>
                <a:xfrm flipH="1">
                  <a:off x="6545690" y="4885355"/>
                  <a:ext cx="1086170" cy="338554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0432FF"/>
                      </a:solidFill>
                      <a:latin typeface="Times"/>
                      <a:cs typeface="Times"/>
                    </a:rPr>
                    <a:t>Beam 1</a:t>
                  </a:r>
                </a:p>
              </p:txBody>
            </p:sp>
            <p:cxnSp>
              <p:nvCxnSpPr>
                <p:cNvPr id="102" name="Straight Arrow Connector 9"/>
                <p:cNvCxnSpPr/>
                <p:nvPr/>
              </p:nvCxnSpPr>
              <p:spPr>
                <a:xfrm flipV="1">
                  <a:off x="8479755" y="5113718"/>
                  <a:ext cx="0" cy="495761"/>
                </a:xfrm>
                <a:prstGeom prst="straightConnector1">
                  <a:avLst/>
                </a:prstGeom>
                <a:ln w="28575" cmpd="sng">
                  <a:solidFill>
                    <a:srgbClr val="0432FF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"/>
                <p:cNvSpPr txBox="1"/>
                <p:nvPr/>
              </p:nvSpPr>
              <p:spPr>
                <a:xfrm flipH="1">
                  <a:off x="7870558" y="5506889"/>
                  <a:ext cx="1316888" cy="338554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600" b="1" dirty="0">
                      <a:solidFill>
                        <a:srgbClr val="0432FF"/>
                      </a:solidFill>
                      <a:latin typeface="Times"/>
                      <a:cs typeface="Times"/>
                    </a:rPr>
                    <a:t>Beam 1   </a:t>
                  </a:r>
                </a:p>
              </p:txBody>
            </p:sp>
          </p:grpSp>
          <p:cxnSp>
            <p:nvCxnSpPr>
              <p:cNvPr id="92" name="Connettore 4 91"/>
              <p:cNvCxnSpPr/>
              <p:nvPr/>
            </p:nvCxnSpPr>
            <p:spPr>
              <a:xfrm rot="16200000" flipV="1">
                <a:off x="6684799" y="3070873"/>
                <a:ext cx="495510" cy="1723907"/>
              </a:xfrm>
              <a:prstGeom prst="bentConnector2">
                <a:avLst/>
              </a:prstGeom>
              <a:ln w="19050">
                <a:solidFill>
                  <a:srgbClr val="0432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ttore 2 92"/>
              <p:cNvCxnSpPr/>
              <p:nvPr/>
            </p:nvCxnSpPr>
            <p:spPr>
              <a:xfrm flipH="1">
                <a:off x="6031126" y="3469758"/>
                <a:ext cx="426824" cy="0"/>
              </a:xfrm>
              <a:prstGeom prst="straightConnector1">
                <a:avLst/>
              </a:prstGeom>
              <a:ln w="19050">
                <a:solidFill>
                  <a:srgbClr val="0432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ttore 4 93"/>
              <p:cNvCxnSpPr/>
              <p:nvPr/>
            </p:nvCxnSpPr>
            <p:spPr>
              <a:xfrm rot="10800000" flipV="1">
                <a:off x="6450709" y="2664687"/>
                <a:ext cx="85216" cy="813914"/>
              </a:xfrm>
              <a:prstGeom prst="bentConnector2">
                <a:avLst/>
              </a:prstGeom>
              <a:ln w="19050">
                <a:solidFill>
                  <a:srgbClr val="0432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o 7"/>
            <p:cNvGrpSpPr/>
            <p:nvPr/>
          </p:nvGrpSpPr>
          <p:grpSpPr>
            <a:xfrm>
              <a:off x="52014" y="1609190"/>
              <a:ext cx="5884613" cy="4250178"/>
              <a:chOff x="52014" y="1609190"/>
              <a:chExt cx="5884613" cy="4250178"/>
            </a:xfrm>
          </p:grpSpPr>
          <p:sp>
            <p:nvSpPr>
              <p:cNvPr id="80" name="Rounded Rectangle 14"/>
              <p:cNvSpPr/>
              <p:nvPr/>
            </p:nvSpPr>
            <p:spPr>
              <a:xfrm>
                <a:off x="91125" y="1609190"/>
                <a:ext cx="2538936" cy="1803509"/>
              </a:xfrm>
              <a:prstGeom prst="roundRect">
                <a:avLst>
                  <a:gd name="adj" fmla="val 8843"/>
                </a:avLst>
              </a:prstGeom>
              <a:solidFill>
                <a:schemeClr val="bg1"/>
              </a:solidFill>
              <a:ln w="19050" cmpd="sng"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1" name="Picture 4">
                <a:extLst>
                  <a:ext uri="{FF2B5EF4-FFF2-40B4-BE49-F238E27FC236}">
                    <a16:creationId xmlns:a16="http://schemas.microsoft.com/office/drawing/2014/main" id="{3B501BE0-EF57-4CD2-A9FE-CAE08B9485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7143" y="4491932"/>
                <a:ext cx="1365179" cy="881422"/>
              </a:xfrm>
              <a:prstGeom prst="rect">
                <a:avLst/>
              </a:prstGeom>
            </p:spPr>
          </p:pic>
          <p:pic>
            <p:nvPicPr>
              <p:cNvPr id="72" name="Picture 6">
                <a:extLst>
                  <a:ext uri="{FF2B5EF4-FFF2-40B4-BE49-F238E27FC236}">
                    <a16:creationId xmlns:a16="http://schemas.microsoft.com/office/drawing/2014/main" id="{76B04778-72B1-4FD4-B332-E5A77C5809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3189" y="2229364"/>
                <a:ext cx="1012505" cy="853129"/>
              </a:xfrm>
              <a:prstGeom prst="rect">
                <a:avLst/>
              </a:prstGeom>
            </p:spPr>
          </p:pic>
          <p:pic>
            <p:nvPicPr>
              <p:cNvPr id="74" name="Picture 4">
                <a:extLst>
                  <a:ext uri="{FF2B5EF4-FFF2-40B4-BE49-F238E27FC236}">
                    <a16:creationId xmlns:a16="http://schemas.microsoft.com/office/drawing/2014/main" id="{C087717E-CD8F-4F39-BF99-C2734AA9DD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5787" t="16980" r="17084" b="13452"/>
              <a:stretch/>
            </p:blipFill>
            <p:spPr>
              <a:xfrm>
                <a:off x="1576559" y="2148083"/>
                <a:ext cx="942896" cy="944363"/>
              </a:xfrm>
              <a:prstGeom prst="rect">
                <a:avLst/>
              </a:prstGeom>
            </p:spPr>
          </p:pic>
          <p:sp>
            <p:nvSpPr>
              <p:cNvPr id="75" name="Rounded Rectangle 14"/>
              <p:cNvSpPr/>
              <p:nvPr/>
            </p:nvSpPr>
            <p:spPr>
              <a:xfrm>
                <a:off x="80239" y="4026840"/>
                <a:ext cx="2538936" cy="1803509"/>
              </a:xfrm>
              <a:prstGeom prst="roundRect">
                <a:avLst>
                  <a:gd name="adj" fmla="val 8843"/>
                </a:avLst>
              </a:prstGeom>
              <a:noFill/>
              <a:ln w="19050" cmpd="sng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Rettangolo 75"/>
              <p:cNvSpPr/>
              <p:nvPr/>
            </p:nvSpPr>
            <p:spPr>
              <a:xfrm>
                <a:off x="80239" y="4203796"/>
                <a:ext cx="2538936" cy="175877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77" name="Straight Arrow Connector 9"/>
              <p:cNvCxnSpPr/>
              <p:nvPr/>
            </p:nvCxnSpPr>
            <p:spPr>
              <a:xfrm flipV="1">
                <a:off x="1346290" y="5127643"/>
                <a:ext cx="0" cy="495761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10"/>
              <p:cNvSpPr txBox="1"/>
              <p:nvPr/>
            </p:nvSpPr>
            <p:spPr>
              <a:xfrm flipH="1">
                <a:off x="737093" y="5520814"/>
                <a:ext cx="1316888" cy="33855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  <a:latin typeface="Times"/>
                    <a:cs typeface="Times"/>
                  </a:rPr>
                  <a:t>Beam 1   </a:t>
                </a:r>
              </a:p>
            </p:txBody>
          </p:sp>
          <p:sp>
            <p:nvSpPr>
              <p:cNvPr id="79" name="Rettangolo arrotondato 78"/>
              <p:cNvSpPr/>
              <p:nvPr/>
            </p:nvSpPr>
            <p:spPr>
              <a:xfrm>
                <a:off x="80239" y="4026840"/>
                <a:ext cx="2538936" cy="35404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TCPCV.A6R7.B2</a:t>
                </a:r>
              </a:p>
            </p:txBody>
          </p:sp>
          <p:sp>
            <p:nvSpPr>
              <p:cNvPr id="81" name="Rettangolo 80"/>
              <p:cNvSpPr/>
              <p:nvPr/>
            </p:nvSpPr>
            <p:spPr>
              <a:xfrm>
                <a:off x="91125" y="1794854"/>
                <a:ext cx="2538936" cy="175877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Rettangolo arrotondato 81"/>
              <p:cNvSpPr/>
              <p:nvPr/>
            </p:nvSpPr>
            <p:spPr>
              <a:xfrm>
                <a:off x="91125" y="1609190"/>
                <a:ext cx="2538936" cy="35404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b="1" dirty="0"/>
                  <a:t>TCPCH.A5R7.B2</a:t>
                </a:r>
              </a:p>
            </p:txBody>
          </p:sp>
          <p:cxnSp>
            <p:nvCxnSpPr>
              <p:cNvPr id="83" name="Straight Arrow Connector 5"/>
              <p:cNvCxnSpPr/>
              <p:nvPr/>
            </p:nvCxnSpPr>
            <p:spPr>
              <a:xfrm>
                <a:off x="414419" y="2724526"/>
                <a:ext cx="563556" cy="0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6"/>
              <p:cNvSpPr txBox="1"/>
              <p:nvPr/>
            </p:nvSpPr>
            <p:spPr>
              <a:xfrm flipH="1">
                <a:off x="98911" y="2438439"/>
                <a:ext cx="1086170" cy="33855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GB" sz="1600" b="1">
                    <a:solidFill>
                      <a:srgbClr val="FF0000"/>
                    </a:solidFill>
                    <a:latin typeface="Times"/>
                    <a:cs typeface="Times"/>
                  </a:rPr>
                  <a:t>Beam 2</a:t>
                </a:r>
                <a:endParaRPr lang="en-GB" sz="1600" b="1" dirty="0">
                  <a:solidFill>
                    <a:srgbClr val="FF0000"/>
                  </a:solidFill>
                  <a:latin typeface="Times"/>
                  <a:cs typeface="Times"/>
                </a:endParaRPr>
              </a:p>
            </p:txBody>
          </p:sp>
          <p:cxnSp>
            <p:nvCxnSpPr>
              <p:cNvPr id="85" name="Straight Arrow Connector 9"/>
              <p:cNvCxnSpPr/>
              <p:nvPr/>
            </p:nvCxnSpPr>
            <p:spPr>
              <a:xfrm flipV="1">
                <a:off x="2060686" y="2680657"/>
                <a:ext cx="0" cy="495761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10"/>
              <p:cNvSpPr txBox="1"/>
              <p:nvPr/>
            </p:nvSpPr>
            <p:spPr>
              <a:xfrm flipH="1">
                <a:off x="1451489" y="3073828"/>
                <a:ext cx="1316888" cy="338554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  <a:latin typeface="Times"/>
                    <a:cs typeface="Times"/>
                  </a:rPr>
                  <a:t>Beam 2   </a:t>
                </a:r>
              </a:p>
            </p:txBody>
          </p:sp>
          <p:cxnSp>
            <p:nvCxnSpPr>
              <p:cNvPr id="87" name="Connettore 4 86"/>
              <p:cNvCxnSpPr/>
              <p:nvPr/>
            </p:nvCxnSpPr>
            <p:spPr>
              <a:xfrm flipV="1">
                <a:off x="2619175" y="4165132"/>
                <a:ext cx="3283150" cy="763463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ttore 4 87"/>
              <p:cNvCxnSpPr/>
              <p:nvPr/>
            </p:nvCxnSpPr>
            <p:spPr>
              <a:xfrm>
                <a:off x="2630061" y="2510945"/>
                <a:ext cx="3306566" cy="1515895"/>
              </a:xfrm>
              <a:prstGeom prst="bentConnector3">
                <a:avLst>
                  <a:gd name="adj1" fmla="val 50000"/>
                </a:avLst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CasellaDiTesto 112"/>
              <p:cNvSpPr txBox="1"/>
              <p:nvPr/>
            </p:nvSpPr>
            <p:spPr>
              <a:xfrm>
                <a:off x="52014" y="3564315"/>
                <a:ext cx="284552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500" b="1" i="1" dirty="0"/>
                  <a:t>Pics. Courtesy of Y. </a:t>
                </a:r>
                <a:r>
                  <a:rPr lang="en-GB" sz="1500" b="1" i="1" dirty="0" err="1"/>
                  <a:t>Gavrikov</a:t>
                </a:r>
                <a:endParaRPr lang="en-GB" sz="1500" b="1" i="1" dirty="0"/>
              </a:p>
            </p:txBody>
          </p:sp>
        </p:grpSp>
        <p:sp>
          <p:nvSpPr>
            <p:cNvPr id="6" name="CasellaDiTesto 5"/>
            <p:cNvSpPr txBox="1"/>
            <p:nvPr/>
          </p:nvSpPr>
          <p:spPr>
            <a:xfrm>
              <a:off x="6660232" y="5538718"/>
              <a:ext cx="9701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 dirty="0"/>
                <a:t>INFN-Fe</a:t>
              </a:r>
            </a:p>
          </p:txBody>
        </p:sp>
        <p:sp>
          <p:nvSpPr>
            <p:cNvPr id="57" name="CasellaDiTesto 56"/>
            <p:cNvSpPr txBox="1"/>
            <p:nvPr/>
          </p:nvSpPr>
          <p:spPr>
            <a:xfrm>
              <a:off x="6645943" y="3111355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 dirty="0"/>
                <a:t>PNPI</a:t>
              </a:r>
            </a:p>
          </p:txBody>
        </p:sp>
        <p:sp>
          <p:nvSpPr>
            <p:cNvPr id="58" name="CasellaDiTesto 57"/>
            <p:cNvSpPr txBox="1"/>
            <p:nvPr/>
          </p:nvSpPr>
          <p:spPr>
            <a:xfrm>
              <a:off x="169008" y="3083097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 dirty="0"/>
                <a:t>PNPI</a:t>
              </a:r>
            </a:p>
          </p:txBody>
        </p:sp>
        <p:sp>
          <p:nvSpPr>
            <p:cNvPr id="59" name="CasellaDiTesto 58"/>
            <p:cNvSpPr txBox="1"/>
            <p:nvPr/>
          </p:nvSpPr>
          <p:spPr>
            <a:xfrm>
              <a:off x="156941" y="5505144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i="1" dirty="0"/>
                <a:t>PNPI</a:t>
              </a:r>
            </a:p>
          </p:txBody>
        </p:sp>
      </p:grpSp>
      <p:sp>
        <p:nvSpPr>
          <p:cNvPr id="62" name="Espace réservé du pied de page 1">
            <a:extLst>
              <a:ext uri="{FF2B5EF4-FFF2-40B4-BE49-F238E27FC236}">
                <a16:creationId xmlns:a16="http://schemas.microsoft.com/office/drawing/2014/main" id="{AF048954-0DAE-4B98-AF56-717D6B4DE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61" name="TextBox 162">
            <a:extLst>
              <a:ext uri="{FF2B5EF4-FFF2-40B4-BE49-F238E27FC236}">
                <a16:creationId xmlns:a16="http://schemas.microsoft.com/office/drawing/2014/main" id="{F0E865F5-6CBF-4E58-BC31-1DFC6DDA0F1B}"/>
              </a:ext>
            </a:extLst>
          </p:cNvPr>
          <p:cNvSpPr txBox="1"/>
          <p:nvPr/>
        </p:nvSpPr>
        <p:spPr>
          <a:xfrm>
            <a:off x="6287859" y="4541942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</a:rPr>
              <a:t>Strip</a:t>
            </a:r>
            <a:endParaRPr lang="en-GB" sz="1050" b="1" dirty="0">
              <a:solidFill>
                <a:sysClr val="windowText" lastClr="000000"/>
              </a:solidFill>
            </a:endParaRPr>
          </a:p>
        </p:txBody>
      </p:sp>
      <p:sp>
        <p:nvSpPr>
          <p:cNvPr id="64" name="TextBox 162">
            <a:extLst>
              <a:ext uri="{FF2B5EF4-FFF2-40B4-BE49-F238E27FC236}">
                <a16:creationId xmlns:a16="http://schemas.microsoft.com/office/drawing/2014/main" id="{DE9EA8E5-0FA1-4968-B10B-3536C090237C}"/>
              </a:ext>
            </a:extLst>
          </p:cNvPr>
          <p:cNvSpPr txBox="1"/>
          <p:nvPr/>
        </p:nvSpPr>
        <p:spPr>
          <a:xfrm>
            <a:off x="2388926" y="206550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</a:rPr>
              <a:t>Strip</a:t>
            </a:r>
            <a:endParaRPr lang="en-GB" sz="1050" b="1" dirty="0">
              <a:solidFill>
                <a:sysClr val="windowText" lastClr="000000"/>
              </a:solidFill>
            </a:endParaRPr>
          </a:p>
        </p:txBody>
      </p:sp>
      <p:sp>
        <p:nvSpPr>
          <p:cNvPr id="65" name="TextBox 162">
            <a:extLst>
              <a:ext uri="{FF2B5EF4-FFF2-40B4-BE49-F238E27FC236}">
                <a16:creationId xmlns:a16="http://schemas.microsoft.com/office/drawing/2014/main" id="{B818AB91-A47D-4C62-8CEE-F2E083E54D14}"/>
              </a:ext>
            </a:extLst>
          </p:cNvPr>
          <p:cNvSpPr txBox="1"/>
          <p:nvPr/>
        </p:nvSpPr>
        <p:spPr>
          <a:xfrm>
            <a:off x="2276030" y="4533311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</a:rPr>
              <a:t>QM</a:t>
            </a:r>
            <a:endParaRPr lang="en-GB" sz="1050" b="1" dirty="0">
              <a:solidFill>
                <a:sysClr val="windowText" lastClr="000000"/>
              </a:solidFill>
            </a:endParaRPr>
          </a:p>
        </p:txBody>
      </p:sp>
      <p:sp>
        <p:nvSpPr>
          <p:cNvPr id="66" name="TextBox 162">
            <a:extLst>
              <a:ext uri="{FF2B5EF4-FFF2-40B4-BE49-F238E27FC236}">
                <a16:creationId xmlns:a16="http://schemas.microsoft.com/office/drawing/2014/main" id="{9949FEE4-7E05-4D40-8DC1-AB1F7AFA006D}"/>
              </a:ext>
            </a:extLst>
          </p:cNvPr>
          <p:cNvSpPr txBox="1"/>
          <p:nvPr/>
        </p:nvSpPr>
        <p:spPr>
          <a:xfrm>
            <a:off x="6268461" y="2057266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ysClr val="windowText" lastClr="000000"/>
                </a:solidFill>
              </a:rPr>
              <a:t>QM</a:t>
            </a:r>
            <a:endParaRPr lang="en-GB" sz="105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803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Milestones achieved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fld id="{BFDCA1C4-9514-7B4F-976F-D92F7E296653}" type="slidenum">
              <a:rPr lang="fr-FR" smtClean="0"/>
              <a:pPr>
                <a:buClr>
                  <a:schemeClr val="tx1"/>
                </a:buClr>
              </a:pPr>
              <a:t>7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uppo 10"/>
          <p:cNvGrpSpPr/>
          <p:nvPr/>
        </p:nvGrpSpPr>
        <p:grpSpPr>
          <a:xfrm>
            <a:off x="479975" y="980728"/>
            <a:ext cx="7554827" cy="1132798"/>
            <a:chOff x="479975" y="980728"/>
            <a:chExt cx="7554827" cy="1132798"/>
          </a:xfrm>
        </p:grpSpPr>
        <p:sp>
          <p:nvSpPr>
            <p:cNvPr id="6" name="Mostrina 5"/>
            <p:cNvSpPr>
              <a:spLocks noChangeAspect="1"/>
            </p:cNvSpPr>
            <p:nvPr/>
          </p:nvSpPr>
          <p:spPr>
            <a:xfrm rot="5400000">
              <a:off x="666127" y="794576"/>
              <a:ext cx="1132798" cy="1505102"/>
            </a:xfrm>
            <a:prstGeom prst="chevron">
              <a:avLst>
                <a:gd name="adj" fmla="val 20708"/>
              </a:avLst>
            </a:prstGeom>
            <a:gradFill flip="none" rotWithShape="1">
              <a:gsLst>
                <a:gs pos="0">
                  <a:schemeClr val="bg1"/>
                </a:gs>
                <a:gs pos="45000">
                  <a:srgbClr val="0432FF"/>
                </a:gs>
              </a:gsLst>
              <a:lin ang="0" scaled="0"/>
              <a:tileRect/>
            </a:gradFill>
            <a:ln>
              <a:solidFill>
                <a:srgbClr val="0432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2015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076824" y="1117909"/>
              <a:ext cx="59579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0059EE"/>
                  </a:solidFill>
                </a:rPr>
                <a:t>First p </a:t>
              </a:r>
              <a:r>
                <a:rPr lang="en-GB" b="1" dirty="0" err="1">
                  <a:solidFill>
                    <a:srgbClr val="0059EE"/>
                  </a:solidFill>
                </a:rPr>
                <a:t>channeling</a:t>
              </a:r>
              <a:r>
                <a:rPr lang="en-GB" dirty="0"/>
                <a:t> at the LHC: </a:t>
              </a:r>
              <a:r>
                <a:rPr lang="en-GB" b="1" dirty="0">
                  <a:solidFill>
                    <a:srgbClr val="0059EE"/>
                  </a:solidFill>
                </a:rPr>
                <a:t>450 GeV and 6.5 </a:t>
              </a:r>
              <a:r>
                <a:rPr lang="en-GB" b="1" dirty="0" err="1">
                  <a:solidFill>
                    <a:srgbClr val="0059EE"/>
                  </a:solidFill>
                </a:rPr>
                <a:t>TeV</a:t>
              </a:r>
              <a:endParaRPr lang="en-GB" b="1" dirty="0">
                <a:solidFill>
                  <a:srgbClr val="0059EE"/>
                </a:solidFill>
              </a:endParaRP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0059EE"/>
                  </a:solidFill>
                </a:rPr>
                <a:t>First </a:t>
              </a:r>
              <a:r>
                <a:rPr lang="en-GB" b="1" dirty="0" err="1">
                  <a:solidFill>
                    <a:srgbClr val="0059EE"/>
                  </a:solidFill>
                </a:rPr>
                <a:t>Pb</a:t>
              </a:r>
              <a:r>
                <a:rPr lang="en-GB" b="1" dirty="0">
                  <a:solidFill>
                    <a:srgbClr val="0059EE"/>
                  </a:solidFill>
                </a:rPr>
                <a:t> </a:t>
              </a:r>
              <a:r>
                <a:rPr lang="en-GB" b="1" dirty="0" err="1">
                  <a:solidFill>
                    <a:srgbClr val="0059EE"/>
                  </a:solidFill>
                </a:rPr>
                <a:t>channeling</a:t>
              </a:r>
              <a:r>
                <a:rPr lang="en-GB" b="1" dirty="0">
                  <a:solidFill>
                    <a:srgbClr val="0059EE"/>
                  </a:solidFill>
                </a:rPr>
                <a:t> </a:t>
              </a:r>
              <a:r>
                <a:rPr lang="en-GB" dirty="0"/>
                <a:t>at the LHC: </a:t>
              </a:r>
              <a:r>
                <a:rPr lang="en-GB" b="1" dirty="0">
                  <a:solidFill>
                    <a:srgbClr val="0059EE"/>
                  </a:solidFill>
                </a:rPr>
                <a:t>450 Z GeV</a:t>
              </a:r>
            </a:p>
          </p:txBody>
        </p:sp>
      </p:grpSp>
      <p:grpSp>
        <p:nvGrpSpPr>
          <p:cNvPr id="12" name="Gruppo 11"/>
          <p:cNvGrpSpPr/>
          <p:nvPr/>
        </p:nvGrpSpPr>
        <p:grpSpPr>
          <a:xfrm>
            <a:off x="479975" y="2167696"/>
            <a:ext cx="8007578" cy="1477328"/>
            <a:chOff x="479975" y="2167696"/>
            <a:chExt cx="8007578" cy="1477328"/>
          </a:xfrm>
        </p:grpSpPr>
        <p:sp>
          <p:nvSpPr>
            <p:cNvPr id="9" name="CasellaDiTesto 8"/>
            <p:cNvSpPr txBox="1"/>
            <p:nvPr/>
          </p:nvSpPr>
          <p:spPr>
            <a:xfrm>
              <a:off x="2076824" y="2167696"/>
              <a:ext cx="641072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chemeClr val="accent6"/>
                  </a:solidFill>
                </a:rPr>
                <a:t>First</a:t>
              </a:r>
              <a:r>
                <a:rPr lang="en-GB" dirty="0">
                  <a:solidFill>
                    <a:srgbClr val="FFC000"/>
                  </a:solidFill>
                </a:rPr>
                <a:t> </a:t>
              </a:r>
              <a:r>
                <a:rPr lang="en-GB" dirty="0" err="1"/>
                <a:t>channeling</a:t>
              </a:r>
              <a:r>
                <a:rPr lang="en-GB" dirty="0"/>
                <a:t> during </a:t>
              </a:r>
              <a:r>
                <a:rPr lang="en-GB" b="1" dirty="0">
                  <a:solidFill>
                    <a:schemeClr val="accent6"/>
                  </a:solidFill>
                </a:rPr>
                <a:t>energy ramp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chemeClr val="accent6"/>
                  </a:solidFill>
                </a:rPr>
                <a:t>First</a:t>
              </a:r>
              <a:r>
                <a:rPr lang="en-GB" dirty="0"/>
                <a:t> assessment of </a:t>
              </a:r>
              <a:r>
                <a:rPr lang="en-GB" b="1" dirty="0">
                  <a:solidFill>
                    <a:schemeClr val="accent6"/>
                  </a:solidFill>
                </a:rPr>
                <a:t>cleaning performance </a:t>
              </a:r>
              <a:r>
                <a:rPr lang="en-GB" dirty="0"/>
                <a:t>with p beams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chemeClr val="accent6"/>
                  </a:solidFill>
                </a:rPr>
                <a:t>First Pb </a:t>
              </a:r>
              <a:r>
                <a:rPr lang="en-GB" b="1" dirty="0" err="1">
                  <a:solidFill>
                    <a:schemeClr val="accent6"/>
                  </a:solidFill>
                </a:rPr>
                <a:t>channeling</a:t>
              </a:r>
              <a:r>
                <a:rPr lang="en-GB" b="1" dirty="0">
                  <a:solidFill>
                    <a:schemeClr val="accent6"/>
                  </a:solidFill>
                </a:rPr>
                <a:t> </a:t>
              </a:r>
              <a:r>
                <a:rPr lang="en-GB" dirty="0"/>
                <a:t>at the LHC: </a:t>
              </a:r>
              <a:r>
                <a:rPr lang="en-GB" b="1" dirty="0">
                  <a:solidFill>
                    <a:schemeClr val="accent6"/>
                  </a:solidFill>
                </a:rPr>
                <a:t>6.5 Z </a:t>
              </a:r>
              <a:r>
                <a:rPr lang="en-GB" b="1" dirty="0" err="1">
                  <a:solidFill>
                    <a:schemeClr val="accent6"/>
                  </a:solidFill>
                </a:rPr>
                <a:t>TeV</a:t>
              </a:r>
              <a:endParaRPr lang="en-GB" b="1" dirty="0">
                <a:solidFill>
                  <a:schemeClr val="accent6"/>
                </a:solidFill>
              </a:endParaRP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dirty="0"/>
                <a:t>Demonstration of </a:t>
              </a:r>
              <a:r>
                <a:rPr lang="en-GB" b="1" dirty="0">
                  <a:solidFill>
                    <a:schemeClr val="accent6"/>
                  </a:solidFill>
                </a:rPr>
                <a:t>improved cleaning for protons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endParaRPr lang="en-GB" dirty="0"/>
            </a:p>
          </p:txBody>
        </p:sp>
        <p:sp>
          <p:nvSpPr>
            <p:cNvPr id="18" name="Mostrina 17"/>
            <p:cNvSpPr>
              <a:spLocks noChangeAspect="1"/>
            </p:cNvSpPr>
            <p:nvPr/>
          </p:nvSpPr>
          <p:spPr>
            <a:xfrm rot="5400000">
              <a:off x="666127" y="2064780"/>
              <a:ext cx="1132798" cy="1505102"/>
            </a:xfrm>
            <a:prstGeom prst="chevron">
              <a:avLst>
                <a:gd name="adj" fmla="val 20708"/>
              </a:avLst>
            </a:prstGeom>
            <a:gradFill>
              <a:gsLst>
                <a:gs pos="0">
                  <a:schemeClr val="bg1"/>
                </a:gs>
                <a:gs pos="45000">
                  <a:schemeClr val="accent6"/>
                </a:gs>
              </a:gsLst>
              <a:lin ang="0" scaled="0"/>
            </a:gra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2016</a:t>
              </a: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479975" y="3521136"/>
            <a:ext cx="8566826" cy="1132798"/>
            <a:chOff x="479975" y="3521136"/>
            <a:chExt cx="8566826" cy="1132798"/>
          </a:xfrm>
        </p:grpSpPr>
        <p:sp>
          <p:nvSpPr>
            <p:cNvPr id="64" name="CasellaDiTesto 63"/>
            <p:cNvSpPr txBox="1"/>
            <p:nvPr/>
          </p:nvSpPr>
          <p:spPr>
            <a:xfrm>
              <a:off x="2076825" y="3664840"/>
              <a:ext cx="69699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A349EA"/>
                  </a:solidFill>
                </a:rPr>
                <a:t>First </a:t>
              </a:r>
              <a:r>
                <a:rPr lang="en-GB" b="1" dirty="0" err="1">
                  <a:solidFill>
                    <a:srgbClr val="A349EA"/>
                  </a:solidFill>
                </a:rPr>
                <a:t>channeling</a:t>
              </a:r>
              <a:r>
                <a:rPr lang="en-GB" b="1" dirty="0">
                  <a:solidFill>
                    <a:srgbClr val="A349EA"/>
                  </a:solidFill>
                </a:rPr>
                <a:t> of </a:t>
              </a:r>
              <a:r>
                <a:rPr lang="en-GB" b="1" dirty="0" err="1">
                  <a:solidFill>
                    <a:srgbClr val="A349EA"/>
                  </a:solidFill>
                </a:rPr>
                <a:t>Xe</a:t>
              </a:r>
              <a:r>
                <a:rPr lang="en-GB" b="1" dirty="0">
                  <a:solidFill>
                    <a:srgbClr val="A349EA"/>
                  </a:solidFill>
                </a:rPr>
                <a:t> at 450 Z GeV 6.5 Z </a:t>
              </a:r>
              <a:r>
                <a:rPr lang="en-GB" b="1" dirty="0" err="1">
                  <a:solidFill>
                    <a:srgbClr val="A349EA"/>
                  </a:solidFill>
                </a:rPr>
                <a:t>TeV</a:t>
              </a:r>
              <a:r>
                <a:rPr lang="en-GB" dirty="0"/>
                <a:t>, together with assessment of cleaning performance</a:t>
              </a:r>
            </a:p>
          </p:txBody>
        </p:sp>
        <p:sp>
          <p:nvSpPr>
            <p:cNvPr id="19" name="Mostrina 18"/>
            <p:cNvSpPr>
              <a:spLocks noChangeAspect="1"/>
            </p:cNvSpPr>
            <p:nvPr/>
          </p:nvSpPr>
          <p:spPr>
            <a:xfrm rot="5400000">
              <a:off x="666127" y="3334984"/>
              <a:ext cx="1132798" cy="1505102"/>
            </a:xfrm>
            <a:prstGeom prst="chevron">
              <a:avLst>
                <a:gd name="adj" fmla="val 20708"/>
              </a:avLst>
            </a:prstGeom>
            <a:gradFill>
              <a:gsLst>
                <a:gs pos="0">
                  <a:schemeClr val="bg1"/>
                </a:gs>
                <a:gs pos="45000">
                  <a:srgbClr val="A349EA"/>
                </a:gs>
              </a:gsLst>
              <a:lin ang="0" scaled="0"/>
            </a:gradFill>
            <a:ln>
              <a:solidFill>
                <a:srgbClr val="A349E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2017</a:t>
              </a: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479975" y="4676943"/>
            <a:ext cx="8366651" cy="1247195"/>
            <a:chOff x="479975" y="4676943"/>
            <a:chExt cx="8366651" cy="1247195"/>
          </a:xfrm>
        </p:grpSpPr>
        <p:sp>
          <p:nvSpPr>
            <p:cNvPr id="10" name="CasellaDiTesto 9"/>
            <p:cNvSpPr txBox="1"/>
            <p:nvPr/>
          </p:nvSpPr>
          <p:spPr>
            <a:xfrm>
              <a:off x="2076824" y="4676943"/>
              <a:ext cx="676980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00B050"/>
                  </a:solidFill>
                </a:rPr>
                <a:t>First</a:t>
              </a:r>
              <a:r>
                <a:rPr lang="en-GB" dirty="0">
                  <a:solidFill>
                    <a:srgbClr val="00B050"/>
                  </a:solidFill>
                </a:rPr>
                <a:t> </a:t>
              </a:r>
              <a:r>
                <a:rPr lang="en-GB" dirty="0" err="1"/>
                <a:t>channeling</a:t>
              </a:r>
              <a:r>
                <a:rPr lang="en-GB" dirty="0"/>
                <a:t> during </a:t>
              </a:r>
              <a:r>
                <a:rPr lang="en-GB" b="1" dirty="0">
                  <a:solidFill>
                    <a:srgbClr val="00B050"/>
                  </a:solidFill>
                </a:rPr>
                <a:t>squeeze </a:t>
              </a:r>
              <a:r>
                <a:rPr lang="en-GB" dirty="0"/>
                <a:t>and</a:t>
              </a:r>
              <a:r>
                <a:rPr lang="en-GB" b="1" dirty="0">
                  <a:solidFill>
                    <a:srgbClr val="00B050"/>
                  </a:solidFill>
                </a:rPr>
                <a:t> collision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00B050"/>
                  </a:solidFill>
                </a:rPr>
                <a:t>First</a:t>
              </a:r>
              <a:r>
                <a:rPr lang="en-GB" b="1" dirty="0">
                  <a:solidFill>
                    <a:srgbClr val="008000"/>
                  </a:solidFill>
                </a:rPr>
                <a:t> </a:t>
              </a:r>
              <a:r>
                <a:rPr lang="en-GB" dirty="0"/>
                <a:t>operational use in</a:t>
              </a:r>
              <a:r>
                <a:rPr lang="en-GB" b="1" dirty="0"/>
                <a:t> </a:t>
              </a:r>
              <a:r>
                <a:rPr lang="en-GB" dirty="0"/>
                <a:t>a</a:t>
              </a:r>
              <a:r>
                <a:rPr lang="en-GB" b="1" dirty="0"/>
                <a:t> </a:t>
              </a:r>
              <a:r>
                <a:rPr lang="en-GB" b="1" dirty="0">
                  <a:solidFill>
                    <a:srgbClr val="00B050"/>
                  </a:solidFill>
                </a:rPr>
                <a:t>physics run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b="1" dirty="0">
                  <a:solidFill>
                    <a:srgbClr val="00B050"/>
                  </a:solidFill>
                </a:rPr>
                <a:t>Operational tests </a:t>
              </a:r>
              <a:r>
                <a:rPr lang="en-GB" dirty="0"/>
                <a:t>with ions: crystals part of intensity ramp up</a:t>
              </a:r>
            </a:p>
            <a:p>
              <a:pPr marL="285750" indent="-285750">
                <a:buClr>
                  <a:schemeClr val="tx1"/>
                </a:buClr>
                <a:buFont typeface="Arial" charset="0"/>
                <a:buChar char="•"/>
              </a:pPr>
              <a:r>
                <a:rPr lang="en-GB" dirty="0"/>
                <a:t>Demonstration of </a:t>
              </a:r>
              <a:r>
                <a:rPr lang="en-GB" b="1" dirty="0">
                  <a:solidFill>
                    <a:srgbClr val="00B050"/>
                  </a:solidFill>
                </a:rPr>
                <a:t>improved cleaning for ions</a:t>
              </a:r>
            </a:p>
          </p:txBody>
        </p:sp>
        <p:sp>
          <p:nvSpPr>
            <p:cNvPr id="20" name="Mostrina 19"/>
            <p:cNvSpPr>
              <a:spLocks noChangeAspect="1"/>
            </p:cNvSpPr>
            <p:nvPr/>
          </p:nvSpPr>
          <p:spPr>
            <a:xfrm rot="5400000">
              <a:off x="666127" y="4605188"/>
              <a:ext cx="1132798" cy="1505102"/>
            </a:xfrm>
            <a:prstGeom prst="chevron">
              <a:avLst>
                <a:gd name="adj" fmla="val 20708"/>
              </a:avLst>
            </a:prstGeom>
            <a:gradFill>
              <a:gsLst>
                <a:gs pos="0">
                  <a:schemeClr val="bg1"/>
                </a:gs>
                <a:gs pos="45000">
                  <a:srgbClr val="00B050"/>
                </a:gs>
              </a:gsLst>
              <a:lin ang="0" scaled="0"/>
            </a:gra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2018</a:t>
              </a:r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4087753" y="5974584"/>
            <a:ext cx="454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Total MD time: 58h </a:t>
            </a:r>
            <a:r>
              <a:rPr lang="en-GB" b="1" i="1" dirty="0"/>
              <a:t>with p, 34h </a:t>
            </a:r>
            <a:r>
              <a:rPr lang="en-GB" b="1" i="1"/>
              <a:t>with ions</a:t>
            </a:r>
            <a:endParaRPr lang="en-GB" b="1" i="1" dirty="0"/>
          </a:p>
        </p:txBody>
      </p:sp>
      <p:sp>
        <p:nvSpPr>
          <p:cNvPr id="23" name="Espace réservé du pied de page 1">
            <a:extLst>
              <a:ext uri="{FF2B5EF4-FFF2-40B4-BE49-F238E27FC236}">
                <a16:creationId xmlns:a16="http://schemas.microsoft.com/office/drawing/2014/main" id="{66FDFB97-44FF-4CE7-A95A-1CA8C7007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3098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Outline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178" y="1420758"/>
            <a:ext cx="7364517" cy="390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Crystal </a:t>
            </a:r>
            <a:r>
              <a:rPr lang="en-GB" sz="3000" b="1" i="1" dirty="0" err="1">
                <a:solidFill>
                  <a:schemeClr val="bg1">
                    <a:lumMod val="65000"/>
                  </a:schemeClr>
                </a:solidFill>
              </a:rPr>
              <a:t>channeling</a:t>
            </a: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 at the LHC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/>
              <a:t>Methods for crystal characterization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protons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Preliminary results with ions</a:t>
            </a:r>
          </a:p>
          <a:p>
            <a:pPr marL="571500" indent="-571500">
              <a:lnSpc>
                <a:spcPct val="170000"/>
              </a:lnSpc>
              <a:buFont typeface="+mj-lt"/>
              <a:buAutoNum type="romanUcPeriod"/>
            </a:pPr>
            <a:r>
              <a:rPr lang="en-GB" sz="3000" b="1" i="1" dirty="0">
                <a:solidFill>
                  <a:schemeClr val="bg1">
                    <a:lumMod val="65000"/>
                  </a:schemeClr>
                </a:solidFill>
              </a:rPr>
              <a:t>Conclusions and outlook</a:t>
            </a:r>
          </a:p>
        </p:txBody>
      </p:sp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640"/>
            <a:ext cx="7920000" cy="720000"/>
          </a:xfrm>
        </p:spPr>
        <p:txBody>
          <a:bodyPr/>
          <a:lstStyle/>
          <a:p>
            <a:r>
              <a:rPr lang="en-GB" sz="3000" dirty="0"/>
              <a:t>Angular scan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1" descr="lcoll_logo3_small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824" y="6252190"/>
            <a:ext cx="550960" cy="6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B407A3-BF02-4377-9885-0723B70EE4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138" t="16401" r="16138" b="50000"/>
          <a:stretch/>
        </p:blipFill>
        <p:spPr>
          <a:xfrm>
            <a:off x="638114" y="836712"/>
            <a:ext cx="3717862" cy="1037543"/>
          </a:xfrm>
          <a:prstGeom prst="rect">
            <a:avLst/>
          </a:prstGeom>
        </p:spPr>
      </p:pic>
      <p:sp>
        <p:nvSpPr>
          <p:cNvPr id="24" name="Arrow: Circular 23">
            <a:extLst>
              <a:ext uri="{FF2B5EF4-FFF2-40B4-BE49-F238E27FC236}">
                <a16:creationId xmlns:a16="http://schemas.microsoft.com/office/drawing/2014/main" id="{E33CF00F-92AE-47B5-864C-D8608521360C}"/>
              </a:ext>
            </a:extLst>
          </p:cNvPr>
          <p:cNvSpPr/>
          <p:nvPr/>
        </p:nvSpPr>
        <p:spPr>
          <a:xfrm rot="17893854">
            <a:off x="790380" y="1421466"/>
            <a:ext cx="455820" cy="45582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6875217"/>
              <a:gd name="adj5" fmla="val 12500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3D1117-A901-4EC2-ADE3-FC9739B8A5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31"/>
          <a:stretch/>
        </p:blipFill>
        <p:spPr>
          <a:xfrm>
            <a:off x="107504" y="3140968"/>
            <a:ext cx="4262977" cy="28803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4502CE-6EC5-4824-A369-476A7B62869A}"/>
              </a:ext>
            </a:extLst>
          </p:cNvPr>
          <p:cNvSpPr txBox="1"/>
          <p:nvPr/>
        </p:nvSpPr>
        <p:spPr>
          <a:xfrm>
            <a:off x="4545446" y="1052736"/>
            <a:ext cx="420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crystal device is aligned to the beam halo and rotates around its axis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BD02A5-3E11-4D5D-93DE-918F8CED23AA}"/>
              </a:ext>
            </a:extLst>
          </p:cNvPr>
          <p:cNvSpPr txBox="1"/>
          <p:nvPr/>
        </p:nvSpPr>
        <p:spPr>
          <a:xfrm>
            <a:off x="251520" y="2031414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we look 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A210EC-0D5E-46FA-AC39-BDA28174D0D6}"/>
              </a:ext>
            </a:extLst>
          </p:cNvPr>
          <p:cNvSpPr txBox="1"/>
          <p:nvPr/>
        </p:nvSpPr>
        <p:spPr>
          <a:xfrm>
            <a:off x="251520" y="2409320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87CB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decreased losses at the crystal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A77863-CDB2-4BA7-B613-84230CBF8923}"/>
              </a:ext>
            </a:extLst>
          </p:cNvPr>
          <p:cNvSpPr txBox="1"/>
          <p:nvPr/>
        </p:nvSpPr>
        <p:spPr>
          <a:xfrm>
            <a:off x="251520" y="2771636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D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increased losses at the absorber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037E16-A04C-4A55-89AC-0D76325C9A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984" y="3140968"/>
            <a:ext cx="4320481" cy="28803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37F9B97-48C1-4722-A620-A21F29DC1B50}"/>
              </a:ext>
            </a:extLst>
          </p:cNvPr>
          <p:cNvSpPr txBox="1"/>
          <p:nvPr/>
        </p:nvSpPr>
        <p:spPr>
          <a:xfrm>
            <a:off x="4572000" y="2031414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we look for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FF0A7A-63CB-4403-AA01-714DD4F4D61A}"/>
              </a:ext>
            </a:extLst>
          </p:cNvPr>
          <p:cNvSpPr txBox="1"/>
          <p:nvPr/>
        </p:nvSpPr>
        <p:spPr>
          <a:xfrm>
            <a:off x="4572000" y="2409320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optimal channeling orientation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D32813-6271-4636-A225-18F3F983B80E}"/>
              </a:ext>
            </a:extLst>
          </p:cNvPr>
          <p:cNvSpPr txBox="1"/>
          <p:nvPr/>
        </p:nvSpPr>
        <p:spPr>
          <a:xfrm>
            <a:off x="4572000" y="2771636"/>
            <a:ext cx="420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reduction factor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AD5B88-5388-44EF-950E-5811B53AD7D9}"/>
              </a:ext>
            </a:extLst>
          </p:cNvPr>
          <p:cNvSpPr txBox="1"/>
          <p:nvPr/>
        </p:nvSpPr>
        <p:spPr>
          <a:xfrm>
            <a:off x="4173624" y="4622393"/>
            <a:ext cx="2915163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Background subtracted, normalization to lost particles flux and amorphous level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AC5E01A-7712-4828-85EF-6BCEAA713482}"/>
              </a:ext>
            </a:extLst>
          </p:cNvPr>
          <p:cNvSpPr/>
          <p:nvPr/>
        </p:nvSpPr>
        <p:spPr>
          <a:xfrm>
            <a:off x="4970377" y="3515103"/>
            <a:ext cx="1024294" cy="200519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CF0CE72-870F-48B8-A5AA-C39F8AFA0E5A}"/>
              </a:ext>
            </a:extLst>
          </p:cNvPr>
          <p:cNvSpPr/>
          <p:nvPr/>
        </p:nvSpPr>
        <p:spPr>
          <a:xfrm>
            <a:off x="7903273" y="3510300"/>
            <a:ext cx="711280" cy="2005190"/>
          </a:xfrm>
          <a:prstGeom prst="rect">
            <a:avLst/>
          </a:prstGeom>
          <a:solidFill>
            <a:srgbClr val="008000">
              <a:alpha val="3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15C5D5-812B-4178-B93A-14048E2EFD57}"/>
              </a:ext>
            </a:extLst>
          </p:cNvPr>
          <p:cNvSpPr/>
          <p:nvPr/>
        </p:nvSpPr>
        <p:spPr>
          <a:xfrm>
            <a:off x="6036722" y="3515103"/>
            <a:ext cx="1202024" cy="2005190"/>
          </a:xfrm>
          <a:prstGeom prst="rect">
            <a:avLst/>
          </a:prstGeom>
          <a:solidFill>
            <a:schemeClr val="bg2">
              <a:lumMod val="75000"/>
              <a:alpha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5F8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VR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5F8C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B9E925-FE74-483E-AA4F-3DB777626760}"/>
              </a:ext>
            </a:extLst>
          </p:cNvPr>
          <p:cNvSpPr/>
          <p:nvPr/>
        </p:nvSpPr>
        <p:spPr>
          <a:xfrm>
            <a:off x="7280797" y="3515103"/>
            <a:ext cx="577368" cy="2005190"/>
          </a:xfrm>
          <a:prstGeom prst="rect">
            <a:avLst/>
          </a:prstGeom>
          <a:solidFill>
            <a:srgbClr val="FFC000">
              <a:alpha val="3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B963C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B963C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5D6D8A1-9C3B-488E-A80A-90CA2B1A98D8}"/>
              </a:ext>
            </a:extLst>
          </p:cNvPr>
          <p:cNvCxnSpPr>
            <a:cxnSpLocks/>
          </p:cNvCxnSpPr>
          <p:nvPr/>
        </p:nvCxnSpPr>
        <p:spPr>
          <a:xfrm>
            <a:off x="5050377" y="3645024"/>
            <a:ext cx="3564176" cy="0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CAA41D4-1A09-41EB-9CE4-86144583F63F}"/>
              </a:ext>
            </a:extLst>
          </p:cNvPr>
          <p:cNvCxnSpPr>
            <a:cxnSpLocks/>
          </p:cNvCxnSpPr>
          <p:nvPr/>
        </p:nvCxnSpPr>
        <p:spPr>
          <a:xfrm>
            <a:off x="5599017" y="5520293"/>
            <a:ext cx="2304256" cy="0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54913A7-0ADC-45B4-96B5-5926212B0586}"/>
              </a:ext>
            </a:extLst>
          </p:cNvPr>
          <p:cNvCxnSpPr>
            <a:cxnSpLocks/>
          </p:cNvCxnSpPr>
          <p:nvPr/>
        </p:nvCxnSpPr>
        <p:spPr>
          <a:xfrm>
            <a:off x="6876256" y="3645024"/>
            <a:ext cx="0" cy="1875269"/>
          </a:xfrm>
          <a:prstGeom prst="straightConnector1">
            <a:avLst/>
          </a:prstGeom>
          <a:ln>
            <a:solidFill>
              <a:srgbClr val="008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Espace réservé du pied de page 1">
            <a:extLst>
              <a:ext uri="{FF2B5EF4-FFF2-40B4-BE49-F238E27FC236}">
                <a16:creationId xmlns:a16="http://schemas.microsoft.com/office/drawing/2014/main" id="{F3B24AD2-D416-48AA-99A1-7625A49EA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M. D’Andrea, HL-LHC </a:t>
            </a:r>
            <a:r>
              <a:rPr lang="fr-FR" noProof="0" dirty="0" err="1"/>
              <a:t>Technical</a:t>
            </a:r>
            <a:r>
              <a:rPr lang="fr-FR" noProof="0" dirty="0"/>
              <a:t> Coordination </a:t>
            </a:r>
            <a:r>
              <a:rPr lang="fr-FR" noProof="0" dirty="0" err="1"/>
              <a:t>Committee</a:t>
            </a:r>
            <a:r>
              <a:rPr lang="fr-FR" dirty="0"/>
              <a:t> meeting, 14th March 2019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962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3" grpId="0"/>
      <p:bldP spid="14" grpId="0"/>
      <p:bldP spid="15" grpId="0"/>
      <p:bldP spid="16" grpId="0"/>
      <p:bldP spid="19" grpId="0"/>
      <p:bldP spid="20" grpId="0"/>
      <p:bldP spid="21" grpId="0"/>
      <p:bldP spid="25" grpId="0" animBg="1"/>
      <p:bldP spid="25" grpId="1" animBg="1"/>
      <p:bldP spid="23" grpId="0" animBg="1"/>
      <p:bldP spid="23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2024</Words>
  <Application>Microsoft Office PowerPoint</Application>
  <PresentationFormat>On-screen Show (4:3)</PresentationFormat>
  <Paragraphs>386</Paragraphs>
  <Slides>27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Cambria Math</vt:lpstr>
      <vt:lpstr>Lucida Sans</vt:lpstr>
      <vt:lpstr>Symbol</vt:lpstr>
      <vt:lpstr>Times</vt:lpstr>
      <vt:lpstr>Wingdings</vt:lpstr>
      <vt:lpstr>Thème Office</vt:lpstr>
      <vt:lpstr>1_Thème Office</vt:lpstr>
      <vt:lpstr>Preliminary results from crystal collimation studies in 2018</vt:lpstr>
      <vt:lpstr>Outline</vt:lpstr>
      <vt:lpstr>Outline</vt:lpstr>
      <vt:lpstr>Planar channeling</vt:lpstr>
      <vt:lpstr>LHC Collimation</vt:lpstr>
      <vt:lpstr>Present layout</vt:lpstr>
      <vt:lpstr>Milestones achieved</vt:lpstr>
      <vt:lpstr>Outline</vt:lpstr>
      <vt:lpstr>Angular scan</vt:lpstr>
      <vt:lpstr>Linear scan</vt:lpstr>
      <vt:lpstr>Loss maps</vt:lpstr>
      <vt:lpstr>Outline</vt:lpstr>
      <vt:lpstr>Angular scans at flat top with protons</vt:lpstr>
      <vt:lpstr>Channeling during energy ramp</vt:lpstr>
      <vt:lpstr>Channeling during dynamic phases</vt:lpstr>
      <vt:lpstr>First physics run using crystals!</vt:lpstr>
      <vt:lpstr>Outline</vt:lpstr>
      <vt:lpstr>Multiturn CH efficiency at injection for ions</vt:lpstr>
      <vt:lpstr>Multiturn CH efficiency at flat top for ions</vt:lpstr>
      <vt:lpstr>PowerPoint Presentation</vt:lpstr>
      <vt:lpstr>Operational tests with Pb beams</vt:lpstr>
      <vt:lpstr>PowerPoint Presentation</vt:lpstr>
      <vt:lpstr>PowerPoint Presentation</vt:lpstr>
      <vt:lpstr>PowerPoint Presentation</vt:lpstr>
      <vt:lpstr>Outline</vt:lpstr>
      <vt:lpstr>Conclusions and outlook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D'Andrea</cp:lastModifiedBy>
  <cp:revision>510</cp:revision>
  <cp:lastPrinted>2018-10-18T10:28:07Z</cp:lastPrinted>
  <dcterms:created xsi:type="dcterms:W3CDTF">2016-02-12T10:02:27Z</dcterms:created>
  <dcterms:modified xsi:type="dcterms:W3CDTF">2019-03-14T12:23:50Z</dcterms:modified>
</cp:coreProperties>
</file>