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 id="2147484407" r:id="rId2"/>
  </p:sldMasterIdLst>
  <p:notesMasterIdLst>
    <p:notesMasterId r:id="rId11"/>
  </p:notesMasterIdLst>
  <p:sldIdLst>
    <p:sldId id="257" r:id="rId3"/>
    <p:sldId id="417" r:id="rId4"/>
    <p:sldId id="420" r:id="rId5"/>
    <p:sldId id="421" r:id="rId6"/>
    <p:sldId id="425" r:id="rId7"/>
    <p:sldId id="426" r:id="rId8"/>
    <p:sldId id="427" r:id="rId9"/>
    <p:sldId id="419" r:id="rId10"/>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CC0000"/>
    <a:srgbClr val="CCFF99"/>
    <a:srgbClr val="99FF66"/>
    <a:srgbClr val="FFCC99"/>
    <a:srgbClr val="6699FF"/>
    <a:srgbClr val="FF9966"/>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6" autoAdjust="0"/>
    <p:restoredTop sz="92984" autoAdjust="0"/>
  </p:normalViewPr>
  <p:slideViewPr>
    <p:cSldViewPr>
      <p:cViewPr>
        <p:scale>
          <a:sx n="90" d="100"/>
          <a:sy n="90" d="100"/>
        </p:scale>
        <p:origin x="968" y="88"/>
      </p:cViewPr>
      <p:guideLst>
        <p:guide orient="horz" pos="2160"/>
        <p:guide pos="2880"/>
      </p:guideLst>
    </p:cSldViewPr>
  </p:slideViewPr>
  <p:notesTextViewPr>
    <p:cViewPr>
      <p:scale>
        <a:sx n="100" d="100"/>
        <a:sy n="100" d="100"/>
      </p:scale>
      <p:origin x="0" y="0"/>
    </p:cViewPr>
  </p:notesTextViewPr>
  <p:sorterViewPr>
    <p:cViewPr>
      <p:scale>
        <a:sx n="95" d="100"/>
        <a:sy n="95" d="100"/>
      </p:scale>
      <p:origin x="0" y="3432"/>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9048" tIns="49524" rIns="99048" bIns="49524" rtlCol="0"/>
          <a:lstStyle>
            <a:lvl1pPr algn="l">
              <a:defRPr sz="1300"/>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9048" tIns="49524" rIns="99048" bIns="49524" rtlCol="0"/>
          <a:lstStyle>
            <a:lvl1pPr algn="r">
              <a:defRPr sz="1300"/>
            </a:lvl1pPr>
          </a:lstStyle>
          <a:p>
            <a:pPr>
              <a:defRPr/>
            </a:pPr>
            <a:fld id="{38DE3C99-B28A-4C8E-9127-C2181909698F}" type="datetimeFigureOut">
              <a:rPr lang="en-US"/>
              <a:pPr>
                <a:defRPr/>
              </a:pPr>
              <a:t>7/6/19</a:t>
            </a:fld>
            <a:endParaRPr lang="en-US"/>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9048" tIns="49524" rIns="99048" bIns="49524" rtlCol="0" anchor="ctr"/>
          <a:lstStyle/>
          <a:p>
            <a:pPr lvl="0"/>
            <a:endParaRPr lang="en-US" noProof="0" smtClean="0"/>
          </a:p>
        </p:txBody>
      </p:sp>
      <p:sp>
        <p:nvSpPr>
          <p:cNvPr id="5" name="Notes Placeholder 4"/>
          <p:cNvSpPr>
            <a:spLocks noGrp="1"/>
          </p:cNvSpPr>
          <p:nvPr>
            <p:ph type="body" sz="quarter" idx="3"/>
          </p:nvPr>
        </p:nvSpPr>
        <p:spPr>
          <a:xfrm>
            <a:off x="731838" y="4559300"/>
            <a:ext cx="5851525" cy="4321175"/>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9048" tIns="49524" rIns="99048" bIns="49524" rtlCol="0" anchor="b"/>
          <a:lstStyle>
            <a:lvl1pPr algn="l">
              <a:defRPr sz="1300"/>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9048" tIns="49524" rIns="99048" bIns="49524" rtlCol="0" anchor="b"/>
          <a:lstStyle>
            <a:lvl1pPr algn="r">
              <a:defRPr sz="1300"/>
            </a:lvl1pPr>
          </a:lstStyle>
          <a:p>
            <a:pPr>
              <a:defRPr/>
            </a:pPr>
            <a:fld id="{BE3A755F-B276-4E6C-B69A-899744AFFF0A}" type="slidenum">
              <a:rPr lang="en-US"/>
              <a:pPr>
                <a:defRPr/>
              </a:pPr>
              <a:t>‹#›</a:t>
            </a:fld>
            <a:endParaRPr lang="en-US"/>
          </a:p>
        </p:txBody>
      </p:sp>
    </p:spTree>
    <p:extLst>
      <p:ext uri="{BB962C8B-B14F-4D97-AF65-F5344CB8AC3E}">
        <p14:creationId xmlns:p14="http://schemas.microsoft.com/office/powerpoint/2010/main" val="16247184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0EE9EFA-2C8E-422D-AE47-6C77721DCCA1}" type="datetimeFigureOut">
              <a:rPr lang="en-US"/>
              <a:pPr>
                <a:defRPr/>
              </a:pPr>
              <a:t>7/6/19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208180-1C4C-46F3-AA69-9E1FA09EFB5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668A054-03F1-4B57-859F-B63A01533FFA}" type="datetimeFigureOut">
              <a:rPr lang="en-US"/>
              <a:pPr>
                <a:defRPr/>
              </a:pPr>
              <a:t>7/6/19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152324-D676-4D1E-868D-4E43351F892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84FD4A6-5813-4885-B95F-76710259CFC7}" type="datetimeFigureOut">
              <a:rPr lang="en-US"/>
              <a:pPr>
                <a:defRPr/>
              </a:pPr>
              <a:t>7/6/19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C1CEF3-07B6-4890-9DAD-C78943F10154}"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4" name="Date Placeholder 27"/>
          <p:cNvSpPr>
            <a:spLocks noGrp="1"/>
          </p:cNvSpPr>
          <p:nvPr>
            <p:ph type="dt" sz="half" idx="10"/>
          </p:nvPr>
        </p:nvSpPr>
        <p:spPr/>
        <p:txBody>
          <a:bodyPr/>
          <a:lstStyle>
            <a:lvl1pPr>
              <a:defRPr/>
            </a:lvl1pPr>
            <a:extLst/>
          </a:lstStyle>
          <a:p>
            <a:pPr>
              <a:defRPr/>
            </a:pPr>
            <a:fld id="{BDEB2BDB-73D2-4CD5-8C07-EC4BCD7B0573}" type="datetimeFigureOut">
              <a:rPr lang="en-US"/>
              <a:pPr>
                <a:defRPr/>
              </a:pPr>
              <a:t>7/6/19</a:t>
            </a:fld>
            <a:endParaRPr lang="en-US" dirty="0"/>
          </a:p>
        </p:txBody>
      </p:sp>
      <p:sp>
        <p:nvSpPr>
          <p:cNvPr id="5" name="Footer Placeholder 16"/>
          <p:cNvSpPr>
            <a:spLocks noGrp="1"/>
          </p:cNvSpPr>
          <p:nvPr>
            <p:ph type="ftr" sz="quarter" idx="11"/>
          </p:nvPr>
        </p:nvSpPr>
        <p:spPr/>
        <p:txBody>
          <a:bodyPr/>
          <a:lstStyle>
            <a:lvl1pPr>
              <a:defRPr/>
            </a:lvl1pPr>
            <a:extLst/>
          </a:lstStyle>
          <a:p>
            <a:pPr>
              <a:defRPr/>
            </a:pPr>
            <a:endParaRPr lang="en-US"/>
          </a:p>
        </p:txBody>
      </p:sp>
      <p:sp>
        <p:nvSpPr>
          <p:cNvPr id="6" name="Slide Number Placeholder 28"/>
          <p:cNvSpPr>
            <a:spLocks noGrp="1"/>
          </p:cNvSpPr>
          <p:nvPr>
            <p:ph type="sldNum" sz="quarter" idx="12"/>
          </p:nvPr>
        </p:nvSpPr>
        <p:spPr/>
        <p:txBody>
          <a:bodyPr/>
          <a:lstStyle>
            <a:lvl1pPr>
              <a:defRPr/>
            </a:lvl1pPr>
            <a:extLst/>
          </a:lstStyle>
          <a:p>
            <a:pPr>
              <a:defRPr/>
            </a:pPr>
            <a:fld id="{F6E97054-112A-4D2C-A3D6-10B7D832A61D}"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E1D34BB-53B2-48C0-A96A-CED94EDA03CA}" type="datetimeFigureOut">
              <a:rPr lang="en-US"/>
              <a:pPr>
                <a:defRPr/>
              </a:pPr>
              <a:t>7/6/19</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0834629-CE3C-4BB2-8E54-30FCFBEE89E0}"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fld id="{3A7C8410-04B1-41EF-B53E-F251AA0C52FF}" type="datetimeFigureOut">
              <a:rPr lang="en-US"/>
              <a:pPr>
                <a:defRPr/>
              </a:pPr>
              <a:t>7/6/19</a:t>
            </a:fld>
            <a:endParaRPr lang="en-US" dirty="0"/>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B5994256-1BDF-44D7-B330-9F6D8E4A457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6C07ADE1-4876-4C7F-AB85-5884862A689E}" type="datetimeFigureOut">
              <a:rPr lang="en-US"/>
              <a:pPr>
                <a:defRPr/>
              </a:pPr>
              <a:t>7/6/19</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813862D-000E-42B6-9FE2-1076E395D05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fld id="{909A7B35-FEBB-4478-84B5-659A6D78A9FE}" type="datetimeFigureOut">
              <a:rPr lang="en-US"/>
              <a:pPr>
                <a:defRPr/>
              </a:pPr>
              <a:t>7/6/19</a:t>
            </a:fld>
            <a:endParaRPr lang="en-US" dirty="0"/>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F857D679-454A-4C2B-B6D2-3C1EFBF38E8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13AE7CCF-BE9C-4674-B044-5895E6E73195}" type="datetimeFigureOut">
              <a:rPr lang="en-US"/>
              <a:pPr>
                <a:defRPr/>
              </a:pPr>
              <a:t>7/6/19</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82323B2F-9A79-4E20-9E38-AFCCD41DDB0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fld id="{C5C5FD8E-7C38-4854-9BC1-3A899FD09AA7}" type="datetimeFigureOut">
              <a:rPr lang="en-US"/>
              <a:pPr>
                <a:defRPr/>
              </a:pPr>
              <a:t>7/6/19</a:t>
            </a:fld>
            <a:endParaRPr lang="en-US" dirty="0"/>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5881D16F-1C96-4123-89E7-5AC00798029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B5F8001-DEB8-45FB-9AD3-B52BB51E7E5A}" type="datetimeFigureOut">
              <a:rPr lang="en-US"/>
              <a:pPr>
                <a:defRPr/>
              </a:pPr>
              <a:t>7/6/19</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891E370-14EF-4928-A5FE-D96DD1020E0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DC2326B-47BA-413A-A324-BB2042FEED1C}" type="datetimeFigureOut">
              <a:rPr lang="en-US"/>
              <a:pPr>
                <a:defRPr/>
              </a:pPr>
              <a:t>7/6/19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BFBA82-DAC6-41DF-A5F1-E48312D52D08}"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8"/>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2574"/>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1599"/>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4"/>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2574"/>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1599"/>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8"/>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2574"/>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1599"/>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fld id="{65FB43B1-A337-4C0C-8FD4-AAC45068E3DD}" type="datetimeFigureOut">
              <a:rPr lang="en-US"/>
              <a:pPr>
                <a:defRPr/>
              </a:pPr>
              <a:t>7/6/19</a:t>
            </a:fld>
            <a:endParaRPr lang="en-US" dirty="0"/>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2335E788-0088-46E6-BC42-1CC5E974924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2D8A15D-7A0E-4AF3-BA7D-3AB8A2A1FEA5}" type="datetimeFigureOut">
              <a:rPr lang="en-US"/>
              <a:pPr>
                <a:defRPr/>
              </a:pPr>
              <a:t>7/6/19</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7575CAF-B3BB-496C-8148-B48226A294C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F061ED3-0881-49E1-889A-EA5CFB3A6586}" type="datetimeFigureOut">
              <a:rPr lang="en-US"/>
              <a:pPr>
                <a:defRPr/>
              </a:pPr>
              <a:t>7/6/19</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33E4A9F-CE1E-44A0-BCA4-E72BC091C5C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0A92D7D-9D70-4611-85D1-95A1D41DEBDD}" type="datetimeFigureOut">
              <a:rPr lang="en-US"/>
              <a:pPr>
                <a:defRPr/>
              </a:pPr>
              <a:t>7/6/19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F89EDF-7391-42AD-9804-A700DB9698B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E597F00-99C1-4906-9EF9-6A065430EEFF}" type="datetimeFigureOut">
              <a:rPr lang="en-US"/>
              <a:pPr>
                <a:defRPr/>
              </a:pPr>
              <a:t>7/6/19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D30A4D0-5B59-45C2-8F91-CE731E6D5E64}"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E2BF6D-6BB0-4246-B0F8-53410F722E08}" type="datetimeFigureOut">
              <a:rPr lang="en-US"/>
              <a:pPr>
                <a:defRPr/>
              </a:pPr>
              <a:t>7/6/19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592A82C-D3FE-49D6-B233-91D17DA8ECF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44BA731-D57B-42A0-BA1A-E23E363A9DE4}" type="datetimeFigureOut">
              <a:rPr lang="en-US"/>
              <a:pPr>
                <a:defRPr/>
              </a:pPr>
              <a:t>7/6/19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718819E-FAB3-41B5-8941-54D0DD7DEAA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1D9FE8-E999-4F57-8993-02D6A73480B1}" type="datetimeFigureOut">
              <a:rPr lang="en-US"/>
              <a:pPr>
                <a:defRPr/>
              </a:pPr>
              <a:t>7/6/19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E2408DC-2C21-4D8F-8358-AE47845ABBC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48FFACF-155E-43A7-9BA8-6E1DA14A16D4}" type="datetimeFigureOut">
              <a:rPr lang="en-US"/>
              <a:pPr>
                <a:defRPr/>
              </a:pPr>
              <a:t>7/6/19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C353268-41D4-4611-9E42-4F449C843E4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A2DF528-05FE-43FE-9245-B05113FEB423}" type="datetimeFigureOut">
              <a:rPr lang="en-US"/>
              <a:pPr>
                <a:defRPr/>
              </a:pPr>
              <a:t>7/6/19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7E63A2-E85C-413F-A5C6-37DCD60F1BC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2C557EA-13A5-4F63-B6D7-395433DA08C7}" type="datetimeFigureOut">
              <a:rPr lang="en-US"/>
              <a:pPr>
                <a:defRPr/>
              </a:pPr>
              <a:t>7/6/19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290C472-3229-4ECC-B206-9D49B75E3A9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9" r:id="rId1"/>
    <p:sldLayoutId id="2147484550" r:id="rId2"/>
    <p:sldLayoutId id="2147484551" r:id="rId3"/>
    <p:sldLayoutId id="2147484552" r:id="rId4"/>
    <p:sldLayoutId id="2147484553" r:id="rId5"/>
    <p:sldLayoutId id="2147484554" r:id="rId6"/>
    <p:sldLayoutId id="2147484555" r:id="rId7"/>
    <p:sldLayoutId id="2147484556" r:id="rId8"/>
    <p:sldLayoutId id="2147484557" r:id="rId9"/>
    <p:sldLayoutId id="2147484558" r:id="rId10"/>
    <p:sldLayoutId id="2147484559"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3079"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2FE4FB5F-3282-491E-9255-9B5771F189B3}" type="datetimeFigureOut">
              <a:rPr lang="en-US"/>
              <a:pPr>
                <a:defRPr/>
              </a:pPr>
              <a:t>7/6/19</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85A8A1E3-0A70-48EE-A9D9-AD5F622FE77C}"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565" r:id="rId1"/>
    <p:sldLayoutId id="2147484560" r:id="rId2"/>
    <p:sldLayoutId id="2147484566" r:id="rId3"/>
    <p:sldLayoutId id="2147484567" r:id="rId4"/>
    <p:sldLayoutId id="2147484568" r:id="rId5"/>
    <p:sldLayoutId id="2147484561" r:id="rId6"/>
    <p:sldLayoutId id="2147484569" r:id="rId7"/>
    <p:sldLayoutId id="2147484562" r:id="rId8"/>
    <p:sldLayoutId id="2147484570" r:id="rId9"/>
    <p:sldLayoutId id="2147484563" r:id="rId10"/>
    <p:sldLayoutId id="2147484564" r:id="rId11"/>
    <p:sldLayoutId id="2147484571" r:id="rId12"/>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8.xml"/><Relationship Id="rId2"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ctrTitle"/>
          </p:nvPr>
        </p:nvSpPr>
        <p:spPr bwMode="auto">
          <a:xfrm>
            <a:off x="179512" y="1082681"/>
            <a:ext cx="3312368" cy="1006596"/>
          </a:xfrm>
        </p:spPr>
        <p:txBody>
          <a:bodyPr wrap="square" lIns="91440" tIns="45720" rIns="91440" bIns="45720" numCol="1" anchorCtr="0" compatLnSpc="1">
            <a:prstTxWarp prst="textNoShape">
              <a:avLst/>
            </a:prstTxWarp>
          </a:bodyPr>
          <a:lstStyle/>
          <a:p>
            <a:pPr marR="0" eaLnBrk="1" hangingPunct="1"/>
            <a:r>
              <a:rPr lang="en-GB" sz="5400" dirty="0" smtClean="0"/>
              <a:t>Welcome</a:t>
            </a:r>
            <a:endParaRPr lang="en-GB" sz="5400" i="1" cap="none" dirty="0" smtClean="0">
              <a:effectLst/>
            </a:endParaRPr>
          </a:p>
        </p:txBody>
      </p:sp>
      <p:sp>
        <p:nvSpPr>
          <p:cNvPr id="11268" name="Rectangle 3"/>
          <p:cNvSpPr>
            <a:spLocks noGrp="1" noChangeArrowheads="1"/>
          </p:cNvSpPr>
          <p:nvPr>
            <p:ph type="subTitle" idx="1"/>
          </p:nvPr>
        </p:nvSpPr>
        <p:spPr>
          <a:xfrm>
            <a:off x="179512" y="5132035"/>
            <a:ext cx="8928992" cy="1719481"/>
          </a:xfrm>
        </p:spPr>
        <p:txBody>
          <a:bodyPr/>
          <a:lstStyle/>
          <a:p>
            <a:pPr algn="ctr" eaLnBrk="1" hangingPunct="1">
              <a:lnSpc>
                <a:spcPct val="90000"/>
              </a:lnSpc>
              <a:spcBef>
                <a:spcPct val="0"/>
              </a:spcBef>
            </a:pPr>
            <a:r>
              <a:rPr lang="en-GB" sz="3200" b="1" dirty="0" smtClean="0">
                <a:solidFill>
                  <a:srgbClr val="FFC000"/>
                </a:solidFill>
              </a:rPr>
              <a:t>APPEAL-10 </a:t>
            </a:r>
            <a:r>
              <a:rPr lang="en-GB" sz="3200" b="1" dirty="0" smtClean="0"/>
              <a:t>Future Accelerator Projects</a:t>
            </a:r>
          </a:p>
          <a:p>
            <a:pPr algn="ctr" eaLnBrk="1" hangingPunct="1">
              <a:lnSpc>
                <a:spcPct val="90000"/>
              </a:lnSpc>
              <a:spcBef>
                <a:spcPct val="0"/>
              </a:spcBef>
            </a:pPr>
            <a:r>
              <a:rPr lang="en-GB" sz="3200" b="1" i="1" dirty="0" smtClean="0"/>
              <a:t>Big Science at the High Energy Frontier</a:t>
            </a:r>
          </a:p>
          <a:p>
            <a:pPr eaLnBrk="1" hangingPunct="1">
              <a:lnSpc>
                <a:spcPct val="90000"/>
              </a:lnSpc>
              <a:spcBef>
                <a:spcPct val="0"/>
              </a:spcBef>
            </a:pPr>
            <a:r>
              <a:rPr lang="en-GB" sz="2400" dirty="0">
                <a:solidFill>
                  <a:srgbClr val="FFC000"/>
                </a:solidFill>
              </a:rPr>
              <a:t>6</a:t>
            </a:r>
            <a:r>
              <a:rPr lang="en-GB" sz="2400" baseline="30000" dirty="0" smtClean="0">
                <a:solidFill>
                  <a:srgbClr val="FFC000"/>
                </a:solidFill>
              </a:rPr>
              <a:t>th</a:t>
            </a:r>
            <a:r>
              <a:rPr lang="en-GB" sz="2400" dirty="0" smtClean="0">
                <a:solidFill>
                  <a:srgbClr val="FFC000"/>
                </a:solidFill>
              </a:rPr>
              <a:t> July 2019: O</a:t>
            </a:r>
            <a:r>
              <a:rPr lang="en-GB" sz="2400" i="1" dirty="0" smtClean="0">
                <a:solidFill>
                  <a:srgbClr val="FFC000"/>
                </a:solidFill>
              </a:rPr>
              <a:t>rganized by </a:t>
            </a:r>
            <a:r>
              <a:rPr lang="en-GB" sz="2400" dirty="0" smtClean="0">
                <a:solidFill>
                  <a:srgbClr val="FFC000"/>
                </a:solidFill>
              </a:rPr>
              <a:t>CERN, JAI, STFC &amp; University of Oxford</a:t>
            </a:r>
          </a:p>
          <a:p>
            <a:pPr eaLnBrk="1" hangingPunct="1">
              <a:lnSpc>
                <a:spcPct val="90000"/>
              </a:lnSpc>
              <a:spcBef>
                <a:spcPct val="0"/>
              </a:spcBef>
            </a:pPr>
            <a:endParaRPr lang="en-GB" sz="1800" dirty="0" smtClean="0"/>
          </a:p>
          <a:p>
            <a:pPr eaLnBrk="1" hangingPunct="1">
              <a:lnSpc>
                <a:spcPct val="90000"/>
              </a:lnSpc>
              <a:spcBef>
                <a:spcPct val="0"/>
              </a:spcBef>
            </a:pPr>
            <a:r>
              <a:rPr lang="en-GB" sz="1800" dirty="0" smtClean="0"/>
              <a:t>Professor Emmanuel Tsesmelis    </a:t>
            </a:r>
            <a:r>
              <a:rPr lang="en-GB" sz="1800" dirty="0" smtClean="0">
                <a:solidFill>
                  <a:srgbClr val="FFC000"/>
                </a:solidFill>
              </a:rPr>
              <a:t>CERN &amp;</a:t>
            </a:r>
            <a:r>
              <a:rPr lang="en-GB" sz="1800" dirty="0" smtClean="0"/>
              <a:t> </a:t>
            </a:r>
            <a:r>
              <a:rPr lang="en-GB" sz="1800" dirty="0" smtClean="0">
                <a:solidFill>
                  <a:srgbClr val="FFC000"/>
                </a:solidFill>
              </a:rPr>
              <a:t>John Adams Institute for Accelerator Science</a:t>
            </a:r>
            <a:endParaRPr lang="en-GB" sz="1600" i="1" dirty="0" smtClean="0">
              <a:solidFill>
                <a:srgbClr val="FFC000"/>
              </a:solidFill>
            </a:endParaRPr>
          </a:p>
        </p:txBody>
      </p:sp>
      <p:pic>
        <p:nvPicPr>
          <p:cNvPr id="11271" name="Picture 18" descr="OU-Logo"/>
          <p:cNvPicPr>
            <a:picLocks noChangeAspect="1" noChangeArrowheads="1"/>
          </p:cNvPicPr>
          <p:nvPr/>
        </p:nvPicPr>
        <p:blipFill>
          <a:blip r:embed="rId2" cstate="print"/>
          <a:srcRect/>
          <a:stretch>
            <a:fillRect/>
          </a:stretch>
        </p:blipFill>
        <p:spPr bwMode="auto">
          <a:xfrm>
            <a:off x="3622427" y="260648"/>
            <a:ext cx="1462042" cy="458377"/>
          </a:xfrm>
          <a:prstGeom prst="rect">
            <a:avLst/>
          </a:prstGeom>
          <a:noFill/>
          <a:ln w="9525">
            <a:noFill/>
            <a:miter lim="800000"/>
            <a:headEnd/>
            <a:tailEnd/>
          </a:ln>
        </p:spPr>
      </p:pic>
      <p:pic>
        <p:nvPicPr>
          <p:cNvPr id="11273" name="Picture 9"/>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4464612" y="836753"/>
            <a:ext cx="2873360" cy="1209180"/>
          </a:xfrm>
          <a:prstGeom prst="rect">
            <a:avLst/>
          </a:prstGeom>
          <a:noFill/>
          <a:ln w="9525">
            <a:noFill/>
            <a:miter lim="800000"/>
            <a:headEnd/>
            <a:tailEnd/>
          </a:ln>
        </p:spPr>
      </p:pic>
      <p:sp>
        <p:nvSpPr>
          <p:cNvPr id="12" name="Rectangle 11"/>
          <p:cNvSpPr/>
          <p:nvPr/>
        </p:nvSpPr>
        <p:spPr>
          <a:xfrm>
            <a:off x="1731866" y="2032747"/>
            <a:ext cx="5182093" cy="307777"/>
          </a:xfrm>
          <a:prstGeom prst="rect">
            <a:avLst/>
          </a:prstGeom>
        </p:spPr>
        <p:txBody>
          <a:bodyPr wrap="square">
            <a:spAutoFit/>
          </a:bodyPr>
          <a:lstStyle/>
          <a:p>
            <a:r>
              <a:rPr lang="en-GB" sz="1400" i="1" dirty="0"/>
              <a:t>The Discovery of the Higgs Boson – A Step Closer to the Big Bang</a:t>
            </a:r>
            <a:endParaRPr lang="en-GB" sz="1400" dirty="0"/>
          </a:p>
        </p:txBody>
      </p:sp>
      <p:pic>
        <p:nvPicPr>
          <p:cNvPr id="11274" name="Picture 10"/>
          <p:cNvPicPr>
            <a:picLocks noChangeAspect="1" noChangeArrowheads="1"/>
          </p:cNvPicPr>
          <p:nvPr/>
        </p:nvPicPr>
        <p:blipFill>
          <a:blip r:embed="rId4" cstate="print"/>
          <a:srcRect/>
          <a:stretch>
            <a:fillRect/>
          </a:stretch>
        </p:blipFill>
        <p:spPr bwMode="auto">
          <a:xfrm>
            <a:off x="5854675" y="260648"/>
            <a:ext cx="1800200" cy="460278"/>
          </a:xfrm>
          <a:prstGeom prst="rect">
            <a:avLst/>
          </a:prstGeom>
          <a:noFill/>
          <a:ln w="9525">
            <a:noFill/>
            <a:miter lim="800000"/>
            <a:headEnd/>
            <a:tailEnd/>
          </a:ln>
        </p:spPr>
      </p:pic>
      <p:pic>
        <p:nvPicPr>
          <p:cNvPr id="14" name="Picture 10"/>
          <p:cNvPicPr>
            <a:picLocks noChangeAspect="1" noChangeArrowheads="1"/>
          </p:cNvPicPr>
          <p:nvPr/>
        </p:nvPicPr>
        <p:blipFill>
          <a:blip r:embed="rId5" cstate="print"/>
          <a:srcRect/>
          <a:stretch>
            <a:fillRect/>
          </a:stretch>
        </p:blipFill>
        <p:spPr bwMode="auto">
          <a:xfrm>
            <a:off x="8374955" y="260648"/>
            <a:ext cx="589533" cy="589533"/>
          </a:xfrm>
          <a:prstGeom prst="rect">
            <a:avLst/>
          </a:prstGeom>
          <a:noFill/>
          <a:ln w="9525">
            <a:noFill/>
            <a:miter lim="800000"/>
            <a:headEnd/>
            <a:tailEnd/>
          </a:ln>
        </p:spPr>
      </p:pic>
      <p:pic>
        <p:nvPicPr>
          <p:cNvPr id="2" name="Picture 1"/>
          <p:cNvPicPr>
            <a:picLocks noChangeAspect="1"/>
          </p:cNvPicPr>
          <p:nvPr/>
        </p:nvPicPr>
        <p:blipFill>
          <a:blip r:embed="rId6"/>
          <a:stretch>
            <a:fillRect/>
          </a:stretch>
        </p:blipFill>
        <p:spPr>
          <a:xfrm>
            <a:off x="179512" y="260649"/>
            <a:ext cx="2664296" cy="603237"/>
          </a:xfrm>
          <a:prstGeom prst="rect">
            <a:avLst/>
          </a:prstGeom>
        </p:spPr>
      </p:pic>
      <p:sp>
        <p:nvSpPr>
          <p:cNvPr id="4" name="Rectangle 3"/>
          <p:cNvSpPr/>
          <p:nvPr/>
        </p:nvSpPr>
        <p:spPr>
          <a:xfrm>
            <a:off x="7361205" y="1442128"/>
            <a:ext cx="950901" cy="307777"/>
          </a:xfrm>
          <a:prstGeom prst="rect">
            <a:avLst/>
          </a:prstGeom>
        </p:spPr>
        <p:txBody>
          <a:bodyPr wrap="none">
            <a:spAutoFit/>
          </a:bodyPr>
          <a:lstStyle/>
          <a:p>
            <a:r>
              <a:rPr lang="en-GB" sz="1400" dirty="0">
                <a:solidFill>
                  <a:srgbClr val="FFFF00"/>
                </a:solidFill>
                <a:latin typeface="Corbel"/>
              </a:rPr>
              <a:t>APPEAL</a:t>
            </a:r>
            <a:r>
              <a:rPr lang="en-GB" sz="1400" dirty="0" smtClean="0">
                <a:solidFill>
                  <a:srgbClr val="FFFF00"/>
                </a:solidFill>
                <a:latin typeface="Corbel"/>
              </a:rPr>
              <a:t>-3</a:t>
            </a:r>
            <a:endParaRPr lang="en-US" sz="1100" dirty="0">
              <a:solidFill>
                <a:srgbClr val="FFFF00"/>
              </a:solidFill>
            </a:endParaRPr>
          </a:p>
        </p:txBody>
      </p:sp>
      <p:sp>
        <p:nvSpPr>
          <p:cNvPr id="13" name="Rectangle 12"/>
          <p:cNvSpPr/>
          <p:nvPr/>
        </p:nvSpPr>
        <p:spPr>
          <a:xfrm>
            <a:off x="7239366" y="2030490"/>
            <a:ext cx="1106393" cy="338554"/>
          </a:xfrm>
          <a:prstGeom prst="rect">
            <a:avLst/>
          </a:prstGeom>
        </p:spPr>
        <p:txBody>
          <a:bodyPr wrap="none">
            <a:spAutoFit/>
          </a:bodyPr>
          <a:lstStyle/>
          <a:p>
            <a:r>
              <a:rPr lang="en-GB" sz="1600" b="1" dirty="0">
                <a:solidFill>
                  <a:srgbClr val="FFFF00"/>
                </a:solidFill>
                <a:latin typeface="Corbel"/>
              </a:rPr>
              <a:t>APPEAL</a:t>
            </a:r>
            <a:r>
              <a:rPr lang="en-GB" sz="1600" b="1" dirty="0" smtClean="0">
                <a:solidFill>
                  <a:srgbClr val="FFFF00"/>
                </a:solidFill>
                <a:latin typeface="Corbel"/>
              </a:rPr>
              <a:t>-4</a:t>
            </a:r>
            <a:endParaRPr lang="en-US" sz="1200" b="1" dirty="0">
              <a:solidFill>
                <a:srgbClr val="FFFF00"/>
              </a:solidFill>
            </a:endParaRPr>
          </a:p>
        </p:txBody>
      </p:sp>
      <p:sp>
        <p:nvSpPr>
          <p:cNvPr id="16" name="Rectangle 15"/>
          <p:cNvSpPr/>
          <p:nvPr/>
        </p:nvSpPr>
        <p:spPr>
          <a:xfrm>
            <a:off x="503057" y="2469269"/>
            <a:ext cx="6410902" cy="338554"/>
          </a:xfrm>
          <a:prstGeom prst="rect">
            <a:avLst/>
          </a:prstGeom>
        </p:spPr>
        <p:txBody>
          <a:bodyPr wrap="square">
            <a:spAutoFit/>
          </a:bodyPr>
          <a:lstStyle/>
          <a:p>
            <a:r>
              <a:rPr lang="en-GB" sz="1600" i="1" dirty="0" smtClean="0"/>
              <a:t>Discovery </a:t>
            </a:r>
            <a:r>
              <a:rPr lang="en-GB" sz="1600" i="1" dirty="0"/>
              <a:t>of the Higgs Boson </a:t>
            </a:r>
            <a:r>
              <a:rPr lang="en-GB" sz="1600" i="1" dirty="0" smtClean="0"/>
              <a:t>–Step </a:t>
            </a:r>
            <a:r>
              <a:rPr lang="en-GB" sz="1600" i="1" dirty="0"/>
              <a:t>Closer to the Big </a:t>
            </a:r>
            <a:r>
              <a:rPr lang="en-GB" sz="1600" i="1" dirty="0" smtClean="0"/>
              <a:t>Bang </a:t>
            </a:r>
            <a:r>
              <a:rPr lang="en-GB" sz="1600" b="1" i="1" dirty="0" smtClean="0"/>
              <a:t>– what’s next?</a:t>
            </a:r>
            <a:endParaRPr lang="en-GB" sz="1600" b="1" dirty="0"/>
          </a:p>
        </p:txBody>
      </p:sp>
      <p:sp>
        <p:nvSpPr>
          <p:cNvPr id="17" name="Rectangle 16"/>
          <p:cNvSpPr/>
          <p:nvPr/>
        </p:nvSpPr>
        <p:spPr>
          <a:xfrm>
            <a:off x="6838684" y="3402059"/>
            <a:ext cx="1778051" cy="523220"/>
          </a:xfrm>
          <a:prstGeom prst="rect">
            <a:avLst/>
          </a:prstGeom>
        </p:spPr>
        <p:txBody>
          <a:bodyPr wrap="none">
            <a:spAutoFit/>
          </a:bodyPr>
          <a:lstStyle/>
          <a:p>
            <a:r>
              <a:rPr lang="en-GB" sz="2800" b="1" dirty="0">
                <a:solidFill>
                  <a:srgbClr val="FFFF00"/>
                </a:solidFill>
                <a:latin typeface="Corbel"/>
              </a:rPr>
              <a:t>APPEAL-7</a:t>
            </a:r>
            <a:endParaRPr lang="en-US" sz="2800" b="1" dirty="0">
              <a:solidFill>
                <a:srgbClr val="FFFF00"/>
              </a:solidFill>
              <a:latin typeface="Corbel"/>
            </a:endParaRPr>
          </a:p>
        </p:txBody>
      </p:sp>
      <p:sp>
        <p:nvSpPr>
          <p:cNvPr id="15" name="Rectangle 14"/>
          <p:cNvSpPr/>
          <p:nvPr/>
        </p:nvSpPr>
        <p:spPr>
          <a:xfrm>
            <a:off x="-36185" y="3300303"/>
            <a:ext cx="6770942" cy="707886"/>
          </a:xfrm>
          <a:prstGeom prst="rect">
            <a:avLst/>
          </a:prstGeom>
        </p:spPr>
        <p:txBody>
          <a:bodyPr wrap="square">
            <a:spAutoFit/>
          </a:bodyPr>
          <a:lstStyle/>
          <a:p>
            <a:pPr algn="r"/>
            <a:r>
              <a:rPr lang="en-GB" sz="2000" i="1" dirty="0" smtClean="0"/>
              <a:t>Understanding </a:t>
            </a:r>
            <a:r>
              <a:rPr lang="en-GB" sz="2000" i="1" dirty="0"/>
              <a:t>the Universe – From Gravitational Waves to Sub-atomic Particles</a:t>
            </a:r>
            <a:endParaRPr lang="en-GB" sz="2000" b="1" dirty="0"/>
          </a:p>
        </p:txBody>
      </p:sp>
      <p:sp>
        <p:nvSpPr>
          <p:cNvPr id="19" name="Rectangle 18"/>
          <p:cNvSpPr/>
          <p:nvPr/>
        </p:nvSpPr>
        <p:spPr>
          <a:xfrm>
            <a:off x="7076387" y="2435325"/>
            <a:ext cx="1322798" cy="400110"/>
          </a:xfrm>
          <a:prstGeom prst="rect">
            <a:avLst/>
          </a:prstGeom>
        </p:spPr>
        <p:txBody>
          <a:bodyPr wrap="none">
            <a:spAutoFit/>
          </a:bodyPr>
          <a:lstStyle/>
          <a:p>
            <a:r>
              <a:rPr lang="en-GB" sz="2000" b="1" dirty="0" smtClean="0">
                <a:solidFill>
                  <a:srgbClr val="FFFF00"/>
                </a:solidFill>
                <a:latin typeface="Corbel"/>
              </a:rPr>
              <a:t>APPEAL-5</a:t>
            </a:r>
            <a:endParaRPr lang="en-US" sz="2000" b="1" dirty="0">
              <a:solidFill>
                <a:srgbClr val="FFFF00"/>
              </a:solidFill>
            </a:endParaRPr>
          </a:p>
        </p:txBody>
      </p:sp>
      <p:sp>
        <p:nvSpPr>
          <p:cNvPr id="20" name="Rectangle 19"/>
          <p:cNvSpPr/>
          <p:nvPr/>
        </p:nvSpPr>
        <p:spPr>
          <a:xfrm>
            <a:off x="3921738" y="2933837"/>
            <a:ext cx="3026526" cy="338554"/>
          </a:xfrm>
          <a:prstGeom prst="rect">
            <a:avLst/>
          </a:prstGeom>
        </p:spPr>
        <p:txBody>
          <a:bodyPr wrap="square">
            <a:spAutoFit/>
          </a:bodyPr>
          <a:lstStyle/>
          <a:p>
            <a:r>
              <a:rPr lang="en-GB" sz="1600" i="1" dirty="0" smtClean="0"/>
              <a:t>The </a:t>
            </a:r>
            <a:r>
              <a:rPr lang="en-GB" sz="1600" i="1" dirty="0"/>
              <a:t>International Year of </a:t>
            </a:r>
            <a:r>
              <a:rPr lang="en-GB" sz="1600" i="1" dirty="0" smtClean="0"/>
              <a:t>Light</a:t>
            </a:r>
            <a:endParaRPr lang="en-GB" sz="1600" b="1" dirty="0"/>
          </a:p>
        </p:txBody>
      </p:sp>
      <p:sp>
        <p:nvSpPr>
          <p:cNvPr id="21" name="Rectangle 20"/>
          <p:cNvSpPr/>
          <p:nvPr/>
        </p:nvSpPr>
        <p:spPr>
          <a:xfrm>
            <a:off x="6948264" y="2914650"/>
            <a:ext cx="1569660" cy="461665"/>
          </a:xfrm>
          <a:prstGeom prst="rect">
            <a:avLst/>
          </a:prstGeom>
        </p:spPr>
        <p:txBody>
          <a:bodyPr wrap="none">
            <a:spAutoFit/>
          </a:bodyPr>
          <a:lstStyle/>
          <a:p>
            <a:r>
              <a:rPr lang="en-GB" b="1" dirty="0" smtClean="0">
                <a:solidFill>
                  <a:srgbClr val="FFFF00"/>
                </a:solidFill>
                <a:latin typeface="Corbel"/>
              </a:rPr>
              <a:t>APPEAL-6</a:t>
            </a:r>
            <a:endParaRPr lang="en-US" b="1" dirty="0">
              <a:solidFill>
                <a:srgbClr val="FFFF00"/>
              </a:solidFill>
            </a:endParaRPr>
          </a:p>
        </p:txBody>
      </p:sp>
      <p:sp>
        <p:nvSpPr>
          <p:cNvPr id="22" name="Rectangle 21"/>
          <p:cNvSpPr/>
          <p:nvPr/>
        </p:nvSpPr>
        <p:spPr>
          <a:xfrm>
            <a:off x="-324544" y="4046075"/>
            <a:ext cx="6770942" cy="400110"/>
          </a:xfrm>
          <a:prstGeom prst="rect">
            <a:avLst/>
          </a:prstGeom>
        </p:spPr>
        <p:txBody>
          <a:bodyPr wrap="square">
            <a:spAutoFit/>
          </a:bodyPr>
          <a:lstStyle/>
          <a:p>
            <a:pPr algn="r"/>
            <a:r>
              <a:rPr lang="en-GB" sz="2000" i="1" dirty="0"/>
              <a:t>Misadventures Along the Path to Big Physics Discoveries</a:t>
            </a:r>
            <a:endParaRPr lang="en-GB" sz="2000" b="1" dirty="0"/>
          </a:p>
        </p:txBody>
      </p:sp>
      <p:sp>
        <p:nvSpPr>
          <p:cNvPr id="23" name="Rectangle 22"/>
          <p:cNvSpPr/>
          <p:nvPr/>
        </p:nvSpPr>
        <p:spPr>
          <a:xfrm>
            <a:off x="6658580" y="3951023"/>
            <a:ext cx="2034531" cy="584775"/>
          </a:xfrm>
          <a:prstGeom prst="rect">
            <a:avLst/>
          </a:prstGeom>
        </p:spPr>
        <p:txBody>
          <a:bodyPr wrap="none">
            <a:spAutoFit/>
          </a:bodyPr>
          <a:lstStyle/>
          <a:p>
            <a:r>
              <a:rPr lang="en-GB" sz="3200" b="1" dirty="0" smtClean="0">
                <a:solidFill>
                  <a:srgbClr val="FFFF00"/>
                </a:solidFill>
                <a:latin typeface="Corbel"/>
              </a:rPr>
              <a:t>APPEAL-8</a:t>
            </a:r>
            <a:endParaRPr lang="en-US" b="1" dirty="0">
              <a:solidFill>
                <a:srgbClr val="FFFF00"/>
              </a:solidFill>
            </a:endParaRPr>
          </a:p>
        </p:txBody>
      </p:sp>
      <p:sp>
        <p:nvSpPr>
          <p:cNvPr id="24" name="Rectangle 23"/>
          <p:cNvSpPr/>
          <p:nvPr/>
        </p:nvSpPr>
        <p:spPr>
          <a:xfrm>
            <a:off x="-395882" y="4589055"/>
            <a:ext cx="6770942" cy="400110"/>
          </a:xfrm>
          <a:prstGeom prst="rect">
            <a:avLst/>
          </a:prstGeom>
        </p:spPr>
        <p:txBody>
          <a:bodyPr wrap="square">
            <a:spAutoFit/>
          </a:bodyPr>
          <a:lstStyle/>
          <a:p>
            <a:pPr algn="r"/>
            <a:r>
              <a:rPr lang="en-GB" sz="2000" i="1" dirty="0" smtClean="0"/>
              <a:t>Year of Engineering 2018 </a:t>
            </a:r>
            <a:r>
              <a:rPr lang="mr-IN" sz="2000" i="1" dirty="0" smtClean="0"/>
              <a:t>–</a:t>
            </a:r>
            <a:r>
              <a:rPr lang="en-GB" sz="2000" i="1" dirty="0" smtClean="0"/>
              <a:t> Making Big Science Happen</a:t>
            </a:r>
            <a:endParaRPr lang="en-GB" sz="2000" b="1" dirty="0"/>
          </a:p>
        </p:txBody>
      </p:sp>
      <p:sp>
        <p:nvSpPr>
          <p:cNvPr id="25" name="Rectangle 24"/>
          <p:cNvSpPr/>
          <p:nvPr/>
        </p:nvSpPr>
        <p:spPr>
          <a:xfrm>
            <a:off x="6582204" y="4484553"/>
            <a:ext cx="2346540" cy="646331"/>
          </a:xfrm>
          <a:prstGeom prst="rect">
            <a:avLst/>
          </a:prstGeom>
        </p:spPr>
        <p:txBody>
          <a:bodyPr wrap="none">
            <a:spAutoFit/>
          </a:bodyPr>
          <a:lstStyle/>
          <a:p>
            <a:r>
              <a:rPr lang="en-GB" sz="3600" b="1" dirty="0" smtClean="0">
                <a:solidFill>
                  <a:srgbClr val="FFFF00"/>
                </a:solidFill>
                <a:latin typeface="Corbel"/>
              </a:rPr>
              <a:t>APPEAL- 9</a:t>
            </a:r>
            <a:endParaRPr lang="en-US" sz="3600" b="1" dirty="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0" y="0"/>
            <a:ext cx="9144000" cy="757130"/>
          </a:xfrm>
          <a:prstGeom prst="rect">
            <a:avLst/>
          </a:prstGeom>
          <a:noFill/>
          <a:ln w="9525">
            <a:noFill/>
            <a:miter lim="800000"/>
            <a:headEnd/>
            <a:tailEnd/>
          </a:ln>
        </p:spPr>
        <p:txBody>
          <a:bodyPr wrap="square">
            <a:spAutoFit/>
          </a:bodyPr>
          <a:lstStyle/>
          <a:p>
            <a:pPr algn="ctr">
              <a:lnSpc>
                <a:spcPct val="90000"/>
              </a:lnSpc>
            </a:pPr>
            <a:r>
              <a:rPr lang="en-GB" dirty="0" smtClean="0">
                <a:solidFill>
                  <a:srgbClr val="FFFF00"/>
                </a:solidFill>
                <a:latin typeface="Arial" charset="0"/>
                <a:ea typeface="Arial" charset="0"/>
                <a:cs typeface="Arial" charset="0"/>
              </a:rPr>
              <a:t>Future Accelerator Projects</a:t>
            </a:r>
          </a:p>
          <a:p>
            <a:pPr algn="ctr">
              <a:lnSpc>
                <a:spcPct val="90000"/>
              </a:lnSpc>
            </a:pPr>
            <a:r>
              <a:rPr lang="en-GB" i="1" dirty="0" smtClean="0">
                <a:solidFill>
                  <a:srgbClr val="FFFF00"/>
                </a:solidFill>
                <a:latin typeface="Arial" charset="0"/>
                <a:ea typeface="Arial" charset="0"/>
                <a:cs typeface="Arial" charset="0"/>
              </a:rPr>
              <a:t>Big Science at the High Energy Frontier</a:t>
            </a:r>
            <a:endParaRPr lang="en-GB" i="1" dirty="0">
              <a:solidFill>
                <a:srgbClr val="FFFF00"/>
              </a:solidFill>
              <a:latin typeface="Arial" charset="0"/>
              <a:ea typeface="Arial" charset="0"/>
              <a:cs typeface="Arial" charset="0"/>
            </a:endParaRPr>
          </a:p>
        </p:txBody>
      </p:sp>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1989" y="708147"/>
            <a:ext cx="4619151" cy="292727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703" y="738367"/>
            <a:ext cx="4198286" cy="295790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703" y="3683168"/>
            <a:ext cx="3998257" cy="3174831"/>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1989" y="3683169"/>
            <a:ext cx="4722858" cy="317483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590800"/>
            <a:ext cx="8359080" cy="1362075"/>
          </a:xfrm>
        </p:spPr>
        <p:txBody>
          <a:bodyPr/>
          <a:lstStyle/>
          <a:p>
            <a:r>
              <a:rPr lang="en-US" sz="4000" dirty="0" smtClean="0">
                <a:latin typeface="+mn-lt"/>
              </a:rPr>
              <a:t>The European Strategy for Particle Physics</a:t>
            </a:r>
            <a:r>
              <a:rPr lang="en-US" dirty="0" smtClean="0"/>
              <a:t/>
            </a:r>
            <a:br>
              <a:rPr lang="en-US" dirty="0" smtClean="0"/>
            </a:br>
            <a:r>
              <a:rPr lang="en-US" dirty="0"/>
              <a:t/>
            </a:r>
            <a:br>
              <a:rPr lang="en-US" dirty="0"/>
            </a:br>
            <a:r>
              <a:rPr lang="en-US" sz="2400" dirty="0">
                <a:solidFill>
                  <a:srgbClr val="FFFF00"/>
                </a:solidFill>
                <a:latin typeface="+mn-lt"/>
              </a:rPr>
              <a:t>The European Strategy for Particle Physics is the cornerstone of Europe’s decision-making process for the long-term future of the field</a:t>
            </a:r>
            <a:r>
              <a:rPr lang="en-US" sz="2400" dirty="0" smtClean="0">
                <a:solidFill>
                  <a:srgbClr val="FFFF00"/>
                </a:solidFill>
                <a:latin typeface="+mn-lt"/>
              </a:rPr>
              <a:t>.</a:t>
            </a:r>
            <a:br>
              <a:rPr lang="en-US" sz="2400" dirty="0" smtClean="0">
                <a:solidFill>
                  <a:srgbClr val="FFFF00"/>
                </a:solidFill>
                <a:latin typeface="+mn-lt"/>
              </a:rPr>
            </a:br>
            <a:r>
              <a:rPr lang="en-US" sz="2400" dirty="0">
                <a:solidFill>
                  <a:srgbClr val="FFFF00"/>
                </a:solidFill>
                <a:latin typeface="+mn-lt"/>
              </a:rPr>
              <a:t/>
            </a:r>
            <a:br>
              <a:rPr lang="en-US" sz="2400" dirty="0">
                <a:solidFill>
                  <a:srgbClr val="FFFF00"/>
                </a:solidFill>
                <a:latin typeface="+mn-lt"/>
              </a:rPr>
            </a:br>
            <a:r>
              <a:rPr lang="en-US" sz="2400" dirty="0">
                <a:solidFill>
                  <a:srgbClr val="FFFF00"/>
                </a:solidFill>
                <a:latin typeface="+mn-lt"/>
              </a:rPr>
              <a:t>The European Strategy process was initiated by the CERN Council in </a:t>
            </a:r>
            <a:r>
              <a:rPr lang="en-US" sz="2400" dirty="0" smtClean="0">
                <a:solidFill>
                  <a:srgbClr val="FFFF00"/>
                </a:solidFill>
                <a:latin typeface="+mn-lt"/>
              </a:rPr>
              <a:t>2005</a:t>
            </a:r>
            <a:r>
              <a:rPr lang="en-US" sz="2400" dirty="0">
                <a:solidFill>
                  <a:srgbClr val="FFFF00"/>
                </a:solidFill>
                <a:latin typeface="+mn-lt"/>
              </a:rPr>
              <a:t>.</a:t>
            </a:r>
            <a:r>
              <a:rPr lang="en-US" sz="2400" dirty="0" smtClean="0">
                <a:solidFill>
                  <a:srgbClr val="FFFF00"/>
                </a:solidFill>
                <a:latin typeface="+mn-lt"/>
              </a:rPr>
              <a:t/>
            </a:r>
            <a:br>
              <a:rPr lang="en-US" sz="2400" dirty="0" smtClean="0">
                <a:solidFill>
                  <a:srgbClr val="FFFF00"/>
                </a:solidFill>
                <a:latin typeface="+mn-lt"/>
              </a:rPr>
            </a:br>
            <a:r>
              <a:rPr lang="en-US" sz="2000" dirty="0">
                <a:solidFill>
                  <a:srgbClr val="FFFF00"/>
                </a:solidFill>
              </a:rPr>
              <a:t/>
            </a:r>
            <a:br>
              <a:rPr lang="en-US" sz="2000" dirty="0">
                <a:solidFill>
                  <a:srgbClr val="FFFF00"/>
                </a:solidFill>
              </a:rPr>
            </a:br>
            <a:r>
              <a:rPr lang="en-US" sz="2000" dirty="0" smtClean="0">
                <a:solidFill>
                  <a:srgbClr val="FFFF00"/>
                </a:solidFill>
              </a:rPr>
              <a:t/>
            </a:r>
            <a:br>
              <a:rPr lang="en-US" sz="2000" dirty="0" smtClean="0">
                <a:solidFill>
                  <a:srgbClr val="FFFF00"/>
                </a:solidFill>
              </a:rPr>
            </a:br>
            <a:r>
              <a:rPr lang="en-US" sz="2000" dirty="0">
                <a:solidFill>
                  <a:srgbClr val="FFFF00"/>
                </a:solidFill>
              </a:rPr>
              <a:t/>
            </a:r>
            <a:br>
              <a:rPr lang="en-US" sz="2000" dirty="0">
                <a:solidFill>
                  <a:srgbClr val="FFFF00"/>
                </a:solidFill>
              </a:rPr>
            </a:br>
            <a:endParaRPr lang="en-US" sz="2000" dirty="0">
              <a:solidFill>
                <a:srgbClr val="FFFF00"/>
              </a:solidFill>
            </a:endParaRPr>
          </a:p>
        </p:txBody>
      </p:sp>
      <p:sp>
        <p:nvSpPr>
          <p:cNvPr id="4" name="Slide Number Placeholder 3"/>
          <p:cNvSpPr>
            <a:spLocks noGrp="1"/>
          </p:cNvSpPr>
          <p:nvPr>
            <p:ph type="sldNum" sz="quarter" idx="12"/>
          </p:nvPr>
        </p:nvSpPr>
        <p:spPr/>
        <p:txBody>
          <a:bodyPr/>
          <a:lstStyle/>
          <a:p>
            <a:pPr>
              <a:defRPr/>
            </a:pPr>
            <a:fld id="{47EC8225-C8D2-40C7-A3FB-299F2E7B818B}" type="slidenum">
              <a:rPr lang="en-US" altLang="en-US" smtClean="0"/>
              <a:pPr>
                <a:defRPr/>
              </a:pPr>
              <a:t>3</a:t>
            </a:fld>
            <a:endParaRPr lang="en-US" altLang="en-US"/>
          </a:p>
        </p:txBody>
      </p:sp>
    </p:spTree>
    <p:extLst>
      <p:ext uri="{BB962C8B-B14F-4D97-AF65-F5344CB8AC3E}">
        <p14:creationId xmlns:p14="http://schemas.microsoft.com/office/powerpoint/2010/main" val="13758589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7813"/>
            <a:ext cx="8884096" cy="1139825"/>
          </a:xfrm>
        </p:spPr>
        <p:txBody>
          <a:bodyPr/>
          <a:lstStyle/>
          <a:p>
            <a:r>
              <a:rPr lang="en-US" sz="3100" b="1" smtClean="0">
                <a:solidFill>
                  <a:srgbClr val="FFFF00"/>
                </a:solidFill>
                <a:latin typeface="+mn-lt"/>
              </a:rPr>
              <a:t>1</a:t>
            </a:r>
            <a:r>
              <a:rPr lang="en-US" sz="3100" b="1" baseline="30000" smtClean="0">
                <a:solidFill>
                  <a:srgbClr val="FFFF00"/>
                </a:solidFill>
                <a:latin typeface="+mn-lt"/>
              </a:rPr>
              <a:t>st</a:t>
            </a:r>
            <a:r>
              <a:rPr lang="en-US" sz="3100" b="1" smtClean="0">
                <a:solidFill>
                  <a:srgbClr val="FFFF00"/>
                </a:solidFill>
                <a:latin typeface="+mn-lt"/>
              </a:rPr>
              <a:t> Update - European </a:t>
            </a:r>
            <a:r>
              <a:rPr lang="en-US" sz="3100" b="1" dirty="0" smtClean="0">
                <a:solidFill>
                  <a:srgbClr val="FFFF00"/>
                </a:solidFill>
                <a:latin typeface="+mn-lt"/>
              </a:rPr>
              <a:t>Strategy for Particle Physics 2013</a:t>
            </a:r>
            <a:endParaRPr lang="en-US" sz="3100" b="1" dirty="0">
              <a:solidFill>
                <a:srgbClr val="FFFF00"/>
              </a:solidFill>
              <a:latin typeface="+mn-lt"/>
            </a:endParaRPr>
          </a:p>
        </p:txBody>
      </p:sp>
      <p:sp>
        <p:nvSpPr>
          <p:cNvPr id="3" name="Content Placeholder 2"/>
          <p:cNvSpPr>
            <a:spLocks noGrp="1"/>
          </p:cNvSpPr>
          <p:nvPr>
            <p:ph idx="1"/>
          </p:nvPr>
        </p:nvSpPr>
        <p:spPr>
          <a:xfrm>
            <a:off x="0" y="1066800"/>
            <a:ext cx="9165771" cy="5386536"/>
          </a:xfrm>
        </p:spPr>
        <p:txBody>
          <a:bodyPr/>
          <a:lstStyle/>
          <a:p>
            <a:r>
              <a:rPr lang="en-US" sz="2200" dirty="0"/>
              <a:t>S</a:t>
            </a:r>
            <a:r>
              <a:rPr lang="en-US" sz="2200" dirty="0" smtClean="0"/>
              <a:t>cale of facilities </a:t>
            </a:r>
            <a:r>
              <a:rPr lang="en-US" sz="2200" dirty="0"/>
              <a:t>required by particle physics is resulting in </a:t>
            </a:r>
            <a:r>
              <a:rPr lang="en-US" sz="2200" b="1" u="sng" dirty="0" err="1" smtClean="0"/>
              <a:t>globalisation</a:t>
            </a:r>
            <a:r>
              <a:rPr lang="en-US" sz="2200" dirty="0" smtClean="0"/>
              <a:t> </a:t>
            </a:r>
            <a:r>
              <a:rPr lang="en-US" sz="2200" dirty="0"/>
              <a:t>of the </a:t>
            </a:r>
            <a:r>
              <a:rPr lang="en-US" sz="2200" dirty="0" smtClean="0"/>
              <a:t>field.</a:t>
            </a:r>
          </a:p>
          <a:p>
            <a:endParaRPr lang="en-US" sz="2200" dirty="0" smtClean="0"/>
          </a:p>
          <a:p>
            <a:r>
              <a:rPr lang="en-US" sz="2200" dirty="0" smtClean="0"/>
              <a:t>Europe’s </a:t>
            </a:r>
            <a:r>
              <a:rPr lang="en-US" sz="2200" dirty="0"/>
              <a:t>top priority should be </a:t>
            </a:r>
            <a:r>
              <a:rPr lang="en-US" sz="2200" dirty="0" smtClean="0"/>
              <a:t>exploitation </a:t>
            </a:r>
            <a:r>
              <a:rPr lang="en-US" sz="2200" dirty="0"/>
              <a:t>of </a:t>
            </a:r>
            <a:r>
              <a:rPr lang="en-US" sz="2200" dirty="0" smtClean="0"/>
              <a:t>full </a:t>
            </a:r>
            <a:r>
              <a:rPr lang="en-US" sz="2200" dirty="0"/>
              <a:t>potential of the </a:t>
            </a:r>
            <a:r>
              <a:rPr lang="en-US" sz="2200" b="1" dirty="0"/>
              <a:t>LHC</a:t>
            </a:r>
            <a:r>
              <a:rPr lang="en-US" sz="2200" dirty="0"/>
              <a:t>, including the </a:t>
            </a:r>
            <a:r>
              <a:rPr lang="en-US" sz="2200" b="1" u="sng" dirty="0" smtClean="0"/>
              <a:t>HL-LHC</a:t>
            </a:r>
            <a:r>
              <a:rPr lang="en-US" sz="2200" dirty="0" smtClean="0"/>
              <a:t> machine </a:t>
            </a:r>
            <a:r>
              <a:rPr lang="en-US" sz="2200" dirty="0"/>
              <a:t>and detectors with </a:t>
            </a:r>
            <a:r>
              <a:rPr lang="en-US" sz="2200" dirty="0" smtClean="0"/>
              <a:t>view </a:t>
            </a:r>
            <a:r>
              <a:rPr lang="en-US" sz="2200" dirty="0"/>
              <a:t>to collecting </a:t>
            </a:r>
            <a:r>
              <a:rPr lang="en-US" sz="2200" dirty="0" smtClean="0"/>
              <a:t>10x more </a:t>
            </a:r>
            <a:r>
              <a:rPr lang="en-US" sz="2200" dirty="0"/>
              <a:t>data than </a:t>
            </a:r>
            <a:r>
              <a:rPr lang="en-US" sz="2200" dirty="0" smtClean="0"/>
              <a:t>in initial </a:t>
            </a:r>
            <a:r>
              <a:rPr lang="en-US" sz="2200" dirty="0"/>
              <a:t>design, by around 2030. </a:t>
            </a:r>
            <a:endParaRPr lang="en-US" sz="2200" dirty="0" smtClean="0"/>
          </a:p>
          <a:p>
            <a:endParaRPr lang="en-US" sz="2200" dirty="0" smtClean="0"/>
          </a:p>
          <a:p>
            <a:r>
              <a:rPr lang="en-US" sz="2200" dirty="0" smtClean="0"/>
              <a:t>CERN </a:t>
            </a:r>
            <a:r>
              <a:rPr lang="en-US" sz="2200" dirty="0"/>
              <a:t>should undertake design studies for accelerator projects in a global context, with emphasis on </a:t>
            </a:r>
            <a:r>
              <a:rPr lang="en-US" sz="2200" b="1" u="sng" dirty="0"/>
              <a:t>proton-proton</a:t>
            </a:r>
            <a:r>
              <a:rPr lang="en-US" sz="2200" dirty="0"/>
              <a:t> and </a:t>
            </a:r>
            <a:r>
              <a:rPr lang="en-US" sz="2200" b="1" u="sng" dirty="0" smtClean="0"/>
              <a:t>electron-positron</a:t>
            </a:r>
            <a:r>
              <a:rPr lang="en-US" sz="2200" u="sng" dirty="0" smtClean="0"/>
              <a:t> </a:t>
            </a:r>
            <a:r>
              <a:rPr lang="en-US" sz="2200" dirty="0" smtClean="0"/>
              <a:t>HE </a:t>
            </a:r>
            <a:r>
              <a:rPr lang="en-US" sz="2200" dirty="0"/>
              <a:t>frontier machines. </a:t>
            </a:r>
            <a:endParaRPr lang="en-US" sz="2200" dirty="0" smtClean="0"/>
          </a:p>
          <a:p>
            <a:pPr lvl="1"/>
            <a:r>
              <a:rPr lang="en-US" sz="2200" dirty="0" smtClean="0">
                <a:solidFill>
                  <a:srgbClr val="FFFF00"/>
                </a:solidFill>
              </a:rPr>
              <a:t>These </a:t>
            </a:r>
            <a:r>
              <a:rPr lang="en-US" sz="2200" dirty="0">
                <a:solidFill>
                  <a:srgbClr val="FFFF00"/>
                </a:solidFill>
              </a:rPr>
              <a:t>design studies should be coupled to </a:t>
            </a:r>
            <a:r>
              <a:rPr lang="en-US" sz="2200" dirty="0" smtClean="0">
                <a:solidFill>
                  <a:srgbClr val="FFFF00"/>
                </a:solidFill>
              </a:rPr>
              <a:t>vigorous accelerator </a:t>
            </a:r>
            <a:r>
              <a:rPr lang="en-US" sz="2200" dirty="0">
                <a:solidFill>
                  <a:srgbClr val="FFFF00"/>
                </a:solidFill>
              </a:rPr>
              <a:t>R&amp;D </a:t>
            </a:r>
            <a:r>
              <a:rPr lang="en-US" sz="2200" dirty="0" err="1">
                <a:solidFill>
                  <a:srgbClr val="FFFF00"/>
                </a:solidFill>
              </a:rPr>
              <a:t>programme</a:t>
            </a:r>
            <a:r>
              <a:rPr lang="en-US" sz="2200" dirty="0">
                <a:solidFill>
                  <a:srgbClr val="FFFF00"/>
                </a:solidFill>
              </a:rPr>
              <a:t>, including </a:t>
            </a:r>
            <a:r>
              <a:rPr lang="en-US" sz="2200" b="1" u="sng" dirty="0">
                <a:solidFill>
                  <a:srgbClr val="FFFF00"/>
                </a:solidFill>
              </a:rPr>
              <a:t>high-field magnets </a:t>
            </a:r>
            <a:r>
              <a:rPr lang="en-US" sz="2200" dirty="0">
                <a:solidFill>
                  <a:srgbClr val="FFFF00"/>
                </a:solidFill>
              </a:rPr>
              <a:t>and </a:t>
            </a:r>
            <a:r>
              <a:rPr lang="en-US" sz="2200" b="1" u="sng" dirty="0">
                <a:solidFill>
                  <a:srgbClr val="FFFF00"/>
                </a:solidFill>
              </a:rPr>
              <a:t>high-gradient accelerating structures</a:t>
            </a:r>
            <a:r>
              <a:rPr lang="en-US" sz="2200" dirty="0">
                <a:solidFill>
                  <a:srgbClr val="FFFF00"/>
                </a:solidFill>
              </a:rPr>
              <a:t>, in collaboration with national institutes, laboratories and universities </a:t>
            </a:r>
            <a:r>
              <a:rPr lang="en-US" sz="2200" dirty="0" smtClean="0">
                <a:solidFill>
                  <a:srgbClr val="FFFF00"/>
                </a:solidFill>
              </a:rPr>
              <a:t>worldwide.</a:t>
            </a:r>
            <a:r>
              <a:rPr lang="en-US" sz="2200" dirty="0" smtClean="0">
                <a:solidFill>
                  <a:srgbClr val="000099"/>
                </a:solidFill>
              </a:rPr>
              <a:t>.</a:t>
            </a:r>
            <a:endParaRPr lang="en-US" sz="2200" dirty="0">
              <a:solidFill>
                <a:srgbClr val="000099"/>
              </a:solidFill>
            </a:endParaRPr>
          </a:p>
          <a:p>
            <a:endParaRPr lang="en-US" sz="1800" dirty="0"/>
          </a:p>
        </p:txBody>
      </p:sp>
    </p:spTree>
    <p:extLst>
      <p:ext uri="{BB962C8B-B14F-4D97-AF65-F5344CB8AC3E}">
        <p14:creationId xmlns:p14="http://schemas.microsoft.com/office/powerpoint/2010/main" val="2104155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991600" cy="1139825"/>
          </a:xfrm>
        </p:spPr>
        <p:txBody>
          <a:bodyPr/>
          <a:lstStyle/>
          <a:p>
            <a:r>
              <a:rPr lang="en-US" sz="3100" b="1" smtClean="0">
                <a:solidFill>
                  <a:srgbClr val="FFFF00"/>
                </a:solidFill>
                <a:latin typeface="+mn-lt"/>
              </a:rPr>
              <a:t>1</a:t>
            </a:r>
            <a:r>
              <a:rPr lang="en-US" sz="3100" b="1" baseline="30000" smtClean="0">
                <a:solidFill>
                  <a:srgbClr val="FFFF00"/>
                </a:solidFill>
                <a:latin typeface="+mn-lt"/>
              </a:rPr>
              <a:t>st</a:t>
            </a:r>
            <a:r>
              <a:rPr lang="en-US" sz="3100" b="1" smtClean="0">
                <a:solidFill>
                  <a:srgbClr val="FFFF00"/>
                </a:solidFill>
                <a:latin typeface="+mn-lt"/>
              </a:rPr>
              <a:t> Update - European </a:t>
            </a:r>
            <a:r>
              <a:rPr lang="en-US" sz="3100" b="1" dirty="0" smtClean="0">
                <a:solidFill>
                  <a:srgbClr val="FFFF00"/>
                </a:solidFill>
                <a:latin typeface="+mn-lt"/>
              </a:rPr>
              <a:t>Strategy for Particle Physics 2013</a:t>
            </a:r>
            <a:endParaRPr lang="en-US" sz="3100" b="1" dirty="0">
              <a:solidFill>
                <a:srgbClr val="FFFF00"/>
              </a:solidFill>
              <a:latin typeface="+mn-lt"/>
            </a:endParaRPr>
          </a:p>
        </p:txBody>
      </p:sp>
      <p:sp>
        <p:nvSpPr>
          <p:cNvPr id="3" name="Content Placeholder 2"/>
          <p:cNvSpPr>
            <a:spLocks noGrp="1"/>
          </p:cNvSpPr>
          <p:nvPr>
            <p:ph idx="1"/>
          </p:nvPr>
        </p:nvSpPr>
        <p:spPr>
          <a:xfrm>
            <a:off x="290286" y="990600"/>
            <a:ext cx="8839200" cy="5105400"/>
          </a:xfrm>
        </p:spPr>
        <p:txBody>
          <a:bodyPr/>
          <a:lstStyle/>
          <a:p>
            <a:r>
              <a:rPr lang="en-US" sz="2400" dirty="0" smtClean="0"/>
              <a:t>The </a:t>
            </a:r>
            <a:r>
              <a:rPr lang="en-US" sz="2400" dirty="0"/>
              <a:t>initiative from the Japanese particle physics community to host the </a:t>
            </a:r>
            <a:r>
              <a:rPr lang="en-US" sz="2400" b="1" u="sng" dirty="0"/>
              <a:t>ILC</a:t>
            </a:r>
            <a:r>
              <a:rPr lang="en-US" sz="2400" dirty="0"/>
              <a:t> in Japan is most welcome, and European groups are eager to participate. </a:t>
            </a:r>
            <a:endParaRPr lang="en-US" sz="2400" dirty="0" smtClean="0"/>
          </a:p>
          <a:p>
            <a:pPr lvl="1"/>
            <a:r>
              <a:rPr lang="en-US" sz="2400" dirty="0" smtClean="0">
                <a:solidFill>
                  <a:srgbClr val="FFFF00"/>
                </a:solidFill>
              </a:rPr>
              <a:t>Europe </a:t>
            </a:r>
            <a:r>
              <a:rPr lang="en-US" sz="2400" dirty="0">
                <a:solidFill>
                  <a:srgbClr val="FFFF00"/>
                </a:solidFill>
              </a:rPr>
              <a:t>looks forward to a proposal from Japan to discuss a possible participation</a:t>
            </a:r>
            <a:r>
              <a:rPr lang="en-US" sz="2400" dirty="0" smtClean="0">
                <a:solidFill>
                  <a:srgbClr val="FFFF00"/>
                </a:solidFill>
              </a:rPr>
              <a:t>.</a:t>
            </a:r>
          </a:p>
          <a:p>
            <a:pPr marL="454025" lvl="1" indent="0">
              <a:buNone/>
            </a:pPr>
            <a:r>
              <a:rPr lang="en-US" sz="2400" dirty="0" smtClean="0">
                <a:solidFill>
                  <a:srgbClr val="FFFF00"/>
                </a:solidFill>
              </a:rPr>
              <a:t> </a:t>
            </a:r>
            <a:endParaRPr lang="en-US" sz="2400" dirty="0">
              <a:solidFill>
                <a:srgbClr val="FFFF00"/>
              </a:solidFill>
            </a:endParaRPr>
          </a:p>
          <a:p>
            <a:r>
              <a:rPr lang="en-US" sz="2400" dirty="0"/>
              <a:t>CERN should develop a </a:t>
            </a:r>
            <a:r>
              <a:rPr lang="en-US" sz="2400" b="1" u="sng" dirty="0"/>
              <a:t>neutrino </a:t>
            </a:r>
            <a:r>
              <a:rPr lang="en-US" sz="2400" b="1" u="sng" dirty="0" err="1"/>
              <a:t>programme</a:t>
            </a:r>
            <a:r>
              <a:rPr lang="en-US" sz="2400" b="1" u="sng" dirty="0"/>
              <a:t> </a:t>
            </a:r>
            <a:r>
              <a:rPr lang="en-US" sz="2400" dirty="0"/>
              <a:t>to pave </a:t>
            </a:r>
            <a:r>
              <a:rPr lang="en-US" sz="2400" dirty="0" smtClean="0"/>
              <a:t>way </a:t>
            </a:r>
            <a:r>
              <a:rPr lang="en-US" sz="2400" dirty="0"/>
              <a:t>for </a:t>
            </a:r>
            <a:r>
              <a:rPr lang="en-US" sz="2400" dirty="0" smtClean="0"/>
              <a:t>substantial </a:t>
            </a:r>
            <a:r>
              <a:rPr lang="en-US" sz="2400" dirty="0"/>
              <a:t>European role in future long-baseline experiments. </a:t>
            </a:r>
            <a:endParaRPr lang="en-US" sz="2400" dirty="0" smtClean="0"/>
          </a:p>
          <a:p>
            <a:pPr lvl="1"/>
            <a:r>
              <a:rPr lang="en-US" sz="2400" dirty="0" smtClean="0">
                <a:solidFill>
                  <a:srgbClr val="FFFF00"/>
                </a:solidFill>
              </a:rPr>
              <a:t>Europe </a:t>
            </a:r>
            <a:r>
              <a:rPr lang="en-US" sz="2400" dirty="0">
                <a:solidFill>
                  <a:srgbClr val="FFFF00"/>
                </a:solidFill>
              </a:rPr>
              <a:t>should explore </a:t>
            </a:r>
            <a:r>
              <a:rPr lang="en-US" sz="2400" dirty="0" smtClean="0">
                <a:solidFill>
                  <a:srgbClr val="FFFF00"/>
                </a:solidFill>
              </a:rPr>
              <a:t>possibility </a:t>
            </a:r>
            <a:r>
              <a:rPr lang="en-US" sz="2400" dirty="0">
                <a:solidFill>
                  <a:srgbClr val="FFFF00"/>
                </a:solidFill>
              </a:rPr>
              <a:t>of major participation in leading long-baseline neutrino projects in </a:t>
            </a:r>
            <a:r>
              <a:rPr lang="en-US" sz="2400" dirty="0" smtClean="0">
                <a:solidFill>
                  <a:srgbClr val="FFFF00"/>
                </a:solidFill>
              </a:rPr>
              <a:t>US &amp; Japan.</a:t>
            </a:r>
            <a:endParaRPr lang="en-US" sz="2400" dirty="0">
              <a:solidFill>
                <a:srgbClr val="FFFF00"/>
              </a:solidFill>
            </a:endParaRPr>
          </a:p>
          <a:p>
            <a:pPr marL="344487" lvl="1" indent="0">
              <a:buNone/>
            </a:pPr>
            <a:endParaRPr lang="en-US" sz="2400" i="1" dirty="0" smtClean="0">
              <a:solidFill>
                <a:srgbClr val="C00000"/>
              </a:solidFill>
            </a:endParaRPr>
          </a:p>
          <a:p>
            <a:endParaRPr lang="en-US" sz="1800" dirty="0"/>
          </a:p>
        </p:txBody>
      </p:sp>
    </p:spTree>
    <p:extLst>
      <p:ext uri="{BB962C8B-B14F-4D97-AF65-F5344CB8AC3E}">
        <p14:creationId xmlns:p14="http://schemas.microsoft.com/office/powerpoint/2010/main" val="1761468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991600" cy="1139825"/>
          </a:xfrm>
        </p:spPr>
        <p:txBody>
          <a:bodyPr/>
          <a:lstStyle/>
          <a:p>
            <a:r>
              <a:rPr lang="en-US" sz="3100" b="1" smtClean="0">
                <a:solidFill>
                  <a:srgbClr val="FFFF00"/>
                </a:solidFill>
                <a:latin typeface="+mn-lt"/>
              </a:rPr>
              <a:t>2</a:t>
            </a:r>
            <a:r>
              <a:rPr lang="en-US" sz="3100" b="1" baseline="30000" smtClean="0">
                <a:solidFill>
                  <a:srgbClr val="FFFF00"/>
                </a:solidFill>
                <a:latin typeface="+mn-lt"/>
              </a:rPr>
              <a:t>nd</a:t>
            </a:r>
            <a:r>
              <a:rPr lang="en-US" sz="3100" b="1" smtClean="0">
                <a:solidFill>
                  <a:srgbClr val="FFFF00"/>
                </a:solidFill>
                <a:latin typeface="+mn-lt"/>
              </a:rPr>
              <a:t> Update - European </a:t>
            </a:r>
            <a:r>
              <a:rPr lang="en-US" sz="3100" b="1" dirty="0" smtClean="0">
                <a:solidFill>
                  <a:srgbClr val="FFFF00"/>
                </a:solidFill>
                <a:latin typeface="+mn-lt"/>
              </a:rPr>
              <a:t>Strategy for Particle Physics 2020</a:t>
            </a:r>
            <a:endParaRPr lang="en-US" sz="3100" b="1" dirty="0">
              <a:solidFill>
                <a:srgbClr val="FFFF00"/>
              </a:solidFill>
              <a:latin typeface="+mn-lt"/>
            </a:endParaRPr>
          </a:p>
        </p:txBody>
      </p:sp>
      <p:sp>
        <p:nvSpPr>
          <p:cNvPr id="3" name="Content Placeholder 2"/>
          <p:cNvSpPr>
            <a:spLocks noGrp="1"/>
          </p:cNvSpPr>
          <p:nvPr>
            <p:ph idx="1"/>
          </p:nvPr>
        </p:nvSpPr>
        <p:spPr>
          <a:xfrm>
            <a:off x="290286" y="990600"/>
            <a:ext cx="8839200" cy="5606752"/>
          </a:xfrm>
        </p:spPr>
        <p:txBody>
          <a:bodyPr/>
          <a:lstStyle/>
          <a:p>
            <a:r>
              <a:rPr lang="en-US" sz="2800" dirty="0" smtClean="0"/>
              <a:t>Europe</a:t>
            </a:r>
            <a:r>
              <a:rPr lang="en-US" sz="2800" dirty="0"/>
              <a:t>, in collaboration with partners from around the world, is engaged in R&amp;D projects for a range of ambitious post-LHC facilities </a:t>
            </a:r>
            <a:r>
              <a:rPr lang="en-US" sz="2800" dirty="0" smtClean="0"/>
              <a:t>under the</a:t>
            </a:r>
            <a:r>
              <a:rPr lang="en-US" sz="2800" dirty="0"/>
              <a:t> </a:t>
            </a:r>
            <a:r>
              <a:rPr lang="en-US" sz="2800" b="1" u="sng" dirty="0"/>
              <a:t>CLIC</a:t>
            </a:r>
            <a:r>
              <a:rPr lang="en-US" sz="2800" dirty="0"/>
              <a:t> and </a:t>
            </a:r>
            <a:r>
              <a:rPr lang="en-US" sz="2800" b="1" u="sng" dirty="0"/>
              <a:t>FCC</a:t>
            </a:r>
            <a:r>
              <a:rPr lang="en-US" sz="2800" b="1" dirty="0"/>
              <a:t> </a:t>
            </a:r>
            <a:r>
              <a:rPr lang="en-US" sz="2800" dirty="0"/>
              <a:t>umbrellas. </a:t>
            </a:r>
            <a:endParaRPr lang="en-US" sz="2800" dirty="0" smtClean="0"/>
          </a:p>
          <a:p>
            <a:endParaRPr lang="en-US" sz="2800" dirty="0" smtClean="0"/>
          </a:p>
          <a:p>
            <a:r>
              <a:rPr lang="en-US" sz="2800" dirty="0" smtClean="0"/>
              <a:t>It </a:t>
            </a:r>
            <a:r>
              <a:rPr lang="en-US" sz="2800" dirty="0"/>
              <a:t>is time to check progress on these, matching their expected performance to physics needs. The discussions will be based on scientific evidence gleaned from the impressive results coming in from the LHC, as well as from technological and resourcing considerations</a:t>
            </a:r>
            <a:r>
              <a:rPr lang="en-US" sz="2800" dirty="0" smtClean="0"/>
              <a:t>.</a:t>
            </a:r>
          </a:p>
        </p:txBody>
      </p:sp>
    </p:spTree>
    <p:extLst>
      <p:ext uri="{BB962C8B-B14F-4D97-AF65-F5344CB8AC3E}">
        <p14:creationId xmlns:p14="http://schemas.microsoft.com/office/powerpoint/2010/main" val="12591835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991600" cy="1139825"/>
          </a:xfrm>
        </p:spPr>
        <p:txBody>
          <a:bodyPr/>
          <a:lstStyle/>
          <a:p>
            <a:r>
              <a:rPr lang="en-US" sz="3100" b="1" smtClean="0">
                <a:solidFill>
                  <a:srgbClr val="FFFF00"/>
                </a:solidFill>
                <a:latin typeface="+mn-lt"/>
              </a:rPr>
              <a:t>2</a:t>
            </a:r>
            <a:r>
              <a:rPr lang="en-US" sz="3100" b="1" baseline="30000" smtClean="0">
                <a:solidFill>
                  <a:srgbClr val="FFFF00"/>
                </a:solidFill>
                <a:latin typeface="+mn-lt"/>
              </a:rPr>
              <a:t>nd</a:t>
            </a:r>
            <a:r>
              <a:rPr lang="en-US" sz="3100" b="1" smtClean="0">
                <a:solidFill>
                  <a:srgbClr val="FFFF00"/>
                </a:solidFill>
                <a:latin typeface="+mn-lt"/>
              </a:rPr>
              <a:t> Update - European </a:t>
            </a:r>
            <a:r>
              <a:rPr lang="en-US" sz="3100" b="1" dirty="0" smtClean="0">
                <a:solidFill>
                  <a:srgbClr val="FFFF00"/>
                </a:solidFill>
                <a:latin typeface="+mn-lt"/>
              </a:rPr>
              <a:t>Strategy for Particle Physics 2020</a:t>
            </a:r>
            <a:endParaRPr lang="en-US" sz="3100" b="1" dirty="0">
              <a:solidFill>
                <a:srgbClr val="FFFF00"/>
              </a:solidFill>
              <a:latin typeface="+mn-lt"/>
            </a:endParaRPr>
          </a:p>
        </p:txBody>
      </p:sp>
      <p:sp>
        <p:nvSpPr>
          <p:cNvPr id="3" name="Content Placeholder 2"/>
          <p:cNvSpPr>
            <a:spLocks noGrp="1"/>
          </p:cNvSpPr>
          <p:nvPr>
            <p:ph idx="1"/>
          </p:nvPr>
        </p:nvSpPr>
        <p:spPr>
          <a:xfrm>
            <a:off x="290286" y="990600"/>
            <a:ext cx="8839200" cy="5606752"/>
          </a:xfrm>
        </p:spPr>
        <p:txBody>
          <a:bodyPr/>
          <a:lstStyle/>
          <a:p>
            <a:r>
              <a:rPr lang="en-US" sz="2400" dirty="0"/>
              <a:t>Other areas of particle physics</a:t>
            </a:r>
          </a:p>
          <a:p>
            <a:pPr lvl="1"/>
            <a:r>
              <a:rPr lang="en-US" sz="2400" dirty="0"/>
              <a:t>CERN, is now contributing fully to a globally-coordinated </a:t>
            </a:r>
            <a:r>
              <a:rPr lang="en-US" sz="2400" b="1" u="sng" dirty="0"/>
              <a:t>neutrino </a:t>
            </a:r>
            <a:r>
              <a:rPr lang="en-US" sz="2400" b="1" u="sng" dirty="0" err="1"/>
              <a:t>programme</a:t>
            </a:r>
            <a:r>
              <a:rPr lang="en-US" sz="2400" b="1" u="sng" dirty="0"/>
              <a:t> </a:t>
            </a:r>
            <a:r>
              <a:rPr lang="en-US" sz="2400" dirty="0"/>
              <a:t>with experiments to be carried out in the USA and Japan. </a:t>
            </a:r>
          </a:p>
          <a:p>
            <a:pPr lvl="1"/>
            <a:r>
              <a:rPr lang="en-US" sz="2400" dirty="0"/>
              <a:t>The </a:t>
            </a:r>
            <a:r>
              <a:rPr lang="en-US" sz="2400" b="1" u="sng" dirty="0"/>
              <a:t>International Linear Collider,</a:t>
            </a:r>
            <a:r>
              <a:rPr lang="en-US" sz="2400" dirty="0"/>
              <a:t> which would be complementary to the LHC, remains on the table with a site having been identified in Japan and a decision on whether to go forward expected soon. </a:t>
            </a:r>
          </a:p>
          <a:p>
            <a:pPr lvl="1"/>
            <a:r>
              <a:rPr lang="en-US" sz="2400" dirty="0"/>
              <a:t>There are ambitious plans to build a </a:t>
            </a:r>
            <a:r>
              <a:rPr lang="en-US" sz="2400" b="1" u="sng" dirty="0"/>
              <a:t>large collider in China</a:t>
            </a:r>
            <a:r>
              <a:rPr lang="en-US" sz="2400" dirty="0"/>
              <a:t>. And at CERN, a study to investigate the potential for </a:t>
            </a:r>
            <a:r>
              <a:rPr lang="en-US" sz="2400" b="1" u="sng" dirty="0"/>
              <a:t>physics beyond </a:t>
            </a:r>
            <a:r>
              <a:rPr lang="en-US" sz="2400" b="1" u="sng" dirty="0" smtClean="0"/>
              <a:t>colliders</a:t>
            </a:r>
            <a:r>
              <a:rPr lang="en-US" sz="2400" dirty="0"/>
              <a:t>.</a:t>
            </a:r>
          </a:p>
        </p:txBody>
      </p:sp>
    </p:spTree>
    <p:extLst>
      <p:ext uri="{BB962C8B-B14F-4D97-AF65-F5344CB8AC3E}">
        <p14:creationId xmlns:p14="http://schemas.microsoft.com/office/powerpoint/2010/main" val="3808079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6632"/>
            <a:ext cx="7772400" cy="720080"/>
          </a:xfrm>
        </p:spPr>
        <p:txBody>
          <a:bodyPr/>
          <a:lstStyle/>
          <a:p>
            <a:pPr algn="ctr"/>
            <a:r>
              <a:rPr lang="en-GB" dirty="0" smtClean="0">
                <a:solidFill>
                  <a:srgbClr val="FFFF00"/>
                </a:solidFill>
                <a:latin typeface="Arial" charset="0"/>
                <a:ea typeface="Arial" charset="0"/>
                <a:cs typeface="Arial" charset="0"/>
              </a:rPr>
              <a:t>The Programme</a:t>
            </a:r>
            <a:endParaRPr lang="en-GB" dirty="0">
              <a:solidFill>
                <a:srgbClr val="FFFF00"/>
              </a:solidFill>
              <a:latin typeface="Arial" charset="0"/>
              <a:ea typeface="Arial" charset="0"/>
              <a:cs typeface="Arial" charset="0"/>
            </a:endParaRPr>
          </a:p>
        </p:txBody>
      </p:sp>
      <p:sp>
        <p:nvSpPr>
          <p:cNvPr id="3" name="Content Placeholder 2"/>
          <p:cNvSpPr>
            <a:spLocks noGrp="1"/>
          </p:cNvSpPr>
          <p:nvPr>
            <p:ph idx="1"/>
          </p:nvPr>
        </p:nvSpPr>
        <p:spPr>
          <a:xfrm>
            <a:off x="0" y="836712"/>
            <a:ext cx="9144000" cy="5805264"/>
          </a:xfrm>
        </p:spPr>
        <p:txBody>
          <a:bodyPr/>
          <a:lstStyle/>
          <a:p>
            <a:r>
              <a:rPr lang="en-GB" sz="2000" dirty="0" smtClean="0"/>
              <a:t>Welcome</a:t>
            </a:r>
            <a:endParaRPr lang="en-GB" sz="2000" dirty="0"/>
          </a:p>
          <a:p>
            <a:pPr lvl="1"/>
            <a:r>
              <a:rPr lang="en-GB" sz="2000" dirty="0" smtClean="0"/>
              <a:t>Emmanuel Tsesmelis</a:t>
            </a:r>
          </a:p>
          <a:p>
            <a:r>
              <a:rPr lang="en-GB" sz="2000" dirty="0" smtClean="0"/>
              <a:t>Introduction to Accelerators </a:t>
            </a:r>
            <a:r>
              <a:rPr lang="mr-IN" sz="2000" dirty="0" smtClean="0"/>
              <a:t>–</a:t>
            </a:r>
            <a:r>
              <a:rPr lang="en-GB" sz="2000" dirty="0" smtClean="0"/>
              <a:t> Physics &amp; </a:t>
            </a:r>
            <a:r>
              <a:rPr lang="en-GB" sz="2000" smtClean="0"/>
              <a:t>Particle </a:t>
            </a:r>
            <a:r>
              <a:rPr lang="en-GB" sz="2000" smtClean="0"/>
              <a:t>Colliders</a:t>
            </a:r>
            <a:endParaRPr lang="en-GB" sz="2000" dirty="0" smtClean="0"/>
          </a:p>
          <a:p>
            <a:pPr lvl="1"/>
            <a:r>
              <a:rPr lang="en-GB" sz="2000" dirty="0" smtClean="0"/>
              <a:t>Emmanuel Tsesmelis</a:t>
            </a:r>
          </a:p>
          <a:p>
            <a:r>
              <a:rPr lang="en-GB" sz="2000" dirty="0" smtClean="0"/>
              <a:t>Future Circular Colliders</a:t>
            </a:r>
          </a:p>
          <a:p>
            <a:pPr lvl="1"/>
            <a:r>
              <a:rPr lang="en-GB" sz="2000" dirty="0" smtClean="0"/>
              <a:t>Stephen Gibson</a:t>
            </a:r>
          </a:p>
          <a:p>
            <a:r>
              <a:rPr lang="en-GB" sz="2000" dirty="0" smtClean="0"/>
              <a:t>Future Linear Colliders</a:t>
            </a:r>
          </a:p>
          <a:p>
            <a:pPr lvl="1"/>
            <a:r>
              <a:rPr lang="en-GB" sz="2000" dirty="0" smtClean="0"/>
              <a:t>Philip Burrows</a:t>
            </a:r>
          </a:p>
          <a:p>
            <a:r>
              <a:rPr lang="en-GB" sz="2000" dirty="0" smtClean="0"/>
              <a:t>Physics at Oxford</a:t>
            </a:r>
          </a:p>
          <a:p>
            <a:pPr lvl="1"/>
            <a:r>
              <a:rPr lang="en-GB" sz="2000" dirty="0" smtClean="0"/>
              <a:t>Roman </a:t>
            </a:r>
            <a:r>
              <a:rPr lang="en-GB" sz="2000" dirty="0" err="1" smtClean="0"/>
              <a:t>Walczak</a:t>
            </a:r>
            <a:endParaRPr lang="en-GB" sz="2000" dirty="0"/>
          </a:p>
          <a:p>
            <a:r>
              <a:rPr lang="en-GB" sz="2000" dirty="0" smtClean="0"/>
              <a:t>Medical Applications of Accelerators</a:t>
            </a:r>
            <a:endParaRPr lang="en-GB" sz="2000" dirty="0"/>
          </a:p>
          <a:p>
            <a:pPr lvl="1"/>
            <a:r>
              <a:rPr lang="en-GB" sz="2000" dirty="0" err="1" smtClean="0"/>
              <a:t>Manjit</a:t>
            </a:r>
            <a:r>
              <a:rPr lang="en-GB" sz="2000" dirty="0" smtClean="0"/>
              <a:t> </a:t>
            </a:r>
            <a:r>
              <a:rPr lang="en-GB" sz="2000" dirty="0" err="1" smtClean="0"/>
              <a:t>Dosanjh</a:t>
            </a:r>
            <a:endParaRPr lang="en-GB" sz="2000" dirty="0" smtClean="0"/>
          </a:p>
          <a:p>
            <a:r>
              <a:rPr lang="en-GB" sz="2000" i="1" dirty="0" smtClean="0"/>
              <a:t>Lunch at Jesus College</a:t>
            </a:r>
          </a:p>
          <a:p>
            <a:r>
              <a:rPr lang="en-GB" sz="2000" dirty="0" smtClean="0"/>
              <a:t>Laboratory Demonstrations</a:t>
            </a:r>
          </a:p>
          <a:p>
            <a:pPr lvl="1"/>
            <a:r>
              <a:rPr lang="en-GB" sz="2000" dirty="0" smtClean="0"/>
              <a:t>Stephen Gibson </a:t>
            </a:r>
            <a:r>
              <a:rPr lang="en-GB" sz="2000" i="1" dirty="0" smtClean="0"/>
              <a:t>et al.</a:t>
            </a:r>
          </a:p>
        </p:txBody>
      </p:sp>
    </p:spTree>
    <p:extLst>
      <p:ext uri="{BB962C8B-B14F-4D97-AF65-F5344CB8AC3E}">
        <p14:creationId xmlns:p14="http://schemas.microsoft.com/office/powerpoint/2010/main" val="58685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5068</TotalTime>
  <Words>442</Words>
  <Application>Microsoft Macintosh PowerPoint</Application>
  <PresentationFormat>On-screen Show (4:3)</PresentationFormat>
  <Paragraphs>61</Paragraphs>
  <Slides>8</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8</vt:i4>
      </vt:variant>
    </vt:vector>
  </HeadingPairs>
  <TitlesOfParts>
    <vt:vector size="19" baseType="lpstr">
      <vt:lpstr>Arial</vt:lpstr>
      <vt:lpstr>Calibri</vt:lpstr>
      <vt:lpstr>Consolas</vt:lpstr>
      <vt:lpstr>Corbel</vt:lpstr>
      <vt:lpstr>Mangal</vt:lpstr>
      <vt:lpstr>Times New Roman</vt:lpstr>
      <vt:lpstr>Wingdings</vt:lpstr>
      <vt:lpstr>Wingdings 2</vt:lpstr>
      <vt:lpstr>Wingdings 3</vt:lpstr>
      <vt:lpstr>Custom Design</vt:lpstr>
      <vt:lpstr>Metro</vt:lpstr>
      <vt:lpstr>Welcome</vt:lpstr>
      <vt:lpstr>PowerPoint Presentation</vt:lpstr>
      <vt:lpstr>The European Strategy for Particle Physics  The European Strategy for Particle Physics is the cornerstone of Europe’s decision-making process for the long-term future of the field.  The European Strategy process was initiated by the CERN Council in 2005.    </vt:lpstr>
      <vt:lpstr>1st Update - European Strategy for Particle Physics 2013</vt:lpstr>
      <vt:lpstr>1st Update - European Strategy for Particle Physics 2013</vt:lpstr>
      <vt:lpstr>2nd Update - European Strategy for Particle Physics 2020</vt:lpstr>
      <vt:lpstr>2nd Update - European Strategy for Particle Physics 2020</vt:lpstr>
      <vt:lpstr>The Programme</vt:lpstr>
    </vt:vector>
  </TitlesOfParts>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Adams Institute</dc:title>
  <dc:subject>APPEAL-3</dc:subject>
  <dc:creator>Andrei Seryi</dc:creator>
  <cp:lastModifiedBy>Emmanuel Tsesmelis</cp:lastModifiedBy>
  <cp:revision>522</cp:revision>
  <dcterms:created xsi:type="dcterms:W3CDTF">1601-01-01T00:00:00Z</dcterms:created>
  <dcterms:modified xsi:type="dcterms:W3CDTF">2019-07-06T13:14:34Z</dcterms:modified>
</cp:coreProperties>
</file>