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76" r:id="rId5"/>
    <p:sldId id="277" r:id="rId6"/>
    <p:sldId id="260" r:id="rId7"/>
    <p:sldId id="261" r:id="rId8"/>
    <p:sldId id="268" r:id="rId9"/>
    <p:sldId id="263" r:id="rId10"/>
    <p:sldId id="264" r:id="rId11"/>
    <p:sldId id="275" r:id="rId12"/>
    <p:sldId id="266" r:id="rId13"/>
    <p:sldId id="265" r:id="rId14"/>
    <p:sldId id="273" r:id="rId15"/>
    <p:sldId id="274" r:id="rId16"/>
    <p:sldId id="280" r:id="rId17"/>
    <p:sldId id="267" r:id="rId18"/>
    <p:sldId id="269" r:id="rId19"/>
    <p:sldId id="270" r:id="rId20"/>
    <p:sldId id="271" r:id="rId21"/>
    <p:sldId id="282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90" y="112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C078A-1C09-40C3-A827-F49D6DC6919C}" type="datetimeFigureOut">
              <a:rPr lang="de-DE" smtClean="0"/>
              <a:t>11.03.2019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8FF98-1460-4658-BFCC-F2EAC960C6D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967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76ABA-D595-4946-AED3-928B936DEFF4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552D2-CEC5-49AD-A8BE-69D1079F68BB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98B2-5E89-41F5-921B-DCD96E0B7315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E98F4-7180-4843-9B3E-226DABFC357E}" type="datetime1">
              <a:rPr lang="en-US" smtClean="0"/>
              <a:t>3/11/2019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Document reference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A8795-F753-4A23-B788-FFE1B3B26A0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218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1B112-6F6B-4D71-8DBD-DF698A4A9433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116DD-9970-42B3-95D5-9D309354D76B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FB1EB-3F0F-4268-AEC2-2343D11999E1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58446-5372-4CEC-ABF7-D16C475F3112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C4AFD-C030-4C13-BE4D-66ED25C61B38}" type="datetime1">
              <a:rPr lang="en-US" smtClean="0"/>
              <a:t>3/11/2019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helmholtz.de/experimente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projecttemi.eu/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s://eu.mosem.eu/downloads/mosem-teacher-guide-electronic/" TargetMode="Externa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esa.int/Education/Teachers_Corner/Teach_with_space3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phyphox.org/experiments/" TargetMode="External"/><Relationship Id="rId1" Type="http://schemas.openxmlformats.org/officeDocument/2006/relationships/slideLayout" Target="../slideLayouts/slideLayout8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hyperlink" Target="https://www.plickers.com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thingiverse.com/education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JPG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ww.breakoutedu.com/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-https:/www.bareconductive.com/shop/electric-paint-10ml/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www.exploratorium.edu/snacks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scool-lab/classroom-activitie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resources.perimeterinstitute.ca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3840317" cy="3262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dirty="0" smtClean="0"/>
              <a:t>Helmholtz </a:t>
            </a:r>
            <a:r>
              <a:rPr lang="de-DE" sz="2200" dirty="0" err="1" smtClean="0"/>
              <a:t>Association</a:t>
            </a:r>
            <a:r>
              <a:rPr lang="de-DE" sz="2200" dirty="0" smtClean="0"/>
              <a:t>, </a:t>
            </a:r>
            <a:r>
              <a:rPr lang="de-DE" sz="2200" dirty="0" err="1" smtClean="0"/>
              <a:t>network</a:t>
            </a:r>
            <a:r>
              <a:rPr lang="de-DE" sz="2200" dirty="0" smtClean="0"/>
              <a:t> of school </a:t>
            </a:r>
            <a:r>
              <a:rPr lang="de-DE" sz="2200" dirty="0" err="1" smtClean="0"/>
              <a:t>labs</a:t>
            </a:r>
            <a:r>
              <a:rPr lang="de-DE" sz="2200" dirty="0" smtClean="0"/>
              <a:t> (DE)</a:t>
            </a:r>
            <a:endParaRPr lang="de-DE" sz="2200" dirty="0" smtClean="0"/>
          </a:p>
          <a:p>
            <a:pPr marL="0" indent="0">
              <a:buNone/>
            </a:pPr>
            <a:r>
              <a:rPr lang="de-DE" sz="2000" dirty="0">
                <a:hlinkClick r:id="rId2"/>
              </a:rPr>
              <a:t>www.helmholtz.de/experimente</a:t>
            </a:r>
            <a:endParaRPr lang="de-DE" sz="2000" dirty="0"/>
          </a:p>
          <a:p>
            <a:pPr marL="36576" indent="0">
              <a:buNone/>
            </a:pPr>
            <a:r>
              <a:rPr lang="de-DE" sz="2200" dirty="0" smtClean="0"/>
              <a:t>Guide for easy </a:t>
            </a:r>
            <a:r>
              <a:rPr lang="de-DE" sz="2200" dirty="0" err="1" smtClean="0"/>
              <a:t>experiments</a:t>
            </a:r>
            <a:r>
              <a:rPr lang="de-DE" sz="2200" dirty="0" smtClean="0"/>
              <a:t> </a:t>
            </a:r>
            <a:r>
              <a:rPr lang="de-DE" sz="2200" dirty="0" err="1" smtClean="0"/>
              <a:t>to</a:t>
            </a:r>
            <a:r>
              <a:rPr lang="de-DE" sz="2200" dirty="0" smtClean="0"/>
              <a:t> do at </a:t>
            </a:r>
            <a:r>
              <a:rPr lang="de-DE" sz="2200" dirty="0" err="1" smtClean="0"/>
              <a:t>home</a:t>
            </a:r>
            <a:r>
              <a:rPr lang="de-DE" sz="2200" dirty="0" smtClean="0"/>
              <a:t> (</a:t>
            </a:r>
            <a:r>
              <a:rPr lang="de-DE" sz="2200" dirty="0" err="1" smtClean="0"/>
              <a:t>or</a:t>
            </a:r>
            <a:r>
              <a:rPr lang="de-DE" sz="2200" dirty="0" smtClean="0"/>
              <a:t> in </a:t>
            </a:r>
            <a:r>
              <a:rPr lang="de-DE" sz="2200" dirty="0" err="1" smtClean="0"/>
              <a:t>the</a:t>
            </a:r>
            <a:r>
              <a:rPr lang="de-DE" sz="2200" dirty="0" smtClean="0"/>
              <a:t> </a:t>
            </a:r>
            <a:r>
              <a:rPr lang="de-DE" sz="2200" dirty="0" err="1" smtClean="0"/>
              <a:t>classroom</a:t>
            </a:r>
            <a:r>
              <a:rPr lang="de-DE" sz="2200" dirty="0" smtClean="0"/>
              <a:t>)</a:t>
            </a:r>
            <a:endParaRPr lang="de-D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014" y="205979"/>
            <a:ext cx="2604296" cy="2480816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814456" y="1740163"/>
            <a:ext cx="2676107" cy="24231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3485" y="2686795"/>
            <a:ext cx="2128035" cy="126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9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resources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36576" indent="0">
              <a:buNone/>
            </a:pPr>
            <a:r>
              <a:rPr lang="de-DE" sz="2200" dirty="0" smtClean="0"/>
              <a:t>TEMI (IT, EN, …)</a:t>
            </a:r>
            <a:endParaRPr lang="de-DE" sz="2200" dirty="0" smtClean="0"/>
          </a:p>
          <a:p>
            <a:pPr marL="36576" indent="0">
              <a:buNone/>
            </a:pPr>
            <a:r>
              <a:rPr lang="de-DE" sz="2000" dirty="0">
                <a:hlinkClick r:id="rId2"/>
              </a:rPr>
              <a:t>http://www.projecttemi.eu</a:t>
            </a:r>
            <a:r>
              <a:rPr lang="de-DE" sz="2000" dirty="0" smtClean="0">
                <a:hlinkClick r:id="rId2"/>
              </a:rPr>
              <a:t>/</a:t>
            </a:r>
            <a:endParaRPr lang="de-DE" sz="2000" dirty="0" smtClean="0"/>
          </a:p>
          <a:p>
            <a:pPr marL="36576" indent="0">
              <a:buNone/>
            </a:pPr>
            <a:r>
              <a:rPr lang="en-GB" sz="2200" dirty="0" smtClean="0"/>
              <a:t>Teaching Enquiry with Mysteries </a:t>
            </a:r>
            <a:r>
              <a:rPr lang="en-GB" sz="2200" dirty="0"/>
              <a:t>I</a:t>
            </a:r>
            <a:r>
              <a:rPr lang="en-GB" sz="2200" dirty="0" smtClean="0"/>
              <a:t>ncorporated: Inspiring </a:t>
            </a:r>
            <a:r>
              <a:rPr lang="en-GB" sz="2200" dirty="0"/>
              <a:t>teaching materials </a:t>
            </a:r>
            <a:r>
              <a:rPr lang="en-GB" sz="2200" dirty="0" smtClean="0"/>
              <a:t>to </a:t>
            </a:r>
            <a:r>
              <a:rPr lang="en-GB" sz="2200" dirty="0"/>
              <a:t>support enquiry-based learning in the </a:t>
            </a:r>
            <a:r>
              <a:rPr lang="en-GB" sz="2200" dirty="0" smtClean="0"/>
              <a:t>sciences</a:t>
            </a:r>
            <a:endParaRPr lang="de-DE" sz="2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2521" y="936514"/>
            <a:ext cx="4196219" cy="327047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43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121150" cy="3262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MOSEM education </a:t>
            </a:r>
            <a:r>
              <a:rPr lang="en-GB" sz="2200" dirty="0" smtClean="0"/>
              <a:t>kit (EN)</a:t>
            </a:r>
          </a:p>
          <a:p>
            <a:pPr marL="0" indent="0">
              <a:buNone/>
            </a:pPr>
            <a:r>
              <a:rPr lang="en-GB" sz="2000" u="sng" dirty="0" smtClean="0">
                <a:hlinkClick r:id="rId2"/>
              </a:rPr>
              <a:t>https</a:t>
            </a:r>
            <a:r>
              <a:rPr lang="en-GB" sz="2000" u="sng" dirty="0">
                <a:hlinkClick r:id="rId2"/>
              </a:rPr>
              <a:t>://eu.mosem.eu/downloads/mosem-teacher-guide-electronic/</a:t>
            </a:r>
            <a:r>
              <a:rPr lang="es-ES" sz="2000" dirty="0"/>
              <a:t>  </a:t>
            </a:r>
          </a:p>
          <a:p>
            <a:pPr marL="36576" indent="0">
              <a:buNone/>
            </a:pPr>
            <a:r>
              <a:rPr lang="es-ES" sz="2200" dirty="0" err="1" smtClean="0"/>
              <a:t>Education</a:t>
            </a:r>
            <a:r>
              <a:rPr lang="es-ES" sz="2200" dirty="0" smtClean="0"/>
              <a:t> kit of simple </a:t>
            </a:r>
            <a:r>
              <a:rPr lang="es-ES" sz="2200" dirty="0" err="1" smtClean="0"/>
              <a:t>experiments</a:t>
            </a:r>
            <a:r>
              <a:rPr lang="es-ES" sz="2200" dirty="0" smtClean="0"/>
              <a:t> </a:t>
            </a:r>
            <a:r>
              <a:rPr lang="es-ES" sz="2200" dirty="0" err="1" smtClean="0"/>
              <a:t>with</a:t>
            </a:r>
            <a:r>
              <a:rPr lang="es-ES" sz="2200" dirty="0" smtClean="0"/>
              <a:t> </a:t>
            </a:r>
            <a:r>
              <a:rPr lang="es-ES" sz="2200" dirty="0" err="1" smtClean="0"/>
              <a:t>magnets</a:t>
            </a:r>
            <a:r>
              <a:rPr lang="es-ES" sz="2200" dirty="0" smtClean="0"/>
              <a:t>, </a:t>
            </a:r>
            <a:r>
              <a:rPr lang="es-ES" sz="2200" dirty="0" err="1" smtClean="0"/>
              <a:t>electricity</a:t>
            </a:r>
            <a:r>
              <a:rPr lang="es-ES" sz="2200" dirty="0" smtClean="0"/>
              <a:t> &amp; </a:t>
            </a:r>
            <a:r>
              <a:rPr lang="es-ES" sz="2200" dirty="0" err="1" smtClean="0"/>
              <a:t>induction</a:t>
            </a:r>
            <a:r>
              <a:rPr lang="es-ES" sz="2200" dirty="0" smtClean="0"/>
              <a:t>, </a:t>
            </a:r>
            <a:r>
              <a:rPr lang="en-GB" sz="2200" dirty="0" smtClean="0"/>
              <a:t>blended </a:t>
            </a:r>
            <a:r>
              <a:rPr lang="en-GB" sz="2200" dirty="0"/>
              <a:t>with electronic and printed support </a:t>
            </a:r>
            <a:r>
              <a:rPr lang="en-GB" sz="2200" dirty="0" smtClean="0"/>
              <a:t>(upper secondary)</a:t>
            </a:r>
            <a:endParaRPr lang="de-D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528808"/>
            <a:ext cx="3657600" cy="2085883"/>
          </a:xfrm>
        </p:spPr>
      </p:pic>
    </p:spTree>
    <p:extLst>
      <p:ext uri="{BB962C8B-B14F-4D97-AF65-F5344CB8AC3E}">
        <p14:creationId xmlns:p14="http://schemas.microsoft.com/office/powerpoint/2010/main" val="29307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de-DE" sz="2200" dirty="0" smtClean="0"/>
              <a:t>ESA </a:t>
            </a:r>
            <a:r>
              <a:rPr lang="de-DE" sz="2200" dirty="0" smtClean="0"/>
              <a:t>Education (EN)</a:t>
            </a:r>
            <a:endParaRPr lang="de-DE" sz="2200" dirty="0" smtClean="0"/>
          </a:p>
          <a:p>
            <a:pPr marL="0" indent="0">
              <a:buNone/>
            </a:pPr>
            <a:r>
              <a:rPr lang="en-GB" sz="2000" u="sng" dirty="0">
                <a:hlinkClick r:id="rId2"/>
              </a:rPr>
              <a:t>https://www.esa.int/Education/Teachers_Corner/Teach_with_space3</a:t>
            </a:r>
            <a:endParaRPr lang="en-GB" sz="2000" u="sng" dirty="0"/>
          </a:p>
          <a:p>
            <a:pPr marL="36576" indent="0">
              <a:buNone/>
            </a:pPr>
            <a:r>
              <a:rPr lang="en-GB" sz="2200" dirty="0" smtClean="0"/>
              <a:t>Teaching material in the space context e.g. powers of ten</a:t>
            </a:r>
            <a:endParaRPr lang="de-DE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5228295" y="601241"/>
            <a:ext cx="3207637" cy="3941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 - tools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 err="1" smtClean="0"/>
              <a:t>PhyPhox</a:t>
            </a:r>
            <a:r>
              <a:rPr lang="en-GB" sz="2200" dirty="0" smtClean="0"/>
              <a:t> </a:t>
            </a:r>
            <a:r>
              <a:rPr lang="en-GB" sz="2200" dirty="0" smtClean="0"/>
              <a:t>App (IT, EN, …)</a:t>
            </a:r>
            <a:endParaRPr lang="en-GB" sz="2200" dirty="0" smtClean="0">
              <a:hlinkClick r:id="rId2"/>
            </a:endParaRPr>
          </a:p>
          <a:p>
            <a:pPr marL="0" indent="0">
              <a:buNone/>
            </a:pPr>
            <a:r>
              <a:rPr lang="en-GB" sz="2000" u="sng" dirty="0">
                <a:hlinkClick r:id="rId2"/>
              </a:rPr>
              <a:t>phyphox.org/experiments/</a:t>
            </a:r>
            <a:endParaRPr lang="en-GB" sz="2000" u="sng" dirty="0"/>
          </a:p>
          <a:p>
            <a:pPr marL="36576" indent="0">
              <a:buNone/>
            </a:pPr>
            <a:r>
              <a:rPr lang="en-GB" sz="2200" dirty="0" smtClean="0"/>
              <a:t>App allow </a:t>
            </a:r>
            <a:r>
              <a:rPr lang="en-GB" sz="2200" dirty="0"/>
              <a:t>to use the sensors in your phone for </a:t>
            </a:r>
            <a:r>
              <a:rPr lang="en-GB" sz="2200" dirty="0" smtClean="0"/>
              <a:t>numerous experiments</a:t>
            </a:r>
            <a:endParaRPr lang="de-DE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1366" t="4680" r="9414" b="18307"/>
          <a:stretch/>
        </p:blipFill>
        <p:spPr>
          <a:xfrm>
            <a:off x="4380428" y="1462084"/>
            <a:ext cx="4397812" cy="2404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3214" t="6751" r="39500" b="17694"/>
          <a:stretch/>
        </p:blipFill>
        <p:spPr>
          <a:xfrm>
            <a:off x="4614606" y="1462084"/>
            <a:ext cx="3206496" cy="2881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3755" t="20307" r="51806" b="26840"/>
          <a:stretch/>
        </p:blipFill>
        <p:spPr>
          <a:xfrm>
            <a:off x="4267200" y="1200150"/>
            <a:ext cx="4766475" cy="318884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resources - tools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de-DE" sz="2200" dirty="0" err="1" smtClean="0"/>
              <a:t>Plickers</a:t>
            </a:r>
            <a:r>
              <a:rPr lang="de-DE" sz="2200" dirty="0" smtClean="0"/>
              <a:t> </a:t>
            </a:r>
            <a:r>
              <a:rPr lang="de-DE" sz="2200" dirty="0" smtClean="0"/>
              <a:t>App (EN)</a:t>
            </a:r>
            <a:endParaRPr lang="de-DE" sz="2200" dirty="0" smtClean="0"/>
          </a:p>
          <a:p>
            <a:pPr marL="36576" indent="0">
              <a:buNone/>
            </a:pPr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www.plickers.com</a:t>
            </a:r>
            <a:endParaRPr lang="de-DE" sz="2000" dirty="0" smtClean="0"/>
          </a:p>
          <a:p>
            <a:pPr marL="36576" indent="0">
              <a:buNone/>
            </a:pPr>
            <a:r>
              <a:rPr lang="en-GB" sz="2200" dirty="0" smtClean="0"/>
              <a:t>Poll a class for free, </a:t>
            </a:r>
            <a:r>
              <a:rPr lang="en-GB" sz="2200" dirty="0"/>
              <a:t>instant checks-for-understanding, exit tickets, and impromptu polls</a:t>
            </a:r>
            <a:endParaRPr lang="de-DE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05"/>
          <a:stretch/>
        </p:blipFill>
        <p:spPr>
          <a:xfrm>
            <a:off x="5174667" y="1200151"/>
            <a:ext cx="3142616" cy="2270864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473" y="3091065"/>
            <a:ext cx="1958236" cy="1028074"/>
          </a:xfrm>
        </p:spPr>
      </p:pic>
    </p:spTree>
    <p:extLst>
      <p:ext uri="{BB962C8B-B14F-4D97-AF65-F5344CB8AC3E}">
        <p14:creationId xmlns:p14="http://schemas.microsoft.com/office/powerpoint/2010/main" val="344621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resources - tools</a:t>
            </a:r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3826701" cy="32627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de-DE" sz="2200" dirty="0" smtClean="0"/>
              <a:t>3D </a:t>
            </a:r>
            <a:r>
              <a:rPr lang="de-DE" sz="2200" dirty="0" err="1" smtClean="0"/>
              <a:t>printers</a:t>
            </a:r>
            <a:r>
              <a:rPr lang="de-DE" sz="2200" dirty="0" smtClean="0"/>
              <a:t> and </a:t>
            </a:r>
            <a:r>
              <a:rPr lang="de-DE" sz="2200" dirty="0" err="1" smtClean="0"/>
              <a:t>databases</a:t>
            </a:r>
            <a:r>
              <a:rPr lang="de-DE" sz="2200" dirty="0" smtClean="0"/>
              <a:t> for </a:t>
            </a:r>
            <a:r>
              <a:rPr lang="de-DE" sz="2200" dirty="0" err="1" smtClean="0"/>
              <a:t>educational</a:t>
            </a:r>
            <a:r>
              <a:rPr lang="de-DE" sz="2200" dirty="0" smtClean="0"/>
              <a:t> 3D </a:t>
            </a:r>
            <a:r>
              <a:rPr lang="de-DE" sz="2200" dirty="0" err="1" smtClean="0"/>
              <a:t>printable</a:t>
            </a:r>
            <a:r>
              <a:rPr lang="de-DE" sz="2200" dirty="0" smtClean="0"/>
              <a:t> </a:t>
            </a:r>
            <a:r>
              <a:rPr lang="de-DE" sz="2200" dirty="0" err="1" smtClean="0"/>
              <a:t>things</a:t>
            </a:r>
            <a:r>
              <a:rPr lang="de-DE" sz="2200" dirty="0" smtClean="0"/>
              <a:t> e.g.</a:t>
            </a:r>
          </a:p>
          <a:p>
            <a:pPr marL="36576" indent="0">
              <a:buNone/>
            </a:pPr>
            <a:r>
              <a:rPr lang="en-GB" sz="2000" dirty="0">
                <a:hlinkClick r:id="rId2"/>
              </a:rPr>
              <a:t>www.thingiverse.com/education</a:t>
            </a:r>
            <a:endParaRPr lang="en-GB" sz="2000" dirty="0"/>
          </a:p>
          <a:p>
            <a:pPr marL="36576" indent="0">
              <a:buNone/>
            </a:pPr>
            <a:endParaRPr lang="de-D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014" y="870273"/>
            <a:ext cx="2919984" cy="29199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101" y="2571750"/>
            <a:ext cx="1821275" cy="1584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100" y="1063229"/>
            <a:ext cx="1827097" cy="137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Existing resources - tools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dirty="0" err="1" smtClean="0"/>
              <a:t>Breakout</a:t>
            </a:r>
            <a:r>
              <a:rPr lang="de-DE" sz="2200" dirty="0" smtClean="0"/>
              <a:t> EDU </a:t>
            </a:r>
            <a:r>
              <a:rPr lang="de-DE" sz="2200" dirty="0" err="1" smtClean="0"/>
              <a:t>kit</a:t>
            </a:r>
            <a:endParaRPr lang="de-DE" sz="2200" dirty="0" smtClean="0"/>
          </a:p>
          <a:p>
            <a:pPr marL="0" indent="0">
              <a:buNone/>
            </a:pPr>
            <a:r>
              <a:rPr lang="en-GB" sz="2000" dirty="0">
                <a:hlinkClick r:id="rId2"/>
              </a:rPr>
              <a:t>https://www.breakoutedu.com</a:t>
            </a:r>
            <a:r>
              <a:rPr lang="en-GB" sz="2000" dirty="0"/>
              <a:t> </a:t>
            </a:r>
          </a:p>
          <a:p>
            <a:pPr marL="36576" indent="0">
              <a:buNone/>
            </a:pPr>
            <a:r>
              <a:rPr lang="en-GB" sz="2200" dirty="0" smtClean="0"/>
              <a:t>Kit with different tools and locks, to play educational escape games with a class</a:t>
            </a:r>
            <a:endParaRPr lang="de-D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6" descr="Breakout EDU Class Bundl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849" y="1063229"/>
            <a:ext cx="2840151" cy="3273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693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Summary: </a:t>
            </a:r>
            <a:r>
              <a:rPr lang="de-DE" dirty="0" err="1" smtClean="0"/>
              <a:t>useful</a:t>
            </a:r>
            <a:r>
              <a:rPr lang="de-DE" dirty="0" smtClean="0"/>
              <a:t> </a:t>
            </a:r>
            <a:r>
              <a:rPr lang="de-DE" dirty="0" err="1" smtClean="0"/>
              <a:t>equipment</a:t>
            </a:r>
            <a:r>
              <a:rPr lang="de-DE" dirty="0" smtClean="0"/>
              <a:t> / </a:t>
            </a:r>
            <a:r>
              <a:rPr lang="de-DE" dirty="0" err="1" smtClean="0"/>
              <a:t>tools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200" dirty="0" err="1" smtClean="0"/>
              <a:t>Everyday</a:t>
            </a:r>
            <a:r>
              <a:rPr lang="de-DE" sz="2200" dirty="0" smtClean="0"/>
              <a:t> </a:t>
            </a:r>
            <a:r>
              <a:rPr lang="de-DE" sz="2200" dirty="0" err="1" smtClean="0"/>
              <a:t>equipment</a:t>
            </a:r>
            <a:r>
              <a:rPr lang="de-DE" sz="2200" dirty="0" smtClean="0"/>
              <a:t>: </a:t>
            </a:r>
            <a:r>
              <a:rPr lang="de-DE" sz="2200" dirty="0" err="1" smtClean="0"/>
              <a:t>rope</a:t>
            </a:r>
            <a:r>
              <a:rPr lang="de-DE" sz="2200" dirty="0" smtClean="0"/>
              <a:t>, </a:t>
            </a:r>
            <a:r>
              <a:rPr lang="de-DE" sz="2200" dirty="0" err="1" smtClean="0"/>
              <a:t>elastic</a:t>
            </a:r>
            <a:r>
              <a:rPr lang="de-DE" sz="2200" dirty="0" smtClean="0"/>
              <a:t> </a:t>
            </a:r>
            <a:r>
              <a:rPr lang="de-DE" sz="2200" dirty="0" err="1" smtClean="0"/>
              <a:t>strings</a:t>
            </a:r>
            <a:r>
              <a:rPr lang="de-DE" sz="2200" dirty="0" smtClean="0"/>
              <a:t>, </a:t>
            </a:r>
            <a:r>
              <a:rPr lang="de-DE" sz="2200" dirty="0" err="1" smtClean="0"/>
              <a:t>tape</a:t>
            </a:r>
            <a:r>
              <a:rPr lang="de-DE" sz="2200" dirty="0" smtClean="0"/>
              <a:t>, </a:t>
            </a:r>
            <a:r>
              <a:rPr lang="de-DE" sz="2200" dirty="0" err="1" smtClean="0"/>
              <a:t>aluminium</a:t>
            </a:r>
            <a:r>
              <a:rPr lang="de-DE" sz="2200" dirty="0" smtClean="0"/>
              <a:t> </a:t>
            </a:r>
            <a:r>
              <a:rPr lang="de-DE" sz="2200" dirty="0" err="1" smtClean="0"/>
              <a:t>foil</a:t>
            </a:r>
            <a:r>
              <a:rPr lang="de-DE" sz="2200" dirty="0" smtClean="0"/>
              <a:t>, </a:t>
            </a:r>
            <a:r>
              <a:rPr lang="de-DE" sz="2200" dirty="0" err="1" smtClean="0"/>
              <a:t>balloons</a:t>
            </a:r>
            <a:r>
              <a:rPr lang="de-DE" sz="2200" dirty="0" smtClean="0"/>
              <a:t>, </a:t>
            </a:r>
            <a:r>
              <a:rPr lang="de-DE" sz="2200" dirty="0" err="1" smtClean="0"/>
              <a:t>sand</a:t>
            </a:r>
            <a:r>
              <a:rPr lang="de-DE" sz="2200" dirty="0" smtClean="0"/>
              <a:t> </a:t>
            </a:r>
            <a:r>
              <a:rPr lang="de-DE" sz="2200" dirty="0" err="1" smtClean="0"/>
              <a:t>paper</a:t>
            </a:r>
            <a:r>
              <a:rPr lang="de-DE" sz="2200" dirty="0" smtClean="0"/>
              <a:t>, </a:t>
            </a:r>
            <a:r>
              <a:rPr lang="de-DE" sz="2200" dirty="0" err="1" smtClean="0"/>
              <a:t>straws</a:t>
            </a:r>
            <a:r>
              <a:rPr lang="de-DE" sz="2200" dirty="0" smtClean="0"/>
              <a:t>, </a:t>
            </a:r>
            <a:r>
              <a:rPr lang="de-DE" sz="2200" dirty="0" err="1" smtClean="0"/>
              <a:t>blu</a:t>
            </a:r>
            <a:r>
              <a:rPr lang="de-DE" sz="2200" dirty="0" smtClean="0"/>
              <a:t>-tack</a:t>
            </a:r>
          </a:p>
          <a:p>
            <a:r>
              <a:rPr lang="de-DE" sz="2200" dirty="0" err="1" smtClean="0"/>
              <a:t>Many</a:t>
            </a:r>
            <a:r>
              <a:rPr lang="de-DE" sz="2200" dirty="0" smtClean="0"/>
              <a:t> </a:t>
            </a:r>
            <a:r>
              <a:rPr lang="de-DE" sz="2200" dirty="0" err="1" smtClean="0"/>
              <a:t>great</a:t>
            </a:r>
            <a:r>
              <a:rPr lang="de-DE" sz="2200" dirty="0" smtClean="0"/>
              <a:t> </a:t>
            </a:r>
            <a:r>
              <a:rPr lang="de-DE" sz="2200" dirty="0" err="1" smtClean="0"/>
              <a:t>experiments</a:t>
            </a:r>
            <a:r>
              <a:rPr lang="de-DE" sz="2200" dirty="0" smtClean="0"/>
              <a:t> </a:t>
            </a:r>
            <a:r>
              <a:rPr lang="de-DE" sz="2200" dirty="0" err="1" smtClean="0"/>
              <a:t>need</a:t>
            </a:r>
            <a:r>
              <a:rPr lang="de-DE" sz="2200" dirty="0" smtClean="0"/>
              <a:t>: </a:t>
            </a:r>
            <a:r>
              <a:rPr lang="de-DE" sz="2200" dirty="0" err="1" smtClean="0"/>
              <a:t>magnets</a:t>
            </a:r>
            <a:r>
              <a:rPr lang="de-DE" sz="2200" dirty="0" smtClean="0"/>
              <a:t>, </a:t>
            </a:r>
            <a:r>
              <a:rPr lang="de-DE" sz="2200" dirty="0" err="1" smtClean="0"/>
              <a:t>compasses</a:t>
            </a:r>
            <a:r>
              <a:rPr lang="de-DE" sz="2200" dirty="0" smtClean="0"/>
              <a:t> (2D &amp; 3D), LEDs, </a:t>
            </a:r>
            <a:r>
              <a:rPr lang="de-DE" sz="2200" dirty="0" err="1" smtClean="0"/>
              <a:t>resistors</a:t>
            </a:r>
            <a:r>
              <a:rPr lang="de-DE" sz="2200" dirty="0" smtClean="0"/>
              <a:t>, </a:t>
            </a:r>
            <a:r>
              <a:rPr lang="de-DE" sz="2200" dirty="0" err="1" smtClean="0"/>
              <a:t>copper</a:t>
            </a:r>
            <a:r>
              <a:rPr lang="de-DE" sz="2200" dirty="0" smtClean="0"/>
              <a:t> </a:t>
            </a:r>
            <a:r>
              <a:rPr lang="de-DE" sz="2200" dirty="0" err="1" smtClean="0"/>
              <a:t>wire</a:t>
            </a:r>
            <a:r>
              <a:rPr lang="de-DE" sz="2200" dirty="0" smtClean="0"/>
              <a:t>, </a:t>
            </a:r>
            <a:r>
              <a:rPr lang="de-DE" sz="2200" dirty="0" err="1" smtClean="0"/>
              <a:t>cables</a:t>
            </a:r>
            <a:r>
              <a:rPr lang="de-DE" sz="2200" dirty="0" smtClean="0"/>
              <a:t>, </a:t>
            </a:r>
            <a:r>
              <a:rPr lang="de-DE" sz="2200" dirty="0" smtClean="0">
                <a:hlinkClick r:id="rId2"/>
              </a:rPr>
              <a:t>conductive </a:t>
            </a:r>
            <a:r>
              <a:rPr lang="de-DE" sz="2200" dirty="0" err="1" smtClean="0">
                <a:hlinkClick r:id="rId2"/>
              </a:rPr>
              <a:t>paint</a:t>
            </a:r>
            <a:r>
              <a:rPr lang="de-DE" sz="2200" dirty="0" smtClean="0"/>
              <a:t>, </a:t>
            </a:r>
            <a:r>
              <a:rPr lang="de-DE" sz="2200" dirty="0" err="1" smtClean="0"/>
              <a:t>springs</a:t>
            </a:r>
            <a:r>
              <a:rPr lang="de-DE" sz="2200" dirty="0" smtClean="0"/>
              <a:t>, </a:t>
            </a:r>
            <a:r>
              <a:rPr lang="de-DE" sz="2200" dirty="0" err="1" smtClean="0"/>
              <a:t>batteries</a:t>
            </a:r>
            <a:r>
              <a:rPr lang="de-DE" sz="2200" dirty="0" smtClean="0"/>
              <a:t>/</a:t>
            </a:r>
            <a:r>
              <a:rPr lang="de-DE" sz="2200" dirty="0" err="1" smtClean="0"/>
              <a:t>battery</a:t>
            </a:r>
            <a:r>
              <a:rPr lang="de-DE" sz="2200" dirty="0" smtClean="0"/>
              <a:t> </a:t>
            </a:r>
            <a:r>
              <a:rPr lang="de-DE" sz="2200" dirty="0" err="1" smtClean="0"/>
              <a:t>packs</a:t>
            </a:r>
            <a:endParaRPr lang="de-DE" sz="2200" dirty="0" smtClean="0"/>
          </a:p>
          <a:p>
            <a:r>
              <a:rPr lang="de-DE" sz="2200" dirty="0" smtClean="0"/>
              <a:t>Promote </a:t>
            </a:r>
            <a:r>
              <a:rPr lang="de-DE" sz="2200" dirty="0" err="1" smtClean="0"/>
              <a:t>available</a:t>
            </a:r>
            <a:r>
              <a:rPr lang="de-DE" sz="2200" dirty="0" smtClean="0"/>
              <a:t> </a:t>
            </a:r>
            <a:r>
              <a:rPr lang="de-DE" sz="2200" dirty="0" err="1" smtClean="0"/>
              <a:t>tools</a:t>
            </a:r>
            <a:r>
              <a:rPr lang="de-DE" sz="2200" dirty="0" smtClean="0"/>
              <a:t>: Smartphone </a:t>
            </a:r>
            <a:r>
              <a:rPr lang="de-DE" sz="2200" dirty="0" err="1" smtClean="0"/>
              <a:t>sensors</a:t>
            </a:r>
            <a:r>
              <a:rPr lang="de-DE" sz="2200" dirty="0" smtClean="0"/>
              <a:t> (</a:t>
            </a:r>
            <a:r>
              <a:rPr lang="de-DE" sz="2200" dirty="0" err="1" smtClean="0"/>
              <a:t>Phyphox</a:t>
            </a:r>
            <a:r>
              <a:rPr lang="de-DE" sz="2200" dirty="0" smtClean="0"/>
              <a:t>),  </a:t>
            </a:r>
            <a:r>
              <a:rPr lang="de-DE" sz="2200" dirty="0" smtClean="0"/>
              <a:t>online </a:t>
            </a:r>
            <a:r>
              <a:rPr lang="de-DE" sz="2200" dirty="0" err="1" smtClean="0"/>
              <a:t>polls</a:t>
            </a:r>
            <a:r>
              <a:rPr lang="de-DE" sz="2200" dirty="0" smtClean="0"/>
              <a:t> (</a:t>
            </a:r>
            <a:r>
              <a:rPr lang="de-DE" sz="2200" dirty="0" err="1" smtClean="0"/>
              <a:t>plickers</a:t>
            </a:r>
            <a:r>
              <a:rPr lang="de-DE" sz="2200" dirty="0" smtClean="0"/>
              <a:t>), 3D </a:t>
            </a:r>
            <a:r>
              <a:rPr lang="de-DE" sz="2200" dirty="0" err="1" smtClean="0"/>
              <a:t>printers</a:t>
            </a:r>
            <a:endParaRPr lang="de-DE" sz="2200" dirty="0" smtClean="0"/>
          </a:p>
          <a:p>
            <a:r>
              <a:rPr lang="de-DE" sz="2200" dirty="0" err="1" smtClean="0"/>
              <a:t>Gamify</a:t>
            </a:r>
            <a:r>
              <a:rPr lang="de-DE" sz="2200" dirty="0" smtClean="0"/>
              <a:t> </a:t>
            </a:r>
            <a:r>
              <a:rPr lang="de-DE" sz="2200" dirty="0" err="1" smtClean="0"/>
              <a:t>activities</a:t>
            </a:r>
            <a:r>
              <a:rPr lang="de-DE" sz="2200" dirty="0" smtClean="0"/>
              <a:t> for additional </a:t>
            </a:r>
            <a:r>
              <a:rPr lang="de-DE" sz="2200" dirty="0" err="1" smtClean="0"/>
              <a:t>motivation</a:t>
            </a:r>
            <a:r>
              <a:rPr lang="de-DE" sz="2200" dirty="0" smtClean="0"/>
              <a:t>: </a:t>
            </a:r>
            <a:r>
              <a:rPr lang="de-DE" sz="2200" dirty="0" err="1" smtClean="0"/>
              <a:t>captivating</a:t>
            </a:r>
            <a:r>
              <a:rPr lang="de-DE" sz="2200" dirty="0" smtClean="0"/>
              <a:t> </a:t>
            </a:r>
            <a:r>
              <a:rPr lang="de-DE" sz="2200" dirty="0" err="1" smtClean="0"/>
              <a:t>storyline</a:t>
            </a:r>
            <a:r>
              <a:rPr lang="de-DE" sz="2200" dirty="0" smtClean="0"/>
              <a:t>, </a:t>
            </a:r>
            <a:r>
              <a:rPr lang="de-DE" sz="2200" dirty="0" err="1" smtClean="0"/>
              <a:t>puzzles</a:t>
            </a:r>
            <a:r>
              <a:rPr lang="de-DE" sz="2200" dirty="0" smtClean="0"/>
              <a:t>, </a:t>
            </a:r>
            <a:r>
              <a:rPr lang="de-DE" sz="2200" dirty="0" err="1" smtClean="0"/>
              <a:t>hints</a:t>
            </a:r>
            <a:r>
              <a:rPr lang="de-DE" sz="2200" dirty="0" smtClean="0"/>
              <a:t>, </a:t>
            </a:r>
            <a:r>
              <a:rPr lang="de-DE" sz="2200" dirty="0" err="1" smtClean="0"/>
              <a:t>locks</a:t>
            </a:r>
            <a:r>
              <a:rPr lang="de-DE" sz="2200" dirty="0" smtClean="0"/>
              <a:t> &amp; </a:t>
            </a:r>
            <a:r>
              <a:rPr lang="de-DE" sz="2200" dirty="0" err="1" smtClean="0"/>
              <a:t>keys</a:t>
            </a:r>
            <a:endParaRPr lang="de-DE" sz="2200" dirty="0" smtClean="0"/>
          </a:p>
          <a:p>
            <a:endParaRPr lang="de-DE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4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Experiences</a:t>
            </a:r>
            <a:r>
              <a:rPr lang="de-DE" dirty="0" smtClean="0"/>
              <a:t> &amp; </a:t>
            </a:r>
            <a:r>
              <a:rPr lang="de-DE" dirty="0" err="1" smtClean="0"/>
              <a:t>risks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Teachers are more likely to use material regularly if strongly encouraged to do so at least once (e.g. force teachers to document at least 1 experiment via social media to keep the kit)</a:t>
            </a:r>
          </a:p>
          <a:p>
            <a:r>
              <a:rPr lang="en-GB" sz="2200" dirty="0" smtClean="0"/>
              <a:t>Curriculum links and well-designed ready-to-use worksheets are crucial </a:t>
            </a:r>
          </a:p>
          <a:p>
            <a:r>
              <a:rPr lang="en-GB" sz="2200" dirty="0" smtClean="0"/>
              <a:t>It is important to understand the needs of the target audience well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60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Brainstorming: Education Kit</a:t>
            </a:r>
            <a:endParaRPr lang="de-D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Julia.Woithe@cern.ch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A8795-F753-4A23-B788-FFE1B3B26A0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0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Literature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Archer, L., et al. (2010). "“Doing” science versus “being” a scientist: Examining 10/11‐year‐old schoolchildren's constructions of science through the lens of identity." Science Education 94(4): 617-639.</a:t>
            </a:r>
          </a:p>
          <a:p>
            <a:r>
              <a:rPr lang="en-GB" dirty="0" smtClean="0"/>
              <a:t>Lyons</a:t>
            </a:r>
            <a:r>
              <a:rPr lang="en-GB" dirty="0"/>
              <a:t>, T. and F. Quinn (2010). "Choosing Science: Understanding the declines in senior high school science enrolments.”</a:t>
            </a:r>
          </a:p>
          <a:p>
            <a:r>
              <a:rPr lang="en-GB" dirty="0" err="1"/>
              <a:t>Swarat</a:t>
            </a:r>
            <a:r>
              <a:rPr lang="en-GB" dirty="0"/>
              <a:t>, S., et al. (2012). "Activity matters: Understanding student interest in school science." Journal of Research in Science Teaching 49(4): 515-537</a:t>
            </a:r>
          </a:p>
          <a:p>
            <a:r>
              <a:rPr lang="en-GB" dirty="0" smtClean="0"/>
              <a:t>Whitton, N., &amp; Moseley, A. (Eds.). (2012). Using games to enhance learning and teaching: a beginner's guide. Routledge.</a:t>
            </a:r>
          </a:p>
          <a:p>
            <a:endParaRPr lang="de-D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25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Brainstorming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6356960" cy="314740"/>
          </a:xfrm>
        </p:spPr>
        <p:txBody>
          <a:bodyPr>
            <a:noAutofit/>
          </a:bodyPr>
          <a:lstStyle/>
          <a:p>
            <a:r>
              <a:rPr lang="de-DE" sz="1800" dirty="0" smtClean="0"/>
              <a:t>Topics, </a:t>
            </a:r>
            <a:r>
              <a:rPr lang="de-DE" sz="1800" dirty="0" err="1" smtClean="0"/>
              <a:t>equipment</a:t>
            </a:r>
            <a:r>
              <a:rPr lang="de-DE" sz="1800" dirty="0" smtClean="0"/>
              <a:t>, </a:t>
            </a:r>
            <a:r>
              <a:rPr lang="de-DE" sz="1800" dirty="0" err="1" smtClean="0"/>
              <a:t>tools</a:t>
            </a:r>
            <a:r>
              <a:rPr lang="de-DE" sz="1800" dirty="0" smtClean="0"/>
              <a:t>, </a:t>
            </a:r>
            <a:r>
              <a:rPr lang="de-DE" sz="1800" dirty="0" err="1" smtClean="0"/>
              <a:t>gamification</a:t>
            </a:r>
            <a:r>
              <a:rPr lang="de-DE" sz="1800" dirty="0" smtClean="0"/>
              <a:t>, </a:t>
            </a:r>
            <a:r>
              <a:rPr lang="de-DE" sz="1800" dirty="0" err="1" smtClean="0"/>
              <a:t>development</a:t>
            </a:r>
            <a:r>
              <a:rPr lang="de-DE" sz="1800" dirty="0" smtClean="0"/>
              <a:t>, </a:t>
            </a:r>
            <a:r>
              <a:rPr lang="de-DE" sz="1800" dirty="0" err="1" smtClean="0"/>
              <a:t>pilot</a:t>
            </a:r>
            <a:r>
              <a:rPr lang="de-DE" sz="1800" dirty="0" smtClean="0"/>
              <a:t>,  … 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88643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Goal &amp; Summary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Goal: </a:t>
            </a:r>
            <a:r>
              <a:rPr lang="en-GB" dirty="0"/>
              <a:t>foster an early interest and love for </a:t>
            </a:r>
            <a:r>
              <a:rPr lang="en-GB" dirty="0" smtClean="0"/>
              <a:t>sciences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nquiry based learning / hands-on activities are students’ favourite learning activities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fr-FR" dirty="0" smtClean="0"/>
              <a:t>(</a:t>
            </a:r>
            <a:r>
              <a:rPr lang="fr-FR" dirty="0" smtClean="0"/>
              <a:t>Lyons &amp; Quinn, 2010; </a:t>
            </a:r>
            <a:r>
              <a:rPr lang="fr-FR" dirty="0" err="1" smtClean="0"/>
              <a:t>Swarat</a:t>
            </a:r>
            <a:r>
              <a:rPr lang="fr-FR" dirty="0" smtClean="0"/>
              <a:t> et al., 2012)</a:t>
            </a:r>
          </a:p>
          <a:p>
            <a:pPr lvl="1"/>
            <a:r>
              <a:rPr lang="en-GB" dirty="0" smtClean="0"/>
              <a:t>Game-based learning motivates students and fosters their self-beliefs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(Whitton &amp; </a:t>
            </a:r>
            <a:r>
              <a:rPr lang="en-GB" dirty="0" smtClean="0"/>
              <a:t>Moseley, 2012)</a:t>
            </a:r>
          </a:p>
          <a:p>
            <a:r>
              <a:rPr lang="en-GB" dirty="0" smtClean="0"/>
              <a:t>Target group: math and science teachers </a:t>
            </a:r>
            <a:r>
              <a:rPr lang="en-GB" dirty="0" smtClean="0"/>
              <a:t>and their </a:t>
            </a:r>
            <a:r>
              <a:rPr lang="en-GB" dirty="0" smtClean="0"/>
              <a:t>lower secondary school students</a:t>
            </a:r>
            <a:r>
              <a:rPr lang="de-DE" dirty="0" smtClean="0"/>
              <a:t>, </a:t>
            </a:r>
            <a:r>
              <a:rPr lang="en-GB" dirty="0" smtClean="0"/>
              <a:t>grades 6-8, (11-14 years)</a:t>
            </a:r>
          </a:p>
          <a:p>
            <a:pPr lvl="1"/>
            <a:r>
              <a:rPr lang="en-GB" dirty="0" smtClean="0"/>
              <a:t>Critical age group, “science </a:t>
            </a:r>
            <a:r>
              <a:rPr lang="en-GB" dirty="0" smtClean="0"/>
              <a:t>is </a:t>
            </a:r>
            <a:r>
              <a:rPr lang="en-GB" dirty="0" smtClean="0"/>
              <a:t>not for me” (</a:t>
            </a:r>
            <a:r>
              <a:rPr lang="en-GB" dirty="0" smtClean="0"/>
              <a:t>ASPIRES </a:t>
            </a:r>
            <a:r>
              <a:rPr lang="en-GB" dirty="0" smtClean="0"/>
              <a:t>project, e.g. A</a:t>
            </a:r>
            <a:r>
              <a:rPr lang="en-GB" dirty="0" smtClean="0"/>
              <a:t>rcher </a:t>
            </a:r>
            <a:r>
              <a:rPr lang="en-GB" dirty="0" smtClean="0"/>
              <a:t>et al. 2010)</a:t>
            </a:r>
          </a:p>
          <a:p>
            <a:r>
              <a:rPr lang="de-DE" dirty="0" smtClean="0"/>
              <a:t>Education </a:t>
            </a:r>
            <a:r>
              <a:rPr lang="de-DE" dirty="0" err="1" smtClean="0"/>
              <a:t>kit</a:t>
            </a:r>
            <a:r>
              <a:rPr lang="de-DE" dirty="0" smtClean="0"/>
              <a:t>: </a:t>
            </a:r>
            <a:endParaRPr lang="de-DE" dirty="0" smtClean="0"/>
          </a:p>
          <a:p>
            <a:pPr lvl="1"/>
            <a:r>
              <a:rPr lang="de-DE" dirty="0" err="1" smtClean="0"/>
              <a:t>P</a:t>
            </a:r>
            <a:r>
              <a:rPr lang="de-DE" dirty="0" err="1" smtClean="0"/>
              <a:t>rovide</a:t>
            </a:r>
            <a:r>
              <a:rPr lang="de-DE" dirty="0" smtClean="0"/>
              <a:t> material and </a:t>
            </a:r>
            <a:r>
              <a:rPr lang="de-DE" dirty="0" err="1" smtClean="0"/>
              <a:t>instruction</a:t>
            </a:r>
            <a:r>
              <a:rPr lang="de-DE" dirty="0" smtClean="0"/>
              <a:t> for </a:t>
            </a:r>
            <a:r>
              <a:rPr lang="de-DE" dirty="0" err="1" smtClean="0"/>
              <a:t>fascinating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endParaRPr lang="de-DE" dirty="0" smtClean="0"/>
          </a:p>
          <a:p>
            <a:pPr lvl="1"/>
            <a:r>
              <a:rPr lang="de-DE" dirty="0" smtClean="0"/>
              <a:t>Content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curriculum</a:t>
            </a:r>
            <a:r>
              <a:rPr lang="de-DE" dirty="0" smtClean="0"/>
              <a:t>, </a:t>
            </a:r>
            <a:r>
              <a:rPr lang="de-DE" dirty="0" err="1" smtClean="0"/>
              <a:t>identify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promising </a:t>
            </a:r>
            <a:r>
              <a:rPr lang="de-DE" dirty="0" err="1" smtClean="0"/>
              <a:t>topics</a:t>
            </a:r>
            <a:r>
              <a:rPr lang="de-DE" dirty="0" smtClean="0"/>
              <a:t> &amp; grade</a:t>
            </a:r>
          </a:p>
          <a:p>
            <a:pPr lvl="1"/>
            <a:r>
              <a:rPr lang="de-DE" dirty="0" smtClean="0"/>
              <a:t>Scientific </a:t>
            </a:r>
            <a:r>
              <a:rPr lang="de-DE" dirty="0" err="1" smtClean="0"/>
              <a:t>method</a:t>
            </a:r>
            <a:r>
              <a:rPr lang="de-DE" dirty="0" smtClean="0"/>
              <a:t> (</a:t>
            </a:r>
            <a:r>
              <a:rPr lang="de-DE" dirty="0" err="1" smtClean="0"/>
              <a:t>predict</a:t>
            </a:r>
            <a:r>
              <a:rPr lang="de-DE" dirty="0" smtClean="0"/>
              <a:t> – </a:t>
            </a:r>
            <a:r>
              <a:rPr lang="de-DE" dirty="0" err="1" smtClean="0"/>
              <a:t>observe</a:t>
            </a:r>
            <a:r>
              <a:rPr lang="de-DE" dirty="0" smtClean="0"/>
              <a:t> </a:t>
            </a:r>
            <a:r>
              <a:rPr lang="de-DE" dirty="0" smtClean="0"/>
              <a:t>– </a:t>
            </a:r>
            <a:r>
              <a:rPr lang="de-DE" dirty="0" err="1" smtClean="0"/>
              <a:t>explain</a:t>
            </a:r>
            <a:r>
              <a:rPr lang="de-DE" dirty="0" smtClean="0"/>
              <a:t>, </a:t>
            </a:r>
            <a:r>
              <a:rPr lang="de-DE" dirty="0" err="1" smtClean="0"/>
              <a:t>unexpected</a:t>
            </a:r>
            <a:r>
              <a:rPr lang="de-DE" dirty="0" smtClean="0"/>
              <a:t> </a:t>
            </a:r>
            <a:r>
              <a:rPr lang="de-DE" dirty="0" err="1" smtClean="0"/>
              <a:t>observations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CERN / modern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/ </a:t>
            </a:r>
            <a:r>
              <a:rPr lang="de-DE" dirty="0" err="1" smtClean="0"/>
              <a:t>content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5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5120"/>
            <a:ext cx="8386175" cy="70533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Topics for </a:t>
            </a:r>
            <a:r>
              <a:rPr lang="de-DE" dirty="0" err="1" smtClean="0"/>
              <a:t>exciting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800" i="1" dirty="0"/>
              <a:t>Structure of matter (grade 6): </a:t>
            </a:r>
            <a:r>
              <a:rPr lang="en-GB" sz="1800" i="1" dirty="0" smtClean="0"/>
              <a:t>particle </a:t>
            </a:r>
            <a:r>
              <a:rPr lang="en-GB" sz="1800" i="1" dirty="0"/>
              <a:t>model, volume, mass, weight, density</a:t>
            </a:r>
          </a:p>
          <a:p>
            <a:r>
              <a:rPr lang="en-GB" sz="1800" i="1" dirty="0"/>
              <a:t>Properties of matter (grade 6/7): changes of state, thermal conductivity, temperature, heat, specific heat, conductors and insulators, electrical conductivity</a:t>
            </a:r>
          </a:p>
          <a:p>
            <a:r>
              <a:rPr lang="en-GB" sz="1800" i="1" dirty="0" smtClean="0"/>
              <a:t>Motion </a:t>
            </a:r>
            <a:r>
              <a:rPr lang="en-GB" sz="1800" i="1" dirty="0"/>
              <a:t>and forces (grade 7): </a:t>
            </a:r>
            <a:r>
              <a:rPr lang="en-GB" sz="1800" b="1" i="1" dirty="0"/>
              <a:t>velocity, uniform, accelerated and </a:t>
            </a:r>
            <a:r>
              <a:rPr lang="en-GB" sz="1800" b="1" i="1" dirty="0" err="1"/>
              <a:t>pendular</a:t>
            </a:r>
            <a:r>
              <a:rPr lang="en-GB" sz="1800" b="1" i="1" dirty="0"/>
              <a:t> motion, force intensity, forces’ characteristics, gravitational force,</a:t>
            </a:r>
            <a:r>
              <a:rPr lang="en-GB" sz="1800" i="1" dirty="0"/>
              <a:t> friction, composition of forces, Newton's laws of motion, levers, </a:t>
            </a:r>
            <a:r>
              <a:rPr lang="en-GB" sz="1800" b="1" i="1" dirty="0"/>
              <a:t>pressure</a:t>
            </a:r>
            <a:r>
              <a:rPr lang="en-GB" sz="1800" i="1" dirty="0"/>
              <a:t>, specific weight</a:t>
            </a:r>
          </a:p>
          <a:p>
            <a:pPr marL="36576" indent="0">
              <a:buNone/>
            </a:pPr>
            <a:endParaRPr lang="en-GB" sz="1800" dirty="0"/>
          </a:p>
          <a:p>
            <a:endParaRPr lang="de-D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4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Topics </a:t>
            </a:r>
            <a:r>
              <a:rPr lang="de-DE" dirty="0" smtClean="0"/>
              <a:t>for </a:t>
            </a:r>
            <a:r>
              <a:rPr lang="de-DE" dirty="0" err="1" smtClean="0"/>
              <a:t>exciting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i="1" dirty="0"/>
              <a:t>Action at a distance (grade 7/8): </a:t>
            </a:r>
            <a:r>
              <a:rPr lang="en-GB" sz="1800" b="1" i="1" dirty="0" smtClean="0"/>
              <a:t>magnetic and electrostatic forces</a:t>
            </a:r>
            <a:r>
              <a:rPr lang="en-GB" sz="1800" i="1" dirty="0" smtClean="0"/>
              <a:t>, </a:t>
            </a:r>
            <a:r>
              <a:rPr lang="en-GB" sz="1800" b="1" i="1" dirty="0" smtClean="0"/>
              <a:t>magnetic field and poles, electric current, </a:t>
            </a:r>
            <a:r>
              <a:rPr lang="en-GB" sz="1800" b="1" i="1" dirty="0"/>
              <a:t>electric circuit, current intensity and potential difference,</a:t>
            </a:r>
            <a:r>
              <a:rPr lang="en-GB" sz="1800" i="1" dirty="0"/>
              <a:t> </a:t>
            </a:r>
            <a:r>
              <a:rPr lang="en-GB" sz="1800" b="1" i="1" dirty="0" smtClean="0"/>
              <a:t>gravitational </a:t>
            </a:r>
            <a:r>
              <a:rPr lang="en-GB" sz="1800" b="1" i="1" dirty="0"/>
              <a:t>force</a:t>
            </a:r>
          </a:p>
          <a:p>
            <a:r>
              <a:rPr lang="en-GB" sz="1800" i="1" dirty="0"/>
              <a:t>Energy and its transformation (grade 8): </a:t>
            </a:r>
            <a:r>
              <a:rPr lang="en-GB" sz="1800" b="1" i="1" dirty="0"/>
              <a:t>work and energy, kinetic, potential, </a:t>
            </a:r>
            <a:r>
              <a:rPr lang="en-GB" sz="1800" i="1" dirty="0"/>
              <a:t>thermal and electrical energy, power, conservation, dissipation, chemical reactions</a:t>
            </a:r>
          </a:p>
          <a:p>
            <a:r>
              <a:rPr lang="en-GB" sz="1800" i="1" dirty="0"/>
              <a:t>Interaction between energy and matter (grade 8): </a:t>
            </a:r>
            <a:r>
              <a:rPr lang="en-GB" sz="1800" b="1" i="1" dirty="0"/>
              <a:t>audio waves, frequency, amplitude, infrasound and ultrasound</a:t>
            </a:r>
            <a:r>
              <a:rPr lang="en-GB" sz="1800" i="1" dirty="0"/>
              <a:t>, reflection and absorption; light waves, infrared and ultraviolet radiations, reflection, refraction and diffusion of light</a:t>
            </a:r>
            <a:endParaRPr lang="de-DE" sz="18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3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CERN </a:t>
            </a:r>
            <a:r>
              <a:rPr lang="de-DE" dirty="0" err="1" smtClean="0"/>
              <a:t>topics</a:t>
            </a:r>
            <a:r>
              <a:rPr lang="de-DE" dirty="0" smtClean="0"/>
              <a:t> &amp; </a:t>
            </a:r>
            <a:r>
              <a:rPr lang="de-DE" dirty="0" err="1" smtClean="0"/>
              <a:t>context</a:t>
            </a:r>
            <a:r>
              <a:rPr lang="de-DE" dirty="0" err="1"/>
              <a:t>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Scientific method: </a:t>
            </a:r>
            <a:r>
              <a:rPr lang="en-GB" sz="2000" dirty="0" smtClean="0"/>
              <a:t>theory vs. experiment</a:t>
            </a:r>
            <a:r>
              <a:rPr lang="en-GB" sz="2000" dirty="0" smtClean="0"/>
              <a:t>, predict, observe, explain</a:t>
            </a:r>
          </a:p>
          <a:p>
            <a:r>
              <a:rPr lang="en-GB" sz="2000" dirty="0" smtClean="0"/>
              <a:t>Indirect observations: “mystery boxes”, scattering experiments</a:t>
            </a:r>
          </a:p>
          <a:p>
            <a:r>
              <a:rPr lang="en-GB" sz="2000" dirty="0" smtClean="0"/>
              <a:t>Maths: Powers of ten, very small length scales, high energy scales</a:t>
            </a:r>
          </a:p>
          <a:p>
            <a:r>
              <a:rPr lang="en-GB" sz="2000" dirty="0" smtClean="0"/>
              <a:t>Forces and motion: particle accelerators, linear &amp; circular</a:t>
            </a:r>
          </a:p>
          <a:p>
            <a:r>
              <a:rPr lang="en-GB" sz="2000" dirty="0" smtClean="0"/>
              <a:t>Magnets: mysterious forces, needed for accelerators and detectors</a:t>
            </a:r>
          </a:p>
          <a:p>
            <a:r>
              <a:rPr lang="en-GB" sz="2000" dirty="0" smtClean="0"/>
              <a:t>Electric charges: mysterious forces, needed for accelerators </a:t>
            </a:r>
          </a:p>
          <a:p>
            <a:r>
              <a:rPr lang="en-GB" sz="2000" dirty="0" smtClean="0"/>
              <a:t>Electric circuits: at the core of almost everything, </a:t>
            </a:r>
            <a:r>
              <a:rPr lang="en-GB" sz="2000" dirty="0" err="1" smtClean="0"/>
              <a:t>electr</a:t>
            </a:r>
            <a:r>
              <a:rPr lang="en-GB" sz="2000" dirty="0" smtClean="0"/>
              <a:t>. resistance</a:t>
            </a:r>
          </a:p>
          <a:p>
            <a:r>
              <a:rPr lang="en-GB" sz="2000" dirty="0" smtClean="0"/>
              <a:t>Pressure/vacuum: needed for accelerators, detectors, antimatter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5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200151"/>
            <a:ext cx="3929291" cy="32627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Exploratorium, science </a:t>
            </a:r>
            <a:r>
              <a:rPr lang="en-US" sz="2200" dirty="0" smtClean="0"/>
              <a:t>snacks (EN)</a:t>
            </a:r>
            <a:endParaRPr lang="en-US" sz="2200" dirty="0" smtClean="0">
              <a:hlinkClick r:id="rId2"/>
            </a:endParaRPr>
          </a:p>
          <a:p>
            <a:pPr marL="0" indent="0">
              <a:buNone/>
            </a:pPr>
            <a:r>
              <a:rPr lang="en-US" sz="2000" u="sng" dirty="0">
                <a:hlinkClick r:id="rId2"/>
              </a:rPr>
              <a:t>www.exploratorium.edu/snacks</a:t>
            </a:r>
            <a:r>
              <a:rPr lang="en-US" sz="2000" dirty="0"/>
              <a:t> </a:t>
            </a:r>
          </a:p>
          <a:p>
            <a:pPr marL="36576" indent="0">
              <a:buNone/>
            </a:pPr>
            <a:r>
              <a:rPr lang="en-US" sz="2200" dirty="0" smtClean="0"/>
              <a:t>Hands-on </a:t>
            </a:r>
            <a:r>
              <a:rPr lang="en-US" sz="2200" dirty="0"/>
              <a:t>science activities, explorations of natural phenomena that teachers or students can make using common, inexpensive, readily available </a:t>
            </a:r>
            <a:r>
              <a:rPr lang="en-US" sz="2200" dirty="0" smtClean="0"/>
              <a:t>materials</a:t>
            </a:r>
            <a:endParaRPr lang="de-DE" sz="2200" dirty="0"/>
          </a:p>
          <a:p>
            <a:endParaRPr lang="de-DE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491" y="1200150"/>
            <a:ext cx="3419017" cy="326231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472" y="634604"/>
            <a:ext cx="3321312" cy="316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12" y="385958"/>
            <a:ext cx="2117715" cy="385039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943350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dirty="0" smtClean="0"/>
              <a:t>S‘Cool LAB </a:t>
            </a:r>
            <a:r>
              <a:rPr lang="de-DE" sz="2200" dirty="0" err="1" smtClean="0"/>
              <a:t>classroom</a:t>
            </a:r>
            <a:r>
              <a:rPr lang="de-DE" sz="2200" dirty="0" smtClean="0"/>
              <a:t> </a:t>
            </a:r>
            <a:r>
              <a:rPr lang="de-DE" sz="2200" dirty="0" err="1" smtClean="0"/>
              <a:t>activities</a:t>
            </a:r>
            <a:r>
              <a:rPr lang="de-DE" sz="2200" dirty="0" smtClean="0"/>
              <a:t> (EN)</a:t>
            </a:r>
            <a:endParaRPr lang="de-DE" sz="2200" dirty="0" smtClean="0"/>
          </a:p>
          <a:p>
            <a:pPr marL="0" indent="0">
              <a:buNone/>
            </a:pPr>
            <a:r>
              <a:rPr lang="en-GB" sz="2000" dirty="0">
                <a:hlinkClick r:id="rId3"/>
              </a:rPr>
              <a:t>cern.ch/</a:t>
            </a:r>
            <a:r>
              <a:rPr lang="en-GB" sz="2000" dirty="0" err="1">
                <a:hlinkClick r:id="rId3"/>
              </a:rPr>
              <a:t>scool</a:t>
            </a:r>
            <a:r>
              <a:rPr lang="en-GB" sz="2000" dirty="0">
                <a:hlinkClick r:id="rId3"/>
              </a:rPr>
              <a:t>-lab/classroom-activities</a:t>
            </a:r>
            <a:endParaRPr lang="en-GB" sz="2000" dirty="0"/>
          </a:p>
          <a:p>
            <a:pPr marL="36576" indent="0">
              <a:buNone/>
            </a:pPr>
            <a:r>
              <a:rPr lang="en-GB" sz="2200" dirty="0" smtClean="0"/>
              <a:t>Collection of hands-on activities for the classroom related to particle physics</a:t>
            </a:r>
            <a:endParaRPr lang="de-DE" sz="2200" dirty="0"/>
          </a:p>
          <a:p>
            <a:endParaRPr lang="de-DE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92" y="1670910"/>
            <a:ext cx="3546828" cy="2660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2"/>
          <a:stretch/>
        </p:blipFill>
        <p:spPr>
          <a:xfrm>
            <a:off x="5013559" y="1578676"/>
            <a:ext cx="3769376" cy="27523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45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Existing resources</a:t>
            </a:r>
            <a:endParaRPr lang="de-DE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 smtClean="0"/>
              <a:t>Perimeter </a:t>
            </a:r>
            <a:r>
              <a:rPr lang="en-GB" sz="2200" dirty="0" smtClean="0"/>
              <a:t>Institute (EN)</a:t>
            </a:r>
            <a:endParaRPr lang="en-GB" sz="2200" dirty="0" smtClean="0"/>
          </a:p>
          <a:p>
            <a:pPr marL="0" indent="0">
              <a:buNone/>
            </a:pPr>
            <a:r>
              <a:rPr lang="en-GB" sz="2000" u="sng" dirty="0" smtClean="0">
                <a:hlinkClick r:id="rId2"/>
              </a:rPr>
              <a:t>resources.perimeterinstitute.ca</a:t>
            </a:r>
            <a:r>
              <a:rPr lang="en-GB" sz="2000" dirty="0" smtClean="0"/>
              <a:t> </a:t>
            </a:r>
          </a:p>
          <a:p>
            <a:pPr marL="36576" indent="0">
              <a:buNone/>
            </a:pPr>
            <a:r>
              <a:rPr lang="en-GB" sz="2200" dirty="0" smtClean="0"/>
              <a:t>Education resources &amp; classroom kits, hands-on activities and demos, modifiable worksheets, background information for teachers, and original PI videos</a:t>
            </a:r>
            <a:endParaRPr lang="de-DE" sz="22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736" y="1553312"/>
            <a:ext cx="3657600" cy="2545818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027" y="1223624"/>
            <a:ext cx="3834008" cy="28755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28" y="1549089"/>
            <a:ext cx="3837407" cy="2159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54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888</Words>
  <Application>Microsoft Office PowerPoint</Application>
  <PresentationFormat>On-screen Show (16:9)</PresentationFormat>
  <Paragraphs>109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Optima</vt:lpstr>
      <vt:lpstr>CERNCorporate16-9</vt:lpstr>
      <vt:lpstr>PowerPoint Presentation</vt:lpstr>
      <vt:lpstr>Brainstorming: Education Kit</vt:lpstr>
      <vt:lpstr>Goal &amp; Summary</vt:lpstr>
      <vt:lpstr>Topics for exciting experiments</vt:lpstr>
      <vt:lpstr>Topics for exciting experiments</vt:lpstr>
      <vt:lpstr>CERN topics &amp; contexts</vt:lpstr>
      <vt:lpstr>Existing resources</vt:lpstr>
      <vt:lpstr>Existing resources</vt:lpstr>
      <vt:lpstr>Existing resources</vt:lpstr>
      <vt:lpstr>Existing resources</vt:lpstr>
      <vt:lpstr>Existing resources</vt:lpstr>
      <vt:lpstr>Existing resources</vt:lpstr>
      <vt:lpstr>Existing resources</vt:lpstr>
      <vt:lpstr>Existing resources - tools</vt:lpstr>
      <vt:lpstr>Existing resources - tools</vt:lpstr>
      <vt:lpstr>Existing resources - tools</vt:lpstr>
      <vt:lpstr>Existing resources - tools</vt:lpstr>
      <vt:lpstr>Summary: useful equipment / tools</vt:lpstr>
      <vt:lpstr>Experiences &amp; risks</vt:lpstr>
      <vt:lpstr>Literature</vt:lpstr>
      <vt:lpstr>Brainstorming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Julia Woithe</cp:lastModifiedBy>
  <cp:revision>24</cp:revision>
  <dcterms:created xsi:type="dcterms:W3CDTF">2012-11-30T11:04:26Z</dcterms:created>
  <dcterms:modified xsi:type="dcterms:W3CDTF">2019-03-11T09:48:40Z</dcterms:modified>
</cp:coreProperties>
</file>