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9"/>
  </p:notesMasterIdLst>
  <p:handoutMasterIdLst>
    <p:handoutMasterId r:id="rId10"/>
  </p:handoutMasterIdLst>
  <p:sldIdLst>
    <p:sldId id="261" r:id="rId2"/>
    <p:sldId id="361" r:id="rId3"/>
    <p:sldId id="362" r:id="rId4"/>
    <p:sldId id="363" r:id="rId5"/>
    <p:sldId id="364" r:id="rId6"/>
    <p:sldId id="356" r:id="rId7"/>
    <p:sldId id="357" r:id="rId8"/>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FFFA"/>
    <a:srgbClr val="FFD7A5"/>
    <a:srgbClr val="009900"/>
    <a:srgbClr val="FFD8FF"/>
    <a:srgbClr val="D0FF00"/>
    <a:srgbClr val="080808"/>
    <a:srgbClr val="FFFF99"/>
    <a:srgbClr val="AFFC64"/>
    <a:srgbClr val="0055A0"/>
    <a:srgbClr val="9933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826"/>
    <p:restoredTop sz="94670"/>
  </p:normalViewPr>
  <p:slideViewPr>
    <p:cSldViewPr snapToGrid="0" snapToObjects="1">
      <p:cViewPr>
        <p:scale>
          <a:sx n="100" d="100"/>
          <a:sy n="100" d="100"/>
        </p:scale>
        <p:origin x="1720" y="3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958" cy="49418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51098" y="0"/>
            <a:ext cx="2944958" cy="494186"/>
          </a:xfrm>
          <a:prstGeom prst="rect">
            <a:avLst/>
          </a:prstGeom>
        </p:spPr>
        <p:txBody>
          <a:bodyPr vert="horz" lIns="91440" tIns="45720" rIns="91440" bIns="45720" rtlCol="0"/>
          <a:lstStyle>
            <a:lvl1pPr algn="r">
              <a:defRPr sz="1200"/>
            </a:lvl1pPr>
          </a:lstStyle>
          <a:p>
            <a:fld id="{7D5D1D5A-D050-4C85-845B-EE7A8A601E55}" type="datetimeFigureOut">
              <a:rPr lang="en-US" smtClean="0"/>
              <a:t>4/2/19</a:t>
            </a:fld>
            <a:endParaRPr lang="en-US" dirty="0"/>
          </a:p>
        </p:txBody>
      </p:sp>
      <p:sp>
        <p:nvSpPr>
          <p:cNvPr id="4" name="Footer Placeholder 3"/>
          <p:cNvSpPr>
            <a:spLocks noGrp="1"/>
          </p:cNvSpPr>
          <p:nvPr>
            <p:ph type="ftr" sz="quarter" idx="2"/>
          </p:nvPr>
        </p:nvSpPr>
        <p:spPr>
          <a:xfrm>
            <a:off x="0" y="9376900"/>
            <a:ext cx="2944958" cy="49418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1098" y="9376900"/>
            <a:ext cx="2944958" cy="494185"/>
          </a:xfrm>
          <a:prstGeom prst="rect">
            <a:avLst/>
          </a:prstGeom>
        </p:spPr>
        <p:txBody>
          <a:bodyPr vert="horz" lIns="91440" tIns="45720" rIns="91440" bIns="45720" rtlCol="0" anchor="b"/>
          <a:lstStyle>
            <a:lvl1pPr algn="r">
              <a:defRPr sz="1200"/>
            </a:lvl1pPr>
          </a:lstStyle>
          <a:p>
            <a:fld id="{6E31A01D-FEB2-4CE6-B78C-8A100D919ADB}" type="slidenum">
              <a:rPr lang="en-US" smtClean="0"/>
              <a:t>‹#›</a:t>
            </a:fld>
            <a:endParaRPr lang="en-US" dirty="0"/>
          </a:p>
        </p:txBody>
      </p:sp>
    </p:spTree>
    <p:extLst>
      <p:ext uri="{BB962C8B-B14F-4D97-AF65-F5344CB8AC3E}">
        <p14:creationId xmlns:p14="http://schemas.microsoft.com/office/powerpoint/2010/main" val="6637453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49688" y="0"/>
            <a:ext cx="2946400" cy="493713"/>
          </a:xfrm>
          <a:prstGeom prst="rect">
            <a:avLst/>
          </a:prstGeom>
        </p:spPr>
        <p:txBody>
          <a:bodyPr vert="horz" lIns="91440" tIns="45720" rIns="91440" bIns="45720" rtlCol="0"/>
          <a:lstStyle>
            <a:lvl1pPr algn="r">
              <a:defRPr sz="1200"/>
            </a:lvl1pPr>
          </a:lstStyle>
          <a:p>
            <a:fld id="{009B7B46-8F1F-4F32-98B6-F9EA0F57A584}" type="datetimeFigureOut">
              <a:rPr lang="en-GB" smtClean="0"/>
              <a:t>02/04/2019</a:t>
            </a:fld>
            <a:endParaRPr lang="en-GB" dirty="0"/>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450" y="4689475"/>
            <a:ext cx="5438775" cy="444341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63"/>
            <a:ext cx="2946400" cy="493712"/>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49688" y="9377363"/>
            <a:ext cx="2946400" cy="493712"/>
          </a:xfrm>
          <a:prstGeom prst="rect">
            <a:avLst/>
          </a:prstGeom>
        </p:spPr>
        <p:txBody>
          <a:bodyPr vert="horz" lIns="91440" tIns="45720" rIns="91440" bIns="45720" rtlCol="0" anchor="b"/>
          <a:lstStyle>
            <a:lvl1pPr algn="r">
              <a:defRPr sz="1200"/>
            </a:lvl1pPr>
          </a:lstStyle>
          <a:p>
            <a:fld id="{6EC9EEFC-C032-435A-B3AC-EAF0642B2897}" type="slidenum">
              <a:rPr lang="en-GB" smtClean="0"/>
              <a:t>‹#›</a:t>
            </a:fld>
            <a:endParaRPr lang="en-GB" dirty="0"/>
          </a:p>
        </p:txBody>
      </p:sp>
    </p:spTree>
    <p:extLst>
      <p:ext uri="{BB962C8B-B14F-4D97-AF65-F5344CB8AC3E}">
        <p14:creationId xmlns:p14="http://schemas.microsoft.com/office/powerpoint/2010/main" val="3421256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EC9EEFC-C032-435A-B3AC-EAF0642B2897}" type="slidenum">
              <a:rPr lang="en-GB" smtClean="0"/>
              <a:t>1</a:t>
            </a:fld>
            <a:endParaRPr lang="en-GB" dirty="0"/>
          </a:p>
        </p:txBody>
      </p:sp>
    </p:spTree>
    <p:extLst>
      <p:ext uri="{BB962C8B-B14F-4D97-AF65-F5344CB8AC3E}">
        <p14:creationId xmlns:p14="http://schemas.microsoft.com/office/powerpoint/2010/main" val="4152106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tr-TR" smtClean="0"/>
              <a:t>Julia Andreeva, CHEP 2018, Sofia,  16.07.2018</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tr-TR" smtClean="0"/>
              <a:t>Julia Andreeva, CHEP 2018, Sofia,  16.07.2018</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dirty="0"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tr-TR" smtClean="0"/>
              <a:t>Julia Andreeva, CHEP 2018, Sofia,  16.07.2018</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tr-TR" smtClean="0"/>
              <a:t>Julia Andreeva, CHEP 2018, Sofia,  16.07.2018</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ctr">
              <a:defRPr>
                <a:solidFill>
                  <a:srgbClr val="7030A0"/>
                </a:solidFill>
              </a:defRPr>
            </a:lvl1pPr>
          </a:lstStyle>
          <a:p>
            <a:r>
              <a:rPr kumimoji="0" lang="en-US" dirty="0" smtClean="0"/>
              <a:t>Click to edit Master title style</a:t>
            </a:r>
            <a:endParaRPr kumimoji="0" lang="en-US" dirty="0"/>
          </a:p>
        </p:txBody>
      </p:sp>
      <p:sp>
        <p:nvSpPr>
          <p:cNvPr id="3" name="Espace réservé du contenu 2"/>
          <p:cNvSpPr>
            <a:spLocks noGrp="1"/>
          </p:cNvSpPr>
          <p:nvPr>
            <p:ph idx="1"/>
          </p:nvPr>
        </p:nvSpPr>
        <p:spPr/>
        <p:txBody>
          <a:bodyPr/>
          <a:lstStyle>
            <a:lvl1pPr marL="493776" indent="-457200">
              <a:buFont typeface="Wingdings" panose="05000000000000000000" pitchFamily="2" charset="2"/>
              <a:buChar char="§"/>
              <a:defRPr>
                <a:solidFill>
                  <a:srgbClr val="080808"/>
                </a:solidFill>
              </a:defRPr>
            </a:lvl1pPr>
            <a:lvl2pPr marL="905256" indent="-457200">
              <a:buFont typeface="Wingdings" panose="05000000000000000000" pitchFamily="2" charset="2"/>
              <a:buChar char="§"/>
              <a:defRPr>
                <a:solidFill>
                  <a:srgbClr val="0055A0"/>
                </a:solidFill>
              </a:defRPr>
            </a:lvl2pPr>
            <a:lvl3pPr marL="1092708" indent="-342900">
              <a:buFont typeface="Wingdings" panose="05000000000000000000" pitchFamily="2" charset="2"/>
              <a:buChar char="§"/>
              <a:defRPr>
                <a:solidFill>
                  <a:srgbClr val="080808"/>
                </a:solidFill>
              </a:defRPr>
            </a:lvl3pPr>
            <a:lvl4pPr marL="1385316" indent="-342900">
              <a:buFont typeface="Wingdings" panose="05000000000000000000" pitchFamily="2" charset="2"/>
              <a:buChar char="§"/>
              <a:defRPr>
                <a:solidFill>
                  <a:srgbClr val="0055A0"/>
                </a:solidFill>
              </a:defRPr>
            </a:lvl4pPr>
            <a:lvl5pPr marL="1650492" indent="-342900">
              <a:buFont typeface="Wingdings" panose="05000000000000000000" pitchFamily="2" charset="2"/>
              <a:buChar char="§"/>
              <a:defRPr>
                <a:solidFill>
                  <a:srgbClr val="080808"/>
                </a:solidFill>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9" name="Slide Number Placeholder 3"/>
          <p:cNvSpPr>
            <a:spLocks noGrp="1"/>
          </p:cNvSpPr>
          <p:nvPr>
            <p:ph type="sldNum" sz="quarter" idx="4"/>
          </p:nvPr>
        </p:nvSpPr>
        <p:spPr>
          <a:xfrm>
            <a:off x="8502368"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tr-TR" smtClean="0"/>
              <a:t>Julia Andreeva, CHEP 2018, Sofia,  16.07.2018</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tr-TR" smtClean="0"/>
              <a:t>Julia Andreeva, CHEP 2018, Sofia,  16.07.2018</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lcg.web.cern.ch/" TargetMode="External"/><Relationship Id="rId4"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9743"/>
            <a:ext cx="8226854" cy="4915281"/>
          </a:xfrm>
        </p:spPr>
        <p:txBody>
          <a:bodyPr>
            <a:normAutofit/>
          </a:bodyPr>
          <a:lstStyle/>
          <a:p>
            <a:r>
              <a:rPr lang="en-US" sz="4000" dirty="0"/>
              <a:t>Q</a:t>
            </a:r>
            <a:r>
              <a:rPr lang="en-US" sz="4000" dirty="0" smtClean="0"/>
              <a:t>uarterly pledge implementation</a:t>
            </a:r>
            <a:br>
              <a:rPr lang="en-US" sz="4000" dirty="0" smtClean="0"/>
            </a:br>
            <a:r>
              <a:rPr lang="en-US" sz="2800" dirty="0" smtClean="0"/>
              <a:t> </a:t>
            </a:r>
            <a:br>
              <a:rPr lang="en-US" sz="2800" dirty="0" smtClean="0"/>
            </a:br>
            <a:r>
              <a:rPr lang="en-US" sz="2800" dirty="0" smtClean="0"/>
              <a:t>MB 02.04.2019</a:t>
            </a:r>
            <a:r>
              <a:rPr lang="en-US" sz="2800" dirty="0" smtClean="0"/>
              <a:t/>
            </a:r>
            <a:br>
              <a:rPr lang="en-US" sz="2800" dirty="0" smtClean="0"/>
            </a:br>
            <a:r>
              <a:rPr lang="en-US" sz="2400" dirty="0">
                <a:solidFill>
                  <a:srgbClr val="0055A0"/>
                </a:solidFill>
              </a:rPr>
              <a:t/>
            </a:r>
            <a:br>
              <a:rPr lang="en-US" sz="2400" dirty="0">
                <a:solidFill>
                  <a:srgbClr val="0055A0"/>
                </a:solidFill>
              </a:rPr>
            </a:br>
            <a:r>
              <a:rPr lang="en-US" sz="2400" dirty="0" smtClean="0">
                <a:solidFill>
                  <a:srgbClr val="0055A0"/>
                </a:solidFill>
              </a:rPr>
              <a:t>Julia Andreeva , CERN</a:t>
            </a:r>
            <a:r>
              <a:rPr lang="en-US" sz="2400" dirty="0" smtClean="0">
                <a:solidFill>
                  <a:srgbClr val="0B387C"/>
                </a:solidFill>
              </a:rPr>
              <a:t/>
            </a:r>
            <a:br>
              <a:rPr lang="en-US" sz="2400" dirty="0" smtClean="0">
                <a:solidFill>
                  <a:srgbClr val="0B387C"/>
                </a:solidFill>
              </a:rPr>
            </a:br>
            <a:endParaRPr lang="en-US" sz="2400" dirty="0">
              <a:solidFill>
                <a:srgbClr val="0055A0"/>
              </a:solidFill>
            </a:endParaRPr>
          </a:p>
        </p:txBody>
      </p:sp>
      <p:sp>
        <p:nvSpPr>
          <p:cNvPr id="6" name="Slide Number Placeholder 5"/>
          <p:cNvSpPr>
            <a:spLocks noGrp="1"/>
          </p:cNvSpPr>
          <p:nvPr>
            <p:ph type="sldNum" sz="quarter" idx="4"/>
          </p:nvPr>
        </p:nvSpPr>
        <p:spPr/>
        <p:txBody>
          <a:bodyPr/>
          <a:lstStyle/>
          <a:p>
            <a:fld id="{17918391-D411-FE40-AAD7-861AE5233E0E}" type="slidenum">
              <a:rPr lang="en-US" smtClean="0"/>
              <a:pPr/>
              <a:t>1</a:t>
            </a:fld>
            <a:endParaRPr lang="en-US" dirty="0"/>
          </a:p>
        </p:txBody>
      </p:sp>
      <p:pic>
        <p:nvPicPr>
          <p:cNvPr id="7" name="Picture 6">
            <a:hlinkClick r:id="rId3"/>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105775" y="3931"/>
            <a:ext cx="1038225" cy="919461"/>
          </a:xfrm>
          <a:prstGeom prst="rect">
            <a:avLst/>
          </a:prstGeom>
        </p:spPr>
      </p:pic>
    </p:spTree>
    <p:extLst>
      <p:ext uri="{BB962C8B-B14F-4D97-AF65-F5344CB8AC3E}">
        <p14:creationId xmlns:p14="http://schemas.microsoft.com/office/powerpoint/2010/main" val="37122824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REBUS functionality in CRIC</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WLCG topology (Federation, Regional Centers Sites, Experiment sites, yearly pledges) is implemented in CRIC. Data is bootstrapped from REBUS</a:t>
            </a:r>
          </a:p>
          <a:p>
            <a:r>
              <a:rPr lang="en-US" dirty="0" smtClean="0"/>
              <a:t>Authorization and authentication for federation </a:t>
            </a:r>
            <a:r>
              <a:rPr lang="en-US" dirty="0" err="1" smtClean="0"/>
              <a:t>responsibles</a:t>
            </a:r>
            <a:r>
              <a:rPr lang="en-US" dirty="0" smtClean="0"/>
              <a:t> who are allowed to modify pledge information is enabled and authorized groups are bootstrapped from REBUS (to be tested)</a:t>
            </a:r>
          </a:p>
          <a:p>
            <a:r>
              <a:rPr lang="en-US" dirty="0" smtClean="0"/>
              <a:t>UI for data navigation (table and per instance detailed view) and UI for data update have been implemented</a:t>
            </a:r>
          </a:p>
          <a:p>
            <a:r>
              <a:rPr lang="en-US" dirty="0" smtClean="0"/>
              <a:t>Advanced logging information on the level of a single object instance (who, when and how touched object info) is enabled</a:t>
            </a:r>
          </a:p>
          <a:p>
            <a:r>
              <a:rPr lang="en-US" dirty="0" smtClean="0"/>
              <a:t>WLCG </a:t>
            </a:r>
            <a:r>
              <a:rPr lang="en-US" dirty="0"/>
              <a:t>CRIC instance </a:t>
            </a:r>
            <a:r>
              <a:rPr lang="en-US" dirty="0">
                <a:solidFill>
                  <a:srgbClr val="00B050"/>
                </a:solidFill>
              </a:rPr>
              <a:t>https://</a:t>
            </a:r>
            <a:r>
              <a:rPr lang="en-US" dirty="0" err="1">
                <a:solidFill>
                  <a:srgbClr val="00B050"/>
                </a:solidFill>
              </a:rPr>
              <a:t>wlcg-cric.cern.ch</a:t>
            </a:r>
            <a:r>
              <a:rPr lang="en-US" dirty="0">
                <a:solidFill>
                  <a:srgbClr val="00B050"/>
                </a:solidFill>
              </a:rPr>
              <a:t>/</a:t>
            </a:r>
            <a:endParaRPr lang="en-US" dirty="0" smtClean="0">
              <a:solidFill>
                <a:srgbClr val="00B050"/>
              </a:solidFill>
            </a:endParaRPr>
          </a:p>
        </p:txBody>
      </p:sp>
      <p:sp>
        <p:nvSpPr>
          <p:cNvPr id="4" name="Slide Number Placeholder 3"/>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12813447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Quarterly pledges</a:t>
            </a:r>
            <a:endParaRPr lang="en-US" dirty="0"/>
          </a:p>
        </p:txBody>
      </p:sp>
      <p:sp>
        <p:nvSpPr>
          <p:cNvPr id="3" name="Content Placeholder 2"/>
          <p:cNvSpPr>
            <a:spLocks noGrp="1"/>
          </p:cNvSpPr>
          <p:nvPr>
            <p:ph idx="1"/>
          </p:nvPr>
        </p:nvSpPr>
        <p:spPr>
          <a:xfrm>
            <a:off x="457200" y="1325606"/>
            <a:ext cx="4610100" cy="4667421"/>
          </a:xfrm>
        </p:spPr>
        <p:txBody>
          <a:bodyPr>
            <a:normAutofit fontScale="77500" lnSpcReduction="20000"/>
          </a:bodyPr>
          <a:lstStyle/>
          <a:p>
            <a:r>
              <a:rPr lang="en-US" dirty="0" smtClean="0"/>
              <a:t>Current functionality is the same as in REBUS. First clients started to use CRIC APIs and we should not break them</a:t>
            </a:r>
          </a:p>
          <a:p>
            <a:r>
              <a:rPr lang="en-US" dirty="0" smtClean="0"/>
              <a:t>Implementing flexible pledge handling: pledge, start validity date, end validity date.</a:t>
            </a:r>
          </a:p>
          <a:p>
            <a:r>
              <a:rPr lang="en-US" dirty="0" smtClean="0"/>
              <a:t>This implies that an API for pledge historical info retrieval will change. </a:t>
            </a:r>
            <a:r>
              <a:rPr lang="en-US" dirty="0"/>
              <a:t>We will provide </a:t>
            </a:r>
            <a:r>
              <a:rPr lang="en-US" dirty="0" smtClean="0"/>
              <a:t>a backward </a:t>
            </a:r>
            <a:r>
              <a:rPr lang="en-US" dirty="0"/>
              <a:t>compatible API taking pledge as </a:t>
            </a:r>
            <a:r>
              <a:rPr lang="en-US" dirty="0" smtClean="0"/>
              <a:t>been defined </a:t>
            </a:r>
            <a:r>
              <a:rPr lang="en-US" dirty="0"/>
              <a:t>by the 1</a:t>
            </a:r>
            <a:r>
              <a:rPr lang="en-US" baseline="30000" dirty="0"/>
              <a:t>st</a:t>
            </a:r>
            <a:r>
              <a:rPr lang="en-US" dirty="0"/>
              <a:t> of </a:t>
            </a:r>
            <a:r>
              <a:rPr lang="en-US" dirty="0" smtClean="0"/>
              <a:t>April of each calendar year</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a:t>
            </a:fld>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9165" y="1173935"/>
            <a:ext cx="3243203" cy="4394200"/>
          </a:xfrm>
          <a:prstGeom prst="rect">
            <a:avLst/>
          </a:prstGeom>
        </p:spPr>
      </p:pic>
    </p:spTree>
    <p:extLst>
      <p:ext uri="{BB962C8B-B14F-4D97-AF65-F5344CB8AC3E}">
        <p14:creationId xmlns:p14="http://schemas.microsoft.com/office/powerpoint/2010/main" val="446736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implications</a:t>
            </a:r>
            <a:endParaRPr lang="en-US" dirty="0"/>
          </a:p>
        </p:txBody>
      </p:sp>
      <p:sp>
        <p:nvSpPr>
          <p:cNvPr id="3" name="Content Placeholder 2"/>
          <p:cNvSpPr>
            <a:spLocks noGrp="1"/>
          </p:cNvSpPr>
          <p:nvPr>
            <p:ph idx="1"/>
          </p:nvPr>
        </p:nvSpPr>
        <p:spPr/>
        <p:txBody>
          <a:bodyPr/>
          <a:lstStyle/>
          <a:p>
            <a:pPr marL="36576" indent="0">
              <a:buNone/>
            </a:pPr>
            <a:r>
              <a:rPr lang="en-US" dirty="0" smtClean="0"/>
              <a:t>The main implications are for the accounting applications and monthly accounting reports</a:t>
            </a:r>
          </a:p>
          <a:p>
            <a:r>
              <a:rPr lang="en-US" dirty="0" smtClean="0"/>
              <a:t>The EGI portal should be changed to deal with the finer granularity pledge.</a:t>
            </a:r>
          </a:p>
          <a:p>
            <a:r>
              <a:rPr lang="en-US" dirty="0" smtClean="0"/>
              <a:t>WLCG Storage Space Accounting application has to be adapted</a:t>
            </a:r>
          </a:p>
          <a:p>
            <a:r>
              <a:rPr lang="en-US" dirty="0"/>
              <a:t>M</a:t>
            </a:r>
            <a:r>
              <a:rPr lang="en-US" dirty="0" smtClean="0"/>
              <a:t>onthly accounting report generation should be changed as well</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17364584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plan to do</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In order to accelerate the implementation, we will take over generation of the monthly accounting reports from the EGI portal. We need to integrate storage accounting data into monthly accounting reports. So, both new features ( storage usage and quarterly pledges) will be implemented at the same time. This functionality will be accessible from the WLCG accounting validation application which has been presented at the last GDB. See backup slides. Time line - summer this year.</a:t>
            </a:r>
          </a:p>
          <a:p>
            <a:r>
              <a:rPr lang="en-US" dirty="0" smtClean="0"/>
              <a:t>Follow up with the EGI developer on the required changes in the EGI portal</a:t>
            </a:r>
          </a:p>
          <a:p>
            <a:r>
              <a:rPr lang="en-US" dirty="0" smtClean="0"/>
              <a:t>Follow up with other clients (experiment-specific </a:t>
            </a:r>
            <a:r>
              <a:rPr lang="en-US" smtClean="0"/>
              <a:t>accounting applications)</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5</a:t>
            </a:fld>
            <a:endParaRPr lang="en-US" dirty="0"/>
          </a:p>
        </p:txBody>
      </p:sp>
    </p:spTree>
    <p:extLst>
      <p:ext uri="{BB962C8B-B14F-4D97-AF65-F5344CB8AC3E}">
        <p14:creationId xmlns:p14="http://schemas.microsoft.com/office/powerpoint/2010/main" val="5666014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558"/>
            <a:ext cx="8226854" cy="940443"/>
          </a:xfrm>
        </p:spPr>
        <p:txBody>
          <a:bodyPr>
            <a:normAutofit fontScale="90000"/>
          </a:bodyPr>
          <a:lstStyle/>
          <a:p>
            <a:r>
              <a:rPr lang="en-US" dirty="0" smtClean="0"/>
              <a:t>Backup slide. Improving </a:t>
            </a:r>
            <a:r>
              <a:rPr lang="en-US" dirty="0" smtClean="0"/>
              <a:t>the procedure (2)</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6</a:t>
            </a:fld>
            <a:endParaRPr lang="en-US" dirty="0"/>
          </a:p>
        </p:txBody>
      </p:sp>
      <p:sp>
        <p:nvSpPr>
          <p:cNvPr id="6" name="Magnetic Disk 5"/>
          <p:cNvSpPr/>
          <p:nvPr/>
        </p:nvSpPr>
        <p:spPr>
          <a:xfrm>
            <a:off x="355600" y="1435100"/>
            <a:ext cx="1308100" cy="1092200"/>
          </a:xfrm>
          <a:prstGeom prst="flowChartMagneticDisk">
            <a:avLst/>
          </a:prstGeom>
          <a:gradFill flip="none" rotWithShape="1">
            <a:gsLst>
              <a:gs pos="0">
                <a:srgbClr val="FFD7A5">
                  <a:shade val="30000"/>
                  <a:satMod val="115000"/>
                </a:srgbClr>
              </a:gs>
              <a:gs pos="50000">
                <a:srgbClr val="FFD7A5">
                  <a:shade val="67500"/>
                  <a:satMod val="115000"/>
                </a:srgbClr>
              </a:gs>
              <a:gs pos="100000">
                <a:srgbClr val="FFD7A5">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2"/>
                </a:solidFill>
              </a:rPr>
              <a:t>EGI CPU accounting</a:t>
            </a:r>
            <a:endParaRPr lang="en-US" dirty="0">
              <a:solidFill>
                <a:schemeClr val="tx2"/>
              </a:solidFill>
            </a:endParaRPr>
          </a:p>
        </p:txBody>
      </p:sp>
      <p:sp>
        <p:nvSpPr>
          <p:cNvPr id="7" name="Magnetic Disk 6"/>
          <p:cNvSpPr/>
          <p:nvPr/>
        </p:nvSpPr>
        <p:spPr>
          <a:xfrm>
            <a:off x="1710638" y="2518250"/>
            <a:ext cx="4230473" cy="2387600"/>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2044700" y="3429000"/>
            <a:ext cx="1549400" cy="1181100"/>
          </a:xfrm>
          <a:prstGeom prst="rect">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2"/>
                </a:solidFill>
              </a:rPr>
              <a:t>Auto-generated monthly summaries </a:t>
            </a:r>
            <a:endParaRPr lang="en-US" dirty="0">
              <a:solidFill>
                <a:schemeClr val="tx2"/>
              </a:solidFill>
            </a:endParaRPr>
          </a:p>
        </p:txBody>
      </p:sp>
      <p:sp>
        <p:nvSpPr>
          <p:cNvPr id="9" name="Rectangle 8"/>
          <p:cNvSpPr/>
          <p:nvPr/>
        </p:nvSpPr>
        <p:spPr>
          <a:xfrm>
            <a:off x="6770473" y="2302238"/>
            <a:ext cx="1889554" cy="17526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6904938" y="2788720"/>
            <a:ext cx="1668677" cy="1200329"/>
          </a:xfrm>
          <a:prstGeom prst="rect">
            <a:avLst/>
          </a:prstGeom>
          <a:noFill/>
        </p:spPr>
        <p:txBody>
          <a:bodyPr wrap="square" rtlCol="0">
            <a:spAutoFit/>
          </a:bodyPr>
          <a:lstStyle/>
          <a:p>
            <a:r>
              <a:rPr lang="en-US" smtClean="0"/>
              <a:t>Validation application: Agree/Provide </a:t>
            </a:r>
            <a:r>
              <a:rPr lang="en-US" dirty="0" smtClean="0"/>
              <a:t>corrected data </a:t>
            </a:r>
            <a:endParaRPr lang="en-US" dirty="0"/>
          </a:p>
        </p:txBody>
      </p:sp>
      <p:sp>
        <p:nvSpPr>
          <p:cNvPr id="11" name="Rectangle 10"/>
          <p:cNvSpPr/>
          <p:nvPr/>
        </p:nvSpPr>
        <p:spPr>
          <a:xfrm>
            <a:off x="8026400" y="842853"/>
            <a:ext cx="657654" cy="541574"/>
          </a:xfrm>
          <a:prstGeom prst="rect">
            <a:avLst/>
          </a:prstGeom>
          <a:gradFill flip="none" rotWithShape="1">
            <a:gsLst>
              <a:gs pos="0">
                <a:srgbClr val="E2FFFA">
                  <a:shade val="30000"/>
                  <a:satMod val="115000"/>
                </a:srgbClr>
              </a:gs>
              <a:gs pos="50000">
                <a:srgbClr val="E2FFFA">
                  <a:shade val="67500"/>
                  <a:satMod val="115000"/>
                </a:srgbClr>
              </a:gs>
              <a:gs pos="100000">
                <a:srgbClr val="E2FFFA">
                  <a:shade val="100000"/>
                  <a:satMod val="115000"/>
                </a:srgbClr>
              </a:gs>
            </a:gsLst>
            <a:lin ang="2700000" scaled="1"/>
            <a:tileRect/>
          </a:gradFill>
          <a:ln>
            <a:solidFill>
              <a:srgbClr val="E2FFFA"/>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8178800" y="995253"/>
            <a:ext cx="657654" cy="541574"/>
          </a:xfrm>
          <a:prstGeom prst="rect">
            <a:avLst/>
          </a:prstGeom>
          <a:gradFill flip="none" rotWithShape="1">
            <a:gsLst>
              <a:gs pos="0">
                <a:srgbClr val="E2FFFA">
                  <a:shade val="30000"/>
                  <a:satMod val="115000"/>
                </a:srgbClr>
              </a:gs>
              <a:gs pos="50000">
                <a:srgbClr val="E2FFFA">
                  <a:shade val="67500"/>
                  <a:satMod val="115000"/>
                </a:srgbClr>
              </a:gs>
              <a:gs pos="100000">
                <a:srgbClr val="E2FFFA">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8331200" y="1147653"/>
            <a:ext cx="657654" cy="541574"/>
          </a:xfrm>
          <a:prstGeom prst="rect">
            <a:avLst/>
          </a:prstGeom>
          <a:gradFill flip="none" rotWithShape="1">
            <a:gsLst>
              <a:gs pos="0">
                <a:srgbClr val="E2FFFA">
                  <a:shade val="30000"/>
                  <a:satMod val="115000"/>
                </a:srgbClr>
              </a:gs>
              <a:gs pos="50000">
                <a:srgbClr val="E2FFFA">
                  <a:shade val="67500"/>
                  <a:satMod val="115000"/>
                </a:srgbClr>
              </a:gs>
              <a:gs pos="100000">
                <a:srgbClr val="E2FFFA">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tx2"/>
                </a:solidFill>
              </a:rPr>
              <a:t>Sites</a:t>
            </a:r>
            <a:endParaRPr lang="en-US" sz="1600" dirty="0">
              <a:solidFill>
                <a:schemeClr val="tx2"/>
              </a:solidFill>
            </a:endParaRPr>
          </a:p>
        </p:txBody>
      </p:sp>
      <p:sp>
        <p:nvSpPr>
          <p:cNvPr id="14" name="Magnetic Disk 13"/>
          <p:cNvSpPr/>
          <p:nvPr/>
        </p:nvSpPr>
        <p:spPr>
          <a:xfrm>
            <a:off x="7234023" y="4541320"/>
            <a:ext cx="1584754" cy="1510230"/>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2"/>
                </a:solidFill>
              </a:rPr>
              <a:t>CRIC (topology and authorization)</a:t>
            </a:r>
            <a:endParaRPr lang="en-US" dirty="0">
              <a:solidFill>
                <a:schemeClr val="tx2"/>
              </a:solidFill>
            </a:endParaRPr>
          </a:p>
        </p:txBody>
      </p:sp>
      <p:sp>
        <p:nvSpPr>
          <p:cNvPr id="15" name="TextBox 14"/>
          <p:cNvSpPr txBox="1"/>
          <p:nvPr/>
        </p:nvSpPr>
        <p:spPr>
          <a:xfrm>
            <a:off x="2819400" y="2788720"/>
            <a:ext cx="2082800" cy="369332"/>
          </a:xfrm>
          <a:prstGeom prst="rect">
            <a:avLst/>
          </a:prstGeom>
          <a:noFill/>
        </p:spPr>
        <p:txBody>
          <a:bodyPr wrap="square" rtlCol="0">
            <a:spAutoFit/>
          </a:bodyPr>
          <a:lstStyle/>
          <a:p>
            <a:r>
              <a:rPr lang="en-US" b="1" dirty="0" smtClean="0"/>
              <a:t>Extended WSSA</a:t>
            </a:r>
            <a:endParaRPr lang="en-US" b="1" dirty="0"/>
          </a:p>
        </p:txBody>
      </p:sp>
      <p:cxnSp>
        <p:nvCxnSpPr>
          <p:cNvPr id="17" name="Straight Arrow Connector 16"/>
          <p:cNvCxnSpPr>
            <a:stCxn id="6" idx="3"/>
          </p:cNvCxnSpPr>
          <p:nvPr/>
        </p:nvCxnSpPr>
        <p:spPr>
          <a:xfrm>
            <a:off x="1009650" y="2527300"/>
            <a:ext cx="1035050" cy="1527538"/>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217274" y="2840373"/>
            <a:ext cx="1446426" cy="1200329"/>
          </a:xfrm>
          <a:prstGeom prst="rect">
            <a:avLst/>
          </a:prstGeom>
          <a:noFill/>
        </p:spPr>
        <p:txBody>
          <a:bodyPr wrap="square" rtlCol="0">
            <a:spAutoFit/>
          </a:bodyPr>
          <a:lstStyle/>
          <a:p>
            <a:r>
              <a:rPr lang="en-US" smtClean="0"/>
              <a:t>Pulls monthly CPU </a:t>
            </a:r>
            <a:r>
              <a:rPr lang="en-US" dirty="0" smtClean="0"/>
              <a:t>accounting</a:t>
            </a:r>
            <a:endParaRPr lang="en-US" dirty="0"/>
          </a:p>
        </p:txBody>
      </p:sp>
      <p:cxnSp>
        <p:nvCxnSpPr>
          <p:cNvPr id="20" name="Straight Arrow Connector 19"/>
          <p:cNvCxnSpPr>
            <a:stCxn id="14" idx="1"/>
          </p:cNvCxnSpPr>
          <p:nvPr/>
        </p:nvCxnSpPr>
        <p:spPr>
          <a:xfrm flipH="1" flipV="1">
            <a:off x="7893608" y="4063888"/>
            <a:ext cx="132792" cy="47743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stCxn id="7" idx="4"/>
            <a:endCxn id="9" idx="1"/>
          </p:cNvCxnSpPr>
          <p:nvPr/>
        </p:nvCxnSpPr>
        <p:spPr>
          <a:xfrm flipV="1">
            <a:off x="5941111" y="3178538"/>
            <a:ext cx="829362" cy="53351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a:stCxn id="13" idx="2"/>
            <a:endCxn id="9" idx="0"/>
          </p:cNvCxnSpPr>
          <p:nvPr/>
        </p:nvCxnSpPr>
        <p:spPr>
          <a:xfrm flipH="1">
            <a:off x="7715250" y="1689227"/>
            <a:ext cx="944777" cy="61301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7208698" y="1278490"/>
            <a:ext cx="1330604" cy="923330"/>
          </a:xfrm>
          <a:prstGeom prst="rect">
            <a:avLst/>
          </a:prstGeom>
          <a:noFill/>
        </p:spPr>
        <p:txBody>
          <a:bodyPr wrap="square" rtlCol="0">
            <a:spAutoFit/>
          </a:bodyPr>
          <a:lstStyle/>
          <a:p>
            <a:r>
              <a:rPr lang="en-US" smtClean="0"/>
              <a:t>Validate monthly data</a:t>
            </a:r>
            <a:endParaRPr lang="en-US"/>
          </a:p>
        </p:txBody>
      </p:sp>
      <p:sp>
        <p:nvSpPr>
          <p:cNvPr id="21" name="Rectangle 20"/>
          <p:cNvSpPr/>
          <p:nvPr/>
        </p:nvSpPr>
        <p:spPr>
          <a:xfrm>
            <a:off x="4031692" y="3158052"/>
            <a:ext cx="1549400" cy="1629847"/>
          </a:xfrm>
          <a:prstGeom prst="rect">
            <a:avLst/>
          </a:prstGeom>
          <a:solidFill>
            <a:schemeClr val="tx2">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2"/>
                </a:solidFill>
              </a:rPr>
              <a:t>Validated monthly summaries</a:t>
            </a:r>
          </a:p>
          <a:p>
            <a:pPr algn="ctr"/>
            <a:r>
              <a:rPr lang="en-US" dirty="0" smtClean="0">
                <a:solidFill>
                  <a:schemeClr val="tx2"/>
                </a:solidFill>
              </a:rPr>
              <a:t>and logs of site validation</a:t>
            </a:r>
            <a:endParaRPr lang="en-US" dirty="0">
              <a:solidFill>
                <a:schemeClr val="tx2"/>
              </a:solidFill>
            </a:endParaRPr>
          </a:p>
        </p:txBody>
      </p:sp>
      <p:cxnSp>
        <p:nvCxnSpPr>
          <p:cNvPr id="5" name="Straight Arrow Connector 4"/>
          <p:cNvCxnSpPr/>
          <p:nvPr/>
        </p:nvCxnSpPr>
        <p:spPr>
          <a:xfrm flipH="1">
            <a:off x="5978096" y="3440537"/>
            <a:ext cx="792377" cy="54851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506848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558"/>
            <a:ext cx="8226854" cy="940443"/>
          </a:xfrm>
        </p:spPr>
        <p:txBody>
          <a:bodyPr>
            <a:normAutofit fontScale="90000"/>
          </a:bodyPr>
          <a:lstStyle/>
          <a:p>
            <a:r>
              <a:rPr lang="en-US" dirty="0" smtClean="0"/>
              <a:t>Backup slide. Improving </a:t>
            </a:r>
            <a:r>
              <a:rPr lang="en-US" dirty="0" smtClean="0"/>
              <a:t>the procedure (3)</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7</a:t>
            </a:fld>
            <a:endParaRPr lang="en-US" dirty="0"/>
          </a:p>
        </p:txBody>
      </p:sp>
      <p:sp>
        <p:nvSpPr>
          <p:cNvPr id="6" name="Magnetic Disk 5"/>
          <p:cNvSpPr/>
          <p:nvPr/>
        </p:nvSpPr>
        <p:spPr>
          <a:xfrm>
            <a:off x="355600" y="1435100"/>
            <a:ext cx="1308100" cy="1092200"/>
          </a:xfrm>
          <a:prstGeom prst="flowChartMagneticDisk">
            <a:avLst/>
          </a:prstGeom>
          <a:gradFill flip="none" rotWithShape="1">
            <a:gsLst>
              <a:gs pos="0">
                <a:srgbClr val="FFD7A5">
                  <a:shade val="30000"/>
                  <a:satMod val="115000"/>
                </a:srgbClr>
              </a:gs>
              <a:gs pos="50000">
                <a:srgbClr val="FFD7A5">
                  <a:shade val="67500"/>
                  <a:satMod val="115000"/>
                </a:srgbClr>
              </a:gs>
              <a:gs pos="100000">
                <a:srgbClr val="FFD7A5">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2"/>
                </a:solidFill>
              </a:rPr>
              <a:t>EGI CPU accounting</a:t>
            </a:r>
            <a:endParaRPr lang="en-US" dirty="0">
              <a:solidFill>
                <a:schemeClr val="tx2"/>
              </a:solidFill>
            </a:endParaRPr>
          </a:p>
        </p:txBody>
      </p:sp>
      <p:sp>
        <p:nvSpPr>
          <p:cNvPr id="7" name="Magnetic Disk 6"/>
          <p:cNvSpPr/>
          <p:nvPr/>
        </p:nvSpPr>
        <p:spPr>
          <a:xfrm>
            <a:off x="1710638" y="2518250"/>
            <a:ext cx="4230473" cy="2387600"/>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2044700" y="3429000"/>
            <a:ext cx="1549400" cy="1181100"/>
          </a:xfrm>
          <a:prstGeom prst="rect">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2"/>
                </a:solidFill>
              </a:rPr>
              <a:t>Auto-generated monthly summaries </a:t>
            </a:r>
            <a:endParaRPr lang="en-US" dirty="0">
              <a:solidFill>
                <a:schemeClr val="tx2"/>
              </a:solidFill>
            </a:endParaRPr>
          </a:p>
        </p:txBody>
      </p:sp>
      <p:sp>
        <p:nvSpPr>
          <p:cNvPr id="9" name="Rectangle 8"/>
          <p:cNvSpPr/>
          <p:nvPr/>
        </p:nvSpPr>
        <p:spPr>
          <a:xfrm>
            <a:off x="6770473" y="2302238"/>
            <a:ext cx="1889554" cy="17526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6904938" y="2788720"/>
            <a:ext cx="1668677" cy="1200329"/>
          </a:xfrm>
          <a:prstGeom prst="rect">
            <a:avLst/>
          </a:prstGeom>
          <a:noFill/>
        </p:spPr>
        <p:txBody>
          <a:bodyPr wrap="square" rtlCol="0">
            <a:spAutoFit/>
          </a:bodyPr>
          <a:lstStyle/>
          <a:p>
            <a:r>
              <a:rPr lang="en-US" smtClean="0"/>
              <a:t>Validation application: Agree/Provide </a:t>
            </a:r>
            <a:r>
              <a:rPr lang="en-US" dirty="0" smtClean="0"/>
              <a:t>corrected data </a:t>
            </a:r>
            <a:endParaRPr lang="en-US" dirty="0"/>
          </a:p>
        </p:txBody>
      </p:sp>
      <p:sp>
        <p:nvSpPr>
          <p:cNvPr id="11" name="Rectangle 10"/>
          <p:cNvSpPr/>
          <p:nvPr/>
        </p:nvSpPr>
        <p:spPr>
          <a:xfrm>
            <a:off x="8026400" y="842853"/>
            <a:ext cx="657654" cy="541574"/>
          </a:xfrm>
          <a:prstGeom prst="rect">
            <a:avLst/>
          </a:prstGeom>
          <a:gradFill flip="none" rotWithShape="1">
            <a:gsLst>
              <a:gs pos="0">
                <a:srgbClr val="E2FFFA">
                  <a:shade val="30000"/>
                  <a:satMod val="115000"/>
                </a:srgbClr>
              </a:gs>
              <a:gs pos="50000">
                <a:srgbClr val="E2FFFA">
                  <a:shade val="67500"/>
                  <a:satMod val="115000"/>
                </a:srgbClr>
              </a:gs>
              <a:gs pos="100000">
                <a:srgbClr val="E2FFFA">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8178800" y="995253"/>
            <a:ext cx="657654" cy="541574"/>
          </a:xfrm>
          <a:prstGeom prst="rect">
            <a:avLst/>
          </a:prstGeom>
          <a:gradFill flip="none" rotWithShape="1">
            <a:gsLst>
              <a:gs pos="0">
                <a:srgbClr val="E2FFFA">
                  <a:shade val="30000"/>
                  <a:satMod val="115000"/>
                </a:srgbClr>
              </a:gs>
              <a:gs pos="50000">
                <a:srgbClr val="E2FFFA">
                  <a:shade val="67500"/>
                  <a:satMod val="115000"/>
                </a:srgbClr>
              </a:gs>
              <a:gs pos="100000">
                <a:srgbClr val="E2FFFA">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8331200" y="1147653"/>
            <a:ext cx="657654" cy="541574"/>
          </a:xfrm>
          <a:prstGeom prst="rect">
            <a:avLst/>
          </a:prstGeom>
          <a:gradFill flip="none" rotWithShape="1">
            <a:gsLst>
              <a:gs pos="0">
                <a:srgbClr val="E2FFFA">
                  <a:shade val="30000"/>
                  <a:satMod val="115000"/>
                </a:srgbClr>
              </a:gs>
              <a:gs pos="50000">
                <a:srgbClr val="E2FFFA">
                  <a:shade val="67500"/>
                  <a:satMod val="115000"/>
                </a:srgbClr>
              </a:gs>
              <a:gs pos="100000">
                <a:srgbClr val="E2FFFA">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tx2"/>
                </a:solidFill>
              </a:rPr>
              <a:t>Sites</a:t>
            </a:r>
            <a:endParaRPr lang="en-US" sz="1600" dirty="0">
              <a:solidFill>
                <a:schemeClr val="tx2"/>
              </a:solidFill>
            </a:endParaRPr>
          </a:p>
        </p:txBody>
      </p:sp>
      <p:sp>
        <p:nvSpPr>
          <p:cNvPr id="14" name="Magnetic Disk 13"/>
          <p:cNvSpPr/>
          <p:nvPr/>
        </p:nvSpPr>
        <p:spPr>
          <a:xfrm>
            <a:off x="7234023" y="4541320"/>
            <a:ext cx="1584754" cy="1510230"/>
          </a:xfrm>
          <a:prstGeom prst="flowChartMagneticDisk">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2"/>
                </a:solidFill>
              </a:rPr>
              <a:t>CRIC (topology and authorization)</a:t>
            </a:r>
            <a:endParaRPr lang="en-US" dirty="0">
              <a:solidFill>
                <a:schemeClr val="tx2"/>
              </a:solidFill>
            </a:endParaRPr>
          </a:p>
        </p:txBody>
      </p:sp>
      <p:sp>
        <p:nvSpPr>
          <p:cNvPr id="15" name="TextBox 14"/>
          <p:cNvSpPr txBox="1"/>
          <p:nvPr/>
        </p:nvSpPr>
        <p:spPr>
          <a:xfrm>
            <a:off x="2819400" y="2788720"/>
            <a:ext cx="2082800" cy="369332"/>
          </a:xfrm>
          <a:prstGeom prst="rect">
            <a:avLst/>
          </a:prstGeom>
          <a:noFill/>
        </p:spPr>
        <p:txBody>
          <a:bodyPr wrap="square" rtlCol="0">
            <a:spAutoFit/>
          </a:bodyPr>
          <a:lstStyle/>
          <a:p>
            <a:r>
              <a:rPr lang="en-US" b="1" dirty="0" smtClean="0"/>
              <a:t>Extended WSSA</a:t>
            </a:r>
            <a:endParaRPr lang="en-US" b="1" dirty="0"/>
          </a:p>
        </p:txBody>
      </p:sp>
      <p:cxnSp>
        <p:nvCxnSpPr>
          <p:cNvPr id="17" name="Straight Arrow Connector 16"/>
          <p:cNvCxnSpPr>
            <a:stCxn id="6" idx="3"/>
          </p:cNvCxnSpPr>
          <p:nvPr/>
        </p:nvCxnSpPr>
        <p:spPr>
          <a:xfrm>
            <a:off x="1009650" y="2527300"/>
            <a:ext cx="1035050" cy="1527538"/>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217274" y="2840373"/>
            <a:ext cx="1446426" cy="1200329"/>
          </a:xfrm>
          <a:prstGeom prst="rect">
            <a:avLst/>
          </a:prstGeom>
          <a:noFill/>
        </p:spPr>
        <p:txBody>
          <a:bodyPr wrap="square" rtlCol="0">
            <a:spAutoFit/>
          </a:bodyPr>
          <a:lstStyle/>
          <a:p>
            <a:r>
              <a:rPr lang="en-US" smtClean="0"/>
              <a:t>Pulls monthly CPU </a:t>
            </a:r>
            <a:r>
              <a:rPr lang="en-US" dirty="0" smtClean="0"/>
              <a:t>accounting</a:t>
            </a:r>
            <a:endParaRPr lang="en-US" dirty="0"/>
          </a:p>
        </p:txBody>
      </p:sp>
      <p:cxnSp>
        <p:nvCxnSpPr>
          <p:cNvPr id="20" name="Straight Arrow Connector 19"/>
          <p:cNvCxnSpPr>
            <a:stCxn id="14" idx="1"/>
          </p:cNvCxnSpPr>
          <p:nvPr/>
        </p:nvCxnSpPr>
        <p:spPr>
          <a:xfrm flipH="1" flipV="1">
            <a:off x="7893608" y="4063888"/>
            <a:ext cx="132792" cy="47743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stCxn id="7" idx="4"/>
            <a:endCxn id="9" idx="1"/>
          </p:cNvCxnSpPr>
          <p:nvPr/>
        </p:nvCxnSpPr>
        <p:spPr>
          <a:xfrm flipV="1">
            <a:off x="5941111" y="3178538"/>
            <a:ext cx="829362" cy="53351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a:stCxn id="13" idx="2"/>
            <a:endCxn id="9" idx="0"/>
          </p:cNvCxnSpPr>
          <p:nvPr/>
        </p:nvCxnSpPr>
        <p:spPr>
          <a:xfrm flipH="1">
            <a:off x="7715250" y="1689227"/>
            <a:ext cx="944777" cy="61301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7329423" y="1293451"/>
            <a:ext cx="1330604" cy="923330"/>
          </a:xfrm>
          <a:prstGeom prst="rect">
            <a:avLst/>
          </a:prstGeom>
          <a:noFill/>
        </p:spPr>
        <p:txBody>
          <a:bodyPr wrap="square" rtlCol="0">
            <a:spAutoFit/>
          </a:bodyPr>
          <a:lstStyle/>
          <a:p>
            <a:r>
              <a:rPr lang="en-US" smtClean="0"/>
              <a:t>Validate monthly data</a:t>
            </a:r>
            <a:endParaRPr lang="en-US"/>
          </a:p>
        </p:txBody>
      </p:sp>
      <p:sp>
        <p:nvSpPr>
          <p:cNvPr id="21" name="Rectangle 20"/>
          <p:cNvSpPr/>
          <p:nvPr/>
        </p:nvSpPr>
        <p:spPr>
          <a:xfrm>
            <a:off x="4031692" y="3158052"/>
            <a:ext cx="1549400" cy="1629847"/>
          </a:xfrm>
          <a:prstGeom prst="rect">
            <a:avLst/>
          </a:prstGeom>
          <a:solidFill>
            <a:schemeClr val="tx2">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2"/>
                </a:solidFill>
              </a:rPr>
              <a:t>Validated monthly summaries</a:t>
            </a:r>
          </a:p>
          <a:p>
            <a:pPr algn="ctr"/>
            <a:r>
              <a:rPr lang="en-US" dirty="0" smtClean="0">
                <a:solidFill>
                  <a:schemeClr val="tx2"/>
                </a:solidFill>
              </a:rPr>
              <a:t>and logs of site validation</a:t>
            </a:r>
            <a:endParaRPr lang="en-US" dirty="0">
              <a:solidFill>
                <a:schemeClr val="tx2"/>
              </a:solidFill>
            </a:endParaRPr>
          </a:p>
        </p:txBody>
      </p:sp>
      <p:cxnSp>
        <p:nvCxnSpPr>
          <p:cNvPr id="5" name="Straight Arrow Connector 4"/>
          <p:cNvCxnSpPr/>
          <p:nvPr/>
        </p:nvCxnSpPr>
        <p:spPr>
          <a:xfrm flipH="1">
            <a:off x="5978096" y="3440537"/>
            <a:ext cx="792377" cy="54851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2717800" y="5130800"/>
            <a:ext cx="2184400" cy="920750"/>
          </a:xfrm>
          <a:prstGeom prst="rect">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2"/>
                </a:solidFill>
              </a:rPr>
              <a:t>Comparing the two and following up on the inconsistencies</a:t>
            </a:r>
            <a:endParaRPr lang="en-US" dirty="0">
              <a:solidFill>
                <a:schemeClr val="tx2"/>
              </a:solidFill>
            </a:endParaRPr>
          </a:p>
        </p:txBody>
      </p:sp>
      <p:cxnSp>
        <p:nvCxnSpPr>
          <p:cNvPr id="19" name="Straight Arrow Connector 18"/>
          <p:cNvCxnSpPr>
            <a:endCxn id="3" idx="0"/>
          </p:cNvCxnSpPr>
          <p:nvPr/>
        </p:nvCxnSpPr>
        <p:spPr>
          <a:xfrm>
            <a:off x="2933700" y="4610100"/>
            <a:ext cx="876300" cy="52070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a:stCxn id="21" idx="2"/>
            <a:endCxn id="3" idx="0"/>
          </p:cNvCxnSpPr>
          <p:nvPr/>
        </p:nvCxnSpPr>
        <p:spPr>
          <a:xfrm flipH="1">
            <a:off x="3810000" y="4787899"/>
            <a:ext cx="996392" cy="34290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6407632"/>
      </p:ext>
    </p:extLst>
  </p:cSld>
  <p:clrMapOvr>
    <a:masterClrMapping/>
  </p:clrMapOvr>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CERNCorporate4-3</Template>
  <TotalTime>38096</TotalTime>
  <Words>449</Words>
  <Application>Microsoft Macintosh PowerPoint</Application>
  <PresentationFormat>On-screen Show (4:3)</PresentationFormat>
  <Paragraphs>51</Paragraphs>
  <Slides>7</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Calibri</vt:lpstr>
      <vt:lpstr>Wingdings</vt:lpstr>
      <vt:lpstr>Arial</vt:lpstr>
      <vt:lpstr>CERNCorporate4-3</vt:lpstr>
      <vt:lpstr>Quarterly pledge implementation   MB 02.04.2019  Julia Andreeva , CERN </vt:lpstr>
      <vt:lpstr>REBUS functionality in CRIC</vt:lpstr>
      <vt:lpstr>Quarterly pledges</vt:lpstr>
      <vt:lpstr>Main implications</vt:lpstr>
      <vt:lpstr>What we plan to do</vt:lpstr>
      <vt:lpstr>Backup slide. Improving the procedure (2)</vt:lpstr>
      <vt:lpstr>Backup slide. Improving the procedure (3)</vt:lpstr>
    </vt:vector>
  </TitlesOfParts>
  <Company>CERN</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NN</dc:creator>
  <cp:lastModifiedBy>Julia Andreeva</cp:lastModifiedBy>
  <cp:revision>453</cp:revision>
  <cp:lastPrinted>2018-07-06T16:08:57Z</cp:lastPrinted>
  <dcterms:created xsi:type="dcterms:W3CDTF">2015-01-26T14:46:24Z</dcterms:created>
  <dcterms:modified xsi:type="dcterms:W3CDTF">2019-04-02T13:46:32Z</dcterms:modified>
</cp:coreProperties>
</file>