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83660" r:id="rId1"/>
  </p:sldMasterIdLst>
  <p:notesMasterIdLst>
    <p:notesMasterId r:id="rId67"/>
  </p:notesMasterIdLst>
  <p:handoutMasterIdLst>
    <p:handoutMasterId r:id="rId68"/>
  </p:handoutMasterIdLst>
  <p:sldIdLst>
    <p:sldId id="315" r:id="rId2"/>
    <p:sldId id="550" r:id="rId3"/>
    <p:sldId id="485" r:id="rId4"/>
    <p:sldId id="603" r:id="rId5"/>
    <p:sldId id="554" r:id="rId6"/>
    <p:sldId id="551" r:id="rId7"/>
    <p:sldId id="691" r:id="rId8"/>
    <p:sldId id="692" r:id="rId9"/>
    <p:sldId id="584" r:id="rId10"/>
    <p:sldId id="640" r:id="rId11"/>
    <p:sldId id="641" r:id="rId12"/>
    <p:sldId id="604" r:id="rId13"/>
    <p:sldId id="605" r:id="rId14"/>
    <p:sldId id="606" r:id="rId15"/>
    <p:sldId id="607" r:id="rId16"/>
    <p:sldId id="608" r:id="rId17"/>
    <p:sldId id="663" r:id="rId18"/>
    <p:sldId id="693" r:id="rId19"/>
    <p:sldId id="662" r:id="rId20"/>
    <p:sldId id="610" r:id="rId21"/>
    <p:sldId id="611" r:id="rId22"/>
    <p:sldId id="612" r:id="rId23"/>
    <p:sldId id="613" r:id="rId24"/>
    <p:sldId id="614" r:id="rId25"/>
    <p:sldId id="615" r:id="rId26"/>
    <p:sldId id="616" r:id="rId27"/>
    <p:sldId id="622" r:id="rId28"/>
    <p:sldId id="623" r:id="rId29"/>
    <p:sldId id="624" r:id="rId30"/>
    <p:sldId id="658" r:id="rId31"/>
    <p:sldId id="659" r:id="rId32"/>
    <p:sldId id="660" r:id="rId33"/>
    <p:sldId id="656" r:id="rId34"/>
    <p:sldId id="646" r:id="rId35"/>
    <p:sldId id="647" r:id="rId36"/>
    <p:sldId id="661" r:id="rId37"/>
    <p:sldId id="664" r:id="rId38"/>
    <p:sldId id="627" r:id="rId39"/>
    <p:sldId id="633" r:id="rId40"/>
    <p:sldId id="635" r:id="rId41"/>
    <p:sldId id="632" r:id="rId42"/>
    <p:sldId id="637" r:id="rId43"/>
    <p:sldId id="636" r:id="rId44"/>
    <p:sldId id="681" r:id="rId45"/>
    <p:sldId id="694" r:id="rId46"/>
    <p:sldId id="683" r:id="rId47"/>
    <p:sldId id="642" r:id="rId48"/>
    <p:sldId id="649" r:id="rId49"/>
    <p:sldId id="651" r:id="rId50"/>
    <p:sldId id="697" r:id="rId51"/>
    <p:sldId id="648" r:id="rId52"/>
    <p:sldId id="653" r:id="rId53"/>
    <p:sldId id="695" r:id="rId54"/>
    <p:sldId id="669" r:id="rId55"/>
    <p:sldId id="678" r:id="rId56"/>
    <p:sldId id="679" r:id="rId57"/>
    <p:sldId id="680" r:id="rId58"/>
    <p:sldId id="674" r:id="rId59"/>
    <p:sldId id="675" r:id="rId60"/>
    <p:sldId id="684" r:id="rId61"/>
    <p:sldId id="676" r:id="rId62"/>
    <p:sldId id="677" r:id="rId63"/>
    <p:sldId id="673" r:id="rId64"/>
    <p:sldId id="689" r:id="rId65"/>
    <p:sldId id="601" r:id="rId66"/>
  </p:sldIdLst>
  <p:sldSz cx="9144000" cy="6858000" type="screen4x3"/>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13">
          <p15:clr>
            <a:srgbClr val="A4A3A4"/>
          </p15:clr>
        </p15:guide>
        <p15:guide id="2" pos="5759">
          <p15:clr>
            <a:srgbClr val="A4A3A4"/>
          </p15:clr>
        </p15:guide>
        <p15:guide id="3" orient="horz" pos="3897">
          <p15:clr>
            <a:srgbClr val="A4A3A4"/>
          </p15:clr>
        </p15:guide>
        <p15:guide id="4" pos="565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atriz Conde Fernandez" initials="BCF" lastIdx="14" clrIdx="0">
    <p:extLst/>
  </p:cmAuthor>
  <p:cmAuthor id="2" name="Ana-paula bernardes" initials="Ab" lastIdx="77" clrIdx="1">
    <p:extLst>
      <p:ext uri="{19B8F6BF-5375-455C-9EA6-DF929625EA0E}">
        <p15:presenceInfo xmlns:p15="http://schemas.microsoft.com/office/powerpoint/2012/main" userId="268e9f3ab4fef316" providerId="Windows Live"/>
      </p:ext>
    </p:extLst>
  </p:cmAuthor>
  <p:cmAuthor id="3" name="Julien Marc Riegert" initials="JMR" lastIdx="24" clrIdx="2">
    <p:extLst>
      <p:ext uri="{19B8F6BF-5375-455C-9EA6-DF929625EA0E}">
        <p15:presenceInfo xmlns:p15="http://schemas.microsoft.com/office/powerpoint/2012/main" userId="S-1-5-21-1526224874-1540688658-1361462980-572138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8000"/>
    <a:srgbClr val="FF3300"/>
    <a:srgbClr val="FF66FF"/>
    <a:srgbClr val="3399FF"/>
    <a:srgbClr val="FFCCFF"/>
    <a:srgbClr val="FFFFCC"/>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76" autoAdjust="0"/>
    <p:restoredTop sz="87143" autoAdjust="0"/>
  </p:normalViewPr>
  <p:slideViewPr>
    <p:cSldViewPr snapToGrid="0" snapToObjects="1" showGuides="1">
      <p:cViewPr varScale="1">
        <p:scale>
          <a:sx n="128" d="100"/>
          <a:sy n="128" d="100"/>
        </p:scale>
        <p:origin x="1146" y="114"/>
      </p:cViewPr>
      <p:guideLst>
        <p:guide orient="horz" pos="3113"/>
        <p:guide pos="5759"/>
        <p:guide orient="horz" pos="3897"/>
        <p:guide pos="565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160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
            <a:ext cx="2945659" cy="496411"/>
          </a:xfrm>
          <a:prstGeom prst="rect">
            <a:avLst/>
          </a:prstGeom>
        </p:spPr>
        <p:txBody>
          <a:bodyPr vert="horz" lIns="92986" tIns="46493" rIns="92986" bIns="46493" rtlCol="0"/>
          <a:lstStyle>
            <a:lvl1pPr algn="l">
              <a:defRPr sz="1200"/>
            </a:lvl1pPr>
          </a:lstStyle>
          <a:p>
            <a:endParaRPr lang="en-US" dirty="0"/>
          </a:p>
        </p:txBody>
      </p:sp>
      <p:sp>
        <p:nvSpPr>
          <p:cNvPr id="3" name="Date Placeholder 2"/>
          <p:cNvSpPr>
            <a:spLocks noGrp="1"/>
          </p:cNvSpPr>
          <p:nvPr>
            <p:ph type="dt" sz="quarter" idx="1"/>
          </p:nvPr>
        </p:nvSpPr>
        <p:spPr>
          <a:xfrm>
            <a:off x="3850446" y="1"/>
            <a:ext cx="2945659" cy="496411"/>
          </a:xfrm>
          <a:prstGeom prst="rect">
            <a:avLst/>
          </a:prstGeom>
        </p:spPr>
        <p:txBody>
          <a:bodyPr vert="horz" lIns="92986" tIns="46493" rIns="92986" bIns="46493" rtlCol="0"/>
          <a:lstStyle>
            <a:lvl1pPr algn="r">
              <a:defRPr sz="1200"/>
            </a:lvl1pPr>
          </a:lstStyle>
          <a:p>
            <a:fld id="{EABD029F-6BCD-C547-8DCE-6FC2F466EFE1}" type="datetimeFigureOut">
              <a:rPr lang="en-US" smtClean="0"/>
              <a:pPr/>
              <a:t>24-Aug-18</a:t>
            </a:fld>
            <a:endParaRPr lang="en-US" dirty="0"/>
          </a:p>
        </p:txBody>
      </p:sp>
      <p:sp>
        <p:nvSpPr>
          <p:cNvPr id="4" name="Footer Placeholder 3"/>
          <p:cNvSpPr>
            <a:spLocks noGrp="1"/>
          </p:cNvSpPr>
          <p:nvPr>
            <p:ph type="ftr" sz="quarter" idx="2"/>
          </p:nvPr>
        </p:nvSpPr>
        <p:spPr>
          <a:xfrm>
            <a:off x="3" y="9430095"/>
            <a:ext cx="2945659" cy="496411"/>
          </a:xfrm>
          <a:prstGeom prst="rect">
            <a:avLst/>
          </a:prstGeom>
        </p:spPr>
        <p:txBody>
          <a:bodyPr vert="horz" lIns="92986" tIns="46493" rIns="92986" bIns="4649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446" y="9430095"/>
            <a:ext cx="2945659" cy="496411"/>
          </a:xfrm>
          <a:prstGeom prst="rect">
            <a:avLst/>
          </a:prstGeom>
        </p:spPr>
        <p:txBody>
          <a:bodyPr vert="horz" lIns="92986" tIns="46493" rIns="92986" bIns="46493" rtlCol="0" anchor="b"/>
          <a:lstStyle>
            <a:lvl1pPr algn="r">
              <a:defRPr sz="1200"/>
            </a:lvl1pPr>
          </a:lstStyle>
          <a:p>
            <a:fld id="{E5F328B9-C310-8946-A516-6BDAEFC85CD1}" type="slidenum">
              <a:rPr lang="en-US" smtClean="0"/>
              <a:pPr/>
              <a:t>‹#›</a:t>
            </a:fld>
            <a:endParaRPr lang="en-US" dirty="0"/>
          </a:p>
        </p:txBody>
      </p:sp>
    </p:spTree>
    <p:extLst>
      <p:ext uri="{BB962C8B-B14F-4D97-AF65-F5344CB8AC3E}">
        <p14:creationId xmlns:p14="http://schemas.microsoft.com/office/powerpoint/2010/main" val="8612382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
            <a:ext cx="2945659" cy="496411"/>
          </a:xfrm>
          <a:prstGeom prst="rect">
            <a:avLst/>
          </a:prstGeom>
        </p:spPr>
        <p:txBody>
          <a:bodyPr vert="horz" lIns="92986" tIns="46493" rIns="92986" bIns="46493" rtlCol="0"/>
          <a:lstStyle>
            <a:lvl1pPr algn="l">
              <a:defRPr sz="1200"/>
            </a:lvl1pPr>
          </a:lstStyle>
          <a:p>
            <a:endParaRPr lang="en-US" dirty="0"/>
          </a:p>
        </p:txBody>
      </p:sp>
      <p:sp>
        <p:nvSpPr>
          <p:cNvPr id="3" name="Date Placeholder 2"/>
          <p:cNvSpPr>
            <a:spLocks noGrp="1"/>
          </p:cNvSpPr>
          <p:nvPr>
            <p:ph type="dt" idx="1"/>
          </p:nvPr>
        </p:nvSpPr>
        <p:spPr>
          <a:xfrm>
            <a:off x="3850446" y="1"/>
            <a:ext cx="2945659" cy="496411"/>
          </a:xfrm>
          <a:prstGeom prst="rect">
            <a:avLst/>
          </a:prstGeom>
        </p:spPr>
        <p:txBody>
          <a:bodyPr vert="horz" lIns="92986" tIns="46493" rIns="92986" bIns="46493" rtlCol="0"/>
          <a:lstStyle>
            <a:lvl1pPr algn="r">
              <a:defRPr sz="1200"/>
            </a:lvl1pPr>
          </a:lstStyle>
          <a:p>
            <a:fld id="{62886B0B-AEBF-3C43-A255-39452EB85F4B}" type="datetimeFigureOut">
              <a:rPr lang="en-US" smtClean="0"/>
              <a:pPr/>
              <a:t>24-Aug-18</a:t>
            </a:fld>
            <a:endParaRPr lang="en-US" dirty="0"/>
          </a:p>
        </p:txBody>
      </p:sp>
      <p:sp>
        <p:nvSpPr>
          <p:cNvPr id="4" name="Slide Image Placeholder 3"/>
          <p:cNvSpPr>
            <a:spLocks noGrp="1" noRot="1" noChangeAspect="1"/>
          </p:cNvSpPr>
          <p:nvPr>
            <p:ph type="sldImg" idx="2"/>
          </p:nvPr>
        </p:nvSpPr>
        <p:spPr>
          <a:xfrm>
            <a:off x="919163" y="744538"/>
            <a:ext cx="4960937" cy="3721100"/>
          </a:xfrm>
          <a:prstGeom prst="rect">
            <a:avLst/>
          </a:prstGeom>
          <a:noFill/>
          <a:ln w="12700">
            <a:solidFill>
              <a:prstClr val="black"/>
            </a:solidFill>
          </a:ln>
        </p:spPr>
        <p:txBody>
          <a:bodyPr vert="horz" lIns="92986" tIns="46493" rIns="92986" bIns="46493" rtlCol="0" anchor="ctr"/>
          <a:lstStyle/>
          <a:p>
            <a:endParaRPr lang="en-US" dirty="0"/>
          </a:p>
        </p:txBody>
      </p:sp>
      <p:sp>
        <p:nvSpPr>
          <p:cNvPr id="5" name="Notes Placeholder 4"/>
          <p:cNvSpPr>
            <a:spLocks noGrp="1"/>
          </p:cNvSpPr>
          <p:nvPr>
            <p:ph type="body" sz="quarter" idx="3"/>
          </p:nvPr>
        </p:nvSpPr>
        <p:spPr>
          <a:xfrm>
            <a:off x="679768" y="4715910"/>
            <a:ext cx="5438140" cy="4467701"/>
          </a:xfrm>
          <a:prstGeom prst="rect">
            <a:avLst/>
          </a:prstGeom>
        </p:spPr>
        <p:txBody>
          <a:bodyPr vert="horz" lIns="92986" tIns="46493" rIns="92986" bIns="4649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3" y="9430095"/>
            <a:ext cx="2945659" cy="496411"/>
          </a:xfrm>
          <a:prstGeom prst="rect">
            <a:avLst/>
          </a:prstGeom>
        </p:spPr>
        <p:txBody>
          <a:bodyPr vert="horz" lIns="92986" tIns="46493" rIns="92986" bIns="4649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6" y="9430095"/>
            <a:ext cx="2945659" cy="496411"/>
          </a:xfrm>
          <a:prstGeom prst="rect">
            <a:avLst/>
          </a:prstGeom>
        </p:spPr>
        <p:txBody>
          <a:bodyPr vert="horz" lIns="92986" tIns="46493" rIns="92986" bIns="46493" rtlCol="0" anchor="b"/>
          <a:lstStyle>
            <a:lvl1pPr algn="r">
              <a:defRPr sz="1200"/>
            </a:lvl1pPr>
          </a:lstStyle>
          <a:p>
            <a:fld id="{2A15E0D6-D7DE-E042-9F2C-D87766267DF0}" type="slidenum">
              <a:rPr lang="en-US" smtClean="0"/>
              <a:pPr/>
              <a:t>‹#›</a:t>
            </a:fld>
            <a:endParaRPr lang="en-US" dirty="0"/>
          </a:p>
        </p:txBody>
      </p:sp>
    </p:spTree>
    <p:extLst>
      <p:ext uri="{BB962C8B-B14F-4D97-AF65-F5344CB8AC3E}">
        <p14:creationId xmlns:p14="http://schemas.microsoft.com/office/powerpoint/2010/main" val="138892602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0" dirty="0"/>
              <a:t>Method:</a:t>
            </a:r>
          </a:p>
          <a:p>
            <a:pPr>
              <a:buFont typeface="Arial" pitchFamily="34" charset="0"/>
              <a:buChar char="•"/>
            </a:pPr>
            <a:r>
              <a:rPr lang="en-US" noProof="0" dirty="0"/>
              <a:t> </a:t>
            </a:r>
            <a:r>
              <a:rPr lang="en-US" b="1" noProof="0" dirty="0"/>
              <a:t>individual interviews </a:t>
            </a:r>
            <a:r>
              <a:rPr lang="en-US" noProof="0" dirty="0"/>
              <a:t>with group leaders based</a:t>
            </a:r>
            <a:r>
              <a:rPr lang="en-US" baseline="0" noProof="0" dirty="0"/>
              <a:t> on the April schedule -&gt; to gather bottom-up data,</a:t>
            </a:r>
          </a:p>
          <a:p>
            <a:pPr>
              <a:buFont typeface="Arial" pitchFamily="34" charset="0"/>
              <a:buChar char="•"/>
            </a:pPr>
            <a:r>
              <a:rPr lang="en-US" baseline="0" noProof="0" dirty="0"/>
              <a:t> </a:t>
            </a:r>
            <a:r>
              <a:rPr lang="en-US" b="1" baseline="0" noProof="0" dirty="0"/>
              <a:t>EN retreat on 1st July </a:t>
            </a:r>
            <a:r>
              <a:rPr lang="en-US" baseline="0" noProof="0" dirty="0"/>
              <a:t>-&gt; the aim was to bring the MTP in line with the last schedule &amp; saving requests from the Council in June</a:t>
            </a:r>
          </a:p>
          <a:p>
            <a:pPr>
              <a:buFont typeface="Arial" pitchFamily="34" charset="0"/>
              <a:buChar char="•"/>
            </a:pPr>
            <a:r>
              <a:rPr lang="en-US" baseline="0" noProof="0" dirty="0"/>
              <a:t> </a:t>
            </a:r>
            <a:r>
              <a:rPr lang="en-US" b="1" baseline="0" noProof="0" dirty="0"/>
              <a:t>ENMB on 26th July </a:t>
            </a:r>
            <a:r>
              <a:rPr lang="en-US" baseline="0" noProof="0" dirty="0"/>
              <a:t>-&gt; validate with group leaders the top-down arbitration</a:t>
            </a:r>
          </a:p>
        </p:txBody>
      </p:sp>
      <p:sp>
        <p:nvSpPr>
          <p:cNvPr id="4" name="Slide Number Placeholder 3"/>
          <p:cNvSpPr>
            <a:spLocks noGrp="1"/>
          </p:cNvSpPr>
          <p:nvPr>
            <p:ph type="sldNum" sz="quarter" idx="10"/>
          </p:nvPr>
        </p:nvSpPr>
        <p:spPr/>
        <p:txBody>
          <a:bodyPr/>
          <a:lstStyle/>
          <a:p>
            <a:fld id="{2A15E0D6-D7DE-E042-9F2C-D87766267DF0}" type="slidenum">
              <a:rPr lang="en-US" smtClean="0"/>
              <a:pPr/>
              <a:t>1</a:t>
            </a:fld>
            <a:endParaRPr lang="en-US" dirty="0"/>
          </a:p>
        </p:txBody>
      </p:sp>
    </p:spTree>
    <p:extLst>
      <p:ext uri="{BB962C8B-B14F-4D97-AF65-F5344CB8AC3E}">
        <p14:creationId xmlns:p14="http://schemas.microsoft.com/office/powerpoint/2010/main" val="227714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41</a:t>
            </a:fld>
            <a:endParaRPr lang="en-US" dirty="0"/>
          </a:p>
        </p:txBody>
      </p:sp>
    </p:spTree>
    <p:extLst>
      <p:ext uri="{BB962C8B-B14F-4D97-AF65-F5344CB8AC3E}">
        <p14:creationId xmlns:p14="http://schemas.microsoft.com/office/powerpoint/2010/main" val="2962746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43</a:t>
            </a:fld>
            <a:endParaRPr lang="en-US" dirty="0"/>
          </a:p>
        </p:txBody>
      </p:sp>
    </p:spTree>
    <p:extLst>
      <p:ext uri="{BB962C8B-B14F-4D97-AF65-F5344CB8AC3E}">
        <p14:creationId xmlns:p14="http://schemas.microsoft.com/office/powerpoint/2010/main" val="6372101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47</a:t>
            </a:fld>
            <a:endParaRPr lang="en-US" dirty="0"/>
          </a:p>
        </p:txBody>
      </p:sp>
    </p:spTree>
    <p:extLst>
      <p:ext uri="{BB962C8B-B14F-4D97-AF65-F5344CB8AC3E}">
        <p14:creationId xmlns:p14="http://schemas.microsoft.com/office/powerpoint/2010/main" val="9590484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51</a:t>
            </a:fld>
            <a:endParaRPr lang="en-US" dirty="0"/>
          </a:p>
        </p:txBody>
      </p:sp>
    </p:spTree>
    <p:extLst>
      <p:ext uri="{BB962C8B-B14F-4D97-AF65-F5344CB8AC3E}">
        <p14:creationId xmlns:p14="http://schemas.microsoft.com/office/powerpoint/2010/main" val="20598004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54</a:t>
            </a:fld>
            <a:endParaRPr lang="en-US" dirty="0"/>
          </a:p>
        </p:txBody>
      </p:sp>
    </p:spTree>
    <p:extLst>
      <p:ext uri="{BB962C8B-B14F-4D97-AF65-F5344CB8AC3E}">
        <p14:creationId xmlns:p14="http://schemas.microsoft.com/office/powerpoint/2010/main" val="9305749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58</a:t>
            </a:fld>
            <a:endParaRPr lang="en-US" dirty="0"/>
          </a:p>
        </p:txBody>
      </p:sp>
    </p:spTree>
    <p:extLst>
      <p:ext uri="{BB962C8B-B14F-4D97-AF65-F5344CB8AC3E}">
        <p14:creationId xmlns:p14="http://schemas.microsoft.com/office/powerpoint/2010/main" val="2258990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63</a:t>
            </a:fld>
            <a:endParaRPr lang="en-US" dirty="0"/>
          </a:p>
        </p:txBody>
      </p:sp>
    </p:spTree>
    <p:extLst>
      <p:ext uri="{BB962C8B-B14F-4D97-AF65-F5344CB8AC3E}">
        <p14:creationId xmlns:p14="http://schemas.microsoft.com/office/powerpoint/2010/main" val="28849103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a:t>
            </a:fld>
            <a:endParaRPr lang="en-US" dirty="0"/>
          </a:p>
        </p:txBody>
      </p:sp>
    </p:spTree>
    <p:extLst>
      <p:ext uri="{BB962C8B-B14F-4D97-AF65-F5344CB8AC3E}">
        <p14:creationId xmlns:p14="http://schemas.microsoft.com/office/powerpoint/2010/main" val="29924873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5</a:t>
            </a:fld>
            <a:endParaRPr lang="en-US" dirty="0"/>
          </a:p>
        </p:txBody>
      </p:sp>
    </p:spTree>
    <p:extLst>
      <p:ext uri="{BB962C8B-B14F-4D97-AF65-F5344CB8AC3E}">
        <p14:creationId xmlns:p14="http://schemas.microsoft.com/office/powerpoint/2010/main" val="904604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12</a:t>
            </a:fld>
            <a:endParaRPr lang="en-US" dirty="0"/>
          </a:p>
        </p:txBody>
      </p:sp>
    </p:spTree>
    <p:extLst>
      <p:ext uri="{BB962C8B-B14F-4D97-AF65-F5344CB8AC3E}">
        <p14:creationId xmlns:p14="http://schemas.microsoft.com/office/powerpoint/2010/main" val="25141661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15</a:t>
            </a:fld>
            <a:endParaRPr lang="en-US" dirty="0"/>
          </a:p>
        </p:txBody>
      </p:sp>
    </p:spTree>
    <p:extLst>
      <p:ext uri="{BB962C8B-B14F-4D97-AF65-F5344CB8AC3E}">
        <p14:creationId xmlns:p14="http://schemas.microsoft.com/office/powerpoint/2010/main" val="8898563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22</a:t>
            </a:fld>
            <a:endParaRPr lang="en-US" dirty="0"/>
          </a:p>
        </p:txBody>
      </p:sp>
    </p:spTree>
    <p:extLst>
      <p:ext uri="{BB962C8B-B14F-4D97-AF65-F5344CB8AC3E}">
        <p14:creationId xmlns:p14="http://schemas.microsoft.com/office/powerpoint/2010/main" val="17039189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25</a:t>
            </a:fld>
            <a:endParaRPr lang="en-US" dirty="0"/>
          </a:p>
        </p:txBody>
      </p:sp>
    </p:spTree>
    <p:extLst>
      <p:ext uri="{BB962C8B-B14F-4D97-AF65-F5344CB8AC3E}">
        <p14:creationId xmlns:p14="http://schemas.microsoft.com/office/powerpoint/2010/main" val="34222006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27</a:t>
            </a:fld>
            <a:endParaRPr lang="en-US" dirty="0"/>
          </a:p>
        </p:txBody>
      </p:sp>
    </p:spTree>
    <p:extLst>
      <p:ext uri="{BB962C8B-B14F-4D97-AF65-F5344CB8AC3E}">
        <p14:creationId xmlns:p14="http://schemas.microsoft.com/office/powerpoint/2010/main" val="35100656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38</a:t>
            </a:fld>
            <a:endParaRPr lang="en-US" dirty="0"/>
          </a:p>
        </p:txBody>
      </p:sp>
    </p:spTree>
    <p:extLst>
      <p:ext uri="{BB962C8B-B14F-4D97-AF65-F5344CB8AC3E}">
        <p14:creationId xmlns:p14="http://schemas.microsoft.com/office/powerpoint/2010/main" val="3949202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2269342"/>
            <a:ext cx="6858000" cy="2607458"/>
          </a:xfrm>
        </p:spPr>
        <p:txBody>
          <a:bodyPr anchor="ctr" anchorCtr="0"/>
          <a:lstStyle>
            <a:lvl1pPr algn="r">
              <a:defRPr sz="3200">
                <a:solidFill>
                  <a:schemeClr val="tx1"/>
                </a:solidFill>
              </a:defRPr>
            </a:lvl1pPr>
          </a:lstStyle>
          <a:p>
            <a:r>
              <a:rPr kumimoji="0" lang="en-US"/>
              <a:t>Click to edit Master title style</a:t>
            </a:r>
            <a:endParaRPr kumimoji="0" lang="en-US" dirty="0"/>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endParaRPr kumimoji="0" lang="en-US" dirty="0"/>
          </a:p>
        </p:txBody>
      </p:sp>
      <p:sp>
        <p:nvSpPr>
          <p:cNvPr id="21" name="Rectangle 20"/>
          <p:cNvSpPr/>
          <p:nvPr/>
        </p:nvSpPr>
        <p:spPr>
          <a:xfrm>
            <a:off x="904875" y="2269342"/>
            <a:ext cx="7315200" cy="2658893"/>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Rectangle 21"/>
          <p:cNvSpPr/>
          <p:nvPr/>
        </p:nvSpPr>
        <p:spPr>
          <a:xfrm>
            <a:off x="904874" y="2269342"/>
            <a:ext cx="238125" cy="2658893"/>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pic>
        <p:nvPicPr>
          <p:cNvPr id="10" name="Picture 9"/>
          <p:cNvPicPr>
            <a:picLocks noChangeAspect="1"/>
          </p:cNvPicPr>
          <p:nvPr/>
        </p:nvPicPr>
        <p:blipFill>
          <a:blip r:embed="rId2"/>
          <a:stretch>
            <a:fillRect/>
          </a:stretch>
        </p:blipFill>
        <p:spPr>
          <a:xfrm>
            <a:off x="904874" y="1218811"/>
            <a:ext cx="5207000" cy="762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1999" y="258763"/>
            <a:ext cx="4111967" cy="1025526"/>
          </a:xfrm>
        </p:spPr>
        <p:txBody>
          <a:bodyPr/>
          <a:lstStyle/>
          <a:p>
            <a:r>
              <a:rPr kumimoji="0" lang="en-US" dirty="0"/>
              <a:t>Click to edit Master title style</a:t>
            </a:r>
          </a:p>
        </p:txBody>
      </p:sp>
      <p:sp>
        <p:nvSpPr>
          <p:cNvPr id="6" name="Slide Number Placeholder 5"/>
          <p:cNvSpPr>
            <a:spLocks noGrp="1"/>
          </p:cNvSpPr>
          <p:nvPr>
            <p:ph type="sldNum" sz="quarter" idx="12"/>
          </p:nvPr>
        </p:nvSpPr>
        <p:spPr/>
        <p:txBody>
          <a:bodyPr/>
          <a:lstStyle/>
          <a:p>
            <a:fld id="{9BBCADDF-C6D9-C14C-883B-1CD09994D60D}" type="slidenum">
              <a:rPr lang="en-US" smtClean="0"/>
              <a:pPr/>
              <a:t>‹#›</a:t>
            </a:fld>
            <a:endParaRPr lang="en-US" dirty="0"/>
          </a:p>
        </p:txBody>
      </p:sp>
      <p:sp>
        <p:nvSpPr>
          <p:cNvPr id="8" name="Content Placeholder 7"/>
          <p:cNvSpPr>
            <a:spLocks noGrp="1"/>
          </p:cNvSpPr>
          <p:nvPr>
            <p:ph sz="quarter" idx="1"/>
          </p:nvPr>
        </p:nvSpPr>
        <p:spPr>
          <a:xfrm>
            <a:off x="457200" y="1470739"/>
            <a:ext cx="8229600" cy="4746187"/>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3"/>
          <p:cNvSpPr>
            <a:spLocks noGrp="1"/>
          </p:cNvSpPr>
          <p:nvPr>
            <p:ph type="dt" sz="half" idx="2"/>
          </p:nvPr>
        </p:nvSpPr>
        <p:spPr>
          <a:xfrm>
            <a:off x="6400800" y="6432206"/>
            <a:ext cx="2289048" cy="289903"/>
          </a:xfrm>
          <a:prstGeom prst="rect">
            <a:avLst/>
          </a:prstGeom>
        </p:spPr>
        <p:txBody>
          <a:bodyPr vert="horz" anchor="ctr"/>
          <a:lstStyle>
            <a:lvl1pPr algn="r" eaLnBrk="1" latinLnBrk="0" hangingPunct="1">
              <a:defRPr kumimoji="0" sz="1200">
                <a:solidFill>
                  <a:srgbClr val="638CAE"/>
                </a:solidFill>
              </a:defRPr>
            </a:lvl1pPr>
          </a:lstStyle>
          <a:p>
            <a:r>
              <a:rPr lang="en-US" dirty="0"/>
              <a:t>21/02/2013</a:t>
            </a:r>
          </a:p>
        </p:txBody>
      </p:sp>
      <p:sp>
        <p:nvSpPr>
          <p:cNvPr id="9" name="Footer Placeholder 2"/>
          <p:cNvSpPr>
            <a:spLocks noGrp="1"/>
          </p:cNvSpPr>
          <p:nvPr>
            <p:ph type="ftr" sz="quarter" idx="3"/>
          </p:nvPr>
        </p:nvSpPr>
        <p:spPr>
          <a:xfrm>
            <a:off x="2593848" y="6432206"/>
            <a:ext cx="3810000" cy="289903"/>
          </a:xfrm>
          <a:prstGeom prst="rect">
            <a:avLst/>
          </a:prstGeom>
        </p:spPr>
        <p:txBody>
          <a:bodyPr vert="horz" anchor="ctr"/>
          <a:lstStyle>
            <a:lvl1pPr algn="ctr" eaLnBrk="1" latinLnBrk="0" hangingPunct="1">
              <a:defRPr kumimoji="0" sz="1200">
                <a:solidFill>
                  <a:srgbClr val="638CAE"/>
                </a:solidFill>
              </a:defRPr>
            </a:lvl1pPr>
          </a:lstStyle>
          <a:p>
            <a:r>
              <a:rPr lang="fr-CH" dirty="0"/>
              <a:t>AP.Bernardes/EN-STI</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1999" y="265701"/>
            <a:ext cx="4111967" cy="1013627"/>
          </a:xfrm>
          <a:prstGeom prst="rect">
            <a:avLst/>
          </a:prstGeom>
        </p:spPr>
        <p:txBody>
          <a:bodyPr vert="horz" anchor="ctr" anchorCtr="0">
            <a:normAutofit/>
          </a:bodyPr>
          <a:lstStyle/>
          <a:p>
            <a:r>
              <a:rPr kumimoji="0" lang="en-US" noProof="0"/>
              <a:t>Click to edit Master title style</a:t>
            </a:r>
            <a:endParaRPr kumimoji="0" lang="it-IT" noProof="0" dirty="0"/>
          </a:p>
        </p:txBody>
      </p:sp>
      <p:sp>
        <p:nvSpPr>
          <p:cNvPr id="13" name="Text Placeholder 12"/>
          <p:cNvSpPr>
            <a:spLocks noGrp="1"/>
          </p:cNvSpPr>
          <p:nvPr>
            <p:ph type="body" idx="1"/>
          </p:nvPr>
        </p:nvSpPr>
        <p:spPr>
          <a:xfrm>
            <a:off x="457200" y="1479661"/>
            <a:ext cx="8229600" cy="4731424"/>
          </a:xfrm>
          <a:prstGeom prst="rect">
            <a:avLst/>
          </a:prstGeom>
        </p:spPr>
        <p:txBody>
          <a:bodyPr vert="horz">
            <a:normAutofit/>
          </a:bodyPr>
          <a:lstStyle/>
          <a:p>
            <a:pPr lvl="0" eaLnBrk="1" latinLnBrk="0" hangingPunct="1"/>
            <a:r>
              <a:rPr kumimoji="0" lang="en-US" noProof="0"/>
              <a:t>Click to edit Master text styles</a:t>
            </a:r>
          </a:p>
          <a:p>
            <a:pPr lvl="1" eaLnBrk="1" latinLnBrk="0" hangingPunct="1"/>
            <a:r>
              <a:rPr kumimoji="0" lang="en-US" noProof="0"/>
              <a:t>Second level</a:t>
            </a:r>
          </a:p>
          <a:p>
            <a:pPr lvl="2" eaLnBrk="1" latinLnBrk="0" hangingPunct="1"/>
            <a:r>
              <a:rPr kumimoji="0" lang="en-US" noProof="0"/>
              <a:t>Third level</a:t>
            </a:r>
          </a:p>
          <a:p>
            <a:pPr lvl="3" eaLnBrk="1" latinLnBrk="0" hangingPunct="1"/>
            <a:r>
              <a:rPr kumimoji="0" lang="en-US" noProof="0"/>
              <a:t>Fourth level</a:t>
            </a:r>
          </a:p>
          <a:p>
            <a:pPr lvl="4" eaLnBrk="1" latinLnBrk="0" hangingPunct="1"/>
            <a:r>
              <a:rPr kumimoji="0" lang="en-US" noProof="0"/>
              <a:t>Fifth level</a:t>
            </a:r>
            <a:endParaRPr kumimoji="0" lang="it-IT" noProof="0" dirty="0"/>
          </a:p>
        </p:txBody>
      </p:sp>
      <p:sp>
        <p:nvSpPr>
          <p:cNvPr id="14" name="Date Placeholder 13"/>
          <p:cNvSpPr>
            <a:spLocks noGrp="1"/>
          </p:cNvSpPr>
          <p:nvPr>
            <p:ph type="dt" sz="half" idx="2"/>
          </p:nvPr>
        </p:nvSpPr>
        <p:spPr>
          <a:xfrm>
            <a:off x="6400800" y="6432206"/>
            <a:ext cx="2289048" cy="289903"/>
          </a:xfrm>
          <a:prstGeom prst="rect">
            <a:avLst/>
          </a:prstGeom>
        </p:spPr>
        <p:txBody>
          <a:bodyPr vert="horz" anchor="ctr"/>
          <a:lstStyle>
            <a:lvl1pPr algn="r" eaLnBrk="1" latinLnBrk="0" hangingPunct="1">
              <a:defRPr kumimoji="0" sz="1200">
                <a:solidFill>
                  <a:srgbClr val="638CAE"/>
                </a:solidFill>
              </a:defRPr>
            </a:lvl1pPr>
          </a:lstStyle>
          <a:p>
            <a:r>
              <a:rPr lang="en-US" dirty="0"/>
              <a:t>21/02/2013</a:t>
            </a:r>
          </a:p>
        </p:txBody>
      </p:sp>
      <p:sp>
        <p:nvSpPr>
          <p:cNvPr id="3" name="Footer Placeholder 2"/>
          <p:cNvSpPr>
            <a:spLocks noGrp="1"/>
          </p:cNvSpPr>
          <p:nvPr>
            <p:ph type="ftr" sz="quarter" idx="3"/>
          </p:nvPr>
        </p:nvSpPr>
        <p:spPr>
          <a:xfrm>
            <a:off x="2593848" y="6432206"/>
            <a:ext cx="3810000" cy="289903"/>
          </a:xfrm>
          <a:prstGeom prst="rect">
            <a:avLst/>
          </a:prstGeom>
        </p:spPr>
        <p:txBody>
          <a:bodyPr vert="horz" anchor="ctr"/>
          <a:lstStyle>
            <a:lvl1pPr algn="ctr" eaLnBrk="1" latinLnBrk="0" hangingPunct="1">
              <a:defRPr kumimoji="0" sz="1200">
                <a:solidFill>
                  <a:srgbClr val="638CAE"/>
                </a:solidFill>
              </a:defRPr>
            </a:lvl1pPr>
          </a:lstStyle>
          <a:p>
            <a:r>
              <a:rPr lang="fr-CH" dirty="0"/>
              <a:t>AP.Bernardes/EN-STI</a:t>
            </a:r>
            <a:endParaRPr lang="en-US" dirty="0"/>
          </a:p>
        </p:txBody>
      </p:sp>
      <p:sp>
        <p:nvSpPr>
          <p:cNvPr id="23" name="Slide Number Placeholder 22"/>
          <p:cNvSpPr>
            <a:spLocks noGrp="1"/>
          </p:cNvSpPr>
          <p:nvPr>
            <p:ph type="sldNum" sz="quarter" idx="4"/>
          </p:nvPr>
        </p:nvSpPr>
        <p:spPr>
          <a:xfrm>
            <a:off x="612648" y="6432206"/>
            <a:ext cx="1981200" cy="289903"/>
          </a:xfrm>
          <a:prstGeom prst="rect">
            <a:avLst/>
          </a:prstGeom>
        </p:spPr>
        <p:txBody>
          <a:bodyPr vert="horz" anchor="ctr"/>
          <a:lstStyle>
            <a:lvl1pPr algn="l" eaLnBrk="1" latinLnBrk="0" hangingPunct="1">
              <a:defRPr kumimoji="0" sz="1200">
                <a:solidFill>
                  <a:srgbClr val="638CAE"/>
                </a:solidFill>
              </a:defRPr>
            </a:lvl1pPr>
          </a:lstStyle>
          <a:p>
            <a:fld id="{9BBCADDF-C6D9-C14C-883B-1CD09994D60D}" type="slidenum">
              <a:rPr lang="en-US" smtClean="0"/>
              <a:pPr/>
              <a:t>‹#›</a:t>
            </a:fld>
            <a:endParaRPr lang="en-US" dirty="0"/>
          </a:p>
        </p:txBody>
      </p:sp>
      <p:sp>
        <p:nvSpPr>
          <p:cNvPr id="28" name="Straight Connector 27"/>
          <p:cNvSpPr>
            <a:spLocks noChangeShapeType="1"/>
          </p:cNvSpPr>
          <p:nvPr/>
        </p:nvSpPr>
        <p:spPr bwMode="auto">
          <a:xfrm>
            <a:off x="574682" y="6345186"/>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Straight Connector 28"/>
          <p:cNvSpPr>
            <a:spLocks noChangeShapeType="1"/>
          </p:cNvSpPr>
          <p:nvPr/>
        </p:nvSpPr>
        <p:spPr bwMode="auto">
          <a:xfrm>
            <a:off x="454367" y="864805"/>
            <a:ext cx="4117632"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Isosceles Triangle 9"/>
          <p:cNvSpPr>
            <a:spLocks noChangeAspect="1"/>
          </p:cNvSpPr>
          <p:nvPr/>
        </p:nvSpPr>
        <p:spPr>
          <a:xfrm rot="5400000">
            <a:off x="419100" y="653650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pic>
        <p:nvPicPr>
          <p:cNvPr id="15" name="Picture 14"/>
          <p:cNvPicPr>
            <a:picLocks noChangeAspect="1"/>
          </p:cNvPicPr>
          <p:nvPr/>
        </p:nvPicPr>
        <p:blipFill>
          <a:blip r:embed="rId4"/>
          <a:stretch>
            <a:fillRect/>
          </a:stretch>
        </p:blipFill>
        <p:spPr>
          <a:xfrm>
            <a:off x="454368" y="265701"/>
            <a:ext cx="3553961" cy="52009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hf hdr="0"/>
  <p:txStyles>
    <p:titleStyle>
      <a:lvl1pPr algn="r" rtl="0" eaLnBrk="1" latinLnBrk="0" hangingPunct="1">
        <a:spcBef>
          <a:spcPct val="0"/>
        </a:spcBef>
        <a:buNone/>
        <a:defRPr kumimoji="0" sz="28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cid:image007.jpg@01D39911.83909220" TargetMode="External"/><Relationship Id="rId7" Type="http://schemas.openxmlformats.org/officeDocument/2006/relationships/image" Target="cid:image006.jpg@01D39911.83909220" TargetMode="External"/><Relationship Id="rId2" Type="http://schemas.openxmlformats.org/officeDocument/2006/relationships/image" Target="../media/image39.jpeg"/><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cid:image003.jpg@01D39911.83909220" TargetMode="External"/><Relationship Id="rId4" Type="http://schemas.openxmlformats.org/officeDocument/2006/relationships/image" Target="../media/image40.jpe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44.jpg"/><Relationship Id="rId1" Type="http://schemas.openxmlformats.org/officeDocument/2006/relationships/slideLayout" Target="../slideLayouts/slideLayout2.xml"/><Relationship Id="rId4" Type="http://schemas.openxmlformats.org/officeDocument/2006/relationships/image" Target="../media/image46.jpe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cid:image007.jpg@01D39911.83909220" TargetMode="External"/><Relationship Id="rId7" Type="http://schemas.openxmlformats.org/officeDocument/2006/relationships/image" Target="cid:image006.jpg@01D39911.83909220" TargetMode="External"/><Relationship Id="rId2" Type="http://schemas.openxmlformats.org/officeDocument/2006/relationships/image" Target="../media/image39.jpeg"/><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cid:image003.jpg@01D39911.83909220" TargetMode="External"/><Relationship Id="rId4" Type="http://schemas.openxmlformats.org/officeDocument/2006/relationships/image" Target="../media/image40.jpe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jpe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328374" y="2835056"/>
            <a:ext cx="6742176" cy="193416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b="1" dirty="0">
                <a:latin typeface="Calibri" panose="020F0502020204030204" pitchFamily="34" charset="0"/>
                <a:cs typeface="Calibri" panose="020F0502020204030204" pitchFamily="34" charset="0"/>
              </a:rPr>
              <a:t>Justification, optimisation and REX</a:t>
            </a:r>
          </a:p>
          <a:p>
            <a:pPr algn="r"/>
            <a:r>
              <a:rPr lang="en-US" dirty="0">
                <a:latin typeface="Calibri" panose="020F0502020204030204" pitchFamily="34" charset="0"/>
                <a:cs typeface="Calibri" panose="020F0502020204030204" pitchFamily="34" charset="0"/>
              </a:rPr>
              <a:t>EDMS 1570850 </a:t>
            </a:r>
          </a:p>
          <a:p>
            <a:pPr algn="r"/>
            <a:r>
              <a:rPr lang="en-US" dirty="0" smtClean="0">
                <a:latin typeface="Calibri" panose="020F0502020204030204" pitchFamily="34" charset="0"/>
                <a:cs typeface="Calibri" panose="020F0502020204030204" pitchFamily="34" charset="0"/>
              </a:rPr>
              <a:t>24/08/2018</a:t>
            </a:r>
            <a:endParaRPr lang="en-US" dirty="0">
              <a:latin typeface="Calibri" panose="020F0502020204030204" pitchFamily="34" charset="0"/>
              <a:cs typeface="Calibri" panose="020F0502020204030204" pitchFamily="34" charset="0"/>
            </a:endParaRPr>
          </a:p>
        </p:txBody>
      </p:sp>
      <p:sp>
        <p:nvSpPr>
          <p:cNvPr id="2" name="Title 1"/>
          <p:cNvSpPr>
            <a:spLocks noGrp="1"/>
          </p:cNvSpPr>
          <p:nvPr>
            <p:ph type="ctrTitle"/>
          </p:nvPr>
        </p:nvSpPr>
        <p:spPr>
          <a:xfrm>
            <a:off x="1145059" y="2269342"/>
            <a:ext cx="6932142" cy="565714"/>
          </a:xfrm>
        </p:spPr>
        <p:txBody>
          <a:bodyPr>
            <a:normAutofit/>
          </a:bodyPr>
          <a:lstStyle/>
          <a:p>
            <a:pPr algn="ctr"/>
            <a:r>
              <a:rPr lang="en-US" sz="1800" b="1" dirty="0">
                <a:latin typeface="Calibri" panose="020F0502020204030204" pitchFamily="34" charset="0"/>
                <a:cs typeface="Calibri" panose="020F0502020204030204" pitchFamily="34" charset="0"/>
              </a:rPr>
              <a:t>ALARA level II – Group 1 - ISOLDE YETS 2017-2018 and operation 2018</a:t>
            </a:r>
          </a:p>
        </p:txBody>
      </p:sp>
      <p:sp>
        <p:nvSpPr>
          <p:cNvPr id="3" name="Subtitle 2"/>
          <p:cNvSpPr>
            <a:spLocks noGrp="1"/>
          </p:cNvSpPr>
          <p:nvPr>
            <p:ph type="subTitle" idx="1"/>
          </p:nvPr>
        </p:nvSpPr>
        <p:spPr>
          <a:xfrm>
            <a:off x="1219200" y="5124450"/>
            <a:ext cx="6960524" cy="533400"/>
          </a:xfrm>
        </p:spPr>
        <p:txBody>
          <a:bodyPr>
            <a:normAutofit/>
          </a:bodyPr>
          <a:lstStyle/>
          <a:p>
            <a:pPr algn="l"/>
            <a:r>
              <a:rPr lang="en-US" sz="1800" dirty="0">
                <a:latin typeface="Calibri" panose="020F0502020204030204" pitchFamily="34" charset="0"/>
                <a:cs typeface="Calibri" panose="020F0502020204030204" pitchFamily="34" charset="0"/>
              </a:rPr>
              <a:t>EN-STI-LP/RBS/TCD sections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10</a:t>
            </a:fld>
            <a:endParaRPr lang="en-US" dirty="0"/>
          </a:p>
        </p:txBody>
      </p:sp>
      <p:sp>
        <p:nvSpPr>
          <p:cNvPr id="6" name="TextBox 5"/>
          <p:cNvSpPr txBox="1"/>
          <p:nvPr/>
        </p:nvSpPr>
        <p:spPr>
          <a:xfrm>
            <a:off x="377370" y="1527743"/>
            <a:ext cx="8486543" cy="738664"/>
          </a:xfrm>
          <a:prstGeom prst="rect">
            <a:avLst/>
          </a:prstGeom>
          <a:noFill/>
        </p:spPr>
        <p:txBody>
          <a:bodyPr wrap="square" rtlCol="0">
            <a:spAutoFit/>
          </a:bodyPr>
          <a:lstStyle/>
          <a:p>
            <a:pPr algn="ctr"/>
            <a:endParaRPr lang="en-US" dirty="0"/>
          </a:p>
          <a:p>
            <a:pPr marL="457200" indent="-457200">
              <a:buFont typeface="Arial" panose="020B0604020202020204" pitchFamily="34" charset="0"/>
              <a:buChar char="•"/>
            </a:pPr>
            <a:endParaRPr lang="en-US" sz="2400" dirty="0"/>
          </a:p>
        </p:txBody>
      </p:sp>
      <p:sp>
        <p:nvSpPr>
          <p:cNvPr id="2" name="Rectangle 1"/>
          <p:cNvSpPr/>
          <p:nvPr/>
        </p:nvSpPr>
        <p:spPr>
          <a:xfrm>
            <a:off x="9031111" y="591294"/>
            <a:ext cx="8486543" cy="861774"/>
          </a:xfrm>
          <a:prstGeom prst="rect">
            <a:avLst/>
          </a:prstGeom>
        </p:spPr>
        <p:txBody>
          <a:bodyPr wrap="square">
            <a:spAutoFit/>
          </a:bodyPr>
          <a:lstStyle/>
          <a:p>
            <a:pPr marL="342900" indent="-342900" algn="just">
              <a:buFont typeface="Arial" panose="020B0604020202020204" pitchFamily="34" charset="0"/>
              <a:buChar char="•"/>
            </a:pPr>
            <a:endParaRPr lang="en-GB" sz="500" dirty="0">
              <a:solidFill>
                <a:schemeClr val="bg2">
                  <a:lumMod val="50000"/>
                </a:schemeClr>
              </a:solidFill>
              <a:latin typeface="+mj-lt"/>
              <a:sym typeface="Wingdings" panose="05000000000000000000" pitchFamily="2" charset="2"/>
            </a:endParaRPr>
          </a:p>
          <a:p>
            <a:pPr marL="342900" indent="-342900" algn="just">
              <a:buFont typeface="Arial" panose="020B0604020202020204" pitchFamily="34" charset="0"/>
              <a:buChar char="•"/>
            </a:pPr>
            <a:endParaRPr lang="en-GB" sz="500" dirty="0">
              <a:solidFill>
                <a:schemeClr val="bg2">
                  <a:lumMod val="50000"/>
                </a:schemeClr>
              </a:solidFill>
              <a:latin typeface="+mj-lt"/>
              <a:sym typeface="Wingdings" panose="05000000000000000000" pitchFamily="2" charset="2"/>
            </a:endParaRPr>
          </a:p>
          <a:p>
            <a:pPr marL="342900" indent="-342900" algn="just">
              <a:buFont typeface="Arial" panose="020B0604020202020204" pitchFamily="34" charset="0"/>
              <a:buChar char="•"/>
            </a:pPr>
            <a:endParaRPr lang="en-GB" sz="500" i="1" dirty="0">
              <a:latin typeface="+mj-lt"/>
            </a:endParaRPr>
          </a:p>
          <a:p>
            <a:pPr marL="342900" indent="-342900" algn="just">
              <a:buFont typeface="Arial" panose="020B0604020202020204" pitchFamily="34" charset="0"/>
              <a:buChar char="•"/>
            </a:pPr>
            <a:endParaRPr lang="en-GB" sz="500" i="1" dirty="0">
              <a:latin typeface="+mj-lt"/>
            </a:endParaRPr>
          </a:p>
          <a:p>
            <a:pPr marL="342900" indent="-342900" algn="just">
              <a:buFont typeface="Arial" panose="020B0604020202020204" pitchFamily="34" charset="0"/>
              <a:buChar char="•"/>
            </a:pPr>
            <a:endParaRPr lang="en-GB" sz="500" dirty="0">
              <a:latin typeface="+mj-lt"/>
              <a:sym typeface="Wingdings" panose="05000000000000000000" pitchFamily="2" charset="2"/>
            </a:endParaRPr>
          </a:p>
          <a:p>
            <a:pPr marL="342900" indent="-342900" algn="just">
              <a:buFont typeface="Arial" panose="020B0604020202020204" pitchFamily="34" charset="0"/>
              <a:buChar char="•"/>
            </a:pPr>
            <a:endParaRPr lang="en-GB" sz="500" dirty="0">
              <a:latin typeface="+mj-lt"/>
              <a:sym typeface="Wingdings" panose="05000000000000000000" pitchFamily="2" charset="2"/>
            </a:endParaRPr>
          </a:p>
          <a:p>
            <a:pPr marL="342900" indent="-342900">
              <a:buFont typeface="Arial" panose="020B0604020202020204" pitchFamily="34" charset="0"/>
              <a:buChar char="•"/>
            </a:pPr>
            <a:endParaRPr lang="en-GB" sz="2000" i="1" dirty="0">
              <a:latin typeface="+mj-lt"/>
              <a:sym typeface="Wingdings" panose="05000000000000000000" pitchFamily="2" charset="2"/>
            </a:endParaRPr>
          </a:p>
        </p:txBody>
      </p:sp>
      <p:sp>
        <p:nvSpPr>
          <p:cNvPr id="8" name="Title 1"/>
          <p:cNvSpPr txBox="1">
            <a:spLocks/>
          </p:cNvSpPr>
          <p:nvPr/>
        </p:nvSpPr>
        <p:spPr>
          <a:xfrm>
            <a:off x="5032033" y="500048"/>
            <a:ext cx="4111967"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2. Target transfer to ISR3 </a:t>
            </a:r>
          </a:p>
        </p:txBody>
      </p:sp>
      <p:graphicFrame>
        <p:nvGraphicFramePr>
          <p:cNvPr id="7" name="Table 6"/>
          <p:cNvGraphicFramePr>
            <a:graphicFrameLocks noGrp="1"/>
          </p:cNvGraphicFramePr>
          <p:nvPr>
            <p:extLst>
              <p:ext uri="{D42A27DB-BD31-4B8C-83A1-F6EECF244321}">
                <p14:modId xmlns:p14="http://schemas.microsoft.com/office/powerpoint/2010/main" val="3463139430"/>
              </p:ext>
            </p:extLst>
          </p:nvPr>
        </p:nvGraphicFramePr>
        <p:xfrm>
          <a:off x="210171" y="896638"/>
          <a:ext cx="8820940" cy="5106017"/>
        </p:xfrm>
        <a:graphic>
          <a:graphicData uri="http://schemas.openxmlformats.org/drawingml/2006/table">
            <a:tbl>
              <a:tblPr firstRow="1" bandRow="1">
                <a:tableStyleId>{5C22544A-7EE6-4342-B048-85BDC9FD1C3A}</a:tableStyleId>
              </a:tblPr>
              <a:tblGrid>
                <a:gridCol w="3772690">
                  <a:extLst>
                    <a:ext uri="{9D8B030D-6E8A-4147-A177-3AD203B41FA5}">
                      <a16:colId xmlns:a16="http://schemas.microsoft.com/office/drawing/2014/main" val="4069188520"/>
                    </a:ext>
                  </a:extLst>
                </a:gridCol>
                <a:gridCol w="5048250">
                  <a:extLst>
                    <a:ext uri="{9D8B030D-6E8A-4147-A177-3AD203B41FA5}">
                      <a16:colId xmlns:a16="http://schemas.microsoft.com/office/drawing/2014/main" val="2733181611"/>
                    </a:ext>
                  </a:extLst>
                </a:gridCol>
              </a:tblGrid>
              <a:tr h="374562">
                <a:tc>
                  <a:txBody>
                    <a:bodyPr/>
                    <a:lstStyle/>
                    <a:p>
                      <a:pPr algn="ctr"/>
                      <a:r>
                        <a:rPr kumimoji="0" lang="en-US" sz="2000" b="1" kern="1200" dirty="0">
                          <a:solidFill>
                            <a:schemeClr val="lt1"/>
                          </a:solidFill>
                          <a:latin typeface="Calibri" panose="020F0502020204030204" pitchFamily="34" charset="0"/>
                          <a:ea typeface="+mn-ea"/>
                          <a:cs typeface="Calibri" panose="020F0502020204030204" pitchFamily="34" charset="0"/>
                        </a:rPr>
                        <a:t>REX</a:t>
                      </a:r>
                      <a:endParaRPr lang="fr-FR" dirty="0">
                        <a:latin typeface="Calibri" panose="020F0502020204030204" pitchFamily="34" charset="0"/>
                        <a:cs typeface="Calibri" panose="020F0502020204030204" pitchFamily="34" charset="0"/>
                      </a:endParaRPr>
                    </a:p>
                  </a:txBody>
                  <a:tcPr/>
                </a:tc>
                <a:tc>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1069322">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650" dirty="0">
                          <a:latin typeface="Calibri" panose="020F0502020204030204" pitchFamily="34" charset="0"/>
                          <a:cs typeface="Calibri" panose="020F0502020204030204" pitchFamily="34" charset="0"/>
                        </a:rPr>
                        <a:t>Some back up targets brought from the ISR the previous year were forgotten</a:t>
                      </a:r>
                      <a:endParaRPr lang="en-GB" sz="1650" dirty="0">
                        <a:solidFill>
                          <a:srgbClr val="008000"/>
                        </a:solidFill>
                        <a:latin typeface="Calibri" panose="020F0502020204030204" pitchFamily="34" charset="0"/>
                        <a:cs typeface="Calibri" panose="020F0502020204030204" pitchFamily="34" charset="0"/>
                        <a:sym typeface="Wingdings" panose="05000000000000000000" pitchFamily="2" charset="2"/>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50" b="1" i="1" dirty="0">
                          <a:solidFill>
                            <a:schemeClr val="accent5">
                              <a:lumMod val="75000"/>
                            </a:schemeClr>
                          </a:solidFill>
                          <a:latin typeface="Calibri" panose="020F0502020204030204" pitchFamily="34" charset="0"/>
                          <a:cs typeface="Calibri" panose="020F0502020204030204" pitchFamily="34" charset="0"/>
                          <a:sym typeface="Wingdings" panose="05000000000000000000" pitchFamily="2" charset="2"/>
                        </a:rPr>
                        <a:t>A = </a:t>
                      </a:r>
                      <a:r>
                        <a:rPr lang="en-GB" sz="1650" b="1" i="1" dirty="0">
                          <a:solidFill>
                            <a:schemeClr val="tx1"/>
                          </a:solidFill>
                          <a:latin typeface="Calibri" panose="020F0502020204030204" pitchFamily="34" charset="0"/>
                          <a:cs typeface="Calibri" panose="020F0502020204030204" pitchFamily="34" charset="0"/>
                          <a:sym typeface="Wingdings" panose="05000000000000000000" pitchFamily="2" charset="2"/>
                        </a:rPr>
                        <a:t>-</a:t>
                      </a:r>
                      <a:r>
                        <a:rPr lang="en-GB" sz="1650" b="1" i="1" dirty="0">
                          <a:solidFill>
                            <a:schemeClr val="accent5">
                              <a:lumMod val="75000"/>
                            </a:schemeClr>
                          </a:solidFill>
                          <a:latin typeface="Calibri" panose="020F0502020204030204" pitchFamily="34" charset="0"/>
                          <a:cs typeface="Calibri" panose="020F0502020204030204" pitchFamily="34" charset="0"/>
                          <a:sym typeface="Wingdings" panose="05000000000000000000" pitchFamily="2" charset="2"/>
                        </a:rPr>
                        <a:t> </a:t>
                      </a:r>
                      <a:r>
                        <a:rPr lang="en-GB" sz="1650" dirty="0">
                          <a:latin typeface="Calibri" panose="020F0502020204030204" pitchFamily="34" charset="0"/>
                          <a:cs typeface="Calibri" panose="020F0502020204030204" pitchFamily="34" charset="0"/>
                          <a:sym typeface="Wingdings" panose="05000000000000000000" pitchFamily="2" charset="2"/>
                        </a:rPr>
                        <a:t>check all the targets present in the shelves before arranging the boxes,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650" dirty="0">
                          <a:latin typeface="Calibri" panose="020F0502020204030204" pitchFamily="34" charset="0"/>
                          <a:cs typeface="Calibri" panose="020F0502020204030204" pitchFamily="34" charset="0"/>
                          <a:sym typeface="Wingdings" panose="05000000000000000000" pitchFamily="2" charset="2"/>
                        </a:rPr>
                        <a:t>       - check also the cupboards in building 179</a:t>
                      </a:r>
                      <a:r>
                        <a:rPr lang="en-GB" sz="1650" i="1" dirty="0">
                          <a:latin typeface="Calibri" panose="020F0502020204030204" pitchFamily="34" charset="0"/>
                          <a:cs typeface="Calibri" panose="020F0502020204030204" pitchFamily="34" charset="0"/>
                          <a:sym typeface="Wingdings" panose="05000000000000000000" pitchFamily="2" charset="2"/>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650" i="1" dirty="0">
                          <a:latin typeface="Calibri" panose="020F0502020204030204" pitchFamily="34" charset="0"/>
                          <a:cs typeface="Calibri" panose="020F0502020204030204" pitchFamily="34" charset="0"/>
                          <a:sym typeface="Wingdings" panose="05000000000000000000" pitchFamily="2" charset="2"/>
                        </a:rPr>
                        <a:t>       - </a:t>
                      </a:r>
                      <a:r>
                        <a:rPr lang="en-GB" sz="1650" i="1" dirty="0">
                          <a:solidFill>
                            <a:srgbClr val="008000"/>
                          </a:solidFill>
                          <a:latin typeface="Calibri" panose="020F0502020204030204" pitchFamily="34" charset="0"/>
                          <a:cs typeface="Calibri" panose="020F0502020204030204" pitchFamily="34" charset="0"/>
                          <a:sym typeface="Wingdings" panose="05000000000000000000" pitchFamily="2" charset="2"/>
                        </a:rPr>
                        <a:t>add to procedure </a:t>
                      </a:r>
                      <a:r>
                        <a:rPr lang="en-GB" sz="1650" i="1" dirty="0" smtClean="0">
                          <a:solidFill>
                            <a:srgbClr val="008000"/>
                          </a:solidFill>
                          <a:latin typeface="Calibri" panose="020F0502020204030204" pitchFamily="34" charset="0"/>
                          <a:cs typeface="Calibri" panose="020F0502020204030204" pitchFamily="34" charset="0"/>
                        </a:rPr>
                        <a:t>1449875</a:t>
                      </a:r>
                      <a:endParaRPr kumimoji="0" lang="en-GB" sz="1650" kern="1200" dirty="0" smtClean="0">
                        <a:solidFill>
                          <a:srgbClr val="008000"/>
                        </a:solidFill>
                        <a:latin typeface="Calibri" panose="020F0502020204030204" pitchFamily="34" charset="0"/>
                        <a:ea typeface="+mn-ea"/>
                        <a:cs typeface="Calibri" panose="020F0502020204030204" pitchFamily="34" charset="0"/>
                        <a:sym typeface="Wingdings" panose="05000000000000000000" pitchFamily="2" charset="2"/>
                      </a:endParaRPr>
                    </a:p>
                  </a:txBody>
                  <a:tcPr/>
                </a:tc>
                <a:extLst>
                  <a:ext uri="{0D108BD9-81ED-4DB2-BD59-A6C34878D82A}">
                    <a16:rowId xmlns:a16="http://schemas.microsoft.com/office/drawing/2014/main" val="3726111793"/>
                  </a:ext>
                </a:extLst>
              </a:tr>
              <a:tr h="101407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50" dirty="0">
                          <a:latin typeface="Calibri" panose="020F0502020204030204" pitchFamily="34" charset="0"/>
                          <a:cs typeface="Calibri" panose="020F0502020204030204" pitchFamily="34" charset="0"/>
                          <a:sym typeface="Wingdings"/>
                        </a:rPr>
                        <a:t>The target distribution inside the ISR was not consistent with the excel sheet and targets were not placed in the planned spot </a:t>
                      </a:r>
                      <a:endParaRPr lang="en-GB" sz="1650" i="1" dirty="0">
                        <a:solidFill>
                          <a:srgbClr val="008000"/>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50" b="1" dirty="0">
                          <a:solidFill>
                            <a:schemeClr val="accent5">
                              <a:lumMod val="75000"/>
                            </a:schemeClr>
                          </a:solidFill>
                          <a:latin typeface="Calibri" panose="020F0502020204030204" pitchFamily="34" charset="0"/>
                          <a:cs typeface="Calibri" panose="020F0502020204030204" pitchFamily="34" charset="0"/>
                        </a:rPr>
                        <a:t>A = </a:t>
                      </a:r>
                      <a:r>
                        <a:rPr kumimoji="0" lang="en-GB" sz="1650" kern="1200" dirty="0">
                          <a:solidFill>
                            <a:schemeClr val="dk1"/>
                          </a:solidFill>
                          <a:latin typeface="Calibri" panose="020F0502020204030204" pitchFamily="34" charset="0"/>
                          <a:ea typeface="+mn-ea"/>
                          <a:cs typeface="Calibri" panose="020F0502020204030204" pitchFamily="34" charset="0"/>
                        </a:rPr>
                        <a:t>- Check and update this file before transport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50" i="1" kern="1200" dirty="0">
                          <a:solidFill>
                            <a:srgbClr val="008000"/>
                          </a:solidFill>
                          <a:latin typeface="Calibri" panose="020F0502020204030204" pitchFamily="34" charset="0"/>
                          <a:ea typeface="+mn-ea"/>
                          <a:cs typeface="Calibri" panose="020F0502020204030204" pitchFamily="34" charset="0"/>
                        </a:rPr>
                        <a:t>       - update the Excel file </a:t>
                      </a:r>
                      <a:r>
                        <a:rPr lang="en-US" sz="1650" i="1" dirty="0">
                          <a:solidFill>
                            <a:srgbClr val="008000"/>
                          </a:solidFill>
                          <a:latin typeface="Calibri" panose="020F0502020204030204" pitchFamily="34" charset="0"/>
                          <a:cs typeface="Calibri" panose="020F0502020204030204" pitchFamily="34" charset="0"/>
                          <a:sym typeface="Wingdings" panose="05000000000000000000" pitchFamily="2" charset="2"/>
                        </a:rPr>
                        <a:t>EDMS </a:t>
                      </a:r>
                      <a:r>
                        <a:rPr lang="en-GB" sz="1650" i="1" dirty="0" smtClean="0">
                          <a:solidFill>
                            <a:srgbClr val="008000"/>
                          </a:solidFill>
                          <a:latin typeface="Calibri" panose="020F0502020204030204" pitchFamily="34" charset="0"/>
                          <a:cs typeface="Calibri" panose="020F0502020204030204" pitchFamily="34" charset="0"/>
                        </a:rPr>
                        <a:t>1278074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650" b="1" i="1" baseline="0" dirty="0" smtClean="0">
                          <a:solidFill>
                            <a:srgbClr val="008000"/>
                          </a:solidFill>
                          <a:latin typeface="Calibri" panose="020F0502020204030204" pitchFamily="34" charset="0"/>
                          <a:cs typeface="Calibri" panose="020F0502020204030204" pitchFamily="34" charset="0"/>
                        </a:rPr>
                        <a:t>       - </a:t>
                      </a:r>
                      <a:r>
                        <a:rPr lang="en-GB" sz="1650" i="1" dirty="0" smtClean="0">
                          <a:solidFill>
                            <a:srgbClr val="008000"/>
                          </a:solidFill>
                          <a:latin typeface="Calibri" panose="020F0502020204030204" pitchFamily="34" charset="0"/>
                          <a:cs typeface="Calibri" panose="020F0502020204030204" pitchFamily="34" charset="0"/>
                          <a:sym typeface="Wingdings" panose="05000000000000000000" pitchFamily="2" charset="2"/>
                        </a:rPr>
                        <a:t>add to procedure </a:t>
                      </a:r>
                      <a:r>
                        <a:rPr lang="en-GB" sz="1650" i="1" dirty="0" smtClean="0">
                          <a:solidFill>
                            <a:srgbClr val="008000"/>
                          </a:solidFill>
                          <a:latin typeface="Calibri" panose="020F0502020204030204" pitchFamily="34" charset="0"/>
                          <a:cs typeface="Calibri" panose="020F0502020204030204" pitchFamily="34" charset="0"/>
                        </a:rPr>
                        <a:t>1449875</a:t>
                      </a:r>
                      <a:endParaRPr kumimoji="0" lang="en-GB" sz="1650" kern="1200" dirty="0" smtClean="0">
                        <a:solidFill>
                          <a:srgbClr val="008000"/>
                        </a:solidFill>
                        <a:latin typeface="Calibri" panose="020F0502020204030204" pitchFamily="34" charset="0"/>
                        <a:ea typeface="+mn-ea"/>
                        <a:cs typeface="Calibri" panose="020F0502020204030204" pitchFamily="34" charset="0"/>
                        <a:sym typeface="Wingdings" panose="05000000000000000000" pitchFamily="2" charset="2"/>
                      </a:endParaRPr>
                    </a:p>
                  </a:txBody>
                  <a:tcPr/>
                </a:tc>
                <a:extLst>
                  <a:ext uri="{0D108BD9-81ED-4DB2-BD59-A6C34878D82A}">
                    <a16:rowId xmlns:a16="http://schemas.microsoft.com/office/drawing/2014/main" val="3735931572"/>
                  </a:ext>
                </a:extLst>
              </a:tr>
              <a:tr h="6635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50" dirty="0">
                          <a:latin typeface="Calibri" panose="020F0502020204030204" pitchFamily="34" charset="0"/>
                          <a:cs typeface="Calibri" panose="020F0502020204030204" pitchFamily="34" charset="0"/>
                          <a:sym typeface="Wingdings" panose="05000000000000000000" pitchFamily="2" charset="2"/>
                        </a:rPr>
                        <a:t>The Walkie-Talkies run out of batteries during the target distribution </a:t>
                      </a:r>
                      <a:endParaRPr lang="en-GB" sz="1650" i="1" dirty="0">
                        <a:solidFill>
                          <a:srgbClr val="008000"/>
                        </a:solidFill>
                        <a:latin typeface="Calibri" panose="020F0502020204030204" pitchFamily="34" charset="0"/>
                        <a:cs typeface="Calibri" panose="020F0502020204030204" pitchFamily="34" charset="0"/>
                        <a:sym typeface="Wingdings" panose="05000000000000000000" pitchFamily="2" charset="2"/>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50" b="1" dirty="0">
                          <a:solidFill>
                            <a:schemeClr val="accent5">
                              <a:lumMod val="75000"/>
                            </a:schemeClr>
                          </a:solidFill>
                          <a:latin typeface="Calibri" panose="020F0502020204030204" pitchFamily="34" charset="0"/>
                          <a:cs typeface="Calibri" panose="020F0502020204030204" pitchFamily="34" charset="0"/>
                        </a:rPr>
                        <a:t>A = </a:t>
                      </a:r>
                      <a:r>
                        <a:rPr lang="en-GB" sz="1650" b="1" dirty="0">
                          <a:solidFill>
                            <a:schemeClr val="tx1"/>
                          </a:solidFill>
                          <a:latin typeface="Calibri" panose="020F0502020204030204" pitchFamily="34" charset="0"/>
                          <a:cs typeface="Calibri" panose="020F0502020204030204" pitchFamily="34" charset="0"/>
                        </a:rPr>
                        <a:t>- </a:t>
                      </a:r>
                      <a:r>
                        <a:rPr lang="en-GB" sz="1650" i="1" dirty="0">
                          <a:latin typeface="Calibri" panose="020F0502020204030204" pitchFamily="34" charset="0"/>
                          <a:cs typeface="Calibri" panose="020F0502020204030204" pitchFamily="34" charset="0"/>
                          <a:sym typeface="Wingdings" panose="05000000000000000000" pitchFamily="2" charset="2"/>
                        </a:rPr>
                        <a:t>always charge the batteries before the activity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650" i="1" dirty="0">
                          <a:latin typeface="Calibri" panose="020F0502020204030204" pitchFamily="34" charset="0"/>
                          <a:cs typeface="Calibri" panose="020F0502020204030204" pitchFamily="34" charset="0"/>
                          <a:sym typeface="Wingdings" panose="05000000000000000000" pitchFamily="2" charset="2"/>
                        </a:rPr>
                        <a:t>      - </a:t>
                      </a:r>
                      <a:r>
                        <a:rPr lang="en-GB" sz="1650" i="1" dirty="0">
                          <a:solidFill>
                            <a:srgbClr val="008000"/>
                          </a:solidFill>
                          <a:latin typeface="Calibri" panose="020F0502020204030204" pitchFamily="34" charset="0"/>
                          <a:cs typeface="Calibri" panose="020F0502020204030204" pitchFamily="34" charset="0"/>
                          <a:sym typeface="Wingdings" panose="05000000000000000000" pitchFamily="2" charset="2"/>
                        </a:rPr>
                        <a:t>add to procedure </a:t>
                      </a:r>
                      <a:r>
                        <a:rPr lang="en-GB" sz="1650" i="1" dirty="0" smtClean="0">
                          <a:solidFill>
                            <a:srgbClr val="008000"/>
                          </a:solidFill>
                          <a:latin typeface="Calibri" panose="020F0502020204030204" pitchFamily="34" charset="0"/>
                          <a:cs typeface="Calibri" panose="020F0502020204030204" pitchFamily="34" charset="0"/>
                        </a:rPr>
                        <a:t>1449875</a:t>
                      </a:r>
                      <a:endParaRPr kumimoji="0" lang="en-GB" sz="1650" kern="1200" dirty="0" smtClean="0">
                        <a:solidFill>
                          <a:srgbClr val="008000"/>
                        </a:solidFill>
                        <a:latin typeface="Calibri" panose="020F0502020204030204" pitchFamily="34" charset="0"/>
                        <a:ea typeface="+mn-ea"/>
                        <a:cs typeface="Calibri" panose="020F0502020204030204" pitchFamily="34" charset="0"/>
                        <a:sym typeface="Wingdings" panose="05000000000000000000" pitchFamily="2" charset="2"/>
                      </a:endParaRPr>
                    </a:p>
                  </a:txBody>
                  <a:tcPr/>
                </a:tc>
                <a:extLst>
                  <a:ext uri="{0D108BD9-81ED-4DB2-BD59-A6C34878D82A}">
                    <a16:rowId xmlns:a16="http://schemas.microsoft.com/office/drawing/2014/main" val="3236872969"/>
                  </a:ext>
                </a:extLst>
              </a:tr>
              <a:tr h="10266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5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Additional targets irradiated in 2016 were added to the list of the targets to </a:t>
                      </a:r>
                      <a:r>
                        <a:rPr kumimoji="0" lang="en-GB" sz="1650" u="none" kern="1200" dirty="0">
                          <a:solidFill>
                            <a:schemeClr val="tx1"/>
                          </a:solidFill>
                          <a:latin typeface="Calibri" panose="020F0502020204030204" pitchFamily="34" charset="0"/>
                          <a:ea typeface="+mn-ea"/>
                          <a:cs typeface="Calibri" panose="020F0502020204030204" pitchFamily="34" charset="0"/>
                          <a:sym typeface="Wingdings" panose="05000000000000000000" pitchFamily="2" charset="2"/>
                        </a:rPr>
                        <a:t>bring back </a:t>
                      </a:r>
                      <a:r>
                        <a:rPr kumimoji="0" lang="en-GB" sz="165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after the beginning of the intervention.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5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As it was not planned, targets #530 and #587 were put </a:t>
                      </a:r>
                      <a:r>
                        <a:rPr kumimoji="0" lang="en-GB" sz="1650" kern="1200" dirty="0">
                          <a:solidFill>
                            <a:schemeClr val="tx1"/>
                          </a:solidFill>
                          <a:latin typeface="Calibri" panose="020F0502020204030204" pitchFamily="34" charset="0"/>
                          <a:ea typeface="+mn-ea"/>
                          <a:cs typeface="Calibri" panose="020F0502020204030204" pitchFamily="34" charset="0"/>
                          <a:sym typeface="Wingdings" panose="05000000000000000000" pitchFamily="2" charset="2"/>
                        </a:rPr>
                        <a:t>manually</a:t>
                      </a:r>
                      <a:r>
                        <a:rPr kumimoji="0" lang="en-GB" sz="165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 into the boxes manually. </a:t>
                      </a:r>
                      <a:endParaRPr lang="en-GB" sz="1650" i="1" dirty="0">
                        <a:solidFill>
                          <a:srgbClr val="008000"/>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50" b="1" kern="1200" dirty="0">
                          <a:solidFill>
                            <a:schemeClr val="accent5">
                              <a:lumMod val="75000"/>
                            </a:schemeClr>
                          </a:solidFill>
                          <a:latin typeface="Calibri" panose="020F0502020204030204" pitchFamily="34" charset="0"/>
                          <a:ea typeface="+mn-ea"/>
                          <a:cs typeface="Calibri" panose="020F0502020204030204" pitchFamily="34" charset="0"/>
                          <a:sym typeface="Wingdings" panose="05000000000000000000" pitchFamily="2" charset="2"/>
                        </a:rPr>
                        <a:t>R= </a:t>
                      </a:r>
                      <a:r>
                        <a:rPr kumimoji="0" lang="en-GB" sz="165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Increased of the dose received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650" b="1" dirty="0">
                          <a:solidFill>
                            <a:schemeClr val="accent5">
                              <a:lumMod val="75000"/>
                            </a:schemeClr>
                          </a:solidFill>
                          <a:latin typeface="Calibri" panose="020F0502020204030204" pitchFamily="34" charset="0"/>
                          <a:cs typeface="Calibri" panose="020F0502020204030204" pitchFamily="34" charset="0"/>
                        </a:rPr>
                        <a:t>A =</a:t>
                      </a:r>
                      <a:r>
                        <a:rPr lang="en-GB" sz="1650" b="1" dirty="0">
                          <a:solidFill>
                            <a:schemeClr val="tx1"/>
                          </a:solidFill>
                          <a:latin typeface="Calibri" panose="020F0502020204030204" pitchFamily="34" charset="0"/>
                          <a:cs typeface="Calibri" panose="020F0502020204030204" pitchFamily="34" charset="0"/>
                        </a:rPr>
                        <a:t> </a:t>
                      </a:r>
                      <a:r>
                        <a:rPr lang="en-GB" sz="1650" b="0" dirty="0">
                          <a:solidFill>
                            <a:schemeClr val="tx1"/>
                          </a:solidFill>
                          <a:latin typeface="Calibri" panose="020F0502020204030204" pitchFamily="34" charset="0"/>
                          <a:cs typeface="Calibri" panose="020F0502020204030204" pitchFamily="34" charset="0"/>
                        </a:rPr>
                        <a:t>- Check</a:t>
                      </a:r>
                      <a:r>
                        <a:rPr lang="en-GB" sz="1650" b="0" baseline="0" dirty="0">
                          <a:solidFill>
                            <a:schemeClr val="tx1"/>
                          </a:solidFill>
                          <a:latin typeface="Calibri" panose="020F0502020204030204" pitchFamily="34" charset="0"/>
                          <a:cs typeface="Calibri" panose="020F0502020204030204" pitchFamily="34" charset="0"/>
                        </a:rPr>
                        <a:t> the </a:t>
                      </a:r>
                      <a:r>
                        <a:rPr kumimoji="0" lang="en-GB" sz="1650" kern="1200" dirty="0">
                          <a:solidFill>
                            <a:schemeClr val="tx1"/>
                          </a:solidFill>
                          <a:latin typeface="Calibri" panose="020F0502020204030204" pitchFamily="34" charset="0"/>
                          <a:ea typeface="+mn-ea"/>
                          <a:cs typeface="Calibri" panose="020F0502020204030204" pitchFamily="34" charset="0"/>
                          <a:sym typeface="Wingdings" panose="05000000000000000000" pitchFamily="2" charset="2"/>
                        </a:rPr>
                        <a:t>list of all the targets to repatriate with RP, the operation and physics before the beginning of the intervention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50" i="1"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    </a:t>
                      </a:r>
                      <a:r>
                        <a:rPr kumimoji="0" lang="en-GB" sz="1650" i="1" kern="1200" dirty="0">
                          <a:solidFill>
                            <a:srgbClr val="008000"/>
                          </a:solidFill>
                          <a:latin typeface="Calibri" panose="020F0502020204030204" pitchFamily="34" charset="0"/>
                          <a:ea typeface="+mn-ea"/>
                          <a:cs typeface="Calibri" panose="020F0502020204030204" pitchFamily="34" charset="0"/>
                          <a:sym typeface="Wingdings" panose="05000000000000000000" pitchFamily="2" charset="2"/>
                        </a:rPr>
                        <a:t> - add to procedure </a:t>
                      </a:r>
                      <a:r>
                        <a:rPr kumimoji="0" lang="en-GB" sz="1650" i="1" kern="1200" dirty="0">
                          <a:solidFill>
                            <a:srgbClr val="008000"/>
                          </a:solidFill>
                          <a:latin typeface="Calibri" panose="020F0502020204030204" pitchFamily="34" charset="0"/>
                          <a:ea typeface="+mn-ea"/>
                          <a:cs typeface="Calibri" panose="020F0502020204030204" pitchFamily="34" charset="0"/>
                        </a:rPr>
                        <a:t>1449875</a:t>
                      </a:r>
                      <a:r>
                        <a:rPr kumimoji="0" lang="en-GB" sz="1650" kern="1200" dirty="0">
                          <a:solidFill>
                            <a:srgbClr val="008000"/>
                          </a:solidFill>
                          <a:latin typeface="Calibri" panose="020F0502020204030204" pitchFamily="34" charset="0"/>
                          <a:ea typeface="+mn-ea"/>
                          <a:cs typeface="Calibri" panose="020F0502020204030204" pitchFamily="34" charset="0"/>
                          <a:sym typeface="Wingdings" panose="05000000000000000000" pitchFamily="2" charset="2"/>
                        </a:rPr>
                        <a:t> </a:t>
                      </a:r>
                      <a:endParaRPr lang="en-GB" sz="1650" i="1" dirty="0">
                        <a:solidFill>
                          <a:srgbClr val="008000"/>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27556922"/>
                  </a:ext>
                </a:extLst>
              </a:tr>
            </a:tbl>
          </a:graphicData>
        </a:graphic>
      </p:graphicFrame>
    </p:spTree>
    <p:extLst>
      <p:ext uri="{BB962C8B-B14F-4D97-AF65-F5344CB8AC3E}">
        <p14:creationId xmlns:p14="http://schemas.microsoft.com/office/powerpoint/2010/main" val="18376028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11</a:t>
            </a:fld>
            <a:endParaRPr lang="en-US" dirty="0"/>
          </a:p>
        </p:txBody>
      </p:sp>
      <p:sp>
        <p:nvSpPr>
          <p:cNvPr id="8" name="Title 1"/>
          <p:cNvSpPr txBox="1">
            <a:spLocks/>
          </p:cNvSpPr>
          <p:nvPr/>
        </p:nvSpPr>
        <p:spPr>
          <a:xfrm>
            <a:off x="5032033" y="500048"/>
            <a:ext cx="4111967"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2. Target transfer to ISR3 </a:t>
            </a:r>
          </a:p>
        </p:txBody>
      </p:sp>
      <p:graphicFrame>
        <p:nvGraphicFramePr>
          <p:cNvPr id="10" name="Table 9"/>
          <p:cNvGraphicFramePr>
            <a:graphicFrameLocks noGrp="1"/>
          </p:cNvGraphicFramePr>
          <p:nvPr>
            <p:extLst>
              <p:ext uri="{D42A27DB-BD31-4B8C-83A1-F6EECF244321}">
                <p14:modId xmlns:p14="http://schemas.microsoft.com/office/powerpoint/2010/main" val="2550413152"/>
              </p:ext>
            </p:extLst>
          </p:nvPr>
        </p:nvGraphicFramePr>
        <p:xfrm>
          <a:off x="161530" y="997840"/>
          <a:ext cx="8820940" cy="3505200"/>
        </p:xfrm>
        <a:graphic>
          <a:graphicData uri="http://schemas.openxmlformats.org/drawingml/2006/table">
            <a:tbl>
              <a:tblPr firstRow="1" bandRow="1">
                <a:tableStyleId>{5C22544A-7EE6-4342-B048-85BDC9FD1C3A}</a:tableStyleId>
              </a:tblPr>
              <a:tblGrid>
                <a:gridCol w="3772690">
                  <a:extLst>
                    <a:ext uri="{9D8B030D-6E8A-4147-A177-3AD203B41FA5}">
                      <a16:colId xmlns:a16="http://schemas.microsoft.com/office/drawing/2014/main" val="4069188520"/>
                    </a:ext>
                  </a:extLst>
                </a:gridCol>
                <a:gridCol w="5048250">
                  <a:extLst>
                    <a:ext uri="{9D8B030D-6E8A-4147-A177-3AD203B41FA5}">
                      <a16:colId xmlns:a16="http://schemas.microsoft.com/office/drawing/2014/main" val="2733181611"/>
                    </a:ext>
                  </a:extLst>
                </a:gridCol>
              </a:tblGrid>
              <a:tr h="0">
                <a:tc>
                  <a:txBody>
                    <a:bodyPr/>
                    <a:lstStyle/>
                    <a:p>
                      <a:pPr algn="ctr"/>
                      <a:r>
                        <a:rPr kumimoji="0" lang="en-US" sz="2000" b="1" kern="1200" dirty="0">
                          <a:solidFill>
                            <a:schemeClr val="lt1"/>
                          </a:solidFill>
                          <a:latin typeface="Calibri" panose="020F0502020204030204" pitchFamily="34" charset="0"/>
                          <a:ea typeface="+mn-ea"/>
                          <a:cs typeface="Calibri" panose="020F0502020204030204" pitchFamily="34" charset="0"/>
                        </a:rPr>
                        <a:t>REX</a:t>
                      </a:r>
                      <a:endParaRPr lang="fr-FR" dirty="0">
                        <a:latin typeface="Calibri" panose="020F0502020204030204" pitchFamily="34" charset="0"/>
                        <a:cs typeface="Calibri" panose="020F0502020204030204" pitchFamily="34" charset="0"/>
                      </a:endParaRPr>
                    </a:p>
                  </a:txBody>
                  <a:tcPr/>
                </a:tc>
                <a:tc>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1069322">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Calibri" panose="020F0502020204030204" pitchFamily="34" charset="0"/>
                          <a:cs typeface="Calibri" panose="020F0502020204030204" pitchFamily="34" charset="0"/>
                          <a:sym typeface="Wingdings" panose="05000000000000000000" pitchFamily="2" charset="2"/>
                        </a:rPr>
                        <a:t>Because of the weather forecast, the target transfer was shifted from Saturday 20-01-18 to Friday 19-01-18 at 18h (night)</a:t>
                      </a:r>
                      <a:endParaRPr lang="en-GB" i="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chemeClr val="accent5">
                              <a:lumMod val="75000"/>
                            </a:schemeClr>
                          </a:solidFill>
                          <a:latin typeface="Calibri" panose="020F0502020204030204" pitchFamily="34" charset="0"/>
                          <a:cs typeface="Calibri" panose="020F0502020204030204" pitchFamily="34" charset="0"/>
                          <a:sym typeface="Wingdings" panose="05000000000000000000" pitchFamily="2" charset="2"/>
                        </a:rPr>
                        <a:t>A =</a:t>
                      </a:r>
                      <a:r>
                        <a:rPr kumimoji="0" lang="en-GB" sz="1800" kern="1200" dirty="0">
                          <a:solidFill>
                            <a:schemeClr val="tx1"/>
                          </a:solidFill>
                          <a:latin typeface="Calibri" panose="020F0502020204030204" pitchFamily="34" charset="0"/>
                          <a:ea typeface="+mn-ea"/>
                          <a:cs typeface="Calibri" panose="020F0502020204030204" pitchFamily="34" charset="0"/>
                          <a:sym typeface="Wingdings" panose="05000000000000000000" pitchFamily="2" charset="2"/>
                        </a:rPr>
                        <a:t> </a:t>
                      </a:r>
                      <a:r>
                        <a:rPr lang="en-GB" sz="1800" dirty="0">
                          <a:solidFill>
                            <a:schemeClr val="tx1"/>
                          </a:solidFill>
                          <a:latin typeface="Calibri" panose="020F0502020204030204" pitchFamily="34" charset="0"/>
                          <a:cs typeface="Calibri" panose="020F0502020204030204" pitchFamily="34" charset="0"/>
                          <a:sym typeface="Wingdings" panose="05000000000000000000" pitchFamily="2" charset="2"/>
                        </a:rPr>
                        <a:t>additional light projectors added at the entrance of </a:t>
                      </a:r>
                      <a:r>
                        <a:rPr lang="en-GB" sz="1800" dirty="0" err="1">
                          <a:solidFill>
                            <a:schemeClr val="tx1"/>
                          </a:solidFill>
                          <a:latin typeface="Calibri" panose="020F0502020204030204" pitchFamily="34" charset="0"/>
                          <a:cs typeface="Calibri" panose="020F0502020204030204" pitchFamily="34" charset="0"/>
                          <a:sym typeface="Wingdings" panose="05000000000000000000" pitchFamily="2" charset="2"/>
                        </a:rPr>
                        <a:t>blg</a:t>
                      </a:r>
                      <a:r>
                        <a:rPr lang="en-GB" sz="1800" dirty="0">
                          <a:solidFill>
                            <a:schemeClr val="tx1"/>
                          </a:solidFill>
                          <a:latin typeface="Calibri" panose="020F0502020204030204" pitchFamily="34" charset="0"/>
                          <a:cs typeface="Calibri" panose="020F0502020204030204" pitchFamily="34" charset="0"/>
                          <a:sym typeface="Wingdings" panose="05000000000000000000" pitchFamily="2" charset="2"/>
                        </a:rPr>
                        <a:t> 179</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solidFill>
                          <a:srgbClr val="008000"/>
                        </a:solidFill>
                        <a:latin typeface="Calibri" panose="020F0502020204030204" pitchFamily="34" charset="0"/>
                        <a:cs typeface="Calibri" panose="020F0502020204030204" pitchFamily="34" charset="0"/>
                        <a:sym typeface="Wingdings" panose="05000000000000000000" pitchFamily="2" charset="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solidFill>
                          <a:srgbClr val="008000"/>
                        </a:solidFill>
                        <a:latin typeface="Calibri" panose="020F0502020204030204" pitchFamily="34" charset="0"/>
                        <a:cs typeface="Calibri" panose="020F0502020204030204" pitchFamily="34" charset="0"/>
                        <a:sym typeface="Wingdings" panose="05000000000000000000" pitchFamily="2" charset="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solidFill>
                          <a:srgbClr val="008000"/>
                        </a:solidFill>
                        <a:latin typeface="Calibri" panose="020F0502020204030204" pitchFamily="34" charset="0"/>
                        <a:cs typeface="Calibri" panose="020F0502020204030204" pitchFamily="34" charset="0"/>
                        <a:sym typeface="Wingdings" panose="05000000000000000000" pitchFamily="2" charset="2"/>
                      </a:endParaRPr>
                    </a:p>
                  </a:txBody>
                  <a:tcPr/>
                </a:tc>
                <a:extLst>
                  <a:ext uri="{0D108BD9-81ED-4DB2-BD59-A6C34878D82A}">
                    <a16:rowId xmlns:a16="http://schemas.microsoft.com/office/drawing/2014/main" val="3726111793"/>
                  </a:ext>
                </a:extLst>
              </a:tr>
            </a:tbl>
          </a:graphicData>
        </a:graphic>
      </p:graphicFrame>
      <p:pic>
        <p:nvPicPr>
          <p:cNvPr id="4" name="Picture 3"/>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rot="5400000">
            <a:off x="3825995" y="2425480"/>
            <a:ext cx="2106406" cy="1579805"/>
          </a:xfrm>
          <a:prstGeom prst="rect">
            <a:avLst/>
          </a:prstGeom>
        </p:spPr>
      </p:pic>
      <p:pic>
        <p:nvPicPr>
          <p:cNvPr id="11" name="Picture 10"/>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5964376" y="2162178"/>
            <a:ext cx="2808544" cy="2106408"/>
          </a:xfrm>
          <a:prstGeom prst="rect">
            <a:avLst/>
          </a:prstGeom>
        </p:spPr>
      </p:pic>
    </p:spTree>
    <p:extLst>
      <p:ext uri="{BB962C8B-B14F-4D97-AF65-F5344CB8AC3E}">
        <p14:creationId xmlns:p14="http://schemas.microsoft.com/office/powerpoint/2010/main" val="18796404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64974"/>
            <a:ext cx="8229600" cy="5494638"/>
          </a:xfrm>
        </p:spPr>
        <p:txBody>
          <a:bodyPr>
            <a:normAutofit/>
          </a:bodyPr>
          <a:lstStyle/>
          <a:p>
            <a:pPr marL="0" indent="0">
              <a:buNone/>
            </a:pPr>
            <a:endParaRPr lang="en-US" sz="2400" dirty="0">
              <a:latin typeface="+mj-lt"/>
            </a:endParaRPr>
          </a:p>
          <a:p>
            <a:pPr marL="0" indent="0">
              <a:buNone/>
            </a:pPr>
            <a:endParaRPr lang="en-US" sz="2400" dirty="0">
              <a:latin typeface="+mj-lt"/>
            </a:endParaRPr>
          </a:p>
          <a:p>
            <a:pPr marL="514350" indent="-514350">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Introduction</a:t>
            </a:r>
          </a:p>
          <a:p>
            <a:pPr marL="514350" indent="-514350">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Target transfer to ISR3 </a:t>
            </a:r>
          </a:p>
          <a:p>
            <a:pPr marL="514350" indent="-514350">
              <a:buFont typeface="+mj-lt"/>
              <a:buAutoNum type="arabicPeriod"/>
            </a:pPr>
            <a:r>
              <a:rPr lang="en-US" sz="2400" dirty="0">
                <a:solidFill>
                  <a:schemeClr val="accent4">
                    <a:lumMod val="75000"/>
                  </a:schemeClr>
                </a:solidFill>
                <a:latin typeface="Calibri" panose="020F0502020204030204" pitchFamily="34" charset="0"/>
                <a:cs typeface="Calibri" panose="020F0502020204030204" pitchFamily="34" charset="0"/>
              </a:rPr>
              <a:t>Reorganization of the targets in ISR 3</a:t>
            </a:r>
            <a:endParaRPr lang="en-GB" sz="2400" dirty="0">
              <a:solidFill>
                <a:schemeClr val="accent4">
                  <a:lumMod val="75000"/>
                </a:schemeClr>
              </a:solidFill>
              <a:latin typeface="Calibri" panose="020F0502020204030204" pitchFamily="34" charset="0"/>
              <a:cs typeface="Calibri" panose="020F0502020204030204" pitchFamily="34" charset="0"/>
            </a:endParaRPr>
          </a:p>
        </p:txBody>
      </p:sp>
      <p:sp>
        <p:nvSpPr>
          <p:cNvPr id="4"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12</a:t>
            </a:fld>
            <a:endParaRPr lang="en-US" dirty="0"/>
          </a:p>
        </p:txBody>
      </p:sp>
    </p:spTree>
    <p:extLst>
      <p:ext uri="{BB962C8B-B14F-4D97-AF65-F5344CB8AC3E}">
        <p14:creationId xmlns:p14="http://schemas.microsoft.com/office/powerpoint/2010/main" val="38269284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13</a:t>
            </a:fld>
            <a:endParaRPr lang="en-US" dirty="0"/>
          </a:p>
        </p:txBody>
      </p:sp>
      <p:sp>
        <p:nvSpPr>
          <p:cNvPr id="4" name="TextBox 3"/>
          <p:cNvSpPr txBox="1"/>
          <p:nvPr/>
        </p:nvSpPr>
        <p:spPr>
          <a:xfrm>
            <a:off x="377371" y="6838937"/>
            <a:ext cx="8486543" cy="784830"/>
          </a:xfrm>
          <a:prstGeom prst="rect">
            <a:avLst/>
          </a:prstGeom>
          <a:noFill/>
        </p:spPr>
        <p:txBody>
          <a:bodyPr wrap="square" rtlCol="0">
            <a:spAutoFit/>
          </a:bodyPr>
          <a:lstStyle/>
          <a:p>
            <a:pPr algn="ctr"/>
            <a:endParaRPr lang="en-US" sz="2000" dirty="0">
              <a:latin typeface="+mj-lt"/>
            </a:endParaRPr>
          </a:p>
          <a:p>
            <a:pPr lvl="1"/>
            <a:endParaRPr lang="en-US" sz="2000" dirty="0">
              <a:latin typeface="+mj-lt"/>
            </a:endParaRPr>
          </a:p>
          <a:p>
            <a:pPr marL="914400" lvl="1" indent="-457200">
              <a:buFont typeface="Wingdings" panose="05000000000000000000" pitchFamily="2" charset="2"/>
              <a:buChar char="Ø"/>
            </a:pPr>
            <a:endParaRPr lang="en-US" sz="500" dirty="0">
              <a:latin typeface="+mj-lt"/>
            </a:endParaRPr>
          </a:p>
        </p:txBody>
      </p:sp>
      <p:sp>
        <p:nvSpPr>
          <p:cNvPr id="7" name="Title 1"/>
          <p:cNvSpPr txBox="1">
            <a:spLocks/>
          </p:cNvSpPr>
          <p:nvPr/>
        </p:nvSpPr>
        <p:spPr>
          <a:xfrm>
            <a:off x="4414603" y="500048"/>
            <a:ext cx="4729398"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3. Reorganization </a:t>
            </a:r>
            <a:br>
              <a:rPr lang="en-US" sz="2200" dirty="0"/>
            </a:br>
            <a:r>
              <a:rPr lang="en-US" sz="2200" dirty="0"/>
              <a:t>of the targets in ISR 3</a:t>
            </a:r>
            <a:endParaRPr lang="en-GB" sz="2200" dirty="0"/>
          </a:p>
          <a:p>
            <a:pPr defTabSz="914400"/>
            <a:endParaRPr lang="en-US" sz="2200" dirty="0"/>
          </a:p>
        </p:txBody>
      </p:sp>
      <p:graphicFrame>
        <p:nvGraphicFramePr>
          <p:cNvPr id="5" name="Table 4"/>
          <p:cNvGraphicFramePr>
            <a:graphicFrameLocks noGrp="1"/>
          </p:cNvGraphicFramePr>
          <p:nvPr>
            <p:extLst>
              <p:ext uri="{D42A27DB-BD31-4B8C-83A1-F6EECF244321}">
                <p14:modId xmlns:p14="http://schemas.microsoft.com/office/powerpoint/2010/main" val="2227627529"/>
              </p:ext>
            </p:extLst>
          </p:nvPr>
        </p:nvGraphicFramePr>
        <p:xfrm>
          <a:off x="180653" y="974065"/>
          <a:ext cx="8820940" cy="2499360"/>
        </p:xfrm>
        <a:graphic>
          <a:graphicData uri="http://schemas.openxmlformats.org/drawingml/2006/table">
            <a:tbl>
              <a:tblPr firstRow="1" bandRow="1">
                <a:tableStyleId>{5C22544A-7EE6-4342-B048-85BDC9FD1C3A}</a:tableStyleId>
              </a:tblPr>
              <a:tblGrid>
                <a:gridCol w="8820940">
                  <a:extLst>
                    <a:ext uri="{9D8B030D-6E8A-4147-A177-3AD203B41FA5}">
                      <a16:colId xmlns:a16="http://schemas.microsoft.com/office/drawing/2014/main" val="4069188520"/>
                    </a:ext>
                  </a:extLst>
                </a:gridCol>
              </a:tblGrid>
              <a:tr h="370840">
                <a:tc>
                  <a:txBody>
                    <a:bodyPr/>
                    <a:lstStyle/>
                    <a:p>
                      <a:pPr algn="ctr"/>
                      <a:r>
                        <a:rPr lang="fr-FR" sz="2000" dirty="0">
                          <a:latin typeface="Calibri" panose="020F0502020204030204" pitchFamily="34" charset="0"/>
                          <a:cs typeface="Calibri" panose="020F0502020204030204" pitchFamily="34" charset="0"/>
                        </a:rPr>
                        <a:t>JUSTIFICATION</a:t>
                      </a:r>
                      <a:endParaRPr lang="fr-FR"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080153155"/>
                  </a:ext>
                </a:extLst>
              </a:tr>
              <a:tr h="370840">
                <a:tc>
                  <a:txBody>
                    <a:bodyPr/>
                    <a:lstStyle/>
                    <a:p>
                      <a:pPr marL="0" indent="0">
                        <a:buFont typeface="Arial" panose="020B0604020202020204" pitchFamily="34" charset="0"/>
                        <a:buNone/>
                      </a:pPr>
                      <a:r>
                        <a:rPr kumimoji="0" lang="en-US" sz="1800" kern="1200" dirty="0">
                          <a:solidFill>
                            <a:schemeClr val="dk1"/>
                          </a:solidFill>
                          <a:latin typeface="Calibri" panose="020F0502020204030204" pitchFamily="34" charset="0"/>
                          <a:ea typeface="+mn-ea"/>
                          <a:cs typeface="Calibri" panose="020F0502020204030204" pitchFamily="34" charset="0"/>
                        </a:rPr>
                        <a:t>Optimize the</a:t>
                      </a:r>
                      <a:r>
                        <a:rPr kumimoji="0" lang="en-US" sz="1800" b="0" u="none" kern="1200" dirty="0">
                          <a:solidFill>
                            <a:schemeClr val="tx1"/>
                          </a:solidFill>
                          <a:latin typeface="Calibri" panose="020F0502020204030204" pitchFamily="34" charset="0"/>
                          <a:ea typeface="+mn-ea"/>
                          <a:cs typeface="Calibri" panose="020F0502020204030204" pitchFamily="34" charset="0"/>
                        </a:rPr>
                        <a:t> distribution </a:t>
                      </a:r>
                      <a:r>
                        <a:rPr kumimoji="0" lang="en-US" sz="1800" kern="1200" dirty="0">
                          <a:solidFill>
                            <a:schemeClr val="dk1"/>
                          </a:solidFill>
                          <a:latin typeface="Calibri" panose="020F0502020204030204" pitchFamily="34" charset="0"/>
                          <a:ea typeface="+mn-ea"/>
                          <a:cs typeface="Calibri" panose="020F0502020204030204" pitchFamily="34" charset="0"/>
                        </a:rPr>
                        <a:t>of the targets stored inside the ISR 3 by : </a:t>
                      </a:r>
                    </a:p>
                    <a:p>
                      <a:pPr marL="914400" lvl="1" indent="-457200">
                        <a:buFont typeface="Wingdings" panose="05000000000000000000" pitchFamily="2" charset="2"/>
                        <a:buChar char="Ø"/>
                      </a:pPr>
                      <a:r>
                        <a:rPr kumimoji="0" lang="en-US" sz="1800" kern="1200" dirty="0">
                          <a:solidFill>
                            <a:schemeClr val="dk1"/>
                          </a:solidFill>
                          <a:latin typeface="Calibri" panose="020F0502020204030204" pitchFamily="34" charset="0"/>
                          <a:ea typeface="+mn-ea"/>
                          <a:cs typeface="Calibri" panose="020F0502020204030204" pitchFamily="34" charset="0"/>
                        </a:rPr>
                        <a:t>Changing the boxes of 3 targets by boxes of 6 targets to save space</a:t>
                      </a:r>
                    </a:p>
                    <a:p>
                      <a:pPr marL="914400" lvl="1" indent="-457200">
                        <a:buFont typeface="Wingdings" panose="05000000000000000000" pitchFamily="2" charset="2"/>
                        <a:buChar char="Ø"/>
                      </a:pPr>
                      <a:r>
                        <a:rPr kumimoji="0" lang="en-US" sz="1800" kern="1200" dirty="0">
                          <a:solidFill>
                            <a:schemeClr val="dk1"/>
                          </a:solidFill>
                          <a:latin typeface="Calibri" panose="020F0502020204030204" pitchFamily="34" charset="0"/>
                          <a:ea typeface="+mn-ea"/>
                          <a:cs typeface="Calibri" panose="020F0502020204030204" pitchFamily="34" charset="0"/>
                        </a:rPr>
                        <a:t>Regrouping on the shelves the boxes with targets in order not to have free spaces between the boxes</a:t>
                      </a:r>
                    </a:p>
                  </a:txBody>
                  <a:tcPr/>
                </a:tc>
                <a:extLst>
                  <a:ext uri="{0D108BD9-81ED-4DB2-BD59-A6C34878D82A}">
                    <a16:rowId xmlns:a16="http://schemas.microsoft.com/office/drawing/2014/main" val="3726111793"/>
                  </a:ext>
                </a:extLst>
              </a:tr>
              <a:tr h="370840">
                <a:tc>
                  <a:txBody>
                    <a:bodyPr/>
                    <a:lstStyle/>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i="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Reduce the dose received while making the transport back by :</a:t>
                      </a:r>
                      <a:endParaRPr kumimoji="0" lang="en-US" sz="1800" i="0" kern="1200" dirty="0">
                        <a:solidFill>
                          <a:schemeClr val="dk1"/>
                        </a:solidFill>
                        <a:latin typeface="Calibri" panose="020F0502020204030204" pitchFamily="34" charset="0"/>
                        <a:ea typeface="+mn-ea"/>
                        <a:cs typeface="Calibri" panose="020F0502020204030204" pitchFamily="34" charset="0"/>
                      </a:endParaRPr>
                    </a:p>
                    <a:p>
                      <a:pPr marL="914400" lvl="1" indent="-457200" algn="l" rtl="0" eaLnBrk="1" latinLnBrk="0" hangingPunct="1">
                        <a:buFont typeface="Wingdings" panose="05000000000000000000" pitchFamily="2" charset="2"/>
                        <a:buChar char="Ø"/>
                      </a:pPr>
                      <a:r>
                        <a:rPr kumimoji="0" lang="en-US" sz="1800" kern="1200" dirty="0">
                          <a:solidFill>
                            <a:schemeClr val="dk1"/>
                          </a:solidFill>
                          <a:latin typeface="Calibri" panose="020F0502020204030204" pitchFamily="34" charset="0"/>
                          <a:ea typeface="+mn-ea"/>
                          <a:cs typeface="Calibri" panose="020F0502020204030204" pitchFamily="34" charset="0"/>
                        </a:rPr>
                        <a:t>Having free space to put the targets that are going back to ISOLDE far away from the rest of the targets </a:t>
                      </a:r>
                    </a:p>
                  </a:txBody>
                  <a:tcPr/>
                </a:tc>
                <a:extLst>
                  <a:ext uri="{0D108BD9-81ED-4DB2-BD59-A6C34878D82A}">
                    <a16:rowId xmlns:a16="http://schemas.microsoft.com/office/drawing/2014/main" val="875411642"/>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951416135"/>
              </p:ext>
            </p:extLst>
          </p:nvPr>
        </p:nvGraphicFramePr>
        <p:xfrm>
          <a:off x="196401" y="3594688"/>
          <a:ext cx="8805192" cy="2047240"/>
        </p:xfrm>
        <a:graphic>
          <a:graphicData uri="http://schemas.openxmlformats.org/drawingml/2006/table">
            <a:tbl>
              <a:tblPr firstRow="1" bandRow="1">
                <a:tableStyleId>{5C22544A-7EE6-4342-B048-85BDC9FD1C3A}</a:tableStyleId>
              </a:tblPr>
              <a:tblGrid>
                <a:gridCol w="8805192">
                  <a:extLst>
                    <a:ext uri="{9D8B030D-6E8A-4147-A177-3AD203B41FA5}">
                      <a16:colId xmlns:a16="http://schemas.microsoft.com/office/drawing/2014/main" val="4069188520"/>
                    </a:ext>
                  </a:extLst>
                </a:gridCol>
              </a:tblGrid>
              <a:tr h="370840">
                <a:tc>
                  <a:txBody>
                    <a:bodyPr/>
                    <a:lstStyle/>
                    <a:p>
                      <a:pPr algn="ctr"/>
                      <a:r>
                        <a:rPr kumimoji="0" lang="en-US" sz="2000" b="1" kern="1200" dirty="0">
                          <a:solidFill>
                            <a:schemeClr val="lt1"/>
                          </a:solidFill>
                          <a:latin typeface="+mn-lt"/>
                          <a:ea typeface="+mn-ea"/>
                          <a:cs typeface="+mn-cs"/>
                        </a:rPr>
                        <a:t>OPTIMIZATION</a:t>
                      </a:r>
                      <a:endParaRPr lang="fr-FR" dirty="0"/>
                    </a:p>
                  </a:txBody>
                  <a:tcPr/>
                </a:tc>
                <a:extLst>
                  <a:ext uri="{0D108BD9-81ED-4DB2-BD59-A6C34878D82A}">
                    <a16:rowId xmlns:a16="http://schemas.microsoft.com/office/drawing/2014/main" val="208015315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Calibri" panose="020F0502020204030204" pitchFamily="34" charset="0"/>
                          <a:cs typeface="Calibri" panose="020F0502020204030204" pitchFamily="34" charset="0"/>
                        </a:rPr>
                        <a:t>RP measurements done with telescopic monitor</a:t>
                      </a:r>
                    </a:p>
                  </a:txBody>
                  <a:tcPr/>
                </a:tc>
                <a:extLst>
                  <a:ext uri="{0D108BD9-81ED-4DB2-BD59-A6C34878D82A}">
                    <a16:rowId xmlns:a16="http://schemas.microsoft.com/office/drawing/2014/main" val="87124024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Calibri" panose="020F0502020204030204" pitchFamily="34" charset="0"/>
                          <a:cs typeface="Calibri" panose="020F0502020204030204" pitchFamily="34" charset="0"/>
                        </a:rPr>
                        <a:t>Rearrangement of the targets done at the entrance of the ISR 3 to avoid being exposed to the dose rate of the other targets stored on the shelves</a:t>
                      </a:r>
                    </a:p>
                  </a:txBody>
                  <a:tcPr/>
                </a:tc>
                <a:extLst>
                  <a:ext uri="{0D108BD9-81ED-4DB2-BD59-A6C34878D82A}">
                    <a16:rowId xmlns:a16="http://schemas.microsoft.com/office/drawing/2014/main" val="84194315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Calibri" panose="020F0502020204030204" pitchFamily="34" charset="0"/>
                          <a:cs typeface="Calibri" panose="020F0502020204030204" pitchFamily="34" charset="0"/>
                        </a:rPr>
                        <a:t>To</a:t>
                      </a:r>
                      <a:r>
                        <a:rPr lang="en-US" sz="1800" baseline="0" dirty="0">
                          <a:latin typeface="Calibri" panose="020F0502020204030204" pitchFamily="34" charset="0"/>
                          <a:cs typeface="Calibri" panose="020F0502020204030204" pitchFamily="34" charset="0"/>
                        </a:rPr>
                        <a:t> </a:t>
                      </a:r>
                      <a:r>
                        <a:rPr lang="en-US" sz="1800" dirty="0">
                          <a:latin typeface="Calibri" panose="020F0502020204030204" pitchFamily="34" charset="0"/>
                          <a:cs typeface="Calibri" panose="020F0502020204030204" pitchFamily="34" charset="0"/>
                        </a:rPr>
                        <a:t>reduce the dose received, rearrangement of the target planned in</a:t>
                      </a:r>
                      <a:r>
                        <a:rPr lang="en-US" sz="1800" baseline="0" dirty="0">
                          <a:latin typeface="Calibri" panose="020F0502020204030204" pitchFamily="34" charset="0"/>
                          <a:cs typeface="Calibri" panose="020F0502020204030204" pitchFamily="34" charset="0"/>
                        </a:rPr>
                        <a:t> advance with </a:t>
                      </a:r>
                      <a:r>
                        <a:rPr lang="en-US" sz="1800" dirty="0">
                          <a:latin typeface="Calibri" panose="020F0502020204030204" pitchFamily="34" charset="0"/>
                          <a:cs typeface="Calibri" panose="020F0502020204030204" pitchFamily="34" charset="0"/>
                        </a:rPr>
                        <a:t>the Excel File containing the location of all the boxes and targets</a:t>
                      </a:r>
                      <a:endParaRPr kumimoji="0" lang="en-US" sz="1800" kern="1200" dirty="0">
                        <a:solidFill>
                          <a:schemeClr val="dk1"/>
                        </a:solidFill>
                        <a:latin typeface="+mn-lt"/>
                        <a:ea typeface="+mn-ea"/>
                        <a:cs typeface="+mn-cs"/>
                      </a:endParaRPr>
                    </a:p>
                  </a:txBody>
                  <a:tcPr/>
                </a:tc>
                <a:extLst>
                  <a:ext uri="{0D108BD9-81ED-4DB2-BD59-A6C34878D82A}">
                    <a16:rowId xmlns:a16="http://schemas.microsoft.com/office/drawing/2014/main" val="336888656"/>
                  </a:ext>
                </a:extLst>
              </a:tr>
            </a:tbl>
          </a:graphicData>
        </a:graphic>
      </p:graphicFrame>
    </p:spTree>
    <p:extLst>
      <p:ext uri="{BB962C8B-B14F-4D97-AF65-F5344CB8AC3E}">
        <p14:creationId xmlns:p14="http://schemas.microsoft.com/office/powerpoint/2010/main" val="6615395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14</a:t>
            </a:fld>
            <a:endParaRPr lang="en-US" dirty="0"/>
          </a:p>
        </p:txBody>
      </p:sp>
      <p:sp>
        <p:nvSpPr>
          <p:cNvPr id="8" name="Title 1"/>
          <p:cNvSpPr txBox="1">
            <a:spLocks/>
          </p:cNvSpPr>
          <p:nvPr/>
        </p:nvSpPr>
        <p:spPr>
          <a:xfrm>
            <a:off x="4414603" y="500048"/>
            <a:ext cx="4729398"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3. Reorganization </a:t>
            </a:r>
            <a:br>
              <a:rPr lang="en-US" sz="2200" dirty="0"/>
            </a:br>
            <a:r>
              <a:rPr lang="en-US" sz="2200" dirty="0"/>
              <a:t>of the targets in ISR 3</a:t>
            </a:r>
            <a:endParaRPr lang="en-GB" sz="2200" dirty="0"/>
          </a:p>
          <a:p>
            <a:pPr defTabSz="914400"/>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val="172274019"/>
              </p:ext>
            </p:extLst>
          </p:nvPr>
        </p:nvGraphicFramePr>
        <p:xfrm>
          <a:off x="210172" y="972440"/>
          <a:ext cx="8820940" cy="2379080"/>
        </p:xfrm>
        <a:graphic>
          <a:graphicData uri="http://schemas.openxmlformats.org/drawingml/2006/table">
            <a:tbl>
              <a:tblPr firstRow="1" bandRow="1">
                <a:tableStyleId>{5C22544A-7EE6-4342-B048-85BDC9FD1C3A}</a:tableStyleId>
              </a:tblPr>
              <a:tblGrid>
                <a:gridCol w="4514228">
                  <a:extLst>
                    <a:ext uri="{9D8B030D-6E8A-4147-A177-3AD203B41FA5}">
                      <a16:colId xmlns:a16="http://schemas.microsoft.com/office/drawing/2014/main" val="4069188520"/>
                    </a:ext>
                  </a:extLst>
                </a:gridCol>
                <a:gridCol w="4306712">
                  <a:extLst>
                    <a:ext uri="{9D8B030D-6E8A-4147-A177-3AD203B41FA5}">
                      <a16:colId xmlns:a16="http://schemas.microsoft.com/office/drawing/2014/main" val="2733181611"/>
                    </a:ext>
                  </a:extLst>
                </a:gridCol>
              </a:tblGrid>
              <a:tr h="346719">
                <a:tc>
                  <a:txBody>
                    <a:bodyPr/>
                    <a:lstStyle/>
                    <a:p>
                      <a:pPr algn="ctr"/>
                      <a:r>
                        <a:rPr kumimoji="0" lang="en-US" sz="2000" b="1" kern="1200" dirty="0">
                          <a:solidFill>
                            <a:schemeClr val="lt1"/>
                          </a:solidFill>
                          <a:latin typeface="Calibri" panose="020F0502020204030204" pitchFamily="34" charset="0"/>
                          <a:ea typeface="+mn-ea"/>
                          <a:cs typeface="Calibri" panose="020F0502020204030204" pitchFamily="34" charset="0"/>
                        </a:rPr>
                        <a:t>REX</a:t>
                      </a:r>
                      <a:endParaRPr lang="fr-FR" dirty="0">
                        <a:latin typeface="Calibri" panose="020F0502020204030204" pitchFamily="34" charset="0"/>
                        <a:cs typeface="Calibri" panose="020F0502020204030204" pitchFamily="34" charset="0"/>
                      </a:endParaRPr>
                    </a:p>
                  </a:txBody>
                  <a:tcPr/>
                </a:tc>
                <a:tc>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1047158">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The Excel file was not properly updated after rearranging the targets which lead to misunderstanding during the target transport</a:t>
                      </a:r>
                      <a:endParaRPr lang="en-GB" i="0" dirty="0">
                        <a:solidFill>
                          <a:schemeClr val="tx1"/>
                        </a:solidFill>
                        <a:latin typeface="Calibri" panose="020F0502020204030204" pitchFamily="34" charset="0"/>
                        <a:cs typeface="Calibri" panose="020F0502020204030204" pitchFamily="34" charset="0"/>
                      </a:endParaRPr>
                    </a:p>
                  </a:txBody>
                  <a:tcPr/>
                </a:tc>
                <a:tc>
                  <a:txBody>
                    <a:bodyPr/>
                    <a:lstStyle/>
                    <a:p>
                      <a:pPr marL="0" indent="0" algn="ctr">
                        <a:buFont typeface="Arial" panose="020B0604020202020204" pitchFamily="34" charset="0"/>
                        <a:buNone/>
                      </a:pPr>
                      <a:r>
                        <a:rPr kumimoji="0" lang="en-US" sz="18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see REX slide </a:t>
                      </a:r>
                      <a:r>
                        <a:rPr kumimoji="0" lang="en-US" sz="1800" kern="1200" dirty="0">
                          <a:solidFill>
                            <a:schemeClr val="tx1"/>
                          </a:solidFill>
                          <a:latin typeface="Calibri" panose="020F0502020204030204" pitchFamily="34" charset="0"/>
                          <a:ea typeface="+mn-ea"/>
                          <a:cs typeface="Calibri" panose="020F0502020204030204" pitchFamily="34" charset="0"/>
                          <a:sym typeface="Wingdings" panose="05000000000000000000" pitchFamily="2" charset="2"/>
                        </a:rPr>
                        <a:t>10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solidFill>
                          <a:srgbClr val="008000"/>
                        </a:solidFill>
                        <a:latin typeface="Calibri" panose="020F0502020204030204" pitchFamily="34" charset="0"/>
                        <a:cs typeface="Calibri" panose="020F0502020204030204" pitchFamily="34" charset="0"/>
                        <a:sym typeface="Wingdings" panose="05000000000000000000" pitchFamily="2" charset="2"/>
                      </a:endParaRPr>
                    </a:p>
                  </a:txBody>
                  <a:tcPr/>
                </a:tc>
                <a:extLst>
                  <a:ext uri="{0D108BD9-81ED-4DB2-BD59-A6C34878D82A}">
                    <a16:rowId xmlns:a16="http://schemas.microsoft.com/office/drawing/2014/main" val="3726111793"/>
                  </a:ext>
                </a:extLst>
              </a:tr>
              <a:tr h="935682">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dirty="0">
                          <a:latin typeface="Calibri" panose="020F0502020204030204" pitchFamily="34" charset="0"/>
                          <a:cs typeface="Calibri" panose="020F0502020204030204" pitchFamily="34" charset="0"/>
                        </a:rPr>
                        <a:t>Some of the rearranged targets are needed for future operation and/or tests</a:t>
                      </a:r>
                      <a:endParaRPr lang="en-GB" i="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accent5">
                              <a:lumMod val="75000"/>
                            </a:schemeClr>
                          </a:solidFill>
                          <a:latin typeface="Calibri" panose="020F0502020204030204" pitchFamily="34" charset="0"/>
                          <a:cs typeface="Calibri" panose="020F0502020204030204" pitchFamily="34" charset="0"/>
                          <a:sym typeface="Wingdings" panose="05000000000000000000" pitchFamily="2" charset="2"/>
                        </a:rPr>
                        <a:t>A=</a:t>
                      </a:r>
                      <a:r>
                        <a:rPr lang="en-US" sz="1800" b="1" baseline="0" dirty="0">
                          <a:solidFill>
                            <a:schemeClr val="accent5">
                              <a:lumMod val="75000"/>
                            </a:schemeClr>
                          </a:solidFill>
                          <a:latin typeface="Calibri" panose="020F0502020204030204" pitchFamily="34" charset="0"/>
                          <a:cs typeface="Calibri" panose="020F0502020204030204" pitchFamily="34" charset="0"/>
                          <a:sym typeface="Wingdings" panose="05000000000000000000" pitchFamily="2" charset="2"/>
                        </a:rPr>
                        <a:t> </a:t>
                      </a:r>
                      <a:r>
                        <a:rPr lang="en-US" sz="1800" dirty="0">
                          <a:solidFill>
                            <a:schemeClr val="tx1"/>
                          </a:solidFill>
                          <a:latin typeface="Calibri" panose="020F0502020204030204" pitchFamily="34" charset="0"/>
                          <a:cs typeface="Calibri" panose="020F0502020204030204" pitchFamily="34" charset="0"/>
                          <a:sym typeface="Wingdings" panose="05000000000000000000" pitchFamily="2" charset="2"/>
                        </a:rPr>
                        <a:t>Always check with the target responsible before moving targets</a:t>
                      </a:r>
                      <a:endParaRPr lang="en-US" sz="180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417440583"/>
                  </a:ext>
                </a:extLst>
              </a:tr>
            </a:tbl>
          </a:graphicData>
        </a:graphic>
      </p:graphicFrame>
    </p:spTree>
    <p:extLst>
      <p:ext uri="{BB962C8B-B14F-4D97-AF65-F5344CB8AC3E}">
        <p14:creationId xmlns:p14="http://schemas.microsoft.com/office/powerpoint/2010/main" val="34331682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64974"/>
            <a:ext cx="8229600" cy="5494638"/>
          </a:xfrm>
        </p:spPr>
        <p:txBody>
          <a:bodyPr>
            <a:normAutofit/>
          </a:bodyPr>
          <a:lstStyle/>
          <a:p>
            <a:pPr marL="0" indent="0">
              <a:buNone/>
            </a:pPr>
            <a:endParaRPr lang="en-US" sz="2400" dirty="0">
              <a:latin typeface="+mj-lt"/>
            </a:endParaRPr>
          </a:p>
          <a:p>
            <a:pPr marL="514350" indent="-514350">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Introduction</a:t>
            </a:r>
          </a:p>
          <a:p>
            <a:pPr marL="514350" indent="-514350">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Target transfer to ISR3 </a:t>
            </a:r>
          </a:p>
          <a:p>
            <a:pPr marL="514350" indent="-514350">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Reorganization of the targets in ISR 3</a:t>
            </a:r>
          </a:p>
          <a:p>
            <a:pPr marL="514350" indent="-514350" fontAlgn="t">
              <a:buFont typeface="+mj-lt"/>
              <a:buAutoNum type="arabicPeriod"/>
            </a:pPr>
            <a:r>
              <a:rPr lang="en-US" sz="2400" dirty="0">
                <a:solidFill>
                  <a:schemeClr val="accent4">
                    <a:lumMod val="75000"/>
                  </a:schemeClr>
                </a:solidFill>
                <a:latin typeface="Calibri" panose="020F0502020204030204" pitchFamily="34" charset="0"/>
                <a:cs typeface="Calibri" panose="020F0502020204030204" pitchFamily="34" charset="0"/>
              </a:rPr>
              <a:t>FE maintenance</a:t>
            </a:r>
            <a:endParaRPr lang="en-GB" sz="2400" dirty="0">
              <a:solidFill>
                <a:schemeClr val="accent4">
                  <a:lumMod val="75000"/>
                </a:schemeClr>
              </a:solidFill>
              <a:latin typeface="Calibri" panose="020F0502020204030204" pitchFamily="34" charset="0"/>
              <a:cs typeface="Calibri" panose="020F0502020204030204" pitchFamily="34" charset="0"/>
            </a:endParaRPr>
          </a:p>
        </p:txBody>
      </p:sp>
      <p:sp>
        <p:nvSpPr>
          <p:cNvPr id="4"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15</a:t>
            </a:fld>
            <a:endParaRPr lang="en-US" dirty="0"/>
          </a:p>
        </p:txBody>
      </p:sp>
    </p:spTree>
    <p:extLst>
      <p:ext uri="{BB962C8B-B14F-4D97-AF65-F5344CB8AC3E}">
        <p14:creationId xmlns:p14="http://schemas.microsoft.com/office/powerpoint/2010/main" val="38042514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latin typeface="Calibri" panose="020F0502020204030204" pitchFamily="34" charset="0"/>
                <a:cs typeface="Calibri" panose="020F0502020204030204" pitchFamily="34" charset="0"/>
              </a:rPr>
              <a:pPr/>
              <a:t>16</a:t>
            </a:fld>
            <a:endParaRPr lang="en-US" dirty="0">
              <a:latin typeface="Calibri" panose="020F0502020204030204" pitchFamily="34" charset="0"/>
              <a:cs typeface="Calibri" panose="020F0502020204030204" pitchFamily="34" charset="0"/>
            </a:endParaRPr>
          </a:p>
        </p:txBody>
      </p:sp>
      <p:sp>
        <p:nvSpPr>
          <p:cNvPr id="4" name="TextBox 3"/>
          <p:cNvSpPr txBox="1"/>
          <p:nvPr/>
        </p:nvSpPr>
        <p:spPr>
          <a:xfrm>
            <a:off x="241577" y="943473"/>
            <a:ext cx="8809896" cy="430887"/>
          </a:xfrm>
          <a:prstGeom prst="rect">
            <a:avLst/>
          </a:prstGeom>
          <a:noFill/>
        </p:spPr>
        <p:txBody>
          <a:bodyPr wrap="square" rtlCol="0">
            <a:spAutoFit/>
          </a:bodyPr>
          <a:lstStyle/>
          <a:p>
            <a:pPr lvl="0" algn="ctr"/>
            <a:r>
              <a:rPr lang="en-US" sz="2200" b="1" dirty="0">
                <a:solidFill>
                  <a:srgbClr val="0070C0"/>
                </a:solidFill>
                <a:latin typeface="Calibri" panose="020F0502020204030204" pitchFamily="34" charset="0"/>
                <a:cs typeface="Calibri" panose="020F0502020204030204" pitchFamily="34" charset="0"/>
              </a:rPr>
              <a:t>Phase I - </a:t>
            </a:r>
            <a:r>
              <a:rPr lang="en-GB" sz="2200" b="1" dirty="0">
                <a:solidFill>
                  <a:srgbClr val="0070C0"/>
                </a:solidFill>
                <a:latin typeface="Calibri" panose="020F0502020204030204" pitchFamily="34" charset="0"/>
                <a:cs typeface="Calibri" panose="020F0502020204030204" pitchFamily="34" charset="0"/>
              </a:rPr>
              <a:t>Worksite preparation and shielding installation</a:t>
            </a:r>
          </a:p>
        </p:txBody>
      </p:sp>
      <p:sp>
        <p:nvSpPr>
          <p:cNvPr id="9" name="Title 1"/>
          <p:cNvSpPr txBox="1">
            <a:spLocks/>
          </p:cNvSpPr>
          <p:nvPr/>
        </p:nvSpPr>
        <p:spPr>
          <a:xfrm>
            <a:off x="4414603" y="500048"/>
            <a:ext cx="4729398"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latin typeface="Calibri" panose="020F0502020204030204" pitchFamily="34" charset="0"/>
                <a:cs typeface="Calibri" panose="020F0502020204030204" pitchFamily="34" charset="0"/>
              </a:rPr>
              <a:t>4. FE maintenance</a:t>
            </a:r>
          </a:p>
        </p:txBody>
      </p:sp>
      <p:graphicFrame>
        <p:nvGraphicFramePr>
          <p:cNvPr id="10" name="Table 9"/>
          <p:cNvGraphicFramePr>
            <a:graphicFrameLocks noGrp="1"/>
          </p:cNvGraphicFramePr>
          <p:nvPr>
            <p:extLst>
              <p:ext uri="{D42A27DB-BD31-4B8C-83A1-F6EECF244321}">
                <p14:modId xmlns:p14="http://schemas.microsoft.com/office/powerpoint/2010/main" val="2940492616"/>
              </p:ext>
            </p:extLst>
          </p:nvPr>
        </p:nvGraphicFramePr>
        <p:xfrm>
          <a:off x="230533" y="1460596"/>
          <a:ext cx="8820940" cy="2230120"/>
        </p:xfrm>
        <a:graphic>
          <a:graphicData uri="http://schemas.openxmlformats.org/drawingml/2006/table">
            <a:tbl>
              <a:tblPr firstRow="1" bandRow="1">
                <a:tableStyleId>{5C22544A-7EE6-4342-B048-85BDC9FD1C3A}</a:tableStyleId>
              </a:tblPr>
              <a:tblGrid>
                <a:gridCol w="8820940">
                  <a:extLst>
                    <a:ext uri="{9D8B030D-6E8A-4147-A177-3AD203B41FA5}">
                      <a16:colId xmlns:a16="http://schemas.microsoft.com/office/drawing/2014/main" val="4069188520"/>
                    </a:ext>
                  </a:extLst>
                </a:gridCol>
              </a:tblGrid>
              <a:tr h="374488">
                <a:tc>
                  <a:txBody>
                    <a:bodyPr/>
                    <a:lstStyle/>
                    <a:p>
                      <a:pPr algn="ctr"/>
                      <a:r>
                        <a:rPr lang="fr-FR" sz="2000" dirty="0">
                          <a:latin typeface="Calibri" panose="020F0502020204030204" pitchFamily="34" charset="0"/>
                          <a:cs typeface="Calibri" panose="020F0502020204030204" pitchFamily="34" charset="0"/>
                        </a:rPr>
                        <a:t>JUSTIFICATION</a:t>
                      </a:r>
                      <a:endParaRPr lang="fr-FR"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08015315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Reduce the </a:t>
                      </a:r>
                      <a:r>
                        <a:rPr kumimoji="0" lang="en-GB" sz="1800" i="1" kern="1200" dirty="0">
                          <a:solidFill>
                            <a:schemeClr val="dk1"/>
                          </a:solidFill>
                          <a:latin typeface="Calibri" panose="020F0502020204030204" pitchFamily="34" charset="0"/>
                          <a:ea typeface="+mn-ea"/>
                          <a:cs typeface="Calibri" panose="020F0502020204030204" pitchFamily="34" charset="0"/>
                        </a:rPr>
                        <a:t>Dose rate reduced by a factor :</a:t>
                      </a:r>
                      <a:r>
                        <a:rPr kumimoji="0" lang="en-GB" sz="1800" i="1" kern="1200" baseline="0" dirty="0">
                          <a:solidFill>
                            <a:schemeClr val="dk1"/>
                          </a:solidFill>
                          <a:latin typeface="Calibri" panose="020F0502020204030204" pitchFamily="34" charset="0"/>
                          <a:ea typeface="+mn-ea"/>
                          <a:cs typeface="Calibri" panose="020F0502020204030204" pitchFamily="34" charset="0"/>
                        </a:rPr>
                        <a:t>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800" i="1" kern="1200" dirty="0">
                          <a:solidFill>
                            <a:schemeClr val="tx1"/>
                          </a:solidFill>
                          <a:latin typeface="Calibri" panose="020F0502020204030204" pitchFamily="34" charset="0"/>
                          <a:ea typeface="+mn-ea"/>
                          <a:cs typeface="Calibri" panose="020F0502020204030204" pitchFamily="34" charset="0"/>
                        </a:rPr>
                        <a:t>40% inside GPS Faraday Cage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800" i="1" kern="1200" dirty="0">
                          <a:solidFill>
                            <a:schemeClr val="tx1"/>
                          </a:solidFill>
                          <a:latin typeface="Calibri" panose="020F0502020204030204" pitchFamily="34" charset="0"/>
                          <a:ea typeface="+mn-ea"/>
                          <a:cs typeface="Calibri" panose="020F0502020204030204" pitchFamily="34" charset="0"/>
                        </a:rPr>
                        <a:t>30% </a:t>
                      </a:r>
                      <a:r>
                        <a:rPr kumimoji="0" lang="en-GB" sz="1800" i="1" kern="1200" dirty="0">
                          <a:solidFill>
                            <a:schemeClr val="dk1"/>
                          </a:solidFill>
                          <a:latin typeface="Calibri" panose="020F0502020204030204" pitchFamily="34" charset="0"/>
                          <a:ea typeface="+mn-ea"/>
                          <a:cs typeface="Calibri" panose="020F0502020204030204" pitchFamily="34" charset="0"/>
                        </a:rPr>
                        <a:t>inside HRS Faraday Cage </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By installing</a:t>
                      </a:r>
                      <a:r>
                        <a:rPr kumimoji="0" lang="en-US" sz="1800" kern="1200" baseline="0" dirty="0">
                          <a:solidFill>
                            <a:schemeClr val="dk1"/>
                          </a:solidFill>
                          <a:latin typeface="Calibri" panose="020F0502020204030204" pitchFamily="34" charset="0"/>
                          <a:ea typeface="+mn-ea"/>
                          <a:cs typeface="Calibri" panose="020F0502020204030204" pitchFamily="34" charset="0"/>
                        </a:rPr>
                        <a:t> </a:t>
                      </a:r>
                      <a:r>
                        <a:rPr kumimoji="0" lang="en-GB" sz="1800" kern="1200" dirty="0">
                          <a:solidFill>
                            <a:schemeClr val="dk1"/>
                          </a:solidFill>
                          <a:latin typeface="Calibri" panose="020F0502020204030204" pitchFamily="34" charset="0"/>
                          <a:ea typeface="+mn-ea"/>
                          <a:cs typeface="Calibri" panose="020F0502020204030204" pitchFamily="34" charset="0"/>
                        </a:rPr>
                        <a:t>Shielding on dumps and beam windows,</a:t>
                      </a:r>
                      <a:r>
                        <a:rPr kumimoji="0" lang="en-GB" sz="1800" kern="1200" baseline="0" dirty="0">
                          <a:solidFill>
                            <a:schemeClr val="dk1"/>
                          </a:solidFill>
                          <a:latin typeface="Calibri" panose="020F0502020204030204" pitchFamily="34" charset="0"/>
                          <a:ea typeface="+mn-ea"/>
                          <a:cs typeface="Calibri" panose="020F0502020204030204" pitchFamily="34" charset="0"/>
                        </a:rPr>
                        <a:t> </a:t>
                      </a:r>
                      <a:endParaRPr kumimoji="0" lang="en-GB" sz="1800" i="1"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72611179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Cost of installation lower than collective dose saved over YETS</a:t>
                      </a: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1293649049"/>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488242498"/>
              </p:ext>
            </p:extLst>
          </p:nvPr>
        </p:nvGraphicFramePr>
        <p:xfrm>
          <a:off x="241577" y="3840452"/>
          <a:ext cx="8809896" cy="1508760"/>
        </p:xfrm>
        <a:graphic>
          <a:graphicData uri="http://schemas.openxmlformats.org/drawingml/2006/table">
            <a:tbl>
              <a:tblPr firstRow="1" bandRow="1">
                <a:tableStyleId>{5C22544A-7EE6-4342-B048-85BDC9FD1C3A}</a:tableStyleId>
              </a:tblPr>
              <a:tblGrid>
                <a:gridCol w="8809896">
                  <a:extLst>
                    <a:ext uri="{9D8B030D-6E8A-4147-A177-3AD203B41FA5}">
                      <a16:colId xmlns:a16="http://schemas.microsoft.com/office/drawing/2014/main" val="4069188520"/>
                    </a:ext>
                  </a:extLst>
                </a:gridCol>
              </a:tblGrid>
              <a:tr h="370840">
                <a:tc>
                  <a:txBody>
                    <a:bodyPr/>
                    <a:lstStyle/>
                    <a:p>
                      <a:pPr algn="ctr"/>
                      <a:r>
                        <a:rPr kumimoji="0" lang="en-US" sz="2000" b="1" kern="1200" dirty="0">
                          <a:solidFill>
                            <a:schemeClr val="lt1"/>
                          </a:solidFill>
                          <a:latin typeface="Calibri" panose="020F0502020204030204" pitchFamily="34" charset="0"/>
                          <a:ea typeface="+mn-ea"/>
                          <a:cs typeface="Calibri" panose="020F0502020204030204" pitchFamily="34" charset="0"/>
                        </a:rPr>
                        <a:t>OPTIMIZATION</a:t>
                      </a:r>
                      <a:endParaRPr lang="fr-FR"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08015315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Intervention performed every year </a:t>
                      </a:r>
                      <a:r>
                        <a:rPr kumimoji="0" lang="en-US" sz="1800" kern="1200" dirty="0">
                          <a:solidFill>
                            <a:schemeClr val="dk1"/>
                          </a:solidFill>
                          <a:latin typeface="Calibri" panose="020F0502020204030204" pitchFamily="34" charset="0"/>
                          <a:ea typeface="+mn-ea"/>
                          <a:cs typeface="Calibri" panose="020F0502020204030204" pitchFamily="34" charset="0"/>
                          <a:sym typeface="Wingdings"/>
                        </a:rPr>
                        <a:t> </a:t>
                      </a:r>
                      <a:r>
                        <a:rPr kumimoji="0" lang="en-US" sz="1800" i="1" kern="1200" dirty="0">
                          <a:solidFill>
                            <a:schemeClr val="dk1"/>
                          </a:solidFill>
                          <a:latin typeface="Calibri" panose="020F0502020204030204" pitchFamily="34" charset="0"/>
                          <a:ea typeface="+mn-ea"/>
                          <a:cs typeface="Calibri" panose="020F0502020204030204" pitchFamily="34" charset="0"/>
                          <a:sym typeface="Wingdings"/>
                        </a:rPr>
                        <a:t>Expertise allows faster and more precise interventions</a:t>
                      </a:r>
                      <a:endParaRPr kumimoji="0" lang="en-US" sz="1800" kern="1200" dirty="0">
                        <a:solidFill>
                          <a:schemeClr val="dk1"/>
                        </a:solidFill>
                        <a:latin typeface="Calibri" panose="020F0502020204030204" pitchFamily="34" charset="0"/>
                        <a:ea typeface="+mn-ea"/>
                        <a:cs typeface="Calibri" panose="020F0502020204030204" pitchFamily="34" charset="0"/>
                        <a:sym typeface="Wingdings"/>
                      </a:endParaRPr>
                    </a:p>
                  </a:txBody>
                  <a:tcPr/>
                </a:tc>
                <a:extLst>
                  <a:ext uri="{0D108BD9-81ED-4DB2-BD59-A6C34878D82A}">
                    <a16:rowId xmlns:a16="http://schemas.microsoft.com/office/drawing/2014/main" val="3726111793"/>
                  </a:ext>
                </a:extLst>
              </a:tr>
              <a:tr h="370840">
                <a:tc>
                  <a:txBody>
                    <a:bodyPr/>
                    <a:lstStyle/>
                    <a:p>
                      <a:pPr marL="0" indent="0" algn="just">
                        <a:buFont typeface="Arial"/>
                        <a:buNone/>
                      </a:pPr>
                      <a:r>
                        <a:rPr kumimoji="0" lang="en-GB" sz="1800" kern="1200" dirty="0">
                          <a:solidFill>
                            <a:schemeClr val="dk1"/>
                          </a:solidFill>
                          <a:latin typeface="Calibri" panose="020F0502020204030204" pitchFamily="34" charset="0"/>
                          <a:ea typeface="+mn-ea"/>
                          <a:cs typeface="Calibri" panose="020F0502020204030204" pitchFamily="34" charset="0"/>
                        </a:rPr>
                        <a:t>Shielding installed before performing any intervention inside the Faraday Cage</a:t>
                      </a:r>
                      <a:endParaRPr kumimoji="0" lang="en-US" sz="1800" i="1"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735931572"/>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Shielding is part of the optimisation process</a:t>
                      </a:r>
                    </a:p>
                  </a:txBody>
                  <a:tcPr/>
                </a:tc>
                <a:extLst>
                  <a:ext uri="{0D108BD9-81ED-4DB2-BD59-A6C34878D82A}">
                    <a16:rowId xmlns:a16="http://schemas.microsoft.com/office/drawing/2014/main" val="2313153533"/>
                  </a:ext>
                </a:extLst>
              </a:tr>
            </a:tbl>
          </a:graphicData>
        </a:graphic>
      </p:graphicFrame>
    </p:spTree>
    <p:extLst>
      <p:ext uri="{BB962C8B-B14F-4D97-AF65-F5344CB8AC3E}">
        <p14:creationId xmlns:p14="http://schemas.microsoft.com/office/powerpoint/2010/main" val="40819215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latin typeface="Calibri" panose="020F0502020204030204" pitchFamily="34" charset="0"/>
                <a:cs typeface="Calibri" panose="020F0502020204030204" pitchFamily="34" charset="0"/>
              </a:rPr>
              <a:pPr/>
              <a:t>17</a:t>
            </a:fld>
            <a:endParaRPr lang="en-US" dirty="0">
              <a:latin typeface="Calibri" panose="020F0502020204030204" pitchFamily="34" charset="0"/>
              <a:cs typeface="Calibri" panose="020F0502020204030204" pitchFamily="34" charset="0"/>
            </a:endParaRPr>
          </a:p>
        </p:txBody>
      </p:sp>
      <p:sp>
        <p:nvSpPr>
          <p:cNvPr id="10" name="Title 8"/>
          <p:cNvSpPr>
            <a:spLocks noGrp="1"/>
          </p:cNvSpPr>
          <p:nvPr>
            <p:ph type="title"/>
          </p:nvPr>
        </p:nvSpPr>
        <p:spPr>
          <a:xfrm>
            <a:off x="4962525" y="113620"/>
            <a:ext cx="4088948" cy="829853"/>
          </a:xfrm>
        </p:spPr>
        <p:txBody>
          <a:bodyPr>
            <a:normAutofit/>
          </a:bodyPr>
          <a:lstStyle/>
          <a:p>
            <a:r>
              <a:rPr lang="en-US" dirty="0">
                <a:latin typeface="Calibri" panose="020F0502020204030204" pitchFamily="34" charset="0"/>
                <a:cs typeface="Calibri" panose="020F0502020204030204" pitchFamily="34" charset="0"/>
              </a:rPr>
              <a:t> </a:t>
            </a:r>
          </a:p>
        </p:txBody>
      </p:sp>
      <p:sp>
        <p:nvSpPr>
          <p:cNvPr id="8" name="TextBox 7"/>
          <p:cNvSpPr txBox="1"/>
          <p:nvPr/>
        </p:nvSpPr>
        <p:spPr>
          <a:xfrm>
            <a:off x="164892" y="928900"/>
            <a:ext cx="8809896" cy="400110"/>
          </a:xfrm>
          <a:prstGeom prst="rect">
            <a:avLst/>
          </a:prstGeom>
          <a:noFill/>
        </p:spPr>
        <p:txBody>
          <a:bodyPr wrap="square" rtlCol="0">
            <a:spAutoFit/>
          </a:bodyPr>
          <a:lstStyle/>
          <a:p>
            <a:pPr lvl="0" algn="ctr"/>
            <a:r>
              <a:rPr lang="en-US" sz="2000" b="1" dirty="0">
                <a:solidFill>
                  <a:srgbClr val="0070C0"/>
                </a:solidFill>
                <a:latin typeface="Calibri" panose="020F0502020204030204" pitchFamily="34" charset="0"/>
                <a:cs typeface="Calibri" panose="020F0502020204030204" pitchFamily="34" charset="0"/>
              </a:rPr>
              <a:t>Phase I - </a:t>
            </a:r>
            <a:r>
              <a:rPr lang="en-GB" sz="2000" b="1" dirty="0">
                <a:solidFill>
                  <a:srgbClr val="0070C0"/>
                </a:solidFill>
                <a:latin typeface="Calibri" panose="020F0502020204030204" pitchFamily="34" charset="0"/>
                <a:cs typeface="Calibri" panose="020F0502020204030204" pitchFamily="34" charset="0"/>
              </a:rPr>
              <a:t>Worksite preparation and shielding installation</a:t>
            </a:r>
          </a:p>
        </p:txBody>
      </p:sp>
      <p:sp>
        <p:nvSpPr>
          <p:cNvPr id="9" name="Title 1"/>
          <p:cNvSpPr txBox="1">
            <a:spLocks/>
          </p:cNvSpPr>
          <p:nvPr/>
        </p:nvSpPr>
        <p:spPr>
          <a:xfrm>
            <a:off x="4414603" y="500048"/>
            <a:ext cx="4729398"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latin typeface="Calibri" panose="020F0502020204030204" pitchFamily="34" charset="0"/>
                <a:cs typeface="Calibri" panose="020F0502020204030204" pitchFamily="34" charset="0"/>
              </a:rPr>
              <a:t>4. FE maintenance</a:t>
            </a:r>
          </a:p>
        </p:txBody>
      </p:sp>
      <p:graphicFrame>
        <p:nvGraphicFramePr>
          <p:cNvPr id="7" name="Table 6"/>
          <p:cNvGraphicFramePr>
            <a:graphicFrameLocks noGrp="1"/>
          </p:cNvGraphicFramePr>
          <p:nvPr>
            <p:extLst>
              <p:ext uri="{D42A27DB-BD31-4B8C-83A1-F6EECF244321}">
                <p14:modId xmlns:p14="http://schemas.microsoft.com/office/powerpoint/2010/main" val="3671273936"/>
              </p:ext>
            </p:extLst>
          </p:nvPr>
        </p:nvGraphicFramePr>
        <p:xfrm>
          <a:off x="259742" y="1239404"/>
          <a:ext cx="8820940" cy="5516880"/>
        </p:xfrm>
        <a:graphic>
          <a:graphicData uri="http://schemas.openxmlformats.org/drawingml/2006/table">
            <a:tbl>
              <a:tblPr firstRow="1" bandRow="1">
                <a:tableStyleId>{5C22544A-7EE6-4342-B048-85BDC9FD1C3A}</a:tableStyleId>
              </a:tblPr>
              <a:tblGrid>
                <a:gridCol w="4514228">
                  <a:extLst>
                    <a:ext uri="{9D8B030D-6E8A-4147-A177-3AD203B41FA5}">
                      <a16:colId xmlns:a16="http://schemas.microsoft.com/office/drawing/2014/main" val="4069188520"/>
                    </a:ext>
                  </a:extLst>
                </a:gridCol>
                <a:gridCol w="4306712">
                  <a:extLst>
                    <a:ext uri="{9D8B030D-6E8A-4147-A177-3AD203B41FA5}">
                      <a16:colId xmlns:a16="http://schemas.microsoft.com/office/drawing/2014/main" val="2733181611"/>
                    </a:ext>
                  </a:extLst>
                </a:gridCol>
              </a:tblGrid>
              <a:tr h="346719">
                <a:tc>
                  <a:txBody>
                    <a:bodyPr/>
                    <a:lstStyle/>
                    <a:p>
                      <a:pPr algn="ctr"/>
                      <a:r>
                        <a:rPr kumimoji="0" lang="en-US" sz="2000" b="1" kern="1200" dirty="0">
                          <a:solidFill>
                            <a:schemeClr val="lt1"/>
                          </a:solidFill>
                          <a:latin typeface="Calibri" panose="020F0502020204030204" pitchFamily="34" charset="0"/>
                          <a:ea typeface="+mn-ea"/>
                          <a:cs typeface="Calibri" panose="020F0502020204030204" pitchFamily="34" charset="0"/>
                        </a:rPr>
                        <a:t>REX</a:t>
                      </a:r>
                      <a:endParaRPr lang="fr-FR" dirty="0">
                        <a:latin typeface="Calibri" panose="020F0502020204030204" pitchFamily="34" charset="0"/>
                        <a:cs typeface="Calibri" panose="020F0502020204030204" pitchFamily="34" charset="0"/>
                      </a:endParaRPr>
                    </a:p>
                  </a:txBody>
                  <a:tcPr/>
                </a:tc>
                <a:tc>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1047158">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dirty="0">
                          <a:latin typeface="Calibri" panose="020F0502020204030204" pitchFamily="34" charset="0"/>
                          <a:cs typeface="Calibri" panose="020F0502020204030204" pitchFamily="34" charset="0"/>
                        </a:rPr>
                        <a:t>Dose received during the removal of the MONTRAC cover was higher than expected (x2) </a:t>
                      </a:r>
                      <a:endParaRPr lang="en-GB" i="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kern="1200" dirty="0">
                          <a:solidFill>
                            <a:schemeClr val="accent5">
                              <a:lumMod val="75000"/>
                            </a:schemeClr>
                          </a:solidFill>
                          <a:latin typeface="Calibri" panose="020F0502020204030204" pitchFamily="34" charset="0"/>
                          <a:ea typeface="+mn-ea"/>
                          <a:cs typeface="Calibri" panose="020F0502020204030204" pitchFamily="34" charset="0"/>
                          <a:sym typeface="Wingdings" panose="05000000000000000000" pitchFamily="2" charset="2"/>
                        </a:rPr>
                        <a:t>R1= </a:t>
                      </a:r>
                      <a:r>
                        <a:rPr lang="en-US" sz="1800" i="0" dirty="0">
                          <a:solidFill>
                            <a:schemeClr val="tx1"/>
                          </a:solidFill>
                          <a:latin typeface="Calibri" panose="020F0502020204030204" pitchFamily="34" charset="0"/>
                          <a:cs typeface="Calibri" panose="020F0502020204030204" pitchFamily="34" charset="0"/>
                          <a:sym typeface="Wingdings" panose="05000000000000000000" pitchFamily="2" charset="2"/>
                        </a:rPr>
                        <a:t>the seal melted and additional screwdrivers were used to remove the MONTRAC cover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dirty="0">
                          <a:solidFill>
                            <a:schemeClr val="accent5">
                              <a:lumMod val="75000"/>
                            </a:schemeClr>
                          </a:solidFill>
                          <a:latin typeface="Calibri" panose="020F0502020204030204" pitchFamily="34" charset="0"/>
                          <a:cs typeface="Calibri" panose="020F0502020204030204" pitchFamily="34" charset="0"/>
                          <a:sym typeface="Wingdings" panose="05000000000000000000" pitchFamily="2" charset="2"/>
                        </a:rPr>
                        <a:t>A= </a:t>
                      </a:r>
                      <a:r>
                        <a:rPr lang="en-GB" sz="1800" i="0" dirty="0">
                          <a:solidFill>
                            <a:schemeClr val="tx1"/>
                          </a:solidFill>
                          <a:latin typeface="Calibri" panose="020F0502020204030204" pitchFamily="34" charset="0"/>
                          <a:cs typeface="Calibri" panose="020F0502020204030204" pitchFamily="34" charset="0"/>
                          <a:sym typeface="Wingdings" panose="05000000000000000000" pitchFamily="2" charset="2"/>
                        </a:rPr>
                        <a:t>- </a:t>
                      </a:r>
                      <a:r>
                        <a:rPr kumimoji="0" lang="en-US" sz="1800" i="0" kern="1200" dirty="0">
                          <a:solidFill>
                            <a:schemeClr val="tx1"/>
                          </a:solidFill>
                          <a:latin typeface="Calibri" panose="020F0502020204030204" pitchFamily="34" charset="0"/>
                          <a:ea typeface="+mn-ea"/>
                          <a:cs typeface="Calibri" panose="020F0502020204030204" pitchFamily="34" charset="0"/>
                          <a:sym typeface="Wingdings" panose="05000000000000000000" pitchFamily="2" charset="2"/>
                        </a:rPr>
                        <a:t>The MONTRAC cover should setup without seal.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i="0" kern="1200" baseline="0" dirty="0">
                          <a:solidFill>
                            <a:schemeClr val="tx1"/>
                          </a:solidFill>
                          <a:latin typeface="Calibri" panose="020F0502020204030204" pitchFamily="34" charset="0"/>
                          <a:ea typeface="+mn-ea"/>
                          <a:cs typeface="Calibri" panose="020F0502020204030204" pitchFamily="34" charset="0"/>
                          <a:sym typeface="Wingdings" panose="05000000000000000000" pitchFamily="2" charset="2"/>
                        </a:rPr>
                        <a:t>      - </a:t>
                      </a:r>
                      <a:r>
                        <a:rPr kumimoji="0" lang="en-US" sz="1800" i="0" kern="1200" baseline="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Add procedure </a:t>
                      </a:r>
                      <a:r>
                        <a:rPr kumimoji="0" lang="en-US" sz="1800" i="0" kern="1200" baseline="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1564564 /</a:t>
                      </a:r>
                      <a:r>
                        <a:rPr lang="en-GB" sz="1800" i="1" dirty="0" smtClean="0">
                          <a:solidFill>
                            <a:srgbClr val="FF3300"/>
                          </a:solidFill>
                          <a:latin typeface="Calibri" panose="020F0502020204030204" pitchFamily="34" charset="0"/>
                          <a:cs typeface="Calibri" panose="020F0502020204030204" pitchFamily="34" charset="0"/>
                        </a:rPr>
                        <a:t>Julien Riegert</a:t>
                      </a:r>
                      <a:r>
                        <a:rPr lang="en-GB" sz="1800" i="1" baseline="0" dirty="0" smtClean="0">
                          <a:solidFill>
                            <a:srgbClr val="FF3300"/>
                          </a:solidFill>
                          <a:latin typeface="Calibri" panose="020F0502020204030204" pitchFamily="34" charset="0"/>
                          <a:cs typeface="Calibri" panose="020F0502020204030204" pitchFamily="34" charset="0"/>
                        </a:rPr>
                        <a:t> </a:t>
                      </a:r>
                      <a:r>
                        <a:rPr kumimoji="0" lang="en-GB" sz="1800" kern="1200" baseline="0" dirty="0" smtClean="0">
                          <a:solidFill>
                            <a:srgbClr val="FF0000"/>
                          </a:solidFill>
                          <a:latin typeface="Calibri" panose="020F0502020204030204" pitchFamily="34" charset="0"/>
                          <a:ea typeface="+mn-ea"/>
                          <a:cs typeface="Calibri" panose="020F0502020204030204" pitchFamily="34" charset="0"/>
                        </a:rPr>
                        <a:t>– EN/STI</a:t>
                      </a:r>
                      <a:endParaRPr kumimoji="0" lang="en-US" sz="1800" i="0" kern="1200" dirty="0">
                        <a:solidFill>
                          <a:srgbClr val="FF3300"/>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kern="1200" dirty="0">
                          <a:solidFill>
                            <a:schemeClr val="accent5">
                              <a:lumMod val="75000"/>
                            </a:schemeClr>
                          </a:solidFill>
                          <a:latin typeface="Calibri" panose="020F0502020204030204" pitchFamily="34" charset="0"/>
                          <a:ea typeface="+mn-ea"/>
                          <a:cs typeface="Calibri" panose="020F0502020204030204" pitchFamily="34" charset="0"/>
                          <a:sym typeface="Wingdings" panose="05000000000000000000" pitchFamily="2" charset="2"/>
                        </a:rPr>
                        <a:t>R2= </a:t>
                      </a:r>
                      <a:r>
                        <a:rPr kumimoji="0" lang="en-US" sz="1800" b="0" i="0" kern="1200" dirty="0">
                          <a:solidFill>
                            <a:schemeClr val="tx1"/>
                          </a:solidFill>
                          <a:latin typeface="Calibri" panose="020F0502020204030204" pitchFamily="34" charset="0"/>
                          <a:ea typeface="+mn-ea"/>
                          <a:cs typeface="Calibri" panose="020F0502020204030204" pitchFamily="34" charset="0"/>
                          <a:sym typeface="Wingdings" panose="05000000000000000000" pitchFamily="2" charset="2"/>
                        </a:rPr>
                        <a:t>N</a:t>
                      </a:r>
                      <a:r>
                        <a:rPr kumimoji="0" lang="en-US" sz="1800" i="0" kern="1200" dirty="0">
                          <a:solidFill>
                            <a:schemeClr val="tx1"/>
                          </a:solidFill>
                          <a:latin typeface="Calibri" panose="020F0502020204030204" pitchFamily="34" charset="0"/>
                          <a:ea typeface="+mn-ea"/>
                          <a:cs typeface="Calibri" panose="020F0502020204030204" pitchFamily="34" charset="0"/>
                          <a:sym typeface="Wingdings" panose="05000000000000000000" pitchFamily="2" charset="2"/>
                        </a:rPr>
                        <a:t>o impact on the ventilation of the faraday cage has been observed since that remounting without seal</a:t>
                      </a:r>
                      <a:endParaRPr lang="en-GB" sz="1800" i="0" dirty="0">
                        <a:solidFill>
                          <a:schemeClr val="tx1"/>
                        </a:solidFill>
                        <a:latin typeface="Calibri" panose="020F0502020204030204" pitchFamily="34" charset="0"/>
                        <a:cs typeface="Calibri" panose="020F0502020204030204" pitchFamily="34" charset="0"/>
                        <a:sym typeface="Wingdings" panose="05000000000000000000" pitchFamily="2" charset="2"/>
                      </a:endParaRPr>
                    </a:p>
                  </a:txBody>
                  <a:tcPr/>
                </a:tc>
                <a:extLst>
                  <a:ext uri="{0D108BD9-81ED-4DB2-BD59-A6C34878D82A}">
                    <a16:rowId xmlns:a16="http://schemas.microsoft.com/office/drawing/2014/main" val="3726111793"/>
                  </a:ext>
                </a:extLst>
              </a:tr>
              <a:tr h="935682">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During the replacement of the electrode on GPS side, the electrode didn’t come back properly into its</a:t>
                      </a:r>
                      <a:r>
                        <a:rPr kumimoji="0" lang="en-US" sz="1800" kern="1200" baseline="0" dirty="0">
                          <a:solidFill>
                            <a:schemeClr val="dk1"/>
                          </a:solidFill>
                          <a:latin typeface="Calibri" panose="020F0502020204030204" pitchFamily="34" charset="0"/>
                          <a:ea typeface="+mn-ea"/>
                          <a:cs typeface="Calibri" panose="020F0502020204030204" pitchFamily="34" charset="0"/>
                        </a:rPr>
                        <a:t> </a:t>
                      </a:r>
                      <a:r>
                        <a:rPr kumimoji="0" lang="en-US" sz="1800" kern="1200" dirty="0">
                          <a:solidFill>
                            <a:schemeClr val="dk1"/>
                          </a:solidFill>
                          <a:latin typeface="Calibri" panose="020F0502020204030204" pitchFamily="34" charset="0"/>
                          <a:ea typeface="+mn-ea"/>
                          <a:cs typeface="Calibri" panose="020F0502020204030204" pitchFamily="34" charset="0"/>
                        </a:rPr>
                        <a:t>place. At the beginning, it was </a:t>
                      </a:r>
                      <a:r>
                        <a:rPr kumimoji="0" lang="en-US" sz="1800" u="none" kern="1200" dirty="0">
                          <a:solidFill>
                            <a:schemeClr val="tx1"/>
                          </a:solidFill>
                          <a:latin typeface="Calibri" panose="020F0502020204030204" pitchFamily="34" charset="0"/>
                          <a:ea typeface="+mn-ea"/>
                          <a:cs typeface="Calibri" panose="020F0502020204030204" pitchFamily="34" charset="0"/>
                        </a:rPr>
                        <a:t>assumed that </a:t>
                      </a:r>
                      <a:r>
                        <a:rPr kumimoji="0" lang="en-US" sz="1800" kern="1200" dirty="0">
                          <a:solidFill>
                            <a:schemeClr val="dk1"/>
                          </a:solidFill>
                          <a:latin typeface="Calibri" panose="020F0502020204030204" pitchFamily="34" charset="0"/>
                          <a:ea typeface="+mn-ea"/>
                          <a:cs typeface="Calibri" panose="020F0502020204030204" pitchFamily="34" charset="0"/>
                        </a:rPr>
                        <a:t>the problem </a:t>
                      </a:r>
                      <a:r>
                        <a:rPr kumimoji="0" lang="en-US" sz="1800" kern="1200" dirty="0">
                          <a:solidFill>
                            <a:schemeClr val="tx1"/>
                          </a:solidFill>
                          <a:latin typeface="Calibri" panose="020F0502020204030204" pitchFamily="34" charset="0"/>
                          <a:ea typeface="+mn-ea"/>
                          <a:cs typeface="Calibri" panose="020F0502020204030204" pitchFamily="34" charset="0"/>
                        </a:rPr>
                        <a:t>came</a:t>
                      </a:r>
                      <a:r>
                        <a:rPr kumimoji="0" lang="en-US" sz="1800" kern="1200" dirty="0">
                          <a:solidFill>
                            <a:schemeClr val="dk1"/>
                          </a:solidFill>
                          <a:latin typeface="Calibri" panose="020F0502020204030204" pitchFamily="34" charset="0"/>
                          <a:ea typeface="+mn-ea"/>
                          <a:cs typeface="Calibri" panose="020F0502020204030204" pitchFamily="34" charset="0"/>
                        </a:rPr>
                        <a:t> from the electrode which didn’t engage properly on the threading : the initial solution was to </a:t>
                      </a:r>
                      <a:r>
                        <a:rPr kumimoji="0" lang="en-US" sz="1800" b="0" kern="1200" dirty="0">
                          <a:solidFill>
                            <a:schemeClr val="tx1"/>
                          </a:solidFill>
                          <a:latin typeface="Calibri" panose="020F0502020204030204" pitchFamily="34" charset="0"/>
                          <a:ea typeface="+mn-ea"/>
                          <a:cs typeface="Calibri" panose="020F0502020204030204" pitchFamily="34" charset="0"/>
                        </a:rPr>
                        <a:t>manually </a:t>
                      </a:r>
                      <a:r>
                        <a:rPr kumimoji="0" lang="en-US" sz="1800" kern="1200" dirty="0">
                          <a:solidFill>
                            <a:schemeClr val="dk1"/>
                          </a:solidFill>
                          <a:latin typeface="Calibri" panose="020F0502020204030204" pitchFamily="34" charset="0"/>
                          <a:ea typeface="+mn-ea"/>
                          <a:cs typeface="Calibri" panose="020F0502020204030204" pitchFamily="34" charset="0"/>
                        </a:rPr>
                        <a:t>hold the electrode and </a:t>
                      </a:r>
                      <a:r>
                        <a:rPr kumimoji="0" lang="en-US" sz="1800" u="none" kern="1200" dirty="0">
                          <a:solidFill>
                            <a:schemeClr val="tx1"/>
                          </a:solidFill>
                          <a:latin typeface="Calibri" panose="020F0502020204030204" pitchFamily="34" charset="0"/>
                          <a:ea typeface="+mn-ea"/>
                          <a:cs typeface="Calibri" panose="020F0502020204030204" pitchFamily="34" charset="0"/>
                        </a:rPr>
                        <a:t>to turn it</a:t>
                      </a:r>
                      <a:r>
                        <a:rPr kumimoji="0" lang="en-US" sz="1800" u="none" kern="1200" baseline="0" dirty="0">
                          <a:solidFill>
                            <a:schemeClr val="tx1"/>
                          </a:solidFill>
                          <a:latin typeface="Calibri" panose="020F0502020204030204" pitchFamily="34" charset="0"/>
                          <a:ea typeface="+mn-ea"/>
                          <a:cs typeface="Calibri" panose="020F0502020204030204" pitchFamily="34" charset="0"/>
                        </a:rPr>
                        <a:t> to put it back on the thread</a:t>
                      </a:r>
                      <a:r>
                        <a:rPr kumimoji="0" lang="en-US" sz="1800" u="none" kern="1200" dirty="0">
                          <a:solidFill>
                            <a:schemeClr val="tx1"/>
                          </a:solidFill>
                          <a:latin typeface="Calibri" panose="020F0502020204030204" pitchFamily="34" charset="0"/>
                          <a:ea typeface="+mn-ea"/>
                          <a:cs typeface="Calibri" panose="020F0502020204030204" pitchFamily="34" charset="0"/>
                        </a:rPr>
                        <a:t>.</a:t>
                      </a:r>
                      <a:endParaRPr kumimoji="0" lang="en-GB" sz="1800" u="none" kern="1200" dirty="0">
                        <a:solidFill>
                          <a:schemeClr val="tx1"/>
                        </a:solidFill>
                        <a:latin typeface="Calibri" panose="020F0502020204030204" pitchFamily="34" charset="0"/>
                        <a:ea typeface="+mn-ea"/>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kern="1200" dirty="0">
                          <a:solidFill>
                            <a:schemeClr val="accent5">
                              <a:lumMod val="75000"/>
                            </a:schemeClr>
                          </a:solidFill>
                          <a:latin typeface="Calibri" panose="020F0502020204030204" pitchFamily="34" charset="0"/>
                          <a:ea typeface="+mn-ea"/>
                          <a:cs typeface="Calibri" panose="020F0502020204030204" pitchFamily="34" charset="0"/>
                          <a:sym typeface="Wingdings" panose="05000000000000000000" pitchFamily="2" charset="2"/>
                        </a:rPr>
                        <a:t>R1= </a:t>
                      </a:r>
                      <a:r>
                        <a:rPr kumimoji="0" lang="en-US" sz="1800" kern="1200" dirty="0">
                          <a:solidFill>
                            <a:schemeClr val="dk1"/>
                          </a:solidFill>
                          <a:latin typeface="Calibri" panose="020F0502020204030204" pitchFamily="34" charset="0"/>
                          <a:ea typeface="+mn-ea"/>
                          <a:cs typeface="Calibri" panose="020F0502020204030204" pitchFamily="34" charset="0"/>
                        </a:rPr>
                        <a:t>This operation done manually didn’t work and conduced to an important increased of the dose received </a:t>
                      </a:r>
                      <a:r>
                        <a:rPr kumimoji="0" lang="en-US" sz="1800" kern="1200" dirty="0">
                          <a:solidFill>
                            <a:schemeClr val="tx1"/>
                          </a:solidFill>
                          <a:latin typeface="Calibri" panose="020F0502020204030204" pitchFamily="34" charset="0"/>
                          <a:ea typeface="+mn-ea"/>
                          <a:cs typeface="Calibri" panose="020F0502020204030204" pitchFamily="34" charset="0"/>
                        </a:rPr>
                        <a:t>of</a:t>
                      </a:r>
                      <a:r>
                        <a:rPr kumimoji="0" lang="en-US" sz="1800" kern="1200" baseline="0" dirty="0">
                          <a:solidFill>
                            <a:schemeClr val="tx1"/>
                          </a:solidFill>
                          <a:latin typeface="Calibri" panose="020F0502020204030204" pitchFamily="34" charset="0"/>
                          <a:ea typeface="+mn-ea"/>
                          <a:cs typeface="Calibri" panose="020F0502020204030204" pitchFamily="34" charset="0"/>
                        </a:rPr>
                        <a:t> </a:t>
                      </a:r>
                      <a:r>
                        <a:rPr kumimoji="0" lang="en-US" sz="1800" kern="1200" dirty="0">
                          <a:solidFill>
                            <a:schemeClr val="dk1"/>
                          </a:solidFill>
                          <a:latin typeface="Calibri" panose="020F0502020204030204" pitchFamily="34" charset="0"/>
                          <a:ea typeface="+mn-ea"/>
                          <a:cs typeface="Calibri" panose="020F0502020204030204" pitchFamily="34" charset="0"/>
                        </a:rPr>
                        <a:t>400 uSv. (240uSv initially planned)</a:t>
                      </a:r>
                    </a:p>
                  </a:txBody>
                  <a:tcPr/>
                </a:tc>
                <a:extLst>
                  <a:ext uri="{0D108BD9-81ED-4DB2-BD59-A6C34878D82A}">
                    <a16:rowId xmlns:a16="http://schemas.microsoft.com/office/drawing/2014/main" val="2417440583"/>
                  </a:ext>
                </a:extLst>
              </a:tr>
            </a:tbl>
          </a:graphicData>
        </a:graphic>
      </p:graphicFrame>
    </p:spTree>
    <p:extLst>
      <p:ext uri="{BB962C8B-B14F-4D97-AF65-F5344CB8AC3E}">
        <p14:creationId xmlns:p14="http://schemas.microsoft.com/office/powerpoint/2010/main" val="37491754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18</a:t>
            </a:fld>
            <a:endParaRPr lang="en-US" dirty="0"/>
          </a:p>
        </p:txBody>
      </p:sp>
      <p:sp>
        <p:nvSpPr>
          <p:cNvPr id="10" name="Title 8"/>
          <p:cNvSpPr>
            <a:spLocks noGrp="1"/>
          </p:cNvSpPr>
          <p:nvPr>
            <p:ph type="title"/>
          </p:nvPr>
        </p:nvSpPr>
        <p:spPr>
          <a:xfrm>
            <a:off x="4962525" y="113620"/>
            <a:ext cx="4088948" cy="829853"/>
          </a:xfrm>
        </p:spPr>
        <p:txBody>
          <a:bodyPr>
            <a:normAutofit/>
          </a:bodyPr>
          <a:lstStyle/>
          <a:p>
            <a:r>
              <a:rPr lang="en-US" dirty="0"/>
              <a:t> </a:t>
            </a:r>
          </a:p>
        </p:txBody>
      </p:sp>
      <p:sp>
        <p:nvSpPr>
          <p:cNvPr id="8" name="TextBox 7"/>
          <p:cNvSpPr txBox="1"/>
          <p:nvPr/>
        </p:nvSpPr>
        <p:spPr>
          <a:xfrm>
            <a:off x="164892" y="928900"/>
            <a:ext cx="8809896" cy="430887"/>
          </a:xfrm>
          <a:prstGeom prst="rect">
            <a:avLst/>
          </a:prstGeom>
          <a:noFill/>
        </p:spPr>
        <p:txBody>
          <a:bodyPr wrap="square" rtlCol="0">
            <a:spAutoFit/>
          </a:bodyPr>
          <a:lstStyle/>
          <a:p>
            <a:pPr lvl="0" algn="ctr"/>
            <a:r>
              <a:rPr lang="en-US" sz="2200" b="1" dirty="0">
                <a:solidFill>
                  <a:srgbClr val="0070C0"/>
                </a:solidFill>
                <a:latin typeface="+mj-lt"/>
              </a:rPr>
              <a:t>Phase I - </a:t>
            </a:r>
            <a:r>
              <a:rPr lang="en-GB" sz="2200" b="1" dirty="0">
                <a:solidFill>
                  <a:srgbClr val="0070C0"/>
                </a:solidFill>
                <a:latin typeface="+mj-lt"/>
              </a:rPr>
              <a:t>Worksite preparation and shielding installation</a:t>
            </a:r>
          </a:p>
        </p:txBody>
      </p:sp>
      <p:sp>
        <p:nvSpPr>
          <p:cNvPr id="9" name="Title 1"/>
          <p:cNvSpPr txBox="1">
            <a:spLocks/>
          </p:cNvSpPr>
          <p:nvPr/>
        </p:nvSpPr>
        <p:spPr>
          <a:xfrm>
            <a:off x="4414603" y="500048"/>
            <a:ext cx="4729398"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4. FE maintenance</a:t>
            </a:r>
          </a:p>
        </p:txBody>
      </p:sp>
      <p:graphicFrame>
        <p:nvGraphicFramePr>
          <p:cNvPr id="7" name="Table 6"/>
          <p:cNvGraphicFramePr>
            <a:graphicFrameLocks noGrp="1"/>
          </p:cNvGraphicFramePr>
          <p:nvPr>
            <p:extLst>
              <p:ext uri="{D42A27DB-BD31-4B8C-83A1-F6EECF244321}">
                <p14:modId xmlns:p14="http://schemas.microsoft.com/office/powerpoint/2010/main" val="887475388"/>
              </p:ext>
            </p:extLst>
          </p:nvPr>
        </p:nvGraphicFramePr>
        <p:xfrm>
          <a:off x="259742" y="1344334"/>
          <a:ext cx="8820940" cy="1584960"/>
        </p:xfrm>
        <a:graphic>
          <a:graphicData uri="http://schemas.openxmlformats.org/drawingml/2006/table">
            <a:tbl>
              <a:tblPr firstRow="1" bandRow="1">
                <a:tableStyleId>{5C22544A-7EE6-4342-B048-85BDC9FD1C3A}</a:tableStyleId>
              </a:tblPr>
              <a:tblGrid>
                <a:gridCol w="4514228">
                  <a:extLst>
                    <a:ext uri="{9D8B030D-6E8A-4147-A177-3AD203B41FA5}">
                      <a16:colId xmlns:a16="http://schemas.microsoft.com/office/drawing/2014/main" val="4069188520"/>
                    </a:ext>
                  </a:extLst>
                </a:gridCol>
                <a:gridCol w="4306712">
                  <a:extLst>
                    <a:ext uri="{9D8B030D-6E8A-4147-A177-3AD203B41FA5}">
                      <a16:colId xmlns:a16="http://schemas.microsoft.com/office/drawing/2014/main" val="2733181611"/>
                    </a:ext>
                  </a:extLst>
                </a:gridCol>
              </a:tblGrid>
              <a:tr h="346719">
                <a:tc>
                  <a:txBody>
                    <a:bodyPr/>
                    <a:lstStyle/>
                    <a:p>
                      <a:pPr algn="ctr"/>
                      <a:r>
                        <a:rPr kumimoji="0" lang="en-US" sz="2000" b="1" kern="1200" dirty="0">
                          <a:solidFill>
                            <a:schemeClr val="lt1"/>
                          </a:solidFill>
                          <a:latin typeface="Calibri" panose="020F0502020204030204" pitchFamily="34" charset="0"/>
                          <a:ea typeface="+mn-ea"/>
                          <a:cs typeface="Calibri" panose="020F0502020204030204" pitchFamily="34" charset="0"/>
                        </a:rPr>
                        <a:t>REX</a:t>
                      </a:r>
                      <a:endParaRPr lang="fr-FR" dirty="0">
                        <a:latin typeface="Calibri" panose="020F0502020204030204" pitchFamily="34" charset="0"/>
                        <a:cs typeface="Calibri" panose="020F0502020204030204" pitchFamily="34" charset="0"/>
                      </a:endParaRPr>
                    </a:p>
                  </a:txBody>
                  <a:tcPr/>
                </a:tc>
                <a:tc>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1047158">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The next day, a second operator examined the FE, and found that the problem was linked to two screws untighten that had caused calibration problems (see following slide)</a:t>
                      </a:r>
                      <a:endParaRPr lang="en-GB" i="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kern="1200" dirty="0">
                          <a:solidFill>
                            <a:schemeClr val="accent5">
                              <a:lumMod val="75000"/>
                            </a:schemeClr>
                          </a:solidFill>
                          <a:latin typeface="Calibri" panose="020F0502020204030204" pitchFamily="34" charset="0"/>
                          <a:ea typeface="+mn-ea"/>
                          <a:cs typeface="Calibri" panose="020F0502020204030204" pitchFamily="34" charset="0"/>
                          <a:sym typeface="Wingdings" panose="05000000000000000000" pitchFamily="2" charset="2"/>
                        </a:rPr>
                        <a:t>A= </a:t>
                      </a:r>
                      <a:r>
                        <a:rPr kumimoji="0" lang="en-US" sz="18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On next generation of FE installed during LS2, a system with cotters will replace theses screws and remove this type of </a:t>
                      </a:r>
                      <a:r>
                        <a:rPr kumimoji="0" lang="en-US" sz="1800" kern="120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problem / Stefano Marzari – EN/STI</a:t>
                      </a:r>
                      <a:endParaRPr lang="en-GB" i="0" dirty="0">
                        <a:solidFill>
                          <a:srgbClr val="FF0000"/>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726111793"/>
                  </a:ext>
                </a:extLst>
              </a:tr>
            </a:tbl>
          </a:graphicData>
        </a:graphic>
      </p:graphicFrame>
      <p:grpSp>
        <p:nvGrpSpPr>
          <p:cNvPr id="11" name="Group 10"/>
          <p:cNvGrpSpPr/>
          <p:nvPr/>
        </p:nvGrpSpPr>
        <p:grpSpPr>
          <a:xfrm>
            <a:off x="1050155" y="2929293"/>
            <a:ext cx="8001318" cy="3792815"/>
            <a:chOff x="418327" y="1728198"/>
            <a:chExt cx="8117854" cy="4671073"/>
          </a:xfrm>
        </p:grpSpPr>
        <p:pic>
          <p:nvPicPr>
            <p:cNvPr id="12" name="Picture 11"/>
            <p:cNvPicPr>
              <a:picLocks noChangeAspect="1"/>
            </p:cNvPicPr>
            <p:nvPr/>
          </p:nvPicPr>
          <p:blipFill rotWithShape="1">
            <a:blip r:embed="rId2" cstate="hqprint">
              <a:extLst>
                <a:ext uri="{28A0092B-C50C-407E-A947-70E740481C1C}">
                  <a14:useLocalDpi xmlns:a14="http://schemas.microsoft.com/office/drawing/2010/main"/>
                </a:ext>
              </a:extLst>
            </a:blip>
            <a:srcRect l="-1" r="129"/>
            <a:stretch/>
          </p:blipFill>
          <p:spPr>
            <a:xfrm>
              <a:off x="418327" y="1870211"/>
              <a:ext cx="4327248" cy="4529060"/>
            </a:xfrm>
            <a:prstGeom prst="rect">
              <a:avLst/>
            </a:prstGeom>
          </p:spPr>
        </p:pic>
        <p:sp>
          <p:nvSpPr>
            <p:cNvPr id="13" name="Rectangle 12"/>
            <p:cNvSpPr/>
            <p:nvPr/>
          </p:nvSpPr>
          <p:spPr>
            <a:xfrm>
              <a:off x="3242106" y="1728198"/>
              <a:ext cx="1813810" cy="64457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fr-FR" dirty="0">
                  <a:solidFill>
                    <a:srgbClr val="FF0000"/>
                  </a:solidFill>
                </a:rPr>
                <a:t>Electrode</a:t>
              </a:r>
            </a:p>
          </p:txBody>
        </p:sp>
        <p:cxnSp>
          <p:nvCxnSpPr>
            <p:cNvPr id="14" name="Straight Arrow Connector 13"/>
            <p:cNvCxnSpPr/>
            <p:nvPr/>
          </p:nvCxnSpPr>
          <p:spPr>
            <a:xfrm>
              <a:off x="4149011" y="2190668"/>
              <a:ext cx="173185" cy="149206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5214268" y="5350125"/>
              <a:ext cx="3318149" cy="64457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fr-FR" dirty="0">
                  <a:solidFill>
                    <a:srgbClr val="FF0000"/>
                  </a:solidFill>
                </a:rPr>
                <a:t>Position of </a:t>
              </a:r>
              <a:r>
                <a:rPr lang="fr-FR" dirty="0" err="1">
                  <a:solidFill>
                    <a:srgbClr val="FF0000"/>
                  </a:solidFill>
                </a:rPr>
                <a:t>screws</a:t>
              </a:r>
              <a:r>
                <a:rPr lang="fr-FR" dirty="0">
                  <a:solidFill>
                    <a:srgbClr val="FF0000"/>
                  </a:solidFill>
                </a:rPr>
                <a:t> to </a:t>
              </a:r>
              <a:r>
                <a:rPr lang="fr-FR" dirty="0" err="1">
                  <a:solidFill>
                    <a:srgbClr val="FF0000"/>
                  </a:solidFill>
                </a:rPr>
                <a:t>tight</a:t>
              </a:r>
              <a:r>
                <a:rPr lang="fr-FR" dirty="0">
                  <a:solidFill>
                    <a:srgbClr val="FF0000"/>
                  </a:solidFill>
                </a:rPr>
                <a:t> (Offline 2 </a:t>
              </a:r>
              <a:r>
                <a:rPr lang="fr-FR" dirty="0" err="1">
                  <a:solidFill>
                    <a:srgbClr val="FF0000"/>
                  </a:solidFill>
                </a:rPr>
                <a:t>picture</a:t>
              </a:r>
              <a:r>
                <a:rPr lang="fr-FR" dirty="0">
                  <a:solidFill>
                    <a:srgbClr val="FF0000"/>
                  </a:solidFill>
                </a:rPr>
                <a:t>)</a:t>
              </a:r>
            </a:p>
          </p:txBody>
        </p:sp>
        <p:pic>
          <p:nvPicPr>
            <p:cNvPr id="16" name="Picture 15"/>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5259581" y="2892675"/>
              <a:ext cx="3276600" cy="2457450"/>
            </a:xfrm>
            <a:prstGeom prst="rect">
              <a:avLst/>
            </a:prstGeom>
          </p:spPr>
        </p:pic>
        <p:sp>
          <p:nvSpPr>
            <p:cNvPr id="17" name="Oval 16"/>
            <p:cNvSpPr/>
            <p:nvPr/>
          </p:nvSpPr>
          <p:spPr>
            <a:xfrm>
              <a:off x="795528" y="3610962"/>
              <a:ext cx="708660" cy="590566"/>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8" name="Oval 17"/>
            <p:cNvSpPr/>
            <p:nvPr/>
          </p:nvSpPr>
          <p:spPr>
            <a:xfrm>
              <a:off x="5958312" y="3896028"/>
              <a:ext cx="708660" cy="590566"/>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9" name="Straight Arrow Connector 18"/>
            <p:cNvCxnSpPr>
              <a:endCxn id="18" idx="2"/>
            </p:cNvCxnSpPr>
            <p:nvPr/>
          </p:nvCxnSpPr>
          <p:spPr>
            <a:xfrm>
              <a:off x="1504188" y="3896028"/>
              <a:ext cx="4454124" cy="29528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1946381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19</a:t>
            </a:fld>
            <a:endParaRPr lang="en-US" dirty="0"/>
          </a:p>
        </p:txBody>
      </p:sp>
      <p:sp>
        <p:nvSpPr>
          <p:cNvPr id="10" name="Title 8"/>
          <p:cNvSpPr>
            <a:spLocks noGrp="1"/>
          </p:cNvSpPr>
          <p:nvPr>
            <p:ph type="title"/>
          </p:nvPr>
        </p:nvSpPr>
        <p:spPr>
          <a:xfrm>
            <a:off x="4962525" y="113620"/>
            <a:ext cx="4088948" cy="829853"/>
          </a:xfrm>
        </p:spPr>
        <p:txBody>
          <a:bodyPr>
            <a:normAutofit/>
          </a:bodyPr>
          <a:lstStyle/>
          <a:p>
            <a:r>
              <a:rPr lang="en-US" dirty="0"/>
              <a:t> </a:t>
            </a:r>
          </a:p>
        </p:txBody>
      </p:sp>
      <p:sp>
        <p:nvSpPr>
          <p:cNvPr id="8" name="TextBox 7"/>
          <p:cNvSpPr txBox="1"/>
          <p:nvPr/>
        </p:nvSpPr>
        <p:spPr>
          <a:xfrm>
            <a:off x="164892" y="928900"/>
            <a:ext cx="8809896" cy="430887"/>
          </a:xfrm>
          <a:prstGeom prst="rect">
            <a:avLst/>
          </a:prstGeom>
          <a:noFill/>
        </p:spPr>
        <p:txBody>
          <a:bodyPr wrap="square" rtlCol="0">
            <a:spAutoFit/>
          </a:bodyPr>
          <a:lstStyle/>
          <a:p>
            <a:pPr lvl="0" algn="ctr"/>
            <a:r>
              <a:rPr lang="en-US" sz="2200" b="1" dirty="0">
                <a:solidFill>
                  <a:srgbClr val="0070C0"/>
                </a:solidFill>
                <a:latin typeface="+mj-lt"/>
              </a:rPr>
              <a:t>Phase I - </a:t>
            </a:r>
            <a:r>
              <a:rPr lang="en-GB" sz="2200" b="1" dirty="0">
                <a:solidFill>
                  <a:srgbClr val="0070C0"/>
                </a:solidFill>
                <a:latin typeface="+mj-lt"/>
              </a:rPr>
              <a:t>Worksite preparation and shielding installation</a:t>
            </a:r>
          </a:p>
        </p:txBody>
      </p:sp>
      <p:sp>
        <p:nvSpPr>
          <p:cNvPr id="9" name="Title 1"/>
          <p:cNvSpPr txBox="1">
            <a:spLocks/>
          </p:cNvSpPr>
          <p:nvPr/>
        </p:nvSpPr>
        <p:spPr>
          <a:xfrm>
            <a:off x="4414603" y="500048"/>
            <a:ext cx="4729398"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4. FE maintenance</a:t>
            </a:r>
          </a:p>
        </p:txBody>
      </p:sp>
      <p:grpSp>
        <p:nvGrpSpPr>
          <p:cNvPr id="37" name="Group 36"/>
          <p:cNvGrpSpPr/>
          <p:nvPr/>
        </p:nvGrpSpPr>
        <p:grpSpPr>
          <a:xfrm>
            <a:off x="164892" y="1912989"/>
            <a:ext cx="8994393" cy="3571247"/>
            <a:chOff x="821435" y="2631192"/>
            <a:chExt cx="7524621" cy="2758674"/>
          </a:xfrm>
        </p:grpSpPr>
        <p:pic>
          <p:nvPicPr>
            <p:cNvPr id="28" name="Picture 27"/>
            <p:cNvPicPr>
              <a:picLocks noChangeAspect="1"/>
            </p:cNvPicPr>
            <p:nvPr/>
          </p:nvPicPr>
          <p:blipFill>
            <a:blip r:embed="rId2"/>
            <a:stretch>
              <a:fillRect/>
            </a:stretch>
          </p:blipFill>
          <p:spPr>
            <a:xfrm>
              <a:off x="821435" y="2631192"/>
              <a:ext cx="7315834" cy="2572735"/>
            </a:xfrm>
            <a:prstGeom prst="rect">
              <a:avLst/>
            </a:prstGeom>
          </p:spPr>
        </p:pic>
        <p:grpSp>
          <p:nvGrpSpPr>
            <p:cNvPr id="29" name="Group 28"/>
            <p:cNvGrpSpPr/>
            <p:nvPr/>
          </p:nvGrpSpPr>
          <p:grpSpPr>
            <a:xfrm>
              <a:off x="5905500" y="2706269"/>
              <a:ext cx="2440556" cy="2683597"/>
              <a:chOff x="5905500" y="3934548"/>
              <a:chExt cx="2440556" cy="2683597"/>
            </a:xfrm>
          </p:grpSpPr>
          <p:sp>
            <p:nvSpPr>
              <p:cNvPr id="30" name="Oval 29"/>
              <p:cNvSpPr/>
              <p:nvPr/>
            </p:nvSpPr>
            <p:spPr>
              <a:xfrm>
                <a:off x="5905500" y="5758166"/>
                <a:ext cx="257175" cy="247650"/>
              </a:xfrm>
              <a:prstGeom prst="ellipse">
                <a:avLst/>
              </a:prstGeom>
              <a:noFill/>
              <a:ln w="190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1" name="Oval 30"/>
              <p:cNvSpPr/>
              <p:nvPr/>
            </p:nvSpPr>
            <p:spPr>
              <a:xfrm>
                <a:off x="6226820" y="5389866"/>
                <a:ext cx="257175" cy="247650"/>
              </a:xfrm>
              <a:prstGeom prst="ellipse">
                <a:avLst/>
              </a:prstGeom>
              <a:noFill/>
              <a:ln w="190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32" name="Group 31"/>
              <p:cNvGrpSpPr/>
              <p:nvPr/>
            </p:nvGrpSpPr>
            <p:grpSpPr>
              <a:xfrm>
                <a:off x="6185942" y="3934548"/>
                <a:ext cx="2160114" cy="2683597"/>
                <a:chOff x="6185942" y="3934548"/>
                <a:chExt cx="2160114" cy="2683597"/>
              </a:xfrm>
            </p:grpSpPr>
            <p:pic>
              <p:nvPicPr>
                <p:cNvPr id="33" name="Picture 32"/>
                <p:cNvPicPr>
                  <a:picLocks noChangeAspect="1"/>
                </p:cNvPicPr>
                <p:nvPr/>
              </p:nvPicPr>
              <p:blipFill>
                <a:blip r:embed="rId3"/>
                <a:stretch>
                  <a:fillRect/>
                </a:stretch>
              </p:blipFill>
              <p:spPr>
                <a:xfrm>
                  <a:off x="6701101" y="5145838"/>
                  <a:ext cx="1644955" cy="1472307"/>
                </a:xfrm>
                <a:prstGeom prst="rect">
                  <a:avLst/>
                </a:prstGeom>
              </p:spPr>
            </p:pic>
            <p:sp>
              <p:nvSpPr>
                <p:cNvPr id="34" name="Oval 33"/>
                <p:cNvSpPr/>
                <p:nvPr/>
              </p:nvSpPr>
              <p:spPr>
                <a:xfrm>
                  <a:off x="6315720" y="3934548"/>
                  <a:ext cx="257175" cy="247650"/>
                </a:xfrm>
                <a:prstGeom prst="ellipse">
                  <a:avLst/>
                </a:prstGeom>
                <a:noFill/>
                <a:ln w="190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5" name="Straight Arrow Connector 34"/>
                <p:cNvCxnSpPr/>
                <p:nvPr/>
              </p:nvCxnSpPr>
              <p:spPr>
                <a:xfrm>
                  <a:off x="6185942" y="5881990"/>
                  <a:ext cx="538426" cy="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6" name="Rectangle 35"/>
                <p:cNvSpPr/>
                <p:nvPr/>
              </p:nvSpPr>
              <p:spPr>
                <a:xfrm>
                  <a:off x="6999154" y="5251366"/>
                  <a:ext cx="633507" cy="276999"/>
                </a:xfrm>
                <a:prstGeom prst="rect">
                  <a:avLst/>
                </a:prstGeom>
              </p:spPr>
              <p:txBody>
                <a:bodyPr wrap="none">
                  <a:spAutoFit/>
                </a:bodyPr>
                <a:lstStyle/>
                <a:p>
                  <a:r>
                    <a:rPr lang="en-US" sz="1200" dirty="0">
                      <a:sym typeface="Wingdings" panose="05000000000000000000" pitchFamily="2" charset="2"/>
                    </a:rPr>
                    <a:t>cotters</a:t>
                  </a:r>
                  <a:endParaRPr lang="fr-FR" sz="1200" dirty="0"/>
                </a:p>
              </p:txBody>
            </p:sp>
          </p:grpSp>
        </p:grpSp>
      </p:grpSp>
    </p:spTree>
    <p:extLst>
      <p:ext uri="{BB962C8B-B14F-4D97-AF65-F5344CB8AC3E}">
        <p14:creationId xmlns:p14="http://schemas.microsoft.com/office/powerpoint/2010/main" val="33732455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46272"/>
            <a:ext cx="8686800" cy="5494638"/>
          </a:xfrm>
        </p:spPr>
        <p:txBody>
          <a:bodyPr>
            <a:noAutofit/>
          </a:bodyPr>
          <a:lstStyle/>
          <a:p>
            <a:pPr marL="0" indent="0">
              <a:buNone/>
            </a:pPr>
            <a:r>
              <a:rPr lang="en-US" sz="2400" dirty="0">
                <a:solidFill>
                  <a:schemeClr val="accent4">
                    <a:lumMod val="75000"/>
                  </a:schemeClr>
                </a:solidFill>
                <a:latin typeface="Calibri" panose="020F0502020204030204" pitchFamily="34" charset="0"/>
                <a:cs typeface="Calibri" panose="020F0502020204030204" pitchFamily="34" charset="0"/>
              </a:rPr>
              <a:t>Introduction – YETS 2017-2018</a:t>
            </a:r>
          </a:p>
          <a:p>
            <a:pPr marL="514350" indent="-514350" fontAlgn="t">
              <a:buFont typeface="+mj-lt"/>
              <a:buAutoNum type="arabicPeriod"/>
            </a:pPr>
            <a:r>
              <a:rPr lang="en-US" sz="1600" dirty="0">
                <a:latin typeface="Calibri" panose="020F0502020204030204" pitchFamily="34" charset="0"/>
                <a:cs typeface="Calibri" panose="020F0502020204030204" pitchFamily="34" charset="0"/>
              </a:rPr>
              <a:t>Introduction</a:t>
            </a:r>
          </a:p>
          <a:p>
            <a:pPr marL="514350" indent="-514350" fontAlgn="t">
              <a:buFont typeface="+mj-lt"/>
              <a:buAutoNum type="arabicPeriod"/>
            </a:pPr>
            <a:r>
              <a:rPr lang="en-US" sz="1600" dirty="0">
                <a:latin typeface="Calibri" panose="020F0502020204030204" pitchFamily="34" charset="0"/>
                <a:cs typeface="Calibri" panose="020F0502020204030204" pitchFamily="34" charset="0"/>
              </a:rPr>
              <a:t>Target transfer to ISR3</a:t>
            </a:r>
            <a:endParaRPr lang="en-GB" sz="1600" dirty="0">
              <a:latin typeface="Calibri" panose="020F0502020204030204" pitchFamily="34" charset="0"/>
              <a:cs typeface="Calibri" panose="020F0502020204030204" pitchFamily="34" charset="0"/>
            </a:endParaRPr>
          </a:p>
          <a:p>
            <a:pPr marL="514350" indent="-514350">
              <a:buFont typeface="+mj-lt"/>
              <a:buAutoNum type="arabicPeriod"/>
            </a:pPr>
            <a:r>
              <a:rPr lang="en-US" sz="1600" dirty="0">
                <a:latin typeface="Calibri" panose="020F0502020204030204" pitchFamily="34" charset="0"/>
                <a:cs typeface="Calibri" panose="020F0502020204030204" pitchFamily="34" charset="0"/>
              </a:rPr>
              <a:t>Reorganization of the targets in ISR 3</a:t>
            </a:r>
            <a:endParaRPr lang="en-GB" sz="1600" dirty="0">
              <a:latin typeface="Calibri" panose="020F0502020204030204" pitchFamily="34" charset="0"/>
              <a:cs typeface="Calibri" panose="020F0502020204030204" pitchFamily="34" charset="0"/>
            </a:endParaRPr>
          </a:p>
          <a:p>
            <a:pPr marL="514350" indent="-514350" fontAlgn="t">
              <a:buFont typeface="+mj-lt"/>
              <a:buAutoNum type="arabicPeriod"/>
            </a:pPr>
            <a:r>
              <a:rPr lang="en-US" sz="1600" dirty="0">
                <a:latin typeface="Calibri" panose="020F0502020204030204" pitchFamily="34" charset="0"/>
                <a:cs typeface="Calibri" panose="020F0502020204030204" pitchFamily="34" charset="0"/>
              </a:rPr>
              <a:t>FE maintenance</a:t>
            </a:r>
            <a:endParaRPr lang="en-GB" sz="1600" dirty="0">
              <a:latin typeface="Calibri" panose="020F0502020204030204" pitchFamily="34" charset="0"/>
              <a:cs typeface="Calibri" panose="020F0502020204030204" pitchFamily="34" charset="0"/>
            </a:endParaRPr>
          </a:p>
          <a:p>
            <a:pPr marL="514350" indent="-514350" fontAlgn="t">
              <a:buFont typeface="+mj-lt"/>
              <a:buAutoNum type="arabicPeriod"/>
            </a:pPr>
            <a:r>
              <a:rPr lang="en-US" sz="1600" dirty="0">
                <a:latin typeface="Calibri" panose="020F0502020204030204" pitchFamily="34" charset="0"/>
                <a:cs typeface="Calibri" panose="020F0502020204030204" pitchFamily="34" charset="0"/>
              </a:rPr>
              <a:t>SEMGRID beam alignment</a:t>
            </a:r>
            <a:endParaRPr lang="en-GB" sz="1600" dirty="0">
              <a:latin typeface="Calibri" panose="020F0502020204030204" pitchFamily="34" charset="0"/>
              <a:cs typeface="Calibri" panose="020F0502020204030204" pitchFamily="34" charset="0"/>
            </a:endParaRPr>
          </a:p>
          <a:p>
            <a:pPr marL="514350" indent="-514350">
              <a:buFont typeface="+mj-lt"/>
              <a:buAutoNum type="arabicPeriod"/>
            </a:pPr>
            <a:r>
              <a:rPr lang="en-US" sz="1600" dirty="0">
                <a:latin typeface="Calibri" panose="020F0502020204030204" pitchFamily="34" charset="0"/>
                <a:cs typeface="Calibri" panose="020F0502020204030204" pitchFamily="34" charset="0"/>
              </a:rPr>
              <a:t>Laser window exchange maintenance and tests</a:t>
            </a:r>
            <a:endParaRPr lang="en-GB" sz="1600" dirty="0">
              <a:latin typeface="Calibri" panose="020F0502020204030204" pitchFamily="34" charset="0"/>
              <a:cs typeface="Calibri" panose="020F0502020204030204" pitchFamily="34" charset="0"/>
            </a:endParaRPr>
          </a:p>
          <a:p>
            <a:pPr marL="514350" indent="-514350" fontAlgn="t">
              <a:buFont typeface="+mj-lt"/>
              <a:buAutoNum type="arabicPeriod"/>
            </a:pPr>
            <a:r>
              <a:rPr lang="en-US" sz="1600" dirty="0">
                <a:latin typeface="Calibri" panose="020F0502020204030204" pitchFamily="34" charset="0"/>
                <a:cs typeface="Calibri" panose="020F0502020204030204" pitchFamily="34" charset="0"/>
              </a:rPr>
              <a:t>LIEBE target tests</a:t>
            </a:r>
            <a:endParaRPr lang="en-GB" sz="1600" dirty="0">
              <a:latin typeface="Calibri" panose="020F0502020204030204" pitchFamily="34" charset="0"/>
              <a:cs typeface="Calibri" panose="020F0502020204030204" pitchFamily="34" charset="0"/>
            </a:endParaRPr>
          </a:p>
          <a:p>
            <a:pPr marL="514350" indent="-514350">
              <a:buFont typeface="+mj-lt"/>
              <a:buAutoNum type="arabicPeriod"/>
            </a:pPr>
            <a:r>
              <a:rPr lang="en-US" sz="1600" dirty="0">
                <a:latin typeface="Calibri" panose="020F0502020204030204" pitchFamily="34" charset="0"/>
                <a:cs typeface="Calibri" panose="020F0502020204030204" pitchFamily="34" charset="0"/>
              </a:rPr>
              <a:t>Inspection of the HRS and GPS FE</a:t>
            </a:r>
          </a:p>
          <a:p>
            <a:pPr marL="514350" indent="-514350">
              <a:buFont typeface="+mj-lt"/>
              <a:buAutoNum type="arabicPeriod"/>
            </a:pPr>
            <a:r>
              <a:rPr lang="en-US" sz="1600" dirty="0">
                <a:latin typeface="Calibri" panose="020F0502020204030204" pitchFamily="34" charset="0"/>
                <a:cs typeface="Calibri" panose="020F0502020204030204" pitchFamily="34" charset="0"/>
              </a:rPr>
              <a:t>Cleaning of the 179 and 838</a:t>
            </a:r>
            <a:endParaRPr lang="en-GB" sz="1600" dirty="0">
              <a:latin typeface="Calibri" panose="020F0502020204030204" pitchFamily="34" charset="0"/>
              <a:cs typeface="Calibri" panose="020F0502020204030204" pitchFamily="34" charset="0"/>
            </a:endParaRPr>
          </a:p>
          <a:p>
            <a:pPr marL="514350" indent="-514350">
              <a:buFont typeface="+mj-lt"/>
              <a:buAutoNum type="arabicPeriod"/>
            </a:pPr>
            <a:r>
              <a:rPr lang="en-US" sz="1600" dirty="0">
                <a:latin typeface="Calibri" panose="020F0502020204030204" pitchFamily="34" charset="0"/>
                <a:cs typeface="Calibri" panose="020F0502020204030204" pitchFamily="34" charset="0"/>
              </a:rPr>
              <a:t>Montrac maintenance and tests</a:t>
            </a:r>
          </a:p>
          <a:p>
            <a:pPr marL="514350" indent="-514350">
              <a:buFont typeface="+mj-lt"/>
              <a:buAutoNum type="arabicPeriod"/>
            </a:pPr>
            <a:r>
              <a:rPr lang="en-US" sz="1600" dirty="0">
                <a:latin typeface="Calibri" panose="020F0502020204030204" pitchFamily="34" charset="0"/>
                <a:cs typeface="Calibri" panose="020F0502020204030204" pitchFamily="34" charset="0"/>
              </a:rPr>
              <a:t>List (LIST) Tests</a:t>
            </a:r>
          </a:p>
          <a:p>
            <a:pPr marL="514350" indent="-514350">
              <a:buFont typeface="+mj-lt"/>
              <a:buAutoNum type="arabicPeriod"/>
            </a:pPr>
            <a:r>
              <a:rPr lang="en-US" sz="1600" dirty="0">
                <a:latin typeface="Calibri" panose="020F0502020204030204" pitchFamily="34" charset="0"/>
                <a:cs typeface="Calibri" panose="020F0502020204030204" pitchFamily="34" charset="0"/>
              </a:rPr>
              <a:t>Retrieval of the target #501 and test laser on HRS FE</a:t>
            </a:r>
          </a:p>
          <a:p>
            <a:pPr marL="514350" indent="-514350">
              <a:buFont typeface="+mj-lt"/>
              <a:buAutoNum type="arabicPeriod"/>
            </a:pPr>
            <a:r>
              <a:rPr lang="en-US" sz="1600" dirty="0">
                <a:latin typeface="Calibri" panose="020F0502020204030204" pitchFamily="34" charset="0"/>
                <a:cs typeface="Calibri" panose="020F0502020204030204" pitchFamily="34" charset="0"/>
              </a:rPr>
              <a:t>Additional maintenance of the MONTRAC</a:t>
            </a:r>
          </a:p>
          <a:p>
            <a:pPr marL="514350" indent="-514350">
              <a:buFont typeface="+mj-lt"/>
              <a:buAutoNum type="arabicPeriod"/>
            </a:pPr>
            <a:r>
              <a:rPr lang="en-GB" sz="1600" dirty="0">
                <a:latin typeface="Calibri" panose="020F0502020204030204" pitchFamily="34" charset="0"/>
                <a:cs typeface="Calibri" panose="020F0502020204030204" pitchFamily="34" charset="0"/>
              </a:rPr>
              <a:t>HRS FE patch-panel replacement</a:t>
            </a:r>
            <a:endParaRPr lang="en-US" sz="1600" dirty="0">
              <a:latin typeface="Calibri" panose="020F0502020204030204" pitchFamily="34" charset="0"/>
              <a:cs typeface="Calibri" panose="020F0502020204030204" pitchFamily="34" charset="0"/>
            </a:endParaRPr>
          </a:p>
          <a:p>
            <a:pPr marL="514350" indent="-514350">
              <a:buFont typeface="+mj-lt"/>
              <a:buAutoNum type="arabicPeriod"/>
            </a:pPr>
            <a:r>
              <a:rPr lang="en-US" sz="1600" dirty="0">
                <a:latin typeface="Calibri" panose="020F0502020204030204" pitchFamily="34" charset="0"/>
                <a:cs typeface="Calibri" panose="020F0502020204030204" pitchFamily="34" charset="0"/>
              </a:rPr>
              <a:t>Conclusion</a:t>
            </a:r>
          </a:p>
          <a:p>
            <a:pPr marL="514350" indent="-514350">
              <a:buFont typeface="+mj-lt"/>
              <a:buAutoNum type="arabicPeriod"/>
            </a:pPr>
            <a:endParaRPr lang="en-US" sz="2000" dirty="0">
              <a:latin typeface="+mj-lt"/>
            </a:endParaRPr>
          </a:p>
          <a:p>
            <a:pPr marL="514350" indent="-514350">
              <a:buFont typeface="+mj-lt"/>
              <a:buAutoNum type="arabicPeriod"/>
            </a:pPr>
            <a:endParaRPr lang="en-US" sz="2400" dirty="0">
              <a:latin typeface="+mj-lt"/>
            </a:endParaRPr>
          </a:p>
        </p:txBody>
      </p:sp>
      <p:sp>
        <p:nvSpPr>
          <p:cNvPr id="4"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2</a:t>
            </a:fld>
            <a:endParaRPr lang="en-US" dirty="0"/>
          </a:p>
        </p:txBody>
      </p:sp>
    </p:spTree>
    <p:extLst>
      <p:ext uri="{BB962C8B-B14F-4D97-AF65-F5344CB8AC3E}">
        <p14:creationId xmlns:p14="http://schemas.microsoft.com/office/powerpoint/2010/main" val="10916101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20</a:t>
            </a:fld>
            <a:endParaRPr lang="en-US" dirty="0"/>
          </a:p>
        </p:txBody>
      </p:sp>
      <p:sp>
        <p:nvSpPr>
          <p:cNvPr id="4" name="TextBox 3"/>
          <p:cNvSpPr txBox="1"/>
          <p:nvPr/>
        </p:nvSpPr>
        <p:spPr>
          <a:xfrm>
            <a:off x="443274" y="1025572"/>
            <a:ext cx="8486543" cy="430887"/>
          </a:xfrm>
          <a:prstGeom prst="rect">
            <a:avLst/>
          </a:prstGeom>
          <a:noFill/>
        </p:spPr>
        <p:txBody>
          <a:bodyPr wrap="square" rtlCol="0">
            <a:spAutoFit/>
          </a:bodyPr>
          <a:lstStyle/>
          <a:p>
            <a:pPr lvl="0" algn="ctr"/>
            <a:r>
              <a:rPr lang="en-US" sz="2200" b="1" dirty="0">
                <a:solidFill>
                  <a:srgbClr val="0070C0"/>
                </a:solidFill>
                <a:latin typeface="+mj-lt"/>
              </a:rPr>
              <a:t>Phase II - </a:t>
            </a:r>
            <a:r>
              <a:rPr lang="en-GB" sz="2200" b="1" dirty="0">
                <a:solidFill>
                  <a:srgbClr val="0070C0"/>
                </a:solidFill>
                <a:latin typeface="+mj-lt"/>
              </a:rPr>
              <a:t>Annual FE Maintenance</a:t>
            </a:r>
          </a:p>
        </p:txBody>
      </p:sp>
      <p:sp>
        <p:nvSpPr>
          <p:cNvPr id="14" name="Title 1"/>
          <p:cNvSpPr txBox="1">
            <a:spLocks/>
          </p:cNvSpPr>
          <p:nvPr/>
        </p:nvSpPr>
        <p:spPr>
          <a:xfrm>
            <a:off x="4414603" y="500048"/>
            <a:ext cx="4729398"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4. FE maintenance</a:t>
            </a:r>
          </a:p>
        </p:txBody>
      </p:sp>
      <p:graphicFrame>
        <p:nvGraphicFramePr>
          <p:cNvPr id="15" name="Table 14"/>
          <p:cNvGraphicFramePr>
            <a:graphicFrameLocks noGrp="1"/>
          </p:cNvGraphicFramePr>
          <p:nvPr>
            <p:extLst>
              <p:ext uri="{D42A27DB-BD31-4B8C-83A1-F6EECF244321}">
                <p14:modId xmlns:p14="http://schemas.microsoft.com/office/powerpoint/2010/main" val="822505880"/>
              </p:ext>
            </p:extLst>
          </p:nvPr>
        </p:nvGraphicFramePr>
        <p:xfrm>
          <a:off x="230533" y="1460596"/>
          <a:ext cx="8820940" cy="3121564"/>
        </p:xfrm>
        <a:graphic>
          <a:graphicData uri="http://schemas.openxmlformats.org/drawingml/2006/table">
            <a:tbl>
              <a:tblPr firstRow="1" bandRow="1">
                <a:tableStyleId>{5C22544A-7EE6-4342-B048-85BDC9FD1C3A}</a:tableStyleId>
              </a:tblPr>
              <a:tblGrid>
                <a:gridCol w="5763867">
                  <a:extLst>
                    <a:ext uri="{9D8B030D-6E8A-4147-A177-3AD203B41FA5}">
                      <a16:colId xmlns:a16="http://schemas.microsoft.com/office/drawing/2014/main" val="4069188520"/>
                    </a:ext>
                  </a:extLst>
                </a:gridCol>
                <a:gridCol w="3057073">
                  <a:extLst>
                    <a:ext uri="{9D8B030D-6E8A-4147-A177-3AD203B41FA5}">
                      <a16:colId xmlns:a16="http://schemas.microsoft.com/office/drawing/2014/main" val="3391712604"/>
                    </a:ext>
                  </a:extLst>
                </a:gridCol>
              </a:tblGrid>
              <a:tr h="374488">
                <a:tc>
                  <a:txBody>
                    <a:bodyPr/>
                    <a:lstStyle/>
                    <a:p>
                      <a:pPr algn="ctr"/>
                      <a:r>
                        <a:rPr lang="fr-FR" sz="2000" dirty="0">
                          <a:latin typeface="Calibri" panose="020F0502020204030204" pitchFamily="34" charset="0"/>
                          <a:cs typeface="Calibri" panose="020F0502020204030204" pitchFamily="34" charset="0"/>
                        </a:rPr>
                        <a:t>JUSTIFICATION</a:t>
                      </a:r>
                      <a:endParaRPr lang="fr-FR" dirty="0">
                        <a:latin typeface="Calibri" panose="020F0502020204030204" pitchFamily="34" charset="0"/>
                        <a:cs typeface="Calibri" panose="020F0502020204030204" pitchFamily="34" charset="0"/>
                      </a:endParaRPr>
                    </a:p>
                  </a:txBody>
                  <a:tcPr/>
                </a:tc>
                <a:tc>
                  <a:txBody>
                    <a:bodyPr/>
                    <a:lstStyle/>
                    <a:p>
                      <a:pPr algn="ctr"/>
                      <a:r>
                        <a:rPr lang="fr-FR" sz="2000" dirty="0">
                          <a:latin typeface="Calibri" panose="020F0502020204030204" pitchFamily="34" charset="0"/>
                          <a:cs typeface="Calibri" panose="020F0502020204030204" pitchFamily="34" charset="0"/>
                        </a:rPr>
                        <a:t>PICTURE</a:t>
                      </a:r>
                    </a:p>
                  </a:txBody>
                  <a:tcPr/>
                </a:tc>
                <a:extLst>
                  <a:ext uri="{0D108BD9-81ED-4DB2-BD59-A6C34878D82A}">
                    <a16:rowId xmlns:a16="http://schemas.microsoft.com/office/drawing/2014/main" val="2080153155"/>
                  </a:ext>
                </a:extLst>
              </a:tr>
              <a:tr h="772064">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Lubrication to avoid failure during the operation year.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tc rowSpan="3">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kumimoji="0" lang="en-GB" sz="1800" i="1"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kumimoji="0" lang="en-GB" sz="1800" i="1"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kumimoji="0" lang="en-GB" sz="1800" i="1"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kumimoji="0" lang="en-GB" sz="1800" i="1"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kumimoji="0" lang="en-GB" sz="1800" i="1"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kumimoji="0" lang="en-GB" sz="1800" i="1"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kumimoji="0" lang="en-GB" sz="1800" i="1"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726111793"/>
                  </a:ext>
                </a:extLst>
              </a:tr>
              <a:tr h="896524">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Cleaning to avoid sparking between </a:t>
                      </a:r>
                      <a:r>
                        <a:rPr kumimoji="0" lang="en-US" sz="1800" kern="1200" dirty="0">
                          <a:solidFill>
                            <a:schemeClr val="tx1"/>
                          </a:solidFill>
                          <a:latin typeface="Calibri" panose="020F0502020204030204" pitchFamily="34" charset="0"/>
                          <a:ea typeface="+mn-ea"/>
                          <a:cs typeface="Calibri" panose="020F0502020204030204" pitchFamily="34" charset="0"/>
                        </a:rPr>
                        <a:t>ground</a:t>
                      </a:r>
                      <a:r>
                        <a:rPr kumimoji="0" lang="en-US" sz="1800" kern="1200" dirty="0">
                          <a:solidFill>
                            <a:schemeClr val="dk1"/>
                          </a:solidFill>
                          <a:latin typeface="Calibri" panose="020F0502020204030204" pitchFamily="34" charset="0"/>
                          <a:ea typeface="+mn-ea"/>
                          <a:cs typeface="Calibri" panose="020F0502020204030204" pitchFamily="34" charset="0"/>
                        </a:rPr>
                        <a:t> and HV</a:t>
                      </a:r>
                      <a:r>
                        <a:rPr kumimoji="0" lang="en-GB" sz="1800" kern="1200" dirty="0">
                          <a:solidFill>
                            <a:schemeClr val="dk1"/>
                          </a:solidFill>
                          <a:latin typeface="Calibri" panose="020F0502020204030204" pitchFamily="34" charset="0"/>
                          <a:ea typeface="+mn-ea"/>
                          <a:cs typeface="Calibri" panose="020F0502020204030204" pitchFamily="34" charset="0"/>
                        </a:rPr>
                        <a:t>.</a:t>
                      </a:r>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129364904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Visual inspection to detect any anomalies.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kern="1200" dirty="0">
                        <a:solidFill>
                          <a:schemeClr val="dk1"/>
                        </a:solidFill>
                        <a:latin typeface="Calibri" panose="020F0502020204030204" pitchFamily="34" charset="0"/>
                        <a:ea typeface="+mn-ea"/>
                        <a:cs typeface="Calibri" panose="020F0502020204030204" pitchFamily="34" charset="0"/>
                      </a:endParaRPr>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4225523231"/>
                  </a:ext>
                </a:extLst>
              </a:tr>
            </a:tbl>
          </a:graphicData>
        </a:graphic>
      </p:graphicFrame>
      <p:grpSp>
        <p:nvGrpSpPr>
          <p:cNvPr id="7" name="Group 6"/>
          <p:cNvGrpSpPr/>
          <p:nvPr/>
        </p:nvGrpSpPr>
        <p:grpSpPr>
          <a:xfrm>
            <a:off x="6501758" y="1970243"/>
            <a:ext cx="2252890" cy="2500157"/>
            <a:chOff x="3710533" y="2127523"/>
            <a:chExt cx="4830688" cy="4400791"/>
          </a:xfrm>
        </p:grpSpPr>
        <p:pic>
          <p:nvPicPr>
            <p:cNvPr id="8" name="Picture 7"/>
            <p:cNvPicPr/>
            <p:nvPr/>
          </p:nvPicPr>
          <p:blipFill>
            <a:blip r:embed="rId2" cstate="screen"/>
            <a:srcRect/>
            <a:stretch>
              <a:fillRect/>
            </a:stretch>
          </p:blipFill>
          <p:spPr bwMode="auto">
            <a:xfrm>
              <a:off x="3710533" y="2127523"/>
              <a:ext cx="4830688" cy="44007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9" name="Straight Arrow Connector 8"/>
            <p:cNvCxnSpPr/>
            <p:nvPr/>
          </p:nvCxnSpPr>
          <p:spPr>
            <a:xfrm flipH="1">
              <a:off x="7428655" y="3610851"/>
              <a:ext cx="644368" cy="46622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6372200" y="3570054"/>
              <a:ext cx="652066" cy="42777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196362" y="3331523"/>
              <a:ext cx="375639" cy="55865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5263849" y="2348881"/>
              <a:ext cx="451897" cy="40340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aphicFrame>
        <p:nvGraphicFramePr>
          <p:cNvPr id="16" name="Table 15"/>
          <p:cNvGraphicFramePr>
            <a:graphicFrameLocks noGrp="1"/>
          </p:cNvGraphicFramePr>
          <p:nvPr>
            <p:extLst>
              <p:ext uri="{D42A27DB-BD31-4B8C-83A1-F6EECF244321}">
                <p14:modId xmlns:p14="http://schemas.microsoft.com/office/powerpoint/2010/main" val="1288186996"/>
              </p:ext>
            </p:extLst>
          </p:nvPr>
        </p:nvGraphicFramePr>
        <p:xfrm>
          <a:off x="230533" y="4663611"/>
          <a:ext cx="8809896" cy="1508760"/>
        </p:xfrm>
        <a:graphic>
          <a:graphicData uri="http://schemas.openxmlformats.org/drawingml/2006/table">
            <a:tbl>
              <a:tblPr firstRow="1" bandRow="1">
                <a:tableStyleId>{5C22544A-7EE6-4342-B048-85BDC9FD1C3A}</a:tableStyleId>
              </a:tblPr>
              <a:tblGrid>
                <a:gridCol w="8809896">
                  <a:extLst>
                    <a:ext uri="{9D8B030D-6E8A-4147-A177-3AD203B41FA5}">
                      <a16:colId xmlns:a16="http://schemas.microsoft.com/office/drawing/2014/main" val="4069188520"/>
                    </a:ext>
                  </a:extLst>
                </a:gridCol>
              </a:tblGrid>
              <a:tr h="370840">
                <a:tc>
                  <a:txBody>
                    <a:bodyPr/>
                    <a:lstStyle/>
                    <a:p>
                      <a:pPr algn="ctr"/>
                      <a:r>
                        <a:rPr kumimoji="0" lang="en-US" sz="2000" b="1" kern="1200" dirty="0">
                          <a:solidFill>
                            <a:schemeClr val="lt1"/>
                          </a:solidFill>
                          <a:latin typeface="Calibri" panose="020F0502020204030204" pitchFamily="34" charset="0"/>
                          <a:ea typeface="+mn-ea"/>
                          <a:cs typeface="Calibri" panose="020F0502020204030204" pitchFamily="34" charset="0"/>
                        </a:rPr>
                        <a:t>OPTIMIZATION</a:t>
                      </a:r>
                      <a:endParaRPr lang="fr-FR"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08015315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Calibri" panose="020F0502020204030204" pitchFamily="34" charset="0"/>
                          <a:cs typeface="Calibri" panose="020F0502020204030204" pitchFamily="34" charset="0"/>
                        </a:rPr>
                        <a:t>Intervention performed every year </a:t>
                      </a:r>
                      <a:r>
                        <a:rPr lang="en-US" sz="1800" i="1" dirty="0">
                          <a:latin typeface="Calibri" panose="020F0502020204030204" pitchFamily="34" charset="0"/>
                          <a:cs typeface="Calibri" panose="020F0502020204030204" pitchFamily="34" charset="0"/>
                          <a:sym typeface="Wingdings"/>
                        </a:rPr>
                        <a:t> Expertise allows faster and more precise interventions.</a:t>
                      </a:r>
                      <a:endParaRPr lang="en-US" sz="18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726111793"/>
                  </a:ext>
                </a:extLst>
              </a:tr>
              <a:tr h="370840">
                <a:tc>
                  <a:txBody>
                    <a:bodyPr/>
                    <a:lstStyle/>
                    <a:p>
                      <a:pPr marL="0" indent="0" algn="just">
                        <a:buFont typeface="Arial"/>
                        <a:buNone/>
                      </a:pPr>
                      <a:r>
                        <a:rPr lang="en-GB" sz="1800" dirty="0">
                          <a:latin typeface="Calibri" panose="020F0502020204030204" pitchFamily="34" charset="0"/>
                          <a:cs typeface="Calibri" panose="020F0502020204030204" pitchFamily="34" charset="0"/>
                        </a:rPr>
                        <a:t>Intervention done after 3 months of cooling time</a:t>
                      </a:r>
                      <a:endParaRPr kumimoji="0" lang="en-US" sz="1800" i="1"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735931572"/>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lang="en-US" sz="1800" dirty="0">
                          <a:latin typeface="Calibri" panose="020F0502020204030204" pitchFamily="34" charset="0"/>
                          <a:cs typeface="Calibri" panose="020F0502020204030204" pitchFamily="34" charset="0"/>
                        </a:rPr>
                        <a:t>Beam dumps and beam window shielded before intervention</a:t>
                      </a:r>
                      <a:endParaRPr kumimoji="0" lang="en-GB"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2313153533"/>
                  </a:ext>
                </a:extLst>
              </a:tr>
            </a:tbl>
          </a:graphicData>
        </a:graphic>
      </p:graphicFrame>
    </p:spTree>
    <p:extLst>
      <p:ext uri="{BB962C8B-B14F-4D97-AF65-F5344CB8AC3E}">
        <p14:creationId xmlns:p14="http://schemas.microsoft.com/office/powerpoint/2010/main" val="6657018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21</a:t>
            </a:fld>
            <a:endParaRPr lang="en-US" dirty="0"/>
          </a:p>
        </p:txBody>
      </p:sp>
      <p:sp>
        <p:nvSpPr>
          <p:cNvPr id="5" name="TextBox 4"/>
          <p:cNvSpPr txBox="1"/>
          <p:nvPr/>
        </p:nvSpPr>
        <p:spPr>
          <a:xfrm>
            <a:off x="0" y="943473"/>
            <a:ext cx="9144001" cy="430887"/>
          </a:xfrm>
          <a:prstGeom prst="rect">
            <a:avLst/>
          </a:prstGeom>
          <a:noFill/>
        </p:spPr>
        <p:txBody>
          <a:bodyPr wrap="square" rtlCol="0">
            <a:spAutoFit/>
          </a:bodyPr>
          <a:lstStyle/>
          <a:p>
            <a:pPr lvl="0" algn="ctr"/>
            <a:r>
              <a:rPr lang="en-US" sz="2200" b="1" dirty="0">
                <a:solidFill>
                  <a:srgbClr val="0070C0"/>
                </a:solidFill>
                <a:latin typeface="+mj-lt"/>
              </a:rPr>
              <a:t>Phase II - </a:t>
            </a:r>
            <a:r>
              <a:rPr lang="en-GB" sz="2200" b="1" dirty="0">
                <a:solidFill>
                  <a:srgbClr val="0070C0"/>
                </a:solidFill>
                <a:latin typeface="+mj-lt"/>
              </a:rPr>
              <a:t>Annual FE Maintenance</a:t>
            </a:r>
          </a:p>
        </p:txBody>
      </p:sp>
      <p:sp>
        <p:nvSpPr>
          <p:cNvPr id="8" name="Title 1"/>
          <p:cNvSpPr txBox="1">
            <a:spLocks/>
          </p:cNvSpPr>
          <p:nvPr/>
        </p:nvSpPr>
        <p:spPr>
          <a:xfrm>
            <a:off x="4414603" y="500048"/>
            <a:ext cx="4729398"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4. FE maintenance</a:t>
            </a:r>
          </a:p>
        </p:txBody>
      </p:sp>
      <p:graphicFrame>
        <p:nvGraphicFramePr>
          <p:cNvPr id="7" name="Table 6"/>
          <p:cNvGraphicFramePr>
            <a:graphicFrameLocks noGrp="1"/>
          </p:cNvGraphicFramePr>
          <p:nvPr>
            <p:extLst>
              <p:ext uri="{D42A27DB-BD31-4B8C-83A1-F6EECF244321}">
                <p14:modId xmlns:p14="http://schemas.microsoft.com/office/powerpoint/2010/main" val="66898998"/>
              </p:ext>
            </p:extLst>
          </p:nvPr>
        </p:nvGraphicFramePr>
        <p:xfrm>
          <a:off x="161530" y="1500194"/>
          <a:ext cx="8820940" cy="4876800"/>
        </p:xfrm>
        <a:graphic>
          <a:graphicData uri="http://schemas.openxmlformats.org/drawingml/2006/table">
            <a:tbl>
              <a:tblPr firstRow="1" bandRow="1">
                <a:tableStyleId>{5C22544A-7EE6-4342-B048-85BDC9FD1C3A}</a:tableStyleId>
              </a:tblPr>
              <a:tblGrid>
                <a:gridCol w="5362970">
                  <a:extLst>
                    <a:ext uri="{9D8B030D-6E8A-4147-A177-3AD203B41FA5}">
                      <a16:colId xmlns:a16="http://schemas.microsoft.com/office/drawing/2014/main" val="4069188520"/>
                    </a:ext>
                  </a:extLst>
                </a:gridCol>
                <a:gridCol w="3457970">
                  <a:extLst>
                    <a:ext uri="{9D8B030D-6E8A-4147-A177-3AD203B41FA5}">
                      <a16:colId xmlns:a16="http://schemas.microsoft.com/office/drawing/2014/main" val="2733181611"/>
                    </a:ext>
                  </a:extLst>
                </a:gridCol>
              </a:tblGrid>
              <a:tr h="346719">
                <a:tc>
                  <a:txBody>
                    <a:bodyPr/>
                    <a:lstStyle/>
                    <a:p>
                      <a:pPr algn="ctr"/>
                      <a:r>
                        <a:rPr kumimoji="0" lang="en-US" sz="2000" b="1" kern="1200" dirty="0">
                          <a:solidFill>
                            <a:schemeClr val="lt1"/>
                          </a:solidFill>
                          <a:latin typeface="Calibri" panose="020F0502020204030204" pitchFamily="34" charset="0"/>
                          <a:ea typeface="+mn-ea"/>
                          <a:cs typeface="Calibri" panose="020F0502020204030204" pitchFamily="34" charset="0"/>
                        </a:rPr>
                        <a:t>REX</a:t>
                      </a:r>
                      <a:endParaRPr lang="fr-FR" dirty="0">
                        <a:latin typeface="Calibri" panose="020F0502020204030204" pitchFamily="34" charset="0"/>
                        <a:cs typeface="Calibri" panose="020F0502020204030204" pitchFamily="34" charset="0"/>
                      </a:endParaRPr>
                    </a:p>
                  </a:txBody>
                  <a:tcPr/>
                </a:tc>
                <a:tc>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420788">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dirty="0">
                          <a:latin typeface="Calibri" panose="020F0502020204030204" pitchFamily="34" charset="0"/>
                          <a:cs typeface="Calibri" panose="020F0502020204030204" pitchFamily="34" charset="0"/>
                        </a:rPr>
                        <a:t>The switches on GPS and HRS were inspected. </a:t>
                      </a:r>
                      <a:endParaRPr lang="en-GB" i="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i="0" dirty="0">
                          <a:solidFill>
                            <a:schemeClr val="accent5">
                              <a:lumMod val="75000"/>
                            </a:schemeClr>
                          </a:solidFill>
                          <a:latin typeface="Calibri" panose="020F0502020204030204" pitchFamily="34" charset="0"/>
                          <a:cs typeface="Calibri" panose="020F0502020204030204" pitchFamily="34" charset="0"/>
                        </a:rPr>
                        <a:t>R= </a:t>
                      </a:r>
                      <a:r>
                        <a:rPr lang="en-US" sz="1800" dirty="0">
                          <a:latin typeface="Calibri" panose="020F0502020204030204" pitchFamily="34" charset="0"/>
                          <a:cs typeface="Calibri" panose="020F0502020204030204" pitchFamily="34" charset="0"/>
                        </a:rPr>
                        <a:t>No problems were found so there were not replaced</a:t>
                      </a:r>
                      <a:endParaRPr lang="en-GB" i="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726111793"/>
                  </a:ext>
                </a:extLst>
              </a:tr>
              <a:tr h="420788">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dirty="0">
                          <a:latin typeface="Calibri" panose="020F0502020204030204" pitchFamily="34" charset="0"/>
                          <a:cs typeface="Calibri" panose="020F0502020204030204" pitchFamily="34" charset="0"/>
                        </a:rPr>
                        <a:t>During the reinstallation of the MONTRAC cover, it was difficult to screw the support (which permit to attach the MONTRAC cover)</a:t>
                      </a:r>
                      <a:endParaRPr lang="en-GB" i="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i="0" dirty="0">
                          <a:solidFill>
                            <a:schemeClr val="accent5">
                              <a:lumMod val="75000"/>
                            </a:schemeClr>
                          </a:solidFill>
                          <a:latin typeface="Calibri" panose="020F0502020204030204" pitchFamily="34" charset="0"/>
                          <a:cs typeface="Calibri" panose="020F0502020204030204" pitchFamily="34" charset="0"/>
                        </a:rPr>
                        <a:t>A = </a:t>
                      </a:r>
                      <a:r>
                        <a:rPr lang="en-GB" i="0" dirty="0">
                          <a:solidFill>
                            <a:schemeClr val="tx1"/>
                          </a:solidFill>
                          <a:latin typeface="Calibri" panose="020F0502020204030204" pitchFamily="34" charset="0"/>
                          <a:cs typeface="Calibri" panose="020F0502020204030204" pitchFamily="34" charset="0"/>
                        </a:rPr>
                        <a:t>- </a:t>
                      </a:r>
                      <a:r>
                        <a:rPr lang="en-US" sz="1800" dirty="0">
                          <a:latin typeface="Calibri" panose="020F0502020204030204" pitchFamily="34" charset="0"/>
                          <a:cs typeface="Calibri" panose="020F0502020204030204" pitchFamily="34" charset="0"/>
                        </a:rPr>
                        <a:t>To optimize the duration of removal and reinstallation of the MONTRAC cover, an electric screwdriver must be </a:t>
                      </a:r>
                      <a:r>
                        <a:rPr lang="en-US" sz="1800" dirty="0">
                          <a:solidFill>
                            <a:schemeClr val="tx1"/>
                          </a:solidFill>
                          <a:latin typeface="Calibri" panose="020F0502020204030204" pitchFamily="34" charset="0"/>
                          <a:cs typeface="Calibri" panose="020F0502020204030204" pitchFamily="34" charset="0"/>
                        </a:rPr>
                        <a:t>used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Calibri" panose="020F0502020204030204" pitchFamily="34" charset="0"/>
                          <a:cs typeface="Calibri" panose="020F0502020204030204" pitchFamily="34" charset="0"/>
                          <a:sym typeface="Wingdings" panose="05000000000000000000" pitchFamily="2" charset="2"/>
                        </a:rPr>
                        <a:t>    - </a:t>
                      </a:r>
                      <a:r>
                        <a:rPr lang="en-US" sz="1800" dirty="0">
                          <a:solidFill>
                            <a:srgbClr val="FF0000"/>
                          </a:solidFill>
                          <a:latin typeface="Calibri" panose="020F0502020204030204" pitchFamily="34" charset="0"/>
                          <a:cs typeface="Calibri" panose="020F0502020204030204" pitchFamily="34" charset="0"/>
                          <a:sym typeface="Wingdings" panose="05000000000000000000" pitchFamily="2" charset="2"/>
                        </a:rPr>
                        <a:t>Add to procedure EDMS </a:t>
                      </a:r>
                      <a:r>
                        <a:rPr lang="en-US" sz="1800" dirty="0" smtClean="0">
                          <a:solidFill>
                            <a:srgbClr val="FF0000"/>
                          </a:solidFill>
                          <a:latin typeface="Calibri" panose="020F0502020204030204" pitchFamily="34" charset="0"/>
                          <a:cs typeface="Calibri" panose="020F0502020204030204" pitchFamily="34" charset="0"/>
                          <a:sym typeface="Wingdings" panose="05000000000000000000" pitchFamily="2" charset="2"/>
                        </a:rPr>
                        <a:t>1564564 / Julien Riegert </a:t>
                      </a:r>
                      <a:r>
                        <a:rPr kumimoji="0" lang="en-GB" sz="1800" kern="1200" baseline="0" dirty="0" smtClean="0">
                          <a:solidFill>
                            <a:srgbClr val="FF0000"/>
                          </a:solidFill>
                          <a:latin typeface="Calibri" panose="020F0502020204030204" pitchFamily="34" charset="0"/>
                          <a:ea typeface="+mn-ea"/>
                          <a:cs typeface="Calibri" panose="020F0502020204030204" pitchFamily="34" charset="0"/>
                        </a:rPr>
                        <a:t>– EN/STI</a:t>
                      </a:r>
                      <a:endParaRPr kumimoji="0" lang="en-GB" sz="1800" kern="120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endParaRPr>
                    </a:p>
                  </a:txBody>
                  <a:tcPr/>
                </a:tc>
                <a:extLst>
                  <a:ext uri="{0D108BD9-81ED-4DB2-BD59-A6C34878D82A}">
                    <a16:rowId xmlns:a16="http://schemas.microsoft.com/office/drawing/2014/main" val="2425175435"/>
                  </a:ext>
                </a:extLst>
              </a:tr>
              <a:tr h="420788">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dirty="0">
                          <a:latin typeface="Calibri" panose="020F0502020204030204" pitchFamily="34" charset="0"/>
                          <a:cs typeface="Calibri" panose="020F0502020204030204" pitchFamily="34" charset="0"/>
                        </a:rPr>
                        <a:t>The attachments of the MONTRAC cover come on a bar that is fixed against the wall. That bar was removed by mistake during the removal of the MONTRAC cover </a:t>
                      </a:r>
                      <a:endParaRPr lang="en-GB" i="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i="0" dirty="0">
                          <a:solidFill>
                            <a:schemeClr val="accent5">
                              <a:lumMod val="75000"/>
                            </a:schemeClr>
                          </a:solidFill>
                          <a:latin typeface="Calibri" panose="020F0502020204030204" pitchFamily="34" charset="0"/>
                          <a:cs typeface="Calibri" panose="020F0502020204030204" pitchFamily="34" charset="0"/>
                        </a:rPr>
                        <a:t>A = </a:t>
                      </a:r>
                      <a:r>
                        <a:rPr kumimoji="0" lang="en-US" sz="18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precise in the next WDP that only the MONTRAC cover has to be </a:t>
                      </a:r>
                      <a:r>
                        <a:rPr kumimoji="0" lang="en-US" sz="1800" kern="120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removed / Julien</a:t>
                      </a:r>
                      <a:r>
                        <a:rPr kumimoji="0" lang="en-US" sz="1800" kern="1200" baseline="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 Riegert</a:t>
                      </a:r>
                      <a:r>
                        <a:rPr kumimoji="0" lang="en-GB" sz="1800" kern="1200" baseline="0" dirty="0" smtClean="0">
                          <a:solidFill>
                            <a:srgbClr val="FF0000"/>
                          </a:solidFill>
                          <a:latin typeface="Calibri" panose="020F0502020204030204" pitchFamily="34" charset="0"/>
                          <a:ea typeface="+mn-ea"/>
                          <a:cs typeface="Calibri" panose="020F0502020204030204" pitchFamily="34" charset="0"/>
                        </a:rPr>
                        <a:t>– EN/STI</a:t>
                      </a:r>
                      <a:endParaRPr lang="en-GB" i="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540217936"/>
                  </a:ext>
                </a:extLst>
              </a:tr>
              <a:tr h="420788">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dirty="0">
                          <a:latin typeface="Calibri" panose="020F0502020204030204" pitchFamily="34" charset="0"/>
                          <a:cs typeface="Calibri" panose="020F0502020204030204" pitchFamily="34" charset="0"/>
                        </a:rPr>
                        <a:t>During the reinstallation of the bar mentioned in the previous point, 2 threading on 4 were damaged, thus the bar stays in position only with 2 screws instead of 4 </a:t>
                      </a:r>
                      <a:endParaRPr lang="en-GB" i="0" dirty="0">
                        <a:solidFill>
                          <a:schemeClr val="tx1"/>
                        </a:solidFill>
                        <a:latin typeface="Calibri" panose="020F0502020204030204" pitchFamily="34" charset="0"/>
                        <a:cs typeface="Calibri" panose="020F0502020204030204" pitchFamily="34" charset="0"/>
                      </a:endParaRPr>
                    </a:p>
                  </a:txBody>
                  <a:tcPr/>
                </a:tc>
                <a:tc>
                  <a:txBody>
                    <a:bodyPr/>
                    <a:lstStyle/>
                    <a:p>
                      <a:r>
                        <a:rPr lang="en-GB" b="1" i="0" dirty="0">
                          <a:solidFill>
                            <a:schemeClr val="accent5">
                              <a:lumMod val="75000"/>
                            </a:schemeClr>
                          </a:solidFill>
                          <a:latin typeface="Calibri" panose="020F0502020204030204" pitchFamily="34" charset="0"/>
                          <a:cs typeface="Calibri" panose="020F0502020204030204" pitchFamily="34" charset="0"/>
                        </a:rPr>
                        <a:t>A = </a:t>
                      </a:r>
                      <a:r>
                        <a:rPr lang="en-US" b="0" i="0" dirty="0">
                          <a:solidFill>
                            <a:srgbClr val="FF0000"/>
                          </a:solidFill>
                          <a:latin typeface="Calibri" panose="020F0502020204030204" pitchFamily="34" charset="0"/>
                          <a:cs typeface="Calibri" panose="020F0502020204030204" pitchFamily="34" charset="0"/>
                          <a:sym typeface="Wingdings" panose="05000000000000000000" pitchFamily="2" charset="2"/>
                        </a:rPr>
                        <a:t>Re</a:t>
                      </a:r>
                      <a:r>
                        <a:rPr lang="en-US" dirty="0">
                          <a:solidFill>
                            <a:srgbClr val="FF0000"/>
                          </a:solidFill>
                          <a:latin typeface="Calibri" panose="020F0502020204030204" pitchFamily="34" charset="0"/>
                          <a:cs typeface="Calibri" panose="020F0502020204030204" pitchFamily="34" charset="0"/>
                          <a:sym typeface="Wingdings" panose="05000000000000000000" pitchFamily="2" charset="2"/>
                        </a:rPr>
                        <a:t>install this bar with 4 specific screws during the LS</a:t>
                      </a:r>
                      <a:r>
                        <a:rPr lang="en-GB" b="0" i="0" dirty="0" smtClean="0">
                          <a:solidFill>
                            <a:srgbClr val="FF0000"/>
                          </a:solidFill>
                          <a:latin typeface="Calibri" panose="020F0502020204030204" pitchFamily="34" charset="0"/>
                          <a:cs typeface="Calibri" panose="020F0502020204030204" pitchFamily="34" charset="0"/>
                          <a:sym typeface="Wingdings" panose="05000000000000000000" pitchFamily="2" charset="2"/>
                        </a:rPr>
                        <a:t>2 / Stefano</a:t>
                      </a:r>
                      <a:r>
                        <a:rPr lang="en-GB" b="0" i="0" baseline="0" dirty="0" smtClean="0">
                          <a:solidFill>
                            <a:srgbClr val="FF0000"/>
                          </a:solidFill>
                          <a:latin typeface="Calibri" panose="020F0502020204030204" pitchFamily="34" charset="0"/>
                          <a:cs typeface="Calibri" panose="020F0502020204030204" pitchFamily="34" charset="0"/>
                          <a:sym typeface="Wingdings" panose="05000000000000000000" pitchFamily="2" charset="2"/>
                        </a:rPr>
                        <a:t> Marzari – Bernard Crepieux</a:t>
                      </a:r>
                      <a:r>
                        <a:rPr kumimoji="0" lang="en-GB" sz="1800" kern="1200" baseline="0" dirty="0" smtClean="0">
                          <a:solidFill>
                            <a:srgbClr val="FF0000"/>
                          </a:solidFill>
                          <a:latin typeface="Calibri" panose="020F0502020204030204" pitchFamily="34" charset="0"/>
                          <a:ea typeface="+mn-ea"/>
                          <a:cs typeface="Calibri" panose="020F0502020204030204" pitchFamily="34" charset="0"/>
                        </a:rPr>
                        <a:t>– EN/STI</a:t>
                      </a:r>
                      <a:endParaRPr lang="fr-FR" b="0" dirty="0">
                        <a:solidFill>
                          <a:srgbClr val="FF0000"/>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403418292"/>
                  </a:ext>
                </a:extLst>
              </a:tr>
            </a:tbl>
          </a:graphicData>
        </a:graphic>
      </p:graphicFrame>
    </p:spTree>
    <p:extLst>
      <p:ext uri="{BB962C8B-B14F-4D97-AF65-F5344CB8AC3E}">
        <p14:creationId xmlns:p14="http://schemas.microsoft.com/office/powerpoint/2010/main" val="27109548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64974"/>
            <a:ext cx="8229600" cy="5494638"/>
          </a:xfrm>
        </p:spPr>
        <p:txBody>
          <a:bodyPr>
            <a:normAutofit/>
          </a:bodyPr>
          <a:lstStyle/>
          <a:p>
            <a:pPr marL="0" indent="0">
              <a:buNone/>
            </a:pPr>
            <a:endParaRPr lang="en-US" dirty="0">
              <a:latin typeface="Calibri" panose="020F0502020204030204" pitchFamily="34" charset="0"/>
              <a:cs typeface="Calibri" panose="020F0502020204030204" pitchFamily="34" charset="0"/>
            </a:endParaRPr>
          </a:p>
          <a:p>
            <a:pPr marL="514350" indent="-514350">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Introduction</a:t>
            </a:r>
          </a:p>
          <a:p>
            <a:pPr marL="514350" indent="-514350">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Target transfer to ISR3 </a:t>
            </a:r>
          </a:p>
          <a:p>
            <a:pPr marL="514350" indent="-514350">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Reorganization of the targets in ISR 3</a:t>
            </a:r>
            <a:endParaRPr lang="en-GB" sz="2400" dirty="0">
              <a:solidFill>
                <a:schemeClr val="bg1">
                  <a:lumMod val="65000"/>
                </a:schemeClr>
              </a:solidFill>
              <a:latin typeface="Calibri" panose="020F0502020204030204" pitchFamily="34" charset="0"/>
              <a:cs typeface="Calibri" panose="020F0502020204030204" pitchFamily="34" charset="0"/>
            </a:endParaRPr>
          </a:p>
          <a:p>
            <a:pPr marL="514350" indent="-514350" fontAlgn="t">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FE maintenance</a:t>
            </a:r>
            <a:endParaRPr lang="en-GB" sz="2400" dirty="0">
              <a:solidFill>
                <a:schemeClr val="bg1">
                  <a:lumMod val="65000"/>
                </a:schemeClr>
              </a:solidFill>
              <a:latin typeface="Calibri" panose="020F0502020204030204" pitchFamily="34" charset="0"/>
              <a:cs typeface="Calibri" panose="020F0502020204030204" pitchFamily="34" charset="0"/>
            </a:endParaRPr>
          </a:p>
          <a:p>
            <a:pPr marL="514350" indent="-514350" fontAlgn="t">
              <a:buFont typeface="+mj-lt"/>
              <a:buAutoNum type="arabicPeriod"/>
            </a:pPr>
            <a:r>
              <a:rPr lang="en-US" sz="2400" dirty="0">
                <a:solidFill>
                  <a:schemeClr val="accent4">
                    <a:lumMod val="75000"/>
                  </a:schemeClr>
                </a:solidFill>
                <a:latin typeface="Calibri" panose="020F0502020204030204" pitchFamily="34" charset="0"/>
                <a:cs typeface="Calibri" panose="020F0502020204030204" pitchFamily="34" charset="0"/>
              </a:rPr>
              <a:t>SEMGRID beam alignment</a:t>
            </a:r>
            <a:endParaRPr lang="en-GB" sz="2400" dirty="0">
              <a:solidFill>
                <a:schemeClr val="accent4">
                  <a:lumMod val="75000"/>
                </a:schemeClr>
              </a:solidFill>
              <a:latin typeface="Calibri" panose="020F0502020204030204" pitchFamily="34" charset="0"/>
              <a:cs typeface="Calibri" panose="020F0502020204030204" pitchFamily="34" charset="0"/>
            </a:endParaRPr>
          </a:p>
        </p:txBody>
      </p:sp>
      <p:sp>
        <p:nvSpPr>
          <p:cNvPr id="4"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22</a:t>
            </a:fld>
            <a:endParaRPr lang="en-US" dirty="0"/>
          </a:p>
        </p:txBody>
      </p:sp>
    </p:spTree>
    <p:extLst>
      <p:ext uri="{BB962C8B-B14F-4D97-AF65-F5344CB8AC3E}">
        <p14:creationId xmlns:p14="http://schemas.microsoft.com/office/powerpoint/2010/main" val="14473551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23</a:t>
            </a:fld>
            <a:endParaRPr lang="en-US" dirty="0"/>
          </a:p>
        </p:txBody>
      </p:sp>
      <p:sp>
        <p:nvSpPr>
          <p:cNvPr id="7" name="Title 1"/>
          <p:cNvSpPr txBox="1">
            <a:spLocks/>
          </p:cNvSpPr>
          <p:nvPr/>
        </p:nvSpPr>
        <p:spPr>
          <a:xfrm>
            <a:off x="4414603" y="500048"/>
            <a:ext cx="4729398"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5.SEMGRID beam alignment </a:t>
            </a:r>
          </a:p>
        </p:txBody>
      </p:sp>
      <p:graphicFrame>
        <p:nvGraphicFramePr>
          <p:cNvPr id="8" name="Table 7"/>
          <p:cNvGraphicFramePr>
            <a:graphicFrameLocks noGrp="1"/>
          </p:cNvGraphicFramePr>
          <p:nvPr>
            <p:extLst>
              <p:ext uri="{D42A27DB-BD31-4B8C-83A1-F6EECF244321}">
                <p14:modId xmlns:p14="http://schemas.microsoft.com/office/powerpoint/2010/main" val="836722733"/>
              </p:ext>
            </p:extLst>
          </p:nvPr>
        </p:nvGraphicFramePr>
        <p:xfrm>
          <a:off x="230533" y="1010186"/>
          <a:ext cx="8820940" cy="767080"/>
        </p:xfrm>
        <a:graphic>
          <a:graphicData uri="http://schemas.openxmlformats.org/drawingml/2006/table">
            <a:tbl>
              <a:tblPr firstRow="1" bandRow="1">
                <a:tableStyleId>{5C22544A-7EE6-4342-B048-85BDC9FD1C3A}</a:tableStyleId>
              </a:tblPr>
              <a:tblGrid>
                <a:gridCol w="8820940">
                  <a:extLst>
                    <a:ext uri="{9D8B030D-6E8A-4147-A177-3AD203B41FA5}">
                      <a16:colId xmlns:a16="http://schemas.microsoft.com/office/drawing/2014/main" val="4069188520"/>
                    </a:ext>
                  </a:extLst>
                </a:gridCol>
              </a:tblGrid>
              <a:tr h="374488">
                <a:tc>
                  <a:txBody>
                    <a:bodyPr/>
                    <a:lstStyle/>
                    <a:p>
                      <a:pPr algn="ctr"/>
                      <a:r>
                        <a:rPr lang="fr-FR" sz="2000" dirty="0">
                          <a:latin typeface="Calibri" panose="020F0502020204030204" pitchFamily="34" charset="0"/>
                          <a:cs typeface="Calibri" panose="020F0502020204030204" pitchFamily="34" charset="0"/>
                        </a:rPr>
                        <a:t>JUSTIFICATION</a:t>
                      </a:r>
                      <a:endParaRPr lang="fr-FR"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08015315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Proton beam optimization</a:t>
                      </a:r>
                    </a:p>
                  </a:txBody>
                  <a:tcPr/>
                </a:tc>
                <a:extLst>
                  <a:ext uri="{0D108BD9-81ED-4DB2-BD59-A6C34878D82A}">
                    <a16:rowId xmlns:a16="http://schemas.microsoft.com/office/drawing/2014/main" val="1293649049"/>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345109258"/>
              </p:ext>
            </p:extLst>
          </p:nvPr>
        </p:nvGraphicFramePr>
        <p:xfrm>
          <a:off x="241577" y="2138467"/>
          <a:ext cx="8809896" cy="2692400"/>
        </p:xfrm>
        <a:graphic>
          <a:graphicData uri="http://schemas.openxmlformats.org/drawingml/2006/table">
            <a:tbl>
              <a:tblPr firstRow="1" bandRow="1">
                <a:tableStyleId>{5C22544A-7EE6-4342-B048-85BDC9FD1C3A}</a:tableStyleId>
              </a:tblPr>
              <a:tblGrid>
                <a:gridCol w="8809896">
                  <a:extLst>
                    <a:ext uri="{9D8B030D-6E8A-4147-A177-3AD203B41FA5}">
                      <a16:colId xmlns:a16="http://schemas.microsoft.com/office/drawing/2014/main" val="4069188520"/>
                    </a:ext>
                  </a:extLst>
                </a:gridCol>
              </a:tblGrid>
              <a:tr h="370840">
                <a:tc>
                  <a:txBody>
                    <a:bodyPr/>
                    <a:lstStyle/>
                    <a:p>
                      <a:pPr algn="ctr"/>
                      <a:r>
                        <a:rPr kumimoji="0" lang="en-US" sz="2000" b="1" kern="1200" dirty="0">
                          <a:solidFill>
                            <a:schemeClr val="lt1"/>
                          </a:solidFill>
                          <a:latin typeface="Calibri" panose="020F0502020204030204" pitchFamily="34" charset="0"/>
                          <a:ea typeface="+mn-ea"/>
                          <a:cs typeface="Calibri" panose="020F0502020204030204" pitchFamily="34" charset="0"/>
                        </a:rPr>
                        <a:t>OPTIMIZATION</a:t>
                      </a:r>
                      <a:endParaRPr lang="fr-FR"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08015315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Intervention performed every year </a:t>
                      </a:r>
                      <a:r>
                        <a:rPr kumimoji="0" lang="en-US" sz="1800" kern="1200" dirty="0">
                          <a:solidFill>
                            <a:schemeClr val="dk1"/>
                          </a:solidFill>
                          <a:latin typeface="Calibri" panose="020F0502020204030204" pitchFamily="34" charset="0"/>
                          <a:ea typeface="+mn-ea"/>
                          <a:cs typeface="Calibri" panose="020F0502020204030204" pitchFamily="34" charset="0"/>
                          <a:sym typeface="Wingdings"/>
                        </a:rPr>
                        <a:t> Expertise allows faster and more precise interventions</a:t>
                      </a: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726111793"/>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lang="en-US" sz="1800" dirty="0">
                          <a:latin typeface="Calibri" panose="020F0502020204030204" pitchFamily="34" charset="0"/>
                          <a:cs typeface="Calibri" panose="020F0502020204030204" pitchFamily="34" charset="0"/>
                        </a:rPr>
                        <a:t>According to the 2016-2017 REX, HRS is more difficult to setup so it is done first</a:t>
                      </a:r>
                    </a:p>
                  </a:txBody>
                  <a:tcPr/>
                </a:tc>
                <a:extLst>
                  <a:ext uri="{0D108BD9-81ED-4DB2-BD59-A6C34878D82A}">
                    <a16:rowId xmlns:a16="http://schemas.microsoft.com/office/drawing/2014/main" val="3735931572"/>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Target placed and removed partially with robot</a:t>
                      </a:r>
                      <a:r>
                        <a:rPr kumimoji="0" lang="en-GB" sz="1800" kern="1200" baseline="0" dirty="0">
                          <a:solidFill>
                            <a:schemeClr val="dk1"/>
                          </a:solidFill>
                          <a:latin typeface="Calibri" panose="020F0502020204030204" pitchFamily="34" charset="0"/>
                          <a:ea typeface="+mn-ea"/>
                          <a:cs typeface="Calibri" panose="020F0502020204030204" pitchFamily="34" charset="0"/>
                        </a:rPr>
                        <a:t> : </a:t>
                      </a:r>
                    </a:p>
                    <a:p>
                      <a:pPr marL="0" marR="0" lvl="0" indent="0" algn="just" defTabSz="914400" rtl="0" eaLnBrk="1" fontAlgn="auto" latinLnBrk="0" hangingPunct="1">
                        <a:lnSpc>
                          <a:spcPct val="100000"/>
                        </a:lnSpc>
                        <a:spcBef>
                          <a:spcPts val="0"/>
                        </a:spcBef>
                        <a:spcAft>
                          <a:spcPts val="0"/>
                        </a:spcAft>
                        <a:buClrTx/>
                        <a:buSzTx/>
                        <a:buFont typeface="Arial"/>
                        <a:buNone/>
                        <a:tabLst/>
                        <a:defRPr/>
                      </a:pPr>
                      <a:r>
                        <a:rPr lang="en-US" sz="1800" dirty="0">
                          <a:latin typeface="Calibri" panose="020F0502020204030204" pitchFamily="34" charset="0"/>
                          <a:cs typeface="Calibri" panose="020F0502020204030204" pitchFamily="34" charset="0"/>
                        </a:rPr>
                        <a:t>During this shutdown, the target is also transferred from the exchange point to the HRS and GPS Front-End with the KUKA robot </a:t>
                      </a:r>
                      <a:r>
                        <a:rPr lang="en-US" sz="1800" dirty="0">
                          <a:solidFill>
                            <a:schemeClr val="tx1"/>
                          </a:solidFill>
                          <a:latin typeface="Calibri" panose="020F0502020204030204" pitchFamily="34" charset="0"/>
                          <a:cs typeface="Calibri" panose="020F0502020204030204" pitchFamily="34" charset="0"/>
                        </a:rPr>
                        <a:t>and not manually</a:t>
                      </a:r>
                      <a:r>
                        <a:rPr lang="en-US" sz="1800" dirty="0">
                          <a:latin typeface="Calibri" panose="020F0502020204030204" pitchFamily="34" charset="0"/>
                          <a:cs typeface="Calibri" panose="020F0502020204030204" pitchFamily="34" charset="0"/>
                        </a:rPr>
                        <a:t>: this reduces the dose received</a:t>
                      </a: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2313153533"/>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lang="en-US" sz="1800" dirty="0">
                          <a:latin typeface="Calibri" panose="020F0502020204030204" pitchFamily="34" charset="0"/>
                          <a:cs typeface="Calibri" panose="020F0502020204030204" pitchFamily="34" charset="0"/>
                        </a:rPr>
                        <a:t>Connect the SEMGRID cable on the SEMGRID target in the middle of the </a:t>
                      </a:r>
                      <a:r>
                        <a:rPr lang="en-US" sz="1800" dirty="0">
                          <a:solidFill>
                            <a:schemeClr val="tx1"/>
                          </a:solidFill>
                          <a:latin typeface="Calibri" panose="020F0502020204030204" pitchFamily="34" charset="0"/>
                          <a:cs typeface="Calibri" panose="020F0502020204030204" pitchFamily="34" charset="0"/>
                        </a:rPr>
                        <a:t>trenches</a:t>
                      </a:r>
                      <a:r>
                        <a:rPr lang="en-US" sz="1800" dirty="0">
                          <a:latin typeface="Calibri" panose="020F0502020204030204" pitchFamily="34" charset="0"/>
                          <a:cs typeface="Calibri" panose="020F0502020204030204" pitchFamily="34" charset="0"/>
                        </a:rPr>
                        <a:t> instead of connecting it on the FE</a:t>
                      </a:r>
                    </a:p>
                  </a:txBody>
                  <a:tcPr/>
                </a:tc>
                <a:extLst>
                  <a:ext uri="{0D108BD9-81ED-4DB2-BD59-A6C34878D82A}">
                    <a16:rowId xmlns:a16="http://schemas.microsoft.com/office/drawing/2014/main" val="3302978969"/>
                  </a:ext>
                </a:extLst>
              </a:tr>
            </a:tbl>
          </a:graphicData>
        </a:graphic>
      </p:graphicFrame>
    </p:spTree>
    <p:extLst>
      <p:ext uri="{BB962C8B-B14F-4D97-AF65-F5344CB8AC3E}">
        <p14:creationId xmlns:p14="http://schemas.microsoft.com/office/powerpoint/2010/main" val="36521439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24</a:t>
            </a:fld>
            <a:endParaRPr lang="en-US" dirty="0"/>
          </a:p>
        </p:txBody>
      </p:sp>
      <p:sp>
        <p:nvSpPr>
          <p:cNvPr id="6" name="Title 1"/>
          <p:cNvSpPr txBox="1">
            <a:spLocks/>
          </p:cNvSpPr>
          <p:nvPr/>
        </p:nvSpPr>
        <p:spPr>
          <a:xfrm>
            <a:off x="4414603" y="500048"/>
            <a:ext cx="4729398"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5.SEMGRID beam alignment </a:t>
            </a:r>
          </a:p>
        </p:txBody>
      </p:sp>
      <p:graphicFrame>
        <p:nvGraphicFramePr>
          <p:cNvPr id="16" name="Table 15"/>
          <p:cNvGraphicFramePr>
            <a:graphicFrameLocks noGrp="1"/>
          </p:cNvGraphicFramePr>
          <p:nvPr>
            <p:extLst>
              <p:ext uri="{D42A27DB-BD31-4B8C-83A1-F6EECF244321}">
                <p14:modId xmlns:p14="http://schemas.microsoft.com/office/powerpoint/2010/main" val="2013734468"/>
              </p:ext>
            </p:extLst>
          </p:nvPr>
        </p:nvGraphicFramePr>
        <p:xfrm>
          <a:off x="161530" y="897056"/>
          <a:ext cx="8820940" cy="5379262"/>
        </p:xfrm>
        <a:graphic>
          <a:graphicData uri="http://schemas.openxmlformats.org/drawingml/2006/table">
            <a:tbl>
              <a:tblPr firstRow="1" bandRow="1">
                <a:tableStyleId>{5C22544A-7EE6-4342-B048-85BDC9FD1C3A}</a:tableStyleId>
              </a:tblPr>
              <a:tblGrid>
                <a:gridCol w="4872694">
                  <a:extLst>
                    <a:ext uri="{9D8B030D-6E8A-4147-A177-3AD203B41FA5}">
                      <a16:colId xmlns:a16="http://schemas.microsoft.com/office/drawing/2014/main" val="4069188520"/>
                    </a:ext>
                  </a:extLst>
                </a:gridCol>
                <a:gridCol w="3948246">
                  <a:extLst>
                    <a:ext uri="{9D8B030D-6E8A-4147-A177-3AD203B41FA5}">
                      <a16:colId xmlns:a16="http://schemas.microsoft.com/office/drawing/2014/main" val="2733181611"/>
                    </a:ext>
                  </a:extLst>
                </a:gridCol>
              </a:tblGrid>
              <a:tr h="361190">
                <a:tc>
                  <a:txBody>
                    <a:bodyPr/>
                    <a:lstStyle/>
                    <a:p>
                      <a:pPr algn="just"/>
                      <a:r>
                        <a:rPr kumimoji="0" lang="en-US" sz="2000" b="1" kern="1200" dirty="0">
                          <a:solidFill>
                            <a:schemeClr val="lt1"/>
                          </a:solidFill>
                          <a:latin typeface="Calibri" panose="020F0502020204030204" pitchFamily="34" charset="0"/>
                          <a:ea typeface="+mn-ea"/>
                          <a:cs typeface="Calibri" panose="020F0502020204030204" pitchFamily="34" charset="0"/>
                        </a:rPr>
                        <a:t>REX</a:t>
                      </a:r>
                      <a:endParaRPr lang="fr-FR" dirty="0">
                        <a:latin typeface="Calibri" panose="020F0502020204030204" pitchFamily="34" charset="0"/>
                        <a:cs typeface="Calibri" panose="020F0502020204030204" pitchFamily="34" charset="0"/>
                      </a:endParaRPr>
                    </a:p>
                  </a:txBody>
                  <a:tcPr/>
                </a:tc>
                <a:tc>
                  <a:txBody>
                    <a:bodyPr/>
                    <a:lstStyle/>
                    <a:p>
                      <a:pPr algn="just"/>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208379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dirty="0">
                          <a:latin typeface="Calibri" panose="020F0502020204030204" pitchFamily="34" charset="0"/>
                          <a:cs typeface="Calibri" panose="020F0502020204030204" pitchFamily="34" charset="0"/>
                        </a:rPr>
                        <a:t>The base of the SEMGRID target is bigger than usual targets therefore a stop piece has been removed on the exchange point to install the SEMGRID target on it</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n-US" sz="1800" dirty="0">
                        <a:latin typeface="Calibri" panose="020F0502020204030204" pitchFamily="34" charset="0"/>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en-US" sz="1800" i="0" dirty="0">
                        <a:solidFill>
                          <a:schemeClr val="tx1"/>
                        </a:solidFill>
                        <a:latin typeface="Calibri" panose="020F0502020204030204" pitchFamily="34" charset="0"/>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en-US" sz="1800" i="0" dirty="0">
                        <a:solidFill>
                          <a:schemeClr val="tx1"/>
                        </a:solidFill>
                        <a:latin typeface="Calibri" panose="020F0502020204030204" pitchFamily="34" charset="0"/>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en-GB" i="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b="1" i="0" dirty="0">
                          <a:solidFill>
                            <a:schemeClr val="accent5">
                              <a:lumMod val="75000"/>
                            </a:schemeClr>
                          </a:solidFill>
                          <a:latin typeface="Calibri" panose="020F0502020204030204" pitchFamily="34" charset="0"/>
                          <a:cs typeface="Calibri" panose="020F0502020204030204" pitchFamily="34" charset="0"/>
                        </a:rPr>
                        <a:t>A = </a:t>
                      </a:r>
                      <a:r>
                        <a:rPr kumimoji="0" lang="en-US" sz="18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precise in the next WDP that the stop piece should be </a:t>
                      </a:r>
                      <a:r>
                        <a:rPr kumimoji="0" lang="en-US" sz="1800" kern="120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removed / Julien</a:t>
                      </a:r>
                      <a:r>
                        <a:rPr kumimoji="0" lang="en-US" sz="1800" kern="1200" baseline="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 Riegert </a:t>
                      </a:r>
                      <a:r>
                        <a:rPr kumimoji="0" lang="en-GB" sz="1800" kern="1200" baseline="0" dirty="0" smtClean="0">
                          <a:solidFill>
                            <a:srgbClr val="FF0000"/>
                          </a:solidFill>
                          <a:latin typeface="Calibri" panose="020F0502020204030204" pitchFamily="34" charset="0"/>
                          <a:ea typeface="+mn-ea"/>
                          <a:cs typeface="Calibri" panose="020F0502020204030204" pitchFamily="34" charset="0"/>
                        </a:rPr>
                        <a:t>– EN/STI</a:t>
                      </a:r>
                      <a:endParaRPr kumimoji="0" lang="en-GB" sz="1800" kern="120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800" i="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800" i="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800" i="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en-GB" i="0" dirty="0">
                        <a:solidFill>
                          <a:schemeClr val="tx1"/>
                        </a:solidFill>
                        <a:latin typeface="Calibri" panose="020F0502020204030204" pitchFamily="34" charset="0"/>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en-GB" i="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726111793"/>
                  </a:ext>
                </a:extLst>
              </a:tr>
              <a:tr h="2697022">
                <a:tc>
                  <a:txBody>
                    <a:bodyPr/>
                    <a:lstStyle/>
                    <a:p>
                      <a:pPr marL="0" marR="0" lvl="1" indent="0" algn="just" defTabSz="914400" rtl="0" eaLnBrk="1" fontAlgn="auto" latinLnBrk="0" hangingPunct="1">
                        <a:lnSpc>
                          <a:spcPct val="100000"/>
                        </a:lnSpc>
                        <a:spcBef>
                          <a:spcPts val="0"/>
                        </a:spcBef>
                        <a:spcAft>
                          <a:spcPts val="0"/>
                        </a:spcAft>
                        <a:buClrTx/>
                        <a:buSzTx/>
                        <a:buFont typeface="+mj-lt"/>
                        <a:buNone/>
                        <a:tabLst/>
                        <a:defRPr/>
                      </a:pPr>
                      <a:r>
                        <a:rPr lang="en-US" sz="2000" dirty="0">
                          <a:latin typeface="Calibri" panose="020F0502020204030204" pitchFamily="34" charset="0"/>
                          <a:cs typeface="Calibri" panose="020F0502020204030204" pitchFamily="34" charset="0"/>
                        </a:rPr>
                        <a:t>Due to the bad condition of the SEMGRID cable, to avoid </a:t>
                      </a:r>
                      <a:r>
                        <a:rPr lang="en-US" sz="2000" dirty="0">
                          <a:solidFill>
                            <a:schemeClr val="tx1"/>
                          </a:solidFill>
                          <a:latin typeface="Calibri" panose="020F0502020204030204" pitchFamily="34" charset="0"/>
                          <a:cs typeface="Calibri" panose="020F0502020204030204" pitchFamily="34" charset="0"/>
                        </a:rPr>
                        <a:t>moving</a:t>
                      </a:r>
                      <a:r>
                        <a:rPr lang="en-US" sz="2000" dirty="0">
                          <a:latin typeface="Calibri" panose="020F0502020204030204" pitchFamily="34" charset="0"/>
                          <a:cs typeface="Calibri" panose="020F0502020204030204" pitchFamily="34" charset="0"/>
                        </a:rPr>
                        <a:t> the SEMGRID target with the cable with the robot,  it was decided to</a:t>
                      </a:r>
                      <a:r>
                        <a:rPr lang="en-US" sz="2000" baseline="0" dirty="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plug it directly when the SEMGRID target is on the FE instead of doing it in the middle of the </a:t>
                      </a:r>
                      <a:r>
                        <a:rPr lang="en-US" sz="2000" dirty="0">
                          <a:solidFill>
                            <a:schemeClr val="tx1"/>
                          </a:solidFill>
                          <a:latin typeface="Calibri" panose="020F0502020204030204" pitchFamily="34" charset="0"/>
                          <a:cs typeface="Calibri" panose="020F0502020204030204" pitchFamily="34" charset="0"/>
                        </a:rPr>
                        <a:t>trenches</a:t>
                      </a:r>
                      <a:endParaRPr lang="en-GB" i="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b="1" dirty="0">
                          <a:solidFill>
                            <a:schemeClr val="accent5">
                              <a:lumMod val="75000"/>
                            </a:schemeClr>
                          </a:solidFill>
                          <a:latin typeface="Calibri" panose="020F0502020204030204" pitchFamily="34" charset="0"/>
                          <a:cs typeface="Calibri" panose="020F0502020204030204" pitchFamily="34" charset="0"/>
                        </a:rPr>
                        <a:t>R=</a:t>
                      </a:r>
                      <a:r>
                        <a:rPr lang="en-US" sz="1800" b="1" baseline="0" dirty="0">
                          <a:solidFill>
                            <a:schemeClr val="accent5">
                              <a:lumMod val="75000"/>
                            </a:schemeClr>
                          </a:solidFill>
                          <a:latin typeface="Calibri" panose="020F0502020204030204" pitchFamily="34" charset="0"/>
                          <a:cs typeface="Calibri" panose="020F0502020204030204" pitchFamily="34" charset="0"/>
                        </a:rPr>
                        <a:t> </a:t>
                      </a:r>
                      <a:r>
                        <a:rPr kumimoji="0" lang="en-US" sz="1800" kern="1200" dirty="0">
                          <a:solidFill>
                            <a:schemeClr val="dk1"/>
                          </a:solidFill>
                          <a:latin typeface="Calibri" panose="020F0502020204030204" pitchFamily="34" charset="0"/>
                          <a:ea typeface="+mn-ea"/>
                          <a:cs typeface="Calibri" panose="020F0502020204030204" pitchFamily="34" charset="0"/>
                        </a:rPr>
                        <a:t>The dose received was higher than expected (+16% for collective dose and +27% for individual dose)</a:t>
                      </a:r>
                    </a:p>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b="1" dirty="0">
                          <a:solidFill>
                            <a:schemeClr val="accent5">
                              <a:lumMod val="75000"/>
                            </a:schemeClr>
                          </a:solidFill>
                          <a:latin typeface="Calibri" panose="020F0502020204030204" pitchFamily="34" charset="0"/>
                          <a:cs typeface="Calibri" panose="020F0502020204030204" pitchFamily="34" charset="0"/>
                        </a:rPr>
                        <a:t>A=</a:t>
                      </a:r>
                      <a:r>
                        <a:rPr lang="en-US" sz="1800" b="1" baseline="0" dirty="0">
                          <a:solidFill>
                            <a:schemeClr val="accent5">
                              <a:lumMod val="75000"/>
                            </a:schemeClr>
                          </a:solidFill>
                          <a:latin typeface="Calibri" panose="020F0502020204030204" pitchFamily="34" charset="0"/>
                          <a:cs typeface="Calibri" panose="020F0502020204030204" pitchFamily="34" charset="0"/>
                        </a:rPr>
                        <a:t> </a:t>
                      </a:r>
                      <a:r>
                        <a:rPr lang="en-US" sz="1800" baseline="0" dirty="0">
                          <a:solidFill>
                            <a:srgbClr val="FF0000"/>
                          </a:solidFill>
                          <a:latin typeface="Calibri" panose="020F0502020204030204" pitchFamily="34" charset="0"/>
                          <a:cs typeface="Calibri" panose="020F0502020204030204" pitchFamily="34" charset="0"/>
                        </a:rPr>
                        <a:t>R</a:t>
                      </a:r>
                      <a:r>
                        <a:rPr lang="en-US" sz="1800" dirty="0">
                          <a:solidFill>
                            <a:srgbClr val="FF0000"/>
                          </a:solidFill>
                          <a:latin typeface="Calibri" panose="020F0502020204030204" pitchFamily="34" charset="0"/>
                          <a:cs typeface="Calibri" panose="020F0502020204030204" pitchFamily="34" charset="0"/>
                          <a:sym typeface="Wingdings" panose="05000000000000000000" pitchFamily="2" charset="2"/>
                        </a:rPr>
                        <a:t>eplace the SEMGRID cable during the </a:t>
                      </a:r>
                      <a:r>
                        <a:rPr lang="en-US" sz="1800" dirty="0" smtClean="0">
                          <a:solidFill>
                            <a:srgbClr val="FF0000"/>
                          </a:solidFill>
                          <a:latin typeface="Calibri" panose="020F0502020204030204" pitchFamily="34" charset="0"/>
                          <a:cs typeface="Calibri" panose="020F0502020204030204" pitchFamily="34" charset="0"/>
                          <a:sym typeface="Wingdings" panose="05000000000000000000" pitchFamily="2" charset="2"/>
                        </a:rPr>
                        <a:t>LS2 / Richard Catherall – EN/STI</a:t>
                      </a:r>
                      <a:endParaRPr lang="en-US" sz="1800" dirty="0">
                        <a:solidFill>
                          <a:srgbClr val="FF0000"/>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425175435"/>
                  </a:ext>
                </a:extLst>
              </a:tr>
            </a:tbl>
          </a:graphicData>
        </a:graphic>
      </p:graphicFrame>
      <p:grpSp>
        <p:nvGrpSpPr>
          <p:cNvPr id="14" name="Group 13"/>
          <p:cNvGrpSpPr/>
          <p:nvPr/>
        </p:nvGrpSpPr>
        <p:grpSpPr>
          <a:xfrm>
            <a:off x="6512253" y="2209444"/>
            <a:ext cx="2383831" cy="1302512"/>
            <a:chOff x="3446108" y="3615402"/>
            <a:chExt cx="3233004" cy="1781041"/>
          </a:xfrm>
        </p:grpSpPr>
        <p:pic>
          <p:nvPicPr>
            <p:cNvPr id="4" name="Picture 3"/>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rot="5400000">
              <a:off x="3632669" y="3442565"/>
              <a:ext cx="1767317" cy="2140439"/>
            </a:xfrm>
            <a:prstGeom prst="rect">
              <a:avLst/>
            </a:prstGeom>
          </p:spPr>
        </p:pic>
        <p:pic>
          <p:nvPicPr>
            <p:cNvPr id="5" name="Picture 4"/>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rot="5400000">
              <a:off x="5349077" y="4051371"/>
              <a:ext cx="1766004" cy="894066"/>
            </a:xfrm>
            <a:prstGeom prst="rect">
              <a:avLst/>
            </a:prstGeom>
          </p:spPr>
        </p:pic>
        <p:sp>
          <p:nvSpPr>
            <p:cNvPr id="9" name="Oval 8"/>
            <p:cNvSpPr/>
            <p:nvPr/>
          </p:nvSpPr>
          <p:spPr>
            <a:xfrm>
              <a:off x="5836812" y="3906549"/>
              <a:ext cx="748013" cy="1124749"/>
            </a:xfrm>
            <a:prstGeom prst="ellipse">
              <a:avLst/>
            </a:prstGeom>
            <a:noFill/>
            <a:ln w="317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 name="Oval 9"/>
            <p:cNvSpPr/>
            <p:nvPr/>
          </p:nvSpPr>
          <p:spPr>
            <a:xfrm rot="5400000">
              <a:off x="4508594" y="3499118"/>
              <a:ext cx="206097" cy="729543"/>
            </a:xfrm>
            <a:prstGeom prst="ellipse">
              <a:avLst/>
            </a:prstGeom>
            <a:noFill/>
            <a:ln w="317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2" name="Straight Arrow Connector 11"/>
            <p:cNvCxnSpPr>
              <a:stCxn id="10" idx="0"/>
              <a:endCxn id="5" idx="2"/>
            </p:cNvCxnSpPr>
            <p:nvPr/>
          </p:nvCxnSpPr>
          <p:spPr>
            <a:xfrm>
              <a:off x="4976415" y="3863891"/>
              <a:ext cx="808631" cy="634514"/>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grpSp>
      <p:pic>
        <p:nvPicPr>
          <p:cNvPr id="2" name="Picture 1"/>
          <p:cNvPicPr>
            <a:picLocks noChangeAspect="1"/>
          </p:cNvPicPr>
          <p:nvPr/>
        </p:nvPicPr>
        <p:blipFill rotWithShape="1">
          <a:blip r:embed="rId4" cstate="hqprint">
            <a:extLst>
              <a:ext uri="{BEBA8EAE-BF5A-486C-A8C5-ECC9F3942E4B}">
                <a14:imgProps xmlns:a14="http://schemas.microsoft.com/office/drawing/2010/main">
                  <a14:imgLayer r:embed="rId5">
                    <a14:imgEffect>
                      <a14:sharpenSoften amount="25000"/>
                    </a14:imgEffect>
                    <a14:imgEffect>
                      <a14:brightnessContrast bright="20000" contrast="-20000"/>
                    </a14:imgEffect>
                  </a14:imgLayer>
                </a14:imgProps>
              </a:ext>
              <a:ext uri="{28A0092B-C50C-407E-A947-70E740481C1C}">
                <a14:useLocalDpi xmlns:a14="http://schemas.microsoft.com/office/drawing/2010/main"/>
              </a:ext>
            </a:extLst>
          </a:blip>
          <a:srcRect/>
          <a:stretch/>
        </p:blipFill>
        <p:spPr>
          <a:xfrm rot="5400000">
            <a:off x="7171984" y="5085571"/>
            <a:ext cx="1687761" cy="1506763"/>
          </a:xfrm>
          <a:prstGeom prst="rect">
            <a:avLst/>
          </a:prstGeom>
        </p:spPr>
      </p:pic>
    </p:spTree>
    <p:extLst>
      <p:ext uri="{BB962C8B-B14F-4D97-AF65-F5344CB8AC3E}">
        <p14:creationId xmlns:p14="http://schemas.microsoft.com/office/powerpoint/2010/main" val="20271110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64974"/>
            <a:ext cx="8229600" cy="5494638"/>
          </a:xfrm>
        </p:spPr>
        <p:txBody>
          <a:bodyPr>
            <a:normAutofit/>
          </a:bodyPr>
          <a:lstStyle/>
          <a:p>
            <a:pPr marL="0" indent="0">
              <a:buNone/>
            </a:pPr>
            <a:endParaRPr lang="en-US" dirty="0">
              <a:latin typeface="+mj-lt"/>
            </a:endParaRPr>
          </a:p>
          <a:p>
            <a:pPr marL="514350" indent="-514350">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Introduction</a:t>
            </a:r>
          </a:p>
          <a:p>
            <a:pPr marL="514350" indent="-514350">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Target transfer to ISR3 </a:t>
            </a:r>
          </a:p>
          <a:p>
            <a:pPr marL="514350" indent="-514350">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Reorganization of the targets in ISR 3</a:t>
            </a:r>
            <a:endParaRPr lang="en-GB" sz="2400" dirty="0">
              <a:solidFill>
                <a:schemeClr val="bg1">
                  <a:lumMod val="65000"/>
                </a:schemeClr>
              </a:solidFill>
              <a:latin typeface="Calibri" panose="020F0502020204030204" pitchFamily="34" charset="0"/>
              <a:cs typeface="Calibri" panose="020F0502020204030204" pitchFamily="34" charset="0"/>
            </a:endParaRPr>
          </a:p>
          <a:p>
            <a:pPr marL="514350" indent="-514350" fontAlgn="t">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FE maintenance</a:t>
            </a:r>
            <a:endParaRPr lang="en-GB" sz="2400" dirty="0">
              <a:solidFill>
                <a:schemeClr val="bg1">
                  <a:lumMod val="65000"/>
                </a:schemeClr>
              </a:solidFill>
              <a:latin typeface="Calibri" panose="020F0502020204030204" pitchFamily="34" charset="0"/>
              <a:cs typeface="Calibri" panose="020F0502020204030204" pitchFamily="34" charset="0"/>
            </a:endParaRPr>
          </a:p>
          <a:p>
            <a:pPr marL="514350" indent="-514350" fontAlgn="t">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SEMGRID beam alignment</a:t>
            </a:r>
            <a:endParaRPr lang="en-GB" sz="2400"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sz="2400" dirty="0">
                <a:solidFill>
                  <a:schemeClr val="accent4">
                    <a:lumMod val="75000"/>
                  </a:schemeClr>
                </a:solidFill>
                <a:latin typeface="Calibri" panose="020F0502020204030204" pitchFamily="34" charset="0"/>
                <a:cs typeface="Calibri" panose="020F0502020204030204" pitchFamily="34" charset="0"/>
              </a:rPr>
              <a:t>Laser window exchange maintenance and tests</a:t>
            </a:r>
            <a:endParaRPr lang="en-GB" sz="2400" dirty="0">
              <a:solidFill>
                <a:schemeClr val="accent4">
                  <a:lumMod val="75000"/>
                </a:schemeClr>
              </a:solidFill>
              <a:latin typeface="Calibri" panose="020F0502020204030204" pitchFamily="34" charset="0"/>
              <a:cs typeface="Calibri" panose="020F0502020204030204" pitchFamily="34" charset="0"/>
            </a:endParaRPr>
          </a:p>
        </p:txBody>
      </p:sp>
      <p:sp>
        <p:nvSpPr>
          <p:cNvPr id="4"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25</a:t>
            </a:fld>
            <a:endParaRPr lang="en-US" dirty="0"/>
          </a:p>
        </p:txBody>
      </p:sp>
    </p:spTree>
    <p:extLst>
      <p:ext uri="{BB962C8B-B14F-4D97-AF65-F5344CB8AC3E}">
        <p14:creationId xmlns:p14="http://schemas.microsoft.com/office/powerpoint/2010/main" val="14844676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26</a:t>
            </a:fld>
            <a:endParaRPr lang="en-US" dirty="0"/>
          </a:p>
        </p:txBody>
      </p:sp>
      <p:sp>
        <p:nvSpPr>
          <p:cNvPr id="7" name="Title 1"/>
          <p:cNvSpPr txBox="1">
            <a:spLocks/>
          </p:cNvSpPr>
          <p:nvPr/>
        </p:nvSpPr>
        <p:spPr>
          <a:xfrm>
            <a:off x="4414603" y="500048"/>
            <a:ext cx="4729398"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6. Laser window exchange </a:t>
            </a:r>
          </a:p>
        </p:txBody>
      </p:sp>
      <p:graphicFrame>
        <p:nvGraphicFramePr>
          <p:cNvPr id="8" name="Table 7"/>
          <p:cNvGraphicFramePr>
            <a:graphicFrameLocks noGrp="1"/>
          </p:cNvGraphicFramePr>
          <p:nvPr>
            <p:extLst>
              <p:ext uri="{D42A27DB-BD31-4B8C-83A1-F6EECF244321}">
                <p14:modId xmlns:p14="http://schemas.microsoft.com/office/powerpoint/2010/main" val="798549186"/>
              </p:ext>
            </p:extLst>
          </p:nvPr>
        </p:nvGraphicFramePr>
        <p:xfrm>
          <a:off x="230533" y="908586"/>
          <a:ext cx="8820940" cy="1859280"/>
        </p:xfrm>
        <a:graphic>
          <a:graphicData uri="http://schemas.openxmlformats.org/drawingml/2006/table">
            <a:tbl>
              <a:tblPr firstRow="1" bandRow="1">
                <a:tableStyleId>{5C22544A-7EE6-4342-B048-85BDC9FD1C3A}</a:tableStyleId>
              </a:tblPr>
              <a:tblGrid>
                <a:gridCol w="8820940">
                  <a:extLst>
                    <a:ext uri="{9D8B030D-6E8A-4147-A177-3AD203B41FA5}">
                      <a16:colId xmlns:a16="http://schemas.microsoft.com/office/drawing/2014/main" val="4069188520"/>
                    </a:ext>
                  </a:extLst>
                </a:gridCol>
              </a:tblGrid>
              <a:tr h="374488">
                <a:tc>
                  <a:txBody>
                    <a:bodyPr/>
                    <a:lstStyle/>
                    <a:p>
                      <a:pPr algn="just"/>
                      <a:r>
                        <a:rPr lang="fr-FR" sz="2000" dirty="0">
                          <a:latin typeface="Calibri" panose="020F0502020204030204" pitchFamily="34" charset="0"/>
                          <a:cs typeface="Calibri" panose="020F0502020204030204" pitchFamily="34" charset="0"/>
                        </a:rPr>
                        <a:t>JUSTIFICATION</a:t>
                      </a:r>
                      <a:endParaRPr lang="fr-FR"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080153155"/>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kern="1200" dirty="0">
                          <a:solidFill>
                            <a:schemeClr val="dk1"/>
                          </a:solidFill>
                          <a:latin typeface="Calibri" panose="020F0502020204030204" pitchFamily="34" charset="0"/>
                          <a:ea typeface="+mn-ea"/>
                          <a:cs typeface="Calibri" panose="020F0502020204030204" pitchFamily="34" charset="0"/>
                        </a:rPr>
                        <a:t>Several mechanisms can lead to a non-transparent coating on the GPS (MAG70) and HRS (MAG90) laser windows during the operation year (UV-induced carbon coating, ion beam deposits on internal window surface).  This reduces the reliability of laser beam transport to the ion source.  Window replacement during shut-down is required because we have seen that it is not possible to reliably judge the window cleanliness by visual inspection only</a:t>
                      </a: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1293649049"/>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931350321"/>
              </p:ext>
            </p:extLst>
          </p:nvPr>
        </p:nvGraphicFramePr>
        <p:xfrm>
          <a:off x="230533" y="2831915"/>
          <a:ext cx="8809896" cy="767080"/>
        </p:xfrm>
        <a:graphic>
          <a:graphicData uri="http://schemas.openxmlformats.org/drawingml/2006/table">
            <a:tbl>
              <a:tblPr firstRow="1" bandRow="1">
                <a:tableStyleId>{5C22544A-7EE6-4342-B048-85BDC9FD1C3A}</a:tableStyleId>
              </a:tblPr>
              <a:tblGrid>
                <a:gridCol w="8809896">
                  <a:extLst>
                    <a:ext uri="{9D8B030D-6E8A-4147-A177-3AD203B41FA5}">
                      <a16:colId xmlns:a16="http://schemas.microsoft.com/office/drawing/2014/main" val="4069188520"/>
                    </a:ext>
                  </a:extLst>
                </a:gridCol>
              </a:tblGrid>
              <a:tr h="370840">
                <a:tc>
                  <a:txBody>
                    <a:bodyPr/>
                    <a:lstStyle/>
                    <a:p>
                      <a:pPr algn="ctr"/>
                      <a:r>
                        <a:rPr kumimoji="0" lang="en-US" sz="2000" b="1" kern="1200" dirty="0">
                          <a:solidFill>
                            <a:schemeClr val="lt1"/>
                          </a:solidFill>
                          <a:latin typeface="Calibri" panose="020F0502020204030204" pitchFamily="34" charset="0"/>
                          <a:ea typeface="+mn-ea"/>
                          <a:cs typeface="Calibri" panose="020F0502020204030204" pitchFamily="34" charset="0"/>
                        </a:rPr>
                        <a:t>OPTIMIZATION</a:t>
                      </a:r>
                      <a:endParaRPr lang="fr-FR"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080153155"/>
                  </a:ext>
                </a:extLst>
              </a:tr>
              <a:tr h="370840">
                <a:tc>
                  <a:txBody>
                    <a:bodyPr/>
                    <a:lstStyle/>
                    <a:p>
                      <a:pPr marL="0" indent="0" algn="just">
                        <a:buFont typeface="Arial" panose="020B0604020202020204" pitchFamily="34" charset="0"/>
                        <a:buNone/>
                      </a:pPr>
                      <a:r>
                        <a:rPr kumimoji="0" lang="en-US" kern="1200" dirty="0">
                          <a:solidFill>
                            <a:schemeClr val="dk1"/>
                          </a:solidFill>
                          <a:latin typeface="Calibri" panose="020F0502020204030204" pitchFamily="34" charset="0"/>
                          <a:ea typeface="+mn-ea"/>
                          <a:cs typeface="Calibri" panose="020F0502020204030204" pitchFamily="34" charset="0"/>
                        </a:rPr>
                        <a:t>Intervention performed and coordinated by EN-STI-LP as decided during the YETS 2015/2016</a:t>
                      </a:r>
                    </a:p>
                  </a:txBody>
                  <a:tcPr/>
                </a:tc>
                <a:extLst>
                  <a:ext uri="{0D108BD9-81ED-4DB2-BD59-A6C34878D82A}">
                    <a16:rowId xmlns:a16="http://schemas.microsoft.com/office/drawing/2014/main" val="3726111793"/>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212987520"/>
              </p:ext>
            </p:extLst>
          </p:nvPr>
        </p:nvGraphicFramePr>
        <p:xfrm>
          <a:off x="230533" y="3671100"/>
          <a:ext cx="8820940" cy="3103028"/>
        </p:xfrm>
        <a:graphic>
          <a:graphicData uri="http://schemas.openxmlformats.org/drawingml/2006/table">
            <a:tbl>
              <a:tblPr firstRow="1" bandRow="1">
                <a:tableStyleId>{5C22544A-7EE6-4342-B048-85BDC9FD1C3A}</a:tableStyleId>
              </a:tblPr>
              <a:tblGrid>
                <a:gridCol w="3731867">
                  <a:extLst>
                    <a:ext uri="{9D8B030D-6E8A-4147-A177-3AD203B41FA5}">
                      <a16:colId xmlns:a16="http://schemas.microsoft.com/office/drawing/2014/main" val="4069188520"/>
                    </a:ext>
                  </a:extLst>
                </a:gridCol>
                <a:gridCol w="5089073">
                  <a:extLst>
                    <a:ext uri="{9D8B030D-6E8A-4147-A177-3AD203B41FA5}">
                      <a16:colId xmlns:a16="http://schemas.microsoft.com/office/drawing/2014/main" val="2733181611"/>
                    </a:ext>
                  </a:extLst>
                </a:gridCol>
              </a:tblGrid>
              <a:tr h="346719">
                <a:tc>
                  <a:txBody>
                    <a:bodyPr/>
                    <a:lstStyle/>
                    <a:p>
                      <a:pPr algn="ctr"/>
                      <a:r>
                        <a:rPr kumimoji="0" lang="en-US" sz="2000" b="1" kern="1200" dirty="0">
                          <a:solidFill>
                            <a:schemeClr val="lt1"/>
                          </a:solidFill>
                          <a:latin typeface="Calibri" panose="020F0502020204030204" pitchFamily="34" charset="0"/>
                          <a:ea typeface="+mn-ea"/>
                          <a:cs typeface="Calibri" panose="020F0502020204030204" pitchFamily="34" charset="0"/>
                        </a:rPr>
                        <a:t>REX</a:t>
                      </a:r>
                      <a:endParaRPr lang="fr-FR" dirty="0">
                        <a:latin typeface="Calibri" panose="020F0502020204030204" pitchFamily="34" charset="0"/>
                        <a:cs typeface="Calibri" panose="020F0502020204030204" pitchFamily="34" charset="0"/>
                      </a:endParaRPr>
                    </a:p>
                  </a:txBody>
                  <a:tcPr/>
                </a:tc>
                <a:tc>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420788">
                <a:tc gridSpan="2">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Separators correctly pumped down </a:t>
                      </a:r>
                      <a:r>
                        <a:rPr kumimoji="0" lang="en-GB" sz="1800" kern="1200" dirty="0">
                          <a:solidFill>
                            <a:schemeClr val="tx1"/>
                          </a:solidFill>
                          <a:latin typeface="Calibri" panose="020F0502020204030204" pitchFamily="34" charset="0"/>
                          <a:ea typeface="+mn-ea"/>
                          <a:cs typeface="Calibri" panose="020F0502020204030204" pitchFamily="34" charset="0"/>
                        </a:rPr>
                        <a:t>to reduce radon releases during intervention</a:t>
                      </a:r>
                      <a:endParaRPr lang="en-US" sz="1800" i="0" dirty="0">
                        <a:solidFill>
                          <a:schemeClr val="tx1"/>
                        </a:solidFill>
                        <a:latin typeface="Calibri" panose="020F0502020204030204" pitchFamily="34" charset="0"/>
                        <a:cs typeface="Calibri" panose="020F0502020204030204" pitchFamily="34" charset="0"/>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i="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726111793"/>
                  </a:ext>
                </a:extLst>
              </a:tr>
              <a:tr h="420788">
                <a:tc>
                  <a:txBody>
                    <a:bodyPr/>
                    <a:lstStyle/>
                    <a:p>
                      <a:pPr marL="0" marR="0" lvl="1" indent="0" algn="just" defTabSz="914400" rtl="0" eaLnBrk="1" fontAlgn="auto" latinLnBrk="0" hangingPunct="1">
                        <a:lnSpc>
                          <a:spcPct val="100000"/>
                        </a:lnSpc>
                        <a:spcBef>
                          <a:spcPts val="0"/>
                        </a:spcBef>
                        <a:spcAft>
                          <a:spcPts val="0"/>
                        </a:spcAft>
                        <a:buClrTx/>
                        <a:buSzTx/>
                        <a:buFont typeface="+mj-lt"/>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To pull the HRS window out from the flange once the outer window holder has been removed, the use a small suction pad (&lt;30 mm diameter) is needed</a:t>
                      </a:r>
                      <a:endParaRPr lang="en-GB" i="0" dirty="0">
                        <a:solidFill>
                          <a:schemeClr val="tx1"/>
                        </a:solidFill>
                        <a:latin typeface="Calibri" panose="020F0502020204030204" pitchFamily="34" charset="0"/>
                        <a:cs typeface="Calibri" panose="020F0502020204030204" pitchFamily="34" charset="0"/>
                      </a:endParaRPr>
                    </a:p>
                  </a:txBody>
                  <a:tcPr/>
                </a:tc>
                <a:tc>
                  <a:txBody>
                    <a:bodyPr/>
                    <a:lstStyle/>
                    <a:p>
                      <a:pPr marL="0" marR="0" lvl="1" indent="0" algn="just" defTabSz="914400" rtl="0" eaLnBrk="1" fontAlgn="auto" latinLnBrk="0" hangingPunct="1">
                        <a:lnSpc>
                          <a:spcPct val="100000"/>
                        </a:lnSpc>
                        <a:spcBef>
                          <a:spcPts val="0"/>
                        </a:spcBef>
                        <a:spcAft>
                          <a:spcPts val="0"/>
                        </a:spcAft>
                        <a:buClrTx/>
                        <a:buSzTx/>
                        <a:buFont typeface="+mj-lt"/>
                        <a:buNone/>
                        <a:tabLst/>
                        <a:defRPr/>
                      </a:pPr>
                      <a:r>
                        <a:rPr lang="en-US" sz="1800" b="1" dirty="0">
                          <a:solidFill>
                            <a:schemeClr val="accent5">
                              <a:lumMod val="75000"/>
                            </a:schemeClr>
                          </a:solidFill>
                          <a:latin typeface="Calibri" panose="020F0502020204030204" pitchFamily="34" charset="0"/>
                          <a:cs typeface="Calibri" panose="020F0502020204030204" pitchFamily="34" charset="0"/>
                        </a:rPr>
                        <a:t>A=</a:t>
                      </a:r>
                      <a:r>
                        <a:rPr lang="en-US" sz="1800" b="1" baseline="0" dirty="0">
                          <a:solidFill>
                            <a:schemeClr val="accent5">
                              <a:lumMod val="75000"/>
                            </a:schemeClr>
                          </a:solidFill>
                          <a:latin typeface="Calibri" panose="020F0502020204030204" pitchFamily="34" charset="0"/>
                          <a:cs typeface="Calibri" panose="020F0502020204030204" pitchFamily="34" charset="0"/>
                        </a:rPr>
                        <a:t> </a:t>
                      </a:r>
                      <a:r>
                        <a:rPr kumimoji="0" lang="en-GB" sz="18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add to laser windows exchange procedure (EDMS </a:t>
                      </a:r>
                      <a:r>
                        <a:rPr kumimoji="0" lang="en-GB" sz="1800" b="1" kern="1200" dirty="0">
                          <a:solidFill>
                            <a:srgbClr val="FF0000"/>
                          </a:solidFill>
                          <a:latin typeface="Calibri" panose="020F0502020204030204" pitchFamily="34" charset="0"/>
                          <a:ea typeface="+mn-ea"/>
                          <a:cs typeface="Calibri" panose="020F0502020204030204" pitchFamily="34" charset="0"/>
                        </a:rPr>
                        <a:t>1132987</a:t>
                      </a:r>
                      <a:r>
                        <a:rPr kumimoji="0" lang="en-GB" sz="1800" kern="1200" dirty="0">
                          <a:solidFill>
                            <a:srgbClr val="FF0000"/>
                          </a:solidFill>
                          <a:latin typeface="Calibri" panose="020F0502020204030204" pitchFamily="34" charset="0"/>
                          <a:ea typeface="+mn-ea"/>
                          <a:cs typeface="Calibri" panose="020F0502020204030204" pitchFamily="34" charset="0"/>
                        </a:rPr>
                        <a:t> for HRS side and </a:t>
                      </a:r>
                      <a:r>
                        <a:rPr kumimoji="0" lang="en-GB" sz="1800" b="1" kern="1200" dirty="0">
                          <a:solidFill>
                            <a:srgbClr val="FF0000"/>
                          </a:solidFill>
                          <a:latin typeface="Calibri" panose="020F0502020204030204" pitchFamily="34" charset="0"/>
                          <a:ea typeface="+mn-ea"/>
                          <a:cs typeface="Calibri" panose="020F0502020204030204" pitchFamily="34" charset="0"/>
                        </a:rPr>
                        <a:t>1108892</a:t>
                      </a:r>
                      <a:r>
                        <a:rPr kumimoji="0" lang="en-GB" sz="1800" kern="1200" dirty="0">
                          <a:solidFill>
                            <a:srgbClr val="FF0000"/>
                          </a:solidFill>
                          <a:latin typeface="Calibri" panose="020F0502020204030204" pitchFamily="34" charset="0"/>
                          <a:ea typeface="+mn-ea"/>
                          <a:cs typeface="Calibri" panose="020F0502020204030204" pitchFamily="34" charset="0"/>
                        </a:rPr>
                        <a:t> for GPS side</a:t>
                      </a:r>
                      <a:r>
                        <a:rPr kumimoji="0" lang="en-GB" sz="1800" kern="1200" dirty="0" smtClean="0">
                          <a:solidFill>
                            <a:srgbClr val="FF0000"/>
                          </a:solidFill>
                          <a:latin typeface="Calibri" panose="020F0502020204030204" pitchFamily="34" charset="0"/>
                          <a:ea typeface="+mn-ea"/>
                          <a:cs typeface="Calibri" panose="020F0502020204030204" pitchFamily="34" charset="0"/>
                        </a:rPr>
                        <a:t>) / Bruce</a:t>
                      </a:r>
                      <a:r>
                        <a:rPr kumimoji="0" lang="en-GB" sz="1800" kern="1200" baseline="0" dirty="0" smtClean="0">
                          <a:solidFill>
                            <a:srgbClr val="FF0000"/>
                          </a:solidFill>
                          <a:latin typeface="Calibri" panose="020F0502020204030204" pitchFamily="34" charset="0"/>
                          <a:ea typeface="+mn-ea"/>
                          <a:cs typeface="Calibri" panose="020F0502020204030204" pitchFamily="34" charset="0"/>
                        </a:rPr>
                        <a:t> Marsh – EN/STI</a:t>
                      </a:r>
                      <a:endParaRPr kumimoji="0" lang="en-GB" sz="18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1" indent="0" algn="just" defTabSz="914400" rtl="0" eaLnBrk="1" fontAlgn="auto" latinLnBrk="0" hangingPunct="1">
                        <a:lnSpc>
                          <a:spcPct val="100000"/>
                        </a:lnSpc>
                        <a:spcBef>
                          <a:spcPts val="0"/>
                        </a:spcBef>
                        <a:spcAft>
                          <a:spcPts val="0"/>
                        </a:spcAft>
                        <a:buClrTx/>
                        <a:buSzTx/>
                        <a:buFont typeface="+mj-lt"/>
                        <a:buNone/>
                        <a:tabLst/>
                        <a:defRPr/>
                      </a:pPr>
                      <a:endParaRPr kumimoji="0" lang="en-GB" sz="18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1" indent="0" algn="just" defTabSz="914400" rtl="0" eaLnBrk="1" fontAlgn="auto" latinLnBrk="0" hangingPunct="1">
                        <a:lnSpc>
                          <a:spcPct val="100000"/>
                        </a:lnSpc>
                        <a:spcBef>
                          <a:spcPts val="0"/>
                        </a:spcBef>
                        <a:spcAft>
                          <a:spcPts val="0"/>
                        </a:spcAft>
                        <a:buClrTx/>
                        <a:buSzTx/>
                        <a:buFont typeface="+mj-lt"/>
                        <a:buNone/>
                        <a:tabLst/>
                        <a:defRPr/>
                      </a:pPr>
                      <a:endParaRPr kumimoji="0" lang="en-GB" sz="18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1" indent="0" algn="just" defTabSz="914400" rtl="0" eaLnBrk="1" fontAlgn="auto" latinLnBrk="0" hangingPunct="1">
                        <a:lnSpc>
                          <a:spcPct val="100000"/>
                        </a:lnSpc>
                        <a:spcBef>
                          <a:spcPts val="0"/>
                        </a:spcBef>
                        <a:spcAft>
                          <a:spcPts val="0"/>
                        </a:spcAft>
                        <a:buClrTx/>
                        <a:buSzTx/>
                        <a:buFont typeface="+mj-lt"/>
                        <a:buNone/>
                        <a:tabLst/>
                        <a:defRPr/>
                      </a:pPr>
                      <a:endParaRPr kumimoji="0" lang="en-GB" sz="18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1" indent="0" algn="just" defTabSz="914400" rtl="0" eaLnBrk="1" fontAlgn="auto" latinLnBrk="0" hangingPunct="1">
                        <a:lnSpc>
                          <a:spcPct val="100000"/>
                        </a:lnSpc>
                        <a:spcBef>
                          <a:spcPts val="0"/>
                        </a:spcBef>
                        <a:spcAft>
                          <a:spcPts val="0"/>
                        </a:spcAft>
                        <a:buClrTx/>
                        <a:buSzTx/>
                        <a:buFont typeface="+mj-lt"/>
                        <a:buNone/>
                        <a:tabLst/>
                        <a:defRPr/>
                      </a:pPr>
                      <a:endParaRPr kumimoji="0" lang="en-GB" sz="18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1" indent="0" algn="just" defTabSz="914400" rtl="0" eaLnBrk="1" fontAlgn="auto" latinLnBrk="0" hangingPunct="1">
                        <a:lnSpc>
                          <a:spcPct val="100000"/>
                        </a:lnSpc>
                        <a:spcBef>
                          <a:spcPts val="0"/>
                        </a:spcBef>
                        <a:spcAft>
                          <a:spcPts val="0"/>
                        </a:spcAft>
                        <a:buClrTx/>
                        <a:buSzTx/>
                        <a:buFont typeface="+mj-lt"/>
                        <a:buNone/>
                        <a:tabLst/>
                        <a:defRPr/>
                      </a:pPr>
                      <a:endParaRPr kumimoji="0" lang="en-GB" sz="18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endParaRPr>
                    </a:p>
                  </a:txBody>
                  <a:tcPr/>
                </a:tc>
                <a:extLst>
                  <a:ext uri="{0D108BD9-81ED-4DB2-BD59-A6C34878D82A}">
                    <a16:rowId xmlns:a16="http://schemas.microsoft.com/office/drawing/2014/main" val="2425175435"/>
                  </a:ext>
                </a:extLst>
              </a:tr>
            </a:tbl>
          </a:graphicData>
        </a:graphic>
      </p:graphicFrame>
      <p:pic>
        <p:nvPicPr>
          <p:cNvPr id="11" name="Picture 10"/>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rot="10800000">
            <a:off x="7059813" y="5326086"/>
            <a:ext cx="1821307" cy="1365980"/>
          </a:xfrm>
          <a:prstGeom prst="rect">
            <a:avLst/>
          </a:prstGeom>
        </p:spPr>
      </p:pic>
      <p:pic>
        <p:nvPicPr>
          <p:cNvPr id="13" name="Picture 12"/>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rot="10800000">
            <a:off x="5068155" y="5326086"/>
            <a:ext cx="1821305" cy="1365979"/>
          </a:xfrm>
          <a:prstGeom prst="rect">
            <a:avLst/>
          </a:prstGeom>
        </p:spPr>
      </p:pic>
    </p:spTree>
    <p:extLst>
      <p:ext uri="{BB962C8B-B14F-4D97-AF65-F5344CB8AC3E}">
        <p14:creationId xmlns:p14="http://schemas.microsoft.com/office/powerpoint/2010/main" val="2263092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64974"/>
            <a:ext cx="8229600" cy="5494638"/>
          </a:xfrm>
        </p:spPr>
        <p:txBody>
          <a:bodyPr>
            <a:normAutofit/>
          </a:bodyPr>
          <a:lstStyle/>
          <a:p>
            <a:pPr marL="0" indent="0">
              <a:buNone/>
            </a:pPr>
            <a:endParaRPr lang="en-US" dirty="0"/>
          </a:p>
          <a:p>
            <a:pPr marL="514350" indent="-514350">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Introduction</a:t>
            </a:r>
          </a:p>
          <a:p>
            <a:pPr marL="514350" indent="-514350">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Target transfer to ISR3 </a:t>
            </a:r>
          </a:p>
          <a:p>
            <a:pPr marL="514350" indent="-514350">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Reorganization of the targets in ISR 3</a:t>
            </a:r>
            <a:endParaRPr lang="en-GB" sz="2400" dirty="0">
              <a:solidFill>
                <a:schemeClr val="bg1">
                  <a:lumMod val="65000"/>
                </a:schemeClr>
              </a:solidFill>
              <a:latin typeface="Calibri" panose="020F0502020204030204" pitchFamily="34" charset="0"/>
              <a:cs typeface="Calibri" panose="020F0502020204030204" pitchFamily="34" charset="0"/>
            </a:endParaRPr>
          </a:p>
          <a:p>
            <a:pPr marL="514350" indent="-514350" fontAlgn="t">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FE maintenance</a:t>
            </a:r>
            <a:endParaRPr lang="en-GB" sz="2400" dirty="0">
              <a:solidFill>
                <a:schemeClr val="bg1">
                  <a:lumMod val="65000"/>
                </a:schemeClr>
              </a:solidFill>
              <a:latin typeface="Calibri" panose="020F0502020204030204" pitchFamily="34" charset="0"/>
              <a:cs typeface="Calibri" panose="020F0502020204030204" pitchFamily="34" charset="0"/>
            </a:endParaRPr>
          </a:p>
          <a:p>
            <a:pPr marL="514350" indent="-514350" fontAlgn="t">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SEMGRID beam alignment</a:t>
            </a:r>
            <a:endParaRPr lang="en-GB" sz="2400"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Laser window exchange maintenance and tests</a:t>
            </a:r>
            <a:endParaRPr lang="en-GB" sz="2400" dirty="0">
              <a:solidFill>
                <a:schemeClr val="bg1">
                  <a:lumMod val="65000"/>
                </a:schemeClr>
              </a:solidFill>
              <a:latin typeface="Calibri" panose="020F0502020204030204" pitchFamily="34" charset="0"/>
              <a:cs typeface="Calibri" panose="020F0502020204030204" pitchFamily="34" charset="0"/>
            </a:endParaRPr>
          </a:p>
          <a:p>
            <a:pPr marL="240030" indent="-514350" fontAlgn="t">
              <a:spcBef>
                <a:spcPts val="0"/>
              </a:spcBef>
              <a:buFont typeface="+mj-lt"/>
              <a:buAutoNum type="arabicPeriod"/>
            </a:pPr>
            <a:r>
              <a:rPr lang="en-US" sz="2400" dirty="0">
                <a:solidFill>
                  <a:schemeClr val="accent4">
                    <a:lumMod val="75000"/>
                  </a:schemeClr>
                </a:solidFill>
                <a:latin typeface="Calibri" panose="020F0502020204030204" pitchFamily="34" charset="0"/>
                <a:cs typeface="Calibri" panose="020F0502020204030204" pitchFamily="34" charset="0"/>
              </a:rPr>
              <a:t>LIEBE target tests</a:t>
            </a:r>
            <a:endParaRPr lang="en-GB" sz="2400" dirty="0">
              <a:solidFill>
                <a:schemeClr val="accent4">
                  <a:lumMod val="75000"/>
                </a:schemeClr>
              </a:solidFill>
              <a:latin typeface="Calibri" panose="020F0502020204030204" pitchFamily="34" charset="0"/>
              <a:cs typeface="Calibri" panose="020F0502020204030204" pitchFamily="34" charset="0"/>
            </a:endParaRPr>
          </a:p>
        </p:txBody>
      </p:sp>
      <p:sp>
        <p:nvSpPr>
          <p:cNvPr id="4"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27</a:t>
            </a:fld>
            <a:endParaRPr lang="en-US" dirty="0"/>
          </a:p>
        </p:txBody>
      </p:sp>
    </p:spTree>
    <p:extLst>
      <p:ext uri="{BB962C8B-B14F-4D97-AF65-F5344CB8AC3E}">
        <p14:creationId xmlns:p14="http://schemas.microsoft.com/office/powerpoint/2010/main" val="364713283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28</a:t>
            </a:fld>
            <a:endParaRPr lang="en-US" dirty="0"/>
          </a:p>
        </p:txBody>
      </p:sp>
      <p:sp>
        <p:nvSpPr>
          <p:cNvPr id="5" name="Title 1"/>
          <p:cNvSpPr txBox="1">
            <a:spLocks/>
          </p:cNvSpPr>
          <p:nvPr/>
        </p:nvSpPr>
        <p:spPr>
          <a:xfrm>
            <a:off x="4414603" y="500048"/>
            <a:ext cx="4729398"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7. LIEBE target tests</a:t>
            </a:r>
          </a:p>
        </p:txBody>
      </p:sp>
      <p:graphicFrame>
        <p:nvGraphicFramePr>
          <p:cNvPr id="6" name="Table 5"/>
          <p:cNvGraphicFramePr>
            <a:graphicFrameLocks noGrp="1"/>
          </p:cNvGraphicFramePr>
          <p:nvPr>
            <p:extLst>
              <p:ext uri="{D42A27DB-BD31-4B8C-83A1-F6EECF244321}">
                <p14:modId xmlns:p14="http://schemas.microsoft.com/office/powerpoint/2010/main" val="3908589029"/>
              </p:ext>
            </p:extLst>
          </p:nvPr>
        </p:nvGraphicFramePr>
        <p:xfrm>
          <a:off x="163790" y="1031375"/>
          <a:ext cx="8820940" cy="4052408"/>
        </p:xfrm>
        <a:graphic>
          <a:graphicData uri="http://schemas.openxmlformats.org/drawingml/2006/table">
            <a:tbl>
              <a:tblPr firstRow="1" bandRow="1">
                <a:tableStyleId>{5C22544A-7EE6-4342-B048-85BDC9FD1C3A}</a:tableStyleId>
              </a:tblPr>
              <a:tblGrid>
                <a:gridCol w="8820940">
                  <a:extLst>
                    <a:ext uri="{9D8B030D-6E8A-4147-A177-3AD203B41FA5}">
                      <a16:colId xmlns:a16="http://schemas.microsoft.com/office/drawing/2014/main" val="4069188520"/>
                    </a:ext>
                  </a:extLst>
                </a:gridCol>
              </a:tblGrid>
              <a:tr h="374488">
                <a:tc>
                  <a:txBody>
                    <a:bodyPr/>
                    <a:lstStyle/>
                    <a:p>
                      <a:pPr algn="ctr"/>
                      <a:r>
                        <a:rPr lang="fr-FR" sz="1800" dirty="0">
                          <a:latin typeface="Calibri" panose="020F0502020204030204" pitchFamily="34" charset="0"/>
                          <a:cs typeface="Calibri" panose="020F0502020204030204" pitchFamily="34" charset="0"/>
                        </a:rPr>
                        <a:t>JUSTIFICATION</a:t>
                      </a:r>
                    </a:p>
                  </a:txBody>
                  <a:tcPr/>
                </a:tc>
                <a:extLst>
                  <a:ext uri="{0D108BD9-81ED-4DB2-BD59-A6C34878D82A}">
                    <a16:rowId xmlns:a16="http://schemas.microsoft.com/office/drawing/2014/main" val="2080153155"/>
                  </a:ext>
                </a:extLst>
              </a:tr>
              <a:tr h="401185">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Complete the tests performed during YETS 2016-2017, Test the setting up of the target cooling SKID, the real target (instead of a mock-up target) and the pump</a:t>
                      </a:r>
                    </a:p>
                  </a:txBody>
                  <a:tcPr/>
                </a:tc>
                <a:extLst>
                  <a:ext uri="{0D108BD9-81ED-4DB2-BD59-A6C34878D82A}">
                    <a16:rowId xmlns:a16="http://schemas.microsoft.com/office/drawing/2014/main" val="129364904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Test the alignment procedure</a:t>
                      </a:r>
                    </a:p>
                  </a:txBody>
                  <a:tcPr/>
                </a:tc>
                <a:extLst>
                  <a:ext uri="{0D108BD9-81ED-4DB2-BD59-A6C34878D82A}">
                    <a16:rowId xmlns:a16="http://schemas.microsoft.com/office/drawing/2014/main" val="298442045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New Cabling installation and hypertac tested before intervention</a:t>
                      </a:r>
                    </a:p>
                  </a:txBody>
                  <a:tcPr/>
                </a:tc>
                <a:extLst>
                  <a:ext uri="{0D108BD9-81ED-4DB2-BD59-A6C34878D82A}">
                    <a16:rowId xmlns:a16="http://schemas.microsoft.com/office/drawing/2014/main" val="126812460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Separate in the Boris tube, the power supply cables and the sensors cables </a:t>
                      </a:r>
                      <a:r>
                        <a:rPr kumimoji="0" lang="en-GB" sz="1800" kern="1200" dirty="0">
                          <a:solidFill>
                            <a:schemeClr val="dk1"/>
                          </a:solidFill>
                          <a:latin typeface="Calibri" panose="020F0502020204030204" pitchFamily="34" charset="0"/>
                          <a:ea typeface="+mn-ea"/>
                          <a:cs typeface="Calibri" panose="020F0502020204030204" pitchFamily="34" charset="0"/>
                        </a:rPr>
                        <a:t>otherwise the electrical interferences stops the use of the thermocouples</a:t>
                      </a:r>
                      <a:r>
                        <a:rPr kumimoji="0" lang="en-US" sz="1800" kern="1200" dirty="0">
                          <a:solidFill>
                            <a:schemeClr val="dk1"/>
                          </a:solidFill>
                          <a:latin typeface="Calibri" panose="020F0502020204030204" pitchFamily="34" charset="0"/>
                          <a:ea typeface="+mn-ea"/>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32471839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Task repetition will allow a faster intervention when the target will be installed.</a:t>
                      </a:r>
                    </a:p>
                  </a:txBody>
                  <a:tcPr/>
                </a:tc>
                <a:extLst>
                  <a:ext uri="{0D108BD9-81ED-4DB2-BD59-A6C34878D82A}">
                    <a16:rowId xmlns:a16="http://schemas.microsoft.com/office/drawing/2014/main" val="219533080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Task training and tests needed in order to anticipate problems and be ready for target irradiation </a:t>
                      </a:r>
                    </a:p>
                  </a:txBody>
                  <a:tcPr/>
                </a:tc>
                <a:extLst>
                  <a:ext uri="{0D108BD9-81ED-4DB2-BD59-A6C34878D82A}">
                    <a16:rowId xmlns:a16="http://schemas.microsoft.com/office/drawing/2014/main" val="418711075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Irradiation of the LIEBE target foreseen at the end of this year’s operation period</a:t>
                      </a:r>
                    </a:p>
                  </a:txBody>
                  <a:tcPr/>
                </a:tc>
                <a:extLst>
                  <a:ext uri="{0D108BD9-81ED-4DB2-BD59-A6C34878D82A}">
                    <a16:rowId xmlns:a16="http://schemas.microsoft.com/office/drawing/2014/main" val="3436359176"/>
                  </a:ext>
                </a:extLst>
              </a:tr>
            </a:tbl>
          </a:graphicData>
        </a:graphic>
      </p:graphicFrame>
    </p:spTree>
    <p:extLst>
      <p:ext uri="{BB962C8B-B14F-4D97-AF65-F5344CB8AC3E}">
        <p14:creationId xmlns:p14="http://schemas.microsoft.com/office/powerpoint/2010/main" val="7439538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29</a:t>
            </a:fld>
            <a:endParaRPr lang="en-US" dirty="0"/>
          </a:p>
        </p:txBody>
      </p:sp>
      <p:sp>
        <p:nvSpPr>
          <p:cNvPr id="11" name="Title 1"/>
          <p:cNvSpPr txBox="1">
            <a:spLocks/>
          </p:cNvSpPr>
          <p:nvPr/>
        </p:nvSpPr>
        <p:spPr>
          <a:xfrm>
            <a:off x="4414603" y="500048"/>
            <a:ext cx="4729398"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7. LIEBE target tests</a:t>
            </a:r>
          </a:p>
        </p:txBody>
      </p:sp>
      <p:graphicFrame>
        <p:nvGraphicFramePr>
          <p:cNvPr id="9" name="Table 8"/>
          <p:cNvGraphicFramePr>
            <a:graphicFrameLocks noGrp="1"/>
          </p:cNvGraphicFramePr>
          <p:nvPr>
            <p:extLst>
              <p:ext uri="{D42A27DB-BD31-4B8C-83A1-F6EECF244321}">
                <p14:modId xmlns:p14="http://schemas.microsoft.com/office/powerpoint/2010/main" val="2432376454"/>
              </p:ext>
            </p:extLst>
          </p:nvPr>
        </p:nvGraphicFramePr>
        <p:xfrm>
          <a:off x="162746" y="901155"/>
          <a:ext cx="8809896" cy="5570152"/>
        </p:xfrm>
        <a:graphic>
          <a:graphicData uri="http://schemas.openxmlformats.org/drawingml/2006/table">
            <a:tbl>
              <a:tblPr firstRow="1" bandRow="1">
                <a:tableStyleId>{5C22544A-7EE6-4342-B048-85BDC9FD1C3A}</a:tableStyleId>
              </a:tblPr>
              <a:tblGrid>
                <a:gridCol w="5352683">
                  <a:extLst>
                    <a:ext uri="{9D8B030D-6E8A-4147-A177-3AD203B41FA5}">
                      <a16:colId xmlns:a16="http://schemas.microsoft.com/office/drawing/2014/main" val="4069188520"/>
                    </a:ext>
                  </a:extLst>
                </a:gridCol>
                <a:gridCol w="3457213">
                  <a:extLst>
                    <a:ext uri="{9D8B030D-6E8A-4147-A177-3AD203B41FA5}">
                      <a16:colId xmlns:a16="http://schemas.microsoft.com/office/drawing/2014/main" val="63839145"/>
                    </a:ext>
                  </a:extLst>
                </a:gridCol>
              </a:tblGrid>
              <a:tr h="389277">
                <a:tc>
                  <a:txBody>
                    <a:bodyPr/>
                    <a:lstStyle/>
                    <a:p>
                      <a:pPr algn="ctr"/>
                      <a:r>
                        <a:rPr kumimoji="0" lang="en-US" sz="2000" b="1" kern="1200" dirty="0">
                          <a:solidFill>
                            <a:schemeClr val="lt1"/>
                          </a:solidFill>
                          <a:latin typeface="Calibri" panose="020F0502020204030204" pitchFamily="34" charset="0"/>
                          <a:ea typeface="+mn-ea"/>
                          <a:cs typeface="Calibri" panose="020F0502020204030204" pitchFamily="34" charset="0"/>
                        </a:rPr>
                        <a:t>OPTIMIZATION</a:t>
                      </a:r>
                      <a:endParaRPr lang="fr-FR" sz="2000" dirty="0">
                        <a:latin typeface="Calibri" panose="020F0502020204030204" pitchFamily="34" charset="0"/>
                        <a:cs typeface="Calibri" panose="020F0502020204030204" pitchFamily="34" charset="0"/>
                      </a:endParaRPr>
                    </a:p>
                  </a:txBody>
                  <a:tcPr/>
                </a:tc>
                <a:tc>
                  <a:txBody>
                    <a:bodyPr/>
                    <a:lstStyle/>
                    <a:p>
                      <a:pPr algn="ctr"/>
                      <a:r>
                        <a:rPr lang="en-US" sz="2000" dirty="0">
                          <a:latin typeface="Calibri" panose="020F0502020204030204" pitchFamily="34" charset="0"/>
                          <a:cs typeface="Calibri" panose="020F0502020204030204" pitchFamily="34" charset="0"/>
                        </a:rPr>
                        <a:t>PICTURE</a:t>
                      </a:r>
                      <a:endParaRPr lang="fr-FR"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080153155"/>
                  </a:ext>
                </a:extLst>
              </a:tr>
              <a:tr h="898331">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Intervention performed during the shut-down period instead of at the end of next years run when dose rates will be much higher</a:t>
                      </a: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726111793"/>
                  </a:ext>
                </a:extLst>
              </a:tr>
              <a:tr h="359333">
                <a:tc gridSpan="2">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lang="en-US" sz="1800" dirty="0">
                          <a:latin typeface="Calibri" panose="020F0502020204030204" pitchFamily="34" charset="0"/>
                          <a:cs typeface="Calibri" panose="020F0502020204030204" pitchFamily="34" charset="0"/>
                        </a:rPr>
                        <a:t>Intervention performed after 3 months of cooling time</a:t>
                      </a:r>
                    </a:p>
                  </a:txBody>
                  <a:tcPr/>
                </a:tc>
                <a:tc hMerge="1">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lang="en-US" sz="18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735931572"/>
                  </a:ext>
                </a:extLst>
              </a:tr>
              <a:tr h="628832">
                <a:tc gridSpan="2">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lang="en-US" sz="1800" dirty="0">
                          <a:latin typeface="Calibri" panose="020F0502020204030204" pitchFamily="34" charset="0"/>
                          <a:cs typeface="Calibri" panose="020F0502020204030204" pitchFamily="34" charset="0"/>
                        </a:rPr>
                        <a:t>Beam dumps and beam window shielded before intervention</a:t>
                      </a:r>
                    </a:p>
                  </a:txBody>
                  <a:tcPr/>
                </a:tc>
                <a:tc hMerge="1">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lang="en-US" sz="18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313153533"/>
                  </a:ext>
                </a:extLst>
              </a:tr>
              <a:tr h="1437330">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US" sz="900" kern="1200" dirty="0">
                        <a:solidFill>
                          <a:schemeClr val="dk1"/>
                        </a:solidFill>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Shielding used to reduce dose rate during cabling installation on Boris Tube</a:t>
                      </a: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US" sz="9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302978969"/>
                  </a:ext>
                </a:extLst>
              </a:tr>
              <a:tr h="1817949">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Cables pulled from the HV room (outside the highly radioactive area)</a:t>
                      </a: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US" sz="1000" kern="1200" dirty="0">
                        <a:solidFill>
                          <a:schemeClr val="dk1"/>
                        </a:solidFill>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US" sz="1200" kern="1200" dirty="0">
                        <a:solidFill>
                          <a:schemeClr val="dk1"/>
                        </a:solidFill>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US" sz="10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1112841400"/>
                  </a:ext>
                </a:extLst>
              </a:tr>
            </a:tbl>
          </a:graphicData>
        </a:graphic>
      </p:graphicFrame>
      <p:pic>
        <p:nvPicPr>
          <p:cNvPr id="7" name="Picture 6"/>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rot="5400000">
            <a:off x="6278112" y="4781736"/>
            <a:ext cx="1745937" cy="1642836"/>
          </a:xfrm>
          <a:prstGeom prst="rect">
            <a:avLst/>
          </a:prstGeom>
        </p:spPr>
      </p:pic>
      <p:pic>
        <p:nvPicPr>
          <p:cNvPr id="5" name="Picture 4"/>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6148102" y="3179900"/>
            <a:ext cx="2005961" cy="1506369"/>
          </a:xfrm>
          <a:prstGeom prst="rect">
            <a:avLst/>
          </a:prstGeom>
        </p:spPr>
      </p:pic>
    </p:spTree>
    <p:extLst>
      <p:ext uri="{BB962C8B-B14F-4D97-AF65-F5344CB8AC3E}">
        <p14:creationId xmlns:p14="http://schemas.microsoft.com/office/powerpoint/2010/main" val="28209604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033" y="500048"/>
            <a:ext cx="4111967" cy="357189"/>
          </a:xfrm>
        </p:spPr>
        <p:txBody>
          <a:bodyPr>
            <a:normAutofit fontScale="90000"/>
          </a:bodyPr>
          <a:lstStyle/>
          <a:p>
            <a:r>
              <a:rPr lang="en-US" sz="2400" dirty="0"/>
              <a:t>1. Introduction</a:t>
            </a:r>
          </a:p>
        </p:txBody>
      </p:sp>
      <p:sp>
        <p:nvSpPr>
          <p:cNvPr id="3" name="Slide Number Placeholder 2"/>
          <p:cNvSpPr>
            <a:spLocks noGrp="1"/>
          </p:cNvSpPr>
          <p:nvPr>
            <p:ph type="sldNum" sz="quarter" idx="12"/>
          </p:nvPr>
        </p:nvSpPr>
        <p:spPr>
          <a:xfrm>
            <a:off x="612648" y="6499661"/>
            <a:ext cx="1981200" cy="289903"/>
          </a:xfrm>
        </p:spPr>
        <p:txBody>
          <a:bodyPr/>
          <a:lstStyle/>
          <a:p>
            <a:fld id="{9BBCADDF-C6D9-C14C-883B-1CD09994D60D}" type="slidenum">
              <a:rPr lang="en-US" sz="2400" smtClean="0">
                <a:latin typeface="+mj-lt"/>
              </a:rPr>
              <a:pPr/>
              <a:t>3</a:t>
            </a:fld>
            <a:endParaRPr lang="en-US" sz="2400" dirty="0">
              <a:latin typeface="+mj-lt"/>
            </a:endParaRPr>
          </a:p>
        </p:txBody>
      </p:sp>
      <p:graphicFrame>
        <p:nvGraphicFramePr>
          <p:cNvPr id="5" name="Table 4"/>
          <p:cNvGraphicFramePr>
            <a:graphicFrameLocks noGrp="1"/>
          </p:cNvGraphicFramePr>
          <p:nvPr>
            <p:extLst>
              <p:ext uri="{D42A27DB-BD31-4B8C-83A1-F6EECF244321}">
                <p14:modId xmlns:p14="http://schemas.microsoft.com/office/powerpoint/2010/main" val="1055282028"/>
              </p:ext>
            </p:extLst>
          </p:nvPr>
        </p:nvGraphicFramePr>
        <p:xfrm>
          <a:off x="292308" y="995500"/>
          <a:ext cx="8432592" cy="4701640"/>
        </p:xfrm>
        <a:graphic>
          <a:graphicData uri="http://schemas.openxmlformats.org/drawingml/2006/table">
            <a:tbl>
              <a:tblPr firstRow="1" bandRow="1">
                <a:tableStyleId>{5C22544A-7EE6-4342-B048-85BDC9FD1C3A}</a:tableStyleId>
              </a:tblPr>
              <a:tblGrid>
                <a:gridCol w="936417">
                  <a:extLst>
                    <a:ext uri="{9D8B030D-6E8A-4147-A177-3AD203B41FA5}">
                      <a16:colId xmlns:a16="http://schemas.microsoft.com/office/drawing/2014/main" val="20000"/>
                    </a:ext>
                  </a:extLst>
                </a:gridCol>
                <a:gridCol w="596163">
                  <a:extLst>
                    <a:ext uri="{9D8B030D-6E8A-4147-A177-3AD203B41FA5}">
                      <a16:colId xmlns:a16="http://schemas.microsoft.com/office/drawing/2014/main" val="20001"/>
                    </a:ext>
                  </a:extLst>
                </a:gridCol>
                <a:gridCol w="735637">
                  <a:extLst>
                    <a:ext uri="{9D8B030D-6E8A-4147-A177-3AD203B41FA5}">
                      <a16:colId xmlns:a16="http://schemas.microsoft.com/office/drawing/2014/main" val="2761555516"/>
                    </a:ext>
                  </a:extLst>
                </a:gridCol>
                <a:gridCol w="517672">
                  <a:extLst>
                    <a:ext uri="{9D8B030D-6E8A-4147-A177-3AD203B41FA5}">
                      <a16:colId xmlns:a16="http://schemas.microsoft.com/office/drawing/2014/main" val="20002"/>
                    </a:ext>
                  </a:extLst>
                </a:gridCol>
                <a:gridCol w="490426">
                  <a:extLst>
                    <a:ext uri="{9D8B030D-6E8A-4147-A177-3AD203B41FA5}">
                      <a16:colId xmlns:a16="http://schemas.microsoft.com/office/drawing/2014/main" val="1783615248"/>
                    </a:ext>
                  </a:extLst>
                </a:gridCol>
                <a:gridCol w="675882">
                  <a:extLst>
                    <a:ext uri="{9D8B030D-6E8A-4147-A177-3AD203B41FA5}">
                      <a16:colId xmlns:a16="http://schemas.microsoft.com/office/drawing/2014/main" val="20003"/>
                    </a:ext>
                  </a:extLst>
                </a:gridCol>
                <a:gridCol w="557052">
                  <a:extLst>
                    <a:ext uri="{9D8B030D-6E8A-4147-A177-3AD203B41FA5}">
                      <a16:colId xmlns:a16="http://schemas.microsoft.com/office/drawing/2014/main" val="20004"/>
                    </a:ext>
                  </a:extLst>
                </a:gridCol>
                <a:gridCol w="517262">
                  <a:extLst>
                    <a:ext uri="{9D8B030D-6E8A-4147-A177-3AD203B41FA5}">
                      <a16:colId xmlns:a16="http://schemas.microsoft.com/office/drawing/2014/main" val="1255232715"/>
                    </a:ext>
                  </a:extLst>
                </a:gridCol>
                <a:gridCol w="729472">
                  <a:extLst>
                    <a:ext uri="{9D8B030D-6E8A-4147-A177-3AD203B41FA5}">
                      <a16:colId xmlns:a16="http://schemas.microsoft.com/office/drawing/2014/main" val="20005"/>
                    </a:ext>
                  </a:extLst>
                </a:gridCol>
                <a:gridCol w="503999">
                  <a:extLst>
                    <a:ext uri="{9D8B030D-6E8A-4147-A177-3AD203B41FA5}">
                      <a16:colId xmlns:a16="http://schemas.microsoft.com/office/drawing/2014/main" val="20006"/>
                    </a:ext>
                  </a:extLst>
                </a:gridCol>
                <a:gridCol w="513193">
                  <a:extLst>
                    <a:ext uri="{9D8B030D-6E8A-4147-A177-3AD203B41FA5}">
                      <a16:colId xmlns:a16="http://schemas.microsoft.com/office/drawing/2014/main" val="20007"/>
                    </a:ext>
                  </a:extLst>
                </a:gridCol>
                <a:gridCol w="542337">
                  <a:extLst>
                    <a:ext uri="{9D8B030D-6E8A-4147-A177-3AD203B41FA5}">
                      <a16:colId xmlns:a16="http://schemas.microsoft.com/office/drawing/2014/main" val="20009"/>
                    </a:ext>
                  </a:extLst>
                </a:gridCol>
                <a:gridCol w="678930">
                  <a:extLst>
                    <a:ext uri="{9D8B030D-6E8A-4147-A177-3AD203B41FA5}">
                      <a16:colId xmlns:a16="http://schemas.microsoft.com/office/drawing/2014/main" val="20010"/>
                    </a:ext>
                  </a:extLst>
                </a:gridCol>
                <a:gridCol w="438150">
                  <a:extLst>
                    <a:ext uri="{9D8B030D-6E8A-4147-A177-3AD203B41FA5}">
                      <a16:colId xmlns:a16="http://schemas.microsoft.com/office/drawing/2014/main" val="20011"/>
                    </a:ext>
                  </a:extLst>
                </a:gridCol>
              </a:tblGrid>
              <a:tr h="669019">
                <a:tc>
                  <a:txBody>
                    <a:bodyPr/>
                    <a:lstStyle/>
                    <a:p>
                      <a:pPr algn="ctr">
                        <a:tabLst/>
                      </a:pPr>
                      <a:r>
                        <a:rPr lang="en-US" sz="900" dirty="0">
                          <a:latin typeface="Calibri" panose="020F0502020204030204" pitchFamily="34" charset="0"/>
                          <a:cs typeface="Calibri" panose="020F0502020204030204" pitchFamily="34" charset="0"/>
                        </a:rPr>
                        <a:t>WDP</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WDP N°</a:t>
                      </a:r>
                    </a:p>
                    <a:p>
                      <a:pPr algn="ctr"/>
                      <a:endParaRPr lang="en-US" sz="900" dirty="0">
                        <a:latin typeface="Calibri" panose="020F0502020204030204" pitchFamily="34" charset="0"/>
                        <a:cs typeface="Calibri" panose="020F050202020403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WDP state</a:t>
                      </a:r>
                    </a:p>
                    <a:p>
                      <a:pPr algn="ctr"/>
                      <a:endParaRPr lang="en-US" sz="900" b="0" dirty="0">
                        <a:latin typeface="Calibri" panose="020F0502020204030204" pitchFamily="34" charset="0"/>
                        <a:cs typeface="Calibri" panose="020F050202020403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Est Coll.</a:t>
                      </a:r>
                      <a:r>
                        <a:rPr lang="en-US" sz="900" baseline="0" dirty="0">
                          <a:latin typeface="Calibri" panose="020F0502020204030204" pitchFamily="34" charset="0"/>
                          <a:cs typeface="Calibri" panose="020F0502020204030204" pitchFamily="34" charset="0"/>
                        </a:rPr>
                        <a:t> Dose</a:t>
                      </a:r>
                    </a:p>
                    <a:p>
                      <a:pPr algn="ctr"/>
                      <a:r>
                        <a:rPr lang="en-US" sz="900" b="0" dirty="0">
                          <a:latin typeface="Calibri" panose="020F0502020204030204" pitchFamily="34" charset="0"/>
                          <a:cs typeface="Calibri" panose="020F0502020204030204" pitchFamily="34" charset="0"/>
                        </a:rPr>
                        <a:t>(μSv)</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Real Coll.</a:t>
                      </a:r>
                      <a:r>
                        <a:rPr lang="en-US" sz="900" baseline="0" dirty="0">
                          <a:latin typeface="Calibri" panose="020F0502020204030204" pitchFamily="34" charset="0"/>
                          <a:cs typeface="Calibri" panose="020F0502020204030204" pitchFamily="34" charset="0"/>
                        </a:rPr>
                        <a:t> Dose</a:t>
                      </a:r>
                    </a:p>
                    <a:p>
                      <a:pPr algn="ctr"/>
                      <a:r>
                        <a:rPr lang="en-US" sz="900" b="0" dirty="0">
                          <a:latin typeface="Calibri" panose="020F0502020204030204" pitchFamily="34" charset="0"/>
                          <a:cs typeface="Calibri" panose="020F0502020204030204" pitchFamily="34" charset="0"/>
                        </a:rPr>
                        <a:t>(μSv)</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0" dirty="0">
                          <a:latin typeface="Calibri" panose="020F0502020204030204" pitchFamily="34" charset="0"/>
                          <a:cs typeface="Calibri" panose="020F0502020204030204" pitchFamily="34" charset="0"/>
                          <a:sym typeface="Symbol" panose="05050102010706020507" pitchFamily="18" charset="2"/>
                        </a:rPr>
                        <a:t> </a:t>
                      </a:r>
                      <a:r>
                        <a:rPr kumimoji="0" lang="en-US" sz="900" b="1" kern="1200" dirty="0">
                          <a:solidFill>
                            <a:schemeClr val="lt1"/>
                          </a:solidFill>
                          <a:latin typeface="Calibri" panose="020F0502020204030204" pitchFamily="34" charset="0"/>
                          <a:ea typeface="+mn-ea"/>
                          <a:cs typeface="Calibri" panose="020F0502020204030204" pitchFamily="34" charset="0"/>
                          <a:sym typeface="Symbol" panose="05050102010706020507" pitchFamily="18" charset="2"/>
                        </a:rPr>
                        <a:t>Real-est. </a:t>
                      </a:r>
                      <a:r>
                        <a:rPr kumimoji="0" lang="en-US" sz="900" b="1" kern="1200" dirty="0">
                          <a:solidFill>
                            <a:schemeClr val="lt1"/>
                          </a:solidFill>
                          <a:latin typeface="Calibri" panose="020F0502020204030204" pitchFamily="34" charset="0"/>
                          <a:ea typeface="+mn-ea"/>
                          <a:cs typeface="Calibri" panose="020F0502020204030204" pitchFamily="34" charset="0"/>
                        </a:rPr>
                        <a:t>Coll. Dose</a:t>
                      </a:r>
                    </a:p>
                    <a:p>
                      <a:pPr algn="ctr"/>
                      <a:r>
                        <a:rPr lang="en-US" sz="900" dirty="0">
                          <a:latin typeface="Calibri" panose="020F0502020204030204" pitchFamily="34" charset="0"/>
                          <a:cs typeface="Calibri" panose="020F0502020204030204" pitchFamily="34" charset="0"/>
                        </a:rPr>
                        <a:t>(%)</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Est Max Ind. Dose</a:t>
                      </a:r>
                      <a:endParaRPr lang="en-US" sz="900" baseline="0" dirty="0">
                        <a:latin typeface="Calibri" panose="020F0502020204030204" pitchFamily="34" charset="0"/>
                        <a:cs typeface="Calibri" panose="020F0502020204030204" pitchFamily="34" charset="0"/>
                      </a:endParaRPr>
                    </a:p>
                    <a:p>
                      <a:pPr algn="ctr"/>
                      <a:r>
                        <a:rPr lang="en-US" sz="900" dirty="0">
                          <a:latin typeface="Calibri" panose="020F0502020204030204" pitchFamily="34" charset="0"/>
                          <a:cs typeface="Calibri" panose="020F0502020204030204" pitchFamily="34" charset="0"/>
                        </a:rPr>
                        <a:t> </a:t>
                      </a:r>
                      <a:r>
                        <a:rPr lang="en-US" sz="900" b="0" dirty="0">
                          <a:latin typeface="Calibri" panose="020F0502020204030204" pitchFamily="34" charset="0"/>
                          <a:cs typeface="Calibri" panose="020F0502020204030204" pitchFamily="34" charset="0"/>
                        </a:rPr>
                        <a:t>(μS)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Real Max Ind. Dose</a:t>
                      </a:r>
                      <a:endParaRPr lang="en-US" sz="900" baseline="0" dirty="0">
                        <a:latin typeface="Calibri" panose="020F0502020204030204" pitchFamily="34" charset="0"/>
                        <a:cs typeface="Calibri" panose="020F0502020204030204" pitchFamily="34" charset="0"/>
                      </a:endParaRPr>
                    </a:p>
                    <a:p>
                      <a:pPr algn="ctr"/>
                      <a:r>
                        <a:rPr lang="en-US" sz="900" dirty="0">
                          <a:latin typeface="Calibri" panose="020F0502020204030204" pitchFamily="34" charset="0"/>
                          <a:cs typeface="Calibri" panose="020F0502020204030204" pitchFamily="34" charset="0"/>
                        </a:rPr>
                        <a:t> </a:t>
                      </a:r>
                      <a:r>
                        <a:rPr lang="en-US" sz="900" b="0" dirty="0">
                          <a:latin typeface="Calibri" panose="020F0502020204030204" pitchFamily="34" charset="0"/>
                          <a:cs typeface="Calibri" panose="020F0502020204030204" pitchFamily="34" charset="0"/>
                        </a:rPr>
                        <a:t>(μS)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0" dirty="0">
                          <a:latin typeface="Calibri" panose="020F0502020204030204" pitchFamily="34" charset="0"/>
                          <a:cs typeface="Calibri" panose="020F0502020204030204" pitchFamily="34" charset="0"/>
                          <a:sym typeface="Symbol" panose="05050102010706020507" pitchFamily="18" charset="2"/>
                        </a:rPr>
                        <a:t> </a:t>
                      </a:r>
                      <a:r>
                        <a:rPr kumimoji="0" lang="en-US" sz="900" b="1" kern="1200" dirty="0">
                          <a:solidFill>
                            <a:schemeClr val="lt1"/>
                          </a:solidFill>
                          <a:latin typeface="Calibri" panose="020F0502020204030204" pitchFamily="34" charset="0"/>
                          <a:ea typeface="+mn-ea"/>
                          <a:cs typeface="Calibri" panose="020F0502020204030204" pitchFamily="34" charset="0"/>
                          <a:sym typeface="Symbol" panose="05050102010706020507" pitchFamily="18" charset="2"/>
                        </a:rPr>
                        <a:t>Real-est.</a:t>
                      </a:r>
                      <a:r>
                        <a:rPr kumimoji="0" lang="en-US" sz="900" b="1" kern="1200" baseline="0" dirty="0">
                          <a:solidFill>
                            <a:schemeClr val="lt1"/>
                          </a:solidFill>
                          <a:latin typeface="Calibri" panose="020F0502020204030204" pitchFamily="34" charset="0"/>
                          <a:ea typeface="+mn-ea"/>
                          <a:cs typeface="Calibri" panose="020F0502020204030204" pitchFamily="34" charset="0"/>
                          <a:sym typeface="Symbol" panose="05050102010706020507" pitchFamily="18" charset="2"/>
                        </a:rPr>
                        <a:t> Ind. </a:t>
                      </a:r>
                      <a:r>
                        <a:rPr kumimoji="0" lang="en-US" sz="900" b="1" kern="1200" dirty="0">
                          <a:solidFill>
                            <a:schemeClr val="lt1"/>
                          </a:solidFill>
                          <a:latin typeface="Calibri" panose="020F0502020204030204" pitchFamily="34" charset="0"/>
                          <a:ea typeface="+mn-ea"/>
                          <a:cs typeface="Calibri" panose="020F0502020204030204" pitchFamily="34" charset="0"/>
                        </a:rPr>
                        <a:t>Dose</a:t>
                      </a:r>
                    </a:p>
                    <a:p>
                      <a:pPr algn="ctr"/>
                      <a:r>
                        <a:rPr lang="en-US" sz="900" dirty="0">
                          <a:latin typeface="Calibri" panose="020F0502020204030204" pitchFamily="34" charset="0"/>
                          <a:cs typeface="Calibri" panose="020F0502020204030204" pitchFamily="34" charset="0"/>
                        </a:rPr>
                        <a:t>(%)</a:t>
                      </a:r>
                    </a:p>
                    <a:p>
                      <a:endParaRPr lang="fr-FR" sz="2000" dirty="0">
                        <a:latin typeface="Calibri" panose="020F0502020204030204" pitchFamily="34" charset="0"/>
                        <a:cs typeface="Calibri" panose="020F0502020204030204" pitchFamily="34" charset="0"/>
                      </a:endParaRPr>
                    </a:p>
                  </a:txBody>
                  <a:tcPr/>
                </a:tc>
                <a:tc>
                  <a:txBody>
                    <a:bodyPr/>
                    <a:lstStyle/>
                    <a:p>
                      <a:pPr algn="ctr"/>
                      <a:r>
                        <a:rPr lang="en-US" sz="900" dirty="0">
                          <a:latin typeface="Calibri" panose="020F0502020204030204" pitchFamily="34" charset="0"/>
                          <a:cs typeface="Calibri" panose="020F0502020204030204" pitchFamily="34" charset="0"/>
                        </a:rPr>
                        <a:t>Group1</a:t>
                      </a:r>
                    </a:p>
                    <a:p>
                      <a:pPr algn="ctr"/>
                      <a:endParaRPr lang="en-US" sz="900" dirty="0">
                        <a:latin typeface="Calibri" panose="020F0502020204030204" pitchFamily="34" charset="0"/>
                        <a:cs typeface="Calibri" panose="020F0502020204030204" pitchFamily="34" charset="0"/>
                      </a:endParaRPr>
                    </a:p>
                  </a:txBody>
                  <a:tcPr/>
                </a:tc>
                <a:tc>
                  <a:txBody>
                    <a:bodyPr/>
                    <a:lstStyle/>
                    <a:p>
                      <a:pPr algn="ctr"/>
                      <a:r>
                        <a:rPr lang="en-US" sz="900" dirty="0">
                          <a:latin typeface="Calibri" panose="020F0502020204030204" pitchFamily="34" charset="0"/>
                          <a:cs typeface="Calibri" panose="020F0502020204030204" pitchFamily="34" charset="0"/>
                        </a:rPr>
                        <a:t>Group 2</a:t>
                      </a:r>
                    </a:p>
                  </a:txBody>
                  <a:tcPr/>
                </a:tc>
                <a:tc>
                  <a:txBody>
                    <a:bodyPr/>
                    <a:lstStyle/>
                    <a:p>
                      <a:pPr algn="ctr"/>
                      <a:r>
                        <a:rPr lang="en-US" sz="900" dirty="0">
                          <a:latin typeface="Calibri" panose="020F0502020204030204" pitchFamily="34" charset="0"/>
                          <a:cs typeface="Calibri" panose="020F0502020204030204" pitchFamily="34" charset="0"/>
                        </a:rPr>
                        <a:t>Impact N°</a:t>
                      </a:r>
                    </a:p>
                  </a:txBody>
                  <a:tcPr/>
                </a:tc>
                <a:tc>
                  <a:txBody>
                    <a:bodyPr/>
                    <a:lstStyle/>
                    <a:p>
                      <a:pPr algn="ctr"/>
                      <a:r>
                        <a:rPr lang="en-US" sz="900" dirty="0">
                          <a:latin typeface="Calibri" panose="020F0502020204030204" pitchFamily="34" charset="0"/>
                          <a:cs typeface="Calibri" panose="020F0502020204030204" pitchFamily="34" charset="0"/>
                        </a:rPr>
                        <a:t>Impact state</a:t>
                      </a:r>
                    </a:p>
                  </a:txBody>
                  <a:tcPr/>
                </a:tc>
                <a:tc>
                  <a:txBody>
                    <a:bodyPr/>
                    <a:lstStyle/>
                    <a:p>
                      <a:pPr algn="ctr"/>
                      <a:r>
                        <a:rPr lang="en-US" sz="900" dirty="0">
                          <a:latin typeface="Calibri" panose="020F0502020204030204" pitchFamily="34" charset="0"/>
                          <a:cs typeface="Calibri" panose="020F0502020204030204" pitchFamily="34" charset="0"/>
                        </a:rPr>
                        <a:t>Period</a:t>
                      </a:r>
                    </a:p>
                  </a:txBody>
                  <a:tcPr/>
                </a:tc>
                <a:extLst>
                  <a:ext uri="{0D108BD9-81ED-4DB2-BD59-A6C34878D82A}">
                    <a16:rowId xmlns:a16="http://schemas.microsoft.com/office/drawing/2014/main" val="10000"/>
                  </a:ext>
                </a:extLst>
              </a:tr>
              <a:tr h="306634">
                <a:tc>
                  <a:txBody>
                    <a:bodyPr/>
                    <a:lstStyle/>
                    <a:p>
                      <a:pPr algn="ctr"/>
                      <a:r>
                        <a:rPr lang="en-US" sz="900" dirty="0">
                          <a:latin typeface="Calibri" panose="020F0502020204030204" pitchFamily="34" charset="0"/>
                          <a:cs typeface="Calibri" panose="020F0502020204030204" pitchFamily="34" charset="0"/>
                        </a:rPr>
                        <a:t>Target transfer to ISR3</a:t>
                      </a:r>
                    </a:p>
                  </a:txBody>
                  <a:tcPr/>
                </a:tc>
                <a:tc>
                  <a:txBody>
                    <a:bodyPr/>
                    <a:lstStyle/>
                    <a:p>
                      <a:pPr algn="ctr"/>
                      <a:r>
                        <a:rPr lang="en-GB" sz="900" dirty="0">
                          <a:latin typeface="Calibri" panose="020F0502020204030204" pitchFamily="34" charset="0"/>
                          <a:cs typeface="Calibri" panose="020F0502020204030204" pitchFamily="34" charset="0"/>
                        </a:rPr>
                        <a:t>1055/1</a:t>
                      </a:r>
                    </a:p>
                  </a:txBody>
                  <a:tcPr/>
                </a:tc>
                <a:tc>
                  <a:txBody>
                    <a:bodyPr/>
                    <a:lstStyle/>
                    <a:p>
                      <a:pPr algn="ctr"/>
                      <a:r>
                        <a:rPr lang="en-US" sz="900" dirty="0">
                          <a:latin typeface="Calibri" panose="020F0502020204030204" pitchFamily="34" charset="0"/>
                          <a:cs typeface="Calibri" panose="020F0502020204030204" pitchFamily="34" charset="0"/>
                        </a:rPr>
                        <a:t>Approved</a:t>
                      </a:r>
                    </a:p>
                  </a:txBody>
                  <a:tcPr/>
                </a:tc>
                <a:tc>
                  <a:txBody>
                    <a:bodyPr/>
                    <a:lstStyle/>
                    <a:p>
                      <a:pPr algn="ctr"/>
                      <a:r>
                        <a:rPr lang="en-US" sz="900" dirty="0">
                          <a:latin typeface="Calibri" panose="020F0502020204030204" pitchFamily="34" charset="0"/>
                          <a:cs typeface="Calibri" panose="020F0502020204030204" pitchFamily="34" charset="0"/>
                        </a:rPr>
                        <a:t>419</a:t>
                      </a:r>
                    </a:p>
                  </a:txBody>
                  <a:tcPr/>
                </a:tc>
                <a:tc>
                  <a:txBody>
                    <a:bodyPr/>
                    <a:lstStyle/>
                    <a:p>
                      <a:pPr marL="0" algn="ctr" rtl="0" eaLnBrk="1" latinLnBrk="0" hangingPunct="1"/>
                      <a:r>
                        <a:rPr kumimoji="0" lang="en-US" sz="900" kern="1200" dirty="0">
                          <a:solidFill>
                            <a:schemeClr val="dk1"/>
                          </a:solidFill>
                          <a:latin typeface="Calibri" panose="020F0502020204030204" pitchFamily="34" charset="0"/>
                          <a:ea typeface="+mn-ea"/>
                          <a:cs typeface="Calibri" panose="020F0502020204030204" pitchFamily="34" charset="0"/>
                        </a:rPr>
                        <a:t>493</a:t>
                      </a:r>
                    </a:p>
                  </a:txBody>
                  <a:tcPr/>
                </a:tc>
                <a:tc>
                  <a:txBody>
                    <a:bodyPr/>
                    <a:lstStyle/>
                    <a:p>
                      <a:pPr algn="ctr"/>
                      <a:r>
                        <a:rPr lang="en-US" sz="900" dirty="0">
                          <a:solidFill>
                            <a:srgbClr val="FF0000"/>
                          </a:solidFill>
                          <a:latin typeface="Calibri" panose="020F0502020204030204" pitchFamily="34" charset="0"/>
                          <a:cs typeface="Calibri" panose="020F0502020204030204" pitchFamily="34" charset="0"/>
                        </a:rPr>
                        <a:t>+18</a:t>
                      </a:r>
                      <a:endParaRPr lang="fr-FR" sz="900" dirty="0">
                        <a:solidFill>
                          <a:srgbClr val="FF0000"/>
                        </a:solidFill>
                        <a:latin typeface="Calibri" panose="020F0502020204030204" pitchFamily="34" charset="0"/>
                        <a:cs typeface="Calibri" panose="020F0502020204030204" pitchFamily="34" charset="0"/>
                      </a:endParaRPr>
                    </a:p>
                  </a:txBody>
                  <a:tcPr/>
                </a:tc>
                <a:tc>
                  <a:txBody>
                    <a:bodyPr/>
                    <a:lstStyle/>
                    <a:p>
                      <a:pPr algn="ctr"/>
                      <a:r>
                        <a:rPr lang="en-US" sz="900" dirty="0">
                          <a:latin typeface="Calibri" panose="020F0502020204030204" pitchFamily="34" charset="0"/>
                          <a:cs typeface="Calibri" panose="020F0502020204030204" pitchFamily="34" charset="0"/>
                        </a:rPr>
                        <a:t>126</a:t>
                      </a:r>
                    </a:p>
                  </a:txBody>
                  <a:tcPr/>
                </a:tc>
                <a:tc>
                  <a:txBody>
                    <a:bodyPr/>
                    <a:lstStyle/>
                    <a:p>
                      <a:pPr algn="ctr"/>
                      <a:r>
                        <a:rPr lang="en-US" sz="900" dirty="0">
                          <a:latin typeface="Calibri" panose="020F0502020204030204" pitchFamily="34" charset="0"/>
                          <a:cs typeface="Calibri" panose="020F0502020204030204" pitchFamily="34" charset="0"/>
                        </a:rPr>
                        <a:t>134</a:t>
                      </a:r>
                    </a:p>
                  </a:txBody>
                  <a:tcPr/>
                </a:tc>
                <a:tc>
                  <a:txBody>
                    <a:bodyPr/>
                    <a:lstStyle/>
                    <a:p>
                      <a:pPr algn="ctr"/>
                      <a:r>
                        <a:rPr lang="en-US" sz="900" dirty="0">
                          <a:solidFill>
                            <a:srgbClr val="FF0000"/>
                          </a:solidFill>
                          <a:latin typeface="Calibri" panose="020F0502020204030204" pitchFamily="34" charset="0"/>
                          <a:cs typeface="Calibri" panose="020F0502020204030204" pitchFamily="34" charset="0"/>
                        </a:rPr>
                        <a:t>+6</a:t>
                      </a:r>
                      <a:endParaRPr lang="fr-FR" sz="900" dirty="0">
                        <a:solidFill>
                          <a:srgbClr val="FF0000"/>
                        </a:solidFill>
                        <a:latin typeface="Calibri" panose="020F0502020204030204" pitchFamily="34" charset="0"/>
                        <a:cs typeface="Calibri" panose="020F0502020204030204" pitchFamily="34" charset="0"/>
                      </a:endParaRPr>
                    </a:p>
                  </a:txBody>
                  <a:tcPr/>
                </a:tc>
                <a:tc>
                  <a:txBody>
                    <a:bodyPr/>
                    <a:lstStyle/>
                    <a:p>
                      <a:pPr algn="ctr"/>
                      <a:r>
                        <a:rPr lang="en-US" sz="900" dirty="0">
                          <a:solidFill>
                            <a:srgbClr val="3366FF"/>
                          </a:solidFill>
                          <a:latin typeface="Calibri" panose="020F0502020204030204" pitchFamily="34" charset="0"/>
                          <a:cs typeface="Calibri" panose="020F0502020204030204" pitchFamily="34" charset="0"/>
                        </a:rPr>
                        <a:t>2</a:t>
                      </a:r>
                    </a:p>
                  </a:txBody>
                  <a:tcPr/>
                </a:tc>
                <a:tc>
                  <a:txBody>
                    <a:bodyPr/>
                    <a:lstStyle/>
                    <a:p>
                      <a:pPr algn="ctr"/>
                      <a:r>
                        <a:rPr lang="en-US" sz="900" dirty="0">
                          <a:solidFill>
                            <a:srgbClr val="660066"/>
                          </a:solidFill>
                          <a:latin typeface="Calibri" panose="020F0502020204030204" pitchFamily="34" charset="0"/>
                          <a:cs typeface="Calibri" panose="020F0502020204030204" pitchFamily="34" charset="0"/>
                        </a:rPr>
                        <a:t>3</a:t>
                      </a:r>
                    </a:p>
                  </a:txBody>
                  <a:tcPr/>
                </a:tc>
                <a:tc>
                  <a:txBody>
                    <a:bodyPr/>
                    <a:lstStyle/>
                    <a:p>
                      <a:pPr algn="ctr"/>
                      <a:r>
                        <a:rPr lang="en-US" sz="900" dirty="0">
                          <a:latin typeface="Calibri" panose="020F0502020204030204" pitchFamily="34" charset="0"/>
                          <a:cs typeface="Calibri" panose="020F0502020204030204" pitchFamily="34" charset="0"/>
                        </a:rPr>
                        <a:t>105026</a:t>
                      </a:r>
                    </a:p>
                  </a:txBody>
                  <a:tcPr/>
                </a:tc>
                <a:tc>
                  <a:txBody>
                    <a:bodyPr/>
                    <a:lstStyle/>
                    <a:p>
                      <a:pPr algn="ctr"/>
                      <a:r>
                        <a:rPr lang="en-US" sz="900" dirty="0">
                          <a:latin typeface="Calibri" panose="020F0502020204030204" pitchFamily="34" charset="0"/>
                          <a:cs typeface="Calibri" panose="020F0502020204030204" pitchFamily="34" charset="0"/>
                        </a:rPr>
                        <a:t>Approved</a:t>
                      </a:r>
                    </a:p>
                  </a:txBody>
                  <a:tcPr/>
                </a:tc>
                <a:tc>
                  <a:txBody>
                    <a:bodyPr/>
                    <a:lstStyle/>
                    <a:p>
                      <a:pPr algn="ctr"/>
                      <a:r>
                        <a:rPr lang="en-US" sz="900" dirty="0">
                          <a:solidFill>
                            <a:schemeClr val="tx1"/>
                          </a:solidFill>
                          <a:latin typeface="Calibri" panose="020F0502020204030204" pitchFamily="34" charset="0"/>
                          <a:cs typeface="Calibri" panose="020F0502020204030204" pitchFamily="34" charset="0"/>
                        </a:rPr>
                        <a:t>YETS</a:t>
                      </a:r>
                    </a:p>
                  </a:txBody>
                  <a:tcPr/>
                </a:tc>
                <a:extLst>
                  <a:ext uri="{0D108BD9-81ED-4DB2-BD59-A6C34878D82A}">
                    <a16:rowId xmlns:a16="http://schemas.microsoft.com/office/drawing/2014/main" val="10001"/>
                  </a:ext>
                </a:extLst>
              </a:tr>
              <a:tr h="30663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kern="1200" dirty="0">
                          <a:solidFill>
                            <a:schemeClr val="dk1"/>
                          </a:solidFill>
                          <a:latin typeface="Calibri" panose="020F0502020204030204" pitchFamily="34" charset="0"/>
                          <a:ea typeface="+mn-ea"/>
                          <a:cs typeface="Calibri" panose="020F0502020204030204" pitchFamily="34" charset="0"/>
                        </a:rPr>
                        <a:t>Reorganization of the targets</a:t>
                      </a:r>
                      <a:endParaRPr kumimoji="0" lang="en-GB" sz="9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algn="ctr"/>
                      <a:r>
                        <a:rPr lang="en-GB" sz="900" dirty="0">
                          <a:latin typeface="Calibri" panose="020F0502020204030204" pitchFamily="34" charset="0"/>
                          <a:cs typeface="Calibri" panose="020F0502020204030204" pitchFamily="34" charset="0"/>
                        </a:rPr>
                        <a:t>1084/1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Approved</a:t>
                      </a:r>
                      <a:endParaRPr kumimoji="0" lang="en-GB" sz="9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kern="1200" dirty="0">
                          <a:solidFill>
                            <a:schemeClr val="dk1"/>
                          </a:solidFill>
                          <a:latin typeface="Calibri" panose="020F0502020204030204" pitchFamily="34" charset="0"/>
                          <a:ea typeface="+mn-ea"/>
                          <a:cs typeface="Calibri" panose="020F0502020204030204" pitchFamily="34" charset="0"/>
                        </a:rPr>
                        <a:t>222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kern="1200" dirty="0">
                          <a:solidFill>
                            <a:schemeClr val="dk1"/>
                          </a:solidFill>
                          <a:latin typeface="Calibri" panose="020F0502020204030204" pitchFamily="34" charset="0"/>
                          <a:ea typeface="+mn-ea"/>
                          <a:cs typeface="Calibri" panose="020F0502020204030204" pitchFamily="34" charset="0"/>
                        </a:rPr>
                        <a:t>75</a:t>
                      </a:r>
                    </a:p>
                  </a:txBody>
                  <a:tcPr/>
                </a:tc>
                <a:tc>
                  <a:txBody>
                    <a:bodyPr/>
                    <a:lstStyle/>
                    <a:p>
                      <a:pPr algn="ctr"/>
                      <a:r>
                        <a:rPr lang="en-US" sz="900" dirty="0">
                          <a:solidFill>
                            <a:srgbClr val="008000"/>
                          </a:solidFill>
                          <a:latin typeface="Calibri" panose="020F0502020204030204" pitchFamily="34" charset="0"/>
                          <a:cs typeface="Calibri" panose="020F0502020204030204" pitchFamily="34" charset="0"/>
                        </a:rPr>
                        <a:t>-66</a:t>
                      </a:r>
                      <a:endParaRPr lang="fr-FR" sz="900" dirty="0">
                        <a:solidFill>
                          <a:srgbClr val="008000"/>
                        </a:solidFill>
                        <a:latin typeface="Calibri" panose="020F0502020204030204" pitchFamily="34" charset="0"/>
                        <a:cs typeface="Calibri" panose="020F050202020403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kern="1200" dirty="0">
                          <a:solidFill>
                            <a:schemeClr val="dk1"/>
                          </a:solidFill>
                          <a:latin typeface="Calibri" panose="020F0502020204030204" pitchFamily="34" charset="0"/>
                          <a:ea typeface="+mn-ea"/>
                          <a:cs typeface="Calibri" panose="020F0502020204030204" pitchFamily="34" charset="0"/>
                        </a:rPr>
                        <a:t>98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kern="1200" dirty="0">
                          <a:solidFill>
                            <a:schemeClr val="dk1"/>
                          </a:solidFill>
                          <a:latin typeface="Calibri" panose="020F0502020204030204" pitchFamily="34" charset="0"/>
                          <a:ea typeface="+mn-ea"/>
                          <a:cs typeface="Calibri" panose="020F0502020204030204" pitchFamily="34" charset="0"/>
                        </a:rPr>
                        <a:t>61</a:t>
                      </a:r>
                    </a:p>
                  </a:txBody>
                  <a:tcPr/>
                </a:tc>
                <a:tc>
                  <a:txBody>
                    <a:bodyPr/>
                    <a:lstStyle/>
                    <a:p>
                      <a:pPr algn="ctr"/>
                      <a:r>
                        <a:rPr lang="en-US" sz="900" dirty="0">
                          <a:solidFill>
                            <a:srgbClr val="008000"/>
                          </a:solidFill>
                          <a:latin typeface="Calibri" panose="020F0502020204030204" pitchFamily="34" charset="0"/>
                          <a:cs typeface="Calibri" panose="020F0502020204030204" pitchFamily="34" charset="0"/>
                        </a:rPr>
                        <a:t>-38</a:t>
                      </a:r>
                      <a:endParaRPr lang="fr-FR" sz="900" dirty="0">
                        <a:solidFill>
                          <a:srgbClr val="008000"/>
                        </a:solidFill>
                        <a:latin typeface="Calibri" panose="020F0502020204030204" pitchFamily="34" charset="0"/>
                        <a:cs typeface="Calibri" panose="020F050202020403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kern="1200" dirty="0">
                          <a:solidFill>
                            <a:schemeClr val="dk1"/>
                          </a:solidFill>
                          <a:latin typeface="Calibri" panose="020F0502020204030204" pitchFamily="34" charset="0"/>
                          <a:ea typeface="+mn-ea"/>
                          <a:cs typeface="Calibri" panose="020F0502020204030204" pitchFamily="34" charset="0"/>
                        </a:rPr>
                        <a:t>1</a:t>
                      </a:r>
                      <a:endParaRPr kumimoji="0" lang="en-GB" sz="9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kern="1200" dirty="0">
                          <a:solidFill>
                            <a:schemeClr val="dk1"/>
                          </a:solidFill>
                          <a:latin typeface="Calibri" panose="020F0502020204030204" pitchFamily="34" charset="0"/>
                          <a:ea typeface="+mn-ea"/>
                          <a:cs typeface="Calibri" panose="020F0502020204030204" pitchFamily="34" charset="0"/>
                        </a:rPr>
                        <a:t>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106618</a:t>
                      </a:r>
                      <a:endParaRPr kumimoji="0" lang="en-GB" sz="9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Approved</a:t>
                      </a:r>
                      <a:endParaRPr kumimoji="0" lang="en-GB" sz="9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solidFill>
                            <a:schemeClr val="tx1"/>
                          </a:solidFill>
                          <a:latin typeface="Calibri" panose="020F0502020204030204" pitchFamily="34" charset="0"/>
                          <a:cs typeface="Calibri" panose="020F0502020204030204" pitchFamily="34" charset="0"/>
                        </a:rPr>
                        <a:t>YETS</a:t>
                      </a:r>
                      <a:endParaRPr kumimoji="0" lang="en-GB" sz="9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10002"/>
                  </a:ext>
                </a:extLst>
              </a:tr>
              <a:tr h="641143">
                <a:tc>
                  <a:txBody>
                    <a:bodyPr/>
                    <a:lstStyle/>
                    <a:p>
                      <a:pPr algn="ctr"/>
                      <a:r>
                        <a:rPr lang="en-US" sz="900" dirty="0">
                          <a:latin typeface="Calibri" panose="020F0502020204030204" pitchFamily="34" charset="0"/>
                          <a:cs typeface="Calibri" panose="020F0502020204030204" pitchFamily="34" charset="0"/>
                        </a:rPr>
                        <a:t>FE maintenance and micro switch system replacement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Calibri" panose="020F0502020204030204" pitchFamily="34" charset="0"/>
                          <a:cs typeface="Calibri" panose="020F0502020204030204" pitchFamily="34" charset="0"/>
                        </a:rPr>
                        <a:t>1093/1</a:t>
                      </a:r>
                    </a:p>
                    <a:p>
                      <a:pPr algn="ctr"/>
                      <a:endParaRPr lang="en-GB" sz="900" dirty="0">
                        <a:latin typeface="Calibri" panose="020F0502020204030204" pitchFamily="34" charset="0"/>
                        <a:cs typeface="Calibri" panose="020F0502020204030204" pitchFamily="34" charset="0"/>
                      </a:endParaRPr>
                    </a:p>
                  </a:txBody>
                  <a:tcPr/>
                </a:tc>
                <a:tc>
                  <a:txBody>
                    <a:bodyPr/>
                    <a:lstStyle/>
                    <a:p>
                      <a:pPr algn="ctr"/>
                      <a:r>
                        <a:rPr lang="en-US" sz="900" dirty="0">
                          <a:latin typeface="Calibri" panose="020F0502020204030204" pitchFamily="34" charset="0"/>
                          <a:cs typeface="Calibri" panose="020F0502020204030204" pitchFamily="34" charset="0"/>
                        </a:rPr>
                        <a:t>Approved</a:t>
                      </a:r>
                    </a:p>
                  </a:txBody>
                  <a:tcPr/>
                </a:tc>
                <a:tc>
                  <a:txBody>
                    <a:bodyPr/>
                    <a:lstStyle/>
                    <a:p>
                      <a:pPr algn="ctr"/>
                      <a:r>
                        <a:rPr lang="en-US" sz="900" dirty="0">
                          <a:latin typeface="Calibri" panose="020F0502020204030204" pitchFamily="34" charset="0"/>
                          <a:cs typeface="Calibri" panose="020F0502020204030204" pitchFamily="34" charset="0"/>
                        </a:rPr>
                        <a:t>3248</a:t>
                      </a:r>
                    </a:p>
                  </a:txBody>
                  <a:tcPr/>
                </a:tc>
                <a:tc>
                  <a:txBody>
                    <a:bodyPr/>
                    <a:lstStyle/>
                    <a:p>
                      <a:pPr algn="ctr"/>
                      <a:r>
                        <a:rPr lang="en-US" sz="900" dirty="0">
                          <a:latin typeface="Calibri" panose="020F0502020204030204" pitchFamily="34" charset="0"/>
                          <a:cs typeface="Calibri" panose="020F0502020204030204" pitchFamily="34" charset="0"/>
                        </a:rPr>
                        <a:t>2766</a:t>
                      </a:r>
                    </a:p>
                  </a:txBody>
                  <a:tcPr/>
                </a:tc>
                <a:tc>
                  <a:txBody>
                    <a:bodyPr/>
                    <a:lstStyle/>
                    <a:p>
                      <a:pPr algn="ctr"/>
                      <a:r>
                        <a:rPr lang="en-US" sz="900" dirty="0">
                          <a:solidFill>
                            <a:srgbClr val="008000"/>
                          </a:solidFill>
                          <a:latin typeface="Calibri" panose="020F0502020204030204" pitchFamily="34" charset="0"/>
                          <a:cs typeface="Calibri" panose="020F0502020204030204" pitchFamily="34" charset="0"/>
                        </a:rPr>
                        <a:t>-15</a:t>
                      </a:r>
                      <a:endParaRPr lang="fr-FR" sz="900" dirty="0">
                        <a:solidFill>
                          <a:srgbClr val="008000"/>
                        </a:solidFill>
                        <a:latin typeface="Calibri" panose="020F0502020204030204" pitchFamily="34" charset="0"/>
                        <a:cs typeface="Calibri" panose="020F0502020204030204" pitchFamily="34" charset="0"/>
                      </a:endParaRPr>
                    </a:p>
                  </a:txBody>
                  <a:tcPr/>
                </a:tc>
                <a:tc>
                  <a:txBody>
                    <a:bodyPr/>
                    <a:lstStyle/>
                    <a:p>
                      <a:pPr algn="ctr"/>
                      <a:r>
                        <a:rPr lang="en-US" sz="900" dirty="0">
                          <a:latin typeface="Calibri" panose="020F0502020204030204" pitchFamily="34" charset="0"/>
                          <a:cs typeface="Calibri" panose="020F0502020204030204" pitchFamily="34" charset="0"/>
                        </a:rPr>
                        <a:t>879</a:t>
                      </a:r>
                    </a:p>
                  </a:txBody>
                  <a:tcPr/>
                </a:tc>
                <a:tc>
                  <a:txBody>
                    <a:bodyPr/>
                    <a:lstStyle/>
                    <a:p>
                      <a:pPr algn="ctr"/>
                      <a:r>
                        <a:rPr lang="en-US" sz="900" dirty="0">
                          <a:latin typeface="Calibri" panose="020F0502020204030204" pitchFamily="34" charset="0"/>
                          <a:cs typeface="Calibri" panose="020F0502020204030204" pitchFamily="34" charset="0"/>
                        </a:rPr>
                        <a:t>757</a:t>
                      </a:r>
                    </a:p>
                  </a:txBody>
                  <a:tcPr/>
                </a:tc>
                <a:tc>
                  <a:txBody>
                    <a:bodyPr/>
                    <a:lstStyle/>
                    <a:p>
                      <a:pPr algn="ctr"/>
                      <a:r>
                        <a:rPr lang="en-US" sz="900" dirty="0">
                          <a:solidFill>
                            <a:srgbClr val="008000"/>
                          </a:solidFill>
                          <a:latin typeface="Calibri" panose="020F0502020204030204" pitchFamily="34" charset="0"/>
                          <a:cs typeface="Calibri" panose="020F0502020204030204" pitchFamily="34" charset="0"/>
                        </a:rPr>
                        <a:t>-14</a:t>
                      </a:r>
                      <a:endParaRPr lang="fr-FR" sz="900" dirty="0">
                        <a:solidFill>
                          <a:srgbClr val="008000"/>
                        </a:solidFill>
                        <a:latin typeface="Calibri" panose="020F0502020204030204" pitchFamily="34" charset="0"/>
                        <a:cs typeface="Calibri" panose="020F0502020204030204" pitchFamily="34" charset="0"/>
                      </a:endParaRPr>
                    </a:p>
                  </a:txBody>
                  <a:tcPr/>
                </a:tc>
                <a:tc>
                  <a:txBody>
                    <a:bodyPr/>
                    <a:lstStyle/>
                    <a:p>
                      <a:pPr algn="ctr"/>
                      <a:r>
                        <a:rPr lang="en-US" sz="900" dirty="0">
                          <a:solidFill>
                            <a:srgbClr val="3366FF"/>
                          </a:solidFill>
                          <a:latin typeface="Calibri" panose="020F0502020204030204" pitchFamily="34" charset="0"/>
                          <a:cs typeface="Calibri" panose="020F0502020204030204" pitchFamily="34" charset="0"/>
                        </a:rPr>
                        <a:t>2</a:t>
                      </a:r>
                    </a:p>
                  </a:txBody>
                  <a:tcPr/>
                </a:tc>
                <a:tc>
                  <a:txBody>
                    <a:bodyPr/>
                    <a:lstStyle/>
                    <a:p>
                      <a:pPr algn="ctr"/>
                      <a:r>
                        <a:rPr lang="en-US" sz="900" dirty="0">
                          <a:solidFill>
                            <a:srgbClr val="660066"/>
                          </a:solidFill>
                          <a:latin typeface="Calibri" panose="020F0502020204030204" pitchFamily="34" charset="0"/>
                          <a:cs typeface="Calibri" panose="020F0502020204030204" pitchFamily="34" charset="0"/>
                        </a:rPr>
                        <a:t>3</a:t>
                      </a:r>
                    </a:p>
                  </a:txBody>
                  <a:tcPr/>
                </a:tc>
                <a:tc>
                  <a:txBody>
                    <a:bodyPr/>
                    <a:lstStyle/>
                    <a:p>
                      <a:pPr algn="ctr"/>
                      <a:r>
                        <a:rPr kumimoji="0" lang="en-US" sz="900" kern="1200" dirty="0">
                          <a:solidFill>
                            <a:schemeClr val="dk1"/>
                          </a:solidFill>
                          <a:latin typeface="Calibri" panose="020F0502020204030204" pitchFamily="34" charset="0"/>
                          <a:ea typeface="+mn-ea"/>
                          <a:cs typeface="Calibri" panose="020F0502020204030204" pitchFamily="34" charset="0"/>
                        </a:rPr>
                        <a:t>107149</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Approved</a:t>
                      </a:r>
                    </a:p>
                  </a:txBody>
                  <a:tcPr/>
                </a:tc>
                <a:tc>
                  <a:txBody>
                    <a:bodyPr/>
                    <a:lstStyle/>
                    <a:p>
                      <a:pPr algn="ctr"/>
                      <a:r>
                        <a:rPr lang="en-US" sz="900" dirty="0">
                          <a:solidFill>
                            <a:schemeClr val="tx1"/>
                          </a:solidFill>
                          <a:latin typeface="Calibri" panose="020F0502020204030204" pitchFamily="34" charset="0"/>
                          <a:cs typeface="Calibri" panose="020F0502020204030204" pitchFamily="34" charset="0"/>
                        </a:rPr>
                        <a:t>YETS</a:t>
                      </a:r>
                    </a:p>
                  </a:txBody>
                  <a:tcPr/>
                </a:tc>
                <a:extLst>
                  <a:ext uri="{0D108BD9-81ED-4DB2-BD59-A6C34878D82A}">
                    <a16:rowId xmlns:a16="http://schemas.microsoft.com/office/drawing/2014/main" val="10003"/>
                  </a:ext>
                </a:extLst>
              </a:tr>
              <a:tr h="418137">
                <a:tc>
                  <a:txBody>
                    <a:bodyPr/>
                    <a:lstStyle/>
                    <a:p>
                      <a:pPr algn="ctr"/>
                      <a:r>
                        <a:rPr lang="en-US" sz="900" dirty="0">
                          <a:latin typeface="Calibri" panose="020F0502020204030204" pitchFamily="34" charset="0"/>
                          <a:cs typeface="Calibri" panose="020F0502020204030204" pitchFamily="34" charset="0"/>
                        </a:rPr>
                        <a:t>SEMGRID beam alignment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Calibri" panose="020F0502020204030204" pitchFamily="34" charset="0"/>
                          <a:cs typeface="Calibri" panose="020F0502020204030204" pitchFamily="34" charset="0"/>
                        </a:rPr>
                        <a:t>1111/2</a:t>
                      </a:r>
                    </a:p>
                  </a:txBody>
                  <a:tcPr/>
                </a:tc>
                <a:tc>
                  <a:txBody>
                    <a:bodyPr/>
                    <a:lstStyle/>
                    <a:p>
                      <a:pPr algn="ctr"/>
                      <a:r>
                        <a:rPr kumimoji="0" lang="en-US" sz="900" kern="1200" dirty="0">
                          <a:solidFill>
                            <a:schemeClr val="dk1"/>
                          </a:solidFill>
                          <a:latin typeface="Calibri" panose="020F0502020204030204" pitchFamily="34" charset="0"/>
                          <a:ea typeface="+mn-ea"/>
                          <a:cs typeface="Calibri" panose="020F0502020204030204" pitchFamily="34" charset="0"/>
                        </a:rPr>
                        <a:t>Approved</a:t>
                      </a:r>
                    </a:p>
                  </a:txBody>
                  <a:tcPr/>
                </a:tc>
                <a:tc>
                  <a:txBody>
                    <a:bodyPr/>
                    <a:lstStyle/>
                    <a:p>
                      <a:pPr algn="ctr"/>
                      <a:r>
                        <a:rPr lang="en-US" sz="900" dirty="0">
                          <a:latin typeface="Calibri" panose="020F0502020204030204" pitchFamily="34" charset="0"/>
                          <a:cs typeface="Calibri" panose="020F0502020204030204" pitchFamily="34" charset="0"/>
                        </a:rPr>
                        <a:t>116</a:t>
                      </a:r>
                    </a:p>
                  </a:txBody>
                  <a:tcPr/>
                </a:tc>
                <a:tc>
                  <a:txBody>
                    <a:bodyPr/>
                    <a:lstStyle/>
                    <a:p>
                      <a:pPr algn="ctr"/>
                      <a:r>
                        <a:rPr lang="en-US" sz="900" dirty="0">
                          <a:latin typeface="Calibri" panose="020F0502020204030204" pitchFamily="34" charset="0"/>
                          <a:cs typeface="Calibri" panose="020F0502020204030204" pitchFamily="34" charset="0"/>
                        </a:rPr>
                        <a:t>134</a:t>
                      </a:r>
                    </a:p>
                  </a:txBody>
                  <a:tcPr/>
                </a:tc>
                <a:tc>
                  <a:txBody>
                    <a:bodyPr/>
                    <a:lstStyle/>
                    <a:p>
                      <a:pPr algn="ctr"/>
                      <a:r>
                        <a:rPr lang="en-US" sz="900" dirty="0">
                          <a:solidFill>
                            <a:srgbClr val="FF0000"/>
                          </a:solidFill>
                          <a:latin typeface="Calibri" panose="020F0502020204030204" pitchFamily="34" charset="0"/>
                          <a:cs typeface="Calibri" panose="020F0502020204030204" pitchFamily="34" charset="0"/>
                        </a:rPr>
                        <a:t>+16</a:t>
                      </a:r>
                      <a:endParaRPr lang="fr-FR" sz="900" dirty="0">
                        <a:solidFill>
                          <a:srgbClr val="FF0000"/>
                        </a:solidFill>
                        <a:latin typeface="Calibri" panose="020F0502020204030204" pitchFamily="34" charset="0"/>
                        <a:cs typeface="Calibri" panose="020F0502020204030204" pitchFamily="34" charset="0"/>
                      </a:endParaRPr>
                    </a:p>
                  </a:txBody>
                  <a:tcPr/>
                </a:tc>
                <a:tc>
                  <a:txBody>
                    <a:bodyPr/>
                    <a:lstStyle/>
                    <a:p>
                      <a:pPr algn="ctr"/>
                      <a:r>
                        <a:rPr lang="en-US" sz="900" dirty="0">
                          <a:latin typeface="Calibri" panose="020F0502020204030204" pitchFamily="34" charset="0"/>
                          <a:cs typeface="Calibri" panose="020F0502020204030204" pitchFamily="34" charset="0"/>
                        </a:rPr>
                        <a:t>66</a:t>
                      </a:r>
                    </a:p>
                  </a:txBody>
                  <a:tcPr/>
                </a:tc>
                <a:tc>
                  <a:txBody>
                    <a:bodyPr/>
                    <a:lstStyle/>
                    <a:p>
                      <a:pPr algn="ctr"/>
                      <a:r>
                        <a:rPr lang="en-US" sz="900" dirty="0">
                          <a:latin typeface="Calibri" panose="020F0502020204030204" pitchFamily="34" charset="0"/>
                          <a:cs typeface="Calibri" panose="020F0502020204030204" pitchFamily="34" charset="0"/>
                        </a:rPr>
                        <a:t>84</a:t>
                      </a:r>
                    </a:p>
                  </a:txBody>
                  <a:tcPr/>
                </a:tc>
                <a:tc>
                  <a:txBody>
                    <a:bodyPr/>
                    <a:lstStyle/>
                    <a:p>
                      <a:pPr algn="ctr"/>
                      <a:r>
                        <a:rPr lang="en-US" sz="900" dirty="0">
                          <a:solidFill>
                            <a:srgbClr val="FF0000"/>
                          </a:solidFill>
                          <a:latin typeface="Calibri" panose="020F0502020204030204" pitchFamily="34" charset="0"/>
                          <a:cs typeface="Calibri" panose="020F0502020204030204" pitchFamily="34" charset="0"/>
                        </a:rPr>
                        <a:t>+27</a:t>
                      </a:r>
                      <a:endParaRPr lang="fr-FR" sz="900" dirty="0">
                        <a:solidFill>
                          <a:srgbClr val="FF0000"/>
                        </a:solidFill>
                        <a:latin typeface="Calibri" panose="020F0502020204030204" pitchFamily="34" charset="0"/>
                        <a:cs typeface="Calibri" panose="020F0502020204030204" pitchFamily="34" charset="0"/>
                      </a:endParaRPr>
                    </a:p>
                  </a:txBody>
                  <a:tcPr/>
                </a:tc>
                <a:tc>
                  <a:txBody>
                    <a:bodyPr/>
                    <a:lstStyle/>
                    <a:p>
                      <a:pPr algn="ctr"/>
                      <a:r>
                        <a:rPr lang="en-US" sz="900" dirty="0">
                          <a:solidFill>
                            <a:srgbClr val="3366FF"/>
                          </a:solidFill>
                          <a:latin typeface="Calibri" panose="020F0502020204030204" pitchFamily="34" charset="0"/>
                          <a:cs typeface="Calibri" panose="020F0502020204030204" pitchFamily="34" charset="0"/>
                        </a:rPr>
                        <a:t>2</a:t>
                      </a:r>
                    </a:p>
                  </a:txBody>
                  <a:tcPr/>
                </a:tc>
                <a:tc>
                  <a:txBody>
                    <a:bodyPr/>
                    <a:lstStyle/>
                    <a:p>
                      <a:pPr algn="ctr"/>
                      <a:r>
                        <a:rPr lang="en-US" sz="900" dirty="0">
                          <a:solidFill>
                            <a:srgbClr val="660066"/>
                          </a:solidFill>
                          <a:latin typeface="Calibri" panose="020F0502020204030204" pitchFamily="34" charset="0"/>
                          <a:cs typeface="Calibri" panose="020F0502020204030204" pitchFamily="34" charset="0"/>
                        </a:rPr>
                        <a:t>3</a:t>
                      </a:r>
                    </a:p>
                  </a:txBody>
                  <a:tcPr/>
                </a:tc>
                <a:tc>
                  <a:txBody>
                    <a:bodyPr/>
                    <a:lstStyle/>
                    <a:p>
                      <a:pPr algn="ctr"/>
                      <a:r>
                        <a:rPr kumimoji="0" lang="en-US" sz="900" kern="1200" dirty="0">
                          <a:solidFill>
                            <a:schemeClr val="dk1"/>
                          </a:solidFill>
                          <a:latin typeface="Calibri" panose="020F0502020204030204" pitchFamily="34" charset="0"/>
                          <a:ea typeface="+mn-ea"/>
                          <a:cs typeface="Calibri" panose="020F0502020204030204" pitchFamily="34" charset="0"/>
                        </a:rPr>
                        <a:t>107007</a:t>
                      </a:r>
                    </a:p>
                  </a:txBody>
                  <a:tcPr/>
                </a:tc>
                <a:tc>
                  <a:txBody>
                    <a:bodyPr/>
                    <a:lstStyle/>
                    <a:p>
                      <a:pPr algn="ctr"/>
                      <a:r>
                        <a:rPr kumimoji="0" lang="en-US" sz="900" kern="1200" dirty="0">
                          <a:solidFill>
                            <a:schemeClr val="dk1"/>
                          </a:solidFill>
                          <a:latin typeface="Calibri" panose="020F0502020204030204" pitchFamily="34" charset="0"/>
                          <a:ea typeface="+mn-ea"/>
                          <a:cs typeface="Calibri" panose="020F0502020204030204" pitchFamily="34" charset="0"/>
                        </a:rPr>
                        <a:t>Approved</a:t>
                      </a:r>
                    </a:p>
                  </a:txBody>
                  <a:tcPr/>
                </a:tc>
                <a:tc>
                  <a:txBody>
                    <a:bodyPr/>
                    <a:lstStyle/>
                    <a:p>
                      <a:pPr algn="ctr"/>
                      <a:r>
                        <a:rPr lang="en-US" sz="900" dirty="0">
                          <a:solidFill>
                            <a:schemeClr val="tx1"/>
                          </a:solidFill>
                          <a:latin typeface="Calibri" panose="020F0502020204030204" pitchFamily="34" charset="0"/>
                          <a:cs typeface="Calibri" panose="020F0502020204030204" pitchFamily="34" charset="0"/>
                        </a:rPr>
                        <a:t>YETS</a:t>
                      </a:r>
                    </a:p>
                  </a:txBody>
                  <a:tcPr/>
                </a:tc>
                <a:extLst>
                  <a:ext uri="{0D108BD9-81ED-4DB2-BD59-A6C34878D82A}">
                    <a16:rowId xmlns:a16="http://schemas.microsoft.com/office/drawing/2014/main" val="10004"/>
                  </a:ext>
                </a:extLst>
              </a:tr>
              <a:tr h="30663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Laser window exchange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kern="1200" dirty="0">
                          <a:solidFill>
                            <a:schemeClr val="dk1"/>
                          </a:solidFill>
                          <a:latin typeface="Calibri" panose="020F0502020204030204" pitchFamily="34" charset="0"/>
                          <a:ea typeface="+mn-ea"/>
                          <a:cs typeface="Calibri" panose="020F0502020204030204" pitchFamily="34" charset="0"/>
                        </a:rPr>
                        <a:t>1090</a:t>
                      </a:r>
                      <a:r>
                        <a:rPr lang="en-GB" sz="900" dirty="0">
                          <a:latin typeface="Calibri" panose="020F0502020204030204" pitchFamily="34" charset="0"/>
                          <a:cs typeface="Calibri" panose="020F0502020204030204" pitchFamily="34" charset="0"/>
                        </a:rPr>
                        <a:t>/1</a:t>
                      </a:r>
                    </a:p>
                    <a:p>
                      <a:pPr marL="0" algn="ctr" rtl="0" eaLnBrk="1" latinLnBrk="0" hangingPunct="1"/>
                      <a:endParaRPr kumimoji="0" lang="en-GB" sz="9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algn="ctr"/>
                      <a:r>
                        <a:rPr kumimoji="0" lang="en-US" sz="900" kern="1200" dirty="0">
                          <a:solidFill>
                            <a:schemeClr val="dk1"/>
                          </a:solidFill>
                          <a:latin typeface="Calibri" panose="020F0502020204030204" pitchFamily="34" charset="0"/>
                          <a:ea typeface="+mn-ea"/>
                          <a:cs typeface="Calibri" panose="020F0502020204030204" pitchFamily="34" charset="0"/>
                        </a:rPr>
                        <a:t>Approved</a:t>
                      </a:r>
                    </a:p>
                  </a:txBody>
                  <a:tcPr/>
                </a:tc>
                <a:tc>
                  <a:txBody>
                    <a:bodyPr/>
                    <a:lstStyle/>
                    <a:p>
                      <a:pPr algn="ctr"/>
                      <a:r>
                        <a:rPr lang="en-GB" sz="900" dirty="0">
                          <a:latin typeface="Calibri" panose="020F0502020204030204" pitchFamily="34" charset="0"/>
                          <a:cs typeface="Calibri" panose="020F0502020204030204" pitchFamily="34" charset="0"/>
                        </a:rPr>
                        <a:t>99</a:t>
                      </a:r>
                    </a:p>
                  </a:txBody>
                  <a:tcPr/>
                </a:tc>
                <a:tc>
                  <a:txBody>
                    <a:bodyPr/>
                    <a:lstStyle/>
                    <a:p>
                      <a:pPr algn="ctr"/>
                      <a:r>
                        <a:rPr lang="en-US" sz="900" dirty="0">
                          <a:latin typeface="Calibri" panose="020F0502020204030204" pitchFamily="34" charset="0"/>
                          <a:cs typeface="Calibri" panose="020F0502020204030204" pitchFamily="34" charset="0"/>
                        </a:rPr>
                        <a:t>13</a:t>
                      </a:r>
                    </a:p>
                  </a:txBody>
                  <a:tcPr/>
                </a:tc>
                <a:tc>
                  <a:txBody>
                    <a:bodyPr/>
                    <a:lstStyle/>
                    <a:p>
                      <a:pPr algn="ctr"/>
                      <a:r>
                        <a:rPr lang="en-US" sz="900" dirty="0">
                          <a:solidFill>
                            <a:srgbClr val="008000"/>
                          </a:solidFill>
                          <a:latin typeface="Calibri" panose="020F0502020204030204" pitchFamily="34" charset="0"/>
                          <a:cs typeface="Calibri" panose="020F0502020204030204" pitchFamily="34" charset="0"/>
                        </a:rPr>
                        <a:t>-87</a:t>
                      </a:r>
                      <a:endParaRPr lang="fr-FR" sz="900" dirty="0">
                        <a:solidFill>
                          <a:srgbClr val="008000"/>
                        </a:solidFill>
                        <a:latin typeface="Calibri" panose="020F0502020204030204" pitchFamily="34" charset="0"/>
                        <a:cs typeface="Calibri" panose="020F0502020204030204" pitchFamily="34" charset="0"/>
                      </a:endParaRPr>
                    </a:p>
                  </a:txBody>
                  <a:tcPr/>
                </a:tc>
                <a:tc>
                  <a:txBody>
                    <a:bodyPr/>
                    <a:lstStyle/>
                    <a:p>
                      <a:pPr algn="ctr"/>
                      <a:r>
                        <a:rPr lang="en-GB" sz="900" dirty="0">
                          <a:latin typeface="Calibri" panose="020F0502020204030204" pitchFamily="34" charset="0"/>
                          <a:cs typeface="Calibri" panose="020F0502020204030204" pitchFamily="34" charset="0"/>
                        </a:rPr>
                        <a:t>49</a:t>
                      </a:r>
                    </a:p>
                  </a:txBody>
                  <a:tcPr/>
                </a:tc>
                <a:tc>
                  <a:txBody>
                    <a:bodyPr/>
                    <a:lstStyle/>
                    <a:p>
                      <a:pPr algn="ctr"/>
                      <a:r>
                        <a:rPr lang="en-US" sz="900" dirty="0">
                          <a:latin typeface="Calibri" panose="020F0502020204030204" pitchFamily="34" charset="0"/>
                          <a:cs typeface="Calibri" panose="020F0502020204030204" pitchFamily="34" charset="0"/>
                        </a:rPr>
                        <a:t>10</a:t>
                      </a:r>
                    </a:p>
                  </a:txBody>
                  <a:tcPr/>
                </a:tc>
                <a:tc>
                  <a:txBody>
                    <a:bodyPr/>
                    <a:lstStyle/>
                    <a:p>
                      <a:pPr algn="ctr"/>
                      <a:r>
                        <a:rPr lang="en-US" sz="900" dirty="0">
                          <a:solidFill>
                            <a:srgbClr val="008000"/>
                          </a:solidFill>
                          <a:latin typeface="Calibri" panose="020F0502020204030204" pitchFamily="34" charset="0"/>
                          <a:cs typeface="Calibri" panose="020F0502020204030204" pitchFamily="34" charset="0"/>
                        </a:rPr>
                        <a:t>-80</a:t>
                      </a:r>
                      <a:endParaRPr lang="fr-FR" sz="900" dirty="0">
                        <a:solidFill>
                          <a:srgbClr val="008000"/>
                        </a:solidFill>
                        <a:latin typeface="Calibri" panose="020F0502020204030204" pitchFamily="34" charset="0"/>
                        <a:cs typeface="Calibri" panose="020F0502020204030204" pitchFamily="34" charset="0"/>
                      </a:endParaRPr>
                    </a:p>
                  </a:txBody>
                  <a:tcPr/>
                </a:tc>
                <a:tc>
                  <a:txBody>
                    <a:bodyPr/>
                    <a:lstStyle/>
                    <a:p>
                      <a:pPr algn="ctr"/>
                      <a:r>
                        <a:rPr lang="en-US" sz="900" dirty="0">
                          <a:solidFill>
                            <a:srgbClr val="3366FF"/>
                          </a:solidFill>
                          <a:latin typeface="Calibri" panose="020F0502020204030204" pitchFamily="34" charset="0"/>
                          <a:cs typeface="Calibri" panose="020F0502020204030204" pitchFamily="34" charset="0"/>
                        </a:rPr>
                        <a:t>1</a:t>
                      </a:r>
                    </a:p>
                  </a:txBody>
                  <a:tcPr/>
                </a:tc>
                <a:tc>
                  <a:txBody>
                    <a:bodyPr/>
                    <a:lstStyle/>
                    <a:p>
                      <a:pPr algn="ctr"/>
                      <a:r>
                        <a:rPr lang="en-US" sz="900" dirty="0">
                          <a:solidFill>
                            <a:srgbClr val="660066"/>
                          </a:solidFill>
                          <a:latin typeface="Calibri" panose="020F0502020204030204" pitchFamily="34" charset="0"/>
                          <a:cs typeface="Calibri" panose="020F0502020204030204" pitchFamily="34" charset="0"/>
                        </a:rPr>
                        <a:t>3</a:t>
                      </a:r>
                    </a:p>
                  </a:txBody>
                  <a:tcPr/>
                </a:tc>
                <a:tc>
                  <a:txBody>
                    <a:bodyPr/>
                    <a:lstStyle/>
                    <a:p>
                      <a:pPr algn="ctr"/>
                      <a:r>
                        <a:rPr kumimoji="0" lang="en-GB" sz="900" kern="1200" dirty="0">
                          <a:solidFill>
                            <a:schemeClr val="dk1"/>
                          </a:solidFill>
                          <a:latin typeface="Calibri" panose="020F0502020204030204" pitchFamily="34" charset="0"/>
                          <a:ea typeface="+mn-ea"/>
                          <a:cs typeface="Calibri" panose="020F0502020204030204" pitchFamily="34" charset="0"/>
                        </a:rPr>
                        <a:t>107256</a:t>
                      </a:r>
                    </a:p>
                  </a:txBody>
                  <a:tcPr/>
                </a:tc>
                <a:tc>
                  <a:txBody>
                    <a:bodyPr/>
                    <a:lstStyle/>
                    <a:p>
                      <a:pPr algn="ctr"/>
                      <a:r>
                        <a:rPr kumimoji="0" lang="en-US" sz="900" kern="1200" dirty="0">
                          <a:solidFill>
                            <a:schemeClr val="dk1"/>
                          </a:solidFill>
                          <a:latin typeface="Calibri" panose="020F0502020204030204" pitchFamily="34" charset="0"/>
                          <a:ea typeface="+mn-ea"/>
                          <a:cs typeface="Calibri" panose="020F0502020204030204" pitchFamily="34" charset="0"/>
                        </a:rPr>
                        <a:t>Approved</a:t>
                      </a:r>
                    </a:p>
                  </a:txBody>
                  <a:tcPr/>
                </a:tc>
                <a:tc>
                  <a:txBody>
                    <a:bodyPr/>
                    <a:lstStyle/>
                    <a:p>
                      <a:pPr algn="ctr"/>
                      <a:r>
                        <a:rPr lang="en-US" sz="900" dirty="0">
                          <a:solidFill>
                            <a:schemeClr val="tx1"/>
                          </a:solidFill>
                          <a:latin typeface="Calibri" panose="020F0502020204030204" pitchFamily="34" charset="0"/>
                          <a:cs typeface="Calibri" panose="020F0502020204030204" pitchFamily="34" charset="0"/>
                        </a:rPr>
                        <a:t>YETS</a:t>
                      </a:r>
                    </a:p>
                  </a:txBody>
                  <a:tcPr/>
                </a:tc>
                <a:extLst>
                  <a:ext uri="{0D108BD9-81ED-4DB2-BD59-A6C34878D82A}">
                    <a16:rowId xmlns:a16="http://schemas.microsoft.com/office/drawing/2014/main" val="10005"/>
                  </a:ext>
                </a:extLst>
              </a:tr>
              <a:tr h="306634">
                <a:tc>
                  <a:txBody>
                    <a:bodyPr/>
                    <a:lstStyle/>
                    <a:p>
                      <a:pPr algn="ctr"/>
                      <a:r>
                        <a:rPr lang="en-US" sz="900" dirty="0">
                          <a:latin typeface="Calibri" panose="020F0502020204030204" pitchFamily="34" charset="0"/>
                          <a:cs typeface="Calibri" panose="020F0502020204030204" pitchFamily="34" charset="0"/>
                        </a:rPr>
                        <a:t>LIEBE target tests</a:t>
                      </a:r>
                    </a:p>
                  </a:txBody>
                  <a:tcPr/>
                </a:tc>
                <a:tc>
                  <a:txBody>
                    <a:bodyPr/>
                    <a:lstStyle/>
                    <a:p>
                      <a:pPr algn="ctr"/>
                      <a:r>
                        <a:rPr lang="en-GB" sz="900" dirty="0">
                          <a:latin typeface="Calibri" panose="020F0502020204030204" pitchFamily="34" charset="0"/>
                          <a:cs typeface="Calibri" panose="020F0502020204030204" pitchFamily="34" charset="0"/>
                        </a:rPr>
                        <a:t>1114 / 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kern="1200" dirty="0">
                          <a:solidFill>
                            <a:schemeClr val="dk1"/>
                          </a:solidFill>
                          <a:latin typeface="Calibri" panose="020F0502020204030204" pitchFamily="34" charset="0"/>
                          <a:ea typeface="+mn-ea"/>
                          <a:cs typeface="Calibri" panose="020F0502020204030204" pitchFamily="34" charset="0"/>
                        </a:rPr>
                        <a:t>Approved</a:t>
                      </a:r>
                      <a:endParaRPr kumimoji="0" lang="en-GB" sz="9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kern="1200" dirty="0">
                          <a:solidFill>
                            <a:schemeClr val="dk1"/>
                          </a:solidFill>
                          <a:latin typeface="Calibri" panose="020F0502020204030204" pitchFamily="34" charset="0"/>
                          <a:ea typeface="+mn-ea"/>
                          <a:cs typeface="Calibri" panose="020F0502020204030204" pitchFamily="34" charset="0"/>
                        </a:rPr>
                        <a:t>1322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kern="1200" dirty="0">
                          <a:solidFill>
                            <a:schemeClr val="dk1"/>
                          </a:solidFill>
                          <a:latin typeface="Calibri" panose="020F0502020204030204" pitchFamily="34" charset="0"/>
                          <a:ea typeface="+mn-ea"/>
                          <a:cs typeface="Calibri" panose="020F0502020204030204" pitchFamily="34" charset="0"/>
                        </a:rPr>
                        <a:t>1058</a:t>
                      </a:r>
                    </a:p>
                  </a:txBody>
                  <a:tcPr/>
                </a:tc>
                <a:tc>
                  <a:txBody>
                    <a:bodyPr/>
                    <a:lstStyle/>
                    <a:p>
                      <a:pPr algn="ctr"/>
                      <a:r>
                        <a:rPr lang="en-US" sz="900" dirty="0">
                          <a:solidFill>
                            <a:srgbClr val="008000"/>
                          </a:solidFill>
                          <a:latin typeface="Calibri" panose="020F0502020204030204" pitchFamily="34" charset="0"/>
                          <a:cs typeface="Calibri" panose="020F0502020204030204" pitchFamily="34" charset="0"/>
                        </a:rPr>
                        <a:t>-20</a:t>
                      </a:r>
                      <a:endParaRPr lang="fr-FR" sz="900" dirty="0">
                        <a:solidFill>
                          <a:srgbClr val="008000"/>
                        </a:solidFill>
                        <a:latin typeface="Calibri" panose="020F0502020204030204" pitchFamily="34" charset="0"/>
                        <a:cs typeface="Calibri" panose="020F050202020403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kern="1200" dirty="0">
                          <a:solidFill>
                            <a:schemeClr val="dk1"/>
                          </a:solidFill>
                          <a:latin typeface="Calibri" panose="020F0502020204030204" pitchFamily="34" charset="0"/>
                          <a:ea typeface="+mn-ea"/>
                          <a:cs typeface="Calibri" panose="020F0502020204030204" pitchFamily="34" charset="0"/>
                        </a:rPr>
                        <a:t>699</a:t>
                      </a:r>
                    </a:p>
                  </a:txBody>
                  <a:tcPr/>
                </a:tc>
                <a:tc>
                  <a:txBody>
                    <a:bodyPr/>
                    <a:lstStyle/>
                    <a:p>
                      <a:pPr algn="ctr"/>
                      <a:r>
                        <a:rPr lang="en-GB" sz="900" dirty="0">
                          <a:latin typeface="Calibri" panose="020F0502020204030204" pitchFamily="34" charset="0"/>
                          <a:cs typeface="Calibri" panose="020F0502020204030204" pitchFamily="34" charset="0"/>
                        </a:rPr>
                        <a:t>429</a:t>
                      </a:r>
                    </a:p>
                  </a:txBody>
                  <a:tcPr/>
                </a:tc>
                <a:tc>
                  <a:txBody>
                    <a:bodyPr/>
                    <a:lstStyle/>
                    <a:p>
                      <a:pPr algn="ctr"/>
                      <a:r>
                        <a:rPr lang="en-US" sz="900" dirty="0">
                          <a:solidFill>
                            <a:srgbClr val="008000"/>
                          </a:solidFill>
                          <a:latin typeface="Calibri" panose="020F0502020204030204" pitchFamily="34" charset="0"/>
                          <a:cs typeface="Calibri" panose="020F0502020204030204" pitchFamily="34" charset="0"/>
                        </a:rPr>
                        <a:t>-39</a:t>
                      </a:r>
                      <a:endParaRPr lang="fr-FR" sz="900" dirty="0">
                        <a:solidFill>
                          <a:srgbClr val="008000"/>
                        </a:solidFill>
                        <a:latin typeface="Calibri" panose="020F0502020204030204" pitchFamily="34" charset="0"/>
                        <a:cs typeface="Calibri" panose="020F0502020204030204" pitchFamily="34" charset="0"/>
                      </a:endParaRPr>
                    </a:p>
                  </a:txBody>
                  <a:tcPr/>
                </a:tc>
                <a:tc>
                  <a:txBody>
                    <a:bodyPr/>
                    <a:lstStyle/>
                    <a:p>
                      <a:pPr algn="ctr"/>
                      <a:r>
                        <a:rPr lang="en-US" sz="900" dirty="0">
                          <a:solidFill>
                            <a:srgbClr val="3366FF"/>
                          </a:solidFill>
                          <a:latin typeface="Calibri" panose="020F0502020204030204" pitchFamily="34" charset="0"/>
                          <a:cs typeface="Calibri" panose="020F0502020204030204" pitchFamily="34" charset="0"/>
                        </a:rPr>
                        <a:t>2</a:t>
                      </a:r>
                    </a:p>
                  </a:txBody>
                  <a:tcPr/>
                </a:tc>
                <a:tc>
                  <a:txBody>
                    <a:bodyPr/>
                    <a:lstStyle/>
                    <a:p>
                      <a:pPr algn="ctr"/>
                      <a:r>
                        <a:rPr lang="en-US" sz="900" dirty="0">
                          <a:solidFill>
                            <a:srgbClr val="660066"/>
                          </a:solidFill>
                          <a:latin typeface="Calibri" panose="020F0502020204030204" pitchFamily="34" charset="0"/>
                          <a:cs typeface="Calibri" panose="020F0502020204030204" pitchFamily="34" charset="0"/>
                        </a:rPr>
                        <a:t>1</a:t>
                      </a:r>
                    </a:p>
                  </a:txBody>
                  <a:tcPr/>
                </a:tc>
                <a:tc>
                  <a:txBody>
                    <a:bodyPr/>
                    <a:lstStyle/>
                    <a:p>
                      <a:pPr algn="ctr"/>
                      <a:r>
                        <a:rPr lang="en-US" sz="900" dirty="0">
                          <a:latin typeface="Calibri" panose="020F0502020204030204" pitchFamily="34" charset="0"/>
                          <a:cs typeface="Calibri" panose="020F0502020204030204" pitchFamily="34" charset="0"/>
                        </a:rPr>
                        <a:t>108540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kern="1200" dirty="0">
                          <a:solidFill>
                            <a:schemeClr val="dk1"/>
                          </a:solidFill>
                          <a:latin typeface="Calibri" panose="020F0502020204030204" pitchFamily="34" charset="0"/>
                          <a:ea typeface="+mn-ea"/>
                          <a:cs typeface="Calibri" panose="020F0502020204030204" pitchFamily="34" charset="0"/>
                        </a:rPr>
                        <a:t>Approved</a:t>
                      </a:r>
                      <a:endParaRPr kumimoji="0" lang="en-GB" sz="9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algn="ctr"/>
                      <a:r>
                        <a:rPr lang="en-US" sz="900" dirty="0">
                          <a:solidFill>
                            <a:schemeClr val="tx1"/>
                          </a:solidFill>
                          <a:latin typeface="Calibri" panose="020F0502020204030204" pitchFamily="34" charset="0"/>
                          <a:cs typeface="Calibri" panose="020F0502020204030204" pitchFamily="34" charset="0"/>
                        </a:rPr>
                        <a:t>YETS</a:t>
                      </a:r>
                    </a:p>
                  </a:txBody>
                  <a:tcPr/>
                </a:tc>
                <a:extLst>
                  <a:ext uri="{0D108BD9-81ED-4DB2-BD59-A6C34878D82A}">
                    <a16:rowId xmlns:a16="http://schemas.microsoft.com/office/drawing/2014/main" val="3074383896"/>
                  </a:ext>
                </a:extLst>
              </a:tr>
              <a:tr h="41813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Inspection</a:t>
                      </a:r>
                      <a:r>
                        <a:rPr lang="en-US" sz="900" baseline="0" dirty="0">
                          <a:latin typeface="Calibri" panose="020F0502020204030204" pitchFamily="34" charset="0"/>
                          <a:cs typeface="Calibri" panose="020F0502020204030204" pitchFamily="34" charset="0"/>
                        </a:rPr>
                        <a:t> of the FE on HRS and GPS</a:t>
                      </a:r>
                      <a:endParaRPr lang="en-US" sz="900" dirty="0">
                        <a:latin typeface="Calibri" panose="020F0502020204030204" pitchFamily="34" charset="0"/>
                        <a:cs typeface="Calibri" panose="020F0502020204030204" pitchFamily="34" charset="0"/>
                      </a:endParaRPr>
                    </a:p>
                  </a:txBody>
                  <a:tcPr/>
                </a:tc>
                <a:tc>
                  <a:txBody>
                    <a:bodyPr/>
                    <a:lstStyle/>
                    <a:p>
                      <a:pPr marL="0" algn="ctr" rtl="0" eaLnBrk="1" latinLnBrk="0" hangingPunct="1"/>
                      <a:r>
                        <a:rPr kumimoji="0" lang="en-GB" sz="900" kern="1200" dirty="0">
                          <a:solidFill>
                            <a:schemeClr val="dk1"/>
                          </a:solidFill>
                          <a:latin typeface="Calibri" panose="020F0502020204030204" pitchFamily="34" charset="0"/>
                          <a:ea typeface="+mn-ea"/>
                          <a:cs typeface="Calibri" panose="020F0502020204030204" pitchFamily="34" charset="0"/>
                        </a:rPr>
                        <a:t>1094/1</a:t>
                      </a:r>
                    </a:p>
                  </a:txBody>
                  <a:tcPr/>
                </a:tc>
                <a:tc>
                  <a:txBody>
                    <a:bodyPr/>
                    <a:lstStyle/>
                    <a:p>
                      <a:pPr algn="ctr"/>
                      <a:r>
                        <a:rPr lang="en-US" sz="900" dirty="0">
                          <a:latin typeface="Calibri" panose="020F0502020204030204" pitchFamily="34" charset="0"/>
                          <a:cs typeface="Calibri" panose="020F0502020204030204" pitchFamily="34" charset="0"/>
                        </a:rPr>
                        <a:t>Approved</a:t>
                      </a:r>
                    </a:p>
                  </a:txBody>
                  <a:tcPr/>
                </a:tc>
                <a:tc>
                  <a:txBody>
                    <a:bodyPr/>
                    <a:lstStyle/>
                    <a:p>
                      <a:pPr algn="ctr"/>
                      <a:r>
                        <a:rPr lang="en-GB" sz="900" dirty="0">
                          <a:latin typeface="Calibri" panose="020F0502020204030204" pitchFamily="34" charset="0"/>
                          <a:cs typeface="Calibri" panose="020F0502020204030204" pitchFamily="34" charset="0"/>
                        </a:rPr>
                        <a:t>800</a:t>
                      </a:r>
                    </a:p>
                  </a:txBody>
                  <a:tcPr/>
                </a:tc>
                <a:tc>
                  <a:txBody>
                    <a:bodyPr/>
                    <a:lstStyle/>
                    <a:p>
                      <a:pPr algn="ctr"/>
                      <a:r>
                        <a:rPr lang="en-US" sz="900" dirty="0">
                          <a:latin typeface="Calibri" panose="020F0502020204030204" pitchFamily="34" charset="0"/>
                          <a:cs typeface="Calibri" panose="020F0502020204030204" pitchFamily="34" charset="0"/>
                        </a:rPr>
                        <a:t>115</a:t>
                      </a:r>
                    </a:p>
                  </a:txBody>
                  <a:tcPr/>
                </a:tc>
                <a:tc>
                  <a:txBody>
                    <a:bodyPr/>
                    <a:lstStyle/>
                    <a:p>
                      <a:pPr algn="ctr"/>
                      <a:r>
                        <a:rPr lang="en-US" sz="900" dirty="0">
                          <a:solidFill>
                            <a:srgbClr val="008000"/>
                          </a:solidFill>
                          <a:latin typeface="Calibri" panose="020F0502020204030204" pitchFamily="34" charset="0"/>
                          <a:cs typeface="Calibri" panose="020F0502020204030204" pitchFamily="34" charset="0"/>
                        </a:rPr>
                        <a:t>-86</a:t>
                      </a:r>
                      <a:endParaRPr lang="fr-FR" sz="900" dirty="0">
                        <a:solidFill>
                          <a:srgbClr val="008000"/>
                        </a:solidFill>
                        <a:latin typeface="Calibri" panose="020F0502020204030204" pitchFamily="34" charset="0"/>
                        <a:cs typeface="Calibri" panose="020F0502020204030204" pitchFamily="34" charset="0"/>
                      </a:endParaRPr>
                    </a:p>
                  </a:txBody>
                  <a:tcPr/>
                </a:tc>
                <a:tc>
                  <a:txBody>
                    <a:bodyPr/>
                    <a:lstStyle/>
                    <a:p>
                      <a:pPr algn="ctr"/>
                      <a:r>
                        <a:rPr lang="en-GB" sz="900" dirty="0">
                          <a:latin typeface="Calibri" panose="020F0502020204030204" pitchFamily="34" charset="0"/>
                          <a:cs typeface="Calibri" panose="020F0502020204030204" pitchFamily="34" charset="0"/>
                        </a:rPr>
                        <a:t>267</a:t>
                      </a:r>
                    </a:p>
                  </a:txBody>
                  <a:tcPr/>
                </a:tc>
                <a:tc>
                  <a:txBody>
                    <a:bodyPr/>
                    <a:lstStyle/>
                    <a:p>
                      <a:pPr algn="ctr"/>
                      <a:r>
                        <a:rPr lang="en-US" sz="900" dirty="0">
                          <a:latin typeface="Calibri" panose="020F0502020204030204" pitchFamily="34" charset="0"/>
                          <a:cs typeface="Calibri" panose="020F0502020204030204" pitchFamily="34" charset="0"/>
                        </a:rPr>
                        <a:t>62</a:t>
                      </a:r>
                    </a:p>
                  </a:txBody>
                  <a:tcPr/>
                </a:tc>
                <a:tc>
                  <a:txBody>
                    <a:bodyPr/>
                    <a:lstStyle/>
                    <a:p>
                      <a:pPr algn="ctr"/>
                      <a:r>
                        <a:rPr lang="en-US" sz="900" dirty="0">
                          <a:solidFill>
                            <a:srgbClr val="008000"/>
                          </a:solidFill>
                          <a:latin typeface="Calibri" panose="020F0502020204030204" pitchFamily="34" charset="0"/>
                          <a:cs typeface="Calibri" panose="020F0502020204030204" pitchFamily="34" charset="0"/>
                        </a:rPr>
                        <a:t>-77</a:t>
                      </a:r>
                      <a:endParaRPr lang="fr-FR" sz="900" dirty="0">
                        <a:solidFill>
                          <a:srgbClr val="008000"/>
                        </a:solidFill>
                        <a:latin typeface="Calibri" panose="020F0502020204030204" pitchFamily="34" charset="0"/>
                        <a:cs typeface="Calibri" panose="020F0502020204030204" pitchFamily="34" charset="0"/>
                      </a:endParaRPr>
                    </a:p>
                  </a:txBody>
                  <a:tcPr/>
                </a:tc>
                <a:tc>
                  <a:txBody>
                    <a:bodyPr/>
                    <a:lstStyle/>
                    <a:p>
                      <a:pPr algn="ctr"/>
                      <a:r>
                        <a:rPr lang="en-US" sz="900" dirty="0">
                          <a:solidFill>
                            <a:srgbClr val="3366FF"/>
                          </a:solidFill>
                          <a:latin typeface="Calibri" panose="020F0502020204030204" pitchFamily="34" charset="0"/>
                          <a:cs typeface="Calibri" panose="020F0502020204030204" pitchFamily="34" charset="0"/>
                        </a:rPr>
                        <a:t>2</a:t>
                      </a:r>
                    </a:p>
                  </a:txBody>
                  <a:tcPr/>
                </a:tc>
                <a:tc>
                  <a:txBody>
                    <a:bodyPr/>
                    <a:lstStyle/>
                    <a:p>
                      <a:pPr algn="ctr"/>
                      <a:r>
                        <a:rPr lang="en-US" sz="900" dirty="0">
                          <a:solidFill>
                            <a:srgbClr val="660066"/>
                          </a:solidFill>
                          <a:latin typeface="Calibri" panose="020F0502020204030204" pitchFamily="34" charset="0"/>
                          <a:cs typeface="Calibri" panose="020F0502020204030204" pitchFamily="34" charset="0"/>
                        </a:rPr>
                        <a:t>2</a:t>
                      </a:r>
                    </a:p>
                  </a:txBody>
                  <a:tcPr/>
                </a:tc>
                <a:tc>
                  <a:txBody>
                    <a:bodyPr/>
                    <a:lstStyle/>
                    <a:p>
                      <a:pPr algn="ctr"/>
                      <a:r>
                        <a:rPr lang="en-GB" sz="900" b="0" dirty="0">
                          <a:latin typeface="Calibri" panose="020F0502020204030204" pitchFamily="34" charset="0"/>
                          <a:cs typeface="Calibri" panose="020F0502020204030204" pitchFamily="34" charset="0"/>
                        </a:rPr>
                        <a:t>107103</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kern="1200" dirty="0">
                          <a:solidFill>
                            <a:schemeClr val="dk1"/>
                          </a:solidFill>
                          <a:latin typeface="Calibri" panose="020F0502020204030204" pitchFamily="34" charset="0"/>
                          <a:ea typeface="+mn-ea"/>
                          <a:cs typeface="Calibri" panose="020F0502020204030204" pitchFamily="34" charset="0"/>
                        </a:rPr>
                        <a:t>Approved</a:t>
                      </a:r>
                      <a:endParaRPr kumimoji="0" lang="en-GB" sz="9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algn="ctr"/>
                      <a:r>
                        <a:rPr lang="en-US" sz="900" dirty="0">
                          <a:solidFill>
                            <a:schemeClr val="tx1"/>
                          </a:solidFill>
                          <a:latin typeface="Calibri" panose="020F0502020204030204" pitchFamily="34" charset="0"/>
                          <a:cs typeface="Calibri" panose="020F0502020204030204" pitchFamily="34" charset="0"/>
                        </a:rPr>
                        <a:t>YETS</a:t>
                      </a:r>
                    </a:p>
                  </a:txBody>
                  <a:tcPr/>
                </a:tc>
                <a:extLst>
                  <a:ext uri="{0D108BD9-81ED-4DB2-BD59-A6C34878D82A}">
                    <a16:rowId xmlns:a16="http://schemas.microsoft.com/office/drawing/2014/main" val="1513703246"/>
                  </a:ext>
                </a:extLst>
              </a:tr>
              <a:tr h="30663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Cleaning</a:t>
                      </a:r>
                      <a:r>
                        <a:rPr lang="en-US" sz="900" baseline="0" dirty="0">
                          <a:latin typeface="Calibri" panose="020F0502020204030204" pitchFamily="34" charset="0"/>
                          <a:cs typeface="Calibri" panose="020F0502020204030204" pitchFamily="34" charset="0"/>
                        </a:rPr>
                        <a:t> of the 179 and 838</a:t>
                      </a:r>
                      <a:endParaRPr lang="en-US" sz="900" dirty="0">
                        <a:latin typeface="Calibri" panose="020F0502020204030204" pitchFamily="34" charset="0"/>
                        <a:cs typeface="Calibri" panose="020F0502020204030204" pitchFamily="34" charset="0"/>
                      </a:endParaRPr>
                    </a:p>
                  </a:txBody>
                  <a:tcPr/>
                </a:tc>
                <a:tc>
                  <a:txBody>
                    <a:bodyPr/>
                    <a:lstStyle/>
                    <a:p>
                      <a:pPr algn="ctr"/>
                      <a:r>
                        <a:rPr lang="en-GB" sz="900" dirty="0">
                          <a:latin typeface="Calibri" panose="020F0502020204030204" pitchFamily="34" charset="0"/>
                          <a:cs typeface="Calibri" panose="020F0502020204030204" pitchFamily="34" charset="0"/>
                        </a:rPr>
                        <a:t>1095/1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kern="1200" dirty="0">
                          <a:solidFill>
                            <a:schemeClr val="dk1"/>
                          </a:solidFill>
                          <a:latin typeface="Calibri" panose="020F0502020204030204" pitchFamily="34" charset="0"/>
                          <a:ea typeface="+mn-ea"/>
                          <a:cs typeface="Calibri" panose="020F0502020204030204" pitchFamily="34" charset="0"/>
                        </a:rPr>
                        <a:t>Approved</a:t>
                      </a:r>
                      <a:endParaRPr lang="en-US" sz="900" dirty="0">
                        <a:latin typeface="Calibri" panose="020F0502020204030204" pitchFamily="34" charset="0"/>
                        <a:cs typeface="Calibri" panose="020F0502020204030204" pitchFamily="34" charset="0"/>
                      </a:endParaRPr>
                    </a:p>
                  </a:txBody>
                  <a:tcPr/>
                </a:tc>
                <a:tc>
                  <a:txBody>
                    <a:bodyPr/>
                    <a:lstStyle/>
                    <a:p>
                      <a:pPr algn="ctr"/>
                      <a:r>
                        <a:rPr lang="en-US" sz="900" dirty="0">
                          <a:latin typeface="Calibri" panose="020F0502020204030204" pitchFamily="34" charset="0"/>
                          <a:cs typeface="Calibri" panose="020F0502020204030204" pitchFamily="34" charset="0"/>
                        </a:rPr>
                        <a:t>379</a:t>
                      </a:r>
                    </a:p>
                  </a:txBody>
                  <a:tcPr/>
                </a:tc>
                <a:tc>
                  <a:txBody>
                    <a:bodyPr/>
                    <a:lstStyle/>
                    <a:p>
                      <a:pPr algn="ctr"/>
                      <a:r>
                        <a:rPr lang="en-GB" sz="900" dirty="0">
                          <a:latin typeface="Calibri" panose="020F0502020204030204" pitchFamily="34" charset="0"/>
                          <a:cs typeface="Calibri" panose="020F0502020204030204" pitchFamily="34" charset="0"/>
                        </a:rPr>
                        <a:t>30</a:t>
                      </a:r>
                    </a:p>
                  </a:txBody>
                  <a:tcPr/>
                </a:tc>
                <a:tc>
                  <a:txBody>
                    <a:bodyPr/>
                    <a:lstStyle/>
                    <a:p>
                      <a:pPr algn="ctr"/>
                      <a:r>
                        <a:rPr lang="en-US" sz="900" dirty="0">
                          <a:solidFill>
                            <a:srgbClr val="008000"/>
                          </a:solidFill>
                          <a:latin typeface="Calibri" panose="020F0502020204030204" pitchFamily="34" charset="0"/>
                          <a:cs typeface="Calibri" panose="020F0502020204030204" pitchFamily="34" charset="0"/>
                        </a:rPr>
                        <a:t>-92</a:t>
                      </a:r>
                      <a:endParaRPr lang="fr-FR" sz="900" dirty="0">
                        <a:solidFill>
                          <a:srgbClr val="008000"/>
                        </a:solidFill>
                        <a:latin typeface="Calibri" panose="020F0502020204030204" pitchFamily="34" charset="0"/>
                        <a:cs typeface="Calibri" panose="020F0502020204030204" pitchFamily="34" charset="0"/>
                      </a:endParaRPr>
                    </a:p>
                  </a:txBody>
                  <a:tcPr/>
                </a:tc>
                <a:tc>
                  <a:txBody>
                    <a:bodyPr/>
                    <a:lstStyle/>
                    <a:p>
                      <a:pPr algn="ctr"/>
                      <a:r>
                        <a:rPr lang="en-US" sz="900" dirty="0">
                          <a:latin typeface="Calibri" panose="020F0502020204030204" pitchFamily="34" charset="0"/>
                          <a:cs typeface="Calibri" panose="020F0502020204030204" pitchFamily="34" charset="0"/>
                        </a:rPr>
                        <a:t>181</a:t>
                      </a:r>
                    </a:p>
                  </a:txBody>
                  <a:tcPr/>
                </a:tc>
                <a:tc>
                  <a:txBody>
                    <a:bodyPr/>
                    <a:lstStyle/>
                    <a:p>
                      <a:pPr algn="ctr"/>
                      <a:r>
                        <a:rPr lang="en-GB" sz="900" dirty="0">
                          <a:latin typeface="Calibri" panose="020F0502020204030204" pitchFamily="34" charset="0"/>
                          <a:cs typeface="Calibri" panose="020F0502020204030204" pitchFamily="34" charset="0"/>
                        </a:rPr>
                        <a:t>28</a:t>
                      </a:r>
                    </a:p>
                  </a:txBody>
                  <a:tcPr/>
                </a:tc>
                <a:tc>
                  <a:txBody>
                    <a:bodyPr/>
                    <a:lstStyle/>
                    <a:p>
                      <a:pPr algn="ctr"/>
                      <a:r>
                        <a:rPr lang="en-US" sz="900" dirty="0">
                          <a:solidFill>
                            <a:srgbClr val="008000"/>
                          </a:solidFill>
                          <a:latin typeface="Calibri" panose="020F0502020204030204" pitchFamily="34" charset="0"/>
                          <a:cs typeface="Calibri" panose="020F0502020204030204" pitchFamily="34" charset="0"/>
                        </a:rPr>
                        <a:t>-85</a:t>
                      </a:r>
                      <a:endParaRPr lang="fr-FR" sz="900" dirty="0">
                        <a:solidFill>
                          <a:srgbClr val="008000"/>
                        </a:solidFill>
                        <a:latin typeface="Calibri" panose="020F0502020204030204" pitchFamily="34" charset="0"/>
                        <a:cs typeface="Calibri" panose="020F0502020204030204" pitchFamily="34" charset="0"/>
                      </a:endParaRPr>
                    </a:p>
                  </a:txBody>
                  <a:tcPr/>
                </a:tc>
                <a:tc>
                  <a:txBody>
                    <a:bodyPr/>
                    <a:lstStyle/>
                    <a:p>
                      <a:pPr algn="ctr"/>
                      <a:r>
                        <a:rPr lang="en-US" sz="900" dirty="0">
                          <a:solidFill>
                            <a:srgbClr val="3366FF"/>
                          </a:solidFill>
                          <a:latin typeface="Calibri" panose="020F0502020204030204" pitchFamily="34" charset="0"/>
                          <a:cs typeface="Calibri" panose="020F0502020204030204" pitchFamily="34" charset="0"/>
                        </a:rPr>
                        <a:t>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solidFill>
                            <a:srgbClr val="660066"/>
                          </a:solidFill>
                          <a:latin typeface="Calibri" panose="020F0502020204030204" pitchFamily="34" charset="0"/>
                          <a:cs typeface="Calibri" panose="020F0502020204030204" pitchFamily="34" charset="0"/>
                        </a:rPr>
                        <a:t>2</a:t>
                      </a:r>
                    </a:p>
                  </a:txBody>
                  <a:tcPr/>
                </a:tc>
                <a:tc>
                  <a:txBody>
                    <a:bodyPr/>
                    <a:lstStyle/>
                    <a:p>
                      <a:pPr algn="ctr"/>
                      <a:r>
                        <a:rPr lang="en-GB" sz="900" b="0" dirty="0">
                          <a:latin typeface="Calibri" panose="020F0502020204030204" pitchFamily="34" charset="0"/>
                          <a:cs typeface="Calibri" panose="020F0502020204030204" pitchFamily="34" charset="0"/>
                        </a:rPr>
                        <a:t>107270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kern="1200" dirty="0">
                          <a:solidFill>
                            <a:schemeClr val="dk1"/>
                          </a:solidFill>
                          <a:latin typeface="Calibri" panose="020F0502020204030204" pitchFamily="34" charset="0"/>
                          <a:ea typeface="+mn-ea"/>
                          <a:cs typeface="Calibri" panose="020F0502020204030204" pitchFamily="34" charset="0"/>
                        </a:rPr>
                        <a:t>Approved</a:t>
                      </a:r>
                      <a:endParaRPr kumimoji="0" lang="en-GB" sz="9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algn="ctr"/>
                      <a:r>
                        <a:rPr lang="en-US" sz="900" dirty="0">
                          <a:solidFill>
                            <a:schemeClr val="tx1"/>
                          </a:solidFill>
                          <a:latin typeface="Calibri" panose="020F0502020204030204" pitchFamily="34" charset="0"/>
                          <a:cs typeface="Calibri" panose="020F0502020204030204" pitchFamily="34" charset="0"/>
                        </a:rPr>
                        <a:t>YETS</a:t>
                      </a:r>
                    </a:p>
                  </a:txBody>
                  <a:tcPr/>
                </a:tc>
                <a:extLst>
                  <a:ext uri="{0D108BD9-81ED-4DB2-BD59-A6C34878D82A}">
                    <a16:rowId xmlns:a16="http://schemas.microsoft.com/office/drawing/2014/main" val="1680941962"/>
                  </a:ext>
                </a:extLst>
              </a:tr>
              <a:tr h="30663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MONTRAC maintenance and tests</a:t>
                      </a:r>
                    </a:p>
                  </a:txBody>
                  <a:tcPr/>
                </a:tc>
                <a:tc>
                  <a:txBody>
                    <a:bodyPr/>
                    <a:lstStyle/>
                    <a:p>
                      <a:pPr algn="ctr"/>
                      <a:r>
                        <a:rPr lang="en-GB" sz="900" dirty="0">
                          <a:latin typeface="Calibri" panose="020F0502020204030204" pitchFamily="34" charset="0"/>
                          <a:cs typeface="Calibri" panose="020F0502020204030204" pitchFamily="34" charset="0"/>
                        </a:rPr>
                        <a:t>1081/1</a:t>
                      </a:r>
                    </a:p>
                  </a:txBody>
                  <a:tcPr/>
                </a:tc>
                <a:tc>
                  <a:txBody>
                    <a:bodyPr/>
                    <a:lstStyle/>
                    <a:p>
                      <a:pPr algn="ctr"/>
                      <a:r>
                        <a:rPr lang="en-US" sz="900" dirty="0">
                          <a:latin typeface="Calibri" panose="020F0502020204030204" pitchFamily="34" charset="0"/>
                          <a:cs typeface="Calibri" panose="020F0502020204030204" pitchFamily="34" charset="0"/>
                        </a:rPr>
                        <a:t>Approved</a:t>
                      </a:r>
                    </a:p>
                  </a:txBody>
                  <a:tcPr/>
                </a:tc>
                <a:tc>
                  <a:txBody>
                    <a:bodyPr/>
                    <a:lstStyle/>
                    <a:p>
                      <a:pPr algn="ctr"/>
                      <a:r>
                        <a:rPr lang="en-US" sz="900" dirty="0">
                          <a:latin typeface="Calibri" panose="020F0502020204030204" pitchFamily="34" charset="0"/>
                          <a:cs typeface="Calibri" panose="020F0502020204030204" pitchFamily="34" charset="0"/>
                        </a:rPr>
                        <a:t>706</a:t>
                      </a:r>
                    </a:p>
                  </a:txBody>
                  <a:tcPr/>
                </a:tc>
                <a:tc>
                  <a:txBody>
                    <a:bodyPr/>
                    <a:lstStyle/>
                    <a:p>
                      <a:pPr algn="ctr"/>
                      <a:r>
                        <a:rPr lang="en-US" sz="900" dirty="0">
                          <a:latin typeface="Calibri" panose="020F0502020204030204" pitchFamily="34" charset="0"/>
                          <a:cs typeface="Calibri" panose="020F0502020204030204" pitchFamily="34" charset="0"/>
                        </a:rPr>
                        <a:t>196</a:t>
                      </a:r>
                    </a:p>
                  </a:txBody>
                  <a:tcPr/>
                </a:tc>
                <a:tc>
                  <a:txBody>
                    <a:bodyPr/>
                    <a:lstStyle/>
                    <a:p>
                      <a:pPr algn="ctr"/>
                      <a:r>
                        <a:rPr lang="en-US" sz="900" dirty="0">
                          <a:solidFill>
                            <a:srgbClr val="008000"/>
                          </a:solidFill>
                          <a:latin typeface="Calibri" panose="020F0502020204030204" pitchFamily="34" charset="0"/>
                          <a:cs typeface="Calibri" panose="020F0502020204030204" pitchFamily="34" charset="0"/>
                        </a:rPr>
                        <a:t>-72</a:t>
                      </a:r>
                      <a:endParaRPr lang="fr-FR" sz="900" dirty="0">
                        <a:solidFill>
                          <a:srgbClr val="008000"/>
                        </a:solidFill>
                        <a:latin typeface="Calibri" panose="020F0502020204030204" pitchFamily="34" charset="0"/>
                        <a:cs typeface="Calibri" panose="020F0502020204030204" pitchFamily="34" charset="0"/>
                      </a:endParaRPr>
                    </a:p>
                  </a:txBody>
                  <a:tcPr/>
                </a:tc>
                <a:tc>
                  <a:txBody>
                    <a:bodyPr/>
                    <a:lstStyle/>
                    <a:p>
                      <a:pPr algn="ctr"/>
                      <a:r>
                        <a:rPr lang="en-US" sz="900" dirty="0">
                          <a:latin typeface="Calibri" panose="020F0502020204030204" pitchFamily="34" charset="0"/>
                          <a:cs typeface="Calibri" panose="020F0502020204030204" pitchFamily="34" charset="0"/>
                        </a:rPr>
                        <a:t>433</a:t>
                      </a:r>
                    </a:p>
                  </a:txBody>
                  <a:tcPr/>
                </a:tc>
                <a:tc>
                  <a:txBody>
                    <a:bodyPr/>
                    <a:lstStyle/>
                    <a:p>
                      <a:pPr algn="ctr"/>
                      <a:r>
                        <a:rPr lang="en-GB" sz="900" dirty="0">
                          <a:latin typeface="Calibri" panose="020F0502020204030204" pitchFamily="34" charset="0"/>
                          <a:cs typeface="Calibri" panose="020F0502020204030204" pitchFamily="34" charset="0"/>
                        </a:rPr>
                        <a:t>66</a:t>
                      </a:r>
                    </a:p>
                  </a:txBody>
                  <a:tcPr/>
                </a:tc>
                <a:tc>
                  <a:txBody>
                    <a:bodyPr/>
                    <a:lstStyle/>
                    <a:p>
                      <a:pPr algn="ctr"/>
                      <a:r>
                        <a:rPr lang="en-US" sz="900" dirty="0">
                          <a:solidFill>
                            <a:srgbClr val="008000"/>
                          </a:solidFill>
                          <a:latin typeface="Calibri" panose="020F0502020204030204" pitchFamily="34" charset="0"/>
                          <a:cs typeface="Calibri" panose="020F0502020204030204" pitchFamily="34" charset="0"/>
                        </a:rPr>
                        <a:t>-85</a:t>
                      </a:r>
                      <a:endParaRPr lang="fr-FR" sz="900" dirty="0">
                        <a:solidFill>
                          <a:srgbClr val="008000"/>
                        </a:solidFill>
                        <a:latin typeface="Calibri" panose="020F0502020204030204" pitchFamily="34" charset="0"/>
                        <a:cs typeface="Calibri" panose="020F0502020204030204" pitchFamily="34" charset="0"/>
                      </a:endParaRPr>
                    </a:p>
                  </a:txBody>
                  <a:tcPr/>
                </a:tc>
                <a:tc>
                  <a:txBody>
                    <a:bodyPr/>
                    <a:lstStyle/>
                    <a:p>
                      <a:pPr algn="ctr"/>
                      <a:r>
                        <a:rPr lang="en-US" sz="900" dirty="0">
                          <a:solidFill>
                            <a:srgbClr val="3366FF"/>
                          </a:solidFill>
                          <a:latin typeface="Calibri" panose="020F0502020204030204" pitchFamily="34" charset="0"/>
                          <a:cs typeface="Calibri" panose="020F0502020204030204" pitchFamily="34" charset="0"/>
                        </a:rPr>
                        <a:t>2</a:t>
                      </a:r>
                    </a:p>
                  </a:txBody>
                  <a:tcPr/>
                </a:tc>
                <a:tc>
                  <a:txBody>
                    <a:bodyPr/>
                    <a:lstStyle/>
                    <a:p>
                      <a:pPr algn="ctr"/>
                      <a:r>
                        <a:rPr lang="en-US" sz="900" dirty="0">
                          <a:solidFill>
                            <a:srgbClr val="660066"/>
                          </a:solidFill>
                          <a:latin typeface="Calibri" panose="020F0502020204030204" pitchFamily="34" charset="0"/>
                          <a:cs typeface="Calibri" panose="020F0502020204030204" pitchFamily="34" charset="0"/>
                        </a:rPr>
                        <a:t>2</a:t>
                      </a:r>
                    </a:p>
                  </a:txBody>
                  <a:tcPr/>
                </a:tc>
                <a:tc>
                  <a:txBody>
                    <a:bodyPr/>
                    <a:lstStyle/>
                    <a:p>
                      <a:pPr algn="ctr"/>
                      <a:r>
                        <a:rPr lang="en-US" sz="900" dirty="0">
                          <a:latin typeface="Calibri" panose="020F0502020204030204" pitchFamily="34" charset="0"/>
                          <a:cs typeface="Calibri" panose="020F0502020204030204" pitchFamily="34" charset="0"/>
                        </a:rPr>
                        <a:t>106492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Approved</a:t>
                      </a:r>
                    </a:p>
                  </a:txBody>
                  <a:tcPr/>
                </a:tc>
                <a:tc>
                  <a:txBody>
                    <a:bodyPr/>
                    <a:lstStyle/>
                    <a:p>
                      <a:pPr algn="ctr"/>
                      <a:r>
                        <a:rPr lang="en-US" sz="900" dirty="0">
                          <a:solidFill>
                            <a:schemeClr val="tx1"/>
                          </a:solidFill>
                          <a:latin typeface="Calibri" panose="020F0502020204030204" pitchFamily="34" charset="0"/>
                          <a:cs typeface="Calibri" panose="020F0502020204030204" pitchFamily="34" charset="0"/>
                        </a:rPr>
                        <a:t>YETS</a:t>
                      </a:r>
                    </a:p>
                  </a:txBody>
                  <a:tcPr/>
                </a:tc>
                <a:extLst>
                  <a:ext uri="{0D108BD9-81ED-4DB2-BD59-A6C34878D82A}">
                    <a16:rowId xmlns:a16="http://schemas.microsoft.com/office/drawing/2014/main" val="1541338613"/>
                  </a:ext>
                </a:extLst>
              </a:tr>
            </a:tbl>
          </a:graphicData>
        </a:graphic>
      </p:graphicFrame>
    </p:spTree>
    <p:extLst>
      <p:ext uri="{BB962C8B-B14F-4D97-AF65-F5344CB8AC3E}">
        <p14:creationId xmlns:p14="http://schemas.microsoft.com/office/powerpoint/2010/main" val="30699192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30</a:t>
            </a:fld>
            <a:endParaRPr lang="en-US" dirty="0"/>
          </a:p>
        </p:txBody>
      </p:sp>
      <p:sp>
        <p:nvSpPr>
          <p:cNvPr id="5" name="Title 1"/>
          <p:cNvSpPr txBox="1">
            <a:spLocks/>
          </p:cNvSpPr>
          <p:nvPr/>
        </p:nvSpPr>
        <p:spPr>
          <a:xfrm>
            <a:off x="4414603" y="500048"/>
            <a:ext cx="4729398"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7. LIEBE target tests</a:t>
            </a:r>
          </a:p>
        </p:txBody>
      </p:sp>
      <p:graphicFrame>
        <p:nvGraphicFramePr>
          <p:cNvPr id="9" name="Table 8"/>
          <p:cNvGraphicFramePr>
            <a:graphicFrameLocks noGrp="1"/>
          </p:cNvGraphicFramePr>
          <p:nvPr>
            <p:extLst>
              <p:ext uri="{D42A27DB-BD31-4B8C-83A1-F6EECF244321}">
                <p14:modId xmlns:p14="http://schemas.microsoft.com/office/powerpoint/2010/main" val="3645829026"/>
              </p:ext>
            </p:extLst>
          </p:nvPr>
        </p:nvGraphicFramePr>
        <p:xfrm>
          <a:off x="188116" y="929663"/>
          <a:ext cx="8820940" cy="5394784"/>
        </p:xfrm>
        <a:graphic>
          <a:graphicData uri="http://schemas.openxmlformats.org/drawingml/2006/table">
            <a:tbl>
              <a:tblPr firstRow="1" bandRow="1">
                <a:tableStyleId>{5C22544A-7EE6-4342-B048-85BDC9FD1C3A}</a:tableStyleId>
              </a:tblPr>
              <a:tblGrid>
                <a:gridCol w="4529027">
                  <a:extLst>
                    <a:ext uri="{9D8B030D-6E8A-4147-A177-3AD203B41FA5}">
                      <a16:colId xmlns:a16="http://schemas.microsoft.com/office/drawing/2014/main" val="4069188520"/>
                    </a:ext>
                  </a:extLst>
                </a:gridCol>
                <a:gridCol w="4291913">
                  <a:extLst>
                    <a:ext uri="{9D8B030D-6E8A-4147-A177-3AD203B41FA5}">
                      <a16:colId xmlns:a16="http://schemas.microsoft.com/office/drawing/2014/main" val="2733181611"/>
                    </a:ext>
                  </a:extLst>
                </a:gridCol>
              </a:tblGrid>
              <a:tr h="335353">
                <a:tc>
                  <a:txBody>
                    <a:bodyPr/>
                    <a:lstStyle/>
                    <a:p>
                      <a:pPr algn="ctr"/>
                      <a:r>
                        <a:rPr kumimoji="0" lang="en-US" sz="2000" b="1" kern="1200" dirty="0">
                          <a:solidFill>
                            <a:schemeClr val="lt1"/>
                          </a:solidFill>
                          <a:latin typeface="Calibri" panose="020F0502020204030204" pitchFamily="34" charset="0"/>
                          <a:ea typeface="+mn-ea"/>
                          <a:cs typeface="Calibri" panose="020F0502020204030204" pitchFamily="34" charset="0"/>
                        </a:rPr>
                        <a:t>REX : </a:t>
                      </a:r>
                      <a:r>
                        <a:rPr kumimoji="0" lang="fr-FR" sz="1800" b="1" kern="1200" dirty="0">
                          <a:solidFill>
                            <a:schemeClr val="lt1"/>
                          </a:solidFill>
                          <a:latin typeface="+mn-lt"/>
                          <a:ea typeface="+mn-ea"/>
                          <a:cs typeface="+mn-cs"/>
                        </a:rPr>
                        <a:t>PUMP SETUP TESTS</a:t>
                      </a:r>
                      <a:endParaRPr lang="fr-FR" dirty="0">
                        <a:latin typeface="Calibri" panose="020F0502020204030204" pitchFamily="34" charset="0"/>
                        <a:cs typeface="Calibri" panose="020F0502020204030204" pitchFamily="34" charset="0"/>
                      </a:endParaRPr>
                    </a:p>
                  </a:txBody>
                  <a:tcPr/>
                </a:tc>
                <a:tc>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1127584">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600" kern="1200" dirty="0">
                          <a:solidFill>
                            <a:schemeClr val="dk1"/>
                          </a:solidFill>
                          <a:latin typeface="Calibri" panose="020F0502020204030204" pitchFamily="34" charset="0"/>
                          <a:ea typeface="+mn-ea"/>
                          <a:cs typeface="Calibri" panose="020F0502020204030204" pitchFamily="34" charset="0"/>
                        </a:rPr>
                        <a:t>Table successfully placed on the stand by the Telemax.</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n-GB" sz="1600" i="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i="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i="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i="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i="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726111793"/>
                  </a:ext>
                </a:extLst>
              </a:tr>
              <a:tr h="420788">
                <a:tc>
                  <a:txBody>
                    <a:bodyPr/>
                    <a:lstStyle/>
                    <a:p>
                      <a:pPr marL="0" marR="0" lvl="1" indent="0" algn="just" defTabSz="914400" rtl="0" eaLnBrk="1" fontAlgn="auto" latinLnBrk="0" hangingPunct="1">
                        <a:lnSpc>
                          <a:spcPct val="100000"/>
                        </a:lnSpc>
                        <a:spcBef>
                          <a:spcPts val="0"/>
                        </a:spcBef>
                        <a:spcAft>
                          <a:spcPts val="0"/>
                        </a:spcAft>
                        <a:buClrTx/>
                        <a:buSzTx/>
                        <a:buFont typeface="+mj-lt"/>
                        <a:buNone/>
                        <a:tabLst/>
                        <a:defRPr/>
                      </a:pPr>
                      <a:r>
                        <a:rPr lang="en-GB" sz="1600" dirty="0">
                          <a:latin typeface="Calibri" panose="020F0502020204030204" pitchFamily="34" charset="0"/>
                          <a:cs typeface="Calibri" panose="020F0502020204030204" pitchFamily="34" charset="0"/>
                        </a:rPr>
                        <a:t>The hose for the compressed air connected to the trolley was an obstacle in the trajectory of the Telemax during the whole operation</a:t>
                      </a:r>
                      <a:endParaRPr lang="en-GB" sz="1600" i="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chemeClr val="accent5">
                              <a:lumMod val="75000"/>
                            </a:schemeClr>
                          </a:solidFill>
                          <a:latin typeface="Calibri" panose="020F0502020204030204" pitchFamily="34" charset="0"/>
                          <a:cs typeface="Calibri" panose="020F0502020204030204" pitchFamily="34" charset="0"/>
                        </a:rPr>
                        <a:t>A=</a:t>
                      </a:r>
                      <a:r>
                        <a:rPr lang="en-US" sz="1600" b="1" baseline="0" dirty="0">
                          <a:solidFill>
                            <a:schemeClr val="accent5">
                              <a:lumMod val="75000"/>
                            </a:schemeClr>
                          </a:solidFill>
                          <a:latin typeface="Calibri" panose="020F0502020204030204" pitchFamily="34" charset="0"/>
                          <a:cs typeface="Calibri" panose="020F0502020204030204" pitchFamily="34" charset="0"/>
                        </a:rPr>
                        <a:t> </a:t>
                      </a:r>
                      <a:r>
                        <a:rPr kumimoji="0" lang="en-GB" sz="1600" kern="1200" dirty="0">
                          <a:solidFill>
                            <a:srgbClr val="FF0000"/>
                          </a:solidFill>
                          <a:latin typeface="Calibri" panose="020F0502020204030204" pitchFamily="34" charset="0"/>
                          <a:ea typeface="+mn-ea"/>
                          <a:cs typeface="Calibri" panose="020F0502020204030204" pitchFamily="34" charset="0"/>
                        </a:rPr>
                        <a:t>A spiral tube must be used to have the cable </a:t>
                      </a:r>
                      <a:r>
                        <a:rPr kumimoji="0" lang="en-GB" sz="1600" kern="1200" dirty="0" smtClean="0">
                          <a:solidFill>
                            <a:srgbClr val="FF0000"/>
                          </a:solidFill>
                          <a:latin typeface="Calibri" panose="020F0502020204030204" pitchFamily="34" charset="0"/>
                          <a:ea typeface="+mn-ea"/>
                          <a:cs typeface="Calibri" panose="020F0502020204030204" pitchFamily="34" charset="0"/>
                        </a:rPr>
                        <a:t>stretched / Ferran Boix Pamies</a:t>
                      </a:r>
                      <a:r>
                        <a:rPr kumimoji="0" lang="en-GB" sz="1600" kern="1200" baseline="0" dirty="0" smtClean="0">
                          <a:solidFill>
                            <a:srgbClr val="FF0000"/>
                          </a:solidFill>
                          <a:latin typeface="Calibri" panose="020F0502020204030204" pitchFamily="34" charset="0"/>
                          <a:ea typeface="+mn-ea"/>
                          <a:cs typeface="Calibri" panose="020F0502020204030204" pitchFamily="34" charset="0"/>
                        </a:rPr>
                        <a:t> – EN/STI</a:t>
                      </a:r>
                      <a:endParaRPr lang="en-US" sz="1600" dirty="0">
                        <a:solidFill>
                          <a:srgbClr val="FF0000"/>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solidFill>
                          <a:srgbClr val="FF0000"/>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425175435"/>
                  </a:ext>
                </a:extLst>
              </a:tr>
              <a:tr h="420788">
                <a:tc>
                  <a:txBody>
                    <a:bodyPr/>
                    <a:lstStyle/>
                    <a:p>
                      <a:pPr marL="0" marR="0" lvl="1" indent="0" algn="just" defTabSz="914400" rtl="0" eaLnBrk="1" fontAlgn="auto" latinLnBrk="0" hangingPunct="1">
                        <a:lnSpc>
                          <a:spcPct val="100000"/>
                        </a:lnSpc>
                        <a:spcBef>
                          <a:spcPts val="0"/>
                        </a:spcBef>
                        <a:spcAft>
                          <a:spcPts val="0"/>
                        </a:spcAft>
                        <a:buClrTx/>
                        <a:buSzTx/>
                        <a:buFont typeface="+mj-lt"/>
                        <a:buNone/>
                        <a:tabLst/>
                        <a:defRPr/>
                      </a:pPr>
                      <a:r>
                        <a:rPr kumimoji="0" lang="en-GB" sz="1600" kern="1200" dirty="0">
                          <a:solidFill>
                            <a:schemeClr val="dk1"/>
                          </a:solidFill>
                          <a:latin typeface="Calibri" panose="020F0502020204030204" pitchFamily="34" charset="0"/>
                          <a:ea typeface="+mn-ea"/>
                          <a:cs typeface="Calibri" panose="020F0502020204030204" pitchFamily="34" charset="0"/>
                        </a:rPr>
                        <a:t>The lowering speed of the trolley is too high to position the table safely </a:t>
                      </a:r>
                      <a:endParaRPr lang="en-GB" sz="1600" i="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chemeClr val="accent5">
                              <a:lumMod val="75000"/>
                            </a:schemeClr>
                          </a:solidFill>
                          <a:latin typeface="Calibri" panose="020F0502020204030204" pitchFamily="34" charset="0"/>
                          <a:cs typeface="Calibri" panose="020F0502020204030204" pitchFamily="34" charset="0"/>
                        </a:rPr>
                        <a:t>A=</a:t>
                      </a:r>
                      <a:r>
                        <a:rPr lang="en-US" sz="1600" b="1" baseline="0" dirty="0">
                          <a:solidFill>
                            <a:schemeClr val="accent5">
                              <a:lumMod val="75000"/>
                            </a:schemeClr>
                          </a:solidFill>
                          <a:latin typeface="Calibri" panose="020F0502020204030204" pitchFamily="34" charset="0"/>
                          <a:cs typeface="Calibri" panose="020F0502020204030204" pitchFamily="34" charset="0"/>
                        </a:rPr>
                        <a:t> </a:t>
                      </a:r>
                      <a:r>
                        <a:rPr kumimoji="0" lang="en-GB" sz="1600" kern="1200" dirty="0">
                          <a:solidFill>
                            <a:srgbClr val="FF0000"/>
                          </a:solidFill>
                          <a:latin typeface="Calibri" panose="020F0502020204030204" pitchFamily="34" charset="0"/>
                          <a:ea typeface="+mn-ea"/>
                          <a:cs typeface="Calibri" panose="020F0502020204030204" pitchFamily="34" charset="0"/>
                        </a:rPr>
                        <a:t>Adjust the pneumatic system to reduce the lowering </a:t>
                      </a:r>
                      <a:r>
                        <a:rPr kumimoji="0" lang="en-GB" sz="1600" kern="1200" dirty="0" smtClean="0">
                          <a:solidFill>
                            <a:srgbClr val="FF0000"/>
                          </a:solidFill>
                          <a:latin typeface="Calibri" panose="020F0502020204030204" pitchFamily="34" charset="0"/>
                          <a:ea typeface="+mn-ea"/>
                          <a:cs typeface="Calibri" panose="020F0502020204030204" pitchFamily="34" charset="0"/>
                        </a:rPr>
                        <a:t>speed / Ferran Boix Pamies</a:t>
                      </a:r>
                      <a:r>
                        <a:rPr kumimoji="0" lang="en-GB" sz="1600" kern="1200" baseline="0" dirty="0" smtClean="0">
                          <a:solidFill>
                            <a:srgbClr val="FF0000"/>
                          </a:solidFill>
                          <a:latin typeface="Calibri" panose="020F0502020204030204" pitchFamily="34" charset="0"/>
                          <a:ea typeface="+mn-ea"/>
                          <a:cs typeface="Calibri" panose="020F0502020204030204" pitchFamily="34" charset="0"/>
                        </a:rPr>
                        <a:t> – EN/STI</a:t>
                      </a:r>
                      <a:endParaRPr lang="en-US" sz="1600" dirty="0" smtClean="0">
                        <a:solidFill>
                          <a:srgbClr val="FF0000"/>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479935933"/>
                  </a:ext>
                </a:extLst>
              </a:tr>
              <a:tr h="420788">
                <a:tc>
                  <a:txBody>
                    <a:bodyPr/>
                    <a:lstStyle/>
                    <a:p>
                      <a:pPr marL="0" marR="0" lvl="1" indent="0" algn="just" defTabSz="914400" rtl="0" eaLnBrk="1" fontAlgn="auto" latinLnBrk="0" hangingPunct="1">
                        <a:lnSpc>
                          <a:spcPct val="100000"/>
                        </a:lnSpc>
                        <a:spcBef>
                          <a:spcPts val="0"/>
                        </a:spcBef>
                        <a:spcAft>
                          <a:spcPts val="0"/>
                        </a:spcAft>
                        <a:buClrTx/>
                        <a:buSzTx/>
                        <a:buFont typeface="+mj-lt"/>
                        <a:buNone/>
                        <a:tabLst/>
                        <a:defRPr/>
                      </a:pPr>
                      <a:r>
                        <a:rPr kumimoji="0" lang="en-GB" sz="1600" kern="1200" dirty="0">
                          <a:solidFill>
                            <a:schemeClr val="dk1"/>
                          </a:solidFill>
                          <a:latin typeface="Calibri" panose="020F0502020204030204" pitchFamily="34" charset="0"/>
                          <a:ea typeface="+mn-ea"/>
                          <a:cs typeface="Calibri" panose="020F0502020204030204" pitchFamily="34" charset="0"/>
                        </a:rPr>
                        <a:t>The Telemax had difficulty getting the trolley up on the ramp </a:t>
                      </a:r>
                      <a:endParaRPr lang="en-GB" sz="1600" i="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chemeClr val="accent5">
                              <a:lumMod val="75000"/>
                            </a:schemeClr>
                          </a:solidFill>
                          <a:latin typeface="Calibri" panose="020F0502020204030204" pitchFamily="34" charset="0"/>
                          <a:cs typeface="Calibri" panose="020F0502020204030204" pitchFamily="34" charset="0"/>
                        </a:rPr>
                        <a:t>A=</a:t>
                      </a:r>
                      <a:r>
                        <a:rPr lang="en-US" sz="1600" b="1" baseline="0" dirty="0">
                          <a:solidFill>
                            <a:schemeClr val="accent5">
                              <a:lumMod val="75000"/>
                            </a:schemeClr>
                          </a:solidFill>
                          <a:latin typeface="Calibri" panose="020F0502020204030204" pitchFamily="34" charset="0"/>
                          <a:cs typeface="Calibri" panose="020F0502020204030204" pitchFamily="34" charset="0"/>
                        </a:rPr>
                        <a:t> </a:t>
                      </a:r>
                      <a:r>
                        <a:rPr kumimoji="0" lang="en-GB" sz="1600" kern="1200" dirty="0">
                          <a:solidFill>
                            <a:srgbClr val="FF0000"/>
                          </a:solidFill>
                          <a:latin typeface="Calibri" panose="020F0502020204030204" pitchFamily="34" charset="0"/>
                          <a:ea typeface="+mn-ea"/>
                          <a:cs typeface="Calibri" panose="020F0502020204030204" pitchFamily="34" charset="0"/>
                        </a:rPr>
                        <a:t>the ramp will be modified to have a finer interface with the </a:t>
                      </a:r>
                      <a:r>
                        <a:rPr kumimoji="0" lang="en-GB" sz="1600" kern="1200" dirty="0" smtClean="0">
                          <a:solidFill>
                            <a:srgbClr val="FF0000"/>
                          </a:solidFill>
                          <a:latin typeface="Calibri" panose="020F0502020204030204" pitchFamily="34" charset="0"/>
                          <a:ea typeface="+mn-ea"/>
                          <a:cs typeface="Calibri" panose="020F0502020204030204" pitchFamily="34" charset="0"/>
                        </a:rPr>
                        <a:t>ground / Ferran Boix Pamies</a:t>
                      </a:r>
                      <a:r>
                        <a:rPr kumimoji="0" lang="en-GB" sz="1600" kern="1200" baseline="0" dirty="0" smtClean="0">
                          <a:solidFill>
                            <a:srgbClr val="FF0000"/>
                          </a:solidFill>
                          <a:latin typeface="Calibri" panose="020F0502020204030204" pitchFamily="34" charset="0"/>
                          <a:ea typeface="+mn-ea"/>
                          <a:cs typeface="Calibri" panose="020F0502020204030204" pitchFamily="34" charset="0"/>
                        </a:rPr>
                        <a:t> – EN/STI</a:t>
                      </a:r>
                      <a:endParaRPr lang="en-US" sz="1600" dirty="0" smtClean="0">
                        <a:solidFill>
                          <a:srgbClr val="FF0000"/>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000348793"/>
                  </a:ext>
                </a:extLst>
              </a:tr>
              <a:tr h="420788">
                <a:tc>
                  <a:txBody>
                    <a:bodyPr/>
                    <a:lstStyle/>
                    <a:p>
                      <a:pPr marL="0" marR="0" lvl="1" indent="0" algn="just" defTabSz="914400" rtl="0" eaLnBrk="1" fontAlgn="auto" latinLnBrk="0" hangingPunct="1">
                        <a:lnSpc>
                          <a:spcPct val="100000"/>
                        </a:lnSpc>
                        <a:spcBef>
                          <a:spcPts val="0"/>
                        </a:spcBef>
                        <a:spcAft>
                          <a:spcPts val="0"/>
                        </a:spcAft>
                        <a:buClrTx/>
                        <a:buSzTx/>
                        <a:buFont typeface="+mj-lt"/>
                        <a:buNone/>
                        <a:tabLst/>
                        <a:defRPr/>
                      </a:pPr>
                      <a:r>
                        <a:rPr kumimoji="0" lang="en-GB" sz="1600" kern="1200" dirty="0">
                          <a:solidFill>
                            <a:schemeClr val="dk1"/>
                          </a:solidFill>
                          <a:latin typeface="Calibri" panose="020F0502020204030204" pitchFamily="34" charset="0"/>
                          <a:ea typeface="+mn-ea"/>
                          <a:cs typeface="Calibri" panose="020F0502020204030204" pitchFamily="34" charset="0"/>
                        </a:rPr>
                        <a:t>During decoupling of the compressed gas cable from the trolley by the Telemax, involuntary pressing of the trolley's push-button is possible, which can cause the table to fall </a:t>
                      </a:r>
                      <a:endParaRPr lang="en-GB" sz="1600" i="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chemeClr val="accent5">
                              <a:lumMod val="75000"/>
                            </a:schemeClr>
                          </a:solidFill>
                          <a:latin typeface="Calibri" panose="020F0502020204030204" pitchFamily="34" charset="0"/>
                          <a:cs typeface="Calibri" panose="020F0502020204030204" pitchFamily="34" charset="0"/>
                        </a:rPr>
                        <a:t>A=</a:t>
                      </a:r>
                      <a:r>
                        <a:rPr lang="en-US" sz="1600" b="1" baseline="0" dirty="0">
                          <a:solidFill>
                            <a:schemeClr val="accent5">
                              <a:lumMod val="75000"/>
                            </a:schemeClr>
                          </a:solidFill>
                          <a:latin typeface="Calibri" panose="020F0502020204030204" pitchFamily="34" charset="0"/>
                          <a:cs typeface="Calibri" panose="020F0502020204030204" pitchFamily="34" charset="0"/>
                        </a:rPr>
                        <a:t> </a:t>
                      </a:r>
                      <a:r>
                        <a:rPr kumimoji="0" lang="en-GB" sz="1600" kern="1200" dirty="0">
                          <a:solidFill>
                            <a:srgbClr val="FF0000"/>
                          </a:solidFill>
                          <a:latin typeface="Calibri" panose="020F0502020204030204" pitchFamily="34" charset="0"/>
                          <a:ea typeface="+mn-ea"/>
                          <a:cs typeface="Calibri" panose="020F0502020204030204" pitchFamily="34" charset="0"/>
                        </a:rPr>
                        <a:t>Disconnection with Telemax of the cable must be made after positioning the table and outside the </a:t>
                      </a:r>
                      <a:r>
                        <a:rPr kumimoji="0" lang="en-GB" sz="1600" kern="1200" dirty="0" smtClean="0">
                          <a:solidFill>
                            <a:srgbClr val="FF0000"/>
                          </a:solidFill>
                          <a:latin typeface="Calibri" panose="020F0502020204030204" pitchFamily="34" charset="0"/>
                          <a:ea typeface="+mn-ea"/>
                          <a:cs typeface="Calibri" panose="020F0502020204030204" pitchFamily="34" charset="0"/>
                        </a:rPr>
                        <a:t>support / Ferran Boix Pamies</a:t>
                      </a:r>
                      <a:r>
                        <a:rPr kumimoji="0" lang="en-GB" sz="1600" kern="1200" baseline="0" dirty="0" smtClean="0">
                          <a:solidFill>
                            <a:srgbClr val="FF0000"/>
                          </a:solidFill>
                          <a:latin typeface="Calibri" panose="020F0502020204030204" pitchFamily="34" charset="0"/>
                          <a:ea typeface="+mn-ea"/>
                          <a:cs typeface="Calibri" panose="020F0502020204030204" pitchFamily="34" charset="0"/>
                        </a:rPr>
                        <a:t> – EN/STI</a:t>
                      </a:r>
                      <a:endParaRPr lang="en-US" sz="1600" dirty="0" smtClean="0">
                        <a:solidFill>
                          <a:srgbClr val="FF0000"/>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882937091"/>
                  </a:ext>
                </a:extLst>
              </a:tr>
              <a:tr h="420788">
                <a:tc gridSpan="2">
                  <a:txBody>
                    <a:bodyPr/>
                    <a:lstStyle/>
                    <a:p>
                      <a:pPr marL="0" marR="0" lvl="1" indent="0" algn="ctr" defTabSz="914400" rtl="0" eaLnBrk="1" fontAlgn="auto" latinLnBrk="0" hangingPunct="1">
                        <a:lnSpc>
                          <a:spcPct val="100000"/>
                        </a:lnSpc>
                        <a:spcBef>
                          <a:spcPts val="0"/>
                        </a:spcBef>
                        <a:spcAft>
                          <a:spcPts val="0"/>
                        </a:spcAft>
                        <a:buClrTx/>
                        <a:buSzTx/>
                        <a:buFont typeface="+mj-lt"/>
                        <a:buNone/>
                        <a:tabLst/>
                        <a:defRPr/>
                      </a:pPr>
                      <a:r>
                        <a:rPr lang="en-GB" sz="1600" dirty="0">
                          <a:solidFill>
                            <a:srgbClr val="FF0000"/>
                          </a:solidFill>
                          <a:latin typeface="Calibri" panose="020F0502020204030204" pitchFamily="34" charset="0"/>
                          <a:cs typeface="Calibri" panose="020F0502020204030204" pitchFamily="34" charset="0"/>
                        </a:rPr>
                        <a:t>New tests are foreseen in September 2018 outside the controlled area </a:t>
                      </a:r>
                      <a:br>
                        <a:rPr lang="en-GB" sz="1600" dirty="0">
                          <a:solidFill>
                            <a:srgbClr val="FF0000"/>
                          </a:solidFill>
                          <a:latin typeface="Calibri" panose="020F0502020204030204" pitchFamily="34" charset="0"/>
                          <a:cs typeface="Calibri" panose="020F0502020204030204" pitchFamily="34" charset="0"/>
                        </a:rPr>
                      </a:br>
                      <a:r>
                        <a:rPr lang="en-GB" sz="1600" dirty="0">
                          <a:solidFill>
                            <a:srgbClr val="FF0000"/>
                          </a:solidFill>
                          <a:latin typeface="Calibri" panose="020F0502020204030204" pitchFamily="34" charset="0"/>
                          <a:cs typeface="Calibri" panose="020F0502020204030204" pitchFamily="34" charset="0"/>
                        </a:rPr>
                        <a:t>for these aspects by EN/SMM/ESA (geometers) and EN/SMM/MRO (telemax operator)</a:t>
                      </a: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solidFill>
                          <a:srgbClr val="FF0000"/>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944091841"/>
                  </a:ext>
                </a:extLst>
              </a:tr>
            </a:tbl>
          </a:graphicData>
        </a:graphic>
      </p:graphicFrame>
      <p:pic>
        <p:nvPicPr>
          <p:cNvPr id="7" name="Picture 6"/>
          <p:cNvPicPr>
            <a:picLocks noChangeAspect="1"/>
          </p:cNvPicPr>
          <p:nvPr/>
        </p:nvPicPr>
        <p:blipFill rotWithShape="1">
          <a:blip r:embed="rId2" cstate="hqprint">
            <a:extLst>
              <a:ext uri="{28A0092B-C50C-407E-A947-70E740481C1C}">
                <a14:useLocalDpi xmlns:a14="http://schemas.microsoft.com/office/drawing/2010/main"/>
              </a:ext>
            </a:extLst>
          </a:blip>
          <a:srcRect t="10526"/>
          <a:stretch/>
        </p:blipFill>
        <p:spPr>
          <a:xfrm>
            <a:off x="6103888" y="1394085"/>
            <a:ext cx="1461885" cy="1000773"/>
          </a:xfrm>
          <a:prstGeom prst="rect">
            <a:avLst/>
          </a:prstGeom>
        </p:spPr>
      </p:pic>
    </p:spTree>
    <p:extLst>
      <p:ext uri="{BB962C8B-B14F-4D97-AF65-F5344CB8AC3E}">
        <p14:creationId xmlns:p14="http://schemas.microsoft.com/office/powerpoint/2010/main" val="196062876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31</a:t>
            </a:fld>
            <a:endParaRPr lang="en-US" dirty="0"/>
          </a:p>
        </p:txBody>
      </p:sp>
      <p:sp>
        <p:nvSpPr>
          <p:cNvPr id="5" name="Title 1"/>
          <p:cNvSpPr txBox="1">
            <a:spLocks/>
          </p:cNvSpPr>
          <p:nvPr/>
        </p:nvSpPr>
        <p:spPr>
          <a:xfrm>
            <a:off x="4414603" y="500048"/>
            <a:ext cx="4729398"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7. LIEBE target tests</a:t>
            </a:r>
          </a:p>
        </p:txBody>
      </p:sp>
      <p:graphicFrame>
        <p:nvGraphicFramePr>
          <p:cNvPr id="6" name="Table 5"/>
          <p:cNvGraphicFramePr>
            <a:graphicFrameLocks noGrp="1"/>
          </p:cNvGraphicFramePr>
          <p:nvPr>
            <p:extLst>
              <p:ext uri="{D42A27DB-BD31-4B8C-83A1-F6EECF244321}">
                <p14:modId xmlns:p14="http://schemas.microsoft.com/office/powerpoint/2010/main" val="3032833811"/>
              </p:ext>
            </p:extLst>
          </p:nvPr>
        </p:nvGraphicFramePr>
        <p:xfrm>
          <a:off x="188686" y="981472"/>
          <a:ext cx="8820940" cy="5516880"/>
        </p:xfrm>
        <a:graphic>
          <a:graphicData uri="http://schemas.openxmlformats.org/drawingml/2006/table">
            <a:tbl>
              <a:tblPr firstRow="1" bandRow="1">
                <a:tableStyleId>{5C22544A-7EE6-4342-B048-85BDC9FD1C3A}</a:tableStyleId>
              </a:tblPr>
              <a:tblGrid>
                <a:gridCol w="4472214">
                  <a:extLst>
                    <a:ext uri="{9D8B030D-6E8A-4147-A177-3AD203B41FA5}">
                      <a16:colId xmlns:a16="http://schemas.microsoft.com/office/drawing/2014/main" val="4069188520"/>
                    </a:ext>
                  </a:extLst>
                </a:gridCol>
                <a:gridCol w="4348726">
                  <a:extLst>
                    <a:ext uri="{9D8B030D-6E8A-4147-A177-3AD203B41FA5}">
                      <a16:colId xmlns:a16="http://schemas.microsoft.com/office/drawing/2014/main" val="2733181611"/>
                    </a:ext>
                  </a:extLst>
                </a:gridCol>
              </a:tblGrid>
              <a:tr h="33535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kern="1200" dirty="0">
                          <a:solidFill>
                            <a:schemeClr val="lt1"/>
                          </a:solidFill>
                          <a:latin typeface="Calibri" panose="020F0502020204030204" pitchFamily="34" charset="0"/>
                          <a:ea typeface="+mn-ea"/>
                          <a:cs typeface="Calibri" panose="020F0502020204030204" pitchFamily="34" charset="0"/>
                        </a:rPr>
                        <a:t>REX : </a:t>
                      </a:r>
                      <a:r>
                        <a:rPr kumimoji="0" lang="en-GB" sz="1800" b="1" kern="1200" dirty="0">
                          <a:solidFill>
                            <a:schemeClr val="lt1"/>
                          </a:solidFill>
                          <a:latin typeface="+mn-lt"/>
                          <a:ea typeface="+mn-ea"/>
                          <a:cs typeface="+mn-cs"/>
                        </a:rPr>
                        <a:t>REPEATABILITY</a:t>
                      </a:r>
                      <a:r>
                        <a:rPr kumimoji="0" lang="fr-FR" sz="1800" b="1" kern="1200" dirty="0">
                          <a:solidFill>
                            <a:schemeClr val="lt1"/>
                          </a:solidFill>
                          <a:latin typeface="+mn-lt"/>
                          <a:ea typeface="+mn-ea"/>
                          <a:cs typeface="+mn-cs"/>
                        </a:rPr>
                        <a:t> OF TABLE/SUPPORT POSITION TESTS</a:t>
                      </a:r>
                    </a:p>
                  </a:txBody>
                  <a:tcPr/>
                </a:tc>
                <a:tc>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3658745">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800" i="0" dirty="0">
                          <a:solidFill>
                            <a:schemeClr val="tx1"/>
                          </a:solidFill>
                          <a:latin typeface="Calibri" panose="020F0502020204030204" pitchFamily="34" charset="0"/>
                          <a:cs typeface="Calibri" panose="020F0502020204030204" pitchFamily="34" charset="0"/>
                        </a:rPr>
                        <a:t>After installation of the table by the Telemax twice, the distance between the position of the table after first and second installation was measured. Spacing Max=1mm (support)+0.8 (table)=1.8mm in  the axis parallel to the front end, deviations in other directions about 0.5mm (pending final results of the surveyors' report). </a:t>
                      </a:r>
                    </a:p>
                    <a:p>
                      <a:pPr marL="0" marR="0" lvl="0" indent="0" algn="just" defTabSz="914400" rtl="0" eaLnBrk="1" fontAlgn="auto" latinLnBrk="0" hangingPunct="1">
                        <a:lnSpc>
                          <a:spcPct val="100000"/>
                        </a:lnSpc>
                        <a:spcBef>
                          <a:spcPts val="0"/>
                        </a:spcBef>
                        <a:spcAft>
                          <a:spcPts val="0"/>
                        </a:spcAft>
                        <a:buClrTx/>
                        <a:buSzTx/>
                        <a:buFontTx/>
                        <a:buNone/>
                        <a:tabLst/>
                        <a:defRPr/>
                      </a:pPr>
                      <a:r>
                        <a:rPr lang="en-GB" sz="1800" i="0" dirty="0">
                          <a:solidFill>
                            <a:schemeClr val="tx1"/>
                          </a:solidFill>
                          <a:latin typeface="Calibri" panose="020F0502020204030204" pitchFamily="34" charset="0"/>
                          <a:cs typeface="Calibri" panose="020F0502020204030204" pitchFamily="34" charset="0"/>
                        </a:rPr>
                        <a:t>The maximum distance between the cylinder of the LIEBE target and the pump is 3.8mm in a perfect alignment case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accent5">
                              <a:lumMod val="75000"/>
                            </a:schemeClr>
                          </a:solidFill>
                          <a:latin typeface="Calibri" panose="020F0502020204030204" pitchFamily="34" charset="0"/>
                          <a:cs typeface="Calibri" panose="020F0502020204030204" pitchFamily="34" charset="0"/>
                        </a:rPr>
                        <a:t>A=</a:t>
                      </a:r>
                      <a:r>
                        <a:rPr lang="en-US" sz="1800" b="1" baseline="0" dirty="0">
                          <a:solidFill>
                            <a:schemeClr val="accent5">
                              <a:lumMod val="75000"/>
                            </a:schemeClr>
                          </a:solidFill>
                          <a:latin typeface="Calibri" panose="020F0502020204030204" pitchFamily="34" charset="0"/>
                          <a:cs typeface="Calibri" panose="020F0502020204030204" pitchFamily="34" charset="0"/>
                        </a:rPr>
                        <a:t> </a:t>
                      </a:r>
                      <a:r>
                        <a:rPr lang="en-US" sz="1800" b="1" baseline="0" dirty="0">
                          <a:solidFill>
                            <a:srgbClr val="FF0000"/>
                          </a:solidFill>
                          <a:latin typeface="Calibri" panose="020F0502020204030204" pitchFamily="34" charset="0"/>
                          <a:cs typeface="Calibri" panose="020F0502020204030204" pitchFamily="34" charset="0"/>
                        </a:rPr>
                        <a:t>- </a:t>
                      </a:r>
                      <a:r>
                        <a:rPr kumimoji="0" lang="en-GB" sz="1800" kern="1200" dirty="0">
                          <a:solidFill>
                            <a:srgbClr val="FF0000"/>
                          </a:solidFill>
                          <a:latin typeface="Calibri" panose="020F0502020204030204" pitchFamily="34" charset="0"/>
                          <a:ea typeface="+mn-ea"/>
                          <a:cs typeface="Calibri" panose="020F0502020204030204" pitchFamily="34" charset="0"/>
                        </a:rPr>
                        <a:t>the consequence of the accumulation of errors in several directions should be tested outside the controlled area in September 2018 by EN/SMM/ESA (geometers) and EN/SMM/MRO (telemax operator</a:t>
                      </a:r>
                      <a:r>
                        <a:rPr kumimoji="0" lang="en-GB" sz="1800" kern="1200" dirty="0" smtClean="0">
                          <a:solidFill>
                            <a:srgbClr val="FF0000"/>
                          </a:solidFill>
                          <a:latin typeface="Calibri" panose="020F0502020204030204" pitchFamily="34" charset="0"/>
                          <a:ea typeface="+mn-ea"/>
                          <a:cs typeface="Calibri" panose="020F0502020204030204" pitchFamily="34" charset="0"/>
                        </a:rPr>
                        <a:t>) / Ferran Boix Pamies</a:t>
                      </a:r>
                      <a:r>
                        <a:rPr kumimoji="0" lang="en-GB" sz="1800" kern="1200" baseline="0" dirty="0" smtClean="0">
                          <a:solidFill>
                            <a:srgbClr val="FF0000"/>
                          </a:solidFill>
                          <a:latin typeface="Calibri" panose="020F0502020204030204" pitchFamily="34" charset="0"/>
                          <a:ea typeface="+mn-ea"/>
                          <a:cs typeface="Calibri" panose="020F0502020204030204" pitchFamily="34" charset="0"/>
                        </a:rPr>
                        <a:t> – EN/STI</a:t>
                      </a:r>
                      <a:endParaRPr kumimoji="0" lang="en-GB" sz="1800" kern="1200" dirty="0">
                        <a:solidFill>
                          <a:srgbClr val="FF0000"/>
                        </a:solidFill>
                        <a:latin typeface="Calibri" panose="020F0502020204030204" pitchFamily="34" charset="0"/>
                        <a:ea typeface="+mn-ea"/>
                        <a:cs typeface="Calibri" panose="020F050202020403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GB" sz="1800" kern="1200" dirty="0">
                          <a:solidFill>
                            <a:schemeClr val="dk1"/>
                          </a:solidFill>
                          <a:latin typeface="Calibri" panose="020F0502020204030204" pitchFamily="34" charset="0"/>
                          <a:ea typeface="+mn-ea"/>
                          <a:cs typeface="Calibri" panose="020F0502020204030204" pitchFamily="34" charset="0"/>
                        </a:rPr>
                        <a:t>Alignment measurements can be made by installing a camera at the Telemax </a:t>
                      </a:r>
                      <a:r>
                        <a:rPr kumimoji="0" lang="en-GB" sz="18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 </a:t>
                      </a:r>
                      <a:r>
                        <a:rPr kumimoji="0" lang="en-GB" sz="1800" kern="1200" dirty="0">
                          <a:solidFill>
                            <a:schemeClr val="dk1"/>
                          </a:solidFill>
                          <a:latin typeface="Calibri" panose="020F0502020204030204" pitchFamily="34" charset="0"/>
                          <a:ea typeface="+mn-ea"/>
                          <a:cs typeface="Calibri" panose="020F0502020204030204" pitchFamily="34" charset="0"/>
                        </a:rPr>
                        <a:t>No human presence would then be required for the alignment of LIEBE in the target area.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726111793"/>
                  </a:ext>
                </a:extLst>
              </a:tr>
            </a:tbl>
          </a:graphicData>
        </a:graphic>
      </p:graphicFrame>
      <p:pic>
        <p:nvPicPr>
          <p:cNvPr id="10" name="Picture 9"/>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6057901" y="4775346"/>
            <a:ext cx="1739900" cy="1677571"/>
          </a:xfrm>
          <a:prstGeom prst="rect">
            <a:avLst/>
          </a:prstGeom>
        </p:spPr>
      </p:pic>
    </p:spTree>
    <p:extLst>
      <p:ext uri="{BB962C8B-B14F-4D97-AF65-F5344CB8AC3E}">
        <p14:creationId xmlns:p14="http://schemas.microsoft.com/office/powerpoint/2010/main" val="11935748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32</a:t>
            </a:fld>
            <a:endParaRPr lang="en-US" dirty="0"/>
          </a:p>
        </p:txBody>
      </p:sp>
      <p:sp>
        <p:nvSpPr>
          <p:cNvPr id="5" name="Title 1"/>
          <p:cNvSpPr txBox="1">
            <a:spLocks/>
          </p:cNvSpPr>
          <p:nvPr/>
        </p:nvSpPr>
        <p:spPr>
          <a:xfrm>
            <a:off x="4414603" y="500048"/>
            <a:ext cx="4729398"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7. LIEBE target tests</a:t>
            </a:r>
          </a:p>
        </p:txBody>
      </p:sp>
      <p:graphicFrame>
        <p:nvGraphicFramePr>
          <p:cNvPr id="9" name="Table 8"/>
          <p:cNvGraphicFramePr>
            <a:graphicFrameLocks noGrp="1"/>
          </p:cNvGraphicFramePr>
          <p:nvPr>
            <p:extLst>
              <p:ext uri="{D42A27DB-BD31-4B8C-83A1-F6EECF244321}">
                <p14:modId xmlns:p14="http://schemas.microsoft.com/office/powerpoint/2010/main" val="1000459080"/>
              </p:ext>
            </p:extLst>
          </p:nvPr>
        </p:nvGraphicFramePr>
        <p:xfrm>
          <a:off x="188686" y="1010501"/>
          <a:ext cx="8820940" cy="5242560"/>
        </p:xfrm>
        <a:graphic>
          <a:graphicData uri="http://schemas.openxmlformats.org/drawingml/2006/table">
            <a:tbl>
              <a:tblPr firstRow="1" bandRow="1">
                <a:tableStyleId>{5C22544A-7EE6-4342-B048-85BDC9FD1C3A}</a:tableStyleId>
              </a:tblPr>
              <a:tblGrid>
                <a:gridCol w="4383314">
                  <a:extLst>
                    <a:ext uri="{9D8B030D-6E8A-4147-A177-3AD203B41FA5}">
                      <a16:colId xmlns:a16="http://schemas.microsoft.com/office/drawing/2014/main" val="4069188520"/>
                    </a:ext>
                  </a:extLst>
                </a:gridCol>
                <a:gridCol w="4437626">
                  <a:extLst>
                    <a:ext uri="{9D8B030D-6E8A-4147-A177-3AD203B41FA5}">
                      <a16:colId xmlns:a16="http://schemas.microsoft.com/office/drawing/2014/main" val="2733181611"/>
                    </a:ext>
                  </a:extLst>
                </a:gridCol>
              </a:tblGrid>
              <a:tr h="33535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kern="1200" dirty="0">
                          <a:solidFill>
                            <a:schemeClr val="lt1"/>
                          </a:solidFill>
                          <a:latin typeface="Calibri" panose="020F0502020204030204" pitchFamily="34" charset="0"/>
                          <a:ea typeface="+mn-ea"/>
                          <a:cs typeface="Calibri" panose="020F0502020204030204" pitchFamily="34" charset="0"/>
                        </a:rPr>
                        <a:t>REX : </a:t>
                      </a:r>
                      <a:r>
                        <a:rPr kumimoji="0" lang="en-GB" sz="1800" b="1" kern="1200" dirty="0">
                          <a:solidFill>
                            <a:schemeClr val="lt1"/>
                          </a:solidFill>
                          <a:latin typeface="+mn-lt"/>
                          <a:ea typeface="+mn-ea"/>
                          <a:cs typeface="+mn-cs"/>
                        </a:rPr>
                        <a:t>REPEATABILITY</a:t>
                      </a:r>
                      <a:r>
                        <a:rPr kumimoji="0" lang="fr-FR" sz="1800" b="1" kern="1200" dirty="0">
                          <a:solidFill>
                            <a:schemeClr val="lt1"/>
                          </a:solidFill>
                          <a:latin typeface="+mn-lt"/>
                          <a:ea typeface="+mn-ea"/>
                          <a:cs typeface="+mn-cs"/>
                        </a:rPr>
                        <a:t> OF TABLE/SUPPORT POSITION TESTS</a:t>
                      </a:r>
                    </a:p>
                  </a:txBody>
                  <a:tcPr/>
                </a:tc>
                <a:tc>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320459">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800" kern="1200" dirty="0" err="1">
                          <a:solidFill>
                            <a:schemeClr val="dk1"/>
                          </a:solidFill>
                          <a:latin typeface="+mn-lt"/>
                          <a:ea typeface="+mn-ea"/>
                          <a:cs typeface="+mn-cs"/>
                        </a:rPr>
                        <a:t>Decoupling</a:t>
                      </a:r>
                      <a:r>
                        <a:rPr kumimoji="0" lang="fr-FR" sz="1800" kern="1200" dirty="0">
                          <a:solidFill>
                            <a:schemeClr val="dk1"/>
                          </a:solidFill>
                          <a:latin typeface="+mn-lt"/>
                          <a:ea typeface="+mn-ea"/>
                          <a:cs typeface="+mn-cs"/>
                        </a:rPr>
                        <a:t> </a:t>
                      </a:r>
                      <a:r>
                        <a:rPr kumimoji="0" lang="fr-FR" sz="1800" kern="1200" dirty="0" err="1">
                          <a:solidFill>
                            <a:schemeClr val="dk1"/>
                          </a:solidFill>
                          <a:latin typeface="+mn-lt"/>
                          <a:ea typeface="+mn-ea"/>
                          <a:cs typeface="+mn-cs"/>
                        </a:rPr>
                        <a:t>performed</a:t>
                      </a:r>
                      <a:endParaRPr lang="en-GB" sz="1800" i="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726111793"/>
                  </a:ext>
                </a:extLst>
              </a:tr>
              <a:tr h="3658745">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kern="1200" dirty="0">
                        <a:solidFill>
                          <a:schemeClr val="dk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kern="1200" dirty="0">
                        <a:solidFill>
                          <a:schemeClr val="dk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kern="1200" dirty="0">
                        <a:solidFill>
                          <a:schemeClr val="dk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kern="1200" dirty="0">
                        <a:solidFill>
                          <a:schemeClr val="dk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kern="1200" dirty="0">
                        <a:solidFill>
                          <a:schemeClr val="dk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kern="1200" dirty="0">
                        <a:solidFill>
                          <a:schemeClr val="dk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kern="1200" dirty="0">
                          <a:solidFill>
                            <a:schemeClr val="dk1"/>
                          </a:solidFill>
                          <a:latin typeface="+mn-lt"/>
                          <a:ea typeface="+mn-ea"/>
                          <a:cs typeface="+mn-cs"/>
                        </a:rPr>
                        <a:t>The metal cylinders that help to connect the </a:t>
                      </a:r>
                      <a:r>
                        <a:rPr kumimoji="0" lang="en-GB" sz="1800" kern="1200" dirty="0" err="1">
                          <a:solidFill>
                            <a:schemeClr val="dk1"/>
                          </a:solidFill>
                          <a:latin typeface="+mn-lt"/>
                          <a:ea typeface="+mn-ea"/>
                          <a:cs typeface="+mn-cs"/>
                        </a:rPr>
                        <a:t>hypertacks</a:t>
                      </a:r>
                      <a:r>
                        <a:rPr kumimoji="0" lang="en-GB" sz="1800" kern="1200" dirty="0">
                          <a:solidFill>
                            <a:schemeClr val="dk1"/>
                          </a:solidFill>
                          <a:latin typeface="+mn-lt"/>
                          <a:ea typeface="+mn-ea"/>
                          <a:cs typeface="+mn-cs"/>
                        </a:rPr>
                        <a:t> make it difficult to decouple by means of the Telemax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i="0" kern="1200" dirty="0">
                        <a:solidFill>
                          <a:schemeClr val="dk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i="0" kern="1200" dirty="0">
                        <a:solidFill>
                          <a:schemeClr val="dk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i="0" kern="1200" dirty="0">
                        <a:solidFill>
                          <a:schemeClr val="dk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00" i="0" kern="1200" dirty="0">
                        <a:solidFill>
                          <a:schemeClr val="dk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i="0" kern="1200" dirty="0">
                        <a:solidFill>
                          <a:schemeClr val="dk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i="0" kern="1200" dirty="0">
                        <a:solidFill>
                          <a:schemeClr val="dk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en-GB" sz="1800" i="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accent5">
                              <a:lumMod val="75000"/>
                            </a:schemeClr>
                          </a:solidFill>
                          <a:latin typeface="Calibri" panose="020F0502020204030204" pitchFamily="34" charset="0"/>
                          <a:cs typeface="Calibri" panose="020F0502020204030204" pitchFamily="34" charset="0"/>
                        </a:rPr>
                        <a:t>A=</a:t>
                      </a:r>
                      <a:r>
                        <a:rPr lang="en-US" sz="1800" b="1" baseline="0" dirty="0">
                          <a:solidFill>
                            <a:schemeClr val="accent5">
                              <a:lumMod val="75000"/>
                            </a:schemeClr>
                          </a:solidFill>
                          <a:latin typeface="Calibri" panose="020F0502020204030204" pitchFamily="34" charset="0"/>
                          <a:cs typeface="Calibri" panose="020F0502020204030204" pitchFamily="34" charset="0"/>
                        </a:rPr>
                        <a:t> </a:t>
                      </a:r>
                      <a:r>
                        <a:rPr lang="en-US" sz="1800" b="1" baseline="0" dirty="0">
                          <a:solidFill>
                            <a:srgbClr val="FF0000"/>
                          </a:solidFill>
                          <a:latin typeface="Calibri" panose="020F0502020204030204" pitchFamily="34" charset="0"/>
                          <a:cs typeface="Calibri" panose="020F0502020204030204" pitchFamily="34" charset="0"/>
                        </a:rPr>
                        <a:t>-</a:t>
                      </a:r>
                      <a:r>
                        <a:rPr kumimoji="0" lang="en-GB" sz="1800" kern="1200" dirty="0">
                          <a:solidFill>
                            <a:srgbClr val="FF0000"/>
                          </a:solidFill>
                          <a:latin typeface="+mn-lt"/>
                          <a:ea typeface="+mn-ea"/>
                          <a:cs typeface="+mn-cs"/>
                        </a:rPr>
                        <a:t>shortening of the cylinders </a:t>
                      </a:r>
                      <a:r>
                        <a:rPr kumimoji="0" lang="en-GB" sz="1800" kern="1200" dirty="0">
                          <a:solidFill>
                            <a:srgbClr val="FF0000"/>
                          </a:solidFill>
                          <a:latin typeface="+mn-lt"/>
                          <a:ea typeface="+mn-ea"/>
                          <a:cs typeface="+mn-cs"/>
                          <a:sym typeface="Wingdings" panose="05000000000000000000" pitchFamily="2" charset="2"/>
                        </a:rPr>
                        <a:t> New tests are foreseen in September 2018 outside the controlled area </a:t>
                      </a:r>
                      <a:r>
                        <a:rPr kumimoji="0" lang="en-GB" sz="1800" kern="1200" dirty="0" smtClean="0">
                          <a:solidFill>
                            <a:srgbClr val="FF0000"/>
                          </a:solidFill>
                          <a:latin typeface="+mn-lt"/>
                          <a:ea typeface="+mn-ea"/>
                          <a:cs typeface="+mn-cs"/>
                          <a:sym typeface="Wingdings" panose="05000000000000000000" pitchFamily="2" charset="2"/>
                        </a:rPr>
                        <a:t> </a:t>
                      </a:r>
                      <a:r>
                        <a:rPr kumimoji="0" lang="en-GB" sz="1800" kern="1200" dirty="0" smtClean="0">
                          <a:solidFill>
                            <a:srgbClr val="FF0000"/>
                          </a:solidFill>
                          <a:latin typeface="Calibri" panose="020F0502020204030204" pitchFamily="34" charset="0"/>
                          <a:ea typeface="+mn-ea"/>
                          <a:cs typeface="Calibri" panose="020F0502020204030204" pitchFamily="34" charset="0"/>
                        </a:rPr>
                        <a:t>/ Ferran Boix Pamies</a:t>
                      </a:r>
                      <a:r>
                        <a:rPr kumimoji="0" lang="en-GB" sz="1800" kern="1200" baseline="0" dirty="0" smtClean="0">
                          <a:solidFill>
                            <a:srgbClr val="FF0000"/>
                          </a:solidFill>
                          <a:latin typeface="Calibri" panose="020F0502020204030204" pitchFamily="34" charset="0"/>
                          <a:ea typeface="+mn-ea"/>
                          <a:cs typeface="Calibri" panose="020F0502020204030204" pitchFamily="34" charset="0"/>
                        </a:rPr>
                        <a:t> – EN/STI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kern="1200" baseline="0" dirty="0" smtClean="0">
                        <a:solidFill>
                          <a:srgbClr val="FF0000"/>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kern="1200" baseline="0" dirty="0" smtClean="0">
                        <a:solidFill>
                          <a:srgbClr val="FF0000"/>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kern="1200" baseline="0" dirty="0" smtClean="0">
                        <a:solidFill>
                          <a:srgbClr val="FF0000"/>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kern="1200" baseline="0" dirty="0" smtClean="0">
                        <a:solidFill>
                          <a:srgbClr val="FF0000"/>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kern="1200" baseline="0" dirty="0" smtClean="0">
                        <a:solidFill>
                          <a:srgbClr val="FF0000"/>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kern="1200" baseline="0" dirty="0" smtClean="0">
                        <a:solidFill>
                          <a:srgbClr val="FF0000"/>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kern="1200" baseline="0" dirty="0" smtClean="0">
                        <a:solidFill>
                          <a:srgbClr val="FF0000"/>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kern="1200" baseline="0" dirty="0" smtClean="0">
                        <a:solidFill>
                          <a:srgbClr val="FF0000"/>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smtClean="0">
                        <a:solidFill>
                          <a:srgbClr val="FF0000"/>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kern="1200" dirty="0">
                        <a:solidFill>
                          <a:srgbClr val="FF0000"/>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626881040"/>
                  </a:ext>
                </a:extLst>
              </a:tr>
            </a:tbl>
          </a:graphicData>
        </a:graphic>
      </p:graphicFrame>
      <p:pic>
        <p:nvPicPr>
          <p:cNvPr id="7" name="Picture 6"/>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rot="16200000">
            <a:off x="5301660" y="2632715"/>
            <a:ext cx="2886525" cy="4098925"/>
          </a:xfrm>
          <a:prstGeom prst="rect">
            <a:avLst/>
          </a:prstGeom>
        </p:spPr>
      </p:pic>
    </p:spTree>
    <p:extLst>
      <p:ext uri="{BB962C8B-B14F-4D97-AF65-F5344CB8AC3E}">
        <p14:creationId xmlns:p14="http://schemas.microsoft.com/office/powerpoint/2010/main" val="17600809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33</a:t>
            </a:fld>
            <a:endParaRPr lang="en-US" dirty="0"/>
          </a:p>
        </p:txBody>
      </p:sp>
      <p:sp>
        <p:nvSpPr>
          <p:cNvPr id="5" name="Title 1"/>
          <p:cNvSpPr txBox="1">
            <a:spLocks/>
          </p:cNvSpPr>
          <p:nvPr/>
        </p:nvSpPr>
        <p:spPr>
          <a:xfrm>
            <a:off x="4414603" y="500048"/>
            <a:ext cx="4729398"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7. LIEBE target tests</a:t>
            </a:r>
          </a:p>
        </p:txBody>
      </p:sp>
      <p:graphicFrame>
        <p:nvGraphicFramePr>
          <p:cNvPr id="9" name="Table 8"/>
          <p:cNvGraphicFramePr>
            <a:graphicFrameLocks noGrp="1"/>
          </p:cNvGraphicFramePr>
          <p:nvPr>
            <p:extLst>
              <p:ext uri="{D42A27DB-BD31-4B8C-83A1-F6EECF244321}">
                <p14:modId xmlns:p14="http://schemas.microsoft.com/office/powerpoint/2010/main" val="2653139147"/>
              </p:ext>
            </p:extLst>
          </p:nvPr>
        </p:nvGraphicFramePr>
        <p:xfrm>
          <a:off x="244060" y="986738"/>
          <a:ext cx="8820941" cy="5483912"/>
        </p:xfrm>
        <a:graphic>
          <a:graphicData uri="http://schemas.openxmlformats.org/drawingml/2006/table">
            <a:tbl>
              <a:tblPr firstRow="1" bandRow="1">
                <a:tableStyleId>{5C22544A-7EE6-4342-B048-85BDC9FD1C3A}</a:tableStyleId>
              </a:tblPr>
              <a:tblGrid>
                <a:gridCol w="2760397">
                  <a:extLst>
                    <a:ext uri="{9D8B030D-6E8A-4147-A177-3AD203B41FA5}">
                      <a16:colId xmlns:a16="http://schemas.microsoft.com/office/drawing/2014/main" val="4069188520"/>
                    </a:ext>
                  </a:extLst>
                </a:gridCol>
                <a:gridCol w="4205399">
                  <a:extLst>
                    <a:ext uri="{9D8B030D-6E8A-4147-A177-3AD203B41FA5}">
                      <a16:colId xmlns:a16="http://schemas.microsoft.com/office/drawing/2014/main" val="2733181611"/>
                    </a:ext>
                  </a:extLst>
                </a:gridCol>
                <a:gridCol w="1855145">
                  <a:extLst>
                    <a:ext uri="{9D8B030D-6E8A-4147-A177-3AD203B41FA5}">
                      <a16:colId xmlns:a16="http://schemas.microsoft.com/office/drawing/2014/main" val="3590751249"/>
                    </a:ext>
                  </a:extLst>
                </a:gridCol>
              </a:tblGrid>
              <a:tr h="4072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kern="1200" dirty="0">
                          <a:solidFill>
                            <a:schemeClr val="lt1"/>
                          </a:solidFill>
                          <a:latin typeface="Calibri" panose="020F0502020204030204" pitchFamily="34" charset="0"/>
                          <a:ea typeface="+mn-ea"/>
                          <a:cs typeface="Calibri" panose="020F0502020204030204" pitchFamily="34" charset="0"/>
                        </a:rPr>
                        <a:t>REX : </a:t>
                      </a:r>
                      <a:r>
                        <a:rPr kumimoji="0" lang="fr-FR" sz="2000" b="1" kern="1200" dirty="0">
                          <a:solidFill>
                            <a:schemeClr val="lt1"/>
                          </a:solidFill>
                          <a:latin typeface="Calibri" panose="020F0502020204030204" pitchFamily="34" charset="0"/>
                          <a:ea typeface="+mn-ea"/>
                          <a:cs typeface="Calibri" panose="020F0502020204030204" pitchFamily="34" charset="0"/>
                        </a:rPr>
                        <a:t>TARGET TESTS </a:t>
                      </a:r>
                    </a:p>
                  </a:txBody>
                  <a:tcPr/>
                </a:tc>
                <a:tc gridSpan="2">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tc hMerge="1">
                  <a:txBody>
                    <a:bodyPr/>
                    <a:lstStyle/>
                    <a:p>
                      <a:endParaRPr lang="fr-FR"/>
                    </a:p>
                  </a:txBody>
                  <a:tcPr/>
                </a:tc>
                <a:extLst>
                  <a:ext uri="{0D108BD9-81ED-4DB2-BD59-A6C34878D82A}">
                    <a16:rowId xmlns:a16="http://schemas.microsoft.com/office/drawing/2014/main" val="2080153155"/>
                  </a:ext>
                </a:extLst>
              </a:tr>
              <a:tr h="2638288">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The handle was not correctly positioned for direct gripping to the robot: the handle was moved to allow the target to be correctly positioned on the Front End </a:t>
                      </a:r>
                      <a:endParaRPr lang="en-GB" sz="1800" i="0" dirty="0">
                        <a:solidFill>
                          <a:schemeClr val="tx1"/>
                        </a:solidFill>
                        <a:latin typeface="Calibri" panose="020F0502020204030204" pitchFamily="34" charset="0"/>
                        <a:cs typeface="Calibri" panose="020F0502020204030204" pitchFamily="34" charset="0"/>
                      </a:endParaRPr>
                    </a:p>
                  </a:txBody>
                  <a:tcPr/>
                </a:tc>
                <a:tc>
                  <a:txBody>
                    <a:bodyPr/>
                    <a:lstStyle/>
                    <a:p>
                      <a:pPr marL="0" marR="0" lvl="0" indent="0" algn="l" defTabSz="608013" rtl="0" eaLnBrk="1" fontAlgn="auto" latinLnBrk="0" hangingPunct="1">
                        <a:lnSpc>
                          <a:spcPct val="100000"/>
                        </a:lnSpc>
                        <a:spcBef>
                          <a:spcPts val="0"/>
                        </a:spcBef>
                        <a:spcAft>
                          <a:spcPts val="0"/>
                        </a:spcAft>
                        <a:buClrTx/>
                        <a:buSzTx/>
                        <a:buFontTx/>
                        <a:buNone/>
                        <a:tabLst>
                          <a:tab pos="3889375" algn="l"/>
                        </a:tabLst>
                        <a:defRPr/>
                      </a:pPr>
                      <a:r>
                        <a:rPr lang="en-US" sz="1800" b="1" dirty="0">
                          <a:solidFill>
                            <a:schemeClr val="accent5">
                              <a:lumMod val="75000"/>
                            </a:schemeClr>
                          </a:solidFill>
                          <a:latin typeface="Calibri" panose="020F0502020204030204" pitchFamily="34" charset="0"/>
                          <a:cs typeface="Calibri" panose="020F0502020204030204" pitchFamily="34" charset="0"/>
                        </a:rPr>
                        <a:t>A=</a:t>
                      </a:r>
                      <a:r>
                        <a:rPr lang="en-US" sz="1800" b="1" baseline="0" dirty="0">
                          <a:solidFill>
                            <a:schemeClr val="accent5">
                              <a:lumMod val="75000"/>
                            </a:schemeClr>
                          </a:solidFill>
                          <a:latin typeface="Calibri" panose="020F0502020204030204" pitchFamily="34" charset="0"/>
                          <a:cs typeface="Calibri" panose="020F0502020204030204" pitchFamily="34" charset="0"/>
                        </a:rPr>
                        <a:t> </a:t>
                      </a:r>
                      <a:r>
                        <a:rPr kumimoji="0" lang="en-GB" sz="1800" kern="1200" dirty="0">
                          <a:solidFill>
                            <a:srgbClr val="008000"/>
                          </a:solidFill>
                          <a:latin typeface="Calibri" panose="020F0502020204030204" pitchFamily="34" charset="0"/>
                          <a:ea typeface="+mn-ea"/>
                          <a:cs typeface="Calibri" panose="020F0502020204030204" pitchFamily="34" charset="0"/>
                        </a:rPr>
                        <a:t>the position of the handle must be marked on the target in order to be able to reposition it correctly in case of removal - 9 cm from the rear </a:t>
                      </a:r>
                      <a:r>
                        <a:rPr kumimoji="0" lang="en-GB" sz="1800" kern="1200" dirty="0" smtClean="0">
                          <a:solidFill>
                            <a:srgbClr val="008000"/>
                          </a:solidFill>
                          <a:latin typeface="Calibri" panose="020F0502020204030204" pitchFamily="34" charset="0"/>
                          <a:ea typeface="+mn-ea"/>
                          <a:cs typeface="Calibri" panose="020F0502020204030204" pitchFamily="34" charset="0"/>
                        </a:rPr>
                        <a:t>face</a:t>
                      </a: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5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5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726111793"/>
                  </a:ext>
                </a:extLst>
              </a:tr>
              <a:tr h="2242494">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The target could not be positioned on the shelves: because of the solenoid valves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i="0" kern="1200" dirty="0">
                        <a:solidFill>
                          <a:schemeClr val="dk1"/>
                        </a:solidFill>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i="0" kern="1200" dirty="0">
                        <a:solidFill>
                          <a:schemeClr val="dk1"/>
                        </a:solidFill>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i="0" kern="1200" dirty="0">
                        <a:solidFill>
                          <a:schemeClr val="dk1"/>
                        </a:solidFill>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200" i="0" kern="1200" dirty="0">
                        <a:solidFill>
                          <a:schemeClr val="dk1"/>
                        </a:solidFill>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600" i="0" kern="1200" dirty="0">
                        <a:solidFill>
                          <a:schemeClr val="dk1"/>
                        </a:solidFill>
                        <a:latin typeface="Calibri" panose="020F0502020204030204" pitchFamily="34" charset="0"/>
                        <a:ea typeface="+mn-ea"/>
                        <a:cs typeface="Calibri" panose="020F0502020204030204" pitchFamily="34" charset="0"/>
                      </a:endParaRPr>
                    </a:p>
                  </a:txBody>
                  <a:tcPr/>
                </a:tc>
                <a:tc gridSpan="2">
                  <a:txBody>
                    <a:body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800" b="1" dirty="0">
                          <a:solidFill>
                            <a:schemeClr val="accent5">
                              <a:lumMod val="75000"/>
                            </a:schemeClr>
                          </a:solidFill>
                          <a:latin typeface="Calibri" panose="020F0502020204030204" pitchFamily="34" charset="0"/>
                          <a:cs typeface="Calibri" panose="020F0502020204030204" pitchFamily="34" charset="0"/>
                        </a:rPr>
                        <a:t>A=</a:t>
                      </a:r>
                      <a:r>
                        <a:rPr lang="en-US" sz="1800" b="1" baseline="0" dirty="0">
                          <a:solidFill>
                            <a:schemeClr val="accent5">
                              <a:lumMod val="75000"/>
                            </a:schemeClr>
                          </a:solidFill>
                          <a:latin typeface="Calibri" panose="020F0502020204030204" pitchFamily="34" charset="0"/>
                          <a:cs typeface="Calibri" panose="020F0502020204030204" pitchFamily="34" charset="0"/>
                        </a:rPr>
                        <a:t> </a:t>
                      </a:r>
                      <a:r>
                        <a:rPr kumimoji="0" lang="en-GB" sz="1800" kern="1200" dirty="0">
                          <a:solidFill>
                            <a:srgbClr val="008000"/>
                          </a:solidFill>
                          <a:latin typeface="Calibri" panose="020F0502020204030204" pitchFamily="34" charset="0"/>
                          <a:ea typeface="+mn-ea"/>
                          <a:cs typeface="Calibri" panose="020F0502020204030204" pitchFamily="34" charset="0"/>
                        </a:rPr>
                        <a:t>provide and fix wedges on the shelves to be able to position the LIEBE target / Fix also the position of the solenoid valves as there is a risk of collision with the front end ground braids if the solenoid valves change positions</a:t>
                      </a:r>
                      <a:r>
                        <a:rPr kumimoji="0" lang="en-GB" sz="1800" kern="1200" dirty="0">
                          <a:solidFill>
                            <a:schemeClr val="dk1"/>
                          </a:solidFill>
                          <a:latin typeface="Calibri" panose="020F0502020204030204" pitchFamily="34" charset="0"/>
                          <a:ea typeface="+mn-ea"/>
                          <a:cs typeface="Calibri" panose="020F0502020204030204" pitchFamily="34" charset="0"/>
                        </a:rPr>
                        <a:t>.</a:t>
                      </a:r>
                      <a:r>
                        <a:rPr kumimoji="0" lang="en-GB" sz="1800" kern="1200" baseline="0" dirty="0">
                          <a:solidFill>
                            <a:schemeClr val="dk1"/>
                          </a:solidFill>
                          <a:latin typeface="Calibri" panose="020F0502020204030204" pitchFamily="34" charset="0"/>
                          <a:ea typeface="+mn-ea"/>
                          <a:cs typeface="Calibri" panose="020F0502020204030204" pitchFamily="34" charset="0"/>
                        </a:rPr>
                        <a:t> </a:t>
                      </a:r>
                      <a:r>
                        <a:rPr kumimoji="0" lang="en-GB" sz="1800" kern="1200" dirty="0">
                          <a:solidFill>
                            <a:srgbClr val="008000"/>
                          </a:solidFill>
                          <a:latin typeface="Calibri" panose="020F0502020204030204" pitchFamily="34" charset="0"/>
                          <a:ea typeface="+mn-ea"/>
                          <a:cs typeface="Calibri" panose="020F0502020204030204" pitchFamily="34" charset="0"/>
                        </a:rPr>
                        <a:t>This </a:t>
                      </a:r>
                      <a:r>
                        <a:rPr kumimoji="0" lang="en-GB" sz="1800" kern="1200" dirty="0">
                          <a:solidFill>
                            <a:srgbClr val="008000"/>
                          </a:solidFill>
                          <a:latin typeface="Calibri" panose="020F0502020204030204" pitchFamily="34" charset="0"/>
                          <a:ea typeface="+mn-ea"/>
                          <a:cs typeface="Calibri" panose="020F0502020204030204" pitchFamily="34" charset="0"/>
                          <a:sym typeface="Wingdings" panose="05000000000000000000" pitchFamily="2" charset="2"/>
                        </a:rPr>
                        <a:t>has been simulated with the 3D model software </a:t>
                      </a:r>
                      <a:r>
                        <a:rPr kumimoji="0" lang="en-GB" sz="1800" kern="1200" dirty="0" smtClean="0">
                          <a:solidFill>
                            <a:srgbClr val="008000"/>
                          </a:solidFill>
                          <a:latin typeface="Calibri" panose="020F0502020204030204" pitchFamily="34" charset="0"/>
                          <a:ea typeface="+mn-ea"/>
                          <a:cs typeface="Calibri" panose="020F0502020204030204" pitchFamily="34" charset="0"/>
                          <a:sym typeface="Wingdings" panose="05000000000000000000" pitchFamily="2" charset="2"/>
                        </a:rPr>
                        <a:t>CATIA </a:t>
                      </a:r>
                      <a:endParaRPr kumimoji="0" lang="fr-FR" sz="1800" kern="1200" dirty="0" smtClean="0">
                        <a:solidFill>
                          <a:srgbClr val="008000"/>
                        </a:solidFill>
                        <a:latin typeface="Calibri" panose="020F0502020204030204" pitchFamily="34" charset="0"/>
                        <a:ea typeface="+mn-ea"/>
                        <a:cs typeface="Calibri" panose="020F0502020204030204" pitchFamily="34" charset="0"/>
                      </a:endParaRPr>
                    </a:p>
                    <a:p>
                      <a:pPr marL="0" indent="0" algn="just">
                        <a:buFont typeface="Arial" panose="020B0604020202020204" pitchFamily="34" charset="0"/>
                        <a:buNone/>
                      </a:pPr>
                      <a:endParaRPr kumimoji="0" lang="fr-FR" sz="1800" kern="1200" dirty="0">
                        <a:solidFill>
                          <a:srgbClr val="008000"/>
                        </a:solidFill>
                        <a:latin typeface="Calibri" panose="020F0502020204030204" pitchFamily="34" charset="0"/>
                        <a:ea typeface="+mn-ea"/>
                        <a:cs typeface="Calibri" panose="020F0502020204030204" pitchFamily="34" charset="0"/>
                      </a:endParaRPr>
                    </a:p>
                  </a:txBody>
                  <a:tcPr/>
                </a:tc>
                <a:tc hMerge="1">
                  <a:txBody>
                    <a:bodyPr/>
                    <a:lstStyle/>
                    <a:p>
                      <a:endParaRPr lang="fr-FR" dirty="0"/>
                    </a:p>
                  </a:txBody>
                  <a:tcPr/>
                </a:tc>
                <a:extLst>
                  <a:ext uri="{0D108BD9-81ED-4DB2-BD59-A6C34878D82A}">
                    <a16:rowId xmlns:a16="http://schemas.microsoft.com/office/drawing/2014/main" val="3626881040"/>
                  </a:ext>
                </a:extLst>
              </a:tr>
            </a:tbl>
          </a:graphicData>
        </a:graphic>
      </p:graphicFrame>
      <p:pic>
        <p:nvPicPr>
          <p:cNvPr id="13" name="Picture 12"/>
          <p:cNvPicPr>
            <a:picLocks noChangeAspect="1"/>
          </p:cNvPicPr>
          <p:nvPr/>
        </p:nvPicPr>
        <p:blipFill>
          <a:blip r:embed="rId2"/>
          <a:stretch>
            <a:fillRect/>
          </a:stretch>
        </p:blipFill>
        <p:spPr>
          <a:xfrm>
            <a:off x="7374848" y="1426030"/>
            <a:ext cx="1445943" cy="2569072"/>
          </a:xfrm>
          <a:prstGeom prst="rect">
            <a:avLst/>
          </a:prstGeom>
        </p:spPr>
      </p:pic>
      <p:pic>
        <p:nvPicPr>
          <p:cNvPr id="15" name="Picture 14"/>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6520519" y="5217725"/>
            <a:ext cx="2446734" cy="1227526"/>
          </a:xfrm>
          <a:prstGeom prst="rect">
            <a:avLst/>
          </a:prstGeom>
        </p:spPr>
      </p:pic>
    </p:spTree>
    <p:extLst>
      <p:ext uri="{BB962C8B-B14F-4D97-AF65-F5344CB8AC3E}">
        <p14:creationId xmlns:p14="http://schemas.microsoft.com/office/powerpoint/2010/main" val="41700920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34</a:t>
            </a:fld>
            <a:endParaRPr lang="en-US" dirty="0"/>
          </a:p>
        </p:txBody>
      </p:sp>
      <p:sp>
        <p:nvSpPr>
          <p:cNvPr id="5" name="Title 1"/>
          <p:cNvSpPr txBox="1">
            <a:spLocks/>
          </p:cNvSpPr>
          <p:nvPr/>
        </p:nvSpPr>
        <p:spPr>
          <a:xfrm>
            <a:off x="4414603" y="500048"/>
            <a:ext cx="4729398"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7. LIEBE target tests</a:t>
            </a:r>
          </a:p>
        </p:txBody>
      </p:sp>
      <p:graphicFrame>
        <p:nvGraphicFramePr>
          <p:cNvPr id="13" name="Table 12"/>
          <p:cNvGraphicFramePr>
            <a:graphicFrameLocks noGrp="1"/>
          </p:cNvGraphicFramePr>
          <p:nvPr>
            <p:extLst>
              <p:ext uri="{D42A27DB-BD31-4B8C-83A1-F6EECF244321}">
                <p14:modId xmlns:p14="http://schemas.microsoft.com/office/powerpoint/2010/main" val="2905013305"/>
              </p:ext>
            </p:extLst>
          </p:nvPr>
        </p:nvGraphicFramePr>
        <p:xfrm>
          <a:off x="161454" y="944219"/>
          <a:ext cx="8820941" cy="5186612"/>
        </p:xfrm>
        <a:graphic>
          <a:graphicData uri="http://schemas.openxmlformats.org/drawingml/2006/table">
            <a:tbl>
              <a:tblPr firstRow="1" bandRow="1">
                <a:tableStyleId>{5C22544A-7EE6-4342-B048-85BDC9FD1C3A}</a:tableStyleId>
              </a:tblPr>
              <a:tblGrid>
                <a:gridCol w="3394546">
                  <a:extLst>
                    <a:ext uri="{9D8B030D-6E8A-4147-A177-3AD203B41FA5}">
                      <a16:colId xmlns:a16="http://schemas.microsoft.com/office/drawing/2014/main" val="4069188520"/>
                    </a:ext>
                  </a:extLst>
                </a:gridCol>
                <a:gridCol w="3098800">
                  <a:extLst>
                    <a:ext uri="{9D8B030D-6E8A-4147-A177-3AD203B41FA5}">
                      <a16:colId xmlns:a16="http://schemas.microsoft.com/office/drawing/2014/main" val="2733181611"/>
                    </a:ext>
                  </a:extLst>
                </a:gridCol>
                <a:gridCol w="472450">
                  <a:extLst>
                    <a:ext uri="{9D8B030D-6E8A-4147-A177-3AD203B41FA5}">
                      <a16:colId xmlns:a16="http://schemas.microsoft.com/office/drawing/2014/main" val="39619211"/>
                    </a:ext>
                  </a:extLst>
                </a:gridCol>
                <a:gridCol w="1855145">
                  <a:extLst>
                    <a:ext uri="{9D8B030D-6E8A-4147-A177-3AD203B41FA5}">
                      <a16:colId xmlns:a16="http://schemas.microsoft.com/office/drawing/2014/main" val="3590751249"/>
                    </a:ext>
                  </a:extLst>
                </a:gridCol>
              </a:tblGrid>
              <a:tr h="39016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kern="1200" dirty="0">
                          <a:solidFill>
                            <a:schemeClr val="lt1"/>
                          </a:solidFill>
                          <a:latin typeface="Calibri" panose="020F0502020204030204" pitchFamily="34" charset="0"/>
                          <a:ea typeface="+mn-ea"/>
                          <a:cs typeface="Calibri" panose="020F0502020204030204" pitchFamily="34" charset="0"/>
                        </a:rPr>
                        <a:t>REX : </a:t>
                      </a:r>
                      <a:r>
                        <a:rPr kumimoji="0" lang="fr-FR" sz="2000" b="1" kern="1200" dirty="0">
                          <a:solidFill>
                            <a:schemeClr val="lt1"/>
                          </a:solidFill>
                          <a:latin typeface="Calibri" panose="020F0502020204030204" pitchFamily="34" charset="0"/>
                          <a:ea typeface="+mn-ea"/>
                          <a:cs typeface="Calibri" panose="020F0502020204030204" pitchFamily="34" charset="0"/>
                        </a:rPr>
                        <a:t>TARGET TESTS </a:t>
                      </a:r>
                    </a:p>
                  </a:txBody>
                  <a:tcPr/>
                </a:tc>
                <a:tc gridSpan="3">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080153155"/>
                  </a:ext>
                </a:extLst>
              </a:tr>
              <a:tr h="2164741">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600" kern="1200" dirty="0">
                          <a:solidFill>
                            <a:schemeClr val="dk1"/>
                          </a:solidFill>
                          <a:latin typeface="Calibri" panose="020F0502020204030204" pitchFamily="34" charset="0"/>
                          <a:ea typeface="+mn-ea"/>
                          <a:cs typeface="Calibri" panose="020F0502020204030204" pitchFamily="34" charset="0"/>
                        </a:rPr>
                        <a:t>Coupling test of the target on the Front End: the cone, the underside of the target, the guides are protected with plastic and </a:t>
                      </a:r>
                      <a:r>
                        <a:rPr kumimoji="0" lang="en-GB" sz="1600" kern="1200" dirty="0" err="1">
                          <a:solidFill>
                            <a:schemeClr val="dk1"/>
                          </a:solidFill>
                          <a:latin typeface="Calibri" panose="020F0502020204030204" pitchFamily="34" charset="0"/>
                          <a:ea typeface="+mn-ea"/>
                          <a:cs typeface="Calibri" panose="020F0502020204030204" pitchFamily="34" charset="0"/>
                        </a:rPr>
                        <a:t>tarlatane</a:t>
                      </a:r>
                      <a:r>
                        <a:rPr kumimoji="0" lang="en-GB" sz="1600" kern="1200" dirty="0">
                          <a:solidFill>
                            <a:schemeClr val="dk1"/>
                          </a:solidFill>
                          <a:latin typeface="Calibri" panose="020F0502020204030204" pitchFamily="34" charset="0"/>
                          <a:ea typeface="+mn-ea"/>
                          <a:cs typeface="Calibri" panose="020F0502020204030204" pitchFamily="34" charset="0"/>
                        </a:rPr>
                        <a:t> to avoid contaminating the target </a:t>
                      </a:r>
                      <a:endParaRPr lang="en-GB" sz="1600" i="0" dirty="0">
                        <a:solidFill>
                          <a:schemeClr val="tx1"/>
                        </a:solidFill>
                        <a:latin typeface="Calibri" panose="020F0502020204030204" pitchFamily="34" charset="0"/>
                        <a:cs typeface="Calibri" panose="020F0502020204030204" pitchFamily="34" charset="0"/>
                      </a:endParaRPr>
                    </a:p>
                  </a:txBody>
                  <a:tcPr/>
                </a:tc>
                <a:tc gridSpan="2">
                  <a:txBody>
                    <a:bodyPr/>
                    <a:lstStyle/>
                    <a:p>
                      <a:pPr marL="0" marR="0" lvl="0" indent="0" algn="l" defTabSz="608013" rtl="0" eaLnBrk="1" fontAlgn="auto" latinLnBrk="0" hangingPunct="1">
                        <a:lnSpc>
                          <a:spcPct val="100000"/>
                        </a:lnSpc>
                        <a:spcBef>
                          <a:spcPts val="0"/>
                        </a:spcBef>
                        <a:spcAft>
                          <a:spcPts val="0"/>
                        </a:spcAft>
                        <a:buClrTx/>
                        <a:buSzTx/>
                        <a:buFontTx/>
                        <a:buNone/>
                        <a:tabLst>
                          <a:tab pos="3889375" algn="l"/>
                        </a:tabLst>
                        <a:defRPr/>
                      </a:pPr>
                      <a:r>
                        <a:rPr lang="en-US" sz="1600" b="1" dirty="0">
                          <a:solidFill>
                            <a:schemeClr val="accent5">
                              <a:lumMod val="75000"/>
                            </a:schemeClr>
                          </a:solidFill>
                          <a:latin typeface="Calibri" panose="020F0502020204030204" pitchFamily="34" charset="0"/>
                          <a:cs typeface="Calibri" panose="020F0502020204030204" pitchFamily="34" charset="0"/>
                        </a:rPr>
                        <a:t>A=</a:t>
                      </a:r>
                      <a:r>
                        <a:rPr kumimoji="0" lang="en-GB" sz="1600" kern="1200" dirty="0">
                          <a:solidFill>
                            <a:srgbClr val="008000"/>
                          </a:solidFill>
                          <a:latin typeface="Calibri" panose="020F0502020204030204" pitchFamily="34" charset="0"/>
                          <a:ea typeface="+mn-ea"/>
                          <a:cs typeface="Calibri" panose="020F0502020204030204" pitchFamily="34" charset="0"/>
                        </a:rPr>
                        <a:t>clean with alcohol the guides after removal of the tape to remove glue </a:t>
                      </a:r>
                      <a:r>
                        <a:rPr kumimoji="0" lang="en-GB" sz="1600" kern="1200" dirty="0" smtClean="0">
                          <a:solidFill>
                            <a:srgbClr val="008000"/>
                          </a:solidFill>
                          <a:latin typeface="Calibri" panose="020F0502020204030204" pitchFamily="34" charset="0"/>
                          <a:ea typeface="+mn-ea"/>
                          <a:cs typeface="Calibri" panose="020F0502020204030204" pitchFamily="34" charset="0"/>
                        </a:rPr>
                        <a:t>deposits</a:t>
                      </a:r>
                      <a:endParaRPr kumimoji="0" lang="fr-FR" sz="1600" kern="1200" dirty="0">
                        <a:solidFill>
                          <a:srgbClr val="008000"/>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kern="1200" dirty="0">
                        <a:solidFill>
                          <a:schemeClr val="dk1"/>
                        </a:solidFill>
                        <a:latin typeface="Calibri" panose="020F0502020204030204" pitchFamily="34" charset="0"/>
                        <a:ea typeface="+mn-ea"/>
                        <a:cs typeface="Calibri" panose="020F0502020204030204" pitchFamily="34" charset="0"/>
                      </a:endParaRPr>
                    </a:p>
                  </a:txBody>
                  <a:tcPr/>
                </a:tc>
                <a:tc hMerge="1">
                  <a:txBody>
                    <a:bodyPr/>
                    <a:lstStyle/>
                    <a:p>
                      <a:endParaRPr lang="fr-F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726111793"/>
                  </a:ext>
                </a:extLst>
              </a:tr>
              <a:tr h="1023517">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600" kern="1200" dirty="0">
                          <a:solidFill>
                            <a:schemeClr val="dk1"/>
                          </a:solidFill>
                          <a:latin typeface="Calibri" panose="020F0502020204030204" pitchFamily="34" charset="0"/>
                          <a:ea typeface="+mn-ea"/>
                          <a:cs typeface="Calibri" panose="020F0502020204030204" pitchFamily="34" charset="0"/>
                        </a:rPr>
                        <a:t>Position the hypertac behind the grounding braids of the Front-End as there is a risk of catching them when</a:t>
                      </a:r>
                      <a:r>
                        <a:rPr kumimoji="0" lang="en-GB" sz="1600" kern="1200" baseline="0" dirty="0">
                          <a:solidFill>
                            <a:schemeClr val="dk1"/>
                          </a:solidFill>
                          <a:latin typeface="Calibri" panose="020F0502020204030204" pitchFamily="34" charset="0"/>
                          <a:ea typeface="+mn-ea"/>
                          <a:cs typeface="Calibri" panose="020F0502020204030204" pitchFamily="34" charset="0"/>
                        </a:rPr>
                        <a:t> t</a:t>
                      </a:r>
                      <a:r>
                        <a:rPr kumimoji="0" lang="en-GB" sz="1600" kern="1200" dirty="0">
                          <a:solidFill>
                            <a:schemeClr val="dk1"/>
                          </a:solidFill>
                          <a:latin typeface="Calibri" panose="020F0502020204030204" pitchFamily="34" charset="0"/>
                          <a:ea typeface="+mn-ea"/>
                          <a:cs typeface="Calibri" panose="020F0502020204030204" pitchFamily="34" charset="0"/>
                        </a:rPr>
                        <a:t>he target is removed</a:t>
                      </a:r>
                      <a:endParaRPr kumimoji="0" lang="en-GB" sz="1600" i="0" kern="1200" dirty="0">
                        <a:solidFill>
                          <a:srgbClr val="FF66FF"/>
                        </a:solidFill>
                        <a:latin typeface="Calibri" panose="020F0502020204030204" pitchFamily="34" charset="0"/>
                        <a:ea typeface="+mn-ea"/>
                        <a:cs typeface="Calibri" panose="020F0502020204030204" pitchFamily="34" charset="0"/>
                      </a:endParaRPr>
                    </a:p>
                  </a:txBody>
                  <a:tcPr/>
                </a:tc>
                <a:tc gridSpan="3">
                  <a:txBody>
                    <a:bodyPr/>
                    <a:lstStyle/>
                    <a:p>
                      <a:pPr marL="0" indent="0" algn="just">
                        <a:buFont typeface="Arial" panose="020B0604020202020204" pitchFamily="34" charset="0"/>
                        <a:buNone/>
                      </a:pPr>
                      <a:r>
                        <a:rPr lang="en-US" sz="1600" b="1" dirty="0">
                          <a:solidFill>
                            <a:schemeClr val="accent5">
                              <a:lumMod val="75000"/>
                            </a:schemeClr>
                          </a:solidFill>
                          <a:latin typeface="Calibri" panose="020F0502020204030204" pitchFamily="34" charset="0"/>
                          <a:cs typeface="Calibri" panose="020F0502020204030204" pitchFamily="34" charset="0"/>
                        </a:rPr>
                        <a:t>A= </a:t>
                      </a:r>
                      <a:r>
                        <a:rPr kumimoji="0" lang="en-GB" sz="16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to add in the new version of the </a:t>
                      </a:r>
                      <a:r>
                        <a:rPr kumimoji="0" lang="en-GB" sz="1600" kern="120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WDP / Julien</a:t>
                      </a:r>
                      <a:r>
                        <a:rPr kumimoji="0" lang="en-GB" sz="1600" kern="1200" baseline="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 Riegert – EN/STI</a:t>
                      </a:r>
                      <a:endParaRPr kumimoji="0" lang="fr-FR" sz="1600" kern="1200" dirty="0">
                        <a:solidFill>
                          <a:srgbClr val="008000"/>
                        </a:solidFill>
                        <a:latin typeface="Calibri" panose="020F0502020204030204" pitchFamily="34" charset="0"/>
                        <a:ea typeface="+mn-ea"/>
                        <a:cs typeface="Calibri" panose="020F0502020204030204" pitchFamily="34" charset="0"/>
                      </a:endParaRPr>
                    </a:p>
                  </a:txBody>
                  <a:tcPr/>
                </a:tc>
                <a:tc hMerge="1">
                  <a:txBody>
                    <a:bodyPr/>
                    <a:lstStyle/>
                    <a:p>
                      <a:endParaRPr lang="fr-FR"/>
                    </a:p>
                  </a:txBody>
                  <a:tcPr/>
                </a:tc>
                <a:tc hMerge="1">
                  <a:txBody>
                    <a:bodyPr/>
                    <a:lstStyle/>
                    <a:p>
                      <a:endParaRPr lang="fr-FR" dirty="0"/>
                    </a:p>
                  </a:txBody>
                  <a:tcPr/>
                </a:tc>
                <a:extLst>
                  <a:ext uri="{0D108BD9-81ED-4DB2-BD59-A6C34878D82A}">
                    <a16:rowId xmlns:a16="http://schemas.microsoft.com/office/drawing/2014/main" val="3626881040"/>
                  </a:ext>
                </a:extLst>
              </a:tr>
              <a:tr h="1558831">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600" kern="1200" dirty="0">
                          <a:solidFill>
                            <a:schemeClr val="dk1"/>
                          </a:solidFill>
                          <a:latin typeface="Calibri" panose="020F0502020204030204" pitchFamily="34" charset="0"/>
                          <a:ea typeface="+mn-ea"/>
                          <a:cs typeface="Calibri" panose="020F0502020204030204" pitchFamily="34" charset="0"/>
                        </a:rPr>
                        <a:t>Push the LIEBE cables </a:t>
                      </a:r>
                      <a:r>
                        <a:rPr kumimoji="0" lang="en-GB" sz="1600" kern="1200" baseline="0" dirty="0">
                          <a:solidFill>
                            <a:schemeClr val="tx1"/>
                          </a:solidFill>
                          <a:latin typeface="Calibri" panose="020F0502020204030204" pitchFamily="34" charset="0"/>
                          <a:ea typeface="+mn-ea"/>
                          <a:cs typeface="Calibri" panose="020F0502020204030204" pitchFamily="34" charset="0"/>
                        </a:rPr>
                        <a:t>closer to </a:t>
                      </a:r>
                      <a:r>
                        <a:rPr kumimoji="0" lang="en-GB" sz="1600" kern="1200" dirty="0">
                          <a:solidFill>
                            <a:schemeClr val="tx1"/>
                          </a:solidFill>
                          <a:latin typeface="Calibri" panose="020F0502020204030204" pitchFamily="34" charset="0"/>
                          <a:ea typeface="+mn-ea"/>
                          <a:cs typeface="Calibri" panose="020F0502020204030204" pitchFamily="34" charset="0"/>
                        </a:rPr>
                        <a:t>the target </a:t>
                      </a:r>
                      <a:endParaRPr kumimoji="0" lang="en-GB" sz="1600" i="0" kern="1200" dirty="0">
                        <a:solidFill>
                          <a:schemeClr val="tx1"/>
                        </a:solidFill>
                        <a:latin typeface="Calibri" panose="020F0502020204030204" pitchFamily="34" charset="0"/>
                        <a:ea typeface="+mn-ea"/>
                        <a:cs typeface="Calibri" panose="020F0502020204030204" pitchFamily="34" charset="0"/>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b="1" dirty="0">
                          <a:solidFill>
                            <a:schemeClr val="accent5">
                              <a:lumMod val="75000"/>
                            </a:schemeClr>
                          </a:solidFill>
                          <a:latin typeface="Calibri" panose="020F0502020204030204" pitchFamily="34" charset="0"/>
                          <a:cs typeface="Calibri" panose="020F0502020204030204" pitchFamily="34" charset="0"/>
                        </a:rPr>
                        <a:t>A= </a:t>
                      </a:r>
                      <a:r>
                        <a:rPr lang="en-US" sz="1600" b="1" dirty="0">
                          <a:solidFill>
                            <a:srgbClr val="FF0000"/>
                          </a:solidFill>
                          <a:latin typeface="Calibri" panose="020F0502020204030204" pitchFamily="34" charset="0"/>
                          <a:cs typeface="Calibri" panose="020F0502020204030204" pitchFamily="34" charset="0"/>
                        </a:rPr>
                        <a:t>-</a:t>
                      </a:r>
                      <a:r>
                        <a:rPr lang="en-US" sz="1600" b="1" dirty="0">
                          <a:solidFill>
                            <a:schemeClr val="accent5">
                              <a:lumMod val="75000"/>
                            </a:schemeClr>
                          </a:solidFill>
                          <a:latin typeface="Calibri" panose="020F0502020204030204" pitchFamily="34" charset="0"/>
                          <a:cs typeface="Calibri" panose="020F0502020204030204" pitchFamily="34" charset="0"/>
                        </a:rPr>
                        <a:t> </a:t>
                      </a:r>
                      <a:r>
                        <a:rPr kumimoji="0" lang="en-GB" sz="16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to add in the new version of the </a:t>
                      </a:r>
                      <a:r>
                        <a:rPr kumimoji="0" lang="en-GB" sz="1600" kern="120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WDP / Julien</a:t>
                      </a:r>
                      <a:r>
                        <a:rPr kumimoji="0" lang="en-GB" sz="1600" kern="1200" baseline="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 Riegert – EN/STI</a:t>
                      </a:r>
                      <a:endParaRPr kumimoji="0" lang="en-GB" sz="16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600" kern="1200" dirty="0">
                          <a:solidFill>
                            <a:srgbClr val="008000"/>
                          </a:solidFill>
                          <a:latin typeface="Calibri" panose="020F0502020204030204" pitchFamily="34" charset="0"/>
                          <a:ea typeface="+mn-ea"/>
                          <a:cs typeface="Calibri" panose="020F0502020204030204" pitchFamily="34" charset="0"/>
                        </a:rPr>
                        <a:t>     - Use of radiation resistant collars to hang cables (no plastic </a:t>
                      </a:r>
                      <a:r>
                        <a:rPr kumimoji="0" lang="en-GB" sz="1600" kern="1200" dirty="0" smtClean="0">
                          <a:solidFill>
                            <a:srgbClr val="008000"/>
                          </a:solidFill>
                          <a:latin typeface="Calibri" panose="020F0502020204030204" pitchFamily="34" charset="0"/>
                          <a:ea typeface="+mn-ea"/>
                          <a:cs typeface="Calibri" panose="020F0502020204030204" pitchFamily="34" charset="0"/>
                        </a:rPr>
                        <a:t>collar </a:t>
                      </a:r>
                      <a:endParaRPr kumimoji="0" lang="en-GB" sz="1600" kern="1200" dirty="0">
                        <a:solidFill>
                          <a:srgbClr val="FF0000"/>
                        </a:solidFill>
                        <a:latin typeface="Calibri" panose="020F0502020204030204" pitchFamily="34" charset="0"/>
                        <a:ea typeface="+mn-ea"/>
                        <a:cs typeface="Calibri" panose="020F0502020204030204" pitchFamily="34" charset="0"/>
                      </a:endParaRPr>
                    </a:p>
                  </a:txBody>
                  <a:tcPr/>
                </a:tc>
                <a:tc gridSpan="2">
                  <a:txBody>
                    <a:bodyPr/>
                    <a:lstStyle/>
                    <a:p>
                      <a:endParaRPr lang="fr-FR" sz="1600" dirty="0">
                        <a:latin typeface="Calibri" panose="020F0502020204030204" pitchFamily="34" charset="0"/>
                        <a:cs typeface="Calibri" panose="020F0502020204030204" pitchFamily="34" charset="0"/>
                      </a:endParaRPr>
                    </a:p>
                  </a:txBody>
                  <a:tcPr/>
                </a:tc>
                <a:tc hMerge="1">
                  <a:txBody>
                    <a:bodyPr/>
                    <a:lstStyle/>
                    <a:p>
                      <a:endParaRPr lang="fr-FR" dirty="0"/>
                    </a:p>
                  </a:txBody>
                  <a:tcPr/>
                </a:tc>
                <a:extLst>
                  <a:ext uri="{0D108BD9-81ED-4DB2-BD59-A6C34878D82A}">
                    <a16:rowId xmlns:a16="http://schemas.microsoft.com/office/drawing/2014/main" val="698075865"/>
                  </a:ext>
                </a:extLst>
              </a:tr>
            </a:tbl>
          </a:graphicData>
        </a:graphic>
      </p:graphicFrame>
      <p:pic>
        <p:nvPicPr>
          <p:cNvPr id="2" name="Picture 1"/>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7223415" y="1338809"/>
            <a:ext cx="1640499" cy="2140991"/>
          </a:xfrm>
          <a:prstGeom prst="rect">
            <a:avLst/>
          </a:prstGeom>
        </p:spPr>
      </p:pic>
      <p:pic>
        <p:nvPicPr>
          <p:cNvPr id="10" name="Picture 9"/>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6730636" y="4773639"/>
            <a:ext cx="2145978" cy="1654440"/>
          </a:xfrm>
          <a:prstGeom prst="rect">
            <a:avLst/>
          </a:prstGeom>
        </p:spPr>
      </p:pic>
    </p:spTree>
    <p:extLst>
      <p:ext uri="{BB962C8B-B14F-4D97-AF65-F5344CB8AC3E}">
        <p14:creationId xmlns:p14="http://schemas.microsoft.com/office/powerpoint/2010/main" val="5786647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35</a:t>
            </a:fld>
            <a:endParaRPr lang="en-US" dirty="0"/>
          </a:p>
        </p:txBody>
      </p:sp>
      <p:sp>
        <p:nvSpPr>
          <p:cNvPr id="5" name="Title 1"/>
          <p:cNvSpPr txBox="1">
            <a:spLocks/>
          </p:cNvSpPr>
          <p:nvPr/>
        </p:nvSpPr>
        <p:spPr>
          <a:xfrm>
            <a:off x="4414603" y="500048"/>
            <a:ext cx="4729398"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7. LIEBE target tests</a:t>
            </a:r>
          </a:p>
        </p:txBody>
      </p:sp>
      <p:graphicFrame>
        <p:nvGraphicFramePr>
          <p:cNvPr id="7" name="Table 6"/>
          <p:cNvGraphicFramePr>
            <a:graphicFrameLocks noGrp="1"/>
          </p:cNvGraphicFramePr>
          <p:nvPr>
            <p:extLst>
              <p:ext uri="{D42A27DB-BD31-4B8C-83A1-F6EECF244321}">
                <p14:modId xmlns:p14="http://schemas.microsoft.com/office/powerpoint/2010/main" val="899947197"/>
              </p:ext>
            </p:extLst>
          </p:nvPr>
        </p:nvGraphicFramePr>
        <p:xfrm>
          <a:off x="216462" y="942619"/>
          <a:ext cx="8820941" cy="2773680"/>
        </p:xfrm>
        <a:graphic>
          <a:graphicData uri="http://schemas.openxmlformats.org/drawingml/2006/table">
            <a:tbl>
              <a:tblPr firstRow="1" bandRow="1">
                <a:tableStyleId>{5C22544A-7EE6-4342-B048-85BDC9FD1C3A}</a:tableStyleId>
              </a:tblPr>
              <a:tblGrid>
                <a:gridCol w="3394546">
                  <a:extLst>
                    <a:ext uri="{9D8B030D-6E8A-4147-A177-3AD203B41FA5}">
                      <a16:colId xmlns:a16="http://schemas.microsoft.com/office/drawing/2014/main" val="4069188520"/>
                    </a:ext>
                  </a:extLst>
                </a:gridCol>
                <a:gridCol w="2701454">
                  <a:extLst>
                    <a:ext uri="{9D8B030D-6E8A-4147-A177-3AD203B41FA5}">
                      <a16:colId xmlns:a16="http://schemas.microsoft.com/office/drawing/2014/main" val="2733181611"/>
                    </a:ext>
                  </a:extLst>
                </a:gridCol>
                <a:gridCol w="2724941">
                  <a:extLst>
                    <a:ext uri="{9D8B030D-6E8A-4147-A177-3AD203B41FA5}">
                      <a16:colId xmlns:a16="http://schemas.microsoft.com/office/drawing/2014/main" val="1178237970"/>
                    </a:ext>
                  </a:extLst>
                </a:gridCol>
              </a:tblGrid>
              <a:tr h="39016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kern="1200" dirty="0">
                          <a:solidFill>
                            <a:schemeClr val="lt1"/>
                          </a:solidFill>
                          <a:latin typeface="Calibri" panose="020F0502020204030204" pitchFamily="34" charset="0"/>
                          <a:ea typeface="+mn-ea"/>
                          <a:cs typeface="Calibri" panose="020F0502020204030204" pitchFamily="34" charset="0"/>
                        </a:rPr>
                        <a:t>REX : </a:t>
                      </a:r>
                      <a:r>
                        <a:rPr kumimoji="0" lang="fr-FR" sz="2000" b="1" kern="1200" dirty="0">
                          <a:solidFill>
                            <a:schemeClr val="lt1"/>
                          </a:solidFill>
                          <a:latin typeface="Calibri" panose="020F0502020204030204" pitchFamily="34" charset="0"/>
                          <a:ea typeface="+mn-ea"/>
                          <a:cs typeface="Calibri" panose="020F0502020204030204" pitchFamily="34" charset="0"/>
                        </a:rPr>
                        <a:t>SETUP OF THE SKID</a:t>
                      </a:r>
                    </a:p>
                  </a:txBody>
                  <a:tcPr/>
                </a:tc>
                <a:tc gridSpan="2">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tc hMerge="1">
                  <a:txBody>
                    <a:bodyPr/>
                    <a:lstStyle/>
                    <a:p>
                      <a:endParaRPr lang="fr-FR"/>
                    </a:p>
                  </a:txBody>
                  <a:tcPr/>
                </a:tc>
                <a:extLst>
                  <a:ext uri="{0D108BD9-81ED-4DB2-BD59-A6C34878D82A}">
                    <a16:rowId xmlns:a16="http://schemas.microsoft.com/office/drawing/2014/main" val="2080153155"/>
                  </a:ext>
                </a:extLst>
              </a:tr>
              <a:tr h="2164741">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800" kern="1200" dirty="0">
                          <a:solidFill>
                            <a:schemeClr val="dk1"/>
                          </a:solidFill>
                          <a:latin typeface="Calibri" panose="020F0502020204030204" pitchFamily="34" charset="0"/>
                          <a:ea typeface="+mn-ea"/>
                          <a:cs typeface="Calibri" panose="020F0502020204030204" pitchFamily="34" charset="0"/>
                        </a:rPr>
                        <a:t>Time to setup the skid ~ 3min45 </a:t>
                      </a:r>
                      <a:r>
                        <a:rPr kumimoji="0" lang="fr-FR" sz="18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 </a:t>
                      </a:r>
                      <a:r>
                        <a:rPr kumimoji="0" lang="en-GB" sz="1800" kern="1200" dirty="0">
                          <a:solidFill>
                            <a:schemeClr val="dk1"/>
                          </a:solidFill>
                          <a:latin typeface="Calibri" panose="020F0502020204030204" pitchFamily="34" charset="0"/>
                          <a:ea typeface="+mn-ea"/>
                          <a:cs typeface="Calibri" panose="020F0502020204030204" pitchFamily="34" charset="0"/>
                        </a:rPr>
                        <a:t>Plan to unwind the cables in advance of the skid (loss of time to untangle the pipes) </a:t>
                      </a:r>
                      <a:endParaRPr lang="en-GB" sz="1800" i="0" dirty="0">
                        <a:solidFill>
                          <a:schemeClr val="tx1"/>
                        </a:solidFill>
                        <a:latin typeface="Calibri" panose="020F0502020204030204" pitchFamily="34" charset="0"/>
                        <a:cs typeface="Calibri" panose="020F0502020204030204" pitchFamily="34" charset="0"/>
                      </a:endParaRPr>
                    </a:p>
                  </a:txBody>
                  <a:tcPr/>
                </a:tc>
                <a:tc>
                  <a:txBody>
                    <a:bodyPr/>
                    <a:lstStyle/>
                    <a:p>
                      <a:pPr marL="0" indent="0" algn="just">
                        <a:buFont typeface="Arial" panose="020B0604020202020204" pitchFamily="34" charset="0"/>
                        <a:buNone/>
                      </a:pPr>
                      <a:r>
                        <a:rPr lang="en-US" sz="1800" b="1" dirty="0">
                          <a:solidFill>
                            <a:schemeClr val="accent5">
                              <a:lumMod val="75000"/>
                            </a:schemeClr>
                          </a:solidFill>
                          <a:latin typeface="Calibri" panose="020F0502020204030204" pitchFamily="34" charset="0"/>
                          <a:cs typeface="Calibri" panose="020F0502020204030204" pitchFamily="34" charset="0"/>
                        </a:rPr>
                        <a:t>A= </a:t>
                      </a:r>
                      <a:r>
                        <a:rPr kumimoji="0" lang="en-GB" sz="18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to add in the new version of the </a:t>
                      </a:r>
                      <a:r>
                        <a:rPr kumimoji="0" lang="en-GB" sz="1800" kern="120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WDP / Julien Riegert</a:t>
                      </a:r>
                      <a:r>
                        <a:rPr kumimoji="0" lang="en-GB" sz="1800" kern="1200" baseline="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 – EN/STI</a:t>
                      </a:r>
                      <a:endParaRPr kumimoji="0" lang="en-GB" sz="1800" kern="1200" dirty="0">
                        <a:solidFill>
                          <a:srgbClr val="FF0000"/>
                        </a:solidFill>
                        <a:latin typeface="Calibri" panose="020F0502020204030204" pitchFamily="34" charset="0"/>
                        <a:ea typeface="+mn-ea"/>
                        <a:cs typeface="Calibri" panose="020F0502020204030204" pitchFamily="34" charset="0"/>
                      </a:endParaRPr>
                    </a:p>
                    <a:p>
                      <a:pPr marL="0" marR="0" lvl="0" indent="0" algn="l" defTabSz="608013" rtl="0" eaLnBrk="1" fontAlgn="auto" latinLnBrk="0" hangingPunct="1">
                        <a:lnSpc>
                          <a:spcPct val="100000"/>
                        </a:lnSpc>
                        <a:spcBef>
                          <a:spcPts val="0"/>
                        </a:spcBef>
                        <a:spcAft>
                          <a:spcPts val="0"/>
                        </a:spcAft>
                        <a:buClrTx/>
                        <a:buSzTx/>
                        <a:buFontTx/>
                        <a:buNone/>
                        <a:tabLst>
                          <a:tab pos="3889375" algn="l"/>
                        </a:tabLst>
                        <a:defRPr/>
                      </a:pPr>
                      <a:endParaRPr kumimoji="0" lang="fr-FR" sz="1800" kern="1200" dirty="0">
                        <a:solidFill>
                          <a:srgbClr val="008000"/>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6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endParaRPr lang="fr-FR" sz="18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726111793"/>
                  </a:ext>
                </a:extLst>
              </a:tr>
            </a:tbl>
          </a:graphicData>
        </a:graphic>
      </p:graphicFrame>
      <p:pic>
        <p:nvPicPr>
          <p:cNvPr id="8" name="Picture 7"/>
          <p:cNvPicPr>
            <a:picLocks noChangeAspect="1"/>
          </p:cNvPicPr>
          <p:nvPr/>
        </p:nvPicPr>
        <p:blipFill rotWithShape="1">
          <a:blip r:embed="rId2" cstate="hqprint">
            <a:extLst>
              <a:ext uri="{28A0092B-C50C-407E-A947-70E740481C1C}">
                <a14:useLocalDpi xmlns:a14="http://schemas.microsoft.com/office/drawing/2010/main"/>
              </a:ext>
            </a:extLst>
          </a:blip>
          <a:srcRect b="-566"/>
          <a:stretch/>
        </p:blipFill>
        <p:spPr>
          <a:xfrm rot="16200000">
            <a:off x="6770850" y="1547651"/>
            <a:ext cx="2055095" cy="1728391"/>
          </a:xfrm>
          <a:prstGeom prst="rect">
            <a:avLst/>
          </a:prstGeom>
        </p:spPr>
      </p:pic>
      <p:graphicFrame>
        <p:nvGraphicFramePr>
          <p:cNvPr id="9" name="Table 8"/>
          <p:cNvGraphicFramePr>
            <a:graphicFrameLocks noGrp="1"/>
          </p:cNvGraphicFramePr>
          <p:nvPr>
            <p:extLst>
              <p:ext uri="{D42A27DB-BD31-4B8C-83A1-F6EECF244321}">
                <p14:modId xmlns:p14="http://schemas.microsoft.com/office/powerpoint/2010/main" val="1171170338"/>
              </p:ext>
            </p:extLst>
          </p:nvPr>
        </p:nvGraphicFramePr>
        <p:xfrm>
          <a:off x="216461" y="3547712"/>
          <a:ext cx="8820941" cy="2926080"/>
        </p:xfrm>
        <a:graphic>
          <a:graphicData uri="http://schemas.openxmlformats.org/drawingml/2006/table">
            <a:tbl>
              <a:tblPr firstRow="1" bandRow="1">
                <a:tableStyleId>{5C22544A-7EE6-4342-B048-85BDC9FD1C3A}</a:tableStyleId>
              </a:tblPr>
              <a:tblGrid>
                <a:gridCol w="3394546">
                  <a:extLst>
                    <a:ext uri="{9D8B030D-6E8A-4147-A177-3AD203B41FA5}">
                      <a16:colId xmlns:a16="http://schemas.microsoft.com/office/drawing/2014/main" val="4069188520"/>
                    </a:ext>
                  </a:extLst>
                </a:gridCol>
                <a:gridCol w="5426395">
                  <a:extLst>
                    <a:ext uri="{9D8B030D-6E8A-4147-A177-3AD203B41FA5}">
                      <a16:colId xmlns:a16="http://schemas.microsoft.com/office/drawing/2014/main" val="2733181611"/>
                    </a:ext>
                  </a:extLst>
                </a:gridCol>
              </a:tblGrid>
              <a:tr h="81192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kern="1200" dirty="0">
                          <a:solidFill>
                            <a:schemeClr val="lt1"/>
                          </a:solidFill>
                          <a:latin typeface="Calibri" panose="020F0502020204030204" pitchFamily="34" charset="0"/>
                          <a:ea typeface="+mn-ea"/>
                          <a:cs typeface="Calibri" panose="020F0502020204030204" pitchFamily="34" charset="0"/>
                        </a:rPr>
                        <a:t>REX : </a:t>
                      </a:r>
                      <a:r>
                        <a:rPr kumimoji="0" lang="fr-FR" sz="2000" b="1" kern="1200" dirty="0">
                          <a:solidFill>
                            <a:schemeClr val="lt1"/>
                          </a:solidFill>
                          <a:latin typeface="Calibri" panose="020F0502020204030204" pitchFamily="34" charset="0"/>
                          <a:ea typeface="+mn-ea"/>
                          <a:cs typeface="Calibri" panose="020F0502020204030204" pitchFamily="34" charset="0"/>
                        </a:rPr>
                        <a:t>PULLING OF THE CABLE (</a:t>
                      </a:r>
                      <a:r>
                        <a:rPr lang="en-GB" sz="2000" dirty="0">
                          <a:latin typeface="Calibri" panose="020F0502020204030204" pitchFamily="34" charset="0"/>
                          <a:cs typeface="Calibri" panose="020F0502020204030204" pitchFamily="34" charset="0"/>
                        </a:rPr>
                        <a:t>through the Boris tube</a:t>
                      </a:r>
                      <a:endParaRPr lang="fr-FR" sz="2000" dirty="0">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kern="1200" dirty="0">
                          <a:solidFill>
                            <a:schemeClr val="lt1"/>
                          </a:solidFill>
                          <a:latin typeface="Calibri" panose="020F0502020204030204" pitchFamily="34" charset="0"/>
                          <a:ea typeface="+mn-ea"/>
                          <a:cs typeface="Calibri" panose="020F0502020204030204" pitchFamily="34" charset="0"/>
                        </a:rPr>
                        <a:t>from HV room)</a:t>
                      </a:r>
                    </a:p>
                  </a:txBody>
                  <a:tcPr/>
                </a:tc>
                <a:tc>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1747404">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kern="1200" dirty="0">
                          <a:solidFill>
                            <a:schemeClr val="dk1"/>
                          </a:solidFill>
                          <a:latin typeface="+mn-lt"/>
                          <a:ea typeface="+mn-ea"/>
                          <a:cs typeface="+mn-cs"/>
                        </a:rPr>
                        <a:t>A 15m needle was pushed from HV room to GPS front end. </a:t>
                      </a:r>
                      <a:r>
                        <a:rPr kumimoji="0" lang="en-GB" sz="1800" kern="1200" dirty="0">
                          <a:solidFill>
                            <a:schemeClr val="dk1"/>
                          </a:solidFill>
                          <a:latin typeface="+mn-lt"/>
                          <a:ea typeface="+mn-ea"/>
                          <a:cs typeface="+mn-cs"/>
                          <a:sym typeface="Wingdings" panose="05000000000000000000" pitchFamily="2" charset="2"/>
                        </a:rPr>
                        <a:t>The needle was unrolled and inserted straight without twisting. </a:t>
                      </a:r>
                      <a:r>
                        <a:rPr kumimoji="0" lang="en-GB" sz="1800" kern="1200" dirty="0">
                          <a:solidFill>
                            <a:schemeClr val="dk1"/>
                          </a:solidFill>
                          <a:latin typeface="+mn-lt"/>
                          <a:ea typeface="+mn-ea"/>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kern="1200" dirty="0">
                        <a:solidFill>
                          <a:schemeClr val="dk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400" kern="1200" dirty="0">
                        <a:solidFill>
                          <a:schemeClr val="dk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600" kern="1200" dirty="0">
                        <a:solidFill>
                          <a:schemeClr val="dk1"/>
                        </a:solidFill>
                        <a:latin typeface="+mn-lt"/>
                        <a:ea typeface="+mn-ea"/>
                        <a:cs typeface="+mn-cs"/>
                      </a:endParaRPr>
                    </a:p>
                  </a:txBody>
                  <a:tcPr/>
                </a:tc>
                <a:tc>
                  <a:txBody>
                    <a:bodyPr/>
                    <a:lstStyle/>
                    <a:p>
                      <a:pPr marL="0" indent="0" algn="just">
                        <a:buFont typeface="Arial" panose="020B0604020202020204" pitchFamily="34" charset="0"/>
                        <a:buNone/>
                      </a:pPr>
                      <a:r>
                        <a:rPr lang="en-US" sz="1800" b="1" dirty="0">
                          <a:solidFill>
                            <a:schemeClr val="accent5">
                              <a:lumMod val="75000"/>
                            </a:schemeClr>
                          </a:solidFill>
                          <a:latin typeface="Calibri" panose="020F0502020204030204" pitchFamily="34" charset="0"/>
                          <a:cs typeface="Calibri" panose="020F0502020204030204" pitchFamily="34" charset="0"/>
                        </a:rPr>
                        <a:t>R= </a:t>
                      </a:r>
                      <a:r>
                        <a:rPr kumimoji="0" lang="en-GB" sz="1800" kern="1200" dirty="0">
                          <a:solidFill>
                            <a:schemeClr val="dk1"/>
                          </a:solidFill>
                          <a:latin typeface="+mn-lt"/>
                          <a:ea typeface="+mn-ea"/>
                          <a:cs typeface="+mn-cs"/>
                          <a:sym typeface="Wingdings" panose="05000000000000000000" pitchFamily="2" charset="2"/>
                        </a:rPr>
                        <a:t>It ensured a good introduction of the needle and avoided blockages inside the Boris tube. </a:t>
                      </a:r>
                      <a:endParaRPr kumimoji="0" lang="fr-FR" sz="1800" kern="1200" dirty="0">
                        <a:solidFill>
                          <a:srgbClr val="008000"/>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726111793"/>
                  </a:ext>
                </a:extLst>
              </a:tr>
            </a:tbl>
          </a:graphicData>
        </a:graphic>
      </p:graphicFrame>
      <p:pic>
        <p:nvPicPr>
          <p:cNvPr id="6" name="Picture 5"/>
          <p:cNvPicPr>
            <a:picLocks noChangeAspect="1"/>
          </p:cNvPicPr>
          <p:nvPr/>
        </p:nvPicPr>
        <p:blipFill rotWithShape="1">
          <a:blip r:embed="rId3" cstate="hqprint">
            <a:extLst>
              <a:ext uri="{28A0092B-C50C-407E-A947-70E740481C1C}">
                <a14:useLocalDpi xmlns:a14="http://schemas.microsoft.com/office/drawing/2010/main"/>
              </a:ext>
            </a:extLst>
          </a:blip>
          <a:srcRect t="-2"/>
          <a:stretch/>
        </p:blipFill>
        <p:spPr>
          <a:xfrm rot="10800000">
            <a:off x="4977495" y="5163044"/>
            <a:ext cx="2629804" cy="1256462"/>
          </a:xfrm>
          <a:prstGeom prst="rect">
            <a:avLst/>
          </a:prstGeom>
        </p:spPr>
      </p:pic>
    </p:spTree>
    <p:extLst>
      <p:ext uri="{BB962C8B-B14F-4D97-AF65-F5344CB8AC3E}">
        <p14:creationId xmlns:p14="http://schemas.microsoft.com/office/powerpoint/2010/main" val="226417108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36</a:t>
            </a:fld>
            <a:endParaRPr lang="en-US" dirty="0"/>
          </a:p>
        </p:txBody>
      </p:sp>
      <p:sp>
        <p:nvSpPr>
          <p:cNvPr id="5" name="Title 1"/>
          <p:cNvSpPr txBox="1">
            <a:spLocks/>
          </p:cNvSpPr>
          <p:nvPr/>
        </p:nvSpPr>
        <p:spPr>
          <a:xfrm>
            <a:off x="4414603" y="500048"/>
            <a:ext cx="4729398"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7. LIEBE target tests</a:t>
            </a:r>
          </a:p>
        </p:txBody>
      </p:sp>
      <p:graphicFrame>
        <p:nvGraphicFramePr>
          <p:cNvPr id="8" name="Table 7"/>
          <p:cNvGraphicFramePr>
            <a:graphicFrameLocks noGrp="1"/>
          </p:cNvGraphicFramePr>
          <p:nvPr>
            <p:extLst>
              <p:ext uri="{D42A27DB-BD31-4B8C-83A1-F6EECF244321}">
                <p14:modId xmlns:p14="http://schemas.microsoft.com/office/powerpoint/2010/main" val="580624544"/>
              </p:ext>
            </p:extLst>
          </p:nvPr>
        </p:nvGraphicFramePr>
        <p:xfrm>
          <a:off x="241300" y="942619"/>
          <a:ext cx="8796103" cy="2419858"/>
        </p:xfrm>
        <a:graphic>
          <a:graphicData uri="http://schemas.openxmlformats.org/drawingml/2006/table">
            <a:tbl>
              <a:tblPr firstRow="1" bandRow="1">
                <a:tableStyleId>{5C22544A-7EE6-4342-B048-85BDC9FD1C3A}</a:tableStyleId>
              </a:tblPr>
              <a:tblGrid>
                <a:gridCol w="4610100">
                  <a:extLst>
                    <a:ext uri="{9D8B030D-6E8A-4147-A177-3AD203B41FA5}">
                      <a16:colId xmlns:a16="http://schemas.microsoft.com/office/drawing/2014/main" val="4069188520"/>
                    </a:ext>
                  </a:extLst>
                </a:gridCol>
                <a:gridCol w="4186003">
                  <a:extLst>
                    <a:ext uri="{9D8B030D-6E8A-4147-A177-3AD203B41FA5}">
                      <a16:colId xmlns:a16="http://schemas.microsoft.com/office/drawing/2014/main" val="2733181611"/>
                    </a:ext>
                  </a:extLst>
                </a:gridCol>
              </a:tblGrid>
              <a:tr h="33144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kern="1200" dirty="0">
                          <a:solidFill>
                            <a:schemeClr val="lt1"/>
                          </a:solidFill>
                          <a:latin typeface="Calibri" panose="020F0502020204030204" pitchFamily="34" charset="0"/>
                          <a:ea typeface="+mn-ea"/>
                          <a:cs typeface="Calibri" panose="020F0502020204030204" pitchFamily="34" charset="0"/>
                        </a:rPr>
                        <a:t>REX : </a:t>
                      </a:r>
                      <a:r>
                        <a:rPr kumimoji="0" lang="fr-FR" sz="2000" b="1" kern="1200" dirty="0">
                          <a:solidFill>
                            <a:schemeClr val="lt1"/>
                          </a:solidFill>
                          <a:latin typeface="Calibri" panose="020F0502020204030204" pitchFamily="34" charset="0"/>
                          <a:ea typeface="+mn-ea"/>
                          <a:cs typeface="Calibri" panose="020F0502020204030204" pitchFamily="34" charset="0"/>
                        </a:rPr>
                        <a:t>PULLING OF THE CABLE (</a:t>
                      </a:r>
                      <a:r>
                        <a:rPr lang="en-GB" sz="2000" dirty="0">
                          <a:latin typeface="Calibri" panose="020F0502020204030204" pitchFamily="34" charset="0"/>
                          <a:cs typeface="Calibri" panose="020F0502020204030204" pitchFamily="34" charset="0"/>
                        </a:rPr>
                        <a:t>through the Boris tube </a:t>
                      </a:r>
                      <a:r>
                        <a:rPr kumimoji="0" lang="fr-FR" sz="2000" b="1" kern="1200" dirty="0">
                          <a:solidFill>
                            <a:schemeClr val="lt1"/>
                          </a:solidFill>
                          <a:latin typeface="Calibri" panose="020F0502020204030204" pitchFamily="34" charset="0"/>
                          <a:ea typeface="+mn-ea"/>
                          <a:cs typeface="Calibri" panose="020F0502020204030204" pitchFamily="34" charset="0"/>
                        </a:rPr>
                        <a:t>from HV room)</a:t>
                      </a:r>
                    </a:p>
                  </a:txBody>
                  <a:tcPr/>
                </a:tc>
                <a:tc>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804418">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800" dirty="0">
                          <a:latin typeface="Calibri" panose="020F0502020204030204" pitchFamily="34" charset="0"/>
                          <a:cs typeface="Calibri" panose="020F0502020204030204" pitchFamily="34" charset="0"/>
                        </a:rPr>
                        <a:t>At the entrance of the target area, cables were attached on the needle behind lead panels to reduce the dose received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726111793"/>
                  </a:ext>
                </a:extLst>
              </a:tr>
              <a:tr h="804418">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From HV room, the needle was extracted with the cables attached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225003723"/>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134705457"/>
              </p:ext>
            </p:extLst>
          </p:nvPr>
        </p:nvGraphicFramePr>
        <p:xfrm>
          <a:off x="241300" y="3384155"/>
          <a:ext cx="8820941" cy="2823605"/>
        </p:xfrm>
        <a:graphic>
          <a:graphicData uri="http://schemas.openxmlformats.org/drawingml/2006/table">
            <a:tbl>
              <a:tblPr firstRow="1" bandRow="1">
                <a:tableStyleId>{5C22544A-7EE6-4342-B048-85BDC9FD1C3A}</a:tableStyleId>
              </a:tblPr>
              <a:tblGrid>
                <a:gridCol w="4610100">
                  <a:extLst>
                    <a:ext uri="{9D8B030D-6E8A-4147-A177-3AD203B41FA5}">
                      <a16:colId xmlns:a16="http://schemas.microsoft.com/office/drawing/2014/main" val="4069188520"/>
                    </a:ext>
                  </a:extLst>
                </a:gridCol>
                <a:gridCol w="4210841">
                  <a:extLst>
                    <a:ext uri="{9D8B030D-6E8A-4147-A177-3AD203B41FA5}">
                      <a16:colId xmlns:a16="http://schemas.microsoft.com/office/drawing/2014/main" val="2733181611"/>
                    </a:ext>
                  </a:extLst>
                </a:gridCol>
              </a:tblGrid>
              <a:tr h="81192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kern="1200" dirty="0">
                          <a:solidFill>
                            <a:schemeClr val="lt1"/>
                          </a:solidFill>
                          <a:latin typeface="Calibri" panose="020F0502020204030204" pitchFamily="34" charset="0"/>
                          <a:ea typeface="+mn-ea"/>
                          <a:cs typeface="Calibri" panose="020F0502020204030204" pitchFamily="34" charset="0"/>
                        </a:rPr>
                        <a:t>REX : </a:t>
                      </a:r>
                      <a:r>
                        <a:rPr kumimoji="0" lang="fr-FR" sz="2000" b="1" kern="1200" dirty="0">
                          <a:solidFill>
                            <a:schemeClr val="lt1"/>
                          </a:solidFill>
                          <a:latin typeface="Calibri" panose="020F0502020204030204" pitchFamily="34" charset="0"/>
                          <a:ea typeface="+mn-ea"/>
                          <a:cs typeface="Calibri" panose="020F0502020204030204" pitchFamily="34" charset="0"/>
                        </a:rPr>
                        <a:t>PULLING OF THE CABLE </a:t>
                      </a:r>
                      <a:br>
                        <a:rPr kumimoji="0" lang="fr-FR" sz="2000" b="1" kern="1200" dirty="0">
                          <a:solidFill>
                            <a:schemeClr val="lt1"/>
                          </a:solidFill>
                          <a:latin typeface="Calibri" panose="020F0502020204030204" pitchFamily="34" charset="0"/>
                          <a:ea typeface="+mn-ea"/>
                          <a:cs typeface="Calibri" panose="020F0502020204030204" pitchFamily="34" charset="0"/>
                        </a:rPr>
                      </a:br>
                      <a:r>
                        <a:rPr kumimoji="0" lang="fr-FR" sz="2000" b="1" kern="1200" dirty="0">
                          <a:solidFill>
                            <a:schemeClr val="lt1"/>
                          </a:solidFill>
                          <a:latin typeface="Calibri" panose="020F0502020204030204" pitchFamily="34" charset="0"/>
                          <a:ea typeface="+mn-ea"/>
                          <a:cs typeface="Calibri" panose="020F0502020204030204" pitchFamily="34" charset="0"/>
                        </a:rPr>
                        <a:t>(</a:t>
                      </a:r>
                      <a:r>
                        <a:rPr kumimoji="0" lang="fr-FR" sz="2000" b="1" kern="1200" dirty="0">
                          <a:solidFill>
                            <a:schemeClr val="lt1"/>
                          </a:solidFill>
                          <a:latin typeface="+mn-lt"/>
                          <a:ea typeface="+mn-ea"/>
                          <a:cs typeface="+mn-cs"/>
                        </a:rPr>
                        <a:t>from Target area</a:t>
                      </a:r>
                      <a:r>
                        <a:rPr kumimoji="0" lang="fr-FR" sz="2000" b="1" kern="1200" dirty="0">
                          <a:solidFill>
                            <a:schemeClr val="lt1"/>
                          </a:solidFill>
                          <a:latin typeface="Calibri" panose="020F0502020204030204" pitchFamily="34" charset="0"/>
                          <a:ea typeface="+mn-ea"/>
                          <a:cs typeface="Calibri" panose="020F0502020204030204" pitchFamily="34" charset="0"/>
                        </a:rPr>
                        <a:t>)</a:t>
                      </a:r>
                    </a:p>
                  </a:txBody>
                  <a:tcPr/>
                </a:tc>
                <a:tc>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1635145">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There was a problem to put in place the </a:t>
                      </a:r>
                      <a:r>
                        <a:rPr kumimoji="0" lang="en-GB" sz="1800" kern="1200" dirty="0">
                          <a:solidFill>
                            <a:schemeClr val="tx1"/>
                          </a:solidFill>
                          <a:latin typeface="Calibri" panose="020F0502020204030204" pitchFamily="34" charset="0"/>
                          <a:ea typeface="+mn-ea"/>
                          <a:cs typeface="Calibri" panose="020F0502020204030204" pitchFamily="34" charset="0"/>
                        </a:rPr>
                        <a:t>coiffe</a:t>
                      </a:r>
                      <a:r>
                        <a:rPr kumimoji="0" lang="en-GB" sz="1800" kern="1200" dirty="0">
                          <a:solidFill>
                            <a:srgbClr val="FF66FF"/>
                          </a:solidFill>
                          <a:latin typeface="Calibri" panose="020F0502020204030204" pitchFamily="34" charset="0"/>
                          <a:ea typeface="+mn-ea"/>
                          <a:cs typeface="Calibri" panose="020F0502020204030204" pitchFamily="34" charset="0"/>
                        </a:rPr>
                        <a:t> </a:t>
                      </a:r>
                      <a:r>
                        <a:rPr kumimoji="0" lang="en-GB" sz="1800" kern="1200" dirty="0">
                          <a:solidFill>
                            <a:schemeClr val="dk1"/>
                          </a:solidFill>
                          <a:latin typeface="Calibri" panose="020F0502020204030204" pitchFamily="34" charset="0"/>
                          <a:ea typeface="+mn-ea"/>
                          <a:cs typeface="Calibri" panose="020F0502020204030204" pitchFamily="34" charset="0"/>
                        </a:rPr>
                        <a:t>where </a:t>
                      </a:r>
                      <a:r>
                        <a:rPr kumimoji="0" lang="en-GB" sz="1800" kern="1200" dirty="0">
                          <a:solidFill>
                            <a:schemeClr val="tx1"/>
                          </a:solidFill>
                          <a:latin typeface="Calibri" panose="020F0502020204030204" pitchFamily="34" charset="0"/>
                          <a:ea typeface="+mn-ea"/>
                          <a:cs typeface="Calibri" panose="020F0502020204030204" pitchFamily="34" charset="0"/>
                        </a:rPr>
                        <a:t>the</a:t>
                      </a:r>
                      <a:r>
                        <a:rPr kumimoji="0" lang="en-GB" sz="1800" kern="1200" baseline="0" dirty="0">
                          <a:solidFill>
                            <a:schemeClr val="tx1"/>
                          </a:solidFill>
                          <a:latin typeface="Calibri" panose="020F0502020204030204" pitchFamily="34" charset="0"/>
                          <a:ea typeface="+mn-ea"/>
                          <a:cs typeface="Calibri" panose="020F0502020204030204" pitchFamily="34" charset="0"/>
                        </a:rPr>
                        <a:t> cables are situated</a:t>
                      </a:r>
                      <a:r>
                        <a:rPr kumimoji="0" lang="en-GB" sz="1800" kern="1200" dirty="0">
                          <a:solidFill>
                            <a:schemeClr val="dk1"/>
                          </a:solidFill>
                          <a:latin typeface="Calibri" panose="020F0502020204030204" pitchFamily="34" charset="0"/>
                          <a:ea typeface="+mn-ea"/>
                          <a:cs typeface="Calibri" panose="020F0502020204030204" pitchFamily="34" charset="0"/>
                        </a:rPr>
                        <a:t>. The first team didn’t manage to do this because of the volume of cable which </a:t>
                      </a:r>
                      <a:r>
                        <a:rPr kumimoji="0" lang="en-GB" sz="1800" kern="1200" dirty="0">
                          <a:solidFill>
                            <a:schemeClr val="tx1"/>
                          </a:solidFill>
                          <a:latin typeface="Calibri" panose="020F0502020204030204" pitchFamily="34" charset="0"/>
                          <a:ea typeface="+mn-ea"/>
                          <a:cs typeface="Calibri" panose="020F0502020204030204" pitchFamily="34" charset="0"/>
                        </a:rPr>
                        <a:t>is</a:t>
                      </a:r>
                      <a:r>
                        <a:rPr kumimoji="0" lang="en-GB" sz="1800" kern="1200" baseline="0" dirty="0">
                          <a:solidFill>
                            <a:schemeClr val="tx1"/>
                          </a:solidFill>
                          <a:latin typeface="Calibri" panose="020F0502020204030204" pitchFamily="34" charset="0"/>
                          <a:ea typeface="+mn-ea"/>
                          <a:cs typeface="Calibri" panose="020F0502020204030204" pitchFamily="34" charset="0"/>
                        </a:rPr>
                        <a:t> too large</a:t>
                      </a:r>
                      <a:r>
                        <a:rPr kumimoji="0" lang="en-GB" sz="1800" kern="1200" dirty="0">
                          <a:solidFill>
                            <a:schemeClr val="dk1"/>
                          </a:solidFill>
                          <a:latin typeface="Calibri" panose="020F0502020204030204" pitchFamily="34" charset="0"/>
                          <a:ea typeface="+mn-ea"/>
                          <a:cs typeface="Calibri" panose="020F0502020204030204" pitchFamily="34" charset="0"/>
                        </a:rPr>
                        <a:t>. The intervention had been stopped and an </a:t>
                      </a:r>
                      <a:r>
                        <a:rPr kumimoji="0" lang="en-GB" sz="1800" kern="1200" dirty="0">
                          <a:solidFill>
                            <a:schemeClr val="tx1"/>
                          </a:solidFill>
                          <a:latin typeface="Calibri" panose="020F0502020204030204" pitchFamily="34" charset="0"/>
                          <a:ea typeface="+mn-ea"/>
                          <a:cs typeface="Calibri" panose="020F0502020204030204" pitchFamily="34" charset="0"/>
                        </a:rPr>
                        <a:t>experienced</a:t>
                      </a:r>
                      <a:r>
                        <a:rPr kumimoji="0" lang="en-GB" sz="1800" kern="1200" dirty="0">
                          <a:solidFill>
                            <a:schemeClr val="dk1"/>
                          </a:solidFill>
                          <a:latin typeface="Calibri" panose="020F0502020204030204" pitchFamily="34" charset="0"/>
                          <a:ea typeface="+mn-ea"/>
                          <a:cs typeface="Calibri" panose="020F0502020204030204" pitchFamily="34" charset="0"/>
                        </a:rPr>
                        <a:t> operator did the operation the day after. </a:t>
                      </a: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b="1" dirty="0">
                          <a:solidFill>
                            <a:schemeClr val="accent5">
                              <a:lumMod val="75000"/>
                            </a:schemeClr>
                          </a:solidFill>
                          <a:latin typeface="Calibri" panose="020F0502020204030204" pitchFamily="34" charset="0"/>
                          <a:cs typeface="Calibri" panose="020F0502020204030204" pitchFamily="34" charset="0"/>
                        </a:rPr>
                        <a:t>A= </a:t>
                      </a:r>
                      <a:r>
                        <a:rPr lang="en-US" sz="1800" b="0" dirty="0">
                          <a:solidFill>
                            <a:schemeClr val="tx1"/>
                          </a:solidFill>
                          <a:latin typeface="Calibri" panose="020F0502020204030204" pitchFamily="34" charset="0"/>
                          <a:cs typeface="Calibri" panose="020F0502020204030204" pitchFamily="34" charset="0"/>
                        </a:rPr>
                        <a:t>- The</a:t>
                      </a:r>
                      <a:r>
                        <a:rPr lang="en-US" sz="1800" b="0" baseline="0" dirty="0">
                          <a:solidFill>
                            <a:schemeClr val="tx1"/>
                          </a:solidFill>
                          <a:latin typeface="Calibri" panose="020F0502020204030204" pitchFamily="34" charset="0"/>
                          <a:cs typeface="Calibri" panose="020F0502020204030204" pitchFamily="34" charset="0"/>
                        </a:rPr>
                        <a:t> experienced operator </a:t>
                      </a:r>
                      <a:r>
                        <a:rPr kumimoji="0" lang="en-GB" sz="18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tightened the cables with a collar to reduce the volume and was then able to put the cap (coiffe) back in place. </a:t>
                      </a:r>
                      <a:endParaRPr kumimoji="0" lang="en-GB" sz="1800" kern="1200" dirty="0">
                        <a:solidFill>
                          <a:schemeClr val="dk1"/>
                        </a:solidFill>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b="1" dirty="0">
                          <a:solidFill>
                            <a:schemeClr val="accent5">
                              <a:lumMod val="75000"/>
                            </a:schemeClr>
                          </a:solidFill>
                          <a:latin typeface="Calibri" panose="020F0502020204030204" pitchFamily="34" charset="0"/>
                          <a:cs typeface="Calibri" panose="020F0502020204030204" pitchFamily="34" charset="0"/>
                        </a:rPr>
                        <a:t>      </a:t>
                      </a:r>
                      <a:r>
                        <a:rPr lang="en-US" sz="1800" b="1" dirty="0">
                          <a:solidFill>
                            <a:srgbClr val="FF0000"/>
                          </a:solidFill>
                          <a:latin typeface="Calibri" panose="020F0502020204030204" pitchFamily="34" charset="0"/>
                          <a:cs typeface="Calibri" panose="020F0502020204030204" pitchFamily="34" charset="0"/>
                        </a:rPr>
                        <a:t>-</a:t>
                      </a:r>
                      <a:r>
                        <a:rPr lang="en-US" sz="1800" b="1" dirty="0">
                          <a:solidFill>
                            <a:schemeClr val="accent5">
                              <a:lumMod val="75000"/>
                            </a:schemeClr>
                          </a:solidFill>
                          <a:latin typeface="Calibri" panose="020F0502020204030204" pitchFamily="34" charset="0"/>
                          <a:cs typeface="Calibri" panose="020F0502020204030204" pitchFamily="34" charset="0"/>
                        </a:rPr>
                        <a:t> </a:t>
                      </a:r>
                      <a:r>
                        <a:rPr kumimoji="0" lang="en-GB" sz="18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The cap (</a:t>
                      </a:r>
                      <a:r>
                        <a:rPr kumimoji="0" lang="fr-FR" sz="18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coiffe</a:t>
                      </a:r>
                      <a:r>
                        <a:rPr kumimoji="0" lang="en-GB" sz="18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 must be changed during the </a:t>
                      </a:r>
                      <a:r>
                        <a:rPr kumimoji="0" lang="en-GB" sz="1800" kern="120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LS2 / Stefano</a:t>
                      </a:r>
                      <a:r>
                        <a:rPr kumimoji="0" lang="en-GB" sz="1800" kern="1200" baseline="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 Marzari – Bernard Crepieux – EN/STI</a:t>
                      </a:r>
                      <a:endParaRPr kumimoji="0" lang="en-GB"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726111793"/>
                  </a:ext>
                </a:extLst>
              </a:tr>
            </a:tbl>
          </a:graphicData>
        </a:graphic>
      </p:graphicFrame>
    </p:spTree>
    <p:extLst>
      <p:ext uri="{BB962C8B-B14F-4D97-AF65-F5344CB8AC3E}">
        <p14:creationId xmlns:p14="http://schemas.microsoft.com/office/powerpoint/2010/main" val="75763395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37</a:t>
            </a:fld>
            <a:endParaRPr lang="en-US" dirty="0"/>
          </a:p>
        </p:txBody>
      </p:sp>
      <p:sp>
        <p:nvSpPr>
          <p:cNvPr id="5" name="Title 1"/>
          <p:cNvSpPr txBox="1">
            <a:spLocks/>
          </p:cNvSpPr>
          <p:nvPr/>
        </p:nvSpPr>
        <p:spPr>
          <a:xfrm>
            <a:off x="4414603" y="500048"/>
            <a:ext cx="4729398"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7. LIEBE target tests</a:t>
            </a:r>
          </a:p>
        </p:txBody>
      </p:sp>
      <p:grpSp>
        <p:nvGrpSpPr>
          <p:cNvPr id="10" name="Group 9"/>
          <p:cNvGrpSpPr/>
          <p:nvPr/>
        </p:nvGrpSpPr>
        <p:grpSpPr>
          <a:xfrm>
            <a:off x="269554" y="3830633"/>
            <a:ext cx="8646679" cy="2181393"/>
            <a:chOff x="142580" y="4270583"/>
            <a:chExt cx="8646679" cy="2181393"/>
          </a:xfrm>
        </p:grpSpPr>
        <p:pic>
          <p:nvPicPr>
            <p:cNvPr id="2" name="Picture 1"/>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4620642" y="4270583"/>
              <a:ext cx="2275505" cy="1775190"/>
            </a:xfrm>
            <a:prstGeom prst="rect">
              <a:avLst/>
            </a:prstGeom>
          </p:spPr>
        </p:pic>
        <p:pic>
          <p:nvPicPr>
            <p:cNvPr id="7" name="Picture 6"/>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6966603" y="4270583"/>
              <a:ext cx="1822656" cy="1775190"/>
            </a:xfrm>
            <a:prstGeom prst="rect">
              <a:avLst/>
            </a:prstGeom>
          </p:spPr>
        </p:pic>
        <p:pic>
          <p:nvPicPr>
            <p:cNvPr id="8" name="Picture 7"/>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2593848" y="4270583"/>
              <a:ext cx="1765421" cy="1769177"/>
            </a:xfrm>
            <a:prstGeom prst="rect">
              <a:avLst/>
            </a:prstGeom>
          </p:spPr>
        </p:pic>
        <p:sp>
          <p:nvSpPr>
            <p:cNvPr id="9" name="Rectangle 8"/>
            <p:cNvSpPr/>
            <p:nvPr/>
          </p:nvSpPr>
          <p:spPr>
            <a:xfrm>
              <a:off x="142580" y="4846698"/>
              <a:ext cx="1866217" cy="369332"/>
            </a:xfrm>
            <a:prstGeom prst="rect">
              <a:avLst/>
            </a:prstGeom>
          </p:spPr>
          <p:txBody>
            <a:bodyPr wrap="none">
              <a:spAutoFit/>
            </a:bodyPr>
            <a:lstStyle/>
            <a:p>
              <a:r>
                <a:rPr lang="en-GB" dirty="0">
                  <a:latin typeface="+mj-lt"/>
                  <a:sym typeface="Wingdings" panose="05000000000000000000" pitchFamily="2" charset="2"/>
                </a:rPr>
                <a:t>Hypertac cover</a:t>
              </a:r>
              <a:endParaRPr lang="fr-FR" dirty="0"/>
            </a:p>
          </p:txBody>
        </p:sp>
        <p:cxnSp>
          <p:nvCxnSpPr>
            <p:cNvPr id="11" name="Straight Arrow Connector 10"/>
            <p:cNvCxnSpPr>
              <a:stCxn id="9" idx="3"/>
            </p:cNvCxnSpPr>
            <p:nvPr/>
          </p:nvCxnSpPr>
          <p:spPr>
            <a:xfrm>
              <a:off x="2008797" y="5031364"/>
              <a:ext cx="824344"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 name="Oval 14"/>
            <p:cNvSpPr/>
            <p:nvPr/>
          </p:nvSpPr>
          <p:spPr>
            <a:xfrm>
              <a:off x="2428407" y="4573482"/>
              <a:ext cx="1581462" cy="1229194"/>
            </a:xfrm>
            <a:prstGeom prst="ellipse">
              <a:avLst/>
            </a:prstGeom>
            <a:noFill/>
            <a:ln w="317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6" name="Rectangle 15"/>
            <p:cNvSpPr/>
            <p:nvPr/>
          </p:nvSpPr>
          <p:spPr>
            <a:xfrm>
              <a:off x="5524140" y="6082644"/>
              <a:ext cx="2803973" cy="369332"/>
            </a:xfrm>
            <a:prstGeom prst="rect">
              <a:avLst/>
            </a:prstGeom>
          </p:spPr>
          <p:txBody>
            <a:bodyPr wrap="none">
              <a:spAutoFit/>
            </a:bodyPr>
            <a:lstStyle/>
            <a:p>
              <a:r>
                <a:rPr lang="en-GB" dirty="0">
                  <a:latin typeface="+mj-lt"/>
                  <a:sym typeface="Wingdings" panose="05000000000000000000" pitchFamily="2" charset="2"/>
                </a:rPr>
                <a:t>Hypertac without cover</a:t>
              </a:r>
              <a:endParaRPr lang="fr-FR" dirty="0"/>
            </a:p>
          </p:txBody>
        </p:sp>
      </p:grpSp>
      <p:graphicFrame>
        <p:nvGraphicFramePr>
          <p:cNvPr id="17" name="Table 16"/>
          <p:cNvGraphicFramePr>
            <a:graphicFrameLocks noGrp="1"/>
          </p:cNvGraphicFramePr>
          <p:nvPr>
            <p:extLst>
              <p:ext uri="{D42A27DB-BD31-4B8C-83A1-F6EECF244321}">
                <p14:modId xmlns:p14="http://schemas.microsoft.com/office/powerpoint/2010/main" val="2766055741"/>
              </p:ext>
            </p:extLst>
          </p:nvPr>
        </p:nvGraphicFramePr>
        <p:xfrm>
          <a:off x="133585" y="986871"/>
          <a:ext cx="8820941" cy="2549285"/>
        </p:xfrm>
        <a:graphic>
          <a:graphicData uri="http://schemas.openxmlformats.org/drawingml/2006/table">
            <a:tbl>
              <a:tblPr firstRow="1" bandRow="1">
                <a:tableStyleId>{5C22544A-7EE6-4342-B048-85BDC9FD1C3A}</a:tableStyleId>
              </a:tblPr>
              <a:tblGrid>
                <a:gridCol w="4610100">
                  <a:extLst>
                    <a:ext uri="{9D8B030D-6E8A-4147-A177-3AD203B41FA5}">
                      <a16:colId xmlns:a16="http://schemas.microsoft.com/office/drawing/2014/main" val="4069188520"/>
                    </a:ext>
                  </a:extLst>
                </a:gridCol>
                <a:gridCol w="4210841">
                  <a:extLst>
                    <a:ext uri="{9D8B030D-6E8A-4147-A177-3AD203B41FA5}">
                      <a16:colId xmlns:a16="http://schemas.microsoft.com/office/drawing/2014/main" val="2733181611"/>
                    </a:ext>
                  </a:extLst>
                </a:gridCol>
              </a:tblGrid>
              <a:tr h="81192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kern="1200" dirty="0">
                          <a:solidFill>
                            <a:schemeClr val="lt1"/>
                          </a:solidFill>
                          <a:latin typeface="Calibri" panose="020F0502020204030204" pitchFamily="34" charset="0"/>
                          <a:ea typeface="+mn-ea"/>
                          <a:cs typeface="Calibri" panose="020F0502020204030204" pitchFamily="34" charset="0"/>
                        </a:rPr>
                        <a:t>REX : </a:t>
                      </a:r>
                      <a:r>
                        <a:rPr kumimoji="0" lang="fr-FR" sz="2000" b="1" kern="1200" dirty="0">
                          <a:solidFill>
                            <a:schemeClr val="lt1"/>
                          </a:solidFill>
                          <a:latin typeface="Calibri" panose="020F0502020204030204" pitchFamily="34" charset="0"/>
                          <a:ea typeface="+mn-ea"/>
                          <a:cs typeface="Calibri" panose="020F0502020204030204" pitchFamily="34" charset="0"/>
                        </a:rPr>
                        <a:t>PULLING OF THE CABLE </a:t>
                      </a:r>
                      <a:br>
                        <a:rPr kumimoji="0" lang="fr-FR" sz="2000" b="1" kern="1200" dirty="0">
                          <a:solidFill>
                            <a:schemeClr val="lt1"/>
                          </a:solidFill>
                          <a:latin typeface="Calibri" panose="020F0502020204030204" pitchFamily="34" charset="0"/>
                          <a:ea typeface="+mn-ea"/>
                          <a:cs typeface="Calibri" panose="020F0502020204030204" pitchFamily="34" charset="0"/>
                        </a:rPr>
                      </a:br>
                      <a:r>
                        <a:rPr kumimoji="0" lang="fr-FR" sz="2000" b="1" kern="1200" dirty="0">
                          <a:solidFill>
                            <a:schemeClr val="lt1"/>
                          </a:solidFill>
                          <a:latin typeface="Calibri" panose="020F0502020204030204" pitchFamily="34" charset="0"/>
                          <a:ea typeface="+mn-ea"/>
                          <a:cs typeface="Calibri" panose="020F0502020204030204" pitchFamily="34" charset="0"/>
                        </a:rPr>
                        <a:t>(</a:t>
                      </a:r>
                      <a:r>
                        <a:rPr kumimoji="0" lang="fr-FR" sz="2000" b="1" kern="1200" dirty="0">
                          <a:solidFill>
                            <a:schemeClr val="lt1"/>
                          </a:solidFill>
                          <a:latin typeface="+mn-lt"/>
                          <a:ea typeface="+mn-ea"/>
                          <a:cs typeface="+mn-cs"/>
                        </a:rPr>
                        <a:t>from Target area</a:t>
                      </a:r>
                      <a:r>
                        <a:rPr kumimoji="0" lang="fr-FR" sz="2000" b="1" kern="1200" dirty="0">
                          <a:solidFill>
                            <a:schemeClr val="lt1"/>
                          </a:solidFill>
                          <a:latin typeface="Calibri" panose="020F0502020204030204" pitchFamily="34" charset="0"/>
                          <a:ea typeface="+mn-ea"/>
                          <a:cs typeface="Calibri" panose="020F0502020204030204" pitchFamily="34" charset="0"/>
                        </a:rPr>
                        <a:t>)</a:t>
                      </a:r>
                    </a:p>
                  </a:txBody>
                  <a:tcPr/>
                </a:tc>
                <a:tc>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1635145">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The cover on the hypertacs couldn’t be remounted </a:t>
                      </a:r>
                      <a:endParaRPr kumimoji="0" lang="en-GB" sz="18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b="1" dirty="0">
                          <a:solidFill>
                            <a:schemeClr val="accent5">
                              <a:lumMod val="75000"/>
                            </a:schemeClr>
                          </a:solidFill>
                          <a:latin typeface="Calibri" panose="020F0502020204030204" pitchFamily="34" charset="0"/>
                          <a:cs typeface="Calibri" panose="020F0502020204030204" pitchFamily="34" charset="0"/>
                        </a:rPr>
                        <a:t>A= </a:t>
                      </a:r>
                      <a:r>
                        <a:rPr lang="en-US" sz="1800" b="0" dirty="0">
                          <a:solidFill>
                            <a:schemeClr val="tx1"/>
                          </a:solidFill>
                          <a:latin typeface="Calibri" panose="020F0502020204030204" pitchFamily="34" charset="0"/>
                          <a:cs typeface="Calibri" panose="020F0502020204030204" pitchFamily="34" charset="0"/>
                        </a:rPr>
                        <a:t>- There </a:t>
                      </a:r>
                      <a:r>
                        <a:rPr lang="en-US" sz="1800" b="0" dirty="0" smtClean="0">
                          <a:solidFill>
                            <a:schemeClr val="tx1"/>
                          </a:solidFill>
                          <a:latin typeface="Calibri" panose="020F0502020204030204" pitchFamily="34" charset="0"/>
                          <a:cs typeface="Calibri" panose="020F0502020204030204" pitchFamily="34" charset="0"/>
                        </a:rPr>
                        <a:t>were remounted</a:t>
                      </a:r>
                      <a:r>
                        <a:rPr lang="en-US" sz="1800" b="0" baseline="0" dirty="0" smtClean="0">
                          <a:solidFill>
                            <a:schemeClr val="tx1"/>
                          </a:solidFill>
                          <a:latin typeface="Calibri" panose="020F0502020204030204" pitchFamily="34" charset="0"/>
                          <a:cs typeface="Calibri" panose="020F0502020204030204" pitchFamily="34" charset="0"/>
                        </a:rPr>
                        <a:t> </a:t>
                      </a:r>
                      <a:r>
                        <a:rPr lang="en-US" sz="1800" b="0" baseline="0" dirty="0">
                          <a:solidFill>
                            <a:schemeClr val="tx1"/>
                          </a:solidFill>
                          <a:latin typeface="Calibri" panose="020F0502020204030204" pitchFamily="34" charset="0"/>
                          <a:cs typeface="Calibri" panose="020F0502020204030204" pitchFamily="34" charset="0"/>
                        </a:rPr>
                        <a:t>without their cover : </a:t>
                      </a:r>
                      <a:r>
                        <a:rPr kumimoji="0" lang="en-GB" sz="1800" b="0" kern="1200" dirty="0">
                          <a:solidFill>
                            <a:schemeClr val="tx1"/>
                          </a:solidFill>
                          <a:latin typeface="Calibri" panose="020F0502020204030204" pitchFamily="34" charset="0"/>
                          <a:ea typeface="+mn-ea"/>
                          <a:cs typeface="Calibri" panose="020F0502020204030204" pitchFamily="34" charset="0"/>
                          <a:sym typeface="Wingdings" panose="05000000000000000000" pitchFamily="2" charset="2"/>
                        </a:rPr>
                        <a:t>theses hypertacs will be used once, by consequence it is not important if there will be damaged (without their cover) during their removal after LIEBE intervention at the end of the year. </a:t>
                      </a:r>
                      <a:endParaRPr kumimoji="0" lang="en-GB" sz="1800" b="0" kern="1200" dirty="0">
                        <a:solidFill>
                          <a:schemeClr val="tx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726111793"/>
                  </a:ext>
                </a:extLst>
              </a:tr>
            </a:tbl>
          </a:graphicData>
        </a:graphic>
      </p:graphicFrame>
    </p:spTree>
    <p:extLst>
      <p:ext uri="{BB962C8B-B14F-4D97-AF65-F5344CB8AC3E}">
        <p14:creationId xmlns:p14="http://schemas.microsoft.com/office/powerpoint/2010/main" val="39273451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64974"/>
            <a:ext cx="8229600" cy="5494638"/>
          </a:xfrm>
        </p:spPr>
        <p:txBody>
          <a:bodyPr>
            <a:normAutofit/>
          </a:bodyPr>
          <a:lstStyle/>
          <a:p>
            <a:pPr marL="0" indent="0">
              <a:buNone/>
            </a:pPr>
            <a:endParaRPr lang="en-US" dirty="0"/>
          </a:p>
          <a:p>
            <a:pPr marL="514350" indent="-514350">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Introduction</a:t>
            </a:r>
          </a:p>
          <a:p>
            <a:pPr marL="514350" indent="-514350">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Target transfer to ISR3 </a:t>
            </a:r>
          </a:p>
          <a:p>
            <a:pPr marL="514350" indent="-514350">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Reorganization of the targets in ISR 3</a:t>
            </a:r>
            <a:endParaRPr lang="en-GB" sz="2400" dirty="0">
              <a:solidFill>
                <a:schemeClr val="bg1">
                  <a:lumMod val="65000"/>
                </a:schemeClr>
              </a:solidFill>
              <a:latin typeface="Calibri" panose="020F0502020204030204" pitchFamily="34" charset="0"/>
              <a:cs typeface="Calibri" panose="020F0502020204030204" pitchFamily="34" charset="0"/>
            </a:endParaRPr>
          </a:p>
          <a:p>
            <a:pPr marL="514350" indent="-514350" fontAlgn="t">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FE maintenance and micro switch system replacement</a:t>
            </a:r>
            <a:endParaRPr lang="en-GB" sz="2400" dirty="0">
              <a:solidFill>
                <a:schemeClr val="bg1">
                  <a:lumMod val="65000"/>
                </a:schemeClr>
              </a:solidFill>
              <a:latin typeface="Calibri" panose="020F0502020204030204" pitchFamily="34" charset="0"/>
              <a:cs typeface="Calibri" panose="020F0502020204030204" pitchFamily="34" charset="0"/>
            </a:endParaRPr>
          </a:p>
          <a:p>
            <a:pPr marL="514350" indent="-514350" fontAlgn="t">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SEMGRID beam alignment</a:t>
            </a:r>
            <a:endParaRPr lang="en-GB" sz="2400"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Laser window exchange maintenance and tests</a:t>
            </a:r>
          </a:p>
          <a:p>
            <a:pPr marL="240030" indent="-514350" fontAlgn="t">
              <a:spcBef>
                <a:spcPts val="0"/>
              </a:spcBef>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LIEBE target tests</a:t>
            </a:r>
            <a:endParaRPr lang="en-GB" sz="2400"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sz="2400" dirty="0">
                <a:solidFill>
                  <a:schemeClr val="accent4">
                    <a:lumMod val="75000"/>
                  </a:schemeClr>
                </a:solidFill>
                <a:latin typeface="Calibri" panose="020F0502020204030204" pitchFamily="34" charset="0"/>
                <a:cs typeface="Calibri" panose="020F0502020204030204" pitchFamily="34" charset="0"/>
              </a:rPr>
              <a:t>Inspection of the GPS and HRS FE</a:t>
            </a:r>
          </a:p>
        </p:txBody>
      </p:sp>
      <p:sp>
        <p:nvSpPr>
          <p:cNvPr id="4"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38</a:t>
            </a:fld>
            <a:endParaRPr lang="en-US" dirty="0"/>
          </a:p>
        </p:txBody>
      </p:sp>
    </p:spTree>
    <p:extLst>
      <p:ext uri="{BB962C8B-B14F-4D97-AF65-F5344CB8AC3E}">
        <p14:creationId xmlns:p14="http://schemas.microsoft.com/office/powerpoint/2010/main" val="30632767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39</a:t>
            </a:fld>
            <a:endParaRPr lang="en-US" dirty="0"/>
          </a:p>
        </p:txBody>
      </p:sp>
      <p:sp>
        <p:nvSpPr>
          <p:cNvPr id="5" name="Title 1"/>
          <p:cNvSpPr txBox="1">
            <a:spLocks/>
          </p:cNvSpPr>
          <p:nvPr/>
        </p:nvSpPr>
        <p:spPr>
          <a:xfrm>
            <a:off x="5868648" y="500048"/>
            <a:ext cx="3275353"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GB" sz="2200" dirty="0"/>
              <a:t>8.Inspection of the GPS and HRS FE</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val="658522830"/>
              </p:ext>
            </p:extLst>
          </p:nvPr>
        </p:nvGraphicFramePr>
        <p:xfrm>
          <a:off x="210172" y="1044075"/>
          <a:ext cx="8820940" cy="2127088"/>
        </p:xfrm>
        <a:graphic>
          <a:graphicData uri="http://schemas.openxmlformats.org/drawingml/2006/table">
            <a:tbl>
              <a:tblPr firstRow="1" bandRow="1">
                <a:tableStyleId>{5C22544A-7EE6-4342-B048-85BDC9FD1C3A}</a:tableStyleId>
              </a:tblPr>
              <a:tblGrid>
                <a:gridCol w="8820940">
                  <a:extLst>
                    <a:ext uri="{9D8B030D-6E8A-4147-A177-3AD203B41FA5}">
                      <a16:colId xmlns:a16="http://schemas.microsoft.com/office/drawing/2014/main" val="4069188520"/>
                    </a:ext>
                  </a:extLst>
                </a:gridCol>
              </a:tblGrid>
              <a:tr h="374488">
                <a:tc>
                  <a:txBody>
                    <a:bodyPr/>
                    <a:lstStyle/>
                    <a:p>
                      <a:pPr algn="ctr"/>
                      <a:r>
                        <a:rPr lang="fr-FR" sz="1800" dirty="0">
                          <a:latin typeface="Calibri" panose="020F0502020204030204" pitchFamily="34" charset="0"/>
                          <a:cs typeface="Calibri" panose="020F0502020204030204" pitchFamily="34" charset="0"/>
                        </a:rPr>
                        <a:t>JUSTIFICATION</a:t>
                      </a:r>
                    </a:p>
                  </a:txBody>
                  <a:tcPr/>
                </a:tc>
                <a:extLst>
                  <a:ext uri="{0D108BD9-81ED-4DB2-BD59-A6C34878D82A}">
                    <a16:rowId xmlns:a16="http://schemas.microsoft.com/office/drawing/2014/main" val="2080153155"/>
                  </a:ext>
                </a:extLst>
              </a:tr>
              <a:tr h="401185">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Inspect the state of the equipment of the FE in order to develop </a:t>
                      </a:r>
                      <a:r>
                        <a:rPr kumimoji="0" lang="en-GB" sz="1800" kern="1200" dirty="0">
                          <a:solidFill>
                            <a:schemeClr val="tx1"/>
                          </a:solidFill>
                          <a:latin typeface="Calibri" panose="020F0502020204030204" pitchFamily="34" charset="0"/>
                          <a:ea typeface="+mn-ea"/>
                          <a:cs typeface="Calibri" panose="020F0502020204030204" pitchFamily="34" charset="0"/>
                        </a:rPr>
                        <a:t>the</a:t>
                      </a:r>
                      <a:r>
                        <a:rPr kumimoji="0" lang="en-GB" sz="1800" kern="1200" baseline="0" dirty="0">
                          <a:solidFill>
                            <a:schemeClr val="tx1"/>
                          </a:solidFill>
                          <a:latin typeface="Calibri" panose="020F0502020204030204" pitchFamily="34" charset="0"/>
                          <a:ea typeface="+mn-ea"/>
                          <a:cs typeface="Calibri" panose="020F0502020204030204" pitchFamily="34" charset="0"/>
                        </a:rPr>
                        <a:t> </a:t>
                      </a:r>
                      <a:r>
                        <a:rPr kumimoji="0" lang="en-GB" sz="1800" kern="1200" dirty="0">
                          <a:solidFill>
                            <a:schemeClr val="tx1"/>
                          </a:solidFill>
                          <a:latin typeface="Calibri" panose="020F0502020204030204" pitchFamily="34" charset="0"/>
                          <a:ea typeface="+mn-ea"/>
                          <a:cs typeface="Calibri" panose="020F0502020204030204" pitchFamily="34" charset="0"/>
                        </a:rPr>
                        <a:t>modifications if </a:t>
                      </a:r>
                      <a:r>
                        <a:rPr kumimoji="0" lang="en-GB" sz="1800" kern="1200" dirty="0">
                          <a:solidFill>
                            <a:schemeClr val="dk1"/>
                          </a:solidFill>
                          <a:latin typeface="Calibri" panose="020F0502020204030204" pitchFamily="34" charset="0"/>
                          <a:ea typeface="+mn-ea"/>
                          <a:cs typeface="Calibri" panose="020F0502020204030204" pitchFamily="34" charset="0"/>
                        </a:rPr>
                        <a:t>necessary for the LS2</a:t>
                      </a:r>
                    </a:p>
                  </a:txBody>
                  <a:tcPr/>
                </a:tc>
                <a:extLst>
                  <a:ext uri="{0D108BD9-81ED-4DB2-BD59-A6C34878D82A}">
                    <a16:rowId xmlns:a16="http://schemas.microsoft.com/office/drawing/2014/main" val="129364904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Update the designs of the FE 10 et 11 (LS2)</a:t>
                      </a:r>
                    </a:p>
                  </a:txBody>
                  <a:tcPr/>
                </a:tc>
                <a:extLst>
                  <a:ext uri="{0D108BD9-81ED-4DB2-BD59-A6C34878D82A}">
                    <a16:rowId xmlns:a16="http://schemas.microsoft.com/office/drawing/2014/main" val="298442045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Inspect the cable tray for the replacement of the FE (LS2)</a:t>
                      </a:r>
                    </a:p>
                  </a:txBody>
                  <a:tcPr/>
                </a:tc>
                <a:extLst>
                  <a:ext uri="{0D108BD9-81ED-4DB2-BD59-A6C34878D82A}">
                    <a16:rowId xmlns:a16="http://schemas.microsoft.com/office/drawing/2014/main" val="126812460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Collect information missing from the drawings </a:t>
                      </a:r>
                    </a:p>
                  </a:txBody>
                  <a:tcPr/>
                </a:tc>
                <a:extLst>
                  <a:ext uri="{0D108BD9-81ED-4DB2-BD59-A6C34878D82A}">
                    <a16:rowId xmlns:a16="http://schemas.microsoft.com/office/drawing/2014/main" val="3324718396"/>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873393436"/>
              </p:ext>
            </p:extLst>
          </p:nvPr>
        </p:nvGraphicFramePr>
        <p:xfrm>
          <a:off x="210172" y="3288138"/>
          <a:ext cx="8820940" cy="2650382"/>
        </p:xfrm>
        <a:graphic>
          <a:graphicData uri="http://schemas.openxmlformats.org/drawingml/2006/table">
            <a:tbl>
              <a:tblPr firstRow="1" bandRow="1">
                <a:tableStyleId>{5C22544A-7EE6-4342-B048-85BDC9FD1C3A}</a:tableStyleId>
              </a:tblPr>
              <a:tblGrid>
                <a:gridCol w="8820940">
                  <a:extLst>
                    <a:ext uri="{9D8B030D-6E8A-4147-A177-3AD203B41FA5}">
                      <a16:colId xmlns:a16="http://schemas.microsoft.com/office/drawing/2014/main" val="4069188520"/>
                    </a:ext>
                  </a:extLst>
                </a:gridCol>
              </a:tblGrid>
              <a:tr h="374488">
                <a:tc>
                  <a:txBody>
                    <a:bodyPr/>
                    <a:lstStyle/>
                    <a:p>
                      <a:pPr algn="ctr"/>
                      <a:r>
                        <a:rPr lang="fr-FR" sz="1800" dirty="0">
                          <a:latin typeface="Calibri" panose="020F0502020204030204" pitchFamily="34" charset="0"/>
                          <a:cs typeface="Calibri" panose="020F0502020204030204" pitchFamily="34" charset="0"/>
                        </a:rPr>
                        <a:t>OPTIMIZATION</a:t>
                      </a:r>
                    </a:p>
                  </a:txBody>
                  <a:tcPr/>
                </a:tc>
                <a:extLst>
                  <a:ext uri="{0D108BD9-81ED-4DB2-BD59-A6C34878D82A}">
                    <a16:rowId xmlns:a16="http://schemas.microsoft.com/office/drawing/2014/main" val="2080153155"/>
                  </a:ext>
                </a:extLst>
              </a:tr>
              <a:tr h="401185">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Intervention done after 3 months of cooling time</a:t>
                      </a:r>
                    </a:p>
                  </a:txBody>
                  <a:tcPr/>
                </a:tc>
                <a:extLst>
                  <a:ext uri="{0D108BD9-81ED-4DB2-BD59-A6C34878D82A}">
                    <a16:rowId xmlns:a16="http://schemas.microsoft.com/office/drawing/2014/main" val="129364904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Beam dumps and beam window shielded before intervention</a:t>
                      </a:r>
                      <a:endParaRPr kumimoji="0" lang="en-GB"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2984420453"/>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Targets are evacuated from the target area</a:t>
                      </a:r>
                    </a:p>
                  </a:txBody>
                  <a:tcPr/>
                </a:tc>
                <a:extLst>
                  <a:ext uri="{0D108BD9-81ED-4DB2-BD59-A6C34878D82A}">
                    <a16:rowId xmlns:a16="http://schemas.microsoft.com/office/drawing/2014/main" val="1268124600"/>
                  </a:ext>
                </a:extLst>
              </a:tr>
              <a:tr h="370840">
                <a:tc>
                  <a:txBody>
                    <a:bodyPr/>
                    <a:lstStyle/>
                    <a:p>
                      <a:pPr marL="0" indent="0">
                        <a:buFont typeface="Arial"/>
                        <a:buNone/>
                      </a:pPr>
                      <a:r>
                        <a:rPr kumimoji="0" lang="en-US" sz="1800" kern="1200" dirty="0">
                          <a:solidFill>
                            <a:schemeClr val="dk1"/>
                          </a:solidFill>
                          <a:latin typeface="Calibri" panose="020F0502020204030204" pitchFamily="34" charset="0"/>
                          <a:ea typeface="+mn-ea"/>
                          <a:cs typeface="Calibri" panose="020F0502020204030204" pitchFamily="34" charset="0"/>
                        </a:rPr>
                        <a:t>Intervention is supervised and performed by an </a:t>
                      </a:r>
                      <a:r>
                        <a:rPr kumimoji="0" lang="en-US" sz="1800" kern="1200" dirty="0">
                          <a:solidFill>
                            <a:schemeClr val="tx1"/>
                          </a:solidFill>
                          <a:latin typeface="Calibri" panose="020F0502020204030204" pitchFamily="34" charset="0"/>
                          <a:ea typeface="+mn-ea"/>
                          <a:cs typeface="Calibri" panose="020F0502020204030204" pitchFamily="34" charset="0"/>
                        </a:rPr>
                        <a:t>experienced</a:t>
                      </a:r>
                      <a:r>
                        <a:rPr kumimoji="0" lang="en-US" sz="1800" kern="1200" dirty="0">
                          <a:solidFill>
                            <a:schemeClr val="dk1"/>
                          </a:solidFill>
                          <a:latin typeface="Calibri" panose="020F0502020204030204" pitchFamily="34" charset="0"/>
                          <a:ea typeface="+mn-ea"/>
                          <a:cs typeface="Calibri" panose="020F0502020204030204" pitchFamily="34" charset="0"/>
                        </a:rPr>
                        <a:t> person</a:t>
                      </a:r>
                    </a:p>
                  </a:txBody>
                  <a:tcPr/>
                </a:tc>
                <a:extLst>
                  <a:ext uri="{0D108BD9-81ED-4DB2-BD59-A6C34878D82A}">
                    <a16:rowId xmlns:a16="http://schemas.microsoft.com/office/drawing/2014/main" val="332471839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Rehearsal of the intervention </a:t>
                      </a:r>
                      <a:r>
                        <a:rPr kumimoji="0" lang="fr-FR" sz="1800" kern="1200" dirty="0">
                          <a:solidFill>
                            <a:schemeClr val="dk1"/>
                          </a:solidFill>
                          <a:latin typeface="Calibri" panose="020F0502020204030204" pitchFamily="34" charset="0"/>
                          <a:ea typeface="+mn-ea"/>
                          <a:cs typeface="Calibri" panose="020F0502020204030204" pitchFamily="34" charset="0"/>
                        </a:rPr>
                        <a:t>on the OFFLINE FE</a:t>
                      </a:r>
                    </a:p>
                  </a:txBody>
                  <a:tcPr/>
                </a:tc>
                <a:extLst>
                  <a:ext uri="{0D108BD9-81ED-4DB2-BD59-A6C34878D82A}">
                    <a16:rowId xmlns:a16="http://schemas.microsoft.com/office/drawing/2014/main" val="392079492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Localization</a:t>
                      </a:r>
                      <a:r>
                        <a:rPr kumimoji="0" lang="fr-FR" sz="1800" kern="1200" dirty="0">
                          <a:solidFill>
                            <a:schemeClr val="dk1"/>
                          </a:solidFill>
                          <a:latin typeface="Calibri" panose="020F0502020204030204" pitchFamily="34" charset="0"/>
                          <a:ea typeface="+mn-ea"/>
                          <a:cs typeface="Calibri" panose="020F0502020204030204" pitchFamily="34" charset="0"/>
                        </a:rPr>
                        <a:t> of the </a:t>
                      </a:r>
                      <a:r>
                        <a:rPr kumimoji="0" lang="en-US" sz="1800" kern="1200" dirty="0">
                          <a:solidFill>
                            <a:schemeClr val="dk1"/>
                          </a:solidFill>
                          <a:latin typeface="Calibri" panose="020F0502020204030204" pitchFamily="34" charset="0"/>
                          <a:ea typeface="+mn-ea"/>
                          <a:cs typeface="Calibri" panose="020F0502020204030204" pitchFamily="34" charset="0"/>
                        </a:rPr>
                        <a:t>check</a:t>
                      </a:r>
                      <a:r>
                        <a:rPr kumimoji="0" lang="fr-FR" sz="1800" kern="1200" dirty="0">
                          <a:solidFill>
                            <a:schemeClr val="dk1"/>
                          </a:solidFill>
                          <a:latin typeface="Calibri" panose="020F0502020204030204" pitchFamily="34" charset="0"/>
                          <a:ea typeface="+mn-ea"/>
                          <a:cs typeface="Calibri" panose="020F0502020204030204" pitchFamily="34" charset="0"/>
                        </a:rPr>
                        <a:t> points on the 3D model</a:t>
                      </a:r>
                    </a:p>
                  </a:txBody>
                  <a:tcPr/>
                </a:tc>
                <a:extLst>
                  <a:ext uri="{0D108BD9-81ED-4DB2-BD59-A6C34878D82A}">
                    <a16:rowId xmlns:a16="http://schemas.microsoft.com/office/drawing/2014/main" val="716022030"/>
                  </a:ext>
                </a:extLst>
              </a:tr>
            </a:tbl>
          </a:graphicData>
        </a:graphic>
      </p:graphicFrame>
    </p:spTree>
    <p:extLst>
      <p:ext uri="{BB962C8B-B14F-4D97-AF65-F5344CB8AC3E}">
        <p14:creationId xmlns:p14="http://schemas.microsoft.com/office/powerpoint/2010/main" val="40016237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4</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667483696"/>
              </p:ext>
            </p:extLst>
          </p:nvPr>
        </p:nvGraphicFramePr>
        <p:xfrm>
          <a:off x="292308" y="1070920"/>
          <a:ext cx="8508793" cy="3074239"/>
        </p:xfrm>
        <a:graphic>
          <a:graphicData uri="http://schemas.openxmlformats.org/drawingml/2006/table">
            <a:tbl>
              <a:tblPr firstRow="1" bandRow="1">
                <a:tableStyleId>{5C22544A-7EE6-4342-B048-85BDC9FD1C3A}</a:tableStyleId>
              </a:tblPr>
              <a:tblGrid>
                <a:gridCol w="1079292">
                  <a:extLst>
                    <a:ext uri="{9D8B030D-6E8A-4147-A177-3AD203B41FA5}">
                      <a16:colId xmlns:a16="http://schemas.microsoft.com/office/drawing/2014/main" val="20000"/>
                    </a:ext>
                  </a:extLst>
                </a:gridCol>
                <a:gridCol w="601937">
                  <a:extLst>
                    <a:ext uri="{9D8B030D-6E8A-4147-A177-3AD203B41FA5}">
                      <a16:colId xmlns:a16="http://schemas.microsoft.com/office/drawing/2014/main" val="20001"/>
                    </a:ext>
                  </a:extLst>
                </a:gridCol>
                <a:gridCol w="769974">
                  <a:extLst>
                    <a:ext uri="{9D8B030D-6E8A-4147-A177-3AD203B41FA5}">
                      <a16:colId xmlns:a16="http://schemas.microsoft.com/office/drawing/2014/main" val="2761555516"/>
                    </a:ext>
                  </a:extLst>
                </a:gridCol>
                <a:gridCol w="475013">
                  <a:extLst>
                    <a:ext uri="{9D8B030D-6E8A-4147-A177-3AD203B41FA5}">
                      <a16:colId xmlns:a16="http://schemas.microsoft.com/office/drawing/2014/main" val="20002"/>
                    </a:ext>
                  </a:extLst>
                </a:gridCol>
                <a:gridCol w="471562">
                  <a:extLst>
                    <a:ext uri="{9D8B030D-6E8A-4147-A177-3AD203B41FA5}">
                      <a16:colId xmlns:a16="http://schemas.microsoft.com/office/drawing/2014/main" val="812774514"/>
                    </a:ext>
                  </a:extLst>
                </a:gridCol>
                <a:gridCol w="723175">
                  <a:extLst>
                    <a:ext uri="{9D8B030D-6E8A-4147-A177-3AD203B41FA5}">
                      <a16:colId xmlns:a16="http://schemas.microsoft.com/office/drawing/2014/main" val="20003"/>
                    </a:ext>
                  </a:extLst>
                </a:gridCol>
                <a:gridCol w="442993">
                  <a:extLst>
                    <a:ext uri="{9D8B030D-6E8A-4147-A177-3AD203B41FA5}">
                      <a16:colId xmlns:a16="http://schemas.microsoft.com/office/drawing/2014/main" val="3221768598"/>
                    </a:ext>
                  </a:extLst>
                </a:gridCol>
                <a:gridCol w="523537">
                  <a:extLst>
                    <a:ext uri="{9D8B030D-6E8A-4147-A177-3AD203B41FA5}">
                      <a16:colId xmlns:a16="http://schemas.microsoft.com/office/drawing/2014/main" val="20004"/>
                    </a:ext>
                  </a:extLst>
                </a:gridCol>
                <a:gridCol w="711473">
                  <a:extLst>
                    <a:ext uri="{9D8B030D-6E8A-4147-A177-3AD203B41FA5}">
                      <a16:colId xmlns:a16="http://schemas.microsoft.com/office/drawing/2014/main" val="20005"/>
                    </a:ext>
                  </a:extLst>
                </a:gridCol>
                <a:gridCol w="523537">
                  <a:extLst>
                    <a:ext uri="{9D8B030D-6E8A-4147-A177-3AD203B41FA5}">
                      <a16:colId xmlns:a16="http://schemas.microsoft.com/office/drawing/2014/main" val="20006"/>
                    </a:ext>
                  </a:extLst>
                </a:gridCol>
                <a:gridCol w="496689">
                  <a:extLst>
                    <a:ext uri="{9D8B030D-6E8A-4147-A177-3AD203B41FA5}">
                      <a16:colId xmlns:a16="http://schemas.microsoft.com/office/drawing/2014/main" val="20007"/>
                    </a:ext>
                  </a:extLst>
                </a:gridCol>
                <a:gridCol w="531119">
                  <a:extLst>
                    <a:ext uri="{9D8B030D-6E8A-4147-A177-3AD203B41FA5}">
                      <a16:colId xmlns:a16="http://schemas.microsoft.com/office/drawing/2014/main" val="20009"/>
                    </a:ext>
                  </a:extLst>
                </a:gridCol>
                <a:gridCol w="701291">
                  <a:extLst>
                    <a:ext uri="{9D8B030D-6E8A-4147-A177-3AD203B41FA5}">
                      <a16:colId xmlns:a16="http://schemas.microsoft.com/office/drawing/2014/main" val="20010"/>
                    </a:ext>
                  </a:extLst>
                </a:gridCol>
                <a:gridCol w="457201">
                  <a:extLst>
                    <a:ext uri="{9D8B030D-6E8A-4147-A177-3AD203B41FA5}">
                      <a16:colId xmlns:a16="http://schemas.microsoft.com/office/drawing/2014/main" val="20011"/>
                    </a:ext>
                  </a:extLst>
                </a:gridCol>
              </a:tblGrid>
              <a:tr h="1102360">
                <a:tc>
                  <a:txBody>
                    <a:bodyPr/>
                    <a:lstStyle/>
                    <a:p>
                      <a:pPr algn="ctr">
                        <a:tabLst/>
                      </a:pPr>
                      <a:r>
                        <a:rPr lang="en-US" sz="900" dirty="0">
                          <a:latin typeface="Calibri" panose="020F0502020204030204" pitchFamily="34" charset="0"/>
                          <a:cs typeface="Calibri" panose="020F0502020204030204" pitchFamily="34" charset="0"/>
                        </a:rPr>
                        <a:t>WDP</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WDP N°</a:t>
                      </a:r>
                    </a:p>
                    <a:p>
                      <a:pPr algn="ctr"/>
                      <a:endParaRPr lang="en-US" sz="900" dirty="0">
                        <a:latin typeface="Calibri" panose="020F0502020204030204" pitchFamily="34" charset="0"/>
                        <a:cs typeface="Calibri" panose="020F050202020403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WDP state</a:t>
                      </a:r>
                    </a:p>
                    <a:p>
                      <a:pPr algn="ctr"/>
                      <a:endParaRPr lang="en-US" sz="900" b="0" dirty="0">
                        <a:latin typeface="Calibri" panose="020F0502020204030204" pitchFamily="34" charset="0"/>
                        <a:cs typeface="Calibri" panose="020F050202020403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Est Coll.</a:t>
                      </a:r>
                      <a:r>
                        <a:rPr lang="en-US" sz="900" baseline="0" dirty="0">
                          <a:latin typeface="Calibri" panose="020F0502020204030204" pitchFamily="34" charset="0"/>
                          <a:cs typeface="Calibri" panose="020F0502020204030204" pitchFamily="34" charset="0"/>
                        </a:rPr>
                        <a:t> Dose</a:t>
                      </a:r>
                    </a:p>
                    <a:p>
                      <a:pPr algn="ctr"/>
                      <a:r>
                        <a:rPr lang="en-US" sz="900" b="0" dirty="0">
                          <a:latin typeface="Calibri" panose="020F0502020204030204" pitchFamily="34" charset="0"/>
                          <a:cs typeface="Calibri" panose="020F0502020204030204" pitchFamily="34" charset="0"/>
                        </a:rPr>
                        <a:t>(μSv)</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Real Coll.</a:t>
                      </a:r>
                      <a:r>
                        <a:rPr lang="en-US" sz="900" baseline="0" dirty="0">
                          <a:latin typeface="Calibri" panose="020F0502020204030204" pitchFamily="34" charset="0"/>
                          <a:cs typeface="Calibri" panose="020F0502020204030204" pitchFamily="34" charset="0"/>
                        </a:rPr>
                        <a:t> Dose</a:t>
                      </a:r>
                    </a:p>
                    <a:p>
                      <a:pPr algn="ctr"/>
                      <a:r>
                        <a:rPr lang="en-US" sz="900" b="0" dirty="0">
                          <a:latin typeface="Calibri" panose="020F0502020204030204" pitchFamily="34" charset="0"/>
                          <a:cs typeface="Calibri" panose="020F0502020204030204" pitchFamily="34" charset="0"/>
                        </a:rPr>
                        <a:t>(μSv)</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0" dirty="0">
                          <a:latin typeface="Calibri" panose="020F0502020204030204" pitchFamily="34" charset="0"/>
                          <a:cs typeface="Calibri" panose="020F0502020204030204" pitchFamily="34" charset="0"/>
                          <a:sym typeface="Symbol" panose="05050102010706020507" pitchFamily="18" charset="2"/>
                        </a:rPr>
                        <a:t> </a:t>
                      </a:r>
                      <a:r>
                        <a:rPr kumimoji="0" lang="en-US" sz="900" b="1" kern="1200" dirty="0">
                          <a:solidFill>
                            <a:schemeClr val="lt1"/>
                          </a:solidFill>
                          <a:latin typeface="Calibri" panose="020F0502020204030204" pitchFamily="34" charset="0"/>
                          <a:ea typeface="+mn-ea"/>
                          <a:cs typeface="Calibri" panose="020F0502020204030204" pitchFamily="34" charset="0"/>
                          <a:sym typeface="Symbol" panose="05050102010706020507" pitchFamily="18" charset="2"/>
                        </a:rPr>
                        <a:t>Real-est. </a:t>
                      </a:r>
                      <a:r>
                        <a:rPr kumimoji="0" lang="en-US" sz="900" b="1" kern="1200" dirty="0">
                          <a:solidFill>
                            <a:schemeClr val="lt1"/>
                          </a:solidFill>
                          <a:latin typeface="Calibri" panose="020F0502020204030204" pitchFamily="34" charset="0"/>
                          <a:ea typeface="+mn-ea"/>
                          <a:cs typeface="Calibri" panose="020F0502020204030204" pitchFamily="34" charset="0"/>
                        </a:rPr>
                        <a:t>Coll. Dose</a:t>
                      </a:r>
                    </a:p>
                    <a:p>
                      <a:pPr algn="ctr"/>
                      <a:r>
                        <a:rPr lang="en-US" sz="900" dirty="0">
                          <a:latin typeface="Calibri" panose="020F0502020204030204" pitchFamily="34" charset="0"/>
                          <a:cs typeface="Calibri" panose="020F0502020204030204" pitchFamily="34" charset="0"/>
                        </a:rPr>
                        <a:t>(%)</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Est Max Ind. Dose</a:t>
                      </a:r>
                      <a:endParaRPr lang="en-US" sz="900" baseline="0" dirty="0">
                        <a:latin typeface="Calibri" panose="020F0502020204030204" pitchFamily="34" charset="0"/>
                        <a:cs typeface="Calibri" panose="020F0502020204030204" pitchFamily="34" charset="0"/>
                      </a:endParaRPr>
                    </a:p>
                    <a:p>
                      <a:pPr algn="ctr"/>
                      <a:r>
                        <a:rPr lang="en-US" sz="900" dirty="0">
                          <a:latin typeface="Calibri" panose="020F0502020204030204" pitchFamily="34" charset="0"/>
                          <a:cs typeface="Calibri" panose="020F0502020204030204" pitchFamily="34" charset="0"/>
                        </a:rPr>
                        <a:t> </a:t>
                      </a:r>
                      <a:r>
                        <a:rPr lang="en-US" sz="900" b="0" dirty="0">
                          <a:latin typeface="Calibri" panose="020F0502020204030204" pitchFamily="34" charset="0"/>
                          <a:cs typeface="Calibri" panose="020F0502020204030204" pitchFamily="34" charset="0"/>
                        </a:rPr>
                        <a:t>(μS)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Real Max Ind. Dose</a:t>
                      </a:r>
                      <a:endParaRPr lang="en-US" sz="900" baseline="0" dirty="0">
                        <a:latin typeface="Calibri" panose="020F0502020204030204" pitchFamily="34" charset="0"/>
                        <a:cs typeface="Calibri" panose="020F0502020204030204" pitchFamily="34" charset="0"/>
                      </a:endParaRPr>
                    </a:p>
                    <a:p>
                      <a:pPr algn="ctr"/>
                      <a:r>
                        <a:rPr lang="en-US" sz="900" dirty="0">
                          <a:latin typeface="Calibri" panose="020F0502020204030204" pitchFamily="34" charset="0"/>
                          <a:cs typeface="Calibri" panose="020F0502020204030204" pitchFamily="34" charset="0"/>
                        </a:rPr>
                        <a:t> </a:t>
                      </a:r>
                      <a:r>
                        <a:rPr lang="en-US" sz="900" b="0" dirty="0">
                          <a:latin typeface="Calibri" panose="020F0502020204030204" pitchFamily="34" charset="0"/>
                          <a:cs typeface="Calibri" panose="020F0502020204030204" pitchFamily="34" charset="0"/>
                        </a:rPr>
                        <a:t>(μS)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0" dirty="0">
                          <a:latin typeface="Calibri" panose="020F0502020204030204" pitchFamily="34" charset="0"/>
                          <a:cs typeface="Calibri" panose="020F0502020204030204" pitchFamily="34" charset="0"/>
                          <a:sym typeface="Symbol" panose="05050102010706020507" pitchFamily="18" charset="2"/>
                        </a:rPr>
                        <a:t> </a:t>
                      </a:r>
                      <a:r>
                        <a:rPr kumimoji="0" lang="en-US" sz="900" b="1" kern="1200" dirty="0">
                          <a:solidFill>
                            <a:schemeClr val="lt1"/>
                          </a:solidFill>
                          <a:latin typeface="Calibri" panose="020F0502020204030204" pitchFamily="34" charset="0"/>
                          <a:ea typeface="+mn-ea"/>
                          <a:cs typeface="Calibri" panose="020F0502020204030204" pitchFamily="34" charset="0"/>
                          <a:sym typeface="Symbol" panose="05050102010706020507" pitchFamily="18" charset="2"/>
                        </a:rPr>
                        <a:t>Real-est.</a:t>
                      </a:r>
                      <a:r>
                        <a:rPr kumimoji="0" lang="en-US" sz="900" b="1" kern="1200" baseline="0" dirty="0">
                          <a:solidFill>
                            <a:schemeClr val="lt1"/>
                          </a:solidFill>
                          <a:latin typeface="Calibri" panose="020F0502020204030204" pitchFamily="34" charset="0"/>
                          <a:ea typeface="+mn-ea"/>
                          <a:cs typeface="Calibri" panose="020F0502020204030204" pitchFamily="34" charset="0"/>
                          <a:sym typeface="Symbol" panose="05050102010706020507" pitchFamily="18" charset="2"/>
                        </a:rPr>
                        <a:t> Ind. </a:t>
                      </a:r>
                      <a:r>
                        <a:rPr kumimoji="0" lang="en-US" sz="900" b="1" kern="1200" dirty="0">
                          <a:solidFill>
                            <a:schemeClr val="lt1"/>
                          </a:solidFill>
                          <a:latin typeface="Calibri" panose="020F0502020204030204" pitchFamily="34" charset="0"/>
                          <a:ea typeface="+mn-ea"/>
                          <a:cs typeface="Calibri" panose="020F0502020204030204" pitchFamily="34" charset="0"/>
                        </a:rPr>
                        <a:t>Dose</a:t>
                      </a:r>
                    </a:p>
                    <a:p>
                      <a:pPr algn="ctr"/>
                      <a:r>
                        <a:rPr lang="en-US" sz="900" dirty="0">
                          <a:latin typeface="Calibri" panose="020F0502020204030204" pitchFamily="34" charset="0"/>
                          <a:cs typeface="Calibri" panose="020F0502020204030204" pitchFamily="34" charset="0"/>
                        </a:rPr>
                        <a:t>(%)</a:t>
                      </a:r>
                    </a:p>
                  </a:txBody>
                  <a:tcPr/>
                </a:tc>
                <a:tc>
                  <a:txBody>
                    <a:bodyPr/>
                    <a:lstStyle/>
                    <a:p>
                      <a:pPr algn="ctr"/>
                      <a:r>
                        <a:rPr lang="en-US" sz="900" dirty="0">
                          <a:latin typeface="Calibri" panose="020F0502020204030204" pitchFamily="34" charset="0"/>
                          <a:cs typeface="Calibri" panose="020F0502020204030204" pitchFamily="34" charset="0"/>
                        </a:rPr>
                        <a:t>Group1</a:t>
                      </a:r>
                    </a:p>
                    <a:p>
                      <a:pPr algn="ctr"/>
                      <a:endParaRPr lang="en-US" sz="900" dirty="0">
                        <a:latin typeface="Calibri" panose="020F0502020204030204" pitchFamily="34" charset="0"/>
                        <a:cs typeface="Calibri" panose="020F0502020204030204" pitchFamily="34" charset="0"/>
                      </a:endParaRPr>
                    </a:p>
                  </a:txBody>
                  <a:tcPr/>
                </a:tc>
                <a:tc>
                  <a:txBody>
                    <a:bodyPr/>
                    <a:lstStyle/>
                    <a:p>
                      <a:pPr algn="ctr"/>
                      <a:r>
                        <a:rPr lang="en-US" sz="900" dirty="0">
                          <a:latin typeface="Calibri" panose="020F0502020204030204" pitchFamily="34" charset="0"/>
                          <a:cs typeface="Calibri" panose="020F0502020204030204" pitchFamily="34" charset="0"/>
                        </a:rPr>
                        <a:t>Group 2</a:t>
                      </a:r>
                    </a:p>
                  </a:txBody>
                  <a:tcPr/>
                </a:tc>
                <a:tc>
                  <a:txBody>
                    <a:bodyPr/>
                    <a:lstStyle/>
                    <a:p>
                      <a:pPr algn="ctr"/>
                      <a:r>
                        <a:rPr lang="en-US" sz="900" dirty="0">
                          <a:latin typeface="Calibri" panose="020F0502020204030204" pitchFamily="34" charset="0"/>
                          <a:cs typeface="Calibri" panose="020F0502020204030204" pitchFamily="34" charset="0"/>
                        </a:rPr>
                        <a:t>Impact N°</a:t>
                      </a:r>
                    </a:p>
                  </a:txBody>
                  <a:tcPr/>
                </a:tc>
                <a:tc>
                  <a:txBody>
                    <a:bodyPr/>
                    <a:lstStyle/>
                    <a:p>
                      <a:pPr algn="ctr"/>
                      <a:r>
                        <a:rPr lang="en-US" sz="900" dirty="0">
                          <a:latin typeface="Calibri" panose="020F0502020204030204" pitchFamily="34" charset="0"/>
                          <a:cs typeface="Calibri" panose="020F0502020204030204" pitchFamily="34" charset="0"/>
                        </a:rPr>
                        <a:t>Impact state</a:t>
                      </a:r>
                    </a:p>
                  </a:txBody>
                  <a:tcPr/>
                </a:tc>
                <a:tc>
                  <a:txBody>
                    <a:bodyPr/>
                    <a:lstStyle/>
                    <a:p>
                      <a:pPr algn="ctr"/>
                      <a:r>
                        <a:rPr lang="en-US" sz="900" dirty="0">
                          <a:latin typeface="Calibri" panose="020F0502020204030204" pitchFamily="34" charset="0"/>
                          <a:cs typeface="Calibri" panose="020F0502020204030204" pitchFamily="34" charset="0"/>
                        </a:rPr>
                        <a:t>Period</a:t>
                      </a:r>
                    </a:p>
                  </a:txBody>
                  <a:tcPr/>
                </a:tc>
                <a:extLst>
                  <a:ext uri="{0D108BD9-81ED-4DB2-BD59-A6C34878D82A}">
                    <a16:rowId xmlns:a16="http://schemas.microsoft.com/office/drawing/2014/main" val="10000"/>
                  </a:ext>
                </a:extLst>
              </a:tr>
              <a:tr h="32595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LIST TEST</a:t>
                      </a:r>
                    </a:p>
                  </a:txBody>
                  <a:tcPr/>
                </a:tc>
                <a:tc>
                  <a:txBody>
                    <a:bodyPr/>
                    <a:lstStyle/>
                    <a:p>
                      <a:pPr algn="ctr"/>
                      <a:r>
                        <a:rPr lang="en-GB" sz="900" dirty="0">
                          <a:latin typeface="Calibri" panose="020F0502020204030204" pitchFamily="34" charset="0"/>
                          <a:cs typeface="Calibri" panose="020F0502020204030204" pitchFamily="34" charset="0"/>
                        </a:rPr>
                        <a:t>1123</a:t>
                      </a:r>
                      <a:r>
                        <a:rPr lang="en-GB" sz="900" baseline="0" dirty="0">
                          <a:latin typeface="Calibri" panose="020F0502020204030204" pitchFamily="34" charset="0"/>
                          <a:cs typeface="Calibri" panose="020F0502020204030204" pitchFamily="34" charset="0"/>
                        </a:rPr>
                        <a:t> /1</a:t>
                      </a:r>
                      <a:endParaRPr lang="en-GB" sz="900" dirty="0">
                        <a:latin typeface="Calibri" panose="020F0502020204030204" pitchFamily="34" charset="0"/>
                        <a:cs typeface="Calibri" panose="020F0502020204030204" pitchFamily="34" charset="0"/>
                      </a:endParaRPr>
                    </a:p>
                  </a:txBody>
                  <a:tcPr/>
                </a:tc>
                <a:tc>
                  <a:txBody>
                    <a:bodyPr/>
                    <a:lstStyle/>
                    <a:p>
                      <a:pPr algn="ctr"/>
                      <a:r>
                        <a:rPr kumimoji="0" lang="en-US" sz="900" kern="1200" dirty="0">
                          <a:solidFill>
                            <a:schemeClr val="dk1"/>
                          </a:solidFill>
                          <a:latin typeface="Calibri" panose="020F0502020204030204" pitchFamily="34" charset="0"/>
                          <a:ea typeface="+mn-ea"/>
                          <a:cs typeface="Calibri" panose="020F0502020204030204" pitchFamily="34" charset="0"/>
                        </a:rPr>
                        <a:t>Approved</a:t>
                      </a:r>
                      <a:endParaRPr lang="en-US" sz="900" dirty="0">
                        <a:latin typeface="Calibri" panose="020F0502020204030204" pitchFamily="34" charset="0"/>
                        <a:cs typeface="Calibri" panose="020F0502020204030204" pitchFamily="34" charset="0"/>
                      </a:endParaRPr>
                    </a:p>
                  </a:txBody>
                  <a:tcPr/>
                </a:tc>
                <a:tc>
                  <a:txBody>
                    <a:bodyPr/>
                    <a:lstStyle/>
                    <a:p>
                      <a:pPr algn="ctr"/>
                      <a:r>
                        <a:rPr lang="en-US" sz="900" dirty="0">
                          <a:latin typeface="Calibri" panose="020F0502020204030204" pitchFamily="34" charset="0"/>
                          <a:cs typeface="Calibri" panose="020F0502020204030204" pitchFamily="34" charset="0"/>
                        </a:rPr>
                        <a:t>82</a:t>
                      </a:r>
                    </a:p>
                  </a:txBody>
                  <a:tcPr/>
                </a:tc>
                <a:tc>
                  <a:txBody>
                    <a:bodyPr/>
                    <a:lstStyle/>
                    <a:p>
                      <a:pPr algn="ctr"/>
                      <a:r>
                        <a:rPr lang="en-US" sz="900" dirty="0">
                          <a:latin typeface="Calibri" panose="020F0502020204030204" pitchFamily="34" charset="0"/>
                          <a:cs typeface="Calibri" panose="020F0502020204030204" pitchFamily="34" charset="0"/>
                        </a:rPr>
                        <a:t>28</a:t>
                      </a:r>
                    </a:p>
                  </a:txBody>
                  <a:tcPr/>
                </a:tc>
                <a:tc>
                  <a:txBody>
                    <a:bodyPr/>
                    <a:lstStyle/>
                    <a:p>
                      <a:pPr algn="ctr"/>
                      <a:r>
                        <a:rPr lang="en-US" sz="900" dirty="0">
                          <a:solidFill>
                            <a:srgbClr val="008000"/>
                          </a:solidFill>
                          <a:latin typeface="Calibri" panose="020F0502020204030204" pitchFamily="34" charset="0"/>
                          <a:cs typeface="Calibri" panose="020F0502020204030204" pitchFamily="34" charset="0"/>
                        </a:rPr>
                        <a:t>-66</a:t>
                      </a:r>
                      <a:endParaRPr lang="fr-FR" sz="900" dirty="0">
                        <a:solidFill>
                          <a:srgbClr val="008000"/>
                        </a:solidFill>
                        <a:latin typeface="Calibri" panose="020F0502020204030204" pitchFamily="34" charset="0"/>
                        <a:cs typeface="Calibri" panose="020F0502020204030204" pitchFamily="34" charset="0"/>
                      </a:endParaRPr>
                    </a:p>
                  </a:txBody>
                  <a:tcPr/>
                </a:tc>
                <a:tc>
                  <a:txBody>
                    <a:bodyPr/>
                    <a:lstStyle/>
                    <a:p>
                      <a:pPr algn="ctr"/>
                      <a:r>
                        <a:rPr lang="en-US" sz="900" dirty="0">
                          <a:latin typeface="Calibri" panose="020F0502020204030204" pitchFamily="34" charset="0"/>
                          <a:cs typeface="Calibri" panose="020F0502020204030204" pitchFamily="34" charset="0"/>
                        </a:rPr>
                        <a:t>27</a:t>
                      </a:r>
                    </a:p>
                  </a:txBody>
                  <a:tcPr/>
                </a:tc>
                <a:tc>
                  <a:txBody>
                    <a:bodyPr/>
                    <a:lstStyle/>
                    <a:p>
                      <a:pPr algn="ctr"/>
                      <a:r>
                        <a:rPr lang="en-GB" sz="900" dirty="0">
                          <a:latin typeface="Calibri" panose="020F0502020204030204" pitchFamily="34" charset="0"/>
                          <a:cs typeface="Calibri" panose="020F0502020204030204" pitchFamily="34" charset="0"/>
                        </a:rPr>
                        <a:t>13</a:t>
                      </a:r>
                    </a:p>
                  </a:txBody>
                  <a:tcPr/>
                </a:tc>
                <a:tc>
                  <a:txBody>
                    <a:bodyPr/>
                    <a:lstStyle/>
                    <a:p>
                      <a:pPr algn="ctr"/>
                      <a:r>
                        <a:rPr lang="en-US" sz="900" dirty="0">
                          <a:solidFill>
                            <a:srgbClr val="008000"/>
                          </a:solidFill>
                          <a:latin typeface="Calibri" panose="020F0502020204030204" pitchFamily="34" charset="0"/>
                          <a:cs typeface="Calibri" panose="020F0502020204030204" pitchFamily="34" charset="0"/>
                        </a:rPr>
                        <a:t>-52</a:t>
                      </a:r>
                      <a:endParaRPr lang="fr-FR" sz="900" dirty="0">
                        <a:solidFill>
                          <a:srgbClr val="008000"/>
                        </a:solidFill>
                        <a:latin typeface="Calibri" panose="020F0502020204030204" pitchFamily="34" charset="0"/>
                        <a:cs typeface="Calibri" panose="020F0502020204030204" pitchFamily="34" charset="0"/>
                      </a:endParaRPr>
                    </a:p>
                  </a:txBody>
                  <a:tcPr/>
                </a:tc>
                <a:tc>
                  <a:txBody>
                    <a:bodyPr/>
                    <a:lstStyle/>
                    <a:p>
                      <a:pPr algn="ctr"/>
                      <a:r>
                        <a:rPr lang="en-US" sz="900" dirty="0">
                          <a:solidFill>
                            <a:srgbClr val="3366FF"/>
                          </a:solidFill>
                          <a:latin typeface="Calibri" panose="020F0502020204030204" pitchFamily="34" charset="0"/>
                          <a:cs typeface="Calibri" panose="020F0502020204030204" pitchFamily="34" charset="0"/>
                        </a:rPr>
                        <a:t>1</a:t>
                      </a:r>
                    </a:p>
                  </a:txBody>
                  <a:tcPr/>
                </a:tc>
                <a:tc>
                  <a:txBody>
                    <a:bodyPr/>
                    <a:lstStyle/>
                    <a:p>
                      <a:pPr algn="ctr"/>
                      <a:r>
                        <a:rPr lang="en-US" sz="900" dirty="0">
                          <a:solidFill>
                            <a:srgbClr val="660066"/>
                          </a:solidFill>
                          <a:latin typeface="Calibri" panose="020F0502020204030204" pitchFamily="34" charset="0"/>
                          <a:cs typeface="Calibri" panose="020F0502020204030204" pitchFamily="34" charset="0"/>
                        </a:rPr>
                        <a:t>2</a:t>
                      </a:r>
                    </a:p>
                  </a:txBody>
                  <a:tcPr/>
                </a:tc>
                <a:tc>
                  <a:txBody>
                    <a:bodyPr/>
                    <a:lstStyle/>
                    <a:p>
                      <a:pPr algn="ctr"/>
                      <a:r>
                        <a:rPr lang="en-US" sz="900" dirty="0">
                          <a:latin typeface="Calibri" panose="020F0502020204030204" pitchFamily="34" charset="0"/>
                          <a:cs typeface="Calibri" panose="020F0502020204030204" pitchFamily="34" charset="0"/>
                        </a:rPr>
                        <a:t>109149</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kern="1200" dirty="0">
                          <a:solidFill>
                            <a:schemeClr val="dk1"/>
                          </a:solidFill>
                          <a:latin typeface="Calibri" panose="020F0502020204030204" pitchFamily="34" charset="0"/>
                          <a:ea typeface="+mn-ea"/>
                          <a:cs typeface="Calibri" panose="020F0502020204030204" pitchFamily="34" charset="0"/>
                        </a:rPr>
                        <a:t>Approved</a:t>
                      </a:r>
                      <a:endParaRPr kumimoji="0" lang="en-GB" sz="9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algn="ctr"/>
                      <a:r>
                        <a:rPr lang="en-US" sz="900" dirty="0">
                          <a:solidFill>
                            <a:schemeClr val="tx1"/>
                          </a:solidFill>
                          <a:latin typeface="Calibri" panose="020F0502020204030204" pitchFamily="34" charset="0"/>
                          <a:cs typeface="Calibri" panose="020F0502020204030204" pitchFamily="34" charset="0"/>
                        </a:rPr>
                        <a:t>YETS</a:t>
                      </a:r>
                    </a:p>
                  </a:txBody>
                  <a:tcPr/>
                </a:tc>
                <a:extLst>
                  <a:ext uri="{0D108BD9-81ED-4DB2-BD59-A6C34878D82A}">
                    <a16:rowId xmlns:a16="http://schemas.microsoft.com/office/drawing/2014/main" val="10001"/>
                  </a:ext>
                </a:extLst>
              </a:tr>
              <a:tr h="46867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kern="1200" dirty="0">
                          <a:solidFill>
                            <a:schemeClr val="dk1"/>
                          </a:solidFill>
                          <a:latin typeface="Calibri" panose="020F0502020204030204" pitchFamily="34" charset="0"/>
                          <a:ea typeface="+mn-ea"/>
                          <a:cs typeface="Calibri" panose="020F0502020204030204" pitchFamily="34" charset="0"/>
                        </a:rPr>
                        <a:t>Retrieval of the target #501 and test laser on HRS FE</a:t>
                      </a:r>
                    </a:p>
                  </a:txBody>
                  <a:tcPr/>
                </a:tc>
                <a:tc>
                  <a:txBody>
                    <a:bodyPr/>
                    <a:lstStyle/>
                    <a:p>
                      <a:pPr marL="0" algn="ctr" rtl="0" eaLnBrk="1" latinLnBrk="0" hangingPunct="1"/>
                      <a:r>
                        <a:rPr kumimoji="0" lang="fr-FR" sz="900" kern="1200" dirty="0">
                          <a:solidFill>
                            <a:schemeClr val="dk1"/>
                          </a:solidFill>
                          <a:latin typeface="Calibri" panose="020F0502020204030204" pitchFamily="34" charset="0"/>
                          <a:ea typeface="+mn-ea"/>
                          <a:cs typeface="Calibri" panose="020F0502020204030204" pitchFamily="34" charset="0"/>
                        </a:rPr>
                        <a:t>1141 /1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kern="1200" dirty="0">
                          <a:solidFill>
                            <a:schemeClr val="dk1"/>
                          </a:solidFill>
                          <a:latin typeface="Calibri" panose="020F0502020204030204" pitchFamily="34" charset="0"/>
                          <a:ea typeface="+mn-ea"/>
                          <a:cs typeface="Calibri" panose="020F0502020204030204" pitchFamily="34" charset="0"/>
                        </a:rPr>
                        <a:t>Approved</a:t>
                      </a:r>
                    </a:p>
                  </a:txBody>
                  <a:tcPr/>
                </a:tc>
                <a:tc>
                  <a:txBody>
                    <a:bodyPr/>
                    <a:lstStyle/>
                    <a:p>
                      <a:pPr marL="0" algn="ctr" rtl="0" eaLnBrk="1" latinLnBrk="0" hangingPunct="1"/>
                      <a:r>
                        <a:rPr kumimoji="0" lang="fr-FR" sz="900" kern="1200" dirty="0">
                          <a:solidFill>
                            <a:schemeClr val="dk1"/>
                          </a:solidFill>
                          <a:latin typeface="Calibri" panose="020F0502020204030204" pitchFamily="34" charset="0"/>
                          <a:ea typeface="+mn-ea"/>
                          <a:cs typeface="Calibri" panose="020F0502020204030204" pitchFamily="34" charset="0"/>
                        </a:rPr>
                        <a:t>35</a:t>
                      </a:r>
                    </a:p>
                  </a:txBody>
                  <a:tcPr/>
                </a:tc>
                <a:tc>
                  <a:txBody>
                    <a:bodyPr/>
                    <a:lstStyle/>
                    <a:p>
                      <a:pPr marL="0" algn="ctr" rtl="0" eaLnBrk="1" latinLnBrk="0" hangingPunct="1"/>
                      <a:r>
                        <a:rPr kumimoji="0" lang="en-US" sz="900" kern="1200" dirty="0">
                          <a:solidFill>
                            <a:schemeClr val="dk1"/>
                          </a:solidFill>
                          <a:latin typeface="Calibri" panose="020F0502020204030204" pitchFamily="34" charset="0"/>
                          <a:ea typeface="+mn-ea"/>
                          <a:cs typeface="Calibri" panose="020F0502020204030204" pitchFamily="34" charset="0"/>
                        </a:rPr>
                        <a:t>14</a:t>
                      </a:r>
                      <a:endParaRPr kumimoji="0" lang="fr-FR" sz="9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algn="ctr"/>
                      <a:r>
                        <a:rPr lang="en-US" sz="900" dirty="0">
                          <a:solidFill>
                            <a:srgbClr val="008000"/>
                          </a:solidFill>
                          <a:latin typeface="Calibri" panose="020F0502020204030204" pitchFamily="34" charset="0"/>
                          <a:cs typeface="Calibri" panose="020F0502020204030204" pitchFamily="34" charset="0"/>
                        </a:rPr>
                        <a:t>-60</a:t>
                      </a:r>
                      <a:endParaRPr lang="fr-FR" sz="900" dirty="0">
                        <a:solidFill>
                          <a:srgbClr val="008000"/>
                        </a:solidFill>
                        <a:latin typeface="Calibri" panose="020F0502020204030204" pitchFamily="34" charset="0"/>
                        <a:cs typeface="Calibri" panose="020F0502020204030204" pitchFamily="34" charset="0"/>
                      </a:endParaRPr>
                    </a:p>
                  </a:txBody>
                  <a:tcPr/>
                </a:tc>
                <a:tc>
                  <a:txBody>
                    <a:bodyPr/>
                    <a:lstStyle/>
                    <a:p>
                      <a:pPr marL="0" algn="ctr" rtl="0" eaLnBrk="1" latinLnBrk="0" hangingPunct="1"/>
                      <a:r>
                        <a:rPr kumimoji="0" lang="fr-FR" sz="900" kern="1200" dirty="0">
                          <a:solidFill>
                            <a:schemeClr val="dk1"/>
                          </a:solidFill>
                          <a:latin typeface="Calibri" panose="020F0502020204030204" pitchFamily="34" charset="0"/>
                          <a:ea typeface="+mn-ea"/>
                          <a:cs typeface="Calibri" panose="020F0502020204030204" pitchFamily="34" charset="0"/>
                        </a:rPr>
                        <a:t>35</a:t>
                      </a:r>
                    </a:p>
                  </a:txBody>
                  <a:tcPr/>
                </a:tc>
                <a:tc>
                  <a:txBody>
                    <a:bodyPr/>
                    <a:lstStyle/>
                    <a:p>
                      <a:pPr marL="0" algn="ctr" rtl="0" eaLnBrk="1" latinLnBrk="0" hangingPunct="1"/>
                      <a:r>
                        <a:rPr kumimoji="0" lang="en-US" sz="900" kern="1200" dirty="0">
                          <a:solidFill>
                            <a:schemeClr val="dk1"/>
                          </a:solidFill>
                          <a:latin typeface="Calibri" panose="020F0502020204030204" pitchFamily="34" charset="0"/>
                          <a:ea typeface="+mn-ea"/>
                          <a:cs typeface="Calibri" panose="020F0502020204030204" pitchFamily="34" charset="0"/>
                        </a:rPr>
                        <a:t>11</a:t>
                      </a:r>
                      <a:endParaRPr kumimoji="0" lang="fr-FR" sz="9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algn="ctr"/>
                      <a:r>
                        <a:rPr lang="en-US" sz="900" dirty="0">
                          <a:solidFill>
                            <a:srgbClr val="008000"/>
                          </a:solidFill>
                          <a:latin typeface="Calibri" panose="020F0502020204030204" pitchFamily="34" charset="0"/>
                          <a:cs typeface="Calibri" panose="020F0502020204030204" pitchFamily="34" charset="0"/>
                        </a:rPr>
                        <a:t>-69</a:t>
                      </a:r>
                      <a:endParaRPr lang="fr-FR" sz="900" dirty="0">
                        <a:solidFill>
                          <a:srgbClr val="008000"/>
                        </a:solidFill>
                        <a:latin typeface="Calibri" panose="020F0502020204030204" pitchFamily="34" charset="0"/>
                        <a:cs typeface="Calibri" panose="020F0502020204030204" pitchFamily="34" charset="0"/>
                      </a:endParaRPr>
                    </a:p>
                  </a:txBody>
                  <a:tcPr/>
                </a:tc>
                <a:tc>
                  <a:txBody>
                    <a:bodyPr/>
                    <a:lstStyle/>
                    <a:p>
                      <a:pPr marL="0" algn="ctr" rtl="0" eaLnBrk="1" latinLnBrk="0" hangingPunct="1"/>
                      <a:r>
                        <a:rPr kumimoji="0" lang="fr-FR" sz="900" kern="1200" dirty="0">
                          <a:solidFill>
                            <a:schemeClr val="dk1"/>
                          </a:solidFill>
                          <a:latin typeface="Calibri" panose="020F0502020204030204" pitchFamily="34" charset="0"/>
                          <a:ea typeface="+mn-ea"/>
                          <a:cs typeface="Calibri" panose="020F0502020204030204" pitchFamily="34" charset="0"/>
                        </a:rPr>
                        <a:t>1</a:t>
                      </a:r>
                    </a:p>
                  </a:txBody>
                  <a:tcPr/>
                </a:tc>
                <a:tc>
                  <a:txBody>
                    <a:bodyPr/>
                    <a:lstStyle/>
                    <a:p>
                      <a:pPr marL="0" algn="ctr" rtl="0" eaLnBrk="1" latinLnBrk="0" hangingPunct="1"/>
                      <a:r>
                        <a:rPr kumimoji="0" lang="fr-FR" sz="900" kern="1200" dirty="0">
                          <a:solidFill>
                            <a:schemeClr val="dk1"/>
                          </a:solidFill>
                          <a:latin typeface="Calibri" panose="020F0502020204030204" pitchFamily="34" charset="0"/>
                          <a:ea typeface="+mn-ea"/>
                          <a:cs typeface="Calibri" panose="020F0502020204030204" pitchFamily="34" charset="0"/>
                        </a:rPr>
                        <a:t>2</a:t>
                      </a:r>
                    </a:p>
                  </a:txBody>
                  <a:tcPr/>
                </a:tc>
                <a:tc>
                  <a:txBody>
                    <a:bodyPr/>
                    <a:lstStyle/>
                    <a:p>
                      <a:pPr algn="ctr"/>
                      <a:r>
                        <a:rPr kumimoji="0" lang="fr-FR" sz="900" kern="1200" dirty="0">
                          <a:solidFill>
                            <a:schemeClr val="dk1"/>
                          </a:solidFill>
                          <a:latin typeface="Calibri" panose="020F0502020204030204" pitchFamily="34" charset="0"/>
                          <a:ea typeface="+mn-ea"/>
                          <a:cs typeface="Calibri" panose="020F0502020204030204" pitchFamily="34" charset="0"/>
                        </a:rPr>
                        <a:t>110064</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kern="1200" dirty="0">
                          <a:solidFill>
                            <a:schemeClr val="dk1"/>
                          </a:solidFill>
                          <a:latin typeface="Calibri" panose="020F0502020204030204" pitchFamily="34" charset="0"/>
                          <a:ea typeface="+mn-ea"/>
                          <a:cs typeface="Calibri" panose="020F0502020204030204" pitchFamily="34" charset="0"/>
                        </a:rPr>
                        <a:t>Approved</a:t>
                      </a:r>
                      <a:endParaRPr kumimoji="0" lang="en-GB" sz="9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algn="ctr"/>
                      <a:r>
                        <a:rPr lang="en-US" sz="900" dirty="0">
                          <a:solidFill>
                            <a:schemeClr val="tx1"/>
                          </a:solidFill>
                          <a:latin typeface="Calibri" panose="020F0502020204030204" pitchFamily="34" charset="0"/>
                          <a:cs typeface="Calibri" panose="020F0502020204030204" pitchFamily="34" charset="0"/>
                        </a:rPr>
                        <a:t>YETS</a:t>
                      </a:r>
                    </a:p>
                  </a:txBody>
                  <a:tcPr/>
                </a:tc>
                <a:extLst>
                  <a:ext uri="{0D108BD9-81ED-4DB2-BD59-A6C34878D82A}">
                    <a16:rowId xmlns:a16="http://schemas.microsoft.com/office/drawing/2014/main" val="10002"/>
                  </a:ext>
                </a:extLst>
              </a:tr>
              <a:tr h="46867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Additional MONTRAC maintenance</a:t>
                      </a:r>
                    </a:p>
                  </a:txBody>
                  <a:tcPr/>
                </a:tc>
                <a:tc>
                  <a:txBody>
                    <a:bodyPr/>
                    <a:lstStyle/>
                    <a:p>
                      <a:pPr algn="ctr"/>
                      <a:r>
                        <a:rPr lang="en-GB" sz="900" dirty="0">
                          <a:latin typeface="Calibri" panose="020F0502020204030204" pitchFamily="34" charset="0"/>
                          <a:cs typeface="Calibri" panose="020F0502020204030204" pitchFamily="34" charset="0"/>
                        </a:rPr>
                        <a:t>1125 /1 </a:t>
                      </a:r>
                    </a:p>
                  </a:txBody>
                  <a:tcPr/>
                </a:tc>
                <a:tc>
                  <a:txBody>
                    <a:bodyPr/>
                    <a:lstStyle/>
                    <a:p>
                      <a:pPr algn="ctr"/>
                      <a:r>
                        <a:rPr kumimoji="0" lang="en-US" sz="900" kern="1200" dirty="0">
                          <a:solidFill>
                            <a:schemeClr val="dk1"/>
                          </a:solidFill>
                          <a:latin typeface="Calibri" panose="020F0502020204030204" pitchFamily="34" charset="0"/>
                          <a:ea typeface="+mn-ea"/>
                          <a:cs typeface="Calibri" panose="020F0502020204030204" pitchFamily="34" charset="0"/>
                        </a:rPr>
                        <a:t>Approved</a:t>
                      </a:r>
                      <a:endParaRPr lang="en-US" sz="900" dirty="0">
                        <a:latin typeface="Calibri" panose="020F0502020204030204" pitchFamily="34" charset="0"/>
                        <a:cs typeface="Calibri" panose="020F0502020204030204" pitchFamily="34" charset="0"/>
                      </a:endParaRPr>
                    </a:p>
                  </a:txBody>
                  <a:tcPr/>
                </a:tc>
                <a:tc>
                  <a:txBody>
                    <a:bodyPr/>
                    <a:lstStyle/>
                    <a:p>
                      <a:pPr algn="ctr"/>
                      <a:r>
                        <a:rPr lang="en-US" sz="900" dirty="0">
                          <a:latin typeface="Calibri" panose="020F0502020204030204" pitchFamily="34" charset="0"/>
                          <a:cs typeface="Calibri" panose="020F0502020204030204" pitchFamily="34" charset="0"/>
                        </a:rPr>
                        <a:t>736</a:t>
                      </a:r>
                    </a:p>
                  </a:txBody>
                  <a:tcPr/>
                </a:tc>
                <a:tc>
                  <a:txBody>
                    <a:bodyPr/>
                    <a:lstStyle/>
                    <a:p>
                      <a:pPr algn="ctr"/>
                      <a:r>
                        <a:rPr lang="en-US" sz="900" dirty="0">
                          <a:latin typeface="Calibri" panose="020F0502020204030204" pitchFamily="34" charset="0"/>
                          <a:cs typeface="Calibri" panose="020F0502020204030204" pitchFamily="34" charset="0"/>
                        </a:rPr>
                        <a:t>86</a:t>
                      </a:r>
                    </a:p>
                  </a:txBody>
                  <a:tcPr/>
                </a:tc>
                <a:tc>
                  <a:txBody>
                    <a:bodyPr/>
                    <a:lstStyle/>
                    <a:p>
                      <a:pPr algn="ctr"/>
                      <a:r>
                        <a:rPr lang="en-US" sz="900" dirty="0">
                          <a:solidFill>
                            <a:srgbClr val="008000"/>
                          </a:solidFill>
                          <a:latin typeface="Calibri" panose="020F0502020204030204" pitchFamily="34" charset="0"/>
                          <a:cs typeface="Calibri" panose="020F0502020204030204" pitchFamily="34" charset="0"/>
                        </a:rPr>
                        <a:t>-88</a:t>
                      </a:r>
                      <a:endParaRPr lang="fr-FR" sz="900" dirty="0">
                        <a:solidFill>
                          <a:srgbClr val="008000"/>
                        </a:solidFill>
                        <a:latin typeface="Calibri" panose="020F0502020204030204" pitchFamily="34" charset="0"/>
                        <a:cs typeface="Calibri" panose="020F0502020204030204" pitchFamily="34" charset="0"/>
                      </a:endParaRPr>
                    </a:p>
                  </a:txBody>
                  <a:tcPr/>
                </a:tc>
                <a:tc>
                  <a:txBody>
                    <a:bodyPr/>
                    <a:lstStyle/>
                    <a:p>
                      <a:pPr algn="ctr"/>
                      <a:r>
                        <a:rPr lang="en-US" sz="900" dirty="0">
                          <a:latin typeface="Calibri" panose="020F0502020204030204" pitchFamily="34" charset="0"/>
                          <a:cs typeface="Calibri" panose="020F0502020204030204" pitchFamily="34" charset="0"/>
                        </a:rPr>
                        <a:t>371</a:t>
                      </a:r>
                    </a:p>
                  </a:txBody>
                  <a:tcPr/>
                </a:tc>
                <a:tc>
                  <a:txBody>
                    <a:bodyPr/>
                    <a:lstStyle/>
                    <a:p>
                      <a:pPr algn="ctr"/>
                      <a:r>
                        <a:rPr lang="en-GB" sz="900" dirty="0">
                          <a:latin typeface="Calibri" panose="020F0502020204030204" pitchFamily="34" charset="0"/>
                          <a:cs typeface="Calibri" panose="020F0502020204030204" pitchFamily="34" charset="0"/>
                        </a:rPr>
                        <a:t>69</a:t>
                      </a:r>
                    </a:p>
                  </a:txBody>
                  <a:tcPr/>
                </a:tc>
                <a:tc>
                  <a:txBody>
                    <a:bodyPr/>
                    <a:lstStyle/>
                    <a:p>
                      <a:pPr algn="ctr"/>
                      <a:r>
                        <a:rPr lang="en-US" sz="900" dirty="0">
                          <a:solidFill>
                            <a:srgbClr val="008000"/>
                          </a:solidFill>
                          <a:latin typeface="Calibri" panose="020F0502020204030204" pitchFamily="34" charset="0"/>
                          <a:cs typeface="Calibri" panose="020F0502020204030204" pitchFamily="34" charset="0"/>
                        </a:rPr>
                        <a:t>-81</a:t>
                      </a:r>
                      <a:endParaRPr lang="fr-FR" sz="900" dirty="0">
                        <a:solidFill>
                          <a:srgbClr val="008000"/>
                        </a:solidFill>
                        <a:latin typeface="Calibri" panose="020F0502020204030204" pitchFamily="34" charset="0"/>
                        <a:cs typeface="Calibri" panose="020F0502020204030204" pitchFamily="34" charset="0"/>
                      </a:endParaRPr>
                    </a:p>
                  </a:txBody>
                  <a:tcPr/>
                </a:tc>
                <a:tc>
                  <a:txBody>
                    <a:bodyPr/>
                    <a:lstStyle/>
                    <a:p>
                      <a:pPr algn="ctr"/>
                      <a:r>
                        <a:rPr lang="en-US" sz="900" dirty="0">
                          <a:solidFill>
                            <a:srgbClr val="3366FF"/>
                          </a:solidFill>
                          <a:latin typeface="Calibri" panose="020F0502020204030204" pitchFamily="34" charset="0"/>
                          <a:cs typeface="Calibri" panose="020F0502020204030204" pitchFamily="34" charset="0"/>
                        </a:rPr>
                        <a:t>2</a:t>
                      </a:r>
                    </a:p>
                  </a:txBody>
                  <a:tcPr/>
                </a:tc>
                <a:tc>
                  <a:txBody>
                    <a:bodyPr/>
                    <a:lstStyle/>
                    <a:p>
                      <a:pPr algn="ctr"/>
                      <a:r>
                        <a:rPr lang="en-US" sz="900" dirty="0">
                          <a:solidFill>
                            <a:srgbClr val="660066"/>
                          </a:solidFill>
                          <a:latin typeface="Calibri" panose="020F0502020204030204" pitchFamily="34" charset="0"/>
                          <a:cs typeface="Calibri" panose="020F0502020204030204" pitchFamily="34" charset="0"/>
                        </a:rPr>
                        <a:t>2</a:t>
                      </a:r>
                    </a:p>
                  </a:txBody>
                  <a:tcPr/>
                </a:tc>
                <a:tc>
                  <a:txBody>
                    <a:bodyPr/>
                    <a:lstStyle/>
                    <a:p>
                      <a:pPr algn="ctr"/>
                      <a:r>
                        <a:rPr lang="en-US" sz="900" dirty="0">
                          <a:latin typeface="Calibri" panose="020F0502020204030204" pitchFamily="34" charset="0"/>
                          <a:cs typeface="Calibri" panose="020F0502020204030204" pitchFamily="34" charset="0"/>
                        </a:rPr>
                        <a:t>109180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kern="1200" dirty="0">
                          <a:solidFill>
                            <a:schemeClr val="dk1"/>
                          </a:solidFill>
                          <a:latin typeface="Calibri" panose="020F0502020204030204" pitchFamily="34" charset="0"/>
                          <a:ea typeface="+mn-ea"/>
                          <a:cs typeface="Calibri" panose="020F0502020204030204" pitchFamily="34" charset="0"/>
                        </a:rPr>
                        <a:t>Approved</a:t>
                      </a:r>
                      <a:endParaRPr kumimoji="0" lang="en-GB" sz="9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algn="ctr"/>
                      <a:r>
                        <a:rPr lang="en-US" sz="900" dirty="0">
                          <a:solidFill>
                            <a:schemeClr val="tx1"/>
                          </a:solidFill>
                          <a:latin typeface="Calibri" panose="020F0502020204030204" pitchFamily="34" charset="0"/>
                          <a:cs typeface="Calibri" panose="020F0502020204030204" pitchFamily="34" charset="0"/>
                        </a:rPr>
                        <a:t>YETS</a:t>
                      </a:r>
                    </a:p>
                  </a:txBody>
                  <a:tcPr/>
                </a:tc>
                <a:extLst>
                  <a:ext uri="{0D108BD9-81ED-4DB2-BD59-A6C34878D82A}">
                    <a16:rowId xmlns:a16="http://schemas.microsoft.com/office/drawing/2014/main" val="3343619802"/>
                  </a:ext>
                </a:extLst>
              </a:tr>
              <a:tr h="46867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Calibri" panose="020F0502020204030204" pitchFamily="34" charset="0"/>
                          <a:cs typeface="Calibri" panose="020F0502020204030204" pitchFamily="34" charset="0"/>
                        </a:rPr>
                        <a:t>ISOLDE HRS FE patch panel replacement</a:t>
                      </a:r>
                      <a:endParaRPr lang="en-US" sz="900" dirty="0">
                        <a:latin typeface="Calibri" panose="020F0502020204030204" pitchFamily="34" charset="0"/>
                        <a:cs typeface="Calibri" panose="020F0502020204030204" pitchFamily="34" charset="0"/>
                      </a:endParaRPr>
                    </a:p>
                  </a:txBody>
                  <a:tcPr/>
                </a:tc>
                <a:tc>
                  <a:txBody>
                    <a:bodyPr/>
                    <a:lstStyle/>
                    <a:p>
                      <a:pPr algn="ctr"/>
                      <a:r>
                        <a:rPr lang="en-GB" sz="900" dirty="0">
                          <a:latin typeface="Calibri" panose="020F0502020204030204" pitchFamily="34" charset="0"/>
                          <a:cs typeface="Calibri" panose="020F0502020204030204" pitchFamily="34" charset="0"/>
                        </a:rPr>
                        <a:t>1157/1</a:t>
                      </a:r>
                    </a:p>
                  </a:txBody>
                  <a:tcPr/>
                </a:tc>
                <a:tc>
                  <a:txBody>
                    <a:bodyPr/>
                    <a:lstStyle/>
                    <a:p>
                      <a:pPr algn="ctr"/>
                      <a:r>
                        <a:rPr kumimoji="0" lang="en-US" sz="900" kern="1200" dirty="0">
                          <a:solidFill>
                            <a:schemeClr val="dk1"/>
                          </a:solidFill>
                          <a:latin typeface="Calibri" panose="020F0502020204030204" pitchFamily="34" charset="0"/>
                          <a:ea typeface="+mn-ea"/>
                          <a:cs typeface="Calibri" panose="020F0502020204030204" pitchFamily="34" charset="0"/>
                        </a:rPr>
                        <a:t>Approved</a:t>
                      </a:r>
                      <a:endParaRPr lang="en-US" sz="900" dirty="0">
                        <a:latin typeface="Calibri" panose="020F0502020204030204" pitchFamily="34" charset="0"/>
                        <a:cs typeface="Calibri" panose="020F0502020204030204" pitchFamily="34" charset="0"/>
                      </a:endParaRPr>
                    </a:p>
                  </a:txBody>
                  <a:tcPr/>
                </a:tc>
                <a:tc>
                  <a:txBody>
                    <a:bodyPr/>
                    <a:lstStyle/>
                    <a:p>
                      <a:pPr algn="ctr"/>
                      <a:r>
                        <a:rPr lang="en-US" sz="900" dirty="0">
                          <a:latin typeface="Calibri" panose="020F0502020204030204" pitchFamily="34" charset="0"/>
                          <a:cs typeface="Calibri" panose="020F0502020204030204" pitchFamily="34" charset="0"/>
                        </a:rPr>
                        <a:t>1664</a:t>
                      </a:r>
                    </a:p>
                  </a:txBody>
                  <a:tcPr/>
                </a:tc>
                <a:tc>
                  <a:txBody>
                    <a:bodyPr/>
                    <a:lstStyle/>
                    <a:p>
                      <a:pPr algn="ctr"/>
                      <a:r>
                        <a:rPr lang="en-US" sz="900" dirty="0">
                          <a:latin typeface="Calibri" panose="020F0502020204030204" pitchFamily="34" charset="0"/>
                          <a:cs typeface="Calibri" panose="020F0502020204030204" pitchFamily="34" charset="0"/>
                        </a:rPr>
                        <a:t>546</a:t>
                      </a:r>
                    </a:p>
                  </a:txBody>
                  <a:tcPr/>
                </a:tc>
                <a:tc>
                  <a:txBody>
                    <a:bodyPr/>
                    <a:lstStyle/>
                    <a:p>
                      <a:pPr algn="ctr"/>
                      <a:r>
                        <a:rPr lang="en-US" sz="900" dirty="0">
                          <a:solidFill>
                            <a:srgbClr val="008000"/>
                          </a:solidFill>
                          <a:latin typeface="Calibri" panose="020F0502020204030204" pitchFamily="34" charset="0"/>
                          <a:cs typeface="Calibri" panose="020F0502020204030204" pitchFamily="34" charset="0"/>
                        </a:rPr>
                        <a:t>-67</a:t>
                      </a:r>
                      <a:endParaRPr lang="fr-FR" sz="900" dirty="0">
                        <a:solidFill>
                          <a:srgbClr val="008000"/>
                        </a:solidFill>
                        <a:latin typeface="Calibri" panose="020F0502020204030204" pitchFamily="34" charset="0"/>
                        <a:cs typeface="Calibri" panose="020F0502020204030204" pitchFamily="34" charset="0"/>
                      </a:endParaRPr>
                    </a:p>
                  </a:txBody>
                  <a:tcPr/>
                </a:tc>
                <a:tc>
                  <a:txBody>
                    <a:bodyPr/>
                    <a:lstStyle/>
                    <a:p>
                      <a:pPr algn="ctr"/>
                      <a:r>
                        <a:rPr lang="en-US" sz="900" dirty="0">
                          <a:latin typeface="Calibri" panose="020F0502020204030204" pitchFamily="34" charset="0"/>
                          <a:cs typeface="Calibri" panose="020F0502020204030204" pitchFamily="34" charset="0"/>
                        </a:rPr>
                        <a:t>456</a:t>
                      </a:r>
                    </a:p>
                  </a:txBody>
                  <a:tcPr/>
                </a:tc>
                <a:tc>
                  <a:txBody>
                    <a:bodyPr/>
                    <a:lstStyle/>
                    <a:p>
                      <a:pPr algn="ctr"/>
                      <a:r>
                        <a:rPr lang="en-GB" sz="900" dirty="0">
                          <a:latin typeface="Calibri" panose="020F0502020204030204" pitchFamily="34" charset="0"/>
                          <a:cs typeface="Calibri" panose="020F0502020204030204" pitchFamily="34" charset="0"/>
                        </a:rPr>
                        <a:t>243</a:t>
                      </a:r>
                    </a:p>
                  </a:txBody>
                  <a:tcPr/>
                </a:tc>
                <a:tc>
                  <a:txBody>
                    <a:bodyPr/>
                    <a:lstStyle/>
                    <a:p>
                      <a:pPr algn="ctr"/>
                      <a:r>
                        <a:rPr lang="en-US" sz="900" dirty="0">
                          <a:solidFill>
                            <a:srgbClr val="008000"/>
                          </a:solidFill>
                          <a:latin typeface="Calibri" panose="020F0502020204030204" pitchFamily="34" charset="0"/>
                          <a:cs typeface="Calibri" panose="020F0502020204030204" pitchFamily="34" charset="0"/>
                        </a:rPr>
                        <a:t>-47</a:t>
                      </a:r>
                      <a:endParaRPr lang="fr-FR" sz="900" dirty="0">
                        <a:solidFill>
                          <a:srgbClr val="008000"/>
                        </a:solidFill>
                        <a:latin typeface="Calibri" panose="020F0502020204030204" pitchFamily="34" charset="0"/>
                        <a:cs typeface="Calibri" panose="020F0502020204030204" pitchFamily="34" charset="0"/>
                      </a:endParaRPr>
                    </a:p>
                  </a:txBody>
                  <a:tcPr/>
                </a:tc>
                <a:tc>
                  <a:txBody>
                    <a:bodyPr/>
                    <a:lstStyle/>
                    <a:p>
                      <a:pPr algn="ctr"/>
                      <a:r>
                        <a:rPr lang="en-US" sz="900" dirty="0">
                          <a:solidFill>
                            <a:srgbClr val="3366FF"/>
                          </a:solidFill>
                          <a:latin typeface="Calibri" panose="020F0502020204030204" pitchFamily="34" charset="0"/>
                          <a:cs typeface="Calibri" panose="020F0502020204030204" pitchFamily="34" charset="0"/>
                        </a:rPr>
                        <a:t>2</a:t>
                      </a:r>
                    </a:p>
                  </a:txBody>
                  <a:tcPr/>
                </a:tc>
                <a:tc>
                  <a:txBody>
                    <a:bodyPr/>
                    <a:lstStyle/>
                    <a:p>
                      <a:pPr algn="ctr"/>
                      <a:r>
                        <a:rPr lang="en-US" sz="900" dirty="0">
                          <a:solidFill>
                            <a:srgbClr val="660066"/>
                          </a:solidFill>
                          <a:latin typeface="Calibri" panose="020F0502020204030204" pitchFamily="34" charset="0"/>
                          <a:cs typeface="Calibri" panose="020F0502020204030204" pitchFamily="34" charset="0"/>
                        </a:rPr>
                        <a:t>2</a:t>
                      </a:r>
                    </a:p>
                  </a:txBody>
                  <a:tcPr/>
                </a:tc>
                <a:tc>
                  <a:txBody>
                    <a:bodyPr/>
                    <a:lstStyle/>
                    <a:p>
                      <a:pPr algn="ctr"/>
                      <a:r>
                        <a:rPr lang="en-US" sz="900" dirty="0">
                          <a:latin typeface="Calibri" panose="020F0502020204030204" pitchFamily="34" charset="0"/>
                          <a:cs typeface="Calibri" panose="020F0502020204030204" pitchFamily="34" charset="0"/>
                        </a:rPr>
                        <a:t>111111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Approved</a:t>
                      </a:r>
                    </a:p>
                  </a:txBody>
                  <a:tcPr/>
                </a:tc>
                <a:tc>
                  <a:txBody>
                    <a:bodyPr/>
                    <a:lstStyle/>
                    <a:p>
                      <a:pPr algn="ctr"/>
                      <a:r>
                        <a:rPr lang="en-US" sz="900" dirty="0">
                          <a:solidFill>
                            <a:schemeClr val="tx1"/>
                          </a:solidFill>
                          <a:latin typeface="Calibri" panose="020F0502020204030204" pitchFamily="34" charset="0"/>
                          <a:cs typeface="Calibri" panose="020F0502020204030204" pitchFamily="34" charset="0"/>
                        </a:rPr>
                        <a:t>YETS</a:t>
                      </a:r>
                    </a:p>
                  </a:txBody>
                  <a:tcPr/>
                </a:tc>
                <a:extLst>
                  <a:ext uri="{0D108BD9-81ED-4DB2-BD59-A6C34878D82A}">
                    <a16:rowId xmlns:a16="http://schemas.microsoft.com/office/drawing/2014/main" val="10004"/>
                  </a:ext>
                </a:extLst>
              </a:tr>
            </a:tbl>
          </a:graphicData>
        </a:graphic>
      </p:graphicFrame>
      <p:sp>
        <p:nvSpPr>
          <p:cNvPr id="6" name="Title 1"/>
          <p:cNvSpPr>
            <a:spLocks noGrp="1"/>
          </p:cNvSpPr>
          <p:nvPr>
            <p:ph type="title"/>
          </p:nvPr>
        </p:nvSpPr>
        <p:spPr>
          <a:xfrm>
            <a:off x="5032033" y="500048"/>
            <a:ext cx="4111967" cy="357189"/>
          </a:xfrm>
        </p:spPr>
        <p:txBody>
          <a:bodyPr>
            <a:normAutofit fontScale="90000"/>
          </a:bodyPr>
          <a:lstStyle/>
          <a:p>
            <a:r>
              <a:rPr lang="en-US" sz="2400" dirty="0"/>
              <a:t>1. Introduction</a:t>
            </a:r>
          </a:p>
        </p:txBody>
      </p:sp>
    </p:spTree>
    <p:extLst>
      <p:ext uri="{BB962C8B-B14F-4D97-AF65-F5344CB8AC3E}">
        <p14:creationId xmlns:p14="http://schemas.microsoft.com/office/powerpoint/2010/main" val="186458656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40</a:t>
            </a:fld>
            <a:endParaRPr lang="en-US" dirty="0"/>
          </a:p>
        </p:txBody>
      </p:sp>
      <p:sp>
        <p:nvSpPr>
          <p:cNvPr id="6" name="Title 1"/>
          <p:cNvSpPr txBox="1">
            <a:spLocks/>
          </p:cNvSpPr>
          <p:nvPr/>
        </p:nvSpPr>
        <p:spPr>
          <a:xfrm>
            <a:off x="5868648" y="500048"/>
            <a:ext cx="3275353"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GB" sz="2200" dirty="0"/>
              <a:t>8.Inspection of the GPS and HRS FE</a:t>
            </a:r>
            <a:endParaRPr lang="en-US" sz="2200" dirty="0"/>
          </a:p>
        </p:txBody>
      </p:sp>
      <p:pic>
        <p:nvPicPr>
          <p:cNvPr id="2" name="Picture 1"/>
          <p:cNvPicPr>
            <a:picLocks noChangeAspect="1"/>
          </p:cNvPicPr>
          <p:nvPr/>
        </p:nvPicPr>
        <p:blipFill>
          <a:blip r:embed="rId2"/>
          <a:stretch>
            <a:fillRect/>
          </a:stretch>
        </p:blipFill>
        <p:spPr>
          <a:xfrm>
            <a:off x="4855919" y="2688673"/>
            <a:ext cx="3883489" cy="2584928"/>
          </a:xfrm>
          <a:prstGeom prst="rect">
            <a:avLst/>
          </a:prstGeom>
        </p:spPr>
      </p:pic>
      <p:pic>
        <p:nvPicPr>
          <p:cNvPr id="7" name="Picture 6"/>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52322" y="2688674"/>
            <a:ext cx="3877392" cy="2584928"/>
          </a:xfrm>
          <a:prstGeom prst="rect">
            <a:avLst/>
          </a:prstGeom>
        </p:spPr>
      </p:pic>
      <p:sp>
        <p:nvSpPr>
          <p:cNvPr id="9" name="TextBox 8"/>
          <p:cNvSpPr txBox="1"/>
          <p:nvPr/>
        </p:nvSpPr>
        <p:spPr>
          <a:xfrm>
            <a:off x="452322" y="5382161"/>
            <a:ext cx="3877392" cy="677108"/>
          </a:xfrm>
          <a:prstGeom prst="rect">
            <a:avLst/>
          </a:prstGeom>
          <a:noFill/>
        </p:spPr>
        <p:txBody>
          <a:bodyPr wrap="square" rtlCol="0">
            <a:spAutoFit/>
          </a:bodyPr>
          <a:lstStyle/>
          <a:p>
            <a:pPr algn="ctr"/>
            <a:r>
              <a:rPr lang="en-US" sz="2000" dirty="0">
                <a:latin typeface="Calibri" panose="020F0502020204030204" pitchFamily="34" charset="0"/>
                <a:cs typeface="Calibri" panose="020F0502020204030204" pitchFamily="34" charset="0"/>
              </a:rPr>
              <a:t>HRS Front-End </a:t>
            </a:r>
            <a:br>
              <a:rPr lang="en-US" sz="2000" dirty="0">
                <a:latin typeface="Calibri" panose="020F0502020204030204" pitchFamily="34" charset="0"/>
                <a:cs typeface="Calibri" panose="020F0502020204030204" pitchFamily="34" charset="0"/>
              </a:rPr>
            </a:br>
            <a:r>
              <a:rPr lang="en-US" i="1" dirty="0">
                <a:latin typeface="Calibri" panose="020F0502020204030204" pitchFamily="34" charset="0"/>
                <a:cs typeface="Calibri" panose="020F0502020204030204" pitchFamily="34" charset="0"/>
              </a:rPr>
              <a:t>(picture taken during inspection)</a:t>
            </a:r>
            <a:endParaRPr lang="en-US" i="1" dirty="0">
              <a:latin typeface="Calibri" panose="020F0502020204030204" pitchFamily="34" charset="0"/>
              <a:cs typeface="Calibri" panose="020F0502020204030204" pitchFamily="34" charset="0"/>
              <a:sym typeface="Wingdings"/>
            </a:endParaRPr>
          </a:p>
        </p:txBody>
      </p:sp>
      <p:sp>
        <p:nvSpPr>
          <p:cNvPr id="10" name="TextBox 9"/>
          <p:cNvSpPr txBox="1"/>
          <p:nvPr/>
        </p:nvSpPr>
        <p:spPr>
          <a:xfrm>
            <a:off x="4858966" y="5382161"/>
            <a:ext cx="3880441" cy="707886"/>
          </a:xfrm>
          <a:prstGeom prst="rect">
            <a:avLst/>
          </a:prstGeom>
          <a:noFill/>
        </p:spPr>
        <p:txBody>
          <a:bodyPr wrap="square" rtlCol="0">
            <a:spAutoFit/>
          </a:bodyPr>
          <a:lstStyle/>
          <a:p>
            <a:pPr algn="ctr"/>
            <a:r>
              <a:rPr lang="en-US" sz="2000" dirty="0">
                <a:latin typeface="Calibri" panose="020F0502020204030204" pitchFamily="34" charset="0"/>
                <a:cs typeface="Calibri" panose="020F0502020204030204" pitchFamily="34" charset="0"/>
              </a:rPr>
              <a:t>GPS Front-End</a:t>
            </a:r>
          </a:p>
          <a:p>
            <a:pPr algn="ctr"/>
            <a:r>
              <a:rPr lang="en-US" sz="2000" i="1" dirty="0">
                <a:latin typeface="Calibri" panose="020F0502020204030204" pitchFamily="34" charset="0"/>
                <a:cs typeface="Calibri" panose="020F0502020204030204" pitchFamily="34" charset="0"/>
              </a:rPr>
              <a:t>(picture taken during inspection)</a:t>
            </a:r>
            <a:endParaRPr lang="en-US" sz="2000" i="1" dirty="0">
              <a:latin typeface="Calibri" panose="020F0502020204030204" pitchFamily="34" charset="0"/>
              <a:cs typeface="Calibri" panose="020F0502020204030204" pitchFamily="34" charset="0"/>
              <a:sym typeface="Wingdings"/>
            </a:endParaRPr>
          </a:p>
        </p:txBody>
      </p:sp>
      <p:graphicFrame>
        <p:nvGraphicFramePr>
          <p:cNvPr id="11" name="Table 10"/>
          <p:cNvGraphicFramePr>
            <a:graphicFrameLocks noGrp="1"/>
          </p:cNvGraphicFramePr>
          <p:nvPr>
            <p:extLst>
              <p:ext uri="{D42A27DB-BD31-4B8C-83A1-F6EECF244321}">
                <p14:modId xmlns:p14="http://schemas.microsoft.com/office/powerpoint/2010/main" val="2204526749"/>
              </p:ext>
            </p:extLst>
          </p:nvPr>
        </p:nvGraphicFramePr>
        <p:xfrm>
          <a:off x="146285" y="1238831"/>
          <a:ext cx="8820941" cy="1180626"/>
        </p:xfrm>
        <a:graphic>
          <a:graphicData uri="http://schemas.openxmlformats.org/drawingml/2006/table">
            <a:tbl>
              <a:tblPr firstRow="1" bandRow="1">
                <a:tableStyleId>{5C22544A-7EE6-4342-B048-85BDC9FD1C3A}</a:tableStyleId>
              </a:tblPr>
              <a:tblGrid>
                <a:gridCol w="4451115">
                  <a:extLst>
                    <a:ext uri="{9D8B030D-6E8A-4147-A177-3AD203B41FA5}">
                      <a16:colId xmlns:a16="http://schemas.microsoft.com/office/drawing/2014/main" val="4069188520"/>
                    </a:ext>
                  </a:extLst>
                </a:gridCol>
                <a:gridCol w="4369826">
                  <a:extLst>
                    <a:ext uri="{9D8B030D-6E8A-4147-A177-3AD203B41FA5}">
                      <a16:colId xmlns:a16="http://schemas.microsoft.com/office/drawing/2014/main" val="2733181611"/>
                    </a:ext>
                  </a:extLst>
                </a:gridCol>
              </a:tblGrid>
              <a:tr h="58028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kern="1200" dirty="0">
                          <a:solidFill>
                            <a:schemeClr val="lt1"/>
                          </a:solidFill>
                          <a:latin typeface="Calibri" panose="020F0502020204030204" pitchFamily="34" charset="0"/>
                          <a:ea typeface="+mn-ea"/>
                          <a:cs typeface="Calibri" panose="020F0502020204030204" pitchFamily="34" charset="0"/>
                        </a:rPr>
                        <a:t>REX : </a:t>
                      </a:r>
                      <a:r>
                        <a:rPr kumimoji="0" lang="fr-FR" sz="2000" b="1" kern="1200" dirty="0">
                          <a:solidFill>
                            <a:schemeClr val="lt1"/>
                          </a:solidFill>
                          <a:latin typeface="Calibri" panose="020F0502020204030204" pitchFamily="34" charset="0"/>
                          <a:ea typeface="+mn-ea"/>
                          <a:cs typeface="Calibri" panose="020F0502020204030204" pitchFamily="34" charset="0"/>
                        </a:rPr>
                        <a:t>PULLING OF THE CABLE </a:t>
                      </a:r>
                      <a:br>
                        <a:rPr kumimoji="0" lang="fr-FR" sz="2000" b="1" kern="1200" dirty="0">
                          <a:solidFill>
                            <a:schemeClr val="lt1"/>
                          </a:solidFill>
                          <a:latin typeface="Calibri" panose="020F0502020204030204" pitchFamily="34" charset="0"/>
                          <a:ea typeface="+mn-ea"/>
                          <a:cs typeface="Calibri" panose="020F0502020204030204" pitchFamily="34" charset="0"/>
                        </a:rPr>
                      </a:br>
                      <a:r>
                        <a:rPr kumimoji="0" lang="fr-FR" sz="2000" b="1" kern="1200" dirty="0">
                          <a:solidFill>
                            <a:schemeClr val="lt1"/>
                          </a:solidFill>
                          <a:latin typeface="Calibri" panose="020F0502020204030204" pitchFamily="34" charset="0"/>
                          <a:ea typeface="+mn-ea"/>
                          <a:cs typeface="Calibri" panose="020F0502020204030204" pitchFamily="34" charset="0"/>
                        </a:rPr>
                        <a:t>(from Target area)</a:t>
                      </a:r>
                    </a:p>
                  </a:txBody>
                  <a:tcPr/>
                </a:tc>
                <a:tc>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479586">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The intervention was faster than estimated</a:t>
                      </a:r>
                      <a:endParaRPr kumimoji="0" lang="en-GB" sz="18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indent="0">
                        <a:buFont typeface="Arial"/>
                        <a:buNone/>
                      </a:pPr>
                      <a:r>
                        <a:rPr lang="en-US" sz="1800" b="1" dirty="0">
                          <a:solidFill>
                            <a:schemeClr val="accent5">
                              <a:lumMod val="75000"/>
                            </a:schemeClr>
                          </a:solidFill>
                          <a:latin typeface="Calibri" panose="020F0502020204030204" pitchFamily="34" charset="0"/>
                          <a:cs typeface="Calibri" panose="020F0502020204030204" pitchFamily="34" charset="0"/>
                        </a:rPr>
                        <a:t>R= </a:t>
                      </a:r>
                      <a:r>
                        <a:rPr lang="en-US" sz="1800" b="0" dirty="0">
                          <a:solidFill>
                            <a:schemeClr val="tx1"/>
                          </a:solidFill>
                          <a:latin typeface="Calibri" panose="020F0502020204030204" pitchFamily="34" charset="0"/>
                          <a:cs typeface="Calibri" panose="020F0502020204030204" pitchFamily="34" charset="0"/>
                        </a:rPr>
                        <a:t> </a:t>
                      </a:r>
                      <a:r>
                        <a:rPr kumimoji="0" lang="en-US" sz="1800" kern="1200" dirty="0">
                          <a:solidFill>
                            <a:schemeClr val="dk1"/>
                          </a:solidFill>
                          <a:latin typeface="Calibri" panose="020F0502020204030204" pitchFamily="34" charset="0"/>
                          <a:ea typeface="+mn-ea"/>
                          <a:cs typeface="Calibri" panose="020F0502020204030204" pitchFamily="34" charset="0"/>
                        </a:rPr>
                        <a:t>The dose received was lower.</a:t>
                      </a:r>
                      <a:endParaRPr kumimoji="0" lang="fr-FR"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726111793"/>
                  </a:ext>
                </a:extLst>
              </a:tr>
            </a:tbl>
          </a:graphicData>
        </a:graphic>
      </p:graphicFrame>
    </p:spTree>
    <p:extLst>
      <p:ext uri="{BB962C8B-B14F-4D97-AF65-F5344CB8AC3E}">
        <p14:creationId xmlns:p14="http://schemas.microsoft.com/office/powerpoint/2010/main" val="364856272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64974"/>
            <a:ext cx="8229600" cy="5494638"/>
          </a:xfrm>
        </p:spPr>
        <p:txBody>
          <a:bodyPr>
            <a:normAutofit/>
          </a:bodyPr>
          <a:lstStyle/>
          <a:p>
            <a:pPr marL="0" indent="0">
              <a:buNone/>
            </a:pPr>
            <a:endParaRPr lang="en-US" dirty="0"/>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Introduction</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Target transfer to ISR3 </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Reorganization of the targets in ISR 3</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fontAlgn="t">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FE maintenance </a:t>
            </a:r>
          </a:p>
          <a:p>
            <a:pPr marL="514350" indent="-514350" fontAlgn="t">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SEMGRID beam alignment</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Laser window exchange maintenance and tests</a:t>
            </a:r>
            <a:endParaRPr lang="en-GB" dirty="0">
              <a:solidFill>
                <a:schemeClr val="bg1">
                  <a:lumMod val="65000"/>
                </a:schemeClr>
              </a:solidFill>
              <a:latin typeface="Calibri" panose="020F0502020204030204" pitchFamily="34" charset="0"/>
              <a:cs typeface="Calibri" panose="020F0502020204030204" pitchFamily="34" charset="0"/>
            </a:endParaRPr>
          </a:p>
          <a:p>
            <a:pPr marL="240030" indent="-514350" fontAlgn="t">
              <a:spcBef>
                <a:spcPts val="0"/>
              </a:spcBef>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LIEBE target tests</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Inspection of the GPS and HRS FE</a:t>
            </a:r>
          </a:p>
          <a:p>
            <a:pPr marL="514350" indent="-514350">
              <a:spcBef>
                <a:spcPts val="0"/>
              </a:spcBef>
              <a:buFont typeface="+mj-lt"/>
              <a:buAutoNum type="arabicPeriod"/>
            </a:pPr>
            <a:r>
              <a:rPr lang="en-US" dirty="0">
                <a:solidFill>
                  <a:schemeClr val="accent4">
                    <a:lumMod val="75000"/>
                  </a:schemeClr>
                </a:solidFill>
                <a:latin typeface="Calibri" panose="020F0502020204030204" pitchFamily="34" charset="0"/>
                <a:cs typeface="Calibri" panose="020F0502020204030204" pitchFamily="34" charset="0"/>
              </a:rPr>
              <a:t>Cleaning of the 179 and 838</a:t>
            </a:r>
            <a:endParaRPr lang="en-GB" dirty="0">
              <a:solidFill>
                <a:schemeClr val="accent4">
                  <a:lumMod val="75000"/>
                </a:schemeClr>
              </a:solidFill>
              <a:latin typeface="Calibri" panose="020F0502020204030204" pitchFamily="34" charset="0"/>
              <a:cs typeface="Calibri" panose="020F0502020204030204" pitchFamily="34" charset="0"/>
            </a:endParaRPr>
          </a:p>
        </p:txBody>
      </p:sp>
      <p:sp>
        <p:nvSpPr>
          <p:cNvPr id="4"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41</a:t>
            </a:fld>
            <a:endParaRPr lang="en-US" dirty="0"/>
          </a:p>
        </p:txBody>
      </p:sp>
    </p:spTree>
    <p:extLst>
      <p:ext uri="{BB962C8B-B14F-4D97-AF65-F5344CB8AC3E}">
        <p14:creationId xmlns:p14="http://schemas.microsoft.com/office/powerpoint/2010/main" val="200923085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42</a:t>
            </a:fld>
            <a:endParaRPr lang="en-US" dirty="0"/>
          </a:p>
        </p:txBody>
      </p:sp>
      <p:sp>
        <p:nvSpPr>
          <p:cNvPr id="5" name="Title 1"/>
          <p:cNvSpPr txBox="1">
            <a:spLocks/>
          </p:cNvSpPr>
          <p:nvPr/>
        </p:nvSpPr>
        <p:spPr>
          <a:xfrm>
            <a:off x="4362138" y="500048"/>
            <a:ext cx="4781863"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GB" sz="2200" dirty="0"/>
              <a:t>9. Cleaning of the 179 and 838 </a:t>
            </a:r>
            <a:endParaRPr lang="en-US" sz="2200" dirty="0"/>
          </a:p>
        </p:txBody>
      </p:sp>
      <p:graphicFrame>
        <p:nvGraphicFramePr>
          <p:cNvPr id="6" name="Table 5"/>
          <p:cNvGraphicFramePr>
            <a:graphicFrameLocks noGrp="1"/>
          </p:cNvGraphicFramePr>
          <p:nvPr>
            <p:extLst>
              <p:ext uri="{D42A27DB-BD31-4B8C-83A1-F6EECF244321}">
                <p14:modId xmlns:p14="http://schemas.microsoft.com/office/powerpoint/2010/main" val="3362265797"/>
              </p:ext>
            </p:extLst>
          </p:nvPr>
        </p:nvGraphicFramePr>
        <p:xfrm>
          <a:off x="210172" y="1016238"/>
          <a:ext cx="8820940" cy="1354793"/>
        </p:xfrm>
        <a:graphic>
          <a:graphicData uri="http://schemas.openxmlformats.org/drawingml/2006/table">
            <a:tbl>
              <a:tblPr firstRow="1" bandRow="1">
                <a:tableStyleId>{5C22544A-7EE6-4342-B048-85BDC9FD1C3A}</a:tableStyleId>
              </a:tblPr>
              <a:tblGrid>
                <a:gridCol w="8820940">
                  <a:extLst>
                    <a:ext uri="{9D8B030D-6E8A-4147-A177-3AD203B41FA5}">
                      <a16:colId xmlns:a16="http://schemas.microsoft.com/office/drawing/2014/main" val="4069188520"/>
                    </a:ext>
                  </a:extLst>
                </a:gridCol>
              </a:tblGrid>
              <a:tr h="374488">
                <a:tc>
                  <a:txBody>
                    <a:bodyPr/>
                    <a:lstStyle/>
                    <a:p>
                      <a:pPr algn="ctr"/>
                      <a:r>
                        <a:rPr lang="fr-FR" sz="1800" dirty="0">
                          <a:latin typeface="Calibri" panose="020F0502020204030204" pitchFamily="34" charset="0"/>
                          <a:cs typeface="Calibri" panose="020F0502020204030204" pitchFamily="34" charset="0"/>
                        </a:rPr>
                        <a:t>JUSTIFICATION</a:t>
                      </a:r>
                    </a:p>
                  </a:txBody>
                  <a:tcPr/>
                </a:tc>
                <a:extLst>
                  <a:ext uri="{0D108BD9-81ED-4DB2-BD59-A6C34878D82A}">
                    <a16:rowId xmlns:a16="http://schemas.microsoft.com/office/drawing/2014/main" val="2080153155"/>
                  </a:ext>
                </a:extLst>
              </a:tr>
              <a:tr h="401185">
                <a:tc>
                  <a:txBody>
                    <a:bodyPr/>
                    <a:lstStyle/>
                    <a:p>
                      <a:pPr marL="0" indent="0" algn="just">
                        <a:buFont typeface="Arial" panose="020B0604020202020204" pitchFamily="34" charset="0"/>
                        <a:buNone/>
                      </a:pPr>
                      <a:r>
                        <a:rPr kumimoji="0" lang="en-US" sz="1600" kern="1200" dirty="0">
                          <a:solidFill>
                            <a:schemeClr val="dk1"/>
                          </a:solidFill>
                          <a:latin typeface="Calibri" panose="020F0502020204030204" pitchFamily="34" charset="0"/>
                          <a:ea typeface="+mn-ea"/>
                          <a:cs typeface="Calibri" panose="020F0502020204030204" pitchFamily="34" charset="0"/>
                        </a:rPr>
                        <a:t>Cleaning of the areas after the shutdown interventions  </a:t>
                      </a:r>
                    </a:p>
                  </a:txBody>
                  <a:tcPr/>
                </a:tc>
                <a:extLst>
                  <a:ext uri="{0D108BD9-81ED-4DB2-BD59-A6C34878D82A}">
                    <a16:rowId xmlns:a16="http://schemas.microsoft.com/office/drawing/2014/main" val="129364904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600" kern="1200" dirty="0">
                          <a:solidFill>
                            <a:schemeClr val="dk1"/>
                          </a:solidFill>
                          <a:latin typeface="Calibri" panose="020F0502020204030204" pitchFamily="34" charset="0"/>
                          <a:ea typeface="+mn-ea"/>
                          <a:cs typeface="Calibri" panose="020F0502020204030204" pitchFamily="34" charset="0"/>
                        </a:rPr>
                        <a:t>Cumulated dirt under the aluminium plates induces the lifting of these plates and causes friction with the door</a:t>
                      </a:r>
                    </a:p>
                  </a:txBody>
                  <a:tcPr/>
                </a:tc>
                <a:extLst>
                  <a:ext uri="{0D108BD9-81ED-4DB2-BD59-A6C34878D82A}">
                    <a16:rowId xmlns:a16="http://schemas.microsoft.com/office/drawing/2014/main" val="2984420453"/>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722094974"/>
              </p:ext>
            </p:extLst>
          </p:nvPr>
        </p:nvGraphicFramePr>
        <p:xfrm>
          <a:off x="210172" y="2590992"/>
          <a:ext cx="8820940" cy="1537862"/>
        </p:xfrm>
        <a:graphic>
          <a:graphicData uri="http://schemas.openxmlformats.org/drawingml/2006/table">
            <a:tbl>
              <a:tblPr firstRow="1" bandRow="1">
                <a:tableStyleId>{5C22544A-7EE6-4342-B048-85BDC9FD1C3A}</a:tableStyleId>
              </a:tblPr>
              <a:tblGrid>
                <a:gridCol w="8820940">
                  <a:extLst>
                    <a:ext uri="{9D8B030D-6E8A-4147-A177-3AD203B41FA5}">
                      <a16:colId xmlns:a16="http://schemas.microsoft.com/office/drawing/2014/main" val="4069188520"/>
                    </a:ext>
                  </a:extLst>
                </a:gridCol>
              </a:tblGrid>
              <a:tr h="374488">
                <a:tc>
                  <a:txBody>
                    <a:bodyPr/>
                    <a:lstStyle/>
                    <a:p>
                      <a:pPr algn="ctr"/>
                      <a:r>
                        <a:rPr lang="fr-FR" sz="1800" dirty="0">
                          <a:latin typeface="Calibri" panose="020F0502020204030204" pitchFamily="34" charset="0"/>
                          <a:cs typeface="Calibri" panose="020F0502020204030204" pitchFamily="34" charset="0"/>
                        </a:rPr>
                        <a:t>OPTIMIZATION</a:t>
                      </a:r>
                    </a:p>
                  </a:txBody>
                  <a:tcPr/>
                </a:tc>
                <a:extLst>
                  <a:ext uri="{0D108BD9-81ED-4DB2-BD59-A6C34878D82A}">
                    <a16:rowId xmlns:a16="http://schemas.microsoft.com/office/drawing/2014/main" val="2080153155"/>
                  </a:ext>
                </a:extLst>
              </a:tr>
              <a:tr h="401185">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600" kern="1200" dirty="0">
                          <a:solidFill>
                            <a:schemeClr val="dk1"/>
                          </a:solidFill>
                          <a:latin typeface="Calibri" panose="020F0502020204030204" pitchFamily="34" charset="0"/>
                          <a:ea typeface="+mn-ea"/>
                          <a:cs typeface="Calibri" panose="020F0502020204030204" pitchFamily="34" charset="0"/>
                        </a:rPr>
                        <a:t>Intervention done after 3 months of cooling time</a:t>
                      </a:r>
                    </a:p>
                  </a:txBody>
                  <a:tcPr/>
                </a:tc>
                <a:extLst>
                  <a:ext uri="{0D108BD9-81ED-4DB2-BD59-A6C34878D82A}">
                    <a16:rowId xmlns:a16="http://schemas.microsoft.com/office/drawing/2014/main" val="129364904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kern="1200" dirty="0">
                          <a:solidFill>
                            <a:schemeClr val="dk1"/>
                          </a:solidFill>
                          <a:latin typeface="Calibri" panose="020F0502020204030204" pitchFamily="34" charset="0"/>
                          <a:ea typeface="+mn-ea"/>
                          <a:cs typeface="Calibri" panose="020F0502020204030204" pitchFamily="34" charset="0"/>
                        </a:rPr>
                        <a:t>Beam dumps and beam window shielded before intervention</a:t>
                      </a:r>
                      <a:endParaRPr kumimoji="0" lang="en-GB" sz="16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2984420453"/>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kern="1200" dirty="0">
                          <a:solidFill>
                            <a:schemeClr val="dk1"/>
                          </a:solidFill>
                          <a:latin typeface="Calibri" panose="020F0502020204030204" pitchFamily="34" charset="0"/>
                          <a:ea typeface="+mn-ea"/>
                          <a:cs typeface="Calibri" panose="020F0502020204030204" pitchFamily="34" charset="0"/>
                        </a:rPr>
                        <a:t>Targets are evacuated from the target area</a:t>
                      </a:r>
                    </a:p>
                  </a:txBody>
                  <a:tcPr/>
                </a:tc>
                <a:extLst>
                  <a:ext uri="{0D108BD9-81ED-4DB2-BD59-A6C34878D82A}">
                    <a16:rowId xmlns:a16="http://schemas.microsoft.com/office/drawing/2014/main" val="1268124600"/>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783877475"/>
              </p:ext>
            </p:extLst>
          </p:nvPr>
        </p:nvGraphicFramePr>
        <p:xfrm>
          <a:off x="210171" y="4287855"/>
          <a:ext cx="8820941" cy="1890923"/>
        </p:xfrm>
        <a:graphic>
          <a:graphicData uri="http://schemas.openxmlformats.org/drawingml/2006/table">
            <a:tbl>
              <a:tblPr firstRow="1" bandRow="1">
                <a:tableStyleId>{5C22544A-7EE6-4342-B048-85BDC9FD1C3A}</a:tableStyleId>
              </a:tblPr>
              <a:tblGrid>
                <a:gridCol w="4451115">
                  <a:extLst>
                    <a:ext uri="{9D8B030D-6E8A-4147-A177-3AD203B41FA5}">
                      <a16:colId xmlns:a16="http://schemas.microsoft.com/office/drawing/2014/main" val="4069188520"/>
                    </a:ext>
                  </a:extLst>
                </a:gridCol>
                <a:gridCol w="4369826">
                  <a:extLst>
                    <a:ext uri="{9D8B030D-6E8A-4147-A177-3AD203B41FA5}">
                      <a16:colId xmlns:a16="http://schemas.microsoft.com/office/drawing/2014/main" val="2733181611"/>
                    </a:ext>
                  </a:extLst>
                </a:gridCol>
              </a:tblGrid>
              <a:tr h="58028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kern="1200" dirty="0">
                          <a:solidFill>
                            <a:schemeClr val="lt1"/>
                          </a:solidFill>
                          <a:latin typeface="Calibri" panose="020F0502020204030204" pitchFamily="34" charset="0"/>
                          <a:ea typeface="+mn-ea"/>
                          <a:cs typeface="Calibri" panose="020F0502020204030204" pitchFamily="34" charset="0"/>
                        </a:rPr>
                        <a:t>REX</a:t>
                      </a:r>
                      <a:endParaRPr kumimoji="0" lang="fr-FR" sz="2000" b="1" kern="1200" dirty="0">
                        <a:solidFill>
                          <a:schemeClr val="lt1"/>
                        </a:solidFill>
                        <a:latin typeface="Calibri" panose="020F0502020204030204" pitchFamily="34" charset="0"/>
                        <a:ea typeface="+mn-ea"/>
                        <a:cs typeface="Calibri" panose="020F0502020204030204" pitchFamily="34" charset="0"/>
                      </a:endParaRPr>
                    </a:p>
                  </a:txBody>
                  <a:tcPr/>
                </a:tc>
                <a:tc>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479586">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600" i="0" kern="1200" dirty="0">
                          <a:solidFill>
                            <a:schemeClr val="dk1"/>
                          </a:solidFill>
                          <a:latin typeface="Calibri" panose="020F0502020204030204" pitchFamily="34" charset="0"/>
                          <a:ea typeface="+mn-ea"/>
                          <a:cs typeface="Calibri" panose="020F0502020204030204" pitchFamily="34" charset="0"/>
                        </a:rPr>
                        <a:t>Cleaning was correctly done without any problems</a:t>
                      </a:r>
                      <a:endParaRPr kumimoji="0" lang="en-GB" sz="1600" i="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indent="0">
                        <a:buFont typeface="Arial"/>
                        <a:buNone/>
                      </a:pPr>
                      <a:r>
                        <a:rPr lang="en-US" sz="1600" b="1" i="0" dirty="0">
                          <a:solidFill>
                            <a:schemeClr val="accent5">
                              <a:lumMod val="75000"/>
                            </a:schemeClr>
                          </a:solidFill>
                          <a:latin typeface="Calibri" panose="020F0502020204030204" pitchFamily="34" charset="0"/>
                          <a:cs typeface="Calibri" panose="020F0502020204030204" pitchFamily="34" charset="0"/>
                        </a:rPr>
                        <a:t>A= </a:t>
                      </a:r>
                      <a:r>
                        <a:rPr lang="en-US" sz="1600" b="0" i="0" dirty="0">
                          <a:solidFill>
                            <a:schemeClr val="tx1"/>
                          </a:solidFill>
                          <a:latin typeface="Calibri" panose="020F0502020204030204" pitchFamily="34" charset="0"/>
                          <a:cs typeface="Calibri" panose="020F0502020204030204" pitchFamily="34" charset="0"/>
                        </a:rPr>
                        <a:t> - </a:t>
                      </a:r>
                      <a:r>
                        <a:rPr kumimoji="0" lang="en-GB" sz="1600" i="0" kern="1200" dirty="0">
                          <a:solidFill>
                            <a:schemeClr val="dk1"/>
                          </a:solidFill>
                          <a:latin typeface="Calibri" panose="020F0502020204030204" pitchFamily="34" charset="0"/>
                          <a:ea typeface="+mn-ea"/>
                          <a:cs typeface="Calibri" panose="020F0502020204030204" pitchFamily="34" charset="0"/>
                        </a:rPr>
                        <a:t>The ground beneath the aluminium plates should be cleaned every year during the shut-down </a:t>
                      </a:r>
                    </a:p>
                    <a:p>
                      <a:pPr marL="0" marR="0" lvl="0" indent="0" algn="l" defTabSz="914400" rtl="0" eaLnBrk="1" fontAlgn="auto" latinLnBrk="0" hangingPunct="1">
                        <a:lnSpc>
                          <a:spcPct val="100000"/>
                        </a:lnSpc>
                        <a:spcBef>
                          <a:spcPts val="0"/>
                        </a:spcBef>
                        <a:spcAft>
                          <a:spcPts val="0"/>
                        </a:spcAft>
                        <a:buClrTx/>
                        <a:buSzTx/>
                        <a:buFont typeface="Arial"/>
                        <a:buNone/>
                        <a:tabLst/>
                        <a:defRPr/>
                      </a:pPr>
                      <a:r>
                        <a:rPr kumimoji="0" lang="en-GB" sz="1600" i="0" kern="1200" dirty="0">
                          <a:solidFill>
                            <a:schemeClr val="dk1"/>
                          </a:solidFill>
                          <a:latin typeface="Calibri" panose="020F0502020204030204" pitchFamily="34" charset="0"/>
                          <a:ea typeface="+mn-ea"/>
                          <a:cs typeface="Calibri" panose="020F0502020204030204" pitchFamily="34" charset="0"/>
                        </a:rPr>
                        <a:t> </a:t>
                      </a:r>
                      <a:r>
                        <a:rPr kumimoji="0" lang="en-GB" sz="1600" i="0" kern="1200" baseline="0" dirty="0">
                          <a:solidFill>
                            <a:schemeClr val="dk1"/>
                          </a:solidFill>
                          <a:latin typeface="Calibri" panose="020F0502020204030204" pitchFamily="34" charset="0"/>
                          <a:ea typeface="+mn-ea"/>
                          <a:cs typeface="Calibri" panose="020F0502020204030204" pitchFamily="34" charset="0"/>
                        </a:rPr>
                        <a:t>    </a:t>
                      </a:r>
                      <a:r>
                        <a:rPr kumimoji="0" lang="en-GB" sz="1600" i="0" kern="1200" baseline="0" dirty="0">
                          <a:solidFill>
                            <a:srgbClr val="FF0000"/>
                          </a:solidFill>
                          <a:latin typeface="Calibri" panose="020F0502020204030204" pitchFamily="34" charset="0"/>
                          <a:ea typeface="+mn-ea"/>
                          <a:cs typeface="Calibri" panose="020F0502020204030204" pitchFamily="34" charset="0"/>
                        </a:rPr>
                        <a:t>- </a:t>
                      </a:r>
                      <a:r>
                        <a:rPr kumimoji="0" lang="en-GB" sz="1600" i="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Add to the Front-Ends maintenance document EDMS </a:t>
                      </a:r>
                      <a:r>
                        <a:rPr kumimoji="0" lang="en-GB" sz="1600" b="1" i="0" kern="1200" dirty="0">
                          <a:solidFill>
                            <a:srgbClr val="FF0000"/>
                          </a:solidFill>
                          <a:latin typeface="Calibri" panose="020F0502020204030204" pitchFamily="34" charset="0"/>
                          <a:ea typeface="+mn-ea"/>
                          <a:cs typeface="Calibri" panose="020F0502020204030204" pitchFamily="34" charset="0"/>
                        </a:rPr>
                        <a:t>993790 </a:t>
                      </a:r>
                      <a:r>
                        <a:rPr kumimoji="0" lang="en-GB" sz="1600" b="0" i="0" kern="1200" dirty="0" smtClean="0">
                          <a:solidFill>
                            <a:srgbClr val="FF0000"/>
                          </a:solidFill>
                          <a:latin typeface="Calibri" panose="020F0502020204030204" pitchFamily="34" charset="0"/>
                          <a:ea typeface="+mn-ea"/>
                          <a:cs typeface="Calibri" panose="020F0502020204030204" pitchFamily="34" charset="0"/>
                        </a:rPr>
                        <a:t>/ Julien Riegert – EN/STI</a:t>
                      </a:r>
                      <a:endParaRPr kumimoji="0" lang="en-GB" sz="1600" b="0" i="0" kern="1200" dirty="0">
                        <a:solidFill>
                          <a:srgbClr val="FF0000"/>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726111793"/>
                  </a:ext>
                </a:extLst>
              </a:tr>
            </a:tbl>
          </a:graphicData>
        </a:graphic>
      </p:graphicFrame>
    </p:spTree>
    <p:extLst>
      <p:ext uri="{BB962C8B-B14F-4D97-AF65-F5344CB8AC3E}">
        <p14:creationId xmlns:p14="http://schemas.microsoft.com/office/powerpoint/2010/main" val="239682624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64974"/>
            <a:ext cx="8229600" cy="5494638"/>
          </a:xfrm>
        </p:spPr>
        <p:txBody>
          <a:bodyPr>
            <a:normAutofit/>
          </a:bodyPr>
          <a:lstStyle/>
          <a:p>
            <a:pPr marL="0" indent="0">
              <a:buNone/>
            </a:pPr>
            <a:endParaRPr lang="en-US" dirty="0">
              <a:latin typeface="Calibri" panose="020F0502020204030204" pitchFamily="34" charset="0"/>
              <a:cs typeface="Calibri" panose="020F0502020204030204" pitchFamily="34" charset="0"/>
            </a:endParaRP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Introduction</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Target transfer to ISR3 </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Reorganization of the targets in ISR 3</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fontAlgn="t">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FE maintenance </a:t>
            </a:r>
          </a:p>
          <a:p>
            <a:pPr marL="514350" indent="-514350" fontAlgn="t">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SEMGRID beam alignment</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Laser window exchange maintenance and tests</a:t>
            </a:r>
            <a:endParaRPr lang="en-GB" dirty="0">
              <a:solidFill>
                <a:schemeClr val="bg1">
                  <a:lumMod val="65000"/>
                </a:schemeClr>
              </a:solidFill>
              <a:latin typeface="Calibri" panose="020F0502020204030204" pitchFamily="34" charset="0"/>
              <a:cs typeface="Calibri" panose="020F0502020204030204" pitchFamily="34" charset="0"/>
            </a:endParaRPr>
          </a:p>
          <a:p>
            <a:pPr marL="240030" indent="-514350" fontAlgn="t">
              <a:spcBef>
                <a:spcPts val="0"/>
              </a:spcBef>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LIEBE target tests</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Inspection of the GPS and HRS FE</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Cleaning of the 179 and 838</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dirty="0">
                <a:solidFill>
                  <a:schemeClr val="accent4">
                    <a:lumMod val="75000"/>
                  </a:schemeClr>
                </a:solidFill>
                <a:latin typeface="Calibri" panose="020F0502020204030204" pitchFamily="34" charset="0"/>
                <a:cs typeface="Calibri" panose="020F0502020204030204" pitchFamily="34" charset="0"/>
              </a:rPr>
              <a:t>Montrac maintenance and tests</a:t>
            </a:r>
          </a:p>
        </p:txBody>
      </p:sp>
      <p:sp>
        <p:nvSpPr>
          <p:cNvPr id="4"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43</a:t>
            </a:fld>
            <a:endParaRPr lang="en-US" dirty="0"/>
          </a:p>
        </p:txBody>
      </p:sp>
    </p:spTree>
    <p:extLst>
      <p:ext uri="{BB962C8B-B14F-4D97-AF65-F5344CB8AC3E}">
        <p14:creationId xmlns:p14="http://schemas.microsoft.com/office/powerpoint/2010/main" val="114391599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44</a:t>
            </a:fld>
            <a:endParaRPr lang="en-US" dirty="0"/>
          </a:p>
        </p:txBody>
      </p:sp>
      <p:sp>
        <p:nvSpPr>
          <p:cNvPr id="5" name="Title 1"/>
          <p:cNvSpPr txBox="1">
            <a:spLocks/>
          </p:cNvSpPr>
          <p:nvPr/>
        </p:nvSpPr>
        <p:spPr>
          <a:xfrm>
            <a:off x="5448924" y="500048"/>
            <a:ext cx="3657601"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GB" sz="2200" dirty="0"/>
              <a:t>10. </a:t>
            </a:r>
            <a:r>
              <a:rPr lang="en-GB" sz="2400" dirty="0"/>
              <a:t>Montrac maintenance and tests</a:t>
            </a:r>
          </a:p>
          <a:p>
            <a:pPr defTabSz="914400"/>
            <a:endParaRPr lang="en-GB" sz="2400" dirty="0"/>
          </a:p>
        </p:txBody>
      </p:sp>
      <p:graphicFrame>
        <p:nvGraphicFramePr>
          <p:cNvPr id="9" name="Table 8"/>
          <p:cNvGraphicFramePr>
            <a:graphicFrameLocks noGrp="1"/>
          </p:cNvGraphicFramePr>
          <p:nvPr>
            <p:extLst>
              <p:ext uri="{D42A27DB-BD31-4B8C-83A1-F6EECF244321}">
                <p14:modId xmlns:p14="http://schemas.microsoft.com/office/powerpoint/2010/main" val="2762105512"/>
              </p:ext>
            </p:extLst>
          </p:nvPr>
        </p:nvGraphicFramePr>
        <p:xfrm>
          <a:off x="152260" y="925809"/>
          <a:ext cx="8820940" cy="2060913"/>
        </p:xfrm>
        <a:graphic>
          <a:graphicData uri="http://schemas.openxmlformats.org/drawingml/2006/table">
            <a:tbl>
              <a:tblPr firstRow="1" bandRow="1">
                <a:tableStyleId>{5C22544A-7EE6-4342-B048-85BDC9FD1C3A}</a:tableStyleId>
              </a:tblPr>
              <a:tblGrid>
                <a:gridCol w="8820940">
                  <a:extLst>
                    <a:ext uri="{9D8B030D-6E8A-4147-A177-3AD203B41FA5}">
                      <a16:colId xmlns:a16="http://schemas.microsoft.com/office/drawing/2014/main" val="4069188520"/>
                    </a:ext>
                  </a:extLst>
                </a:gridCol>
              </a:tblGrid>
              <a:tr h="374488">
                <a:tc>
                  <a:txBody>
                    <a:bodyPr/>
                    <a:lstStyle/>
                    <a:p>
                      <a:pPr algn="ctr"/>
                      <a:r>
                        <a:rPr lang="fr-FR" sz="1800" dirty="0">
                          <a:latin typeface="Calibri" panose="020F0502020204030204" pitchFamily="34" charset="0"/>
                          <a:cs typeface="Calibri" panose="020F0502020204030204" pitchFamily="34" charset="0"/>
                        </a:rPr>
                        <a:t>JUSTIFICATION</a:t>
                      </a:r>
                    </a:p>
                  </a:txBody>
                  <a:tcPr/>
                </a:tc>
                <a:extLst>
                  <a:ext uri="{0D108BD9-81ED-4DB2-BD59-A6C34878D82A}">
                    <a16:rowId xmlns:a16="http://schemas.microsoft.com/office/drawing/2014/main" val="2080153155"/>
                  </a:ext>
                </a:extLst>
              </a:tr>
              <a:tr h="401185">
                <a:tc>
                  <a:txBody>
                    <a:bodyPr/>
                    <a:lstStyle/>
                    <a:p>
                      <a:pPr marL="0" indent="0" algn="just">
                        <a:buFont typeface="Arial" panose="020B0604020202020204" pitchFamily="34" charset="0"/>
                        <a:buNone/>
                      </a:pPr>
                      <a:r>
                        <a:rPr kumimoji="0" lang="en-US" sz="1800" kern="1200" dirty="0">
                          <a:solidFill>
                            <a:schemeClr val="dk1"/>
                          </a:solidFill>
                          <a:latin typeface="Calibri" panose="020F0502020204030204" pitchFamily="34" charset="0"/>
                          <a:ea typeface="+mn-ea"/>
                          <a:cs typeface="Calibri" panose="020F0502020204030204" pitchFamily="34" charset="0"/>
                        </a:rPr>
                        <a:t>Annual maintenance</a:t>
                      </a:r>
                    </a:p>
                  </a:txBody>
                  <a:tcPr/>
                </a:tc>
                <a:extLst>
                  <a:ext uri="{0D108BD9-81ED-4DB2-BD59-A6C34878D82A}">
                    <a16:rowId xmlns:a16="http://schemas.microsoft.com/office/drawing/2014/main" val="129364904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New components installed based on the results of the previous tests</a:t>
                      </a:r>
                    </a:p>
                  </a:txBody>
                  <a:tcPr/>
                </a:tc>
                <a:extLst>
                  <a:ext uri="{0D108BD9-81ED-4DB2-BD59-A6C34878D82A}">
                    <a16:rowId xmlns:a16="http://schemas.microsoft.com/office/drawing/2014/main" val="2984420453"/>
                  </a:ext>
                </a:extLst>
              </a:tr>
              <a:tr h="370840">
                <a:tc>
                  <a:txBody>
                    <a:bodyPr/>
                    <a:lstStyle/>
                    <a:p>
                      <a:pPr marL="0" indent="0">
                        <a:buFont typeface="Arial"/>
                        <a:buNone/>
                      </a:pPr>
                      <a:r>
                        <a:rPr kumimoji="0" lang="en-US" sz="1800" kern="1200" dirty="0">
                          <a:solidFill>
                            <a:schemeClr val="dk1"/>
                          </a:solidFill>
                          <a:latin typeface="Calibri" panose="020F0502020204030204" pitchFamily="34" charset="0"/>
                          <a:ea typeface="+mn-ea"/>
                          <a:cs typeface="Calibri" panose="020F0502020204030204" pitchFamily="34" charset="0"/>
                        </a:rPr>
                        <a:t>Further tests needed to:</a:t>
                      </a:r>
                    </a:p>
                    <a:p>
                      <a:pPr marL="800100" lvl="1" indent="-342900">
                        <a:buFont typeface="Wingdings" panose="05000000000000000000" pitchFamily="2" charset="2"/>
                        <a:buChar char="Ø"/>
                      </a:pPr>
                      <a:r>
                        <a:rPr kumimoji="0" lang="en-US" sz="1800" kern="1200" dirty="0">
                          <a:solidFill>
                            <a:schemeClr val="dk1"/>
                          </a:solidFill>
                          <a:latin typeface="Calibri" panose="020F0502020204030204" pitchFamily="34" charset="0"/>
                          <a:ea typeface="+mn-ea"/>
                          <a:cs typeface="Calibri" panose="020F0502020204030204" pitchFamily="34" charset="0"/>
                        </a:rPr>
                        <a:t>Validate the system before it starts to operate</a:t>
                      </a:r>
                    </a:p>
                    <a:p>
                      <a:pPr marL="800100" lvl="1" indent="-342900">
                        <a:buFont typeface="Wingdings" panose="05000000000000000000" pitchFamily="2" charset="2"/>
                        <a:buChar char="Ø"/>
                      </a:pPr>
                      <a:r>
                        <a:rPr kumimoji="0" lang="en-US" sz="1800" kern="1200" dirty="0">
                          <a:solidFill>
                            <a:schemeClr val="dk1"/>
                          </a:solidFill>
                          <a:latin typeface="Calibri" panose="020F0502020204030204" pitchFamily="34" charset="0"/>
                          <a:ea typeface="+mn-ea"/>
                          <a:cs typeface="Calibri" panose="020F0502020204030204" pitchFamily="34" charset="0"/>
                        </a:rPr>
                        <a:t>Prevent failures during operation</a:t>
                      </a:r>
                      <a:endParaRPr kumimoji="0" lang="en-GB"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2540783427"/>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485832088"/>
              </p:ext>
            </p:extLst>
          </p:nvPr>
        </p:nvGraphicFramePr>
        <p:xfrm>
          <a:off x="152260" y="2940994"/>
          <a:ext cx="8820940" cy="2416837"/>
        </p:xfrm>
        <a:graphic>
          <a:graphicData uri="http://schemas.openxmlformats.org/drawingml/2006/table">
            <a:tbl>
              <a:tblPr firstRow="1" bandRow="1">
                <a:tableStyleId>{5C22544A-7EE6-4342-B048-85BDC9FD1C3A}</a:tableStyleId>
              </a:tblPr>
              <a:tblGrid>
                <a:gridCol w="8820940">
                  <a:extLst>
                    <a:ext uri="{9D8B030D-6E8A-4147-A177-3AD203B41FA5}">
                      <a16:colId xmlns:a16="http://schemas.microsoft.com/office/drawing/2014/main" val="4069188520"/>
                    </a:ext>
                  </a:extLst>
                </a:gridCol>
              </a:tblGrid>
              <a:tr h="374488">
                <a:tc>
                  <a:txBody>
                    <a:bodyPr/>
                    <a:lstStyle/>
                    <a:p>
                      <a:pPr algn="ctr"/>
                      <a:r>
                        <a:rPr lang="fr-FR" sz="1800" dirty="0">
                          <a:latin typeface="Calibri" panose="020F0502020204030204" pitchFamily="34" charset="0"/>
                          <a:cs typeface="Calibri" panose="020F0502020204030204" pitchFamily="34" charset="0"/>
                        </a:rPr>
                        <a:t>OPTIMIZATION</a:t>
                      </a:r>
                    </a:p>
                  </a:txBody>
                  <a:tcPr/>
                </a:tc>
                <a:extLst>
                  <a:ext uri="{0D108BD9-81ED-4DB2-BD59-A6C34878D82A}">
                    <a16:rowId xmlns:a16="http://schemas.microsoft.com/office/drawing/2014/main" val="208015315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Beam dumps and beam window shielded before intervention</a:t>
                      </a:r>
                      <a:endParaRPr kumimoji="0" lang="en-GB"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2984420453"/>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Targets are evacuated from the target area</a:t>
                      </a:r>
                    </a:p>
                  </a:txBody>
                  <a:tcPr/>
                </a:tc>
                <a:extLst>
                  <a:ext uri="{0D108BD9-81ED-4DB2-BD59-A6C34878D82A}">
                    <a16:rowId xmlns:a16="http://schemas.microsoft.com/office/drawing/2014/main" val="1268124600"/>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Maintenance done on the MEDICIS side first (non classified area) to gain experience and speed </a:t>
                      </a:r>
                      <a:r>
                        <a:rPr lang="en-GB" sz="1800" dirty="0">
                          <a:latin typeface="Calibri" panose="020F0502020204030204" pitchFamily="34" charset="0"/>
                          <a:cs typeface="Calibri" panose="020F0502020204030204" pitchFamily="34" charset="0"/>
                          <a:sym typeface="Wingdings" panose="05000000000000000000" pitchFamily="2" charset="2"/>
                        </a:rPr>
                        <a:t></a:t>
                      </a:r>
                      <a:r>
                        <a:rPr kumimoji="0" lang="en-GB" sz="1800" kern="1200" dirty="0">
                          <a:solidFill>
                            <a:schemeClr val="dk1"/>
                          </a:solidFill>
                          <a:latin typeface="Calibri" panose="020F0502020204030204" pitchFamily="34" charset="0"/>
                          <a:ea typeface="+mn-ea"/>
                          <a:cs typeface="Calibri" panose="020F0502020204030204" pitchFamily="34" charset="0"/>
                        </a:rPr>
                        <a:t> Optimisation of the time spent inside the Target Area</a:t>
                      </a: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2305262752"/>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Expertise allows faster and more precise interventions</a:t>
                      </a:r>
                      <a:r>
                        <a:rPr kumimoji="0" lang="en-GB" sz="1800" kern="1200" baseline="0" dirty="0">
                          <a:solidFill>
                            <a:schemeClr val="dk1"/>
                          </a:solidFill>
                          <a:latin typeface="Calibri" panose="020F0502020204030204" pitchFamily="34" charset="0"/>
                          <a:ea typeface="+mn-ea"/>
                          <a:cs typeface="Calibri" panose="020F0502020204030204" pitchFamily="34" charset="0"/>
                        </a:rPr>
                        <a:t> : </a:t>
                      </a:r>
                      <a:r>
                        <a:rPr kumimoji="0" lang="en-GB" sz="1800" kern="1200" dirty="0">
                          <a:solidFill>
                            <a:schemeClr val="dk1"/>
                          </a:solidFill>
                          <a:latin typeface="Calibri" panose="020F0502020204030204" pitchFamily="34" charset="0"/>
                          <a:ea typeface="+mn-ea"/>
                          <a:cs typeface="Calibri" panose="020F0502020204030204" pitchFamily="34" charset="0"/>
                        </a:rPr>
                        <a:t>Maintenance of the irradiation point already performed last year </a:t>
                      </a:r>
                      <a:r>
                        <a:rPr kumimoji="0" lang="en-GB" sz="1800" i="1" kern="1200" dirty="0">
                          <a:solidFill>
                            <a:schemeClr val="dk1"/>
                          </a:solidFill>
                          <a:latin typeface="Calibri" panose="020F0502020204030204" pitchFamily="34" charset="0"/>
                          <a:ea typeface="+mn-ea"/>
                          <a:cs typeface="Calibri" panose="020F0502020204030204" pitchFamily="34" charset="0"/>
                        </a:rPr>
                        <a:t>(EDMS </a:t>
                      </a:r>
                      <a:r>
                        <a:rPr kumimoji="0" lang="en-GB" sz="1800" b="1" i="1" kern="1200" dirty="0">
                          <a:solidFill>
                            <a:schemeClr val="dk1"/>
                          </a:solidFill>
                          <a:latin typeface="Calibri" panose="020F0502020204030204" pitchFamily="34" charset="0"/>
                          <a:ea typeface="+mn-ea"/>
                          <a:cs typeface="Calibri" panose="020F0502020204030204" pitchFamily="34" charset="0"/>
                        </a:rPr>
                        <a:t>1564564</a:t>
                      </a:r>
                      <a:r>
                        <a:rPr kumimoji="0" lang="en-GB" sz="1800" kern="1200" dirty="0">
                          <a:solidFill>
                            <a:schemeClr val="dk1"/>
                          </a:solidFill>
                          <a:latin typeface="Calibri" panose="020F0502020204030204" pitchFamily="34" charset="0"/>
                          <a:ea typeface="+mn-ea"/>
                          <a:cs typeface="Calibri" panose="020F0502020204030204" pitchFamily="34" charset="0"/>
                        </a:rPr>
                        <a:t>)</a:t>
                      </a:r>
                      <a:endParaRPr kumimoji="0" lang="fr-FR"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539447653"/>
                  </a:ext>
                </a:extLst>
              </a:tr>
            </a:tbl>
          </a:graphicData>
        </a:graphic>
      </p:graphicFrame>
    </p:spTree>
    <p:extLst>
      <p:ext uri="{BB962C8B-B14F-4D97-AF65-F5344CB8AC3E}">
        <p14:creationId xmlns:p14="http://schemas.microsoft.com/office/powerpoint/2010/main" val="326794484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45</a:t>
            </a:fld>
            <a:endParaRPr lang="en-US" dirty="0"/>
          </a:p>
        </p:txBody>
      </p:sp>
      <p:sp>
        <p:nvSpPr>
          <p:cNvPr id="5" name="Title 1"/>
          <p:cNvSpPr txBox="1">
            <a:spLocks/>
          </p:cNvSpPr>
          <p:nvPr/>
        </p:nvSpPr>
        <p:spPr>
          <a:xfrm>
            <a:off x="5448924" y="500048"/>
            <a:ext cx="3657601"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GB" sz="2200" dirty="0"/>
              <a:t>10. </a:t>
            </a:r>
            <a:r>
              <a:rPr lang="en-GB" sz="2400" dirty="0"/>
              <a:t>Montrac maintenance and tests</a:t>
            </a:r>
          </a:p>
          <a:p>
            <a:pPr defTabSz="914400"/>
            <a:endParaRPr lang="en-GB" sz="2400" dirty="0"/>
          </a:p>
        </p:txBody>
      </p:sp>
      <p:graphicFrame>
        <p:nvGraphicFramePr>
          <p:cNvPr id="12" name="Table 11"/>
          <p:cNvGraphicFramePr>
            <a:graphicFrameLocks noGrp="1"/>
          </p:cNvGraphicFramePr>
          <p:nvPr>
            <p:extLst>
              <p:ext uri="{D42A27DB-BD31-4B8C-83A1-F6EECF244321}">
                <p14:modId xmlns:p14="http://schemas.microsoft.com/office/powerpoint/2010/main" val="1374709737"/>
              </p:ext>
            </p:extLst>
          </p:nvPr>
        </p:nvGraphicFramePr>
        <p:xfrm>
          <a:off x="218910" y="926666"/>
          <a:ext cx="8820940" cy="4672168"/>
        </p:xfrm>
        <a:graphic>
          <a:graphicData uri="http://schemas.openxmlformats.org/drawingml/2006/table">
            <a:tbl>
              <a:tblPr firstRow="1" bandRow="1">
                <a:tableStyleId>{5C22544A-7EE6-4342-B048-85BDC9FD1C3A}</a:tableStyleId>
              </a:tblPr>
              <a:tblGrid>
                <a:gridCol w="5658015">
                  <a:extLst>
                    <a:ext uri="{9D8B030D-6E8A-4147-A177-3AD203B41FA5}">
                      <a16:colId xmlns:a16="http://schemas.microsoft.com/office/drawing/2014/main" val="4069188520"/>
                    </a:ext>
                  </a:extLst>
                </a:gridCol>
                <a:gridCol w="3162925">
                  <a:extLst>
                    <a:ext uri="{9D8B030D-6E8A-4147-A177-3AD203B41FA5}">
                      <a16:colId xmlns:a16="http://schemas.microsoft.com/office/drawing/2014/main" val="4100423682"/>
                    </a:ext>
                  </a:extLst>
                </a:gridCol>
              </a:tblGrid>
              <a:tr h="374488">
                <a:tc gridSpan="2">
                  <a:txBody>
                    <a:bodyPr/>
                    <a:lstStyle/>
                    <a:p>
                      <a:pPr algn="ctr"/>
                      <a:r>
                        <a:rPr lang="fr-FR" sz="1800" dirty="0">
                          <a:latin typeface="Calibri" panose="020F0502020204030204" pitchFamily="34" charset="0"/>
                          <a:cs typeface="Calibri" panose="020F0502020204030204" pitchFamily="34" charset="0"/>
                        </a:rPr>
                        <a:t>OPTIMIZATION</a:t>
                      </a:r>
                    </a:p>
                  </a:txBody>
                  <a:tcPr/>
                </a:tc>
                <a:tc hMerge="1">
                  <a:txBody>
                    <a:bodyPr/>
                    <a:lstStyle/>
                    <a:p>
                      <a:endParaRPr lang="fr-FR"/>
                    </a:p>
                  </a:txBody>
                  <a:tcPr/>
                </a:tc>
                <a:extLst>
                  <a:ext uri="{0D108BD9-81ED-4DB2-BD59-A6C34878D82A}">
                    <a16:rowId xmlns:a16="http://schemas.microsoft.com/office/drawing/2014/main" val="2080153155"/>
                  </a:ext>
                </a:extLst>
              </a:tr>
              <a:tr h="401185">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Interventions outside the Faraday Cage performed with  Faraday Cage shielding and after 3 months of cooling time</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1293649049"/>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Most of the tests performed outside the high radiation area</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05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2248336707"/>
                  </a:ext>
                </a:extLst>
              </a:tr>
            </a:tbl>
          </a:graphicData>
        </a:graphic>
      </p:graphicFrame>
      <p:pic>
        <p:nvPicPr>
          <p:cNvPr id="10" name="Picture 9"/>
          <p:cNvPicPr>
            <a:picLocks noChangeAspect="1"/>
          </p:cNvPicPr>
          <p:nvPr/>
        </p:nvPicPr>
        <p:blipFill>
          <a:blip r:embed="rId2"/>
          <a:stretch>
            <a:fillRect/>
          </a:stretch>
        </p:blipFill>
        <p:spPr>
          <a:xfrm>
            <a:off x="6013165" y="3799652"/>
            <a:ext cx="2876865" cy="1629598"/>
          </a:xfrm>
          <a:prstGeom prst="rect">
            <a:avLst/>
          </a:prstGeom>
        </p:spPr>
      </p:pic>
      <p:pic>
        <p:nvPicPr>
          <p:cNvPr id="11" name="Picture 10"/>
          <p:cNvPicPr>
            <a:picLocks noChangeAspect="1"/>
          </p:cNvPicPr>
          <p:nvPr/>
        </p:nvPicPr>
        <p:blipFill>
          <a:blip r:embed="rId3"/>
          <a:stretch>
            <a:fillRect/>
          </a:stretch>
        </p:blipFill>
        <p:spPr>
          <a:xfrm>
            <a:off x="6620476" y="1383877"/>
            <a:ext cx="1895454" cy="2111797"/>
          </a:xfrm>
          <a:prstGeom prst="rect">
            <a:avLst/>
          </a:prstGeom>
        </p:spPr>
      </p:pic>
    </p:spTree>
    <p:extLst>
      <p:ext uri="{BB962C8B-B14F-4D97-AF65-F5344CB8AC3E}">
        <p14:creationId xmlns:p14="http://schemas.microsoft.com/office/powerpoint/2010/main" val="280907208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46</a:t>
            </a:fld>
            <a:endParaRPr lang="en-US" dirty="0"/>
          </a:p>
        </p:txBody>
      </p:sp>
      <p:sp>
        <p:nvSpPr>
          <p:cNvPr id="5" name="Title 1"/>
          <p:cNvSpPr txBox="1">
            <a:spLocks/>
          </p:cNvSpPr>
          <p:nvPr/>
        </p:nvSpPr>
        <p:spPr>
          <a:xfrm>
            <a:off x="5448924" y="500048"/>
            <a:ext cx="3657601"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GB" sz="2200" dirty="0" smtClean="0"/>
              <a:t>10. </a:t>
            </a:r>
            <a:r>
              <a:rPr lang="en-GB" sz="2400" dirty="0"/>
              <a:t>Montrac maintenance and tests</a:t>
            </a:r>
          </a:p>
          <a:p>
            <a:pPr defTabSz="914400"/>
            <a:endParaRPr lang="en-GB" sz="2400" dirty="0"/>
          </a:p>
        </p:txBody>
      </p:sp>
      <p:grpSp>
        <p:nvGrpSpPr>
          <p:cNvPr id="6" name="Group 5"/>
          <p:cNvGrpSpPr/>
          <p:nvPr/>
        </p:nvGrpSpPr>
        <p:grpSpPr>
          <a:xfrm>
            <a:off x="171834" y="3871277"/>
            <a:ext cx="8820941" cy="2369866"/>
            <a:chOff x="612649" y="4339168"/>
            <a:chExt cx="7293242" cy="1837527"/>
          </a:xfrm>
        </p:grpSpPr>
        <p:grpSp>
          <p:nvGrpSpPr>
            <p:cNvPr id="7" name="Group 6"/>
            <p:cNvGrpSpPr/>
            <p:nvPr/>
          </p:nvGrpSpPr>
          <p:grpSpPr>
            <a:xfrm>
              <a:off x="5491460" y="4347148"/>
              <a:ext cx="2414431" cy="1829141"/>
              <a:chOff x="6167438" y="4111881"/>
              <a:chExt cx="2798827" cy="2084920"/>
            </a:xfrm>
          </p:grpSpPr>
          <p:pic>
            <p:nvPicPr>
              <p:cNvPr id="14" name="Picture 13" descr="cid:image007.jpg@01D39911.83909220"/>
              <p:cNvPicPr>
                <a:picLocks noChangeAspect="1" noChangeArrowheads="1"/>
              </p:cNvPicPr>
              <p:nvPr/>
            </p:nvPicPr>
            <p:blipFill>
              <a:blip r:embed="rId2" r:link="rId3">
                <a:extLst>
                  <a:ext uri="{28A0092B-C50C-407E-A947-70E740481C1C}">
                    <a14:useLocalDpi xmlns:a14="http://schemas.microsoft.com/office/drawing/2010/main"/>
                  </a:ext>
                </a:extLst>
              </a:blip>
              <a:srcRect/>
              <a:stretch>
                <a:fillRect/>
              </a:stretch>
            </p:blipFill>
            <p:spPr bwMode="auto">
              <a:xfrm>
                <a:off x="6315140" y="4111881"/>
                <a:ext cx="2651125" cy="2034842"/>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a:xfrm>
                <a:off x="6167438" y="5804766"/>
                <a:ext cx="2798827" cy="392035"/>
              </a:xfrm>
              <a:prstGeom prst="rect">
                <a:avLst/>
              </a:prstGeom>
            </p:spPr>
            <p:txBody>
              <a:bodyPr wrap="square">
                <a:spAutoFit/>
              </a:bodyPr>
              <a:lstStyle/>
              <a:p>
                <a:pPr algn="ctr"/>
                <a:r>
                  <a:rPr lang="en-GB" sz="1200" dirty="0">
                    <a:solidFill>
                      <a:schemeClr val="bg1"/>
                    </a:solidFill>
                    <a:latin typeface="Calibri" panose="020F0502020204030204" pitchFamily="34" charset="0"/>
                  </a:rPr>
                  <a:t>irradiation point</a:t>
                </a:r>
                <a:endParaRPr lang="fr-FR" sz="1200" dirty="0">
                  <a:solidFill>
                    <a:schemeClr val="bg1"/>
                  </a:solidFill>
                </a:endParaRPr>
              </a:p>
            </p:txBody>
          </p:sp>
        </p:grpSp>
        <p:grpSp>
          <p:nvGrpSpPr>
            <p:cNvPr id="8" name="Group 7"/>
            <p:cNvGrpSpPr/>
            <p:nvPr/>
          </p:nvGrpSpPr>
          <p:grpSpPr>
            <a:xfrm>
              <a:off x="612649" y="4339168"/>
              <a:ext cx="2532988" cy="1812616"/>
              <a:chOff x="325438" y="4187013"/>
              <a:chExt cx="2762250" cy="2008617"/>
            </a:xfrm>
          </p:grpSpPr>
          <p:pic>
            <p:nvPicPr>
              <p:cNvPr id="12" name="Picture 11" descr="cid:image003.jpg@01D39911.83909220"/>
              <p:cNvPicPr>
                <a:picLocks noChangeAspect="1" noChangeArrowheads="1"/>
              </p:cNvPicPr>
              <p:nvPr/>
            </p:nvPicPr>
            <p:blipFill>
              <a:blip r:embed="rId4" r:link="rId5">
                <a:extLst>
                  <a:ext uri="{28A0092B-C50C-407E-A947-70E740481C1C}">
                    <a14:useLocalDpi xmlns:a14="http://schemas.microsoft.com/office/drawing/2010/main"/>
                  </a:ext>
                </a:extLst>
              </a:blip>
              <a:srcRect/>
              <a:stretch>
                <a:fillRect/>
              </a:stretch>
            </p:blipFill>
            <p:spPr bwMode="auto">
              <a:xfrm>
                <a:off x="325438" y="4187013"/>
                <a:ext cx="2762250" cy="1987085"/>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325438" y="5814499"/>
                <a:ext cx="2743091" cy="381131"/>
              </a:xfrm>
              <a:prstGeom prst="rect">
                <a:avLst/>
              </a:prstGeom>
            </p:spPr>
            <p:txBody>
              <a:bodyPr wrap="square">
                <a:spAutoFit/>
              </a:bodyPr>
              <a:lstStyle/>
              <a:p>
                <a:pPr algn="ctr"/>
                <a:r>
                  <a:rPr lang="en-GB" sz="1200" dirty="0">
                    <a:solidFill>
                      <a:schemeClr val="bg1"/>
                    </a:solidFill>
                    <a:latin typeface="Calibri" panose="020F0502020204030204" pitchFamily="34" charset="0"/>
                  </a:rPr>
                  <a:t>exchange point</a:t>
                </a:r>
                <a:r>
                  <a:rPr lang="en-GB" sz="1200" dirty="0">
                    <a:solidFill>
                      <a:schemeClr val="bg1"/>
                    </a:solidFill>
                  </a:rPr>
                  <a:t> </a:t>
                </a:r>
                <a:endParaRPr lang="fr-FR" sz="1200" dirty="0">
                  <a:solidFill>
                    <a:schemeClr val="bg1"/>
                  </a:solidFill>
                </a:endParaRPr>
              </a:p>
            </p:txBody>
          </p:sp>
        </p:grpSp>
        <p:grpSp>
          <p:nvGrpSpPr>
            <p:cNvPr id="9" name="Group 8"/>
            <p:cNvGrpSpPr/>
            <p:nvPr/>
          </p:nvGrpSpPr>
          <p:grpSpPr>
            <a:xfrm>
              <a:off x="3230563" y="4347146"/>
              <a:ext cx="2285817" cy="1829549"/>
              <a:chOff x="3230563" y="4150875"/>
              <a:chExt cx="2603500" cy="2026964"/>
            </a:xfrm>
          </p:grpSpPr>
          <p:pic>
            <p:nvPicPr>
              <p:cNvPr id="10" name="Picture 9" descr="cid:image006.jpg@01D39911.83909220"/>
              <p:cNvPicPr>
                <a:picLocks noChangeAspect="1" noChangeArrowheads="1"/>
              </p:cNvPicPr>
              <p:nvPr/>
            </p:nvPicPr>
            <p:blipFill>
              <a:blip r:embed="rId6" r:link="rId7">
                <a:extLst>
                  <a:ext uri="{28A0092B-C50C-407E-A947-70E740481C1C}">
                    <a14:useLocalDpi xmlns:a14="http://schemas.microsoft.com/office/drawing/2010/main"/>
                  </a:ext>
                </a:extLst>
              </a:blip>
              <a:srcRect/>
              <a:stretch>
                <a:fillRect/>
              </a:stretch>
            </p:blipFill>
            <p:spPr bwMode="auto">
              <a:xfrm>
                <a:off x="3230563" y="4150875"/>
                <a:ext cx="2603500" cy="1998288"/>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3236376" y="5796787"/>
                <a:ext cx="2597687" cy="381052"/>
              </a:xfrm>
              <a:prstGeom prst="rect">
                <a:avLst/>
              </a:prstGeom>
            </p:spPr>
            <p:txBody>
              <a:bodyPr wrap="square">
                <a:spAutoFit/>
              </a:bodyPr>
              <a:lstStyle/>
              <a:p>
                <a:pPr algn="ctr"/>
                <a:r>
                  <a:rPr lang="en-GB" sz="1200" dirty="0">
                    <a:solidFill>
                      <a:schemeClr val="bg1"/>
                    </a:solidFill>
                    <a:latin typeface="Calibri" panose="020F0502020204030204" pitchFamily="34" charset="0"/>
                  </a:rPr>
                  <a:t>middle of HRS corridor</a:t>
                </a:r>
                <a:r>
                  <a:rPr lang="en-GB" sz="1200" dirty="0">
                    <a:solidFill>
                      <a:schemeClr val="bg1"/>
                    </a:solidFill>
                  </a:rPr>
                  <a:t> </a:t>
                </a:r>
                <a:endParaRPr lang="fr-FR" sz="1200" dirty="0">
                  <a:solidFill>
                    <a:schemeClr val="bg1"/>
                  </a:solidFill>
                </a:endParaRPr>
              </a:p>
            </p:txBody>
          </p:sp>
        </p:grpSp>
      </p:grpSp>
      <p:graphicFrame>
        <p:nvGraphicFramePr>
          <p:cNvPr id="16" name="Table 15"/>
          <p:cNvGraphicFramePr>
            <a:graphicFrameLocks noGrp="1"/>
          </p:cNvGraphicFramePr>
          <p:nvPr>
            <p:extLst>
              <p:ext uri="{D42A27DB-BD31-4B8C-83A1-F6EECF244321}">
                <p14:modId xmlns:p14="http://schemas.microsoft.com/office/powerpoint/2010/main" val="2328231624"/>
              </p:ext>
            </p:extLst>
          </p:nvPr>
        </p:nvGraphicFramePr>
        <p:xfrm>
          <a:off x="171834" y="1133370"/>
          <a:ext cx="8820941" cy="3140603"/>
        </p:xfrm>
        <a:graphic>
          <a:graphicData uri="http://schemas.openxmlformats.org/drawingml/2006/table">
            <a:tbl>
              <a:tblPr firstRow="1" bandRow="1">
                <a:tableStyleId>{5C22544A-7EE6-4342-B048-85BDC9FD1C3A}</a:tableStyleId>
              </a:tblPr>
              <a:tblGrid>
                <a:gridCol w="4990479">
                  <a:extLst>
                    <a:ext uri="{9D8B030D-6E8A-4147-A177-3AD203B41FA5}">
                      <a16:colId xmlns:a16="http://schemas.microsoft.com/office/drawing/2014/main" val="4069188520"/>
                    </a:ext>
                  </a:extLst>
                </a:gridCol>
                <a:gridCol w="3830462">
                  <a:extLst>
                    <a:ext uri="{9D8B030D-6E8A-4147-A177-3AD203B41FA5}">
                      <a16:colId xmlns:a16="http://schemas.microsoft.com/office/drawing/2014/main" val="2733181611"/>
                    </a:ext>
                  </a:extLst>
                </a:gridCol>
              </a:tblGrid>
              <a:tr h="58028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kern="1200" dirty="0">
                          <a:solidFill>
                            <a:schemeClr val="lt1"/>
                          </a:solidFill>
                          <a:latin typeface="Calibri" panose="020F0502020204030204" pitchFamily="34" charset="0"/>
                          <a:ea typeface="+mn-ea"/>
                          <a:cs typeface="Calibri" panose="020F0502020204030204" pitchFamily="34" charset="0"/>
                        </a:rPr>
                        <a:t>REX</a:t>
                      </a:r>
                      <a:endParaRPr kumimoji="0" lang="fr-FR" sz="2000" b="1" kern="1200" dirty="0">
                        <a:solidFill>
                          <a:schemeClr val="lt1"/>
                        </a:solidFill>
                        <a:latin typeface="Calibri" panose="020F0502020204030204" pitchFamily="34" charset="0"/>
                        <a:ea typeface="+mn-ea"/>
                        <a:cs typeface="Calibri" panose="020F0502020204030204" pitchFamily="34" charset="0"/>
                      </a:endParaRPr>
                    </a:p>
                  </a:txBody>
                  <a:tcPr/>
                </a:tc>
                <a:tc>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479586">
                <a:tc>
                  <a:txBody>
                    <a:bodyPr/>
                    <a:lstStyle/>
                    <a:p>
                      <a:pPr marL="0" indent="0" algn="just">
                        <a:buFont typeface="Arial"/>
                        <a:buNone/>
                      </a:pPr>
                      <a:r>
                        <a:rPr kumimoji="0" lang="en-GB" sz="1800" kern="1200" dirty="0">
                          <a:solidFill>
                            <a:schemeClr val="dk1"/>
                          </a:solidFill>
                          <a:latin typeface="Calibri" panose="020F0502020204030204" pitchFamily="34" charset="0"/>
                          <a:ea typeface="+mn-ea"/>
                          <a:cs typeface="Calibri" panose="020F0502020204030204" pitchFamily="34" charset="0"/>
                        </a:rPr>
                        <a:t>During MONTRAC test, some problems appeared to reach the Irradiation Point with all the available shuttles. After inspection, the deterioration of the power rail </a:t>
                      </a:r>
                      <a:r>
                        <a:rPr kumimoji="0" lang="en-GB" sz="1800" kern="1200" dirty="0">
                          <a:solidFill>
                            <a:schemeClr val="tx1"/>
                          </a:solidFill>
                          <a:latin typeface="Calibri" panose="020F0502020204030204" pitchFamily="34" charset="0"/>
                          <a:ea typeface="+mn-ea"/>
                          <a:cs typeface="Calibri" panose="020F0502020204030204" pitchFamily="34" charset="0"/>
                        </a:rPr>
                        <a:t>(dust presence), as long as the presence of dust this fault</a:t>
                      </a:r>
                      <a:r>
                        <a:rPr kumimoji="0" lang="en-GB" sz="1800" kern="1200" dirty="0">
                          <a:solidFill>
                            <a:schemeClr val="dk1"/>
                          </a:solidFill>
                          <a:latin typeface="Calibri" panose="020F0502020204030204" pitchFamily="34" charset="0"/>
                          <a:ea typeface="+mn-ea"/>
                          <a:cs typeface="Calibri" panose="020F0502020204030204" pitchFamily="34" charset="0"/>
                        </a:rPr>
                        <a:t> caused a poor electrical contact between the shuttle wheels and the power rail. </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a:buNone/>
                        <a:tabLst/>
                        <a:defRPr/>
                      </a:pPr>
                      <a:r>
                        <a:rPr kumimoji="0" lang="en-GB" sz="1800" b="1" i="0" kern="1200" dirty="0">
                          <a:solidFill>
                            <a:schemeClr val="accent5">
                              <a:lumMod val="75000"/>
                            </a:schemeClr>
                          </a:solidFill>
                          <a:latin typeface="Calibri" panose="020F0502020204030204" pitchFamily="34" charset="0"/>
                          <a:ea typeface="+mn-ea"/>
                          <a:cs typeface="Calibri" panose="020F0502020204030204" pitchFamily="34" charset="0"/>
                        </a:rPr>
                        <a:t>R / A =</a:t>
                      </a:r>
                      <a:r>
                        <a:rPr kumimoji="0" lang="en-GB" sz="1800" b="1" i="0" kern="1200" baseline="0" dirty="0">
                          <a:solidFill>
                            <a:schemeClr val="accent5">
                              <a:lumMod val="75000"/>
                            </a:schemeClr>
                          </a:solidFill>
                          <a:latin typeface="Calibri" panose="020F0502020204030204" pitchFamily="34" charset="0"/>
                          <a:ea typeface="+mn-ea"/>
                          <a:cs typeface="Calibri" panose="020F0502020204030204" pitchFamily="34" charset="0"/>
                        </a:rPr>
                        <a:t> </a:t>
                      </a:r>
                      <a:r>
                        <a:rPr kumimoji="0" lang="en-GB" sz="1800" kern="1200" dirty="0">
                          <a:solidFill>
                            <a:schemeClr val="dk1"/>
                          </a:solidFill>
                          <a:latin typeface="Calibri" panose="020F0502020204030204" pitchFamily="34" charset="0"/>
                          <a:ea typeface="+mn-ea"/>
                          <a:cs typeface="Calibri" panose="020F0502020204030204" pitchFamily="34" charset="0"/>
                        </a:rPr>
                        <a:t>After analysis, it was decided to clean the power rails without changing  any spare parts because of their unavailability : This intervention was performed in another impact (see details part 14.) </a:t>
                      </a:r>
                      <a:r>
                        <a:rPr kumimoji="0" lang="en-GB" sz="1800" kern="1200" dirty="0">
                          <a:solidFill>
                            <a:schemeClr val="tx1"/>
                          </a:solidFill>
                          <a:latin typeface="Calibri" panose="020F0502020204030204" pitchFamily="34" charset="0"/>
                          <a:ea typeface="+mn-ea"/>
                          <a:cs typeface="Calibri" panose="020F0502020204030204" pitchFamily="34" charset="0"/>
                        </a:rPr>
                        <a:t>The identification of this default during MONTRAC maintenance has </a:t>
                      </a:r>
                      <a:r>
                        <a:rPr kumimoji="0" lang="en-GB" sz="1800" kern="1200" dirty="0" smtClean="0">
                          <a:solidFill>
                            <a:schemeClr val="tx1"/>
                          </a:solidFill>
                          <a:latin typeface="Calibri" panose="020F0502020204030204" pitchFamily="34" charset="0"/>
                          <a:ea typeface="+mn-ea"/>
                          <a:cs typeface="Calibri" panose="020F0502020204030204" pitchFamily="34" charset="0"/>
                        </a:rPr>
                        <a:t>avoided </a:t>
                      </a:r>
                      <a:r>
                        <a:rPr kumimoji="0" lang="en-GB" sz="1800" kern="1200" dirty="0">
                          <a:solidFill>
                            <a:schemeClr val="tx1"/>
                          </a:solidFill>
                          <a:latin typeface="Calibri" panose="020F0502020204030204" pitchFamily="34" charset="0"/>
                          <a:ea typeface="+mn-ea"/>
                          <a:cs typeface="Calibri" panose="020F0502020204030204" pitchFamily="34" charset="0"/>
                        </a:rPr>
                        <a:t>failure during MEDICIS operation. </a:t>
                      </a:r>
                    </a:p>
                  </a:txBody>
                  <a:tcPr/>
                </a:tc>
                <a:extLst>
                  <a:ext uri="{0D108BD9-81ED-4DB2-BD59-A6C34878D82A}">
                    <a16:rowId xmlns:a16="http://schemas.microsoft.com/office/drawing/2014/main" val="3726111793"/>
                  </a:ext>
                </a:extLst>
              </a:tr>
            </a:tbl>
          </a:graphicData>
        </a:graphic>
      </p:graphicFrame>
    </p:spTree>
    <p:extLst>
      <p:ext uri="{BB962C8B-B14F-4D97-AF65-F5344CB8AC3E}">
        <p14:creationId xmlns:p14="http://schemas.microsoft.com/office/powerpoint/2010/main" val="408295947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64974"/>
            <a:ext cx="8229600" cy="5494638"/>
          </a:xfrm>
        </p:spPr>
        <p:txBody>
          <a:bodyPr>
            <a:normAutofit lnSpcReduction="10000"/>
          </a:bodyPr>
          <a:lstStyle/>
          <a:p>
            <a:pPr marL="0" indent="0">
              <a:buNone/>
            </a:pPr>
            <a:endParaRPr lang="en-US" dirty="0"/>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Introduction</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Target transfer to ISR3 </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Reorganization of the targets in ISR 3</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fontAlgn="t">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FE maintenance </a:t>
            </a:r>
          </a:p>
          <a:p>
            <a:pPr marL="514350" indent="-514350" fontAlgn="t">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SEMGRID beam alignment</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Laser window exchange maintenance and tests</a:t>
            </a:r>
            <a:endParaRPr lang="en-GB" dirty="0">
              <a:solidFill>
                <a:schemeClr val="bg1">
                  <a:lumMod val="65000"/>
                </a:schemeClr>
              </a:solidFill>
              <a:latin typeface="Calibri" panose="020F0502020204030204" pitchFamily="34" charset="0"/>
              <a:cs typeface="Calibri" panose="020F0502020204030204" pitchFamily="34" charset="0"/>
            </a:endParaRPr>
          </a:p>
          <a:p>
            <a:pPr marL="240030" indent="-514350" fontAlgn="t">
              <a:spcBef>
                <a:spcPts val="0"/>
              </a:spcBef>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LIEBE target tests</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dirty="0" smtClean="0">
                <a:solidFill>
                  <a:schemeClr val="bg1">
                    <a:lumMod val="65000"/>
                  </a:schemeClr>
                </a:solidFill>
                <a:latin typeface="Calibri" panose="020F0502020204030204" pitchFamily="34" charset="0"/>
                <a:cs typeface="Calibri" panose="020F0502020204030204" pitchFamily="34" charset="0"/>
              </a:rPr>
              <a:t>Inspection </a:t>
            </a:r>
            <a:r>
              <a:rPr lang="en-US" dirty="0">
                <a:solidFill>
                  <a:schemeClr val="bg1">
                    <a:lumMod val="65000"/>
                  </a:schemeClr>
                </a:solidFill>
                <a:latin typeface="Calibri" panose="020F0502020204030204" pitchFamily="34" charset="0"/>
                <a:cs typeface="Calibri" panose="020F0502020204030204" pitchFamily="34" charset="0"/>
              </a:rPr>
              <a:t>of the GPS and HRS FE</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Cleaning of the 179 and 838</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Montrac maintenance and tests</a:t>
            </a:r>
          </a:p>
          <a:p>
            <a:pPr marL="514350" indent="-514350">
              <a:buFont typeface="+mj-lt"/>
              <a:buAutoNum type="arabicPeriod"/>
            </a:pPr>
            <a:r>
              <a:rPr lang="en-US" dirty="0">
                <a:solidFill>
                  <a:schemeClr val="accent4">
                    <a:lumMod val="75000"/>
                  </a:schemeClr>
                </a:solidFill>
                <a:latin typeface="Calibri" panose="020F0502020204030204" pitchFamily="34" charset="0"/>
                <a:cs typeface="Calibri" panose="020F0502020204030204" pitchFamily="34" charset="0"/>
              </a:rPr>
              <a:t>LIST Tests</a:t>
            </a:r>
          </a:p>
          <a:p>
            <a:pPr marL="514350" indent="-514350">
              <a:buFont typeface="+mj-lt"/>
              <a:buAutoNum type="arabicPeriod"/>
            </a:pPr>
            <a:endParaRPr lang="en-US" dirty="0">
              <a:solidFill>
                <a:schemeClr val="accent4">
                  <a:lumMod val="75000"/>
                </a:schemeClr>
              </a:solidFill>
            </a:endParaRPr>
          </a:p>
        </p:txBody>
      </p:sp>
      <p:sp>
        <p:nvSpPr>
          <p:cNvPr id="4"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47</a:t>
            </a:fld>
            <a:endParaRPr lang="en-US" dirty="0"/>
          </a:p>
        </p:txBody>
      </p:sp>
    </p:spTree>
    <p:extLst>
      <p:ext uri="{BB962C8B-B14F-4D97-AF65-F5344CB8AC3E}">
        <p14:creationId xmlns:p14="http://schemas.microsoft.com/office/powerpoint/2010/main" val="89120411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48</a:t>
            </a:fld>
            <a:endParaRPr lang="en-US" dirty="0"/>
          </a:p>
        </p:txBody>
      </p:sp>
      <p:sp>
        <p:nvSpPr>
          <p:cNvPr id="5" name="Title 1"/>
          <p:cNvSpPr txBox="1">
            <a:spLocks/>
          </p:cNvSpPr>
          <p:nvPr/>
        </p:nvSpPr>
        <p:spPr>
          <a:xfrm>
            <a:off x="4459574" y="500048"/>
            <a:ext cx="4646952"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GB" sz="2200" dirty="0" smtClean="0"/>
              <a:t>11. </a:t>
            </a:r>
            <a:r>
              <a:rPr lang="en-GB" sz="2400" dirty="0"/>
              <a:t>List Tests</a:t>
            </a:r>
          </a:p>
        </p:txBody>
      </p:sp>
      <p:graphicFrame>
        <p:nvGraphicFramePr>
          <p:cNvPr id="6" name="Table 5"/>
          <p:cNvGraphicFramePr>
            <a:graphicFrameLocks noGrp="1"/>
          </p:cNvGraphicFramePr>
          <p:nvPr>
            <p:extLst>
              <p:ext uri="{D42A27DB-BD31-4B8C-83A1-F6EECF244321}">
                <p14:modId xmlns:p14="http://schemas.microsoft.com/office/powerpoint/2010/main" val="1662656426"/>
              </p:ext>
            </p:extLst>
          </p:nvPr>
        </p:nvGraphicFramePr>
        <p:xfrm>
          <a:off x="157706" y="907156"/>
          <a:ext cx="8820940" cy="2604473"/>
        </p:xfrm>
        <a:graphic>
          <a:graphicData uri="http://schemas.openxmlformats.org/drawingml/2006/table">
            <a:tbl>
              <a:tblPr firstRow="1" bandRow="1">
                <a:tableStyleId>{5C22544A-7EE6-4342-B048-85BDC9FD1C3A}</a:tableStyleId>
              </a:tblPr>
              <a:tblGrid>
                <a:gridCol w="8820940">
                  <a:extLst>
                    <a:ext uri="{9D8B030D-6E8A-4147-A177-3AD203B41FA5}">
                      <a16:colId xmlns:a16="http://schemas.microsoft.com/office/drawing/2014/main" val="4069188520"/>
                    </a:ext>
                  </a:extLst>
                </a:gridCol>
              </a:tblGrid>
              <a:tr h="374488">
                <a:tc>
                  <a:txBody>
                    <a:bodyPr/>
                    <a:lstStyle/>
                    <a:p>
                      <a:pPr algn="ctr"/>
                      <a:r>
                        <a:rPr lang="fr-FR" sz="1800" dirty="0">
                          <a:latin typeface="Calibri" panose="020F0502020204030204" pitchFamily="34" charset="0"/>
                          <a:cs typeface="Calibri" panose="020F0502020204030204" pitchFamily="34" charset="0"/>
                        </a:rPr>
                        <a:t>JUSTIFICATION</a:t>
                      </a:r>
                    </a:p>
                  </a:txBody>
                  <a:tcPr/>
                </a:tc>
                <a:extLst>
                  <a:ext uri="{0D108BD9-81ED-4DB2-BD59-A6C34878D82A}">
                    <a16:rowId xmlns:a16="http://schemas.microsoft.com/office/drawing/2014/main" val="2080153155"/>
                  </a:ext>
                </a:extLst>
              </a:tr>
              <a:tr h="401185">
                <a:tc>
                  <a:txBody>
                    <a:bodyPr/>
                    <a:lstStyle/>
                    <a:p>
                      <a:pPr marL="0" indent="0" algn="just">
                        <a:buFont typeface="Arial" panose="020B0604020202020204" pitchFamily="34" charset="0"/>
                        <a:buNone/>
                      </a:pPr>
                      <a:r>
                        <a:rPr kumimoji="0" lang="en-US" sz="1800" kern="1200" dirty="0">
                          <a:solidFill>
                            <a:schemeClr val="dk1"/>
                          </a:solidFill>
                          <a:latin typeface="Calibri" panose="020F0502020204030204" pitchFamily="34" charset="0"/>
                          <a:ea typeface="+mn-ea"/>
                          <a:cs typeface="Calibri" panose="020F0502020204030204" pitchFamily="34" charset="0"/>
                        </a:rPr>
                        <a:t>Annual maintenance</a:t>
                      </a:r>
                    </a:p>
                  </a:txBody>
                  <a:tcPr/>
                </a:tc>
                <a:extLst>
                  <a:ext uri="{0D108BD9-81ED-4DB2-BD59-A6C34878D82A}">
                    <a16:rowId xmlns:a16="http://schemas.microsoft.com/office/drawing/2014/main" val="1293649049"/>
                  </a:ext>
                </a:extLst>
              </a:tr>
              <a:tr h="370840">
                <a:tc>
                  <a:txBody>
                    <a:bodyPr/>
                    <a:lstStyle/>
                    <a:p>
                      <a:pPr marL="0" indent="0" algn="l" rtl="0" eaLnBrk="1" latinLnBrk="0" hangingPunct="1">
                        <a:buFont typeface="Arial"/>
                        <a:buNone/>
                      </a:pPr>
                      <a:r>
                        <a:rPr kumimoji="0" lang="en-US" sz="1800" kern="1200" dirty="0">
                          <a:solidFill>
                            <a:schemeClr val="dk1"/>
                          </a:solidFill>
                          <a:latin typeface="Calibri" panose="020F0502020204030204" pitchFamily="34" charset="0"/>
                          <a:ea typeface="+mn-ea"/>
                          <a:cs typeface="Calibri" panose="020F0502020204030204" pitchFamily="34" charset="0"/>
                        </a:rPr>
                        <a:t>Test with the robot the following requirements for the List Target </a:t>
                      </a:r>
                      <a:r>
                        <a:rPr kumimoji="0" lang="en-US" sz="1800" kern="1200" dirty="0" smtClean="0">
                          <a:solidFill>
                            <a:schemeClr val="dk1"/>
                          </a:solidFill>
                          <a:latin typeface="Calibri" panose="020F0502020204030204" pitchFamily="34" charset="0"/>
                          <a:ea typeface="+mn-ea"/>
                          <a:cs typeface="Calibri" panose="020F0502020204030204" pitchFamily="34" charset="0"/>
                        </a:rPr>
                        <a:t>:</a:t>
                      </a:r>
                      <a:r>
                        <a:rPr kumimoji="0" lang="en-US" sz="1800" kern="1200" dirty="0" smtClean="0">
                          <a:solidFill>
                            <a:srgbClr val="FF0000"/>
                          </a:solidFill>
                          <a:latin typeface="Calibri" panose="020F0502020204030204" pitchFamily="34" charset="0"/>
                          <a:ea typeface="+mn-ea"/>
                          <a:cs typeface="Calibri" panose="020F0502020204030204" pitchFamily="34" charset="0"/>
                        </a:rPr>
                        <a:t> </a:t>
                      </a:r>
                      <a:endParaRPr kumimoji="0" lang="en-US" sz="1800" kern="1200" dirty="0">
                        <a:solidFill>
                          <a:srgbClr val="FF0000"/>
                        </a:solidFill>
                        <a:latin typeface="Calibri" panose="020F0502020204030204" pitchFamily="34" charset="0"/>
                        <a:ea typeface="+mn-ea"/>
                        <a:cs typeface="Calibri" panose="020F0502020204030204" pitchFamily="34" charset="0"/>
                      </a:endParaRPr>
                    </a:p>
                    <a:p>
                      <a:pPr marL="800100" lvl="1" indent="-342900" algn="l" rtl="0" eaLnBrk="1" latinLnBrk="0" hangingPunct="1">
                        <a:buFont typeface="Wingdings" panose="05000000000000000000" pitchFamily="2" charset="2"/>
                        <a:buChar char="Ø"/>
                      </a:pPr>
                      <a:r>
                        <a:rPr kumimoji="0" lang="en-US" sz="1800" kern="1200" dirty="0">
                          <a:solidFill>
                            <a:schemeClr val="dk1"/>
                          </a:solidFill>
                          <a:latin typeface="Calibri" panose="020F0502020204030204" pitchFamily="34" charset="0"/>
                          <a:ea typeface="+mn-ea"/>
                          <a:cs typeface="Calibri" panose="020F0502020204030204" pitchFamily="34" charset="0"/>
                        </a:rPr>
                        <a:t>Trajectory</a:t>
                      </a:r>
                    </a:p>
                    <a:p>
                      <a:pPr marL="800100" lvl="1" indent="-342900" algn="l" rtl="0" eaLnBrk="1" latinLnBrk="0" hangingPunct="1">
                        <a:buFont typeface="Wingdings" panose="05000000000000000000" pitchFamily="2" charset="2"/>
                        <a:buChar char="Ø"/>
                      </a:pPr>
                      <a:r>
                        <a:rPr kumimoji="0" lang="en-US" sz="1800" kern="1200" dirty="0">
                          <a:solidFill>
                            <a:schemeClr val="dk1"/>
                          </a:solidFill>
                          <a:latin typeface="Calibri" panose="020F0502020204030204" pitchFamily="34" charset="0"/>
                          <a:ea typeface="+mn-ea"/>
                          <a:cs typeface="Calibri" panose="020F0502020204030204" pitchFamily="34" charset="0"/>
                        </a:rPr>
                        <a:t>Coupling / uncoupling on FE  </a:t>
                      </a:r>
                    </a:p>
                  </a:txBody>
                  <a:tcPr/>
                </a:tc>
                <a:extLst>
                  <a:ext uri="{0D108BD9-81ED-4DB2-BD59-A6C34878D82A}">
                    <a16:rowId xmlns:a16="http://schemas.microsoft.com/office/drawing/2014/main" val="2984420453"/>
                  </a:ext>
                </a:extLst>
              </a:tr>
              <a:tr h="370840">
                <a:tc>
                  <a:txBody>
                    <a:bodyPr/>
                    <a:lstStyle/>
                    <a:p>
                      <a:pPr marL="0" indent="0">
                        <a:buFont typeface="Arial"/>
                        <a:buNone/>
                      </a:pPr>
                      <a:r>
                        <a:rPr kumimoji="0" lang="en-US" sz="1800" kern="1200" dirty="0">
                          <a:solidFill>
                            <a:schemeClr val="dk1"/>
                          </a:solidFill>
                          <a:latin typeface="Calibri" panose="020F0502020204030204" pitchFamily="34" charset="0"/>
                          <a:ea typeface="+mn-ea"/>
                          <a:cs typeface="Calibri" panose="020F0502020204030204" pitchFamily="34" charset="0"/>
                        </a:rPr>
                        <a:t>Further tests needed to:</a:t>
                      </a:r>
                    </a:p>
                    <a:p>
                      <a:pPr marL="800100" lvl="1" indent="-342900">
                        <a:buFont typeface="Wingdings" panose="05000000000000000000" pitchFamily="2" charset="2"/>
                        <a:buChar char="Ø"/>
                      </a:pPr>
                      <a:r>
                        <a:rPr kumimoji="0" lang="en-US" sz="1800" kern="1200" dirty="0">
                          <a:solidFill>
                            <a:schemeClr val="dk1"/>
                          </a:solidFill>
                          <a:latin typeface="Calibri" panose="020F0502020204030204" pitchFamily="34" charset="0"/>
                          <a:ea typeface="+mn-ea"/>
                          <a:cs typeface="Calibri" panose="020F0502020204030204" pitchFamily="34" charset="0"/>
                        </a:rPr>
                        <a:t>Validate the system before it starts to operate</a:t>
                      </a:r>
                    </a:p>
                    <a:p>
                      <a:pPr marL="800100" lvl="1" indent="-342900">
                        <a:buFont typeface="Wingdings" panose="05000000000000000000" pitchFamily="2" charset="2"/>
                        <a:buChar char="Ø"/>
                      </a:pPr>
                      <a:r>
                        <a:rPr kumimoji="0" lang="en-US" sz="1800" kern="1200" dirty="0">
                          <a:solidFill>
                            <a:schemeClr val="dk1"/>
                          </a:solidFill>
                          <a:latin typeface="Calibri" panose="020F0502020204030204" pitchFamily="34" charset="0"/>
                          <a:ea typeface="+mn-ea"/>
                          <a:cs typeface="Calibri" panose="020F0502020204030204" pitchFamily="34" charset="0"/>
                        </a:rPr>
                        <a:t>Prevent failures during operation</a:t>
                      </a:r>
                      <a:endParaRPr kumimoji="0" lang="en-GB"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2540783427"/>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282123919"/>
              </p:ext>
            </p:extLst>
          </p:nvPr>
        </p:nvGraphicFramePr>
        <p:xfrm>
          <a:off x="157706" y="3576058"/>
          <a:ext cx="8820940" cy="2838531"/>
        </p:xfrm>
        <a:graphic>
          <a:graphicData uri="http://schemas.openxmlformats.org/drawingml/2006/table">
            <a:tbl>
              <a:tblPr firstRow="1" bandRow="1">
                <a:tableStyleId>{5C22544A-7EE6-4342-B048-85BDC9FD1C3A}</a:tableStyleId>
              </a:tblPr>
              <a:tblGrid>
                <a:gridCol w="8820940">
                  <a:extLst>
                    <a:ext uri="{9D8B030D-6E8A-4147-A177-3AD203B41FA5}">
                      <a16:colId xmlns:a16="http://schemas.microsoft.com/office/drawing/2014/main" val="4069188520"/>
                    </a:ext>
                  </a:extLst>
                </a:gridCol>
              </a:tblGrid>
              <a:tr h="374488">
                <a:tc>
                  <a:txBody>
                    <a:bodyPr/>
                    <a:lstStyle/>
                    <a:p>
                      <a:pPr algn="ctr"/>
                      <a:r>
                        <a:rPr lang="fr-FR" sz="1800" dirty="0">
                          <a:latin typeface="Calibri" panose="020F0502020204030204" pitchFamily="34" charset="0"/>
                          <a:cs typeface="Calibri" panose="020F0502020204030204" pitchFamily="34" charset="0"/>
                        </a:rPr>
                        <a:t>OPTIMIZATION</a:t>
                      </a:r>
                    </a:p>
                  </a:txBody>
                  <a:tcPr/>
                </a:tc>
                <a:extLst>
                  <a:ext uri="{0D108BD9-81ED-4DB2-BD59-A6C34878D82A}">
                    <a16:rowId xmlns:a16="http://schemas.microsoft.com/office/drawing/2014/main" val="2080153155"/>
                  </a:ext>
                </a:extLst>
              </a:tr>
              <a:tr h="401185">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Intervention done after 3 months of cooling time</a:t>
                      </a:r>
                    </a:p>
                  </a:txBody>
                  <a:tcPr/>
                </a:tc>
                <a:extLst>
                  <a:ext uri="{0D108BD9-81ED-4DB2-BD59-A6C34878D82A}">
                    <a16:rowId xmlns:a16="http://schemas.microsoft.com/office/drawing/2014/main" val="1293649049"/>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Targets are evacuated from the target area</a:t>
                      </a:r>
                    </a:p>
                  </a:txBody>
                  <a:tcPr/>
                </a:tc>
                <a:extLst>
                  <a:ext uri="{0D108BD9-81ED-4DB2-BD59-A6C34878D82A}">
                    <a16:rowId xmlns:a16="http://schemas.microsoft.com/office/drawing/2014/main" val="2248336707"/>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sym typeface="Wingdings"/>
                        </a:rPr>
                        <a:t>Beam dumps and beam window shielded before intervention</a:t>
                      </a: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520855634"/>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Shielding used with lead panels to reduce dose rate during the reading of the tension value on multimeter</a:t>
                      </a:r>
                    </a:p>
                  </a:txBody>
                  <a:tcPr/>
                </a:tc>
                <a:extLst>
                  <a:ext uri="{0D108BD9-81ED-4DB2-BD59-A6C34878D82A}">
                    <a16:rowId xmlns:a16="http://schemas.microsoft.com/office/drawing/2014/main" val="1043618813"/>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Test done with a non irradiated modified target #593 </a:t>
                      </a:r>
                      <a:br>
                        <a:rPr kumimoji="0" lang="en-US" sz="1800" kern="1200" dirty="0">
                          <a:solidFill>
                            <a:schemeClr val="dk1"/>
                          </a:solidFill>
                          <a:latin typeface="Calibri" panose="020F0502020204030204" pitchFamily="34" charset="0"/>
                          <a:ea typeface="+mn-ea"/>
                          <a:cs typeface="Calibri" panose="020F0502020204030204" pitchFamily="34" charset="0"/>
                        </a:rPr>
                      </a:br>
                      <a:r>
                        <a:rPr kumimoji="0" lang="en-US" sz="1800" kern="1200" dirty="0">
                          <a:solidFill>
                            <a:schemeClr val="dk1"/>
                          </a:solidFill>
                          <a:latin typeface="Calibri" panose="020F0502020204030204" pitchFamily="34" charset="0"/>
                          <a:ea typeface="+mn-ea"/>
                          <a:cs typeface="Calibri" panose="020F0502020204030204" pitchFamily="34" charset="0"/>
                        </a:rPr>
                        <a:t>(RF plug added to the target)</a:t>
                      </a:r>
                    </a:p>
                  </a:txBody>
                  <a:tcPr/>
                </a:tc>
                <a:extLst>
                  <a:ext uri="{0D108BD9-81ED-4DB2-BD59-A6C34878D82A}">
                    <a16:rowId xmlns:a16="http://schemas.microsoft.com/office/drawing/2014/main" val="3482024691"/>
                  </a:ext>
                </a:extLst>
              </a:tr>
            </a:tbl>
          </a:graphicData>
        </a:graphic>
      </p:graphicFrame>
    </p:spTree>
    <p:extLst>
      <p:ext uri="{BB962C8B-B14F-4D97-AF65-F5344CB8AC3E}">
        <p14:creationId xmlns:p14="http://schemas.microsoft.com/office/powerpoint/2010/main" val="410214674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49</a:t>
            </a:fld>
            <a:endParaRPr lang="en-US" dirty="0"/>
          </a:p>
        </p:txBody>
      </p:sp>
      <p:sp>
        <p:nvSpPr>
          <p:cNvPr id="5" name="Title 1"/>
          <p:cNvSpPr txBox="1">
            <a:spLocks/>
          </p:cNvSpPr>
          <p:nvPr/>
        </p:nvSpPr>
        <p:spPr>
          <a:xfrm>
            <a:off x="4459574" y="500048"/>
            <a:ext cx="4646952"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GB" sz="2200" dirty="0" smtClean="0"/>
              <a:t>11. </a:t>
            </a:r>
            <a:r>
              <a:rPr lang="en-GB" sz="2400" dirty="0"/>
              <a:t>List Tests</a:t>
            </a:r>
          </a:p>
        </p:txBody>
      </p:sp>
      <p:graphicFrame>
        <p:nvGraphicFramePr>
          <p:cNvPr id="9" name="Table 8"/>
          <p:cNvGraphicFramePr>
            <a:graphicFrameLocks noGrp="1"/>
          </p:cNvGraphicFramePr>
          <p:nvPr>
            <p:extLst>
              <p:ext uri="{D42A27DB-BD31-4B8C-83A1-F6EECF244321}">
                <p14:modId xmlns:p14="http://schemas.microsoft.com/office/powerpoint/2010/main" val="2669718666"/>
              </p:ext>
            </p:extLst>
          </p:nvPr>
        </p:nvGraphicFramePr>
        <p:xfrm>
          <a:off x="159658" y="948911"/>
          <a:ext cx="8820942" cy="5502467"/>
        </p:xfrm>
        <a:graphic>
          <a:graphicData uri="http://schemas.openxmlformats.org/drawingml/2006/table">
            <a:tbl>
              <a:tblPr firstRow="1" bandRow="1">
                <a:tableStyleId>{5C22544A-7EE6-4342-B048-85BDC9FD1C3A}</a:tableStyleId>
              </a:tblPr>
              <a:tblGrid>
                <a:gridCol w="4990480">
                  <a:extLst>
                    <a:ext uri="{9D8B030D-6E8A-4147-A177-3AD203B41FA5}">
                      <a16:colId xmlns:a16="http://schemas.microsoft.com/office/drawing/2014/main" val="4069188520"/>
                    </a:ext>
                  </a:extLst>
                </a:gridCol>
                <a:gridCol w="1915231">
                  <a:extLst>
                    <a:ext uri="{9D8B030D-6E8A-4147-A177-3AD203B41FA5}">
                      <a16:colId xmlns:a16="http://schemas.microsoft.com/office/drawing/2014/main" val="2733181611"/>
                    </a:ext>
                  </a:extLst>
                </a:gridCol>
                <a:gridCol w="1915231">
                  <a:extLst>
                    <a:ext uri="{9D8B030D-6E8A-4147-A177-3AD203B41FA5}">
                      <a16:colId xmlns:a16="http://schemas.microsoft.com/office/drawing/2014/main" val="4067222170"/>
                    </a:ext>
                  </a:extLst>
                </a:gridCol>
              </a:tblGrid>
              <a:tr h="45897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kern="1200" dirty="0">
                          <a:solidFill>
                            <a:schemeClr val="lt1"/>
                          </a:solidFill>
                          <a:latin typeface="Calibri" panose="020F0502020204030204" pitchFamily="34" charset="0"/>
                          <a:ea typeface="+mn-ea"/>
                          <a:cs typeface="Calibri" panose="020F0502020204030204" pitchFamily="34" charset="0"/>
                        </a:rPr>
                        <a:t>REX</a:t>
                      </a:r>
                      <a:endParaRPr kumimoji="0" lang="fr-FR" sz="2000" b="1" kern="1200" dirty="0">
                        <a:solidFill>
                          <a:schemeClr val="lt1"/>
                        </a:solidFill>
                        <a:latin typeface="Calibri" panose="020F0502020204030204" pitchFamily="34" charset="0"/>
                        <a:ea typeface="+mn-ea"/>
                        <a:cs typeface="Calibri" panose="020F0502020204030204" pitchFamily="34" charset="0"/>
                      </a:endParaRPr>
                    </a:p>
                  </a:txBody>
                  <a:tcPr/>
                </a:tc>
                <a:tc gridSpan="2">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tc hMerge="1">
                  <a:txBody>
                    <a:bodyPr/>
                    <a:lstStyle/>
                    <a:p>
                      <a:endParaRPr lang="fr-FR"/>
                    </a:p>
                  </a:txBody>
                  <a:tcPr/>
                </a:tc>
                <a:extLst>
                  <a:ext uri="{0D108BD9-81ED-4DB2-BD59-A6C34878D82A}">
                    <a16:rowId xmlns:a16="http://schemas.microsoft.com/office/drawing/2014/main" val="2080153155"/>
                  </a:ext>
                </a:extLst>
              </a:tr>
              <a:tr h="479586">
                <a:tc>
                  <a:txBody>
                    <a:bodyPr/>
                    <a:lstStyle/>
                    <a:p>
                      <a:pPr marL="0" indent="0" algn="just">
                        <a:buFont typeface="Arial"/>
                        <a:buNone/>
                      </a:pPr>
                      <a:r>
                        <a:rPr kumimoji="0" lang="en-US" sz="1600" kern="1200" dirty="0">
                          <a:solidFill>
                            <a:schemeClr val="dk1"/>
                          </a:solidFill>
                          <a:latin typeface="Calibri" panose="020F0502020204030204" pitchFamily="34" charset="0"/>
                          <a:ea typeface="+mn-ea"/>
                          <a:cs typeface="Calibri" panose="020F0502020204030204" pitchFamily="34" charset="0"/>
                        </a:rPr>
                        <a:t>The support of the RF connector had been setup on the GPS plug target #593</a:t>
                      </a:r>
                      <a:endParaRPr kumimoji="0" lang="en-GB" sz="1600" kern="1200" dirty="0">
                        <a:solidFill>
                          <a:schemeClr val="dk1"/>
                        </a:solidFill>
                        <a:latin typeface="Calibri" panose="020F0502020204030204" pitchFamily="34" charset="0"/>
                        <a:ea typeface="+mn-ea"/>
                        <a:cs typeface="Calibri" panose="020F0502020204030204" pitchFamily="34" charset="0"/>
                      </a:endParaRPr>
                    </a:p>
                  </a:txBody>
                  <a:tcPr/>
                </a:tc>
                <a:tc gridSpan="2">
                  <a:txBody>
                    <a:bodyPr/>
                    <a:lstStyle/>
                    <a:p>
                      <a:pPr marL="0" indent="0">
                        <a:buFont typeface="Arial"/>
                        <a:buNone/>
                      </a:pPr>
                      <a:endParaRPr kumimoji="0" lang="en-GB" sz="1600" b="1" i="0" kern="1200" dirty="0">
                        <a:solidFill>
                          <a:srgbClr val="FF0000"/>
                        </a:solidFill>
                        <a:latin typeface="Calibri" panose="020F0502020204030204" pitchFamily="34" charset="0"/>
                        <a:ea typeface="+mn-ea"/>
                        <a:cs typeface="Calibri" panose="020F0502020204030204" pitchFamily="34" charset="0"/>
                      </a:endParaRPr>
                    </a:p>
                    <a:p>
                      <a:pPr marL="0" indent="0">
                        <a:buFont typeface="Arial"/>
                        <a:buNone/>
                      </a:pPr>
                      <a:endParaRPr kumimoji="0" lang="en-GB" sz="1600" b="1" i="0" kern="1200" dirty="0">
                        <a:solidFill>
                          <a:srgbClr val="FF0000"/>
                        </a:solidFill>
                        <a:latin typeface="Calibri" panose="020F0502020204030204" pitchFamily="34" charset="0"/>
                        <a:ea typeface="+mn-ea"/>
                        <a:cs typeface="Calibri" panose="020F0502020204030204" pitchFamily="34" charset="0"/>
                      </a:endParaRPr>
                    </a:p>
                    <a:p>
                      <a:pPr marL="0" indent="0">
                        <a:buFont typeface="Arial"/>
                        <a:buNone/>
                      </a:pPr>
                      <a:endParaRPr kumimoji="0" lang="en-GB" sz="1600" b="1" i="0" kern="1200" dirty="0">
                        <a:solidFill>
                          <a:srgbClr val="FF0000"/>
                        </a:solidFill>
                        <a:latin typeface="Calibri" panose="020F0502020204030204" pitchFamily="34" charset="0"/>
                        <a:ea typeface="+mn-ea"/>
                        <a:cs typeface="Calibri" panose="020F0502020204030204" pitchFamily="34" charset="0"/>
                      </a:endParaRPr>
                    </a:p>
                    <a:p>
                      <a:pPr marL="0" indent="0">
                        <a:buFont typeface="Arial"/>
                        <a:buNone/>
                      </a:pPr>
                      <a:endParaRPr kumimoji="0" lang="en-GB" sz="1600" b="1" i="0" kern="1200" dirty="0">
                        <a:solidFill>
                          <a:srgbClr val="FF0000"/>
                        </a:solidFill>
                        <a:latin typeface="Calibri" panose="020F0502020204030204" pitchFamily="34" charset="0"/>
                        <a:ea typeface="+mn-ea"/>
                        <a:cs typeface="Calibri" panose="020F0502020204030204" pitchFamily="34" charset="0"/>
                      </a:endParaRPr>
                    </a:p>
                    <a:p>
                      <a:pPr marL="0" indent="0">
                        <a:buFont typeface="Arial"/>
                        <a:buNone/>
                      </a:pPr>
                      <a:endParaRPr kumimoji="0" lang="en-GB" sz="1600" b="1" i="0" kern="1200" dirty="0">
                        <a:solidFill>
                          <a:srgbClr val="FF0000"/>
                        </a:solidFill>
                        <a:latin typeface="Calibri" panose="020F0502020204030204" pitchFamily="34" charset="0"/>
                        <a:ea typeface="+mn-ea"/>
                        <a:cs typeface="Calibri" panose="020F0502020204030204" pitchFamily="34" charset="0"/>
                      </a:endParaRPr>
                    </a:p>
                    <a:p>
                      <a:pPr marL="0" indent="0">
                        <a:buFont typeface="Arial"/>
                        <a:buNone/>
                      </a:pPr>
                      <a:endParaRPr kumimoji="0" lang="en-GB" sz="1600" b="1" i="0" kern="1200" dirty="0">
                        <a:solidFill>
                          <a:srgbClr val="FF0000"/>
                        </a:solidFill>
                        <a:latin typeface="Calibri" panose="020F0502020204030204" pitchFamily="34" charset="0"/>
                        <a:ea typeface="+mn-ea"/>
                        <a:cs typeface="Calibri" panose="020F0502020204030204" pitchFamily="34" charset="0"/>
                      </a:endParaRPr>
                    </a:p>
                  </a:txBody>
                  <a:tcPr/>
                </a:tc>
                <a:tc hMerge="1">
                  <a:txBody>
                    <a:bodyPr/>
                    <a:lstStyle/>
                    <a:p>
                      <a:endParaRPr lang="fr-FR"/>
                    </a:p>
                  </a:txBody>
                  <a:tcPr/>
                </a:tc>
                <a:extLst>
                  <a:ext uri="{0D108BD9-81ED-4DB2-BD59-A6C34878D82A}">
                    <a16:rowId xmlns:a16="http://schemas.microsoft.com/office/drawing/2014/main" val="3726111793"/>
                  </a:ext>
                </a:extLst>
              </a:tr>
              <a:tr h="479586">
                <a:tc gridSpan="3">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US" sz="16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Verification of RF cable was performed from HT room after confirmation of the procedure at offline</a:t>
                      </a:r>
                      <a:endParaRPr kumimoji="0" lang="en-US" sz="1600" kern="1200" dirty="0">
                        <a:solidFill>
                          <a:schemeClr val="dk1"/>
                        </a:solidFill>
                        <a:latin typeface="Calibri" panose="020F0502020204030204" pitchFamily="34" charset="0"/>
                        <a:ea typeface="+mn-ea"/>
                        <a:cs typeface="Calibri" panose="020F0502020204030204" pitchFamily="34" charset="0"/>
                      </a:endParaRPr>
                    </a:p>
                  </a:txBody>
                  <a:tcPr/>
                </a:tc>
                <a:tc hMerge="1">
                  <a:txBody>
                    <a:bodyPr/>
                    <a:lstStyle/>
                    <a:p>
                      <a:pPr marL="0" indent="0">
                        <a:buFont typeface="Arial"/>
                        <a:buNone/>
                      </a:pPr>
                      <a:endParaRPr kumimoji="0" lang="en-GB" sz="1800" b="1" i="0" kern="1200" dirty="0">
                        <a:solidFill>
                          <a:srgbClr val="FF0000"/>
                        </a:solidFill>
                        <a:latin typeface="Calibri" panose="020F0502020204030204" pitchFamily="34" charset="0"/>
                        <a:ea typeface="+mn-ea"/>
                        <a:cs typeface="Calibri" panose="020F0502020204030204" pitchFamily="34" charset="0"/>
                      </a:endParaRPr>
                    </a:p>
                  </a:txBody>
                  <a:tcPr/>
                </a:tc>
                <a:tc hMerge="1">
                  <a:txBody>
                    <a:bodyPr/>
                    <a:lstStyle/>
                    <a:p>
                      <a:endParaRPr lang="fr-FR"/>
                    </a:p>
                  </a:txBody>
                  <a:tcPr/>
                </a:tc>
                <a:extLst>
                  <a:ext uri="{0D108BD9-81ED-4DB2-BD59-A6C34878D82A}">
                    <a16:rowId xmlns:a16="http://schemas.microsoft.com/office/drawing/2014/main" val="4020071042"/>
                  </a:ext>
                </a:extLst>
              </a:tr>
              <a:tr h="479586">
                <a:tc gridSpan="3">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US" sz="16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Coupling was tested after this modification and was conclusive</a:t>
                      </a:r>
                      <a:endParaRPr kumimoji="0" lang="en-GB" sz="1600" b="1" i="0" kern="1200" dirty="0">
                        <a:solidFill>
                          <a:srgbClr val="FF0000"/>
                        </a:solidFill>
                        <a:latin typeface="Calibri" panose="020F0502020204030204" pitchFamily="34" charset="0"/>
                        <a:ea typeface="+mn-ea"/>
                        <a:cs typeface="Calibri" panose="020F0502020204030204" pitchFamily="34" charset="0"/>
                      </a:endParaRPr>
                    </a:p>
                  </a:txBody>
                  <a:tcPr/>
                </a:tc>
                <a:tc hMerge="1">
                  <a:txBody>
                    <a:bodyPr/>
                    <a:lstStyle/>
                    <a:p>
                      <a:pPr marL="0" indent="0">
                        <a:buFont typeface="Arial"/>
                        <a:buNone/>
                      </a:pPr>
                      <a:endParaRPr kumimoji="0" lang="en-GB" sz="1800" b="1" i="0" kern="1200" dirty="0">
                        <a:solidFill>
                          <a:srgbClr val="FF0000"/>
                        </a:solidFill>
                        <a:latin typeface="Calibri" panose="020F0502020204030204" pitchFamily="34" charset="0"/>
                        <a:ea typeface="+mn-ea"/>
                        <a:cs typeface="Calibri" panose="020F0502020204030204" pitchFamily="34" charset="0"/>
                      </a:endParaRPr>
                    </a:p>
                  </a:txBody>
                  <a:tcPr/>
                </a:tc>
                <a:tc hMerge="1">
                  <a:txBody>
                    <a:bodyPr/>
                    <a:lstStyle/>
                    <a:p>
                      <a:endParaRPr lang="fr-FR"/>
                    </a:p>
                  </a:txBody>
                  <a:tcPr/>
                </a:tc>
                <a:extLst>
                  <a:ext uri="{0D108BD9-81ED-4DB2-BD59-A6C34878D82A}">
                    <a16:rowId xmlns:a16="http://schemas.microsoft.com/office/drawing/2014/main" val="2270369257"/>
                  </a:ext>
                </a:extLst>
              </a:tr>
              <a:tr h="479586">
                <a:tc>
                  <a:txBody>
                    <a:bodyPr/>
                    <a:lstStyle/>
                    <a:p>
                      <a:pPr marL="0" indent="0" algn="just">
                        <a:buFont typeface="Arial"/>
                        <a:buNone/>
                      </a:pPr>
                      <a:r>
                        <a:rPr kumimoji="0" lang="en-US" sz="1600" kern="1200" dirty="0">
                          <a:solidFill>
                            <a:schemeClr val="dk1"/>
                          </a:solidFill>
                          <a:latin typeface="Calibri" panose="020F0502020204030204" pitchFamily="34" charset="0"/>
                          <a:ea typeface="+mn-ea"/>
                          <a:cs typeface="Calibri" panose="020F0502020204030204" pitchFamily="34" charset="0"/>
                        </a:rPr>
                        <a:t>For the robot test including the transducer box setup on the GPS plug target #593, the clamping of the target was not possible due to presence of cable on the Front-End which collided with the transducer box </a:t>
                      </a:r>
                      <a:endParaRPr kumimoji="0" lang="en-GB" sz="16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indent="0">
                        <a:buFont typeface="Arial"/>
                        <a:buNone/>
                      </a:pPr>
                      <a:r>
                        <a:rPr kumimoji="0" lang="en-GB" sz="1600" b="1" i="0" kern="1200" dirty="0">
                          <a:solidFill>
                            <a:schemeClr val="accent5">
                              <a:lumMod val="75000"/>
                            </a:schemeClr>
                          </a:solidFill>
                          <a:latin typeface="Calibri" panose="020F0502020204030204" pitchFamily="34" charset="0"/>
                          <a:ea typeface="+mn-ea"/>
                          <a:cs typeface="Calibri" panose="020F0502020204030204" pitchFamily="34" charset="0"/>
                        </a:rPr>
                        <a:t>A=</a:t>
                      </a:r>
                      <a:r>
                        <a:rPr kumimoji="0" lang="en-GB" sz="1600" b="0" i="0" kern="1200" dirty="0">
                          <a:solidFill>
                            <a:schemeClr val="tx1"/>
                          </a:solidFill>
                          <a:latin typeface="Calibri" panose="020F0502020204030204" pitchFamily="34" charset="0"/>
                          <a:ea typeface="+mn-ea"/>
                          <a:cs typeface="Calibri" panose="020F0502020204030204" pitchFamily="34" charset="0"/>
                        </a:rPr>
                        <a:t> </a:t>
                      </a:r>
                      <a:r>
                        <a:rPr kumimoji="0" lang="en-US" sz="1600" kern="1200" dirty="0">
                          <a:solidFill>
                            <a:srgbClr val="008000"/>
                          </a:solidFill>
                          <a:latin typeface="Calibri" panose="020F0502020204030204" pitchFamily="34" charset="0"/>
                          <a:ea typeface="+mn-ea"/>
                          <a:cs typeface="Calibri" panose="020F0502020204030204" pitchFamily="34" charset="0"/>
                          <a:sym typeface="Wingdings" panose="05000000000000000000" pitchFamily="2" charset="2"/>
                        </a:rPr>
                        <a:t>the design was modified (reduction of the height between the support and the transducer box and 90</a:t>
                      </a:r>
                      <a:r>
                        <a:rPr kumimoji="0" lang="fr-FR" sz="1600" kern="1200" dirty="0">
                          <a:solidFill>
                            <a:srgbClr val="008000"/>
                          </a:solidFill>
                          <a:latin typeface="Calibri" panose="020F0502020204030204" pitchFamily="34" charset="0"/>
                          <a:ea typeface="+mn-ea"/>
                          <a:cs typeface="Calibri" panose="020F0502020204030204" pitchFamily="34" charset="0"/>
                          <a:sym typeface="Wingdings" panose="05000000000000000000" pitchFamily="2" charset="2"/>
                        </a:rPr>
                        <a:t>°</a:t>
                      </a:r>
                      <a:r>
                        <a:rPr kumimoji="0" lang="en-US" sz="1600" kern="1200" dirty="0">
                          <a:solidFill>
                            <a:srgbClr val="008000"/>
                          </a:solidFill>
                          <a:latin typeface="Calibri" panose="020F0502020204030204" pitchFamily="34" charset="0"/>
                          <a:ea typeface="+mn-ea"/>
                          <a:cs typeface="Calibri" panose="020F0502020204030204" pitchFamily="34" charset="0"/>
                          <a:sym typeface="Wingdings" panose="05000000000000000000" pitchFamily="2" charset="2"/>
                        </a:rPr>
                        <a:t>rotation of the transducer box</a:t>
                      </a:r>
                      <a:r>
                        <a:rPr kumimoji="0" lang="en-US" sz="1600" kern="1200" dirty="0" smtClean="0">
                          <a:solidFill>
                            <a:srgbClr val="008000"/>
                          </a:solidFill>
                          <a:latin typeface="Calibri" panose="020F0502020204030204" pitchFamily="34" charset="0"/>
                          <a:ea typeface="+mn-ea"/>
                          <a:cs typeface="Calibri" panose="020F0502020204030204" pitchFamily="34" charset="0"/>
                          <a:sym typeface="Wingdings" panose="05000000000000000000" pitchFamily="2" charset="2"/>
                        </a:rPr>
                        <a:t>)</a:t>
                      </a:r>
                    </a:p>
                    <a:p>
                      <a:pPr marL="0" indent="0">
                        <a:buFont typeface="Arial"/>
                        <a:buNone/>
                      </a:pPr>
                      <a:endParaRPr kumimoji="0" lang="en-US" sz="1600" kern="1200" dirty="0" smtClean="0">
                        <a:solidFill>
                          <a:srgbClr val="008000"/>
                        </a:solidFill>
                        <a:latin typeface="Calibri" panose="020F0502020204030204" pitchFamily="34" charset="0"/>
                        <a:ea typeface="+mn-ea"/>
                        <a:cs typeface="Calibri" panose="020F0502020204030204" pitchFamily="34" charset="0"/>
                        <a:sym typeface="Wingdings" panose="05000000000000000000" pitchFamily="2" charset="2"/>
                      </a:endParaRPr>
                    </a:p>
                    <a:p>
                      <a:pPr marL="0" indent="0">
                        <a:buFont typeface="Arial"/>
                        <a:buNone/>
                      </a:pPr>
                      <a:endParaRPr kumimoji="0" lang="en-US" sz="1600" kern="1200" dirty="0">
                        <a:solidFill>
                          <a:srgbClr val="008000"/>
                        </a:solidFill>
                        <a:latin typeface="Calibri" panose="020F0502020204030204" pitchFamily="34" charset="0"/>
                        <a:ea typeface="+mn-ea"/>
                        <a:cs typeface="Calibri" panose="020F0502020204030204" pitchFamily="34" charset="0"/>
                        <a:sym typeface="Wingdings" panose="05000000000000000000" pitchFamily="2" charset="2"/>
                      </a:endParaRPr>
                    </a:p>
                  </a:txBody>
                  <a:tcPr/>
                </a:tc>
                <a:tc>
                  <a:txBody>
                    <a:bodyPr/>
                    <a:lstStyle/>
                    <a:p>
                      <a:pPr marL="0" indent="0">
                        <a:buFont typeface="Arial"/>
                        <a:buNone/>
                      </a:pPr>
                      <a:endParaRPr kumimoji="0" lang="en-GB" sz="1800" b="1" i="0" kern="1200" dirty="0">
                        <a:solidFill>
                          <a:schemeClr val="accent5">
                            <a:lumMod val="75000"/>
                          </a:schemeClr>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496429292"/>
                  </a:ext>
                </a:extLst>
              </a:tr>
            </a:tbl>
          </a:graphicData>
        </a:graphic>
      </p:graphicFrame>
      <p:pic>
        <p:nvPicPr>
          <p:cNvPr id="6" name="Picture 5"/>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6987876" y="4265752"/>
            <a:ext cx="1822862" cy="2090058"/>
          </a:xfrm>
          <a:prstGeom prst="rect">
            <a:avLst/>
          </a:prstGeom>
        </p:spPr>
      </p:pic>
      <p:pic>
        <p:nvPicPr>
          <p:cNvPr id="8" name="Picture 7"/>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rot="5400000">
            <a:off x="6520851" y="1498096"/>
            <a:ext cx="1411889" cy="1345020"/>
          </a:xfrm>
          <a:prstGeom prst="rect">
            <a:avLst/>
          </a:prstGeom>
        </p:spPr>
      </p:pic>
    </p:spTree>
    <p:extLst>
      <p:ext uri="{BB962C8B-B14F-4D97-AF65-F5344CB8AC3E}">
        <p14:creationId xmlns:p14="http://schemas.microsoft.com/office/powerpoint/2010/main" val="31771295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64974"/>
            <a:ext cx="8229600" cy="5494638"/>
          </a:xfrm>
        </p:spPr>
        <p:txBody>
          <a:bodyPr>
            <a:normAutofit/>
          </a:bodyPr>
          <a:lstStyle/>
          <a:p>
            <a:pPr marL="0" indent="0">
              <a:buNone/>
            </a:pPr>
            <a:endParaRPr lang="en-US" dirty="0">
              <a:latin typeface="+mj-lt"/>
            </a:endParaRPr>
          </a:p>
          <a:p>
            <a:pPr marL="0" indent="0">
              <a:buNone/>
            </a:pPr>
            <a:endParaRPr lang="en-US" dirty="0">
              <a:latin typeface="+mj-lt"/>
            </a:endParaRPr>
          </a:p>
          <a:p>
            <a:pPr marL="514350" indent="-514350">
              <a:buFont typeface="+mj-lt"/>
              <a:buAutoNum type="arabicPeriod"/>
            </a:pPr>
            <a:r>
              <a:rPr lang="en-US" sz="2400" dirty="0">
                <a:solidFill>
                  <a:schemeClr val="bg1">
                    <a:lumMod val="65000"/>
                  </a:schemeClr>
                </a:solidFill>
                <a:latin typeface="Calibri" panose="020F0502020204030204" pitchFamily="34" charset="0"/>
                <a:cs typeface="Calibri" panose="020F0502020204030204" pitchFamily="34" charset="0"/>
              </a:rPr>
              <a:t>Introduction</a:t>
            </a:r>
          </a:p>
          <a:p>
            <a:pPr marL="514350" indent="-514350">
              <a:buFont typeface="+mj-lt"/>
              <a:buAutoNum type="arabicPeriod"/>
            </a:pPr>
            <a:r>
              <a:rPr lang="en-US" sz="2400" dirty="0">
                <a:solidFill>
                  <a:srgbClr val="FFC000"/>
                </a:solidFill>
                <a:latin typeface="Calibri" panose="020F0502020204030204" pitchFamily="34" charset="0"/>
                <a:cs typeface="Calibri" panose="020F0502020204030204" pitchFamily="34" charset="0"/>
              </a:rPr>
              <a:t>Target transfer to ISR3</a:t>
            </a:r>
          </a:p>
        </p:txBody>
      </p:sp>
      <p:sp>
        <p:nvSpPr>
          <p:cNvPr id="4"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5</a:t>
            </a:fld>
            <a:endParaRPr lang="en-US" dirty="0"/>
          </a:p>
        </p:txBody>
      </p:sp>
    </p:spTree>
    <p:extLst>
      <p:ext uri="{BB962C8B-B14F-4D97-AF65-F5344CB8AC3E}">
        <p14:creationId xmlns:p14="http://schemas.microsoft.com/office/powerpoint/2010/main" val="130374452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50</a:t>
            </a:fld>
            <a:endParaRPr lang="en-US" dirty="0"/>
          </a:p>
        </p:txBody>
      </p:sp>
      <p:sp>
        <p:nvSpPr>
          <p:cNvPr id="5" name="Title 1"/>
          <p:cNvSpPr txBox="1">
            <a:spLocks/>
          </p:cNvSpPr>
          <p:nvPr/>
        </p:nvSpPr>
        <p:spPr>
          <a:xfrm>
            <a:off x="4459574" y="500048"/>
            <a:ext cx="4646952"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GB" sz="2200" dirty="0" smtClean="0"/>
              <a:t>11. </a:t>
            </a:r>
            <a:r>
              <a:rPr lang="en-GB" sz="2400" dirty="0"/>
              <a:t>List Tests</a:t>
            </a:r>
          </a:p>
        </p:txBody>
      </p:sp>
      <p:graphicFrame>
        <p:nvGraphicFramePr>
          <p:cNvPr id="9" name="Table 8"/>
          <p:cNvGraphicFramePr>
            <a:graphicFrameLocks noGrp="1"/>
          </p:cNvGraphicFramePr>
          <p:nvPr>
            <p:extLst>
              <p:ext uri="{D42A27DB-BD31-4B8C-83A1-F6EECF244321}">
                <p14:modId xmlns:p14="http://schemas.microsoft.com/office/powerpoint/2010/main" val="4257634580"/>
              </p:ext>
            </p:extLst>
          </p:nvPr>
        </p:nvGraphicFramePr>
        <p:xfrm>
          <a:off x="159658" y="948911"/>
          <a:ext cx="8820942" cy="5762495"/>
        </p:xfrm>
        <a:graphic>
          <a:graphicData uri="http://schemas.openxmlformats.org/drawingml/2006/table">
            <a:tbl>
              <a:tblPr firstRow="1" bandRow="1">
                <a:tableStyleId>{5C22544A-7EE6-4342-B048-85BDC9FD1C3A}</a:tableStyleId>
              </a:tblPr>
              <a:tblGrid>
                <a:gridCol w="4990480">
                  <a:extLst>
                    <a:ext uri="{9D8B030D-6E8A-4147-A177-3AD203B41FA5}">
                      <a16:colId xmlns:a16="http://schemas.microsoft.com/office/drawing/2014/main" val="4069188520"/>
                    </a:ext>
                  </a:extLst>
                </a:gridCol>
                <a:gridCol w="3830462">
                  <a:extLst>
                    <a:ext uri="{9D8B030D-6E8A-4147-A177-3AD203B41FA5}">
                      <a16:colId xmlns:a16="http://schemas.microsoft.com/office/drawing/2014/main" val="2733181611"/>
                    </a:ext>
                  </a:extLst>
                </a:gridCol>
              </a:tblGrid>
              <a:tr h="45897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kern="1200" dirty="0">
                          <a:solidFill>
                            <a:schemeClr val="lt1"/>
                          </a:solidFill>
                          <a:latin typeface="Calibri" panose="020F0502020204030204" pitchFamily="34" charset="0"/>
                          <a:ea typeface="+mn-ea"/>
                          <a:cs typeface="Calibri" panose="020F0502020204030204" pitchFamily="34" charset="0"/>
                        </a:rPr>
                        <a:t>REX</a:t>
                      </a:r>
                      <a:endParaRPr kumimoji="0" lang="fr-FR" sz="2000" b="1" kern="1200" dirty="0">
                        <a:solidFill>
                          <a:schemeClr val="lt1"/>
                        </a:solidFill>
                        <a:latin typeface="Calibri" panose="020F0502020204030204" pitchFamily="34" charset="0"/>
                        <a:ea typeface="+mn-ea"/>
                        <a:cs typeface="Calibri" panose="020F0502020204030204" pitchFamily="34" charset="0"/>
                      </a:endParaRPr>
                    </a:p>
                  </a:txBody>
                  <a:tcPr/>
                </a:tc>
                <a:tc>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1341120">
                <a:tc rowSpan="2">
                  <a:txBody>
                    <a:bodyPr/>
                    <a:lstStyle/>
                    <a:p>
                      <a:pPr marL="0" indent="0" algn="just">
                        <a:buFont typeface="Arial"/>
                        <a:buNone/>
                      </a:pPr>
                      <a:r>
                        <a:rPr kumimoji="0" lang="en-GB" sz="1600" kern="1200" dirty="0" smtClean="0">
                          <a:solidFill>
                            <a:schemeClr val="dk1"/>
                          </a:solidFill>
                          <a:latin typeface="Calibri" panose="020F0502020204030204" pitchFamily="34" charset="0"/>
                          <a:ea typeface="+mn-ea"/>
                          <a:cs typeface="Calibri" panose="020F0502020204030204" pitchFamily="34" charset="0"/>
                        </a:rPr>
                        <a:t>When</a:t>
                      </a:r>
                      <a:r>
                        <a:rPr kumimoji="0" lang="en-GB" sz="1600" kern="1200" baseline="0" dirty="0" smtClean="0">
                          <a:solidFill>
                            <a:schemeClr val="dk1"/>
                          </a:solidFill>
                          <a:latin typeface="Calibri" panose="020F0502020204030204" pitchFamily="34" charset="0"/>
                          <a:ea typeface="+mn-ea"/>
                          <a:cs typeface="Calibri" panose="020F0502020204030204" pitchFamily="34" charset="0"/>
                        </a:rPr>
                        <a:t> the LIST target was put on the front end, there was a problem related to the RF part of the ion source. </a:t>
                      </a:r>
                    </a:p>
                    <a:p>
                      <a:pPr marL="0" indent="0" algn="just">
                        <a:buFont typeface="Arial"/>
                        <a:buNone/>
                      </a:pPr>
                      <a:r>
                        <a:rPr kumimoji="0" lang="en-GB" sz="1600" kern="1200" baseline="0" dirty="0" smtClean="0">
                          <a:solidFill>
                            <a:schemeClr val="dk1"/>
                          </a:solidFill>
                          <a:latin typeface="Calibri" panose="020F0502020204030204" pitchFamily="34" charset="0"/>
                          <a:ea typeface="+mn-ea"/>
                          <a:cs typeface="Calibri" panose="020F0502020204030204" pitchFamily="34" charset="0"/>
                        </a:rPr>
                        <a:t>To allow the physics program to continue, a diagnosis and tuning of the RF part was carried out on the LIST target, which had not been irradiated but only coupled.</a:t>
                      </a:r>
                    </a:p>
                  </a:txBody>
                  <a:tcPr/>
                </a:tc>
                <a:tc>
                  <a:txBody>
                    <a:bodyPr/>
                    <a:lstStyle/>
                    <a:p>
                      <a:pPr marL="0" indent="0" algn="just">
                        <a:buFont typeface="Arial"/>
                        <a:buNone/>
                      </a:pPr>
                      <a:r>
                        <a:rPr kumimoji="0" lang="en-GB" sz="1600" b="1" kern="1200" dirty="0" smtClean="0">
                          <a:solidFill>
                            <a:schemeClr val="accent5">
                              <a:lumMod val="75000"/>
                            </a:schemeClr>
                          </a:solidFill>
                          <a:effectLst/>
                          <a:latin typeface="Calibri" panose="020F0502020204030204" pitchFamily="34" charset="0"/>
                          <a:ea typeface="+mn-ea"/>
                          <a:cs typeface="Calibri" panose="020F0502020204030204" pitchFamily="34" charset="0"/>
                        </a:rPr>
                        <a:t>R</a:t>
                      </a:r>
                      <a:r>
                        <a:rPr kumimoji="0" lang="en-GB" sz="1600" b="1" kern="1200" baseline="0" dirty="0" smtClean="0">
                          <a:solidFill>
                            <a:schemeClr val="accent5">
                              <a:lumMod val="75000"/>
                            </a:schemeClr>
                          </a:solidFill>
                          <a:effectLst/>
                          <a:latin typeface="Calibri" panose="020F0502020204030204" pitchFamily="34" charset="0"/>
                          <a:ea typeface="+mn-ea"/>
                          <a:cs typeface="Calibri" panose="020F0502020204030204" pitchFamily="34" charset="0"/>
                        </a:rPr>
                        <a:t> = </a:t>
                      </a:r>
                      <a:r>
                        <a:rPr kumimoji="0" lang="en-GB" sz="1600" kern="1200" baseline="0" dirty="0" smtClean="0">
                          <a:solidFill>
                            <a:schemeClr val="dk1"/>
                          </a:solidFill>
                          <a:latin typeface="Calibri" panose="020F0502020204030204" pitchFamily="34" charset="0"/>
                          <a:ea typeface="+mn-ea"/>
                          <a:cs typeface="Calibri" panose="020F0502020204030204" pitchFamily="34" charset="0"/>
                        </a:rPr>
                        <a:t>No problems were found during this inspection. When the target was coupled again, it functioned very well. </a:t>
                      </a:r>
                    </a:p>
                    <a:p>
                      <a:pPr marL="0" indent="0" algn="just">
                        <a:buFont typeface="Arial"/>
                        <a:buNone/>
                      </a:pPr>
                      <a:r>
                        <a:rPr kumimoji="0" lang="en-GB" sz="1600" kern="1200" baseline="0" dirty="0" smtClean="0">
                          <a:solidFill>
                            <a:schemeClr val="dk1"/>
                          </a:solidFill>
                          <a:latin typeface="Calibri" panose="020F0502020204030204" pitchFamily="34" charset="0"/>
                          <a:ea typeface="+mn-ea"/>
                          <a:cs typeface="Calibri" panose="020F0502020204030204" pitchFamily="34" charset="0"/>
                        </a:rPr>
                        <a:t>The problem was coming from a bad connection of the feedthroughs currently used. </a:t>
                      </a:r>
                    </a:p>
                    <a:p>
                      <a:pPr marL="0" indent="0">
                        <a:buFont typeface="Arial"/>
                        <a:buNone/>
                      </a:pPr>
                      <a:endParaRPr kumimoji="0" lang="en-GB" sz="1600" kern="1200" dirty="0" smtClean="0">
                        <a:solidFill>
                          <a:schemeClr val="dk1"/>
                        </a:solidFill>
                        <a:effectLst/>
                        <a:latin typeface="Calibri" panose="020F0502020204030204" pitchFamily="34" charset="0"/>
                        <a:ea typeface="+mn-ea"/>
                        <a:cs typeface="Calibri" panose="020F0502020204030204" pitchFamily="34" charset="0"/>
                      </a:endParaRPr>
                    </a:p>
                    <a:p>
                      <a:pPr marL="0" indent="0">
                        <a:buFont typeface="Arial"/>
                        <a:buNone/>
                      </a:pPr>
                      <a:endParaRPr kumimoji="0" lang="en-GB" sz="1600" kern="1200" dirty="0" smtClean="0">
                        <a:solidFill>
                          <a:schemeClr val="dk1"/>
                        </a:solidFill>
                        <a:effectLst/>
                        <a:latin typeface="Calibri" panose="020F0502020204030204" pitchFamily="34" charset="0"/>
                        <a:ea typeface="+mn-ea"/>
                        <a:cs typeface="Calibri" panose="020F0502020204030204" pitchFamily="34" charset="0"/>
                      </a:endParaRPr>
                    </a:p>
                    <a:p>
                      <a:pPr marL="0" indent="0" algn="ctr">
                        <a:buFont typeface="Arial"/>
                        <a:buNone/>
                      </a:pPr>
                      <a:endParaRPr kumimoji="0" lang="en-GB" sz="900" i="1" kern="1200" baseline="0" dirty="0" smtClean="0">
                        <a:solidFill>
                          <a:schemeClr val="dk1"/>
                        </a:solidFill>
                        <a:latin typeface="Calibri" panose="020F0502020204030204" pitchFamily="34" charset="0"/>
                        <a:ea typeface="+mn-ea"/>
                        <a:cs typeface="Calibri" panose="020F0502020204030204" pitchFamily="34" charset="0"/>
                      </a:endParaRPr>
                    </a:p>
                    <a:p>
                      <a:pPr marL="0" indent="0" algn="ctr">
                        <a:buFont typeface="Arial"/>
                        <a:buNone/>
                      </a:pPr>
                      <a:r>
                        <a:rPr kumimoji="0" lang="en-GB" sz="1400" i="1" kern="1200" baseline="0" dirty="0" smtClean="0">
                          <a:solidFill>
                            <a:schemeClr val="dk1"/>
                          </a:solidFill>
                          <a:latin typeface="Calibri" panose="020F0502020204030204" pitchFamily="34" charset="0"/>
                          <a:ea typeface="+mn-ea"/>
                          <a:cs typeface="Calibri" panose="020F0502020204030204" pitchFamily="34" charset="0"/>
                        </a:rPr>
                        <a:t>Feedthroughs currently used</a:t>
                      </a:r>
                    </a:p>
                  </a:txBody>
                  <a:tcPr/>
                </a:tc>
                <a:extLst>
                  <a:ext uri="{0D108BD9-81ED-4DB2-BD59-A6C34878D82A}">
                    <a16:rowId xmlns:a16="http://schemas.microsoft.com/office/drawing/2014/main" val="3726111793"/>
                  </a:ext>
                </a:extLst>
              </a:tr>
              <a:tr h="1341120">
                <a:tc vMerge="1">
                  <a:txBody>
                    <a:bodyPr/>
                    <a:lstStyle/>
                    <a:p>
                      <a:endParaRPr lang="fr-FR"/>
                    </a:p>
                  </a:txBody>
                  <a:tcPr/>
                </a:tc>
                <a:tc>
                  <a:txBody>
                    <a:bodyPr/>
                    <a:lstStyle/>
                    <a:p>
                      <a:pPr marL="0" indent="0" algn="just">
                        <a:buFont typeface="Arial"/>
                        <a:buNone/>
                      </a:pPr>
                      <a:r>
                        <a:rPr kumimoji="0" lang="en-GB" sz="1600" b="1" kern="1200" dirty="0" smtClean="0">
                          <a:solidFill>
                            <a:schemeClr val="accent5">
                              <a:lumMod val="75000"/>
                            </a:schemeClr>
                          </a:solidFill>
                          <a:effectLst/>
                          <a:latin typeface="Calibri" panose="020F0502020204030204" pitchFamily="34" charset="0"/>
                          <a:ea typeface="+mn-ea"/>
                          <a:cs typeface="Calibri" panose="020F0502020204030204" pitchFamily="34" charset="0"/>
                        </a:rPr>
                        <a:t>A</a:t>
                      </a:r>
                      <a:r>
                        <a:rPr kumimoji="0" lang="en-GB" sz="1600" b="1" kern="1200" baseline="0" dirty="0" smtClean="0">
                          <a:solidFill>
                            <a:schemeClr val="accent5">
                              <a:lumMod val="75000"/>
                            </a:schemeClr>
                          </a:solidFill>
                          <a:effectLst/>
                          <a:latin typeface="Calibri" panose="020F0502020204030204" pitchFamily="34" charset="0"/>
                          <a:ea typeface="+mn-ea"/>
                          <a:cs typeface="Calibri" panose="020F0502020204030204" pitchFamily="34" charset="0"/>
                        </a:rPr>
                        <a:t> = </a:t>
                      </a:r>
                      <a:r>
                        <a:rPr kumimoji="0" lang="en-GB" sz="1600" kern="1200" dirty="0" smtClean="0">
                          <a:solidFill>
                            <a:srgbClr val="FF0000"/>
                          </a:solidFill>
                          <a:effectLst/>
                          <a:latin typeface="Calibri" panose="020F0502020204030204" pitchFamily="34" charset="0"/>
                          <a:ea typeface="+mn-ea"/>
                          <a:cs typeface="Calibri" panose="020F0502020204030204" pitchFamily="34" charset="0"/>
                        </a:rPr>
                        <a:t>Upgrade new frontends with new RF feedthroughs suggested by RF group</a:t>
                      </a:r>
                      <a:r>
                        <a:rPr kumimoji="0" lang="en-GB" sz="1600" kern="1200" baseline="0" dirty="0" smtClean="0">
                          <a:solidFill>
                            <a:srgbClr val="FF0000"/>
                          </a:solidFill>
                          <a:effectLst/>
                          <a:latin typeface="Calibri" panose="020F0502020204030204" pitchFamily="34" charset="0"/>
                          <a:ea typeface="+mn-ea"/>
                          <a:cs typeface="Calibri" panose="020F0502020204030204" pitchFamily="34" charset="0"/>
                        </a:rPr>
                        <a:t> during LS2 / Sebastian Rothe – EN/STI </a:t>
                      </a:r>
                      <a:r>
                        <a:rPr kumimoji="0" lang="en-US" sz="1600" kern="120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Reinhard</a:t>
                      </a:r>
                      <a:r>
                        <a:rPr kumimoji="0" lang="en-US" sz="1600" kern="1200" baseline="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 Heinke – EP/UIS</a:t>
                      </a:r>
                      <a:endParaRPr kumimoji="0" lang="en-GB" sz="1600" kern="1200" baseline="0" dirty="0" smtClean="0">
                        <a:solidFill>
                          <a:srgbClr val="FF0000"/>
                        </a:solidFill>
                        <a:effectLst/>
                        <a:latin typeface="Calibri" panose="020F0502020204030204" pitchFamily="34" charset="0"/>
                        <a:ea typeface="+mn-ea"/>
                        <a:cs typeface="Calibri" panose="020F0502020204030204" pitchFamily="34" charset="0"/>
                      </a:endParaRPr>
                    </a:p>
                    <a:p>
                      <a:pPr marL="0" indent="0" algn="just">
                        <a:buFont typeface="Arial"/>
                        <a:buNone/>
                      </a:pPr>
                      <a:r>
                        <a:rPr kumimoji="0" lang="en-GB" sz="1600" kern="1200" dirty="0" smtClean="0">
                          <a:solidFill>
                            <a:srgbClr val="FF0000"/>
                          </a:solidFill>
                          <a:effectLst/>
                          <a:latin typeface="Calibri" panose="020F0502020204030204" pitchFamily="34" charset="0"/>
                          <a:ea typeface="+mn-ea"/>
                          <a:cs typeface="Calibri" panose="020F0502020204030204" pitchFamily="34" charset="0"/>
                        </a:rPr>
                        <a:t>Have 2 RF couplers will allow to suppress the transducer box. So that</a:t>
                      </a:r>
                      <a:r>
                        <a:rPr kumimoji="0" lang="en-GB" sz="1600" kern="1200" baseline="0" dirty="0" smtClean="0">
                          <a:solidFill>
                            <a:srgbClr val="FF0000"/>
                          </a:solidFill>
                          <a:effectLst/>
                          <a:latin typeface="Calibri" panose="020F0502020204030204" pitchFamily="34" charset="0"/>
                          <a:ea typeface="+mn-ea"/>
                          <a:cs typeface="Calibri" panose="020F0502020204030204" pitchFamily="34" charset="0"/>
                        </a:rPr>
                        <a:t> the ta</a:t>
                      </a:r>
                      <a:r>
                        <a:rPr kumimoji="0" lang="en-GB" sz="1600" kern="1200" dirty="0" smtClean="0">
                          <a:solidFill>
                            <a:srgbClr val="FF0000"/>
                          </a:solidFill>
                          <a:effectLst/>
                          <a:latin typeface="Calibri" panose="020F0502020204030204" pitchFamily="34" charset="0"/>
                          <a:ea typeface="+mn-ea"/>
                          <a:cs typeface="Calibri" panose="020F0502020204030204" pitchFamily="34" charset="0"/>
                        </a:rPr>
                        <a:t>rget handling will be simplified</a:t>
                      </a:r>
                    </a:p>
                    <a:p>
                      <a:pPr marL="0" indent="0">
                        <a:buFont typeface="Arial"/>
                        <a:buNone/>
                      </a:pPr>
                      <a:endParaRPr kumimoji="0" lang="en-GB" sz="1600" kern="1200" dirty="0" smtClean="0">
                        <a:solidFill>
                          <a:schemeClr val="dk1"/>
                        </a:solidFill>
                        <a:effectLst/>
                        <a:latin typeface="Calibri" panose="020F0502020204030204" pitchFamily="34" charset="0"/>
                        <a:ea typeface="+mn-ea"/>
                        <a:cs typeface="Calibri" panose="020F0502020204030204" pitchFamily="34" charset="0"/>
                      </a:endParaRPr>
                    </a:p>
                    <a:p>
                      <a:pPr marL="0" indent="0">
                        <a:buFont typeface="Arial"/>
                        <a:buNone/>
                      </a:pPr>
                      <a:endParaRPr kumimoji="0" lang="en-GB" sz="1600" kern="1200" dirty="0" smtClean="0">
                        <a:solidFill>
                          <a:schemeClr val="dk1"/>
                        </a:solidFill>
                        <a:effectLst/>
                        <a:latin typeface="Calibri" panose="020F0502020204030204" pitchFamily="34" charset="0"/>
                        <a:ea typeface="+mn-ea"/>
                        <a:cs typeface="Calibri" panose="020F0502020204030204" pitchFamily="34" charset="0"/>
                      </a:endParaRPr>
                    </a:p>
                    <a:p>
                      <a:pPr marL="0" indent="0">
                        <a:buFont typeface="Arial"/>
                        <a:buNone/>
                      </a:pPr>
                      <a:endParaRPr kumimoji="0" lang="en-GB" sz="1100" kern="1200" dirty="0" smtClean="0">
                        <a:solidFill>
                          <a:schemeClr val="dk1"/>
                        </a:solidFill>
                        <a:effectLst/>
                        <a:latin typeface="Calibri" panose="020F0502020204030204" pitchFamily="34" charset="0"/>
                        <a:ea typeface="+mn-ea"/>
                        <a:cs typeface="Calibri" panose="020F0502020204030204" pitchFamily="34" charset="0"/>
                      </a:endParaRPr>
                    </a:p>
                    <a:p>
                      <a:pPr marL="0" indent="0" algn="r">
                        <a:buFont typeface="Arial"/>
                        <a:buNone/>
                      </a:pPr>
                      <a:endParaRPr kumimoji="0" lang="en-GB" sz="1600" i="1" kern="1200" baseline="0" dirty="0" smtClean="0">
                        <a:solidFill>
                          <a:schemeClr val="dk1"/>
                        </a:solidFill>
                        <a:latin typeface="Calibri" panose="020F0502020204030204" pitchFamily="34" charset="0"/>
                        <a:ea typeface="+mn-ea"/>
                        <a:cs typeface="Calibri" panose="020F0502020204030204" pitchFamily="34" charset="0"/>
                      </a:endParaRPr>
                    </a:p>
                    <a:p>
                      <a:pPr marL="0" indent="0" algn="r">
                        <a:buFont typeface="Arial"/>
                        <a:buNone/>
                      </a:pPr>
                      <a:r>
                        <a:rPr kumimoji="0" lang="en-GB" sz="1400" i="1" kern="1200" baseline="0" dirty="0" smtClean="0">
                          <a:solidFill>
                            <a:schemeClr val="dk1"/>
                          </a:solidFill>
                          <a:latin typeface="Calibri" panose="020F0502020204030204" pitchFamily="34" charset="0"/>
                          <a:ea typeface="+mn-ea"/>
                          <a:cs typeface="Calibri" panose="020F0502020204030204" pitchFamily="34" charset="0"/>
                        </a:rPr>
                        <a:t>New feedthroughs to install </a:t>
                      </a:r>
                      <a:endParaRPr kumimoji="0" lang="en-GB" sz="1400" kern="1200" dirty="0" smtClean="0">
                        <a:solidFill>
                          <a:schemeClr val="dk1"/>
                        </a:solidFill>
                        <a:effectLst/>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214419835"/>
                  </a:ext>
                </a:extLst>
              </a:tr>
            </a:tbl>
          </a:graphicData>
        </a:graphic>
      </p:graphicFrame>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27578" t="17124" r="30299" b="19863"/>
          <a:stretch/>
        </p:blipFill>
        <p:spPr>
          <a:xfrm>
            <a:off x="6135533" y="2710242"/>
            <a:ext cx="745074" cy="835936"/>
          </a:xfrm>
          <a:prstGeom prst="rect">
            <a:avLst/>
          </a:prstGeom>
        </p:spPr>
      </p:pic>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35883" t="32791" r="37633" b="27624"/>
          <a:stretch/>
        </p:blipFill>
        <p:spPr>
          <a:xfrm>
            <a:off x="6969525" y="2710242"/>
            <a:ext cx="745726" cy="835935"/>
          </a:xfrm>
          <a:prstGeom prst="rect">
            <a:avLst/>
          </a:prstGeom>
        </p:spPr>
      </p:pic>
      <p:pic>
        <p:nvPicPr>
          <p:cNvPr id="1026" name="Picture 1" descr="image0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6927" y="5323407"/>
            <a:ext cx="1493672" cy="1108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331352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64974"/>
            <a:ext cx="8229600" cy="5494638"/>
          </a:xfrm>
        </p:spPr>
        <p:txBody>
          <a:bodyPr>
            <a:normAutofit fontScale="92500" lnSpcReduction="10000"/>
          </a:bodyPr>
          <a:lstStyle/>
          <a:p>
            <a:pPr marL="0" indent="0">
              <a:buNone/>
            </a:pPr>
            <a:endParaRPr lang="en-US" dirty="0"/>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Introduction</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Target transfer to ISR3 </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Reorganization of the targets in ISR 3</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fontAlgn="t">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FE maintenance </a:t>
            </a:r>
          </a:p>
          <a:p>
            <a:pPr marL="514350" indent="-514350" fontAlgn="t">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SEMGRID beam alignment</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Laser window exchange maintenance and tests</a:t>
            </a:r>
            <a:endParaRPr lang="en-GB" dirty="0">
              <a:solidFill>
                <a:schemeClr val="bg1">
                  <a:lumMod val="65000"/>
                </a:schemeClr>
              </a:solidFill>
              <a:latin typeface="Calibri" panose="020F0502020204030204" pitchFamily="34" charset="0"/>
              <a:cs typeface="Calibri" panose="020F0502020204030204" pitchFamily="34" charset="0"/>
            </a:endParaRPr>
          </a:p>
          <a:p>
            <a:pPr marL="240030" indent="-514350" fontAlgn="t">
              <a:spcBef>
                <a:spcPts val="0"/>
              </a:spcBef>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LIEBE target tests</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dirty="0" smtClean="0">
                <a:solidFill>
                  <a:schemeClr val="bg1">
                    <a:lumMod val="65000"/>
                  </a:schemeClr>
                </a:solidFill>
                <a:latin typeface="Calibri" panose="020F0502020204030204" pitchFamily="34" charset="0"/>
                <a:cs typeface="Calibri" panose="020F0502020204030204" pitchFamily="34" charset="0"/>
              </a:rPr>
              <a:t>Inspection </a:t>
            </a:r>
            <a:r>
              <a:rPr lang="en-US" dirty="0">
                <a:solidFill>
                  <a:schemeClr val="bg1">
                    <a:lumMod val="65000"/>
                  </a:schemeClr>
                </a:solidFill>
                <a:latin typeface="Calibri" panose="020F0502020204030204" pitchFamily="34" charset="0"/>
                <a:cs typeface="Calibri" panose="020F0502020204030204" pitchFamily="34" charset="0"/>
              </a:rPr>
              <a:t>of the GPS and HRS FE</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Cleaning of the 179 and 838</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Montrac maintenance and tests</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Lists Tests</a:t>
            </a:r>
          </a:p>
          <a:p>
            <a:pPr marL="514350" indent="-514350">
              <a:buFont typeface="+mj-lt"/>
              <a:buAutoNum type="arabicPeriod"/>
            </a:pPr>
            <a:r>
              <a:rPr lang="en-GB" dirty="0">
                <a:solidFill>
                  <a:schemeClr val="accent4">
                    <a:lumMod val="75000"/>
                  </a:schemeClr>
                </a:solidFill>
                <a:latin typeface="Calibri" panose="020F0502020204030204" pitchFamily="34" charset="0"/>
                <a:cs typeface="Calibri" panose="020F0502020204030204" pitchFamily="34" charset="0"/>
              </a:rPr>
              <a:t>Retrieval of the target #501 and test laser on HRS FE</a:t>
            </a:r>
            <a:endParaRPr lang="en-US" dirty="0">
              <a:solidFill>
                <a:schemeClr val="accent4">
                  <a:lumMod val="75000"/>
                </a:schemeClr>
              </a:solidFill>
              <a:latin typeface="Calibri" panose="020F0502020204030204" pitchFamily="34" charset="0"/>
              <a:cs typeface="Calibri" panose="020F0502020204030204" pitchFamily="34" charset="0"/>
            </a:endParaRPr>
          </a:p>
          <a:p>
            <a:pPr marL="514350" indent="-514350">
              <a:buFont typeface="+mj-lt"/>
              <a:buAutoNum type="arabicPeriod"/>
            </a:pPr>
            <a:endParaRPr lang="en-US" dirty="0">
              <a:solidFill>
                <a:schemeClr val="accent4">
                  <a:lumMod val="75000"/>
                </a:schemeClr>
              </a:solidFill>
            </a:endParaRPr>
          </a:p>
          <a:p>
            <a:pPr marL="514350" indent="-514350">
              <a:buFont typeface="+mj-lt"/>
              <a:buAutoNum type="arabicPeriod"/>
            </a:pPr>
            <a:endParaRPr lang="en-US" dirty="0">
              <a:solidFill>
                <a:schemeClr val="accent4">
                  <a:lumMod val="75000"/>
                </a:schemeClr>
              </a:solidFill>
            </a:endParaRPr>
          </a:p>
          <a:p>
            <a:pPr marL="514350" indent="-514350">
              <a:buFont typeface="+mj-lt"/>
              <a:buAutoNum type="arabicPeriod"/>
            </a:pPr>
            <a:endParaRPr lang="en-US" dirty="0">
              <a:solidFill>
                <a:schemeClr val="accent4">
                  <a:lumMod val="75000"/>
                </a:schemeClr>
              </a:solidFill>
            </a:endParaRPr>
          </a:p>
        </p:txBody>
      </p:sp>
      <p:sp>
        <p:nvSpPr>
          <p:cNvPr id="4"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51</a:t>
            </a:fld>
            <a:endParaRPr lang="en-US" dirty="0"/>
          </a:p>
        </p:txBody>
      </p:sp>
    </p:spTree>
    <p:extLst>
      <p:ext uri="{BB962C8B-B14F-4D97-AF65-F5344CB8AC3E}">
        <p14:creationId xmlns:p14="http://schemas.microsoft.com/office/powerpoint/2010/main" val="399435789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52</a:t>
            </a:fld>
            <a:endParaRPr lang="en-US" dirty="0"/>
          </a:p>
        </p:txBody>
      </p:sp>
      <p:sp>
        <p:nvSpPr>
          <p:cNvPr id="5" name="Title 1"/>
          <p:cNvSpPr txBox="1">
            <a:spLocks/>
          </p:cNvSpPr>
          <p:nvPr/>
        </p:nvSpPr>
        <p:spPr>
          <a:xfrm>
            <a:off x="4002374" y="500048"/>
            <a:ext cx="5104152"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GB" sz="2200" dirty="0" smtClean="0"/>
              <a:t>12. </a:t>
            </a:r>
            <a:r>
              <a:rPr lang="en-GB" sz="2400" dirty="0"/>
              <a:t>Retrieval of the target #501 and test laser on HRS FE</a:t>
            </a:r>
          </a:p>
          <a:p>
            <a:pPr defTabSz="914400"/>
            <a:endParaRPr lang="en-GB" sz="2400" dirty="0"/>
          </a:p>
        </p:txBody>
      </p:sp>
      <p:graphicFrame>
        <p:nvGraphicFramePr>
          <p:cNvPr id="6" name="Table 5"/>
          <p:cNvGraphicFramePr>
            <a:graphicFrameLocks noGrp="1"/>
          </p:cNvGraphicFramePr>
          <p:nvPr>
            <p:extLst>
              <p:ext uri="{D42A27DB-BD31-4B8C-83A1-F6EECF244321}">
                <p14:modId xmlns:p14="http://schemas.microsoft.com/office/powerpoint/2010/main" val="3621536986"/>
              </p:ext>
            </p:extLst>
          </p:nvPr>
        </p:nvGraphicFramePr>
        <p:xfrm>
          <a:off x="157706" y="903075"/>
          <a:ext cx="8820940" cy="2253953"/>
        </p:xfrm>
        <a:graphic>
          <a:graphicData uri="http://schemas.openxmlformats.org/drawingml/2006/table">
            <a:tbl>
              <a:tblPr firstRow="1" bandRow="1">
                <a:tableStyleId>{5C22544A-7EE6-4342-B048-85BDC9FD1C3A}</a:tableStyleId>
              </a:tblPr>
              <a:tblGrid>
                <a:gridCol w="8820940">
                  <a:extLst>
                    <a:ext uri="{9D8B030D-6E8A-4147-A177-3AD203B41FA5}">
                      <a16:colId xmlns:a16="http://schemas.microsoft.com/office/drawing/2014/main" val="4069188520"/>
                    </a:ext>
                  </a:extLst>
                </a:gridCol>
              </a:tblGrid>
              <a:tr h="374488">
                <a:tc>
                  <a:txBody>
                    <a:bodyPr/>
                    <a:lstStyle/>
                    <a:p>
                      <a:pPr algn="ctr"/>
                      <a:r>
                        <a:rPr lang="fr-FR" sz="1800" dirty="0">
                          <a:latin typeface="Calibri" panose="020F0502020204030204" pitchFamily="34" charset="0"/>
                          <a:cs typeface="Calibri" panose="020F0502020204030204" pitchFamily="34" charset="0"/>
                        </a:rPr>
                        <a:t>JUSTIFICATION</a:t>
                      </a:r>
                    </a:p>
                  </a:txBody>
                  <a:tcPr/>
                </a:tc>
                <a:extLst>
                  <a:ext uri="{0D108BD9-81ED-4DB2-BD59-A6C34878D82A}">
                    <a16:rowId xmlns:a16="http://schemas.microsoft.com/office/drawing/2014/main" val="2080153155"/>
                  </a:ext>
                </a:extLst>
              </a:tr>
              <a:tr h="401185">
                <a:tc>
                  <a:txBody>
                    <a:bodyPr/>
                    <a:lstStyle/>
                    <a:p>
                      <a:pPr marL="0" indent="0" algn="just">
                        <a:buFont typeface="Arial" panose="020B0604020202020204" pitchFamily="34" charset="0"/>
                        <a:buNone/>
                      </a:pPr>
                      <a:r>
                        <a:rPr kumimoji="0" lang="en-GB" sz="1700" kern="1200" dirty="0">
                          <a:solidFill>
                            <a:schemeClr val="dk1"/>
                          </a:solidFill>
                          <a:latin typeface="Calibri" panose="020F0502020204030204" pitchFamily="34" charset="0"/>
                          <a:ea typeface="+mn-ea"/>
                          <a:cs typeface="Calibri" panose="020F0502020204030204" pitchFamily="34" charset="0"/>
                        </a:rPr>
                        <a:t>The target #501 </a:t>
                      </a:r>
                      <a:r>
                        <a:rPr kumimoji="0" lang="en-GB" sz="1700" kern="1200" dirty="0">
                          <a:solidFill>
                            <a:schemeClr val="tx1"/>
                          </a:solidFill>
                          <a:latin typeface="Calibri" panose="020F0502020204030204" pitchFamily="34" charset="0"/>
                          <a:ea typeface="+mn-ea"/>
                          <a:cs typeface="Calibri" panose="020F0502020204030204" pitchFamily="34" charset="0"/>
                        </a:rPr>
                        <a:t>(power meter target)</a:t>
                      </a:r>
                      <a:r>
                        <a:rPr kumimoji="0" lang="en-GB" sz="1700" kern="1200" dirty="0">
                          <a:solidFill>
                            <a:schemeClr val="dk1"/>
                          </a:solidFill>
                          <a:latin typeface="Calibri" panose="020F0502020204030204" pitchFamily="34" charset="0"/>
                          <a:ea typeface="+mn-ea"/>
                          <a:cs typeface="Calibri" panose="020F0502020204030204" pitchFamily="34" charset="0"/>
                        </a:rPr>
                        <a:t> was reported to be leaking in the technical meeting and </a:t>
                      </a:r>
                      <a:r>
                        <a:rPr kumimoji="0" lang="en-GB" sz="1700" kern="1200" dirty="0">
                          <a:solidFill>
                            <a:schemeClr val="tx1"/>
                          </a:solidFill>
                          <a:latin typeface="Calibri" panose="020F0502020204030204" pitchFamily="34" charset="0"/>
                          <a:ea typeface="+mn-ea"/>
                          <a:cs typeface="Calibri" panose="020F0502020204030204" pitchFamily="34" charset="0"/>
                        </a:rPr>
                        <a:t>was </a:t>
                      </a:r>
                      <a:r>
                        <a:rPr kumimoji="0" lang="en-GB" sz="1700" kern="1200" dirty="0">
                          <a:solidFill>
                            <a:schemeClr val="dk1"/>
                          </a:solidFill>
                          <a:latin typeface="Calibri" panose="020F0502020204030204" pitchFamily="34" charset="0"/>
                          <a:ea typeface="+mn-ea"/>
                          <a:cs typeface="Calibri" panose="020F0502020204030204" pitchFamily="34" charset="0"/>
                        </a:rPr>
                        <a:t>required to be verified, before </a:t>
                      </a:r>
                      <a:r>
                        <a:rPr kumimoji="0" lang="en-GB" sz="1700" kern="1200" dirty="0">
                          <a:solidFill>
                            <a:schemeClr val="tx1"/>
                          </a:solidFill>
                          <a:latin typeface="Calibri" panose="020F0502020204030204" pitchFamily="34" charset="0"/>
                          <a:ea typeface="+mn-ea"/>
                          <a:cs typeface="Calibri" panose="020F0502020204030204" pitchFamily="34" charset="0"/>
                        </a:rPr>
                        <a:t>discarding</a:t>
                      </a:r>
                      <a:r>
                        <a:rPr kumimoji="0" lang="en-GB" sz="1700" kern="1200" baseline="0" dirty="0">
                          <a:solidFill>
                            <a:schemeClr val="dk1"/>
                          </a:solidFill>
                          <a:latin typeface="Calibri" panose="020F0502020204030204" pitchFamily="34" charset="0"/>
                          <a:ea typeface="+mn-ea"/>
                          <a:cs typeface="Calibri" panose="020F0502020204030204" pitchFamily="34" charset="0"/>
                        </a:rPr>
                        <a:t> the </a:t>
                      </a:r>
                      <a:r>
                        <a:rPr kumimoji="0" lang="en-GB" sz="1700" kern="1200" dirty="0">
                          <a:solidFill>
                            <a:schemeClr val="dk1"/>
                          </a:solidFill>
                          <a:latin typeface="Calibri" panose="020F0502020204030204" pitchFamily="34" charset="0"/>
                          <a:ea typeface="+mn-ea"/>
                          <a:cs typeface="Calibri" panose="020F0502020204030204" pitchFamily="34" charset="0"/>
                        </a:rPr>
                        <a:t>target.</a:t>
                      </a:r>
                    </a:p>
                  </a:txBody>
                  <a:tcPr/>
                </a:tc>
                <a:extLst>
                  <a:ext uri="{0D108BD9-81ED-4DB2-BD59-A6C34878D82A}">
                    <a16:rowId xmlns:a16="http://schemas.microsoft.com/office/drawing/2014/main" val="1293649049"/>
                  </a:ext>
                </a:extLst>
              </a:tr>
              <a:tr h="401185">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kern="1200" dirty="0">
                          <a:solidFill>
                            <a:schemeClr val="dk1"/>
                          </a:solidFill>
                          <a:latin typeface="Calibri" panose="020F0502020204030204" pitchFamily="34" charset="0"/>
                          <a:ea typeface="+mn-ea"/>
                          <a:cs typeface="Calibri" panose="020F0502020204030204" pitchFamily="34" charset="0"/>
                        </a:rPr>
                        <a:t>Pieces of the target – such as the installed power meter can be re-used</a:t>
                      </a:r>
                    </a:p>
                  </a:txBody>
                  <a:tcPr/>
                </a:tc>
                <a:extLst>
                  <a:ext uri="{0D108BD9-81ED-4DB2-BD59-A6C34878D82A}">
                    <a16:rowId xmlns:a16="http://schemas.microsoft.com/office/drawing/2014/main" val="810065152"/>
                  </a:ext>
                </a:extLst>
              </a:tr>
              <a:tr h="401185">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kern="1200" dirty="0">
                          <a:solidFill>
                            <a:schemeClr val="dk1"/>
                          </a:solidFill>
                          <a:latin typeface="Calibri" panose="020F0502020204030204" pitchFamily="34" charset="0"/>
                          <a:ea typeface="+mn-ea"/>
                          <a:cs typeface="Calibri" panose="020F0502020204030204" pitchFamily="34" charset="0"/>
                        </a:rPr>
                        <a:t>The leak could occur through bad coupling rather than a </a:t>
                      </a:r>
                      <a:r>
                        <a:rPr kumimoji="0" lang="en-GB" sz="1700" kern="1200" dirty="0">
                          <a:solidFill>
                            <a:schemeClr val="tx1"/>
                          </a:solidFill>
                          <a:latin typeface="Calibri" panose="020F0502020204030204" pitchFamily="34" charset="0"/>
                          <a:ea typeface="+mn-ea"/>
                          <a:cs typeface="Calibri" panose="020F0502020204030204" pitchFamily="34" charset="0"/>
                        </a:rPr>
                        <a:t>defective</a:t>
                      </a:r>
                      <a:r>
                        <a:rPr kumimoji="0" lang="en-GB" sz="1700" kern="1200" dirty="0">
                          <a:solidFill>
                            <a:srgbClr val="FF66FF"/>
                          </a:solidFill>
                          <a:latin typeface="Calibri" panose="020F0502020204030204" pitchFamily="34" charset="0"/>
                          <a:ea typeface="+mn-ea"/>
                          <a:cs typeface="Calibri" panose="020F0502020204030204" pitchFamily="34" charset="0"/>
                        </a:rPr>
                        <a:t> </a:t>
                      </a:r>
                      <a:r>
                        <a:rPr kumimoji="0" lang="en-GB" sz="1700" kern="1200" dirty="0">
                          <a:solidFill>
                            <a:schemeClr val="dk1"/>
                          </a:solidFill>
                          <a:latin typeface="Calibri" panose="020F0502020204030204" pitchFamily="34" charset="0"/>
                          <a:ea typeface="+mn-ea"/>
                          <a:cs typeface="Calibri" panose="020F0502020204030204" pitchFamily="34" charset="0"/>
                        </a:rPr>
                        <a:t>target</a:t>
                      </a:r>
                      <a:r>
                        <a:rPr kumimoji="0" lang="en-GB" sz="1700" kern="1200" baseline="0" dirty="0">
                          <a:solidFill>
                            <a:schemeClr val="dk1"/>
                          </a:solidFill>
                          <a:latin typeface="Calibri" panose="020F0502020204030204" pitchFamily="34" charset="0"/>
                          <a:ea typeface="+mn-ea"/>
                          <a:cs typeface="Calibri" panose="020F0502020204030204" pitchFamily="34" charset="0"/>
                        </a:rPr>
                        <a:t> : t</a:t>
                      </a:r>
                      <a:r>
                        <a:rPr kumimoji="0" lang="en-GB" sz="1700" kern="1200" dirty="0">
                          <a:solidFill>
                            <a:schemeClr val="dk1"/>
                          </a:solidFill>
                          <a:latin typeface="Calibri" panose="020F0502020204030204" pitchFamily="34" charset="0"/>
                          <a:ea typeface="+mn-ea"/>
                          <a:cs typeface="Calibri" panose="020F0502020204030204" pitchFamily="34" charset="0"/>
                        </a:rPr>
                        <a:t>he vacuum information on the frontend when the target was coupled could not be retrieved via TIMBER </a:t>
                      </a:r>
                      <a:r>
                        <a:rPr kumimoji="0" lang="en-GB" sz="1700" kern="1200" baseline="0" dirty="0">
                          <a:solidFill>
                            <a:schemeClr val="dk1"/>
                          </a:solidFill>
                          <a:latin typeface="Calibri" panose="020F0502020204030204" pitchFamily="34" charset="0"/>
                          <a:ea typeface="+mn-ea"/>
                          <a:cs typeface="Calibri" panose="020F0502020204030204" pitchFamily="34" charset="0"/>
                        </a:rPr>
                        <a:t> t</a:t>
                      </a:r>
                      <a:r>
                        <a:rPr kumimoji="0" lang="en-GB" sz="1700" kern="1200" dirty="0">
                          <a:solidFill>
                            <a:schemeClr val="dk1"/>
                          </a:solidFill>
                          <a:latin typeface="Calibri" panose="020F0502020204030204" pitchFamily="34" charset="0"/>
                          <a:ea typeface="+mn-ea"/>
                          <a:cs typeface="Calibri" panose="020F0502020204030204" pitchFamily="34" charset="0"/>
                        </a:rPr>
                        <a:t>herefore it was not clear if it was pumped or not.</a:t>
                      </a:r>
                    </a:p>
                  </a:txBody>
                  <a:tcPr/>
                </a:tc>
                <a:extLst>
                  <a:ext uri="{0D108BD9-81ED-4DB2-BD59-A6C34878D82A}">
                    <a16:rowId xmlns:a16="http://schemas.microsoft.com/office/drawing/2014/main" val="1635559965"/>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241774589"/>
              </p:ext>
            </p:extLst>
          </p:nvPr>
        </p:nvGraphicFramePr>
        <p:xfrm>
          <a:off x="157706" y="3198688"/>
          <a:ext cx="8820940" cy="3224317"/>
        </p:xfrm>
        <a:graphic>
          <a:graphicData uri="http://schemas.openxmlformats.org/drawingml/2006/table">
            <a:tbl>
              <a:tblPr firstRow="1" bandRow="1">
                <a:tableStyleId>{5C22544A-7EE6-4342-B048-85BDC9FD1C3A}</a:tableStyleId>
              </a:tblPr>
              <a:tblGrid>
                <a:gridCol w="8820940">
                  <a:extLst>
                    <a:ext uri="{9D8B030D-6E8A-4147-A177-3AD203B41FA5}">
                      <a16:colId xmlns:a16="http://schemas.microsoft.com/office/drawing/2014/main" val="4069188520"/>
                    </a:ext>
                  </a:extLst>
                </a:gridCol>
              </a:tblGrid>
              <a:tr h="429885">
                <a:tc>
                  <a:txBody>
                    <a:bodyPr/>
                    <a:lstStyle/>
                    <a:p>
                      <a:pPr algn="ctr"/>
                      <a:r>
                        <a:rPr lang="fr-FR" sz="1800" dirty="0">
                          <a:latin typeface="Calibri" panose="020F0502020204030204" pitchFamily="34" charset="0"/>
                          <a:cs typeface="Calibri" panose="020F0502020204030204" pitchFamily="34" charset="0"/>
                        </a:rPr>
                        <a:t>OPTIMIZATION</a:t>
                      </a:r>
                    </a:p>
                  </a:txBody>
                  <a:tcPr/>
                </a:tc>
                <a:extLst>
                  <a:ext uri="{0D108BD9-81ED-4DB2-BD59-A6C34878D82A}">
                    <a16:rowId xmlns:a16="http://schemas.microsoft.com/office/drawing/2014/main" val="2080153155"/>
                  </a:ext>
                </a:extLst>
              </a:tr>
              <a:tr h="401185">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700" kern="1200" dirty="0">
                          <a:solidFill>
                            <a:schemeClr val="dk1"/>
                          </a:solidFill>
                          <a:latin typeface="Calibri" panose="020F0502020204030204" pitchFamily="34" charset="0"/>
                          <a:ea typeface="+mn-ea"/>
                          <a:cs typeface="Calibri" panose="020F0502020204030204" pitchFamily="34" charset="0"/>
                        </a:rPr>
                        <a:t>Target box transported by remote forklift</a:t>
                      </a:r>
                    </a:p>
                  </a:txBody>
                  <a:tcPr/>
                </a:tc>
                <a:extLst>
                  <a:ext uri="{0D108BD9-81ED-4DB2-BD59-A6C34878D82A}">
                    <a16:rowId xmlns:a16="http://schemas.microsoft.com/office/drawing/2014/main" val="1293649049"/>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700" kern="1200" dirty="0">
                          <a:solidFill>
                            <a:schemeClr val="dk1"/>
                          </a:solidFill>
                          <a:latin typeface="Calibri" panose="020F0502020204030204" pitchFamily="34" charset="0"/>
                          <a:ea typeface="+mn-ea"/>
                          <a:cs typeface="Calibri" panose="020F0502020204030204" pitchFamily="34" charset="0"/>
                        </a:rPr>
                        <a:t>Container type A used for transport</a:t>
                      </a:r>
                    </a:p>
                  </a:txBody>
                  <a:tcPr/>
                </a:tc>
                <a:extLst>
                  <a:ext uri="{0D108BD9-81ED-4DB2-BD59-A6C34878D82A}">
                    <a16:rowId xmlns:a16="http://schemas.microsoft.com/office/drawing/2014/main" val="2248336707"/>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700" kern="1200" dirty="0">
                          <a:solidFill>
                            <a:schemeClr val="dk1"/>
                          </a:solidFill>
                          <a:latin typeface="Calibri" panose="020F0502020204030204" pitchFamily="34" charset="0"/>
                          <a:ea typeface="+mn-ea"/>
                          <a:cs typeface="Calibri" panose="020F0502020204030204" pitchFamily="34" charset="0"/>
                        </a:rPr>
                        <a:t>RP measurements on truck done with telescopic monitor</a:t>
                      </a:r>
                    </a:p>
                  </a:txBody>
                  <a:tcPr/>
                </a:tc>
                <a:extLst>
                  <a:ext uri="{0D108BD9-81ED-4DB2-BD59-A6C34878D82A}">
                    <a16:rowId xmlns:a16="http://schemas.microsoft.com/office/drawing/2014/main" val="520855634"/>
                  </a:ext>
                </a:extLst>
              </a:tr>
              <a:tr h="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700" kern="1200" dirty="0">
                          <a:solidFill>
                            <a:schemeClr val="dk1"/>
                          </a:solidFill>
                          <a:latin typeface="Calibri" panose="020F0502020204030204" pitchFamily="34" charset="0"/>
                          <a:ea typeface="+mn-ea"/>
                          <a:cs typeface="Calibri" panose="020F0502020204030204" pitchFamily="34" charset="0"/>
                        </a:rPr>
                        <a:t>Inspection of the target #501 inside the fume hood of the laboratory 179/R-002</a:t>
                      </a:r>
                    </a:p>
                  </a:txBody>
                  <a:tcPr/>
                </a:tc>
                <a:extLst>
                  <a:ext uri="{0D108BD9-81ED-4DB2-BD59-A6C34878D82A}">
                    <a16:rowId xmlns:a16="http://schemas.microsoft.com/office/drawing/2014/main" val="1043618813"/>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700" kern="1200" dirty="0">
                          <a:solidFill>
                            <a:schemeClr val="dk1"/>
                          </a:solidFill>
                          <a:latin typeface="Calibri" panose="020F0502020204030204" pitchFamily="34" charset="0"/>
                          <a:ea typeface="+mn-ea"/>
                          <a:cs typeface="Calibri" panose="020F0502020204030204" pitchFamily="34" charset="0"/>
                        </a:rPr>
                        <a:t>Intervention done after 12 months of cooling time inside the ISR 3</a:t>
                      </a:r>
                      <a:endParaRPr kumimoji="0" lang="en-US" sz="17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482024691"/>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700" kern="1200" dirty="0">
                          <a:solidFill>
                            <a:schemeClr val="dk1"/>
                          </a:solidFill>
                          <a:latin typeface="Calibri" panose="020F0502020204030204" pitchFamily="34" charset="0"/>
                          <a:ea typeface="+mn-ea"/>
                          <a:cs typeface="Calibri" panose="020F0502020204030204" pitchFamily="34" charset="0"/>
                        </a:rPr>
                        <a:t>The target #501 was inside a box of 6 non-irradiated targets. This box was situated in the middle of the ISR3 surrounded by irradiated targets. After the removal of the target #501 at the beginning of the ISR3, this box was placed at the beginning of the ISR3 to reduce the dose received</a:t>
                      </a:r>
                    </a:p>
                  </a:txBody>
                  <a:tcPr/>
                </a:tc>
                <a:extLst>
                  <a:ext uri="{0D108BD9-81ED-4DB2-BD59-A6C34878D82A}">
                    <a16:rowId xmlns:a16="http://schemas.microsoft.com/office/drawing/2014/main" val="2375482820"/>
                  </a:ext>
                </a:extLst>
              </a:tr>
            </a:tbl>
          </a:graphicData>
        </a:graphic>
      </p:graphicFrame>
    </p:spTree>
    <p:extLst>
      <p:ext uri="{BB962C8B-B14F-4D97-AF65-F5344CB8AC3E}">
        <p14:creationId xmlns:p14="http://schemas.microsoft.com/office/powerpoint/2010/main" val="231437941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53</a:t>
            </a:fld>
            <a:endParaRPr lang="en-US" dirty="0"/>
          </a:p>
        </p:txBody>
      </p:sp>
      <p:sp>
        <p:nvSpPr>
          <p:cNvPr id="5" name="Title 1"/>
          <p:cNvSpPr txBox="1">
            <a:spLocks/>
          </p:cNvSpPr>
          <p:nvPr/>
        </p:nvSpPr>
        <p:spPr>
          <a:xfrm>
            <a:off x="4002374" y="500048"/>
            <a:ext cx="5104152"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GB" sz="2200" dirty="0" smtClean="0"/>
              <a:t>12. </a:t>
            </a:r>
            <a:r>
              <a:rPr lang="en-GB" sz="2400" dirty="0"/>
              <a:t>Retrieval of the target #501 and test laser on HRS FE</a:t>
            </a:r>
          </a:p>
          <a:p>
            <a:pPr defTabSz="914400"/>
            <a:endParaRPr lang="en-GB" sz="2400" dirty="0"/>
          </a:p>
        </p:txBody>
      </p:sp>
      <p:graphicFrame>
        <p:nvGraphicFramePr>
          <p:cNvPr id="8" name="Table 7"/>
          <p:cNvGraphicFramePr>
            <a:graphicFrameLocks noGrp="1"/>
          </p:cNvGraphicFramePr>
          <p:nvPr>
            <p:extLst>
              <p:ext uri="{D42A27DB-BD31-4B8C-83A1-F6EECF244321}">
                <p14:modId xmlns:p14="http://schemas.microsoft.com/office/powerpoint/2010/main" val="1498190423"/>
              </p:ext>
            </p:extLst>
          </p:nvPr>
        </p:nvGraphicFramePr>
        <p:xfrm>
          <a:off x="159658" y="948911"/>
          <a:ext cx="8820942" cy="3681761"/>
        </p:xfrm>
        <a:graphic>
          <a:graphicData uri="http://schemas.openxmlformats.org/drawingml/2006/table">
            <a:tbl>
              <a:tblPr firstRow="1" bandRow="1">
                <a:tableStyleId>{5C22544A-7EE6-4342-B048-85BDC9FD1C3A}</a:tableStyleId>
              </a:tblPr>
              <a:tblGrid>
                <a:gridCol w="4990480">
                  <a:extLst>
                    <a:ext uri="{9D8B030D-6E8A-4147-A177-3AD203B41FA5}">
                      <a16:colId xmlns:a16="http://schemas.microsoft.com/office/drawing/2014/main" val="4069188520"/>
                    </a:ext>
                  </a:extLst>
                </a:gridCol>
                <a:gridCol w="3830462">
                  <a:extLst>
                    <a:ext uri="{9D8B030D-6E8A-4147-A177-3AD203B41FA5}">
                      <a16:colId xmlns:a16="http://schemas.microsoft.com/office/drawing/2014/main" val="2733181611"/>
                    </a:ext>
                  </a:extLst>
                </a:gridCol>
              </a:tblGrid>
              <a:tr h="45897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kern="1200" dirty="0">
                          <a:solidFill>
                            <a:schemeClr val="lt1"/>
                          </a:solidFill>
                          <a:latin typeface="Calibri" panose="020F0502020204030204" pitchFamily="34" charset="0"/>
                          <a:ea typeface="+mn-ea"/>
                          <a:cs typeface="Calibri" panose="020F0502020204030204" pitchFamily="34" charset="0"/>
                        </a:rPr>
                        <a:t>REX</a:t>
                      </a:r>
                      <a:endParaRPr kumimoji="0" lang="fr-FR" sz="2000" b="1" kern="1200" dirty="0">
                        <a:solidFill>
                          <a:schemeClr val="lt1"/>
                        </a:solidFill>
                        <a:latin typeface="Calibri" panose="020F0502020204030204" pitchFamily="34" charset="0"/>
                        <a:ea typeface="+mn-ea"/>
                        <a:cs typeface="Calibri" panose="020F0502020204030204" pitchFamily="34" charset="0"/>
                      </a:endParaRPr>
                    </a:p>
                  </a:txBody>
                  <a:tcPr/>
                </a:tc>
                <a:tc>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479586">
                <a:tc gridSpan="2">
                  <a:txBody>
                    <a:bodyPr/>
                    <a:lstStyle/>
                    <a:p>
                      <a:pPr marL="0" indent="0" algn="just">
                        <a:buFont typeface="Arial"/>
                        <a:buNone/>
                      </a:pPr>
                      <a:r>
                        <a:rPr kumimoji="0" lang="en-US" sz="1800" kern="1200" dirty="0">
                          <a:solidFill>
                            <a:schemeClr val="dk1"/>
                          </a:solidFill>
                          <a:latin typeface="+mn-lt"/>
                          <a:ea typeface="+mn-ea"/>
                          <a:cs typeface="+mn-cs"/>
                        </a:rPr>
                        <a:t>Target #501 transfer from ISR3 to bldg. 179 without problems</a:t>
                      </a:r>
                      <a:endParaRPr kumimoji="0" lang="en-GB" sz="1800" kern="1200" dirty="0">
                        <a:solidFill>
                          <a:schemeClr val="dk1"/>
                        </a:solidFill>
                        <a:latin typeface="Calibri" panose="020F0502020204030204" pitchFamily="34" charset="0"/>
                        <a:ea typeface="+mn-ea"/>
                        <a:cs typeface="Calibri" panose="020F0502020204030204" pitchFamily="34" charset="0"/>
                      </a:endParaRPr>
                    </a:p>
                  </a:txBody>
                  <a:tcPr/>
                </a:tc>
                <a:tc hMerge="1">
                  <a:txBody>
                    <a:bodyPr/>
                    <a:lstStyle/>
                    <a:p>
                      <a:pPr marL="0" indent="0">
                        <a:buFont typeface="Arial"/>
                        <a:buNone/>
                      </a:pPr>
                      <a:endParaRPr kumimoji="0" lang="en-GB" sz="1700" b="1" i="0" kern="1200" dirty="0">
                        <a:solidFill>
                          <a:srgbClr val="FF0000"/>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726111793"/>
                  </a:ext>
                </a:extLst>
              </a:tr>
              <a:tr h="479586">
                <a:tc>
                  <a:txBody>
                    <a:bodyPr/>
                    <a:lstStyle/>
                    <a:p>
                      <a:pPr marL="0" indent="0" algn="just">
                        <a:buFont typeface="Arial"/>
                        <a:buNone/>
                      </a:pPr>
                      <a:r>
                        <a:rPr kumimoji="0" lang="en-US" sz="1800" kern="1200" dirty="0">
                          <a:solidFill>
                            <a:schemeClr val="dk1"/>
                          </a:solidFill>
                          <a:latin typeface="+mn-lt"/>
                          <a:ea typeface="+mn-ea"/>
                          <a:cs typeface="+mn-cs"/>
                        </a:rPr>
                        <a:t>The Argon bottle needed to do the leak test on the pump stand was empty </a:t>
                      </a:r>
                      <a:endParaRPr kumimoji="0" lang="en-GB" sz="18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a:buNone/>
                        <a:tabLst/>
                        <a:defRPr/>
                      </a:pPr>
                      <a:r>
                        <a:rPr kumimoji="0" lang="en-US" sz="1800" b="1" kern="1200" dirty="0">
                          <a:solidFill>
                            <a:schemeClr val="accent5">
                              <a:lumMod val="75000"/>
                            </a:schemeClr>
                          </a:solidFill>
                          <a:latin typeface="Calibri" panose="020F0502020204030204" pitchFamily="34" charset="0"/>
                          <a:ea typeface="+mn-ea"/>
                          <a:cs typeface="Calibri" panose="020F0502020204030204" pitchFamily="34" charset="0"/>
                          <a:sym typeface="Wingdings" panose="05000000000000000000" pitchFamily="2" charset="2"/>
                        </a:rPr>
                        <a:t>A=</a:t>
                      </a:r>
                      <a:r>
                        <a:rPr kumimoji="0" lang="en-US" sz="18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 </a:t>
                      </a:r>
                      <a:r>
                        <a:rPr kumimoji="0" lang="en-US" sz="1800" kern="120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Check </a:t>
                      </a:r>
                      <a:r>
                        <a:rPr kumimoji="0" lang="en-US" sz="18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before pumpstand intervention if the quantity of gas available is </a:t>
                      </a:r>
                      <a:r>
                        <a:rPr kumimoji="0" lang="en-US" sz="1800" kern="120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sufficient</a:t>
                      </a:r>
                      <a:r>
                        <a:rPr kumimoji="0" lang="en-US" sz="1800" kern="1200" baseline="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 / Bernard Crepieux – Michael Owen – EN/STI</a:t>
                      </a:r>
                      <a:endParaRPr kumimoji="0" lang="en-US" sz="18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endParaRPr>
                    </a:p>
                  </a:txBody>
                  <a:tcPr/>
                </a:tc>
                <a:extLst>
                  <a:ext uri="{0D108BD9-81ED-4DB2-BD59-A6C34878D82A}">
                    <a16:rowId xmlns:a16="http://schemas.microsoft.com/office/drawing/2014/main" val="496429292"/>
                  </a:ext>
                </a:extLst>
              </a:tr>
              <a:tr h="479586">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US" sz="1800" kern="1200" dirty="0">
                          <a:solidFill>
                            <a:schemeClr val="dk1"/>
                          </a:solidFill>
                          <a:latin typeface="+mn-lt"/>
                          <a:ea typeface="+mn-ea"/>
                          <a:cs typeface="+mn-cs"/>
                        </a:rPr>
                        <a:t>After the leak test on the pump stand, the target #501 didn’t have any leaks.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a:buNone/>
                        <a:tabLst/>
                        <a:defRPr/>
                      </a:pPr>
                      <a:r>
                        <a:rPr kumimoji="0" lang="en-US" sz="1800" b="1" kern="1200" dirty="0">
                          <a:solidFill>
                            <a:schemeClr val="accent5">
                              <a:lumMod val="75000"/>
                            </a:schemeClr>
                          </a:solidFill>
                          <a:latin typeface="Calibri" panose="020F0502020204030204" pitchFamily="34" charset="0"/>
                          <a:ea typeface="+mn-ea"/>
                          <a:cs typeface="Calibri" panose="020F0502020204030204" pitchFamily="34" charset="0"/>
                          <a:sym typeface="Wingdings" panose="05000000000000000000" pitchFamily="2" charset="2"/>
                        </a:rPr>
                        <a:t>R=</a:t>
                      </a:r>
                      <a:r>
                        <a:rPr kumimoji="0" lang="en-US" sz="18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 </a:t>
                      </a:r>
                      <a:r>
                        <a:rPr kumimoji="0" lang="en-US" sz="1800" kern="1200" dirty="0">
                          <a:solidFill>
                            <a:schemeClr val="dk1"/>
                          </a:solidFill>
                          <a:latin typeface="+mn-lt"/>
                          <a:ea typeface="+mn-ea"/>
                          <a:cs typeface="+mn-cs"/>
                        </a:rPr>
                        <a:t>This target was probably not well clamped before. </a:t>
                      </a:r>
                    </a:p>
                  </a:txBody>
                  <a:tcPr/>
                </a:tc>
                <a:extLst>
                  <a:ext uri="{0D108BD9-81ED-4DB2-BD59-A6C34878D82A}">
                    <a16:rowId xmlns:a16="http://schemas.microsoft.com/office/drawing/2014/main" val="2398418702"/>
                  </a:ext>
                </a:extLst>
              </a:tr>
              <a:tr h="479586">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US" sz="1800" kern="1200" dirty="0" smtClean="0">
                          <a:solidFill>
                            <a:schemeClr val="dk1"/>
                          </a:solidFill>
                          <a:latin typeface="+mn-lt"/>
                          <a:ea typeface="+mn-ea"/>
                          <a:cs typeface="+mn-cs"/>
                        </a:rPr>
                        <a:t>A</a:t>
                      </a:r>
                      <a:r>
                        <a:rPr kumimoji="0" lang="en-US" sz="1800" kern="1200" baseline="0" dirty="0" smtClean="0">
                          <a:solidFill>
                            <a:schemeClr val="dk1"/>
                          </a:solidFill>
                          <a:latin typeface="+mn-lt"/>
                          <a:ea typeface="+mn-ea"/>
                          <a:cs typeface="+mn-cs"/>
                        </a:rPr>
                        <a:t> function test was made and  we noticed an opened circuit. And we reattached the wire inside the target.</a:t>
                      </a:r>
                    </a:p>
                  </a:txBody>
                  <a:tcPr/>
                </a:tc>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US" sz="1800" b="1" kern="1200" dirty="0" smtClean="0">
                          <a:solidFill>
                            <a:schemeClr val="accent5">
                              <a:lumMod val="75000"/>
                            </a:schemeClr>
                          </a:solidFill>
                          <a:latin typeface="Calibri" panose="020F0502020204030204" pitchFamily="34" charset="0"/>
                          <a:ea typeface="+mn-ea"/>
                          <a:cs typeface="Calibri" panose="020F0502020204030204" pitchFamily="34" charset="0"/>
                          <a:sym typeface="Wingdings" panose="05000000000000000000" pitchFamily="2" charset="2"/>
                        </a:rPr>
                        <a:t>R=</a:t>
                      </a:r>
                      <a:r>
                        <a:rPr kumimoji="0" lang="en-US" sz="1800" kern="1200" dirty="0" smtClean="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 </a:t>
                      </a:r>
                      <a:r>
                        <a:rPr kumimoji="0" lang="en-US" sz="1800" kern="1200" dirty="0" smtClean="0">
                          <a:solidFill>
                            <a:schemeClr val="dk1"/>
                          </a:solidFill>
                          <a:latin typeface="+mn-lt"/>
                          <a:ea typeface="+mn-ea"/>
                          <a:cs typeface="+mn-cs"/>
                        </a:rPr>
                        <a:t>This</a:t>
                      </a:r>
                      <a:r>
                        <a:rPr kumimoji="0" lang="en-US" sz="1800" kern="1200" baseline="0" dirty="0" smtClean="0">
                          <a:solidFill>
                            <a:schemeClr val="dk1"/>
                          </a:solidFill>
                          <a:latin typeface="+mn-lt"/>
                          <a:ea typeface="+mn-ea"/>
                          <a:cs typeface="+mn-cs"/>
                        </a:rPr>
                        <a:t> target worked well without any problem after this intervention</a:t>
                      </a:r>
                      <a:endParaRPr kumimoji="0" lang="en-US" sz="1800" kern="1200" dirty="0">
                        <a:solidFill>
                          <a:schemeClr val="dk1"/>
                        </a:solidFill>
                        <a:latin typeface="+mn-lt"/>
                        <a:ea typeface="+mn-ea"/>
                        <a:cs typeface="+mn-cs"/>
                      </a:endParaRPr>
                    </a:p>
                  </a:txBody>
                  <a:tcPr/>
                </a:tc>
                <a:extLst>
                  <a:ext uri="{0D108BD9-81ED-4DB2-BD59-A6C34878D82A}">
                    <a16:rowId xmlns:a16="http://schemas.microsoft.com/office/drawing/2014/main" val="4117001542"/>
                  </a:ext>
                </a:extLst>
              </a:tr>
            </a:tbl>
          </a:graphicData>
        </a:graphic>
      </p:graphicFrame>
    </p:spTree>
    <p:extLst>
      <p:ext uri="{BB962C8B-B14F-4D97-AF65-F5344CB8AC3E}">
        <p14:creationId xmlns:p14="http://schemas.microsoft.com/office/powerpoint/2010/main" val="186647335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64974"/>
            <a:ext cx="8229600" cy="5494638"/>
          </a:xfrm>
        </p:spPr>
        <p:txBody>
          <a:bodyPr>
            <a:normAutofit fontScale="92500" lnSpcReduction="20000"/>
          </a:bodyPr>
          <a:lstStyle/>
          <a:p>
            <a:pPr marL="0" indent="0">
              <a:buNone/>
            </a:pPr>
            <a:endParaRPr lang="en-US" dirty="0"/>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Introduction</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Target transfer to ISR3 </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Reorganization of the targets in ISR 3</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fontAlgn="t">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FE maintenance </a:t>
            </a:r>
          </a:p>
          <a:p>
            <a:pPr marL="514350" indent="-514350" fontAlgn="t">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SEMGRID beam alignment</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Laser window exchange maintenance and tests</a:t>
            </a:r>
            <a:endParaRPr lang="en-GB" dirty="0">
              <a:solidFill>
                <a:schemeClr val="bg1">
                  <a:lumMod val="65000"/>
                </a:schemeClr>
              </a:solidFill>
              <a:latin typeface="Calibri" panose="020F0502020204030204" pitchFamily="34" charset="0"/>
              <a:cs typeface="Calibri" panose="020F0502020204030204" pitchFamily="34" charset="0"/>
            </a:endParaRPr>
          </a:p>
          <a:p>
            <a:pPr marL="240030" indent="-514350" fontAlgn="t">
              <a:spcBef>
                <a:spcPts val="0"/>
              </a:spcBef>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LIEBE target tests</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dirty="0" smtClean="0">
                <a:solidFill>
                  <a:schemeClr val="bg1">
                    <a:lumMod val="65000"/>
                  </a:schemeClr>
                </a:solidFill>
                <a:latin typeface="Calibri" panose="020F0502020204030204" pitchFamily="34" charset="0"/>
                <a:cs typeface="Calibri" panose="020F0502020204030204" pitchFamily="34" charset="0"/>
              </a:rPr>
              <a:t>Inspection </a:t>
            </a:r>
            <a:r>
              <a:rPr lang="en-US" dirty="0">
                <a:solidFill>
                  <a:schemeClr val="bg1">
                    <a:lumMod val="65000"/>
                  </a:schemeClr>
                </a:solidFill>
                <a:latin typeface="Calibri" panose="020F0502020204030204" pitchFamily="34" charset="0"/>
                <a:cs typeface="Calibri" panose="020F0502020204030204" pitchFamily="34" charset="0"/>
              </a:rPr>
              <a:t>of the GPS and HRS FE</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Cleaning of the 179 and 838</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Montrac maintenance and tests</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Lists Tests</a:t>
            </a:r>
          </a:p>
          <a:p>
            <a:pPr marL="514350" indent="-514350">
              <a:buFont typeface="+mj-lt"/>
              <a:buAutoNum type="arabicPeriod"/>
            </a:pPr>
            <a:r>
              <a:rPr lang="en-GB" dirty="0">
                <a:solidFill>
                  <a:schemeClr val="bg1">
                    <a:lumMod val="65000"/>
                  </a:schemeClr>
                </a:solidFill>
                <a:latin typeface="Calibri" panose="020F0502020204030204" pitchFamily="34" charset="0"/>
                <a:cs typeface="Calibri" panose="020F0502020204030204" pitchFamily="34" charset="0"/>
              </a:rPr>
              <a:t>Retrieval of the target #501 and test laser on HRS FE</a:t>
            </a:r>
          </a:p>
          <a:p>
            <a:pPr marL="514350" indent="-514350">
              <a:buFont typeface="+mj-lt"/>
              <a:buAutoNum type="arabicPeriod"/>
            </a:pPr>
            <a:r>
              <a:rPr lang="en-GB" dirty="0">
                <a:solidFill>
                  <a:schemeClr val="accent4">
                    <a:lumMod val="75000"/>
                  </a:schemeClr>
                </a:solidFill>
                <a:latin typeface="Calibri" panose="020F0502020204030204" pitchFamily="34" charset="0"/>
                <a:cs typeface="Calibri" panose="020F0502020204030204" pitchFamily="34" charset="0"/>
              </a:rPr>
              <a:t>Additional maintenance of the MONTRAC</a:t>
            </a:r>
          </a:p>
          <a:p>
            <a:pPr marL="514350" indent="-514350">
              <a:buFont typeface="+mj-lt"/>
              <a:buAutoNum type="arabicPeriod"/>
            </a:pPr>
            <a:endParaRPr lang="en-US" dirty="0">
              <a:solidFill>
                <a:schemeClr val="accent4">
                  <a:lumMod val="75000"/>
                </a:schemeClr>
              </a:solidFill>
            </a:endParaRPr>
          </a:p>
          <a:p>
            <a:pPr marL="514350" indent="-514350">
              <a:buFont typeface="+mj-lt"/>
              <a:buAutoNum type="arabicPeriod"/>
            </a:pPr>
            <a:endParaRPr lang="en-US" dirty="0">
              <a:solidFill>
                <a:schemeClr val="accent4">
                  <a:lumMod val="75000"/>
                </a:schemeClr>
              </a:solidFill>
            </a:endParaRPr>
          </a:p>
          <a:p>
            <a:pPr marL="514350" indent="-514350">
              <a:buFont typeface="+mj-lt"/>
              <a:buAutoNum type="arabicPeriod"/>
            </a:pPr>
            <a:endParaRPr lang="en-US" dirty="0">
              <a:solidFill>
                <a:schemeClr val="accent4">
                  <a:lumMod val="75000"/>
                </a:schemeClr>
              </a:solidFill>
            </a:endParaRPr>
          </a:p>
          <a:p>
            <a:pPr marL="514350" indent="-514350">
              <a:buFont typeface="+mj-lt"/>
              <a:buAutoNum type="arabicPeriod"/>
            </a:pPr>
            <a:endParaRPr lang="en-US" dirty="0">
              <a:solidFill>
                <a:schemeClr val="accent4">
                  <a:lumMod val="75000"/>
                </a:schemeClr>
              </a:solidFill>
            </a:endParaRPr>
          </a:p>
        </p:txBody>
      </p:sp>
      <p:sp>
        <p:nvSpPr>
          <p:cNvPr id="4"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54</a:t>
            </a:fld>
            <a:endParaRPr lang="en-US" dirty="0"/>
          </a:p>
        </p:txBody>
      </p:sp>
    </p:spTree>
    <p:extLst>
      <p:ext uri="{BB962C8B-B14F-4D97-AF65-F5344CB8AC3E}">
        <p14:creationId xmlns:p14="http://schemas.microsoft.com/office/powerpoint/2010/main" val="139385993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55</a:t>
            </a:fld>
            <a:endParaRPr lang="en-US" dirty="0"/>
          </a:p>
        </p:txBody>
      </p:sp>
      <p:sp>
        <p:nvSpPr>
          <p:cNvPr id="5" name="Title 1"/>
          <p:cNvSpPr txBox="1">
            <a:spLocks/>
          </p:cNvSpPr>
          <p:nvPr/>
        </p:nvSpPr>
        <p:spPr>
          <a:xfrm>
            <a:off x="4459574" y="500048"/>
            <a:ext cx="4646952"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GB" sz="2200" dirty="0" smtClean="0"/>
              <a:t>13. </a:t>
            </a:r>
            <a:r>
              <a:rPr lang="en-GB" sz="2400" dirty="0"/>
              <a:t>Additional maintenance of the MONTRAC</a:t>
            </a:r>
          </a:p>
        </p:txBody>
      </p:sp>
      <p:grpSp>
        <p:nvGrpSpPr>
          <p:cNvPr id="15" name="Group 14"/>
          <p:cNvGrpSpPr/>
          <p:nvPr/>
        </p:nvGrpSpPr>
        <p:grpSpPr>
          <a:xfrm>
            <a:off x="1083833" y="4565938"/>
            <a:ext cx="7407024" cy="1841395"/>
            <a:chOff x="612649" y="4339168"/>
            <a:chExt cx="7293242" cy="1837527"/>
          </a:xfrm>
        </p:grpSpPr>
        <p:grpSp>
          <p:nvGrpSpPr>
            <p:cNvPr id="12" name="Group 11"/>
            <p:cNvGrpSpPr/>
            <p:nvPr/>
          </p:nvGrpSpPr>
          <p:grpSpPr>
            <a:xfrm>
              <a:off x="5491460" y="4347148"/>
              <a:ext cx="2414431" cy="1829141"/>
              <a:chOff x="6167438" y="4111881"/>
              <a:chExt cx="2798827" cy="2084920"/>
            </a:xfrm>
          </p:grpSpPr>
          <p:pic>
            <p:nvPicPr>
              <p:cNvPr id="6" name="Picture 5" descr="cid:image007.jpg@01D39911.83909220"/>
              <p:cNvPicPr>
                <a:picLocks noChangeAspect="1" noChangeArrowheads="1"/>
              </p:cNvPicPr>
              <p:nvPr/>
            </p:nvPicPr>
            <p:blipFill>
              <a:blip r:embed="rId2" r:link="rId3">
                <a:extLst>
                  <a:ext uri="{28A0092B-C50C-407E-A947-70E740481C1C}">
                    <a14:useLocalDpi xmlns:a14="http://schemas.microsoft.com/office/drawing/2010/main"/>
                  </a:ext>
                </a:extLst>
              </a:blip>
              <a:srcRect/>
              <a:stretch>
                <a:fillRect/>
              </a:stretch>
            </p:blipFill>
            <p:spPr bwMode="auto">
              <a:xfrm>
                <a:off x="6315140" y="4111881"/>
                <a:ext cx="2651125" cy="2034842"/>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6167438" y="5804766"/>
                <a:ext cx="2798827" cy="392035"/>
              </a:xfrm>
              <a:prstGeom prst="rect">
                <a:avLst/>
              </a:prstGeom>
            </p:spPr>
            <p:txBody>
              <a:bodyPr wrap="square">
                <a:spAutoFit/>
              </a:bodyPr>
              <a:lstStyle/>
              <a:p>
                <a:pPr algn="ctr"/>
                <a:r>
                  <a:rPr lang="en-GB" sz="1200" dirty="0">
                    <a:solidFill>
                      <a:schemeClr val="bg1"/>
                    </a:solidFill>
                    <a:latin typeface="Calibri" panose="020F0502020204030204" pitchFamily="34" charset="0"/>
                  </a:rPr>
                  <a:t>irradiation point</a:t>
                </a:r>
                <a:endParaRPr lang="fr-FR" sz="1200" dirty="0">
                  <a:solidFill>
                    <a:schemeClr val="bg1"/>
                  </a:solidFill>
                </a:endParaRPr>
              </a:p>
            </p:txBody>
          </p:sp>
        </p:grpSp>
        <p:grpSp>
          <p:nvGrpSpPr>
            <p:cNvPr id="14" name="Group 13"/>
            <p:cNvGrpSpPr/>
            <p:nvPr/>
          </p:nvGrpSpPr>
          <p:grpSpPr>
            <a:xfrm>
              <a:off x="612649" y="4339168"/>
              <a:ext cx="2532988" cy="1812616"/>
              <a:chOff x="325438" y="4187013"/>
              <a:chExt cx="2762250" cy="2008617"/>
            </a:xfrm>
          </p:grpSpPr>
          <p:pic>
            <p:nvPicPr>
              <p:cNvPr id="8" name="Picture 7" descr="cid:image003.jpg@01D39911.83909220"/>
              <p:cNvPicPr>
                <a:picLocks noChangeAspect="1" noChangeArrowheads="1"/>
              </p:cNvPicPr>
              <p:nvPr/>
            </p:nvPicPr>
            <p:blipFill>
              <a:blip r:embed="rId4" r:link="rId5">
                <a:extLst>
                  <a:ext uri="{28A0092B-C50C-407E-A947-70E740481C1C}">
                    <a14:useLocalDpi xmlns:a14="http://schemas.microsoft.com/office/drawing/2010/main"/>
                  </a:ext>
                </a:extLst>
              </a:blip>
              <a:srcRect/>
              <a:stretch>
                <a:fillRect/>
              </a:stretch>
            </p:blipFill>
            <p:spPr bwMode="auto">
              <a:xfrm>
                <a:off x="325438" y="4187013"/>
                <a:ext cx="2762250" cy="1987085"/>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325438" y="5814499"/>
                <a:ext cx="2743091" cy="381131"/>
              </a:xfrm>
              <a:prstGeom prst="rect">
                <a:avLst/>
              </a:prstGeom>
            </p:spPr>
            <p:txBody>
              <a:bodyPr wrap="square">
                <a:spAutoFit/>
              </a:bodyPr>
              <a:lstStyle/>
              <a:p>
                <a:pPr algn="ctr"/>
                <a:r>
                  <a:rPr lang="en-GB" sz="1200" dirty="0">
                    <a:solidFill>
                      <a:schemeClr val="bg1"/>
                    </a:solidFill>
                    <a:latin typeface="Calibri" panose="020F0502020204030204" pitchFamily="34" charset="0"/>
                  </a:rPr>
                  <a:t>exchange point</a:t>
                </a:r>
                <a:r>
                  <a:rPr lang="en-GB" sz="1200" dirty="0">
                    <a:solidFill>
                      <a:schemeClr val="bg1"/>
                    </a:solidFill>
                  </a:rPr>
                  <a:t> </a:t>
                </a:r>
                <a:endParaRPr lang="fr-FR" sz="1200" dirty="0">
                  <a:solidFill>
                    <a:schemeClr val="bg1"/>
                  </a:solidFill>
                </a:endParaRPr>
              </a:p>
            </p:txBody>
          </p:sp>
        </p:grpSp>
        <p:grpSp>
          <p:nvGrpSpPr>
            <p:cNvPr id="13" name="Group 12"/>
            <p:cNvGrpSpPr/>
            <p:nvPr/>
          </p:nvGrpSpPr>
          <p:grpSpPr>
            <a:xfrm>
              <a:off x="3230563" y="4347146"/>
              <a:ext cx="2285817" cy="1829549"/>
              <a:chOff x="3230563" y="4150875"/>
              <a:chExt cx="2603500" cy="2026964"/>
            </a:xfrm>
          </p:grpSpPr>
          <p:pic>
            <p:nvPicPr>
              <p:cNvPr id="7" name="Picture 6" descr="cid:image006.jpg@01D39911.83909220"/>
              <p:cNvPicPr>
                <a:picLocks noChangeAspect="1" noChangeArrowheads="1"/>
              </p:cNvPicPr>
              <p:nvPr/>
            </p:nvPicPr>
            <p:blipFill>
              <a:blip r:embed="rId6" r:link="rId7">
                <a:extLst>
                  <a:ext uri="{28A0092B-C50C-407E-A947-70E740481C1C}">
                    <a14:useLocalDpi xmlns:a14="http://schemas.microsoft.com/office/drawing/2010/main"/>
                  </a:ext>
                </a:extLst>
              </a:blip>
              <a:srcRect/>
              <a:stretch>
                <a:fillRect/>
              </a:stretch>
            </p:blipFill>
            <p:spPr bwMode="auto">
              <a:xfrm>
                <a:off x="3230563" y="4150875"/>
                <a:ext cx="2603500" cy="1998288"/>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3236376" y="5796787"/>
                <a:ext cx="2597687" cy="381052"/>
              </a:xfrm>
              <a:prstGeom prst="rect">
                <a:avLst/>
              </a:prstGeom>
            </p:spPr>
            <p:txBody>
              <a:bodyPr wrap="square">
                <a:spAutoFit/>
              </a:bodyPr>
              <a:lstStyle/>
              <a:p>
                <a:pPr algn="ctr"/>
                <a:r>
                  <a:rPr lang="en-GB" sz="1200" dirty="0">
                    <a:solidFill>
                      <a:schemeClr val="bg1"/>
                    </a:solidFill>
                    <a:latin typeface="Calibri" panose="020F0502020204030204" pitchFamily="34" charset="0"/>
                  </a:rPr>
                  <a:t>middle of HRS corridor</a:t>
                </a:r>
                <a:r>
                  <a:rPr lang="en-GB" sz="1200" dirty="0">
                    <a:solidFill>
                      <a:schemeClr val="bg1"/>
                    </a:solidFill>
                  </a:rPr>
                  <a:t> </a:t>
                </a:r>
                <a:endParaRPr lang="fr-FR" sz="1200" dirty="0">
                  <a:solidFill>
                    <a:schemeClr val="bg1"/>
                  </a:solidFill>
                </a:endParaRPr>
              </a:p>
            </p:txBody>
          </p:sp>
        </p:grpSp>
      </p:grpSp>
      <p:graphicFrame>
        <p:nvGraphicFramePr>
          <p:cNvPr id="16" name="Table 15"/>
          <p:cNvGraphicFramePr>
            <a:graphicFrameLocks noGrp="1"/>
          </p:cNvGraphicFramePr>
          <p:nvPr>
            <p:extLst>
              <p:ext uri="{D42A27DB-BD31-4B8C-83A1-F6EECF244321}">
                <p14:modId xmlns:p14="http://schemas.microsoft.com/office/powerpoint/2010/main" val="4224535334"/>
              </p:ext>
            </p:extLst>
          </p:nvPr>
        </p:nvGraphicFramePr>
        <p:xfrm>
          <a:off x="180256" y="1240498"/>
          <a:ext cx="8820940" cy="3300568"/>
        </p:xfrm>
        <a:graphic>
          <a:graphicData uri="http://schemas.openxmlformats.org/drawingml/2006/table">
            <a:tbl>
              <a:tblPr firstRow="1" bandRow="1">
                <a:tableStyleId>{5C22544A-7EE6-4342-B048-85BDC9FD1C3A}</a:tableStyleId>
              </a:tblPr>
              <a:tblGrid>
                <a:gridCol w="8820940">
                  <a:extLst>
                    <a:ext uri="{9D8B030D-6E8A-4147-A177-3AD203B41FA5}">
                      <a16:colId xmlns:a16="http://schemas.microsoft.com/office/drawing/2014/main" val="4069188520"/>
                    </a:ext>
                  </a:extLst>
                </a:gridCol>
              </a:tblGrid>
              <a:tr h="374488">
                <a:tc>
                  <a:txBody>
                    <a:bodyPr/>
                    <a:lstStyle/>
                    <a:p>
                      <a:pPr algn="ctr"/>
                      <a:r>
                        <a:rPr lang="fr-FR" sz="1800" dirty="0">
                          <a:latin typeface="Calibri" panose="020F0502020204030204" pitchFamily="34" charset="0"/>
                          <a:cs typeface="Calibri" panose="020F0502020204030204" pitchFamily="34" charset="0"/>
                        </a:rPr>
                        <a:t>JUSTIFICATION</a:t>
                      </a:r>
                    </a:p>
                  </a:txBody>
                  <a:tcPr/>
                </a:tc>
                <a:extLst>
                  <a:ext uri="{0D108BD9-81ED-4DB2-BD59-A6C34878D82A}">
                    <a16:rowId xmlns:a16="http://schemas.microsoft.com/office/drawing/2014/main" val="2080153155"/>
                  </a:ext>
                </a:extLst>
              </a:tr>
              <a:tr h="401185">
                <a:tc>
                  <a:txBody>
                    <a:bodyPr/>
                    <a:lstStyle/>
                    <a:p>
                      <a:pPr marL="0" indent="0" algn="just">
                        <a:buFont typeface="Arial" panose="020B0604020202020204" pitchFamily="34" charset="0"/>
                        <a:buNone/>
                      </a:pPr>
                      <a:r>
                        <a:rPr kumimoji="0" lang="en-GB" sz="1800" kern="1200" dirty="0">
                          <a:solidFill>
                            <a:schemeClr val="dk1"/>
                          </a:solidFill>
                          <a:latin typeface="Calibri" panose="020F0502020204030204" pitchFamily="34" charset="0"/>
                          <a:ea typeface="+mn-ea"/>
                          <a:cs typeface="Calibri" panose="020F0502020204030204" pitchFamily="34" charset="0"/>
                        </a:rPr>
                        <a:t>During MONTRAC test (see part.11), some problems appeared to reach the Irradiation Point. All the available shuttles were used with similar results </a:t>
                      </a:r>
                      <a:r>
                        <a:rPr kumimoji="0" lang="en-GB" sz="18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 After </a:t>
                      </a:r>
                      <a:r>
                        <a:rPr kumimoji="0" lang="en-GB" sz="1800" kern="1200" dirty="0">
                          <a:solidFill>
                            <a:schemeClr val="dk1"/>
                          </a:solidFill>
                          <a:latin typeface="Calibri" panose="020F0502020204030204" pitchFamily="34" charset="0"/>
                          <a:ea typeface="+mn-ea"/>
                          <a:cs typeface="Calibri" panose="020F0502020204030204" pitchFamily="34" charset="0"/>
                        </a:rPr>
                        <a:t>inspection, this fault was due to the poor electrical contact between the shuttle wheels and the power rail. The main problem is the deterioration of the power rail, </a:t>
                      </a:r>
                      <a:r>
                        <a:rPr kumimoji="0" lang="en-GB" sz="1800" kern="1200" dirty="0">
                          <a:solidFill>
                            <a:schemeClr val="tx1"/>
                          </a:solidFill>
                          <a:latin typeface="Calibri" panose="020F0502020204030204" pitchFamily="34" charset="0"/>
                          <a:ea typeface="+mn-ea"/>
                          <a:cs typeface="Calibri" panose="020F0502020204030204" pitchFamily="34" charset="0"/>
                        </a:rPr>
                        <a:t>with the </a:t>
                      </a:r>
                      <a:r>
                        <a:rPr kumimoji="0" lang="en-GB" sz="1800" kern="1200" dirty="0">
                          <a:solidFill>
                            <a:schemeClr val="dk1"/>
                          </a:solidFill>
                          <a:latin typeface="Calibri" panose="020F0502020204030204" pitchFamily="34" charset="0"/>
                          <a:ea typeface="+mn-ea"/>
                          <a:cs typeface="Calibri" panose="020F0502020204030204" pitchFamily="34" charset="0"/>
                        </a:rPr>
                        <a:t>presence of dust, which visibly increase while approaching the HRS Front End</a:t>
                      </a:r>
                    </a:p>
                  </a:txBody>
                  <a:tcPr/>
                </a:tc>
                <a:extLst>
                  <a:ext uri="{0D108BD9-81ED-4DB2-BD59-A6C34878D82A}">
                    <a16:rowId xmlns:a16="http://schemas.microsoft.com/office/drawing/2014/main" val="1293649049"/>
                  </a:ext>
                </a:extLst>
              </a:tr>
              <a:tr h="401185">
                <a:tc>
                  <a:txBody>
                    <a:bodyPr/>
                    <a:lstStyle/>
                    <a:p>
                      <a:pPr marL="0" indent="0" algn="just">
                        <a:buFont typeface="Arial" panose="020B0604020202020204" pitchFamily="34" charset="0"/>
                        <a:buNone/>
                      </a:pPr>
                      <a:r>
                        <a:rPr kumimoji="0" lang="en-GB" sz="1800" kern="1200" dirty="0">
                          <a:solidFill>
                            <a:schemeClr val="dk1"/>
                          </a:solidFill>
                          <a:latin typeface="Calibri" panose="020F0502020204030204" pitchFamily="34" charset="0"/>
                          <a:ea typeface="+mn-ea"/>
                          <a:cs typeface="Calibri" panose="020F0502020204030204" pitchFamily="34" charset="0"/>
                        </a:rPr>
                        <a:t>The additional actions of maintenance of the MONTRAC are :</a:t>
                      </a:r>
                    </a:p>
                    <a:p>
                      <a:pPr marL="914400" lvl="1" indent="-457200" algn="just">
                        <a:buFont typeface="Wingdings" panose="05000000000000000000" pitchFamily="2" charset="2"/>
                        <a:buChar char="Ø"/>
                      </a:pPr>
                      <a:r>
                        <a:rPr kumimoji="0" lang="en-GB" sz="1800" kern="1200" dirty="0">
                          <a:solidFill>
                            <a:schemeClr val="dk1"/>
                          </a:solidFill>
                          <a:latin typeface="Calibri" panose="020F0502020204030204" pitchFamily="34" charset="0"/>
                          <a:ea typeface="+mn-ea"/>
                          <a:cs typeface="Calibri" panose="020F0502020204030204" pitchFamily="34" charset="0"/>
                        </a:rPr>
                        <a:t>Inspection, cleaning of the rails and functioning tests</a:t>
                      </a:r>
                    </a:p>
                    <a:p>
                      <a:pPr marL="914400" lvl="1" indent="-457200" algn="just">
                        <a:buFont typeface="Wingdings" panose="05000000000000000000" pitchFamily="2" charset="2"/>
                        <a:buChar char="Ø"/>
                      </a:pPr>
                      <a:r>
                        <a:rPr kumimoji="0" lang="en-GB" sz="1800" u="sng" kern="1200" dirty="0">
                          <a:solidFill>
                            <a:schemeClr val="dk1"/>
                          </a:solidFill>
                          <a:latin typeface="Calibri" panose="020F0502020204030204" pitchFamily="34" charset="0"/>
                          <a:ea typeface="+mn-ea"/>
                          <a:cs typeface="Calibri" panose="020F0502020204030204" pitchFamily="34" charset="0"/>
                        </a:rPr>
                        <a:t>Option 1</a:t>
                      </a:r>
                      <a:r>
                        <a:rPr kumimoji="0" lang="en-GB" sz="1800" kern="1200" dirty="0">
                          <a:solidFill>
                            <a:schemeClr val="dk1"/>
                          </a:solidFill>
                          <a:latin typeface="Calibri" panose="020F0502020204030204" pitchFamily="34" charset="0"/>
                          <a:ea typeface="+mn-ea"/>
                          <a:cs typeface="Calibri" panose="020F0502020204030204" pitchFamily="34" charset="0"/>
                        </a:rPr>
                        <a:t> </a:t>
                      </a:r>
                      <a:r>
                        <a:rPr kumimoji="0" lang="fr-FR" sz="1800" kern="1200" dirty="0">
                          <a:solidFill>
                            <a:schemeClr val="dk1"/>
                          </a:solidFill>
                          <a:latin typeface="Calibri" panose="020F0502020204030204" pitchFamily="34" charset="0"/>
                          <a:ea typeface="+mn-ea"/>
                          <a:cs typeface="Calibri" panose="020F0502020204030204" pitchFamily="34" charset="0"/>
                        </a:rPr>
                        <a:t>: </a:t>
                      </a:r>
                      <a:r>
                        <a:rPr kumimoji="0" lang="en-GB" sz="1800" kern="1200" dirty="0">
                          <a:solidFill>
                            <a:schemeClr val="tx1"/>
                          </a:solidFill>
                          <a:latin typeface="Calibri" panose="020F0502020204030204" pitchFamily="34" charset="0"/>
                          <a:ea typeface="+mn-ea"/>
                          <a:cs typeface="Calibri" panose="020F0502020204030204" pitchFamily="34" charset="0"/>
                        </a:rPr>
                        <a:t>change</a:t>
                      </a:r>
                      <a:r>
                        <a:rPr kumimoji="0" lang="en-GB" sz="1800" kern="1200" dirty="0">
                          <a:solidFill>
                            <a:srgbClr val="FF66FF"/>
                          </a:solidFill>
                          <a:latin typeface="Calibri" panose="020F0502020204030204" pitchFamily="34" charset="0"/>
                          <a:ea typeface="+mn-ea"/>
                          <a:cs typeface="Calibri" panose="020F0502020204030204" pitchFamily="34" charset="0"/>
                        </a:rPr>
                        <a:t> </a:t>
                      </a:r>
                      <a:r>
                        <a:rPr kumimoji="0" lang="en-GB" sz="1800" kern="1200" dirty="0">
                          <a:solidFill>
                            <a:schemeClr val="dk1"/>
                          </a:solidFill>
                          <a:latin typeface="Calibri" panose="020F0502020204030204" pitchFamily="34" charset="0"/>
                          <a:ea typeface="+mn-ea"/>
                          <a:cs typeface="Calibri" panose="020F0502020204030204" pitchFamily="34" charset="0"/>
                        </a:rPr>
                        <a:t>the conductor bands without the isolators on the rail activated</a:t>
                      </a:r>
                      <a:endParaRPr kumimoji="0" lang="fr-FR" sz="1800" kern="1200" dirty="0">
                        <a:solidFill>
                          <a:schemeClr val="dk1"/>
                        </a:solidFill>
                        <a:latin typeface="Calibri" panose="020F0502020204030204" pitchFamily="34" charset="0"/>
                        <a:ea typeface="+mn-ea"/>
                        <a:cs typeface="Calibri" panose="020F0502020204030204" pitchFamily="34" charset="0"/>
                      </a:endParaRPr>
                    </a:p>
                    <a:p>
                      <a:pPr marL="914400" lvl="1" indent="-457200" algn="just">
                        <a:buFont typeface="Wingdings" panose="05000000000000000000" pitchFamily="2" charset="2"/>
                        <a:buChar char="Ø"/>
                      </a:pPr>
                      <a:r>
                        <a:rPr kumimoji="0" lang="en-GB" sz="1800" u="sng" kern="1200" dirty="0">
                          <a:solidFill>
                            <a:schemeClr val="dk1"/>
                          </a:solidFill>
                          <a:latin typeface="Calibri" panose="020F0502020204030204" pitchFamily="34" charset="0"/>
                          <a:ea typeface="+mn-ea"/>
                          <a:cs typeface="Calibri" panose="020F0502020204030204" pitchFamily="34" charset="0"/>
                        </a:rPr>
                        <a:t>Option 2</a:t>
                      </a:r>
                      <a:r>
                        <a:rPr kumimoji="0" lang="en-GB" sz="1800" kern="1200" dirty="0">
                          <a:solidFill>
                            <a:schemeClr val="dk1"/>
                          </a:solidFill>
                          <a:latin typeface="Calibri" panose="020F0502020204030204" pitchFamily="34" charset="0"/>
                          <a:ea typeface="+mn-ea"/>
                          <a:cs typeface="Calibri" panose="020F0502020204030204" pitchFamily="34" charset="0"/>
                        </a:rPr>
                        <a:t> : </a:t>
                      </a:r>
                      <a:r>
                        <a:rPr kumimoji="0" lang="en-GB" sz="1800" b="0" kern="1200" dirty="0">
                          <a:solidFill>
                            <a:schemeClr val="tx1"/>
                          </a:solidFill>
                          <a:latin typeface="Calibri" panose="020F0502020204030204" pitchFamily="34" charset="0"/>
                          <a:ea typeface="+mn-ea"/>
                          <a:cs typeface="Calibri" panose="020F0502020204030204" pitchFamily="34" charset="0"/>
                        </a:rPr>
                        <a:t>change</a:t>
                      </a:r>
                      <a:r>
                        <a:rPr kumimoji="0" lang="en-GB" sz="1800" kern="1200" dirty="0">
                          <a:solidFill>
                            <a:srgbClr val="FF66FF"/>
                          </a:solidFill>
                          <a:latin typeface="Calibri" panose="020F0502020204030204" pitchFamily="34" charset="0"/>
                          <a:ea typeface="+mn-ea"/>
                          <a:cs typeface="Calibri" panose="020F0502020204030204" pitchFamily="34" charset="0"/>
                        </a:rPr>
                        <a:t> </a:t>
                      </a:r>
                      <a:r>
                        <a:rPr kumimoji="0" lang="en-GB" sz="1800" kern="1200" dirty="0">
                          <a:solidFill>
                            <a:schemeClr val="dk1"/>
                          </a:solidFill>
                          <a:latin typeface="Calibri" panose="020F0502020204030204" pitchFamily="34" charset="0"/>
                          <a:ea typeface="+mn-ea"/>
                          <a:cs typeface="Calibri" panose="020F0502020204030204" pitchFamily="34" charset="0"/>
                        </a:rPr>
                        <a:t>the conductor bands with the isolators on the rail activated</a:t>
                      </a:r>
                    </a:p>
                    <a:p>
                      <a:pPr marL="914400" lvl="1" indent="-457200" algn="just">
                        <a:buFont typeface="Wingdings" panose="05000000000000000000" pitchFamily="2" charset="2"/>
                        <a:buChar char="Ø"/>
                      </a:pPr>
                      <a:r>
                        <a:rPr kumimoji="0" lang="en-GB" sz="1800" u="sng" kern="1200" dirty="0">
                          <a:solidFill>
                            <a:schemeClr val="dk1"/>
                          </a:solidFill>
                          <a:latin typeface="Calibri" panose="020F0502020204030204" pitchFamily="34" charset="0"/>
                          <a:ea typeface="+mn-ea"/>
                          <a:cs typeface="Calibri" panose="020F0502020204030204" pitchFamily="34" charset="0"/>
                        </a:rPr>
                        <a:t>Option 3</a:t>
                      </a:r>
                      <a:r>
                        <a:rPr kumimoji="0" lang="en-GB" sz="1800" kern="1200" dirty="0">
                          <a:solidFill>
                            <a:schemeClr val="dk1"/>
                          </a:solidFill>
                          <a:latin typeface="Calibri" panose="020F0502020204030204" pitchFamily="34" charset="0"/>
                          <a:ea typeface="+mn-ea"/>
                          <a:cs typeface="Calibri" panose="020F0502020204030204" pitchFamily="34" charset="0"/>
                        </a:rPr>
                        <a:t> : Clean the shuttles wheels</a:t>
                      </a:r>
                      <a:endParaRPr kumimoji="0" lang="fr-FR"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810065152"/>
                  </a:ext>
                </a:extLst>
              </a:tr>
            </a:tbl>
          </a:graphicData>
        </a:graphic>
      </p:graphicFrame>
    </p:spTree>
    <p:extLst>
      <p:ext uri="{BB962C8B-B14F-4D97-AF65-F5344CB8AC3E}">
        <p14:creationId xmlns:p14="http://schemas.microsoft.com/office/powerpoint/2010/main" val="419119957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56</a:t>
            </a:fld>
            <a:endParaRPr lang="en-US" dirty="0"/>
          </a:p>
        </p:txBody>
      </p:sp>
      <p:sp>
        <p:nvSpPr>
          <p:cNvPr id="7" name="Title 1"/>
          <p:cNvSpPr txBox="1">
            <a:spLocks/>
          </p:cNvSpPr>
          <p:nvPr/>
        </p:nvSpPr>
        <p:spPr>
          <a:xfrm>
            <a:off x="4459574" y="321453"/>
            <a:ext cx="4646952"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GB" sz="2200" dirty="0" smtClean="0"/>
              <a:t>13. </a:t>
            </a:r>
            <a:r>
              <a:rPr lang="en-GB" sz="2400" dirty="0"/>
              <a:t>Additional maintenance of the MONTRAC</a:t>
            </a:r>
          </a:p>
        </p:txBody>
      </p:sp>
      <p:graphicFrame>
        <p:nvGraphicFramePr>
          <p:cNvPr id="5" name="Table 4"/>
          <p:cNvGraphicFramePr>
            <a:graphicFrameLocks noGrp="1"/>
          </p:cNvGraphicFramePr>
          <p:nvPr>
            <p:extLst>
              <p:ext uri="{D42A27DB-BD31-4B8C-83A1-F6EECF244321}">
                <p14:modId xmlns:p14="http://schemas.microsoft.com/office/powerpoint/2010/main" val="367973636"/>
              </p:ext>
            </p:extLst>
          </p:nvPr>
        </p:nvGraphicFramePr>
        <p:xfrm>
          <a:off x="211554" y="1087623"/>
          <a:ext cx="8820940" cy="2555483"/>
        </p:xfrm>
        <a:graphic>
          <a:graphicData uri="http://schemas.openxmlformats.org/drawingml/2006/table">
            <a:tbl>
              <a:tblPr firstRow="1" bandRow="1">
                <a:tableStyleId>{5C22544A-7EE6-4342-B048-85BDC9FD1C3A}</a:tableStyleId>
              </a:tblPr>
              <a:tblGrid>
                <a:gridCol w="8820940">
                  <a:extLst>
                    <a:ext uri="{9D8B030D-6E8A-4147-A177-3AD203B41FA5}">
                      <a16:colId xmlns:a16="http://schemas.microsoft.com/office/drawing/2014/main" val="4069188520"/>
                    </a:ext>
                  </a:extLst>
                </a:gridCol>
              </a:tblGrid>
              <a:tr h="0">
                <a:tc>
                  <a:txBody>
                    <a:bodyPr/>
                    <a:lstStyle/>
                    <a:p>
                      <a:pPr algn="ctr"/>
                      <a:r>
                        <a:rPr lang="fr-FR" sz="1800" dirty="0">
                          <a:latin typeface="Calibri" panose="020F0502020204030204" pitchFamily="34" charset="0"/>
                          <a:cs typeface="Calibri" panose="020F0502020204030204" pitchFamily="34" charset="0"/>
                        </a:rPr>
                        <a:t>OPTIMIZATION</a:t>
                      </a:r>
                    </a:p>
                  </a:txBody>
                  <a:tcPr/>
                </a:tc>
                <a:extLst>
                  <a:ext uri="{0D108BD9-81ED-4DB2-BD59-A6C34878D82A}">
                    <a16:rowId xmlns:a16="http://schemas.microsoft.com/office/drawing/2014/main" val="2080153155"/>
                  </a:ext>
                </a:extLst>
              </a:tr>
              <a:tr h="401185">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mn-lt"/>
                          <a:ea typeface="+mn-ea"/>
                          <a:cs typeface="+mn-cs"/>
                        </a:rPr>
                        <a:t>Intervention done after 3 months of cooling time</a:t>
                      </a:r>
                    </a:p>
                  </a:txBody>
                  <a:tcPr/>
                </a:tc>
                <a:extLst>
                  <a:ext uri="{0D108BD9-81ED-4DB2-BD59-A6C34878D82A}">
                    <a16:rowId xmlns:a16="http://schemas.microsoft.com/office/drawing/2014/main" val="1293649049"/>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kern="1200" dirty="0">
                          <a:solidFill>
                            <a:schemeClr val="dk1"/>
                          </a:solidFill>
                          <a:latin typeface="+mn-lt"/>
                          <a:ea typeface="+mn-ea"/>
                          <a:cs typeface="+mn-cs"/>
                        </a:rPr>
                        <a:t>Targets are evacuated from the target area</a:t>
                      </a:r>
                    </a:p>
                  </a:txBody>
                  <a:tcPr/>
                </a:tc>
                <a:extLst>
                  <a:ext uri="{0D108BD9-81ED-4DB2-BD59-A6C34878D82A}">
                    <a16:rowId xmlns:a16="http://schemas.microsoft.com/office/drawing/2014/main" val="2248336707"/>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mn-lt"/>
                          <a:ea typeface="+mn-ea"/>
                          <a:cs typeface="+mn-cs"/>
                          <a:sym typeface="Wingdings"/>
                        </a:rPr>
                        <a:t>Beam dumps and beam window shielded before intervention</a:t>
                      </a: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520855634"/>
                  </a:ext>
                </a:extLst>
              </a:tr>
              <a:tr h="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kern="1200" dirty="0">
                          <a:solidFill>
                            <a:schemeClr val="dk1"/>
                          </a:solidFill>
                          <a:latin typeface="+mn-lt"/>
                          <a:ea typeface="+mn-ea"/>
                          <a:cs typeface="+mn-cs"/>
                        </a:rPr>
                        <a:t>Shielding used with lead panels to reduce dose rate during the additional maintenance</a:t>
                      </a:r>
                    </a:p>
                  </a:txBody>
                  <a:tcPr/>
                </a:tc>
                <a:extLst>
                  <a:ext uri="{0D108BD9-81ED-4DB2-BD59-A6C34878D82A}">
                    <a16:rowId xmlns:a16="http://schemas.microsoft.com/office/drawing/2014/main" val="1043618813"/>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mn-lt"/>
                          <a:ea typeface="+mn-ea"/>
                          <a:cs typeface="+mn-cs"/>
                        </a:rPr>
                        <a:t>The cleaning of the rails is carried out with the arm extended, the body being as far as possible from the active elements</a:t>
                      </a: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482024691"/>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915223935"/>
              </p:ext>
            </p:extLst>
          </p:nvPr>
        </p:nvGraphicFramePr>
        <p:xfrm>
          <a:off x="211551" y="3751587"/>
          <a:ext cx="8820943" cy="2225040"/>
        </p:xfrm>
        <a:graphic>
          <a:graphicData uri="http://schemas.openxmlformats.org/drawingml/2006/table">
            <a:tbl>
              <a:tblPr firstRow="1" bandRow="1">
                <a:tableStyleId>{5C22544A-7EE6-4342-B048-85BDC9FD1C3A}</a:tableStyleId>
              </a:tblPr>
              <a:tblGrid>
                <a:gridCol w="4341399">
                  <a:extLst>
                    <a:ext uri="{9D8B030D-6E8A-4147-A177-3AD203B41FA5}">
                      <a16:colId xmlns:a16="http://schemas.microsoft.com/office/drawing/2014/main" val="4069188520"/>
                    </a:ext>
                  </a:extLst>
                </a:gridCol>
                <a:gridCol w="4479544">
                  <a:extLst>
                    <a:ext uri="{9D8B030D-6E8A-4147-A177-3AD203B41FA5}">
                      <a16:colId xmlns:a16="http://schemas.microsoft.com/office/drawing/2014/main" val="2733181611"/>
                    </a:ext>
                  </a:extLst>
                </a:gridCol>
              </a:tblGrid>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kern="1200" dirty="0">
                          <a:solidFill>
                            <a:schemeClr val="lt1"/>
                          </a:solidFill>
                          <a:latin typeface="Calibri" panose="020F0502020204030204" pitchFamily="34" charset="0"/>
                          <a:ea typeface="+mn-ea"/>
                          <a:cs typeface="Calibri" panose="020F0502020204030204" pitchFamily="34" charset="0"/>
                        </a:rPr>
                        <a:t>REX</a:t>
                      </a:r>
                      <a:endParaRPr kumimoji="0" lang="fr-FR" sz="2000" b="1" kern="1200" dirty="0">
                        <a:solidFill>
                          <a:schemeClr val="lt1"/>
                        </a:solidFill>
                        <a:latin typeface="Calibri" panose="020F0502020204030204" pitchFamily="34" charset="0"/>
                        <a:ea typeface="+mn-ea"/>
                        <a:cs typeface="Calibri" panose="020F0502020204030204" pitchFamily="34" charset="0"/>
                      </a:endParaRPr>
                    </a:p>
                  </a:txBody>
                  <a:tcPr/>
                </a:tc>
                <a:tc>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479586">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The spare part were not available for the intervention, consequently only a cleaning was performed </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a:buNone/>
                        <a:tabLst/>
                        <a:defRPr/>
                      </a:pPr>
                      <a:r>
                        <a:rPr kumimoji="0" lang="en-US" sz="1800" b="1" kern="1200" dirty="0">
                          <a:solidFill>
                            <a:schemeClr val="accent5">
                              <a:lumMod val="75000"/>
                            </a:schemeClr>
                          </a:solidFill>
                          <a:latin typeface="Calibri" panose="020F0502020204030204" pitchFamily="34" charset="0"/>
                          <a:ea typeface="+mn-ea"/>
                          <a:cs typeface="Calibri" panose="020F0502020204030204" pitchFamily="34" charset="0"/>
                          <a:sym typeface="Wingdings" panose="05000000000000000000" pitchFamily="2" charset="2"/>
                        </a:rPr>
                        <a:t>A=</a:t>
                      </a:r>
                      <a:r>
                        <a:rPr kumimoji="0" lang="en-US" sz="18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 </a:t>
                      </a:r>
                      <a:r>
                        <a:rPr kumimoji="0" lang="en-GB" sz="18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The replacement of spare parts is foreseen during the </a:t>
                      </a:r>
                      <a:r>
                        <a:rPr kumimoji="0" lang="en-GB" sz="1800" kern="120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LS2 / Regis Seidenbinder – EN/STI </a:t>
                      </a:r>
                      <a:endParaRPr kumimoji="0" lang="en-GB" sz="1800" kern="1200" dirty="0">
                        <a:solidFill>
                          <a:srgbClr val="FF0000"/>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496429292"/>
                  </a:ext>
                </a:extLst>
              </a:tr>
              <a:tr h="479586">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This first action (cleaning of the rails) </a:t>
                      </a:r>
                      <a:r>
                        <a:rPr kumimoji="0" lang="en-GB" sz="1800" kern="1200" dirty="0">
                          <a:solidFill>
                            <a:schemeClr val="tx1"/>
                          </a:solidFill>
                          <a:latin typeface="Calibri" panose="020F0502020204030204" pitchFamily="34" charset="0"/>
                          <a:ea typeface="+mn-ea"/>
                          <a:cs typeface="Calibri" panose="020F0502020204030204" pitchFamily="34" charset="0"/>
                        </a:rPr>
                        <a:t>allowed the removal of</a:t>
                      </a:r>
                      <a:r>
                        <a:rPr kumimoji="0" lang="en-GB" sz="1800" kern="1200" baseline="0" dirty="0">
                          <a:solidFill>
                            <a:srgbClr val="FF66FF"/>
                          </a:solidFill>
                          <a:latin typeface="Calibri" panose="020F0502020204030204" pitchFamily="34" charset="0"/>
                          <a:ea typeface="+mn-ea"/>
                          <a:cs typeface="Calibri" panose="020F0502020204030204" pitchFamily="34" charset="0"/>
                        </a:rPr>
                        <a:t> </a:t>
                      </a:r>
                      <a:r>
                        <a:rPr kumimoji="0" lang="en-GB" sz="1800" kern="1200" dirty="0">
                          <a:solidFill>
                            <a:schemeClr val="dk1"/>
                          </a:solidFill>
                          <a:latin typeface="Calibri" panose="020F0502020204030204" pitchFamily="34" charset="0"/>
                          <a:ea typeface="+mn-ea"/>
                          <a:cs typeface="Calibri" panose="020F0502020204030204" pitchFamily="34" charset="0"/>
                        </a:rPr>
                        <a:t>a lot of dust</a:t>
                      </a:r>
                      <a:r>
                        <a:rPr kumimoji="0" lang="en-GB" sz="1800" kern="1200" dirty="0">
                          <a:solidFill>
                            <a:schemeClr val="tx1"/>
                          </a:solidFill>
                          <a:latin typeface="Calibri" panose="020F0502020204030204" pitchFamily="34" charset="0"/>
                          <a:ea typeface="+mn-ea"/>
                          <a:cs typeface="Calibri" panose="020F0502020204030204" pitchFamily="34" charset="0"/>
                        </a:rPr>
                        <a:t>s</a:t>
                      </a:r>
                      <a:r>
                        <a:rPr kumimoji="0" lang="en-GB" sz="1800" kern="1200" dirty="0">
                          <a:solidFill>
                            <a:schemeClr val="dk1"/>
                          </a:solidFill>
                          <a:latin typeface="Calibri" panose="020F0502020204030204" pitchFamily="34" charset="0"/>
                          <a:ea typeface="+mn-ea"/>
                          <a:cs typeface="Calibri" panose="020F0502020204030204" pitchFamily="34" charset="0"/>
                        </a:rPr>
                        <a:t> on the rails </a:t>
                      </a: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a:buNone/>
                        <a:tabLst/>
                        <a:defRPr/>
                      </a:pPr>
                      <a:r>
                        <a:rPr kumimoji="0" lang="en-US" sz="1800" b="1" kern="1200" dirty="0">
                          <a:solidFill>
                            <a:schemeClr val="accent5">
                              <a:lumMod val="75000"/>
                            </a:schemeClr>
                          </a:solidFill>
                          <a:latin typeface="Calibri" panose="020F0502020204030204" pitchFamily="34" charset="0"/>
                          <a:ea typeface="+mn-ea"/>
                          <a:cs typeface="Calibri" panose="020F0502020204030204" pitchFamily="34" charset="0"/>
                          <a:sym typeface="Wingdings" panose="05000000000000000000" pitchFamily="2" charset="2"/>
                        </a:rPr>
                        <a:t>R=</a:t>
                      </a:r>
                      <a:r>
                        <a:rPr kumimoji="0" lang="en-US" sz="18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 </a:t>
                      </a:r>
                      <a:r>
                        <a:rPr kumimoji="0" lang="en-GB" sz="18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the first tests with the shuttles were conclusive and the shuttles moved correctly on the rails without stopping.</a:t>
                      </a:r>
                    </a:p>
                  </a:txBody>
                  <a:tcPr/>
                </a:tc>
                <a:extLst>
                  <a:ext uri="{0D108BD9-81ED-4DB2-BD59-A6C34878D82A}">
                    <a16:rowId xmlns:a16="http://schemas.microsoft.com/office/drawing/2014/main" val="2398418702"/>
                  </a:ext>
                </a:extLst>
              </a:tr>
            </a:tbl>
          </a:graphicData>
        </a:graphic>
      </p:graphicFrame>
    </p:spTree>
    <p:extLst>
      <p:ext uri="{BB962C8B-B14F-4D97-AF65-F5344CB8AC3E}">
        <p14:creationId xmlns:p14="http://schemas.microsoft.com/office/powerpoint/2010/main" val="396736914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57</a:t>
            </a:fld>
            <a:endParaRPr lang="en-US" dirty="0"/>
          </a:p>
        </p:txBody>
      </p:sp>
      <p:sp>
        <p:nvSpPr>
          <p:cNvPr id="7" name="Title 1"/>
          <p:cNvSpPr txBox="1">
            <a:spLocks/>
          </p:cNvSpPr>
          <p:nvPr/>
        </p:nvSpPr>
        <p:spPr>
          <a:xfrm>
            <a:off x="4459574" y="500048"/>
            <a:ext cx="4646952"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GB" sz="2200" dirty="0" smtClean="0"/>
              <a:t>13. </a:t>
            </a:r>
            <a:r>
              <a:rPr lang="en-GB" sz="2400" dirty="0"/>
              <a:t>Additional maintenance of the MONTRAC</a:t>
            </a:r>
          </a:p>
        </p:txBody>
      </p:sp>
      <p:sp>
        <p:nvSpPr>
          <p:cNvPr id="6" name="Rectangle 5"/>
          <p:cNvSpPr/>
          <p:nvPr/>
        </p:nvSpPr>
        <p:spPr>
          <a:xfrm>
            <a:off x="2673466" y="6247540"/>
            <a:ext cx="4904062" cy="584775"/>
          </a:xfrm>
          <a:prstGeom prst="rect">
            <a:avLst/>
          </a:prstGeom>
        </p:spPr>
        <p:txBody>
          <a:bodyPr wrap="square">
            <a:spAutoFit/>
          </a:bodyPr>
          <a:lstStyle/>
          <a:p>
            <a:r>
              <a:rPr lang="en-US" sz="1400" b="1" dirty="0">
                <a:solidFill>
                  <a:schemeClr val="bg1"/>
                </a:solidFill>
              </a:rPr>
              <a:t>C sticker #5 (</a:t>
            </a:r>
            <a:r>
              <a:rPr lang="fr-FR" sz="1400" dirty="0">
                <a:solidFill>
                  <a:schemeClr val="bg1"/>
                </a:solidFill>
              </a:rPr>
              <a:t>Bandeau conducteur</a:t>
            </a:r>
            <a:r>
              <a:rPr lang="en-US" sz="1400" b="1" dirty="0">
                <a:solidFill>
                  <a:schemeClr val="bg1"/>
                </a:solidFill>
              </a:rPr>
              <a:t>)</a:t>
            </a:r>
            <a:endParaRPr lang="en-GB" sz="1400" b="1" dirty="0">
              <a:solidFill>
                <a:schemeClr val="bg1"/>
              </a:solidFill>
            </a:endParaRPr>
          </a:p>
          <a:p>
            <a:endParaRPr lang="fr-FR" dirty="0"/>
          </a:p>
        </p:txBody>
      </p:sp>
      <p:graphicFrame>
        <p:nvGraphicFramePr>
          <p:cNvPr id="8" name="Table 7"/>
          <p:cNvGraphicFramePr>
            <a:graphicFrameLocks noGrp="1"/>
          </p:cNvGraphicFramePr>
          <p:nvPr>
            <p:extLst>
              <p:ext uri="{D42A27DB-BD31-4B8C-83A1-F6EECF244321}">
                <p14:modId xmlns:p14="http://schemas.microsoft.com/office/powerpoint/2010/main" val="2367170635"/>
              </p:ext>
            </p:extLst>
          </p:nvPr>
        </p:nvGraphicFramePr>
        <p:xfrm>
          <a:off x="211551" y="1151228"/>
          <a:ext cx="8820943" cy="5151120"/>
        </p:xfrm>
        <a:graphic>
          <a:graphicData uri="http://schemas.openxmlformats.org/drawingml/2006/table">
            <a:tbl>
              <a:tblPr firstRow="1" bandRow="1">
                <a:tableStyleId>{5C22544A-7EE6-4342-B048-85BDC9FD1C3A}</a:tableStyleId>
              </a:tblPr>
              <a:tblGrid>
                <a:gridCol w="2366757">
                  <a:extLst>
                    <a:ext uri="{9D8B030D-6E8A-4147-A177-3AD203B41FA5}">
                      <a16:colId xmlns:a16="http://schemas.microsoft.com/office/drawing/2014/main" val="4069188520"/>
                    </a:ext>
                  </a:extLst>
                </a:gridCol>
                <a:gridCol w="6454186">
                  <a:extLst>
                    <a:ext uri="{9D8B030D-6E8A-4147-A177-3AD203B41FA5}">
                      <a16:colId xmlns:a16="http://schemas.microsoft.com/office/drawing/2014/main" val="2733181611"/>
                    </a:ext>
                  </a:extLst>
                </a:gridCol>
              </a:tblGrid>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kern="1200" dirty="0">
                          <a:solidFill>
                            <a:schemeClr val="lt1"/>
                          </a:solidFill>
                          <a:latin typeface="Calibri" panose="020F0502020204030204" pitchFamily="34" charset="0"/>
                          <a:ea typeface="+mn-ea"/>
                          <a:cs typeface="Calibri" panose="020F0502020204030204" pitchFamily="34" charset="0"/>
                        </a:rPr>
                        <a:t>REX</a:t>
                      </a:r>
                      <a:endParaRPr kumimoji="0" lang="fr-FR" sz="2000" b="1" kern="1200" dirty="0">
                        <a:solidFill>
                          <a:schemeClr val="lt1"/>
                        </a:solidFill>
                        <a:latin typeface="Calibri" panose="020F0502020204030204" pitchFamily="34" charset="0"/>
                        <a:ea typeface="+mn-ea"/>
                        <a:cs typeface="Calibri" panose="020F0502020204030204" pitchFamily="34" charset="0"/>
                      </a:endParaRPr>
                    </a:p>
                  </a:txBody>
                  <a:tcPr/>
                </a:tc>
                <a:tc>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479586">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GB" sz="17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Samples were made on the MONTRAC rails to analyse the dusts. Analysis were made by EN-MME.</a:t>
                      </a: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GB" sz="17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GB" sz="17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GB" sz="17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GB" sz="17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kumimoji="0" lang="en-GB" sz="17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GB" sz="17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 </a:t>
                      </a:r>
                      <a:endParaRPr kumimoji="0" lang="en-US" sz="17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marR="0" lvl="0" indent="0" algn="l" defTabSz="971550" rtl="0" eaLnBrk="1" fontAlgn="auto" latinLnBrk="0" hangingPunct="1">
                        <a:lnSpc>
                          <a:spcPct val="100000"/>
                        </a:lnSpc>
                        <a:spcBef>
                          <a:spcPts val="0"/>
                        </a:spcBef>
                        <a:spcAft>
                          <a:spcPts val="0"/>
                        </a:spcAft>
                        <a:buClrTx/>
                        <a:buSzTx/>
                        <a:buFont typeface="Arial"/>
                        <a:buNone/>
                        <a:tabLst/>
                        <a:defRPr/>
                      </a:pPr>
                      <a:r>
                        <a:rPr kumimoji="0" lang="en-US" sz="1700" b="1" kern="1200" dirty="0">
                          <a:solidFill>
                            <a:schemeClr val="accent5">
                              <a:lumMod val="75000"/>
                            </a:schemeClr>
                          </a:solidFill>
                          <a:latin typeface="Calibri" panose="020F0502020204030204" pitchFamily="34" charset="0"/>
                          <a:ea typeface="+mn-ea"/>
                          <a:cs typeface="Calibri" panose="020F0502020204030204" pitchFamily="34" charset="0"/>
                          <a:sym typeface="Wingdings" panose="05000000000000000000" pitchFamily="2" charset="2"/>
                        </a:rPr>
                        <a:t>R=</a:t>
                      </a:r>
                      <a:r>
                        <a:rPr kumimoji="0" lang="en-US" sz="170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 </a:t>
                      </a:r>
                      <a:r>
                        <a:rPr kumimoji="0" lang="en-GB" sz="17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The results shows an important amount of Oxides (O).   </a:t>
                      </a:r>
                    </a:p>
                    <a:p>
                      <a:pPr marL="0" marR="0" lvl="0" indent="0" algn="l" defTabSz="971550" rtl="0" eaLnBrk="1" fontAlgn="auto" latinLnBrk="0" hangingPunct="1">
                        <a:lnSpc>
                          <a:spcPct val="100000"/>
                        </a:lnSpc>
                        <a:spcBef>
                          <a:spcPts val="0"/>
                        </a:spcBef>
                        <a:spcAft>
                          <a:spcPts val="0"/>
                        </a:spcAft>
                        <a:buClrTx/>
                        <a:buSzTx/>
                        <a:buFont typeface="Arial"/>
                        <a:buNone/>
                        <a:tabLst/>
                        <a:defRPr/>
                      </a:pPr>
                      <a:endParaRPr kumimoji="0" lang="en-GB" sz="17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0" indent="0" algn="l" defTabSz="971550" rtl="0" eaLnBrk="1" fontAlgn="auto" latinLnBrk="0" hangingPunct="1">
                        <a:lnSpc>
                          <a:spcPct val="100000"/>
                        </a:lnSpc>
                        <a:spcBef>
                          <a:spcPts val="0"/>
                        </a:spcBef>
                        <a:spcAft>
                          <a:spcPts val="0"/>
                        </a:spcAft>
                        <a:buClrTx/>
                        <a:buSzTx/>
                        <a:buFont typeface="Arial"/>
                        <a:buNone/>
                        <a:tabLst/>
                        <a:defRPr/>
                      </a:pPr>
                      <a:endParaRPr kumimoji="0" lang="en-GB" sz="17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0" indent="0" algn="l" defTabSz="971550" rtl="0" eaLnBrk="1" fontAlgn="auto" latinLnBrk="0" hangingPunct="1">
                        <a:lnSpc>
                          <a:spcPct val="100000"/>
                        </a:lnSpc>
                        <a:spcBef>
                          <a:spcPts val="0"/>
                        </a:spcBef>
                        <a:spcAft>
                          <a:spcPts val="0"/>
                        </a:spcAft>
                        <a:buClrTx/>
                        <a:buSzTx/>
                        <a:buFont typeface="Arial"/>
                        <a:buNone/>
                        <a:tabLst/>
                        <a:defRPr/>
                      </a:pPr>
                      <a:endParaRPr kumimoji="0" lang="en-GB" sz="17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0" indent="0" algn="l" defTabSz="971550" rtl="0" eaLnBrk="1" fontAlgn="auto" latinLnBrk="0" hangingPunct="1">
                        <a:lnSpc>
                          <a:spcPct val="100000"/>
                        </a:lnSpc>
                        <a:spcBef>
                          <a:spcPts val="0"/>
                        </a:spcBef>
                        <a:spcAft>
                          <a:spcPts val="0"/>
                        </a:spcAft>
                        <a:buClrTx/>
                        <a:buSzTx/>
                        <a:buFont typeface="Arial"/>
                        <a:buNone/>
                        <a:tabLst/>
                        <a:defRPr/>
                      </a:pPr>
                      <a:endParaRPr kumimoji="0" lang="en-GB" sz="17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0" indent="0" algn="l" defTabSz="971550" rtl="0" eaLnBrk="1" fontAlgn="auto" latinLnBrk="0" hangingPunct="1">
                        <a:lnSpc>
                          <a:spcPct val="100000"/>
                        </a:lnSpc>
                        <a:spcBef>
                          <a:spcPts val="0"/>
                        </a:spcBef>
                        <a:spcAft>
                          <a:spcPts val="0"/>
                        </a:spcAft>
                        <a:buClrTx/>
                        <a:buSzTx/>
                        <a:buFont typeface="Arial"/>
                        <a:buNone/>
                        <a:tabLst/>
                        <a:defRPr/>
                      </a:pPr>
                      <a:endParaRPr kumimoji="0" lang="en-GB" sz="17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0" indent="0" algn="l" defTabSz="971550" rtl="0" eaLnBrk="1" fontAlgn="auto" latinLnBrk="0" hangingPunct="1">
                        <a:lnSpc>
                          <a:spcPct val="100000"/>
                        </a:lnSpc>
                        <a:spcBef>
                          <a:spcPts val="0"/>
                        </a:spcBef>
                        <a:spcAft>
                          <a:spcPts val="0"/>
                        </a:spcAft>
                        <a:buClrTx/>
                        <a:buSzTx/>
                        <a:buFont typeface="Arial"/>
                        <a:buNone/>
                        <a:tabLst/>
                        <a:defRPr/>
                      </a:pPr>
                      <a:endParaRPr kumimoji="0" lang="en-GB" sz="17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0" indent="0" algn="l" defTabSz="971550" rtl="0" eaLnBrk="1" fontAlgn="auto" latinLnBrk="0" hangingPunct="1">
                        <a:lnSpc>
                          <a:spcPct val="100000"/>
                        </a:lnSpc>
                        <a:spcBef>
                          <a:spcPts val="0"/>
                        </a:spcBef>
                        <a:spcAft>
                          <a:spcPts val="0"/>
                        </a:spcAft>
                        <a:buClrTx/>
                        <a:buSzTx/>
                        <a:buFont typeface="Arial"/>
                        <a:buNone/>
                        <a:tabLst/>
                        <a:defRPr/>
                      </a:pPr>
                      <a:endParaRPr kumimoji="0" lang="en-GB" sz="17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0" indent="0" algn="l" defTabSz="971550" rtl="0" eaLnBrk="1" fontAlgn="auto" latinLnBrk="0" hangingPunct="1">
                        <a:lnSpc>
                          <a:spcPct val="100000"/>
                        </a:lnSpc>
                        <a:spcBef>
                          <a:spcPts val="0"/>
                        </a:spcBef>
                        <a:spcAft>
                          <a:spcPts val="0"/>
                        </a:spcAft>
                        <a:buClrTx/>
                        <a:buSzTx/>
                        <a:buFont typeface="Arial"/>
                        <a:buNone/>
                        <a:tabLst/>
                        <a:defRPr/>
                      </a:pPr>
                      <a:endParaRPr kumimoji="0" lang="en-GB" sz="17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0" indent="0" algn="l" defTabSz="971550" rtl="0" eaLnBrk="1" fontAlgn="auto" latinLnBrk="0" hangingPunct="1">
                        <a:lnSpc>
                          <a:spcPct val="100000"/>
                        </a:lnSpc>
                        <a:spcBef>
                          <a:spcPts val="0"/>
                        </a:spcBef>
                        <a:spcAft>
                          <a:spcPts val="0"/>
                        </a:spcAft>
                        <a:buClrTx/>
                        <a:buSzTx/>
                        <a:buFont typeface="Arial"/>
                        <a:buNone/>
                        <a:tabLst/>
                        <a:defRPr/>
                      </a:pPr>
                      <a:endParaRPr kumimoji="0" lang="en-GB" sz="17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0" indent="0" algn="l" defTabSz="971550" rtl="0" eaLnBrk="1" fontAlgn="auto" latinLnBrk="0" hangingPunct="1">
                        <a:lnSpc>
                          <a:spcPct val="100000"/>
                        </a:lnSpc>
                        <a:spcBef>
                          <a:spcPts val="0"/>
                        </a:spcBef>
                        <a:spcAft>
                          <a:spcPts val="0"/>
                        </a:spcAft>
                        <a:buClrTx/>
                        <a:buSzTx/>
                        <a:buFont typeface="Arial"/>
                        <a:buNone/>
                        <a:tabLst/>
                        <a:defRPr/>
                      </a:pPr>
                      <a:r>
                        <a:rPr kumimoji="0" lang="en-GB" sz="1700" b="1" kern="1200" dirty="0">
                          <a:solidFill>
                            <a:schemeClr val="accent5">
                              <a:lumMod val="75000"/>
                            </a:schemeClr>
                          </a:solidFill>
                          <a:latin typeface="Calibri" panose="020F0502020204030204" pitchFamily="34" charset="0"/>
                          <a:ea typeface="+mn-ea"/>
                          <a:cs typeface="Calibri" panose="020F0502020204030204" pitchFamily="34" charset="0"/>
                          <a:sym typeface="Wingdings" panose="05000000000000000000" pitchFamily="2" charset="2"/>
                        </a:rPr>
                        <a:t>A= </a:t>
                      </a:r>
                      <a:r>
                        <a:rPr kumimoji="0" lang="en-GB" sz="1700" b="0" kern="120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During</a:t>
                      </a:r>
                      <a:r>
                        <a:rPr kumimoji="0" lang="en-GB" sz="1700" b="0" kern="1200" baseline="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 the LS2, 3 options are possible to fix this </a:t>
                      </a:r>
                      <a:r>
                        <a:rPr kumimoji="0" lang="en-GB" sz="1700" b="0" kern="1200" baseline="0" dirty="0" smtClean="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problem / Regis Seidenbinder – EN/STI: </a:t>
                      </a:r>
                      <a:endParaRPr kumimoji="0" lang="en-GB" sz="1700" b="0" kern="1200" baseline="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endParaRPr>
                    </a:p>
                    <a:p>
                      <a:pPr marL="0" marR="0" lvl="0" indent="0" algn="l" defTabSz="971550" rtl="0" eaLnBrk="1" fontAlgn="auto" latinLnBrk="0" hangingPunct="1">
                        <a:lnSpc>
                          <a:spcPct val="100000"/>
                        </a:lnSpc>
                        <a:spcBef>
                          <a:spcPts val="0"/>
                        </a:spcBef>
                        <a:spcAft>
                          <a:spcPts val="0"/>
                        </a:spcAft>
                        <a:buClrTx/>
                        <a:buSzTx/>
                        <a:buFont typeface="Arial"/>
                        <a:buNone/>
                        <a:tabLst/>
                        <a:defRPr/>
                      </a:pPr>
                      <a:r>
                        <a:rPr kumimoji="0" lang="en-GB" sz="1700" b="0" kern="1200" baseline="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      - </a:t>
                      </a:r>
                      <a:r>
                        <a:rPr kumimoji="0" lang="en-GB" sz="1700" b="0" u="sng" kern="1200" baseline="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OPTION 1</a:t>
                      </a:r>
                      <a:r>
                        <a:rPr kumimoji="0" lang="en-GB" sz="1700" b="0" kern="1200" baseline="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 Change the rails for new rails with an oxidation resistant material (permanent solution)</a:t>
                      </a:r>
                    </a:p>
                    <a:p>
                      <a:pPr marL="0" marR="0" lvl="0" indent="0" algn="l" defTabSz="971550" rtl="0" eaLnBrk="1" fontAlgn="auto" latinLnBrk="0" hangingPunct="1">
                        <a:lnSpc>
                          <a:spcPct val="100000"/>
                        </a:lnSpc>
                        <a:spcBef>
                          <a:spcPts val="0"/>
                        </a:spcBef>
                        <a:spcAft>
                          <a:spcPts val="0"/>
                        </a:spcAft>
                        <a:buClrTx/>
                        <a:buSzTx/>
                        <a:buFont typeface="Arial"/>
                        <a:buNone/>
                        <a:tabLst/>
                        <a:defRPr/>
                      </a:pPr>
                      <a:r>
                        <a:rPr kumimoji="0" lang="en-GB" sz="1700" b="0" kern="1200" baseline="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      - </a:t>
                      </a:r>
                      <a:r>
                        <a:rPr kumimoji="0" lang="en-GB" sz="1700" b="0" u="sng" kern="1200" baseline="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OPTION 2</a:t>
                      </a:r>
                      <a:r>
                        <a:rPr kumimoji="0" lang="en-GB" sz="1700" b="0" kern="1200" baseline="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 Cover the rails with a coating resistant to oxidation (permanent solution)</a:t>
                      </a:r>
                    </a:p>
                    <a:p>
                      <a:pPr marL="0" marR="0" lvl="0" indent="0" algn="l" defTabSz="971550" rtl="0" eaLnBrk="1" fontAlgn="auto" latinLnBrk="0" hangingPunct="1">
                        <a:lnSpc>
                          <a:spcPct val="100000"/>
                        </a:lnSpc>
                        <a:spcBef>
                          <a:spcPts val="0"/>
                        </a:spcBef>
                        <a:spcAft>
                          <a:spcPts val="0"/>
                        </a:spcAft>
                        <a:buClrTx/>
                        <a:buSzTx/>
                        <a:buFont typeface="Arial"/>
                        <a:buNone/>
                        <a:tabLst/>
                        <a:defRPr/>
                      </a:pPr>
                      <a:r>
                        <a:rPr kumimoji="0" lang="en-GB" sz="1700" b="0" kern="1200" baseline="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      - </a:t>
                      </a:r>
                      <a:r>
                        <a:rPr kumimoji="0" lang="en-GB" sz="1700" b="0" u="sng" kern="1200" baseline="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OPTION 3</a:t>
                      </a:r>
                      <a:r>
                        <a:rPr kumimoji="0" lang="en-GB" sz="1700" b="0" kern="1200" baseline="0" dirty="0">
                          <a:solidFill>
                            <a:srgbClr val="FF0000"/>
                          </a:solidFill>
                          <a:latin typeface="Calibri" panose="020F0502020204030204" pitchFamily="34" charset="0"/>
                          <a:ea typeface="+mn-ea"/>
                          <a:cs typeface="Calibri" panose="020F0502020204030204" pitchFamily="34" charset="0"/>
                          <a:sym typeface="Wingdings" panose="05000000000000000000" pitchFamily="2" charset="2"/>
                        </a:rPr>
                        <a:t>: Clean the rails (temporary solution to repeat) </a:t>
                      </a:r>
                    </a:p>
                    <a:p>
                      <a:pPr marL="0" marR="0" lvl="0" indent="0" algn="l" defTabSz="971550" rtl="0" eaLnBrk="1" fontAlgn="auto" latinLnBrk="0" hangingPunct="1">
                        <a:lnSpc>
                          <a:spcPct val="100000"/>
                        </a:lnSpc>
                        <a:spcBef>
                          <a:spcPts val="0"/>
                        </a:spcBef>
                        <a:spcAft>
                          <a:spcPts val="0"/>
                        </a:spcAft>
                        <a:buClrTx/>
                        <a:buSzTx/>
                        <a:buFont typeface="Arial"/>
                        <a:buNone/>
                        <a:tabLst/>
                        <a:defRPr/>
                      </a:pPr>
                      <a:endParaRPr kumimoji="0" lang="en-GB" sz="1700" b="0" kern="1200" dirty="0">
                        <a:solidFill>
                          <a:schemeClr val="tx1"/>
                        </a:solidFill>
                        <a:latin typeface="Calibri" panose="020F0502020204030204" pitchFamily="34" charset="0"/>
                        <a:ea typeface="+mn-ea"/>
                        <a:cs typeface="Calibri" panose="020F0502020204030204" pitchFamily="34" charset="0"/>
                        <a:sym typeface="Wingdings" panose="05000000000000000000" pitchFamily="2" charset="2"/>
                      </a:endParaRPr>
                    </a:p>
                  </a:txBody>
                  <a:tcPr/>
                </a:tc>
                <a:extLst>
                  <a:ext uri="{0D108BD9-81ED-4DB2-BD59-A6C34878D82A}">
                    <a16:rowId xmlns:a16="http://schemas.microsoft.com/office/drawing/2014/main" val="2982689421"/>
                  </a:ext>
                </a:extLst>
              </a:tr>
            </a:tbl>
          </a:graphicData>
        </a:graphic>
      </p:graphicFrame>
      <p:pic>
        <p:nvPicPr>
          <p:cNvPr id="4" name="Picture 3"/>
          <p:cNvPicPr>
            <a:picLocks noChangeAspect="1"/>
          </p:cNvPicPr>
          <p:nvPr/>
        </p:nvPicPr>
        <p:blipFill rotWithShape="1">
          <a:blip r:embed="rId2"/>
          <a:srcRect l="4957"/>
          <a:stretch/>
        </p:blipFill>
        <p:spPr>
          <a:xfrm>
            <a:off x="2991088" y="1872834"/>
            <a:ext cx="5377117" cy="2036240"/>
          </a:xfrm>
          <a:prstGeom prst="rect">
            <a:avLst/>
          </a:prstGeom>
        </p:spPr>
      </p:pic>
    </p:spTree>
    <p:extLst>
      <p:ext uri="{BB962C8B-B14F-4D97-AF65-F5344CB8AC3E}">
        <p14:creationId xmlns:p14="http://schemas.microsoft.com/office/powerpoint/2010/main" val="301264992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28544"/>
            <a:ext cx="8229600" cy="5494638"/>
          </a:xfrm>
        </p:spPr>
        <p:txBody>
          <a:bodyPr>
            <a:normAutofit fontScale="85000" lnSpcReduction="20000"/>
          </a:bodyPr>
          <a:lstStyle/>
          <a:p>
            <a:pPr marL="0" indent="0">
              <a:buNone/>
            </a:pPr>
            <a:endParaRPr lang="en-US" dirty="0"/>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Introduction</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Target transfer to ISR3 </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Reorganization of the targets in ISR 3</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fontAlgn="t">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FE maintenance </a:t>
            </a:r>
          </a:p>
          <a:p>
            <a:pPr marL="514350" indent="-514350" fontAlgn="t">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SEMGRID beam alignment</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Laser window exchange maintenance and tests</a:t>
            </a:r>
            <a:endParaRPr lang="en-GB" dirty="0">
              <a:solidFill>
                <a:schemeClr val="bg1">
                  <a:lumMod val="65000"/>
                </a:schemeClr>
              </a:solidFill>
              <a:latin typeface="Calibri" panose="020F0502020204030204" pitchFamily="34" charset="0"/>
              <a:cs typeface="Calibri" panose="020F0502020204030204" pitchFamily="34" charset="0"/>
            </a:endParaRPr>
          </a:p>
          <a:p>
            <a:pPr marL="240030" indent="-514350" fontAlgn="t">
              <a:spcBef>
                <a:spcPts val="0"/>
              </a:spcBef>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LIEBE target tests</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dirty="0" smtClean="0">
                <a:solidFill>
                  <a:schemeClr val="bg1">
                    <a:lumMod val="65000"/>
                  </a:schemeClr>
                </a:solidFill>
                <a:latin typeface="Calibri" panose="020F0502020204030204" pitchFamily="34" charset="0"/>
                <a:cs typeface="Calibri" panose="020F0502020204030204" pitchFamily="34" charset="0"/>
              </a:rPr>
              <a:t>Inspection </a:t>
            </a:r>
            <a:r>
              <a:rPr lang="en-US" dirty="0">
                <a:solidFill>
                  <a:schemeClr val="bg1">
                    <a:lumMod val="65000"/>
                  </a:schemeClr>
                </a:solidFill>
                <a:latin typeface="Calibri" panose="020F0502020204030204" pitchFamily="34" charset="0"/>
                <a:cs typeface="Calibri" panose="020F0502020204030204" pitchFamily="34" charset="0"/>
              </a:rPr>
              <a:t>of the GPS and HRS FE</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Cleaning of the 179 and 838</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Additional maintenance of the MONTRAC</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Lists Tests</a:t>
            </a:r>
          </a:p>
          <a:p>
            <a:pPr marL="514350" indent="-514350">
              <a:buFont typeface="+mj-lt"/>
              <a:buAutoNum type="arabicPeriod"/>
            </a:pPr>
            <a:r>
              <a:rPr lang="en-GB" dirty="0">
                <a:solidFill>
                  <a:schemeClr val="bg1">
                    <a:lumMod val="65000"/>
                  </a:schemeClr>
                </a:solidFill>
                <a:latin typeface="Calibri" panose="020F0502020204030204" pitchFamily="34" charset="0"/>
                <a:cs typeface="Calibri" panose="020F0502020204030204" pitchFamily="34" charset="0"/>
              </a:rPr>
              <a:t>Retrieval of the target #501 and test laser on HRS FE</a:t>
            </a:r>
          </a:p>
          <a:p>
            <a:pPr marL="514350" indent="-514350">
              <a:buFont typeface="+mj-lt"/>
              <a:buAutoNum type="arabicPeriod"/>
            </a:pPr>
            <a:r>
              <a:rPr lang="en-GB" dirty="0">
                <a:solidFill>
                  <a:schemeClr val="bg1">
                    <a:lumMod val="65000"/>
                  </a:schemeClr>
                </a:solidFill>
                <a:latin typeface="Calibri" panose="020F0502020204030204" pitchFamily="34" charset="0"/>
                <a:cs typeface="Calibri" panose="020F0502020204030204" pitchFamily="34" charset="0"/>
              </a:rPr>
              <a:t>Montrac Maintenance and Tests</a:t>
            </a:r>
          </a:p>
          <a:p>
            <a:pPr marL="514350" indent="-514350">
              <a:buFont typeface="+mj-lt"/>
              <a:buAutoNum type="arabicPeriod"/>
            </a:pPr>
            <a:r>
              <a:rPr lang="en-GB" dirty="0">
                <a:solidFill>
                  <a:schemeClr val="accent4">
                    <a:lumMod val="75000"/>
                  </a:schemeClr>
                </a:solidFill>
                <a:latin typeface="Calibri" panose="020F0502020204030204" pitchFamily="34" charset="0"/>
                <a:cs typeface="Calibri" panose="020F0502020204030204" pitchFamily="34" charset="0"/>
              </a:rPr>
              <a:t>HRS FE patch-panel replacement</a:t>
            </a:r>
            <a:endParaRPr lang="en-US" dirty="0">
              <a:solidFill>
                <a:schemeClr val="accent4">
                  <a:lumMod val="75000"/>
                </a:schemeClr>
              </a:solidFill>
              <a:latin typeface="Calibri" panose="020F0502020204030204" pitchFamily="34" charset="0"/>
              <a:cs typeface="Calibri" panose="020F0502020204030204" pitchFamily="34" charset="0"/>
            </a:endParaRPr>
          </a:p>
          <a:p>
            <a:pPr marL="514350" indent="-514350">
              <a:buFont typeface="+mj-lt"/>
              <a:buAutoNum type="arabicPeriod"/>
            </a:pPr>
            <a:endParaRPr lang="en-US" dirty="0">
              <a:solidFill>
                <a:schemeClr val="accent4">
                  <a:lumMod val="75000"/>
                </a:schemeClr>
              </a:solidFill>
            </a:endParaRPr>
          </a:p>
          <a:p>
            <a:pPr marL="514350" indent="-514350">
              <a:buFont typeface="+mj-lt"/>
              <a:buAutoNum type="arabicPeriod"/>
            </a:pPr>
            <a:endParaRPr lang="en-US" dirty="0">
              <a:solidFill>
                <a:schemeClr val="accent4">
                  <a:lumMod val="75000"/>
                </a:schemeClr>
              </a:solidFill>
            </a:endParaRPr>
          </a:p>
          <a:p>
            <a:pPr marL="514350" indent="-514350">
              <a:buFont typeface="+mj-lt"/>
              <a:buAutoNum type="arabicPeriod"/>
            </a:pPr>
            <a:endParaRPr lang="en-US" dirty="0">
              <a:solidFill>
                <a:schemeClr val="accent4">
                  <a:lumMod val="75000"/>
                </a:schemeClr>
              </a:solidFill>
            </a:endParaRPr>
          </a:p>
        </p:txBody>
      </p:sp>
      <p:sp>
        <p:nvSpPr>
          <p:cNvPr id="4"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58</a:t>
            </a:fld>
            <a:endParaRPr lang="en-US" dirty="0"/>
          </a:p>
        </p:txBody>
      </p:sp>
    </p:spTree>
    <p:extLst>
      <p:ext uri="{BB962C8B-B14F-4D97-AF65-F5344CB8AC3E}">
        <p14:creationId xmlns:p14="http://schemas.microsoft.com/office/powerpoint/2010/main" val="358065001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59</a:t>
            </a:fld>
            <a:endParaRPr lang="en-US" dirty="0"/>
          </a:p>
        </p:txBody>
      </p:sp>
      <p:sp>
        <p:nvSpPr>
          <p:cNvPr id="5" name="Title 1"/>
          <p:cNvSpPr txBox="1">
            <a:spLocks/>
          </p:cNvSpPr>
          <p:nvPr/>
        </p:nvSpPr>
        <p:spPr>
          <a:xfrm>
            <a:off x="5526107" y="500048"/>
            <a:ext cx="3145704"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GB" sz="2200" dirty="0" smtClean="0"/>
              <a:t>14. </a:t>
            </a:r>
            <a:r>
              <a:rPr lang="en-GB" sz="2400" dirty="0"/>
              <a:t>HRS FE patch-panel replacement</a:t>
            </a:r>
          </a:p>
          <a:p>
            <a:pPr defTabSz="914400"/>
            <a:endParaRPr lang="en-GB" sz="2400" dirty="0"/>
          </a:p>
        </p:txBody>
      </p:sp>
      <p:graphicFrame>
        <p:nvGraphicFramePr>
          <p:cNvPr id="7" name="Table 6"/>
          <p:cNvGraphicFramePr>
            <a:graphicFrameLocks noGrp="1"/>
          </p:cNvGraphicFramePr>
          <p:nvPr>
            <p:extLst>
              <p:ext uri="{D42A27DB-BD31-4B8C-83A1-F6EECF244321}">
                <p14:modId xmlns:p14="http://schemas.microsoft.com/office/powerpoint/2010/main" val="345408072"/>
              </p:ext>
            </p:extLst>
          </p:nvPr>
        </p:nvGraphicFramePr>
        <p:xfrm>
          <a:off x="157706" y="1027453"/>
          <a:ext cx="8820940" cy="1928968"/>
        </p:xfrm>
        <a:graphic>
          <a:graphicData uri="http://schemas.openxmlformats.org/drawingml/2006/table">
            <a:tbl>
              <a:tblPr firstRow="1" bandRow="1">
                <a:tableStyleId>{5C22544A-7EE6-4342-B048-85BDC9FD1C3A}</a:tableStyleId>
              </a:tblPr>
              <a:tblGrid>
                <a:gridCol w="8820940">
                  <a:extLst>
                    <a:ext uri="{9D8B030D-6E8A-4147-A177-3AD203B41FA5}">
                      <a16:colId xmlns:a16="http://schemas.microsoft.com/office/drawing/2014/main" val="4069188520"/>
                    </a:ext>
                  </a:extLst>
                </a:gridCol>
              </a:tblGrid>
              <a:tr h="374488">
                <a:tc>
                  <a:txBody>
                    <a:bodyPr/>
                    <a:lstStyle/>
                    <a:p>
                      <a:pPr algn="ctr"/>
                      <a:r>
                        <a:rPr lang="fr-FR" sz="1800" dirty="0">
                          <a:latin typeface="Calibri" panose="020F0502020204030204" pitchFamily="34" charset="0"/>
                          <a:cs typeface="Calibri" panose="020F0502020204030204" pitchFamily="34" charset="0"/>
                        </a:rPr>
                        <a:t>JUSTIFICATION</a:t>
                      </a:r>
                    </a:p>
                  </a:txBody>
                  <a:tcPr/>
                </a:tc>
                <a:extLst>
                  <a:ext uri="{0D108BD9-81ED-4DB2-BD59-A6C34878D82A}">
                    <a16:rowId xmlns:a16="http://schemas.microsoft.com/office/drawing/2014/main" val="2080153155"/>
                  </a:ext>
                </a:extLst>
              </a:tr>
              <a:tr h="401185">
                <a:tc>
                  <a:txBody>
                    <a:bodyPr/>
                    <a:lstStyle/>
                    <a:p>
                      <a:pPr marL="0" indent="0" algn="just">
                        <a:buFont typeface="Arial" panose="020B0604020202020204" pitchFamily="34" charset="0"/>
                        <a:buNone/>
                      </a:pPr>
                      <a:r>
                        <a:rPr kumimoji="0" lang="en-GB" sz="1800" kern="1200" dirty="0">
                          <a:solidFill>
                            <a:schemeClr val="dk1"/>
                          </a:solidFill>
                          <a:latin typeface="Calibri" panose="020F0502020204030204" pitchFamily="34" charset="0"/>
                          <a:ea typeface="+mn-ea"/>
                          <a:cs typeface="Calibri" panose="020F0502020204030204" pitchFamily="34" charset="0"/>
                        </a:rPr>
                        <a:t>Insulation tests show a severe insulation breakdown problem </a:t>
                      </a:r>
                      <a:r>
                        <a:rPr kumimoji="0" lang="en-GB" sz="1800" kern="1200" dirty="0">
                          <a:solidFill>
                            <a:schemeClr val="tx1"/>
                          </a:solidFill>
                          <a:latin typeface="Calibri" panose="020F0502020204030204" pitchFamily="34" charset="0"/>
                          <a:ea typeface="+mn-ea"/>
                          <a:cs typeface="Calibri" panose="020F0502020204030204" pitchFamily="34" charset="0"/>
                        </a:rPr>
                        <a:t>during ISOLDE commissioning phase </a:t>
                      </a:r>
                      <a:r>
                        <a:rPr kumimoji="0" lang="en-GB" sz="1800" kern="1200" dirty="0">
                          <a:solidFill>
                            <a:schemeClr val="dk1"/>
                          </a:solidFill>
                          <a:latin typeface="Calibri" panose="020F0502020204030204" pitchFamily="34" charset="0"/>
                          <a:ea typeface="+mn-ea"/>
                          <a:cs typeface="Calibri" panose="020F0502020204030204" pitchFamily="34" charset="0"/>
                        </a:rPr>
                        <a:t>between the separator-area patch panel and the quadrupole electrodes T and R. Without proper insulation of the cables the HRS FE cannot be used</a:t>
                      </a:r>
                    </a:p>
                  </a:txBody>
                  <a:tcPr/>
                </a:tc>
                <a:extLst>
                  <a:ext uri="{0D108BD9-81ED-4DB2-BD59-A6C34878D82A}">
                    <a16:rowId xmlns:a16="http://schemas.microsoft.com/office/drawing/2014/main" val="1293649049"/>
                  </a:ext>
                </a:extLst>
              </a:tr>
              <a:tr h="401185">
                <a:tc>
                  <a:txBody>
                    <a:body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Replace all the patch panel connectors (which are not rad-hard) in order to avoid a future intervention during operation when dose rates will be higher</a:t>
                      </a:r>
                      <a:endParaRPr kumimoji="0" lang="fr-FR"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810065152"/>
                  </a:ext>
                </a:extLst>
              </a:tr>
            </a:tbl>
          </a:graphicData>
        </a:graphic>
      </p:graphicFrame>
    </p:spTree>
    <p:extLst>
      <p:ext uri="{BB962C8B-B14F-4D97-AF65-F5344CB8AC3E}">
        <p14:creationId xmlns:p14="http://schemas.microsoft.com/office/powerpoint/2010/main" val="11747997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6</a:t>
            </a:fld>
            <a:endParaRPr lang="en-US" dirty="0"/>
          </a:p>
        </p:txBody>
      </p:sp>
      <p:sp>
        <p:nvSpPr>
          <p:cNvPr id="5" name="Title 1"/>
          <p:cNvSpPr txBox="1">
            <a:spLocks/>
          </p:cNvSpPr>
          <p:nvPr/>
        </p:nvSpPr>
        <p:spPr>
          <a:xfrm>
            <a:off x="5032033" y="500048"/>
            <a:ext cx="4111967"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2. Target transfer to ISR3 </a:t>
            </a:r>
          </a:p>
        </p:txBody>
      </p:sp>
      <p:graphicFrame>
        <p:nvGraphicFramePr>
          <p:cNvPr id="8" name="Table 7"/>
          <p:cNvGraphicFramePr>
            <a:graphicFrameLocks noGrp="1"/>
          </p:cNvGraphicFramePr>
          <p:nvPr>
            <p:extLst>
              <p:ext uri="{D42A27DB-BD31-4B8C-83A1-F6EECF244321}">
                <p14:modId xmlns:p14="http://schemas.microsoft.com/office/powerpoint/2010/main" val="4209672488"/>
              </p:ext>
            </p:extLst>
          </p:nvPr>
        </p:nvGraphicFramePr>
        <p:xfrm>
          <a:off x="180653" y="2295572"/>
          <a:ext cx="8820940" cy="3967480"/>
        </p:xfrm>
        <a:graphic>
          <a:graphicData uri="http://schemas.openxmlformats.org/drawingml/2006/table">
            <a:tbl>
              <a:tblPr firstRow="1" bandRow="1">
                <a:tableStyleId>{5C22544A-7EE6-4342-B048-85BDC9FD1C3A}</a:tableStyleId>
              </a:tblPr>
              <a:tblGrid>
                <a:gridCol w="4942890">
                  <a:extLst>
                    <a:ext uri="{9D8B030D-6E8A-4147-A177-3AD203B41FA5}">
                      <a16:colId xmlns:a16="http://schemas.microsoft.com/office/drawing/2014/main" val="4069188520"/>
                    </a:ext>
                  </a:extLst>
                </a:gridCol>
                <a:gridCol w="3878050">
                  <a:extLst>
                    <a:ext uri="{9D8B030D-6E8A-4147-A177-3AD203B41FA5}">
                      <a16:colId xmlns:a16="http://schemas.microsoft.com/office/drawing/2014/main" val="329162496"/>
                    </a:ext>
                  </a:extLst>
                </a:gridCol>
              </a:tblGrid>
              <a:tr h="370840">
                <a:tc>
                  <a:txBody>
                    <a:bodyPr/>
                    <a:lstStyle/>
                    <a:p>
                      <a:pPr algn="ctr"/>
                      <a:r>
                        <a:rPr kumimoji="0" lang="en-US" sz="2000" b="1" kern="1200" dirty="0">
                          <a:solidFill>
                            <a:schemeClr val="lt1"/>
                          </a:solidFill>
                          <a:latin typeface="Calibri" panose="020F0502020204030204" pitchFamily="34" charset="0"/>
                          <a:ea typeface="+mn-ea"/>
                          <a:cs typeface="Calibri" panose="020F0502020204030204" pitchFamily="34" charset="0"/>
                        </a:rPr>
                        <a:t>OPTIMIZATION</a:t>
                      </a:r>
                      <a:endParaRPr lang="fr-FR" dirty="0">
                        <a:latin typeface="Calibri" panose="020F0502020204030204" pitchFamily="34" charset="0"/>
                        <a:cs typeface="Calibri" panose="020F0502020204030204" pitchFamily="34" charset="0"/>
                      </a:endParaRPr>
                    </a:p>
                  </a:txBody>
                  <a:tcPr/>
                </a:tc>
                <a:tc>
                  <a:txBody>
                    <a:bodyPr/>
                    <a:lstStyle/>
                    <a:p>
                      <a:pPr algn="ctr"/>
                      <a:r>
                        <a:rPr lang="fr-FR" dirty="0">
                          <a:latin typeface="Calibri" panose="020F0502020204030204" pitchFamily="34" charset="0"/>
                          <a:cs typeface="Calibri" panose="020F0502020204030204" pitchFamily="34" charset="0"/>
                        </a:rPr>
                        <a:t>PICTURE</a:t>
                      </a:r>
                    </a:p>
                  </a:txBody>
                  <a:tcPr/>
                </a:tc>
                <a:extLst>
                  <a:ext uri="{0D108BD9-81ED-4DB2-BD59-A6C34878D82A}">
                    <a16:rowId xmlns:a16="http://schemas.microsoft.com/office/drawing/2014/main" val="2080153155"/>
                  </a:ext>
                </a:extLst>
              </a:tr>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Intervention performed every year </a:t>
                      </a:r>
                      <a:r>
                        <a:rPr kumimoji="0" lang="en-US" sz="1800" kern="1200" dirty="0">
                          <a:solidFill>
                            <a:schemeClr val="dk1"/>
                          </a:solidFill>
                          <a:latin typeface="Calibri" panose="020F0502020204030204" pitchFamily="34" charset="0"/>
                          <a:ea typeface="+mn-ea"/>
                          <a:cs typeface="Calibri" panose="020F0502020204030204" pitchFamily="34" charset="0"/>
                          <a:sym typeface="Wingdings"/>
                        </a:rPr>
                        <a:t> Expertise allows faster and more precise interventions.</a:t>
                      </a: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sym typeface="Wingdings"/>
                      </a:endParaRPr>
                    </a:p>
                  </a:txBody>
                  <a:tcPr/>
                </a:tc>
                <a:extLst>
                  <a:ext uri="{0D108BD9-81ED-4DB2-BD59-A6C34878D82A}">
                    <a16:rowId xmlns:a16="http://schemas.microsoft.com/office/drawing/2014/main" val="3726111793"/>
                  </a:ext>
                </a:extLst>
              </a:tr>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Transport done outside working hours </a:t>
                      </a:r>
                      <a:r>
                        <a:rPr kumimoji="0" lang="en-US" sz="1800" kern="1200" dirty="0">
                          <a:solidFill>
                            <a:schemeClr val="tx1"/>
                          </a:solidFill>
                          <a:latin typeface="Calibri" panose="020F0502020204030204" pitchFamily="34" charset="0"/>
                          <a:ea typeface="+mn-ea"/>
                          <a:cs typeface="Calibri" panose="020F0502020204030204" pitchFamily="34" charset="0"/>
                        </a:rPr>
                        <a:t>because dose rate at contact of the truck may be &gt; 2mSv/h</a:t>
                      </a:r>
                      <a:endParaRPr lang="fr-FR" dirty="0">
                        <a:solidFill>
                          <a:schemeClr val="tx1"/>
                        </a:solidFill>
                        <a:latin typeface="Calibri" panose="020F0502020204030204" pitchFamily="34" charset="0"/>
                        <a:cs typeface="Calibri" panose="020F0502020204030204" pitchFamily="34" charset="0"/>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73593157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Targets placed in the boxes using the KUKA robot and transported by remote forklift</a:t>
                      </a:r>
                      <a:endParaRPr kumimoji="0" lang="en-US" sz="1800" kern="1200" dirty="0">
                        <a:solidFill>
                          <a:srgbClr val="FF0000"/>
                        </a:solidFill>
                        <a:latin typeface="Calibri" panose="020F0502020204030204" pitchFamily="34" charset="0"/>
                        <a:ea typeface="+mn-ea"/>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236872969"/>
                  </a:ext>
                </a:extLst>
              </a:tr>
            </a:tbl>
          </a:graphicData>
        </a:graphic>
      </p:graphicFrame>
      <p:pic>
        <p:nvPicPr>
          <p:cNvPr id="12" name="Picture 11"/>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5133104" y="4056704"/>
            <a:ext cx="1764618" cy="1848256"/>
          </a:xfrm>
          <a:prstGeom prst="rect">
            <a:avLst/>
          </a:prstGeom>
        </p:spPr>
      </p:pic>
      <p:pic>
        <p:nvPicPr>
          <p:cNvPr id="14" name="Picture 13"/>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6931706" y="4056704"/>
            <a:ext cx="2031787" cy="1848256"/>
          </a:xfrm>
          <a:prstGeom prst="rect">
            <a:avLst/>
          </a:prstGeom>
        </p:spPr>
      </p:pic>
      <p:graphicFrame>
        <p:nvGraphicFramePr>
          <p:cNvPr id="15" name="Table 14"/>
          <p:cNvGraphicFramePr>
            <a:graphicFrameLocks noGrp="1"/>
          </p:cNvGraphicFramePr>
          <p:nvPr>
            <p:extLst>
              <p:ext uri="{D42A27DB-BD31-4B8C-83A1-F6EECF244321}">
                <p14:modId xmlns:p14="http://schemas.microsoft.com/office/powerpoint/2010/main" val="1415808340"/>
              </p:ext>
            </p:extLst>
          </p:nvPr>
        </p:nvGraphicFramePr>
        <p:xfrm>
          <a:off x="180653" y="1025572"/>
          <a:ext cx="8820940" cy="1137920"/>
        </p:xfrm>
        <a:graphic>
          <a:graphicData uri="http://schemas.openxmlformats.org/drawingml/2006/table">
            <a:tbl>
              <a:tblPr firstRow="1" bandRow="1">
                <a:tableStyleId>{5C22544A-7EE6-4342-B048-85BDC9FD1C3A}</a:tableStyleId>
              </a:tblPr>
              <a:tblGrid>
                <a:gridCol w="8820940">
                  <a:extLst>
                    <a:ext uri="{9D8B030D-6E8A-4147-A177-3AD203B41FA5}">
                      <a16:colId xmlns:a16="http://schemas.microsoft.com/office/drawing/2014/main" val="4069188520"/>
                    </a:ext>
                  </a:extLst>
                </a:gridCol>
              </a:tblGrid>
              <a:tr h="370840">
                <a:tc>
                  <a:txBody>
                    <a:bodyPr/>
                    <a:lstStyle/>
                    <a:p>
                      <a:pPr algn="ctr"/>
                      <a:r>
                        <a:rPr lang="fr-FR" sz="2000" dirty="0">
                          <a:latin typeface="Calibri" panose="020F0502020204030204" pitchFamily="34" charset="0"/>
                          <a:cs typeface="Calibri" panose="020F0502020204030204" pitchFamily="34" charset="0"/>
                        </a:rPr>
                        <a:t>JUSTIFICATION</a:t>
                      </a:r>
                      <a:endParaRPr lang="fr-FR"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08015315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Calibri" panose="020F0502020204030204" pitchFamily="34" charset="0"/>
                          <a:cs typeface="Calibri" panose="020F0502020204030204" pitchFamily="34" charset="0"/>
                        </a:rPr>
                        <a:t>Targets removed to reduce dose rate for maintenance interventions inside the target area. </a:t>
                      </a:r>
                    </a:p>
                  </a:txBody>
                  <a:tcPr/>
                </a:tc>
                <a:extLst>
                  <a:ext uri="{0D108BD9-81ED-4DB2-BD59-A6C34878D82A}">
                    <a16:rowId xmlns:a16="http://schemas.microsoft.com/office/drawing/2014/main" val="372611179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Calibri" panose="020F0502020204030204" pitchFamily="34" charset="0"/>
                          <a:cs typeface="Calibri" panose="020F0502020204030204" pitchFamily="34" charset="0"/>
                        </a:rPr>
                        <a:t>Targets removed to free storage space for the following operation year.</a:t>
                      </a:r>
                    </a:p>
                  </a:txBody>
                  <a:tcPr/>
                </a:tc>
                <a:extLst>
                  <a:ext uri="{0D108BD9-81ED-4DB2-BD59-A6C34878D82A}">
                    <a16:rowId xmlns:a16="http://schemas.microsoft.com/office/drawing/2014/main" val="875411642"/>
                  </a:ext>
                </a:extLst>
              </a:tr>
            </a:tbl>
          </a:graphicData>
        </a:graphic>
      </p:graphicFrame>
    </p:spTree>
    <p:extLst>
      <p:ext uri="{BB962C8B-B14F-4D97-AF65-F5344CB8AC3E}">
        <p14:creationId xmlns:p14="http://schemas.microsoft.com/office/powerpoint/2010/main" val="323248598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60</a:t>
            </a:fld>
            <a:endParaRPr lang="en-US" dirty="0"/>
          </a:p>
        </p:txBody>
      </p:sp>
      <p:sp>
        <p:nvSpPr>
          <p:cNvPr id="4" name="TextBox 3"/>
          <p:cNvSpPr txBox="1"/>
          <p:nvPr/>
        </p:nvSpPr>
        <p:spPr>
          <a:xfrm>
            <a:off x="324905" y="939542"/>
            <a:ext cx="8486543" cy="892552"/>
          </a:xfrm>
          <a:prstGeom prst="rect">
            <a:avLst/>
          </a:prstGeom>
          <a:noFill/>
        </p:spPr>
        <p:txBody>
          <a:bodyPr wrap="square" rtlCol="0">
            <a:spAutoFit/>
          </a:bodyPr>
          <a:lstStyle/>
          <a:p>
            <a:pPr algn="ctr"/>
            <a:r>
              <a:rPr lang="en-US" sz="2200" b="1" dirty="0">
                <a:latin typeface="Calibri" panose="020F0502020204030204" pitchFamily="34" charset="0"/>
                <a:cs typeface="Calibri" panose="020F0502020204030204" pitchFamily="34" charset="0"/>
              </a:rPr>
              <a:t>Risk Analysis for the irradiation hazard related </a:t>
            </a:r>
            <a:br>
              <a:rPr lang="en-US" sz="2200" b="1" dirty="0">
                <a:latin typeface="Calibri" panose="020F0502020204030204" pitchFamily="34" charset="0"/>
                <a:cs typeface="Calibri" panose="020F0502020204030204" pitchFamily="34" charset="0"/>
              </a:rPr>
            </a:br>
            <a:r>
              <a:rPr lang="en-US" sz="2200" b="1" dirty="0">
                <a:latin typeface="Calibri" panose="020F0502020204030204" pitchFamily="34" charset="0"/>
                <a:cs typeface="Calibri" panose="020F0502020204030204" pitchFamily="34" charset="0"/>
              </a:rPr>
              <a:t>to steps whose dose rate is higher than </a:t>
            </a:r>
            <a:r>
              <a:rPr lang="en-US" sz="2200" b="1" dirty="0">
                <a:solidFill>
                  <a:srgbClr val="FF0000"/>
                </a:solidFill>
                <a:latin typeface="Calibri" panose="020F0502020204030204" pitchFamily="34" charset="0"/>
                <a:cs typeface="Calibri" panose="020F0502020204030204" pitchFamily="34" charset="0"/>
              </a:rPr>
              <a:t>2mSv/h</a:t>
            </a:r>
            <a:r>
              <a:rPr lang="en-US" sz="2200" b="1" dirty="0">
                <a:latin typeface="Calibri" panose="020F0502020204030204" pitchFamily="34" charset="0"/>
                <a:cs typeface="Calibri" panose="020F0502020204030204" pitchFamily="34" charset="0"/>
              </a:rPr>
              <a:t> </a:t>
            </a:r>
          </a:p>
          <a:p>
            <a:pPr algn="ctr"/>
            <a:endParaRPr lang="en-US" sz="800" b="1" dirty="0">
              <a:latin typeface="+mj-lt"/>
            </a:endParaRPr>
          </a:p>
        </p:txBody>
      </p:sp>
      <p:sp>
        <p:nvSpPr>
          <p:cNvPr id="5" name="Title 1"/>
          <p:cNvSpPr txBox="1">
            <a:spLocks/>
          </p:cNvSpPr>
          <p:nvPr/>
        </p:nvSpPr>
        <p:spPr>
          <a:xfrm>
            <a:off x="5526107" y="500048"/>
            <a:ext cx="3145704"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GB" sz="2200" dirty="0" smtClean="0"/>
              <a:t>14. </a:t>
            </a:r>
            <a:r>
              <a:rPr lang="en-GB" sz="2400" dirty="0"/>
              <a:t>HRS FE patch-panel replacement</a:t>
            </a:r>
          </a:p>
          <a:p>
            <a:pPr defTabSz="914400"/>
            <a:endParaRPr lang="en-GB" sz="2400" dirty="0"/>
          </a:p>
        </p:txBody>
      </p:sp>
      <p:graphicFrame>
        <p:nvGraphicFramePr>
          <p:cNvPr id="2" name="Table 1"/>
          <p:cNvGraphicFramePr>
            <a:graphicFrameLocks noGrp="1"/>
          </p:cNvGraphicFramePr>
          <p:nvPr>
            <p:extLst>
              <p:ext uri="{D42A27DB-BD31-4B8C-83A1-F6EECF244321}">
                <p14:modId xmlns:p14="http://schemas.microsoft.com/office/powerpoint/2010/main" val="2201668448"/>
              </p:ext>
            </p:extLst>
          </p:nvPr>
        </p:nvGraphicFramePr>
        <p:xfrm>
          <a:off x="607100" y="1759045"/>
          <a:ext cx="7922302" cy="4343236"/>
        </p:xfrm>
        <a:graphic>
          <a:graphicData uri="http://schemas.openxmlformats.org/drawingml/2006/table">
            <a:tbl>
              <a:tblPr>
                <a:tableStyleId>{5C22544A-7EE6-4342-B048-85BDC9FD1C3A}</a:tableStyleId>
              </a:tblPr>
              <a:tblGrid>
                <a:gridCol w="1618303">
                  <a:extLst>
                    <a:ext uri="{9D8B030D-6E8A-4147-A177-3AD203B41FA5}">
                      <a16:colId xmlns:a16="http://schemas.microsoft.com/office/drawing/2014/main" val="926308462"/>
                    </a:ext>
                  </a:extLst>
                </a:gridCol>
                <a:gridCol w="1081540">
                  <a:extLst>
                    <a:ext uri="{9D8B030D-6E8A-4147-A177-3AD203B41FA5}">
                      <a16:colId xmlns:a16="http://schemas.microsoft.com/office/drawing/2014/main" val="665409767"/>
                    </a:ext>
                  </a:extLst>
                </a:gridCol>
                <a:gridCol w="1153642">
                  <a:extLst>
                    <a:ext uri="{9D8B030D-6E8A-4147-A177-3AD203B41FA5}">
                      <a16:colId xmlns:a16="http://schemas.microsoft.com/office/drawing/2014/main" val="3868659926"/>
                    </a:ext>
                  </a:extLst>
                </a:gridCol>
                <a:gridCol w="2860074">
                  <a:extLst>
                    <a:ext uri="{9D8B030D-6E8A-4147-A177-3AD203B41FA5}">
                      <a16:colId xmlns:a16="http://schemas.microsoft.com/office/drawing/2014/main" val="752290353"/>
                    </a:ext>
                  </a:extLst>
                </a:gridCol>
                <a:gridCol w="1208743">
                  <a:extLst>
                    <a:ext uri="{9D8B030D-6E8A-4147-A177-3AD203B41FA5}">
                      <a16:colId xmlns:a16="http://schemas.microsoft.com/office/drawing/2014/main" val="758387642"/>
                    </a:ext>
                  </a:extLst>
                </a:gridCol>
              </a:tblGrid>
              <a:tr h="204081">
                <a:tc>
                  <a:txBody>
                    <a:bodyPr/>
                    <a:lstStyle/>
                    <a:p>
                      <a:pPr algn="ctr" fontAlgn="ctr"/>
                      <a:r>
                        <a:rPr lang="en-GB" sz="1100" b="1" u="none" strike="noStrike" dirty="0">
                          <a:effectLst/>
                          <a:latin typeface="Calibri" panose="020F0502020204030204" pitchFamily="34" charset="0"/>
                          <a:cs typeface="Calibri" panose="020F0502020204030204" pitchFamily="34" charset="0"/>
                        </a:rPr>
                        <a:t>Task</a:t>
                      </a:r>
                      <a:endParaRPr lang="en-GB" sz="1100" b="1" i="0" u="none" strike="noStrike" dirty="0">
                        <a:solidFill>
                          <a:srgbClr val="FFFFFF"/>
                        </a:solidFill>
                        <a:effectLst/>
                        <a:latin typeface="Calibri" panose="020F0502020204030204" pitchFamily="34" charset="0"/>
                        <a:cs typeface="Calibri" panose="020F0502020204030204" pitchFamily="34" charset="0"/>
                      </a:endParaRPr>
                    </a:p>
                  </a:txBody>
                  <a:tcPr marL="4978" marR="4978" marT="4978"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100" b="1" u="none" strike="noStrike" dirty="0">
                          <a:effectLst/>
                          <a:latin typeface="Calibri" panose="020F0502020204030204" pitchFamily="34" charset="0"/>
                          <a:cs typeface="Calibri" panose="020F0502020204030204" pitchFamily="34" charset="0"/>
                        </a:rPr>
                        <a:t> Step</a:t>
                      </a:r>
                      <a:r>
                        <a:rPr lang="en-GB" sz="1100" b="1" u="none" strike="noStrike" baseline="0" dirty="0">
                          <a:effectLst/>
                          <a:latin typeface="Calibri" panose="020F0502020204030204" pitchFamily="34" charset="0"/>
                          <a:cs typeface="Calibri" panose="020F0502020204030204" pitchFamily="34" charset="0"/>
                        </a:rPr>
                        <a:t> where the dose rate is &gt;2000uSv/h</a:t>
                      </a:r>
                      <a:endParaRPr lang="en-GB" sz="1100" b="1" i="0" u="none" strike="noStrike" dirty="0">
                        <a:effectLst/>
                        <a:latin typeface="Calibri" panose="020F0502020204030204" pitchFamily="34" charset="0"/>
                        <a:cs typeface="Calibri" panose="020F0502020204030204" pitchFamily="34" charset="0"/>
                      </a:endParaRPr>
                    </a:p>
                    <a:p>
                      <a:pPr algn="ctr" fontAlgn="ctr"/>
                      <a:endParaRPr lang="en-GB" sz="1100" b="1" i="0" u="none" strike="noStrike" dirty="0">
                        <a:solidFill>
                          <a:srgbClr val="FFFFFF"/>
                        </a:solidFill>
                        <a:effectLst/>
                        <a:latin typeface="Calibri" panose="020F0502020204030204" pitchFamily="34" charset="0"/>
                        <a:cs typeface="Calibri" panose="020F0502020204030204" pitchFamily="34" charset="0"/>
                      </a:endParaRPr>
                    </a:p>
                  </a:txBody>
                  <a:tcPr marL="4978" marR="4978" marT="4978" marB="0" anchor="ctr"/>
                </a:tc>
                <a:tc>
                  <a:txBody>
                    <a:bodyPr/>
                    <a:lstStyle/>
                    <a:p>
                      <a:pPr algn="ctr" fontAlgn="ctr"/>
                      <a:r>
                        <a:rPr lang="en-GB" sz="1100" b="1" u="none" strike="noStrike" dirty="0">
                          <a:effectLst/>
                          <a:latin typeface="Calibri" panose="020F0502020204030204" pitchFamily="34" charset="0"/>
                          <a:cs typeface="Calibri" panose="020F0502020204030204" pitchFamily="34" charset="0"/>
                        </a:rPr>
                        <a:t>Task Related Hazards</a:t>
                      </a:r>
                      <a:endParaRPr lang="en-GB" sz="1100" b="1" i="0" u="none" strike="noStrike" dirty="0">
                        <a:solidFill>
                          <a:srgbClr val="FFFFFF"/>
                        </a:solidFill>
                        <a:effectLst/>
                        <a:latin typeface="Calibri" panose="020F0502020204030204" pitchFamily="34" charset="0"/>
                        <a:cs typeface="Calibri" panose="020F0502020204030204" pitchFamily="34" charset="0"/>
                      </a:endParaRPr>
                    </a:p>
                  </a:txBody>
                  <a:tcPr marL="4978" marR="4978" marT="4978" marB="0" anchor="ctr"/>
                </a:tc>
                <a:tc>
                  <a:txBody>
                    <a:bodyPr/>
                    <a:lstStyle/>
                    <a:p>
                      <a:pPr algn="ctr" fontAlgn="ctr"/>
                      <a:r>
                        <a:rPr lang="en-GB" sz="1100" b="1" u="none" strike="noStrike" dirty="0">
                          <a:effectLst/>
                          <a:latin typeface="Calibri" panose="020F0502020204030204" pitchFamily="34" charset="0"/>
                          <a:cs typeface="Calibri" panose="020F0502020204030204" pitchFamily="34" charset="0"/>
                        </a:rPr>
                        <a:t>Hazard Risk Reduction</a:t>
                      </a:r>
                      <a:endParaRPr lang="en-GB" sz="1100" b="1" i="0" u="none" strike="noStrike" dirty="0">
                        <a:solidFill>
                          <a:srgbClr val="FFFFFF"/>
                        </a:solidFill>
                        <a:effectLst/>
                        <a:latin typeface="Calibri" panose="020F0502020204030204" pitchFamily="34" charset="0"/>
                        <a:cs typeface="Calibri" panose="020F0502020204030204" pitchFamily="34" charset="0"/>
                      </a:endParaRPr>
                    </a:p>
                  </a:txBody>
                  <a:tcPr marL="4978" marR="4978" marT="4978" marB="0" anchor="ctr"/>
                </a:tc>
                <a:tc>
                  <a:txBody>
                    <a:bodyPr/>
                    <a:lstStyle/>
                    <a:p>
                      <a:pPr algn="ctr" fontAlgn="ctr"/>
                      <a:r>
                        <a:rPr lang="en-GB" sz="1100" b="1" u="none" strike="noStrike" dirty="0">
                          <a:effectLst/>
                          <a:latin typeface="Calibri" panose="020F0502020204030204" pitchFamily="34" charset="0"/>
                          <a:cs typeface="Calibri" panose="020F0502020204030204" pitchFamily="34" charset="0"/>
                        </a:rPr>
                        <a:t>Action In Case Hazard Materialises</a:t>
                      </a:r>
                      <a:endParaRPr lang="en-GB" sz="1100" b="1" i="0" u="none" strike="noStrike" dirty="0">
                        <a:solidFill>
                          <a:srgbClr val="FFFFFF"/>
                        </a:solidFill>
                        <a:effectLst/>
                        <a:latin typeface="Calibri" panose="020F0502020204030204" pitchFamily="34" charset="0"/>
                        <a:cs typeface="Calibri" panose="020F0502020204030204" pitchFamily="34" charset="0"/>
                      </a:endParaRPr>
                    </a:p>
                  </a:txBody>
                  <a:tcPr marL="4978" marR="4978" marT="4978" marB="0" anchor="ctr"/>
                </a:tc>
                <a:extLst>
                  <a:ext uri="{0D108BD9-81ED-4DB2-BD59-A6C34878D82A}">
                    <a16:rowId xmlns:a16="http://schemas.microsoft.com/office/drawing/2014/main" val="2048126705"/>
                  </a:ext>
                </a:extLst>
              </a:tr>
              <a:tr h="502736">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100" b="0" u="none" strike="noStrike" dirty="0">
                          <a:effectLst/>
                          <a:latin typeface="Calibri" panose="020F0502020204030204" pitchFamily="34" charset="0"/>
                          <a:cs typeface="Calibri" panose="020F0502020204030204" pitchFamily="34" charset="0"/>
                        </a:rPr>
                        <a:t>Disconnect the DE cables from the HRS FE (8 cables)</a:t>
                      </a:r>
                      <a:endParaRPr lang="en-GB" sz="1100" b="0" i="0" u="none" strike="noStrike" dirty="0">
                        <a:solidFill>
                          <a:srgbClr val="000000"/>
                        </a:solidFill>
                        <a:effectLst/>
                        <a:latin typeface="Calibri" panose="020F0502020204030204" pitchFamily="34" charset="0"/>
                        <a:cs typeface="Calibri" panose="020F0502020204030204" pitchFamily="34" charset="0"/>
                      </a:endParaRPr>
                    </a:p>
                    <a:p>
                      <a:pPr algn="ctr" fontAlgn="ctr"/>
                      <a:endParaRPr lang="en-GB" sz="1100" b="0" i="0" u="none" strike="noStrike" dirty="0">
                        <a:solidFill>
                          <a:srgbClr val="000000"/>
                        </a:solidFill>
                        <a:effectLst/>
                        <a:latin typeface="Calibri" panose="020F0502020204030204" pitchFamily="34" charset="0"/>
                        <a:cs typeface="Calibri" panose="020F0502020204030204" pitchFamily="34" charset="0"/>
                      </a:endParaRPr>
                    </a:p>
                  </a:txBody>
                  <a:tcPr marL="4978" marR="4978" marT="4978" marB="0" anchor="ctr"/>
                </a:tc>
                <a:tc>
                  <a:txBody>
                    <a:bodyPr/>
                    <a:lstStyle/>
                    <a:p>
                      <a:pPr algn="ctr" fontAlgn="ctr"/>
                      <a:r>
                        <a:rPr lang="en-GB" sz="1100" u="none" strike="noStrike" dirty="0">
                          <a:effectLst/>
                          <a:latin typeface="Calibri" panose="020F0502020204030204" pitchFamily="34" charset="0"/>
                          <a:cs typeface="Calibri" panose="020F0502020204030204" pitchFamily="34" charset="0"/>
                        </a:rPr>
                        <a:t>7000</a:t>
                      </a:r>
                      <a:endParaRPr lang="en-GB" sz="1100" b="0" i="0" u="none" strike="noStrike" dirty="0">
                        <a:solidFill>
                          <a:srgbClr val="000000"/>
                        </a:solidFill>
                        <a:effectLst/>
                        <a:latin typeface="Calibri" panose="020F0502020204030204" pitchFamily="34" charset="0"/>
                        <a:cs typeface="Calibri" panose="020F0502020204030204" pitchFamily="34" charset="0"/>
                      </a:endParaRPr>
                    </a:p>
                  </a:txBody>
                  <a:tcPr marL="7783" marR="7783" marT="7783" marB="0" anchor="ctr"/>
                </a:tc>
                <a:tc rowSpan="5">
                  <a:txBody>
                    <a:bodyPr/>
                    <a:lstStyle/>
                    <a:p>
                      <a:pPr algn="ctr" fontAlgn="ctr"/>
                      <a:r>
                        <a:rPr lang="en-GB" sz="1100" u="none" strike="noStrike" dirty="0">
                          <a:effectLst/>
                          <a:latin typeface="Calibri" panose="020F0502020204030204" pitchFamily="34" charset="0"/>
                          <a:cs typeface="Calibri" panose="020F0502020204030204" pitchFamily="34" charset="0"/>
                        </a:rPr>
                        <a:t>Irradiation </a:t>
                      </a:r>
                      <a:br>
                        <a:rPr lang="en-GB" sz="1100" u="none" strike="noStrike" dirty="0">
                          <a:effectLst/>
                          <a:latin typeface="Calibri" panose="020F0502020204030204" pitchFamily="34" charset="0"/>
                          <a:cs typeface="Calibri" panose="020F0502020204030204" pitchFamily="34" charset="0"/>
                        </a:rPr>
                      </a:br>
                      <a:r>
                        <a:rPr lang="en-GB" sz="1100" u="none" strike="noStrike" dirty="0">
                          <a:effectLst/>
                          <a:latin typeface="Calibri" panose="020F0502020204030204" pitchFamily="34" charset="0"/>
                          <a:cs typeface="Calibri" panose="020F0502020204030204" pitchFamily="34" charset="0"/>
                        </a:rPr>
                        <a:t>(=</a:t>
                      </a:r>
                      <a:r>
                        <a:rPr lang="en-GB" sz="1100" u="none" strike="noStrike" baseline="0" dirty="0">
                          <a:effectLst/>
                          <a:latin typeface="Calibri" panose="020F0502020204030204" pitchFamily="34" charset="0"/>
                          <a:cs typeface="Calibri" panose="020F0502020204030204" pitchFamily="34" charset="0"/>
                        </a:rPr>
                        <a:t> exceeding the authorized dose)</a:t>
                      </a:r>
                      <a:endParaRPr lang="en-GB" sz="1100" b="0" i="0" u="none" strike="noStrike" dirty="0">
                        <a:effectLst/>
                        <a:latin typeface="Calibri" panose="020F0502020204030204" pitchFamily="34" charset="0"/>
                        <a:cs typeface="Calibri" panose="020F0502020204030204" pitchFamily="34" charset="0"/>
                      </a:endParaRPr>
                    </a:p>
                  </a:txBody>
                  <a:tcPr marL="4978" marR="4978" marT="4978" marB="0" anchor="ctr"/>
                </a:tc>
                <a:tc rowSpan="5">
                  <a:txBody>
                    <a:bodyPr/>
                    <a:lstStyle/>
                    <a:p>
                      <a:pPr marL="171450" indent="-171450" algn="just">
                        <a:buFont typeface="Arial" panose="020B0604020202020204" pitchFamily="34" charset="0"/>
                        <a:buChar char="•"/>
                      </a:pPr>
                      <a:r>
                        <a:rPr lang="en-GB" sz="1100" dirty="0">
                          <a:latin typeface="Calibri" panose="020F0502020204030204" pitchFamily="34" charset="0"/>
                          <a:ea typeface="Calibri" panose="020F0502020204030204" pitchFamily="34" charset="0"/>
                          <a:cs typeface="Calibri" panose="020F0502020204030204" pitchFamily="34" charset="0"/>
                        </a:rPr>
                        <a:t>The persons</a:t>
                      </a:r>
                      <a:r>
                        <a:rPr lang="en-GB" sz="1100" baseline="0" dirty="0">
                          <a:latin typeface="Calibri" panose="020F0502020204030204" pitchFamily="34" charset="0"/>
                          <a:ea typeface="Calibri" panose="020F0502020204030204" pitchFamily="34" charset="0"/>
                          <a:cs typeface="Calibri" panose="020F0502020204030204" pitchFamily="34" charset="0"/>
                        </a:rPr>
                        <a:t> who train on the OFFLINE 2 and who perform the intervention according to the WDP are the same</a:t>
                      </a:r>
                      <a:endParaRPr lang="en-GB" sz="1100" dirty="0">
                        <a:latin typeface="Calibri" panose="020F0502020204030204" pitchFamily="34" charset="0"/>
                        <a:ea typeface="Calibri" panose="020F0502020204030204" pitchFamily="34" charset="0"/>
                        <a:cs typeface="Calibri" panose="020F0502020204030204" pitchFamily="34" charset="0"/>
                      </a:endParaRPr>
                    </a:p>
                    <a:p>
                      <a:pPr algn="just"/>
                      <a:endParaRPr lang="en-GB" sz="1100" dirty="0">
                        <a:latin typeface="Calibri" panose="020F0502020204030204" pitchFamily="34" charset="0"/>
                        <a:ea typeface="Calibri" panose="020F0502020204030204" pitchFamily="34" charset="0"/>
                        <a:cs typeface="Calibri" panose="020F0502020204030204" pitchFamily="34" charset="0"/>
                      </a:endParaRPr>
                    </a:p>
                    <a:p>
                      <a:pPr marL="171450" indent="-171450" algn="just">
                        <a:buFont typeface="Arial" panose="020B0604020202020204" pitchFamily="34" charset="0"/>
                        <a:buChar char="•"/>
                      </a:pPr>
                      <a:r>
                        <a:rPr lang="en-GB" sz="1100" dirty="0">
                          <a:latin typeface="Calibri" panose="020F0502020204030204" pitchFamily="34" charset="0"/>
                          <a:ea typeface="Calibri" panose="020F0502020204030204" pitchFamily="34" charset="0"/>
                          <a:cs typeface="Calibri" panose="020F0502020204030204" pitchFamily="34" charset="0"/>
                        </a:rPr>
                        <a:t>There is no very high dose gradient because we do not have irradiated targets on site.</a:t>
                      </a:r>
                    </a:p>
                    <a:p>
                      <a:pPr algn="just"/>
                      <a:endParaRPr lang="en-GB" sz="1100" dirty="0">
                        <a:latin typeface="Calibri" panose="020F0502020204030204" pitchFamily="34" charset="0"/>
                        <a:ea typeface="Calibri" panose="020F0502020204030204" pitchFamily="34" charset="0"/>
                        <a:cs typeface="Calibri" panose="020F0502020204030204" pitchFamily="34" charset="0"/>
                      </a:endParaRPr>
                    </a:p>
                    <a:p>
                      <a:pPr marL="171450" indent="-171450" algn="just" rtl="0" eaLnBrk="1" latinLnBrk="0" hangingPunct="1">
                        <a:buFont typeface="Arial" panose="020B0604020202020204" pitchFamily="34" charset="0"/>
                        <a:buChar char="•"/>
                      </a:pPr>
                      <a:r>
                        <a:rPr kumimoji="0" lang="en-GB" sz="1100" kern="1200" dirty="0">
                          <a:solidFill>
                            <a:schemeClr val="dk1"/>
                          </a:solidFill>
                          <a:latin typeface="Calibri" panose="020F0502020204030204" pitchFamily="34" charset="0"/>
                          <a:ea typeface="Calibri" panose="020F0502020204030204" pitchFamily="34" charset="0"/>
                          <a:cs typeface="Calibri" panose="020F0502020204030204" pitchFamily="34" charset="0"/>
                        </a:rPr>
                        <a:t>The intervention takes place mainly on the side of the Front-End which is closed and therefore the risk of contamination is low.</a:t>
                      </a:r>
                    </a:p>
                    <a:p>
                      <a:pPr marL="171450" indent="-171450" algn="ctr">
                        <a:buFontTx/>
                        <a:buChar char="-"/>
                      </a:pPr>
                      <a:endParaRPr lang="en-GB" sz="1100" dirty="0">
                        <a:latin typeface="Calibri" panose="020F0502020204030204" pitchFamily="34" charset="0"/>
                        <a:ea typeface="Calibri" panose="020F0502020204030204" pitchFamily="34" charset="0"/>
                        <a:cs typeface="Calibri" panose="020F0502020204030204" pitchFamily="34" charset="0"/>
                      </a:endParaRPr>
                    </a:p>
                    <a:p>
                      <a:pPr marL="171450" indent="-171450" algn="just" rtl="0" eaLnBrk="1" latinLnBrk="0" hangingPunct="1">
                        <a:buFont typeface="Arial" panose="020B0604020202020204" pitchFamily="34" charset="0"/>
                        <a:buChar char="•"/>
                      </a:pPr>
                      <a:r>
                        <a:rPr kumimoji="0" lang="en-GB" sz="1100" kern="1200" dirty="0">
                          <a:solidFill>
                            <a:schemeClr val="dk1"/>
                          </a:solidFill>
                          <a:latin typeface="Calibri" panose="020F0502020204030204" pitchFamily="34" charset="0"/>
                          <a:ea typeface="Calibri" panose="020F0502020204030204" pitchFamily="34" charset="0"/>
                          <a:cs typeface="Calibri" panose="020F0502020204030204" pitchFamily="34" charset="0"/>
                        </a:rPr>
                        <a:t>As usual, RP makes stopping points to check compliance with doses and avoid any drift.</a:t>
                      </a:r>
                    </a:p>
                    <a:p>
                      <a:pPr marL="171450" indent="-171450" algn="just" rtl="0" eaLnBrk="1" latinLnBrk="0" hangingPunct="1">
                        <a:buFont typeface="Arial" panose="020B0604020202020204" pitchFamily="34" charset="0"/>
                        <a:buChar char="•"/>
                      </a:pPr>
                      <a:endParaRPr kumimoji="0" lang="en-GB" sz="1100" kern="1200" dirty="0">
                        <a:solidFill>
                          <a:schemeClr val="dk1"/>
                        </a:solidFill>
                        <a:latin typeface="Calibri" panose="020F0502020204030204" pitchFamily="34" charset="0"/>
                        <a:ea typeface="Calibri" panose="020F0502020204030204" pitchFamily="34" charset="0"/>
                        <a:cs typeface="Calibri" panose="020F0502020204030204" pitchFamily="34" charset="0"/>
                      </a:endParaRPr>
                    </a:p>
                    <a:p>
                      <a:pPr marL="171450" indent="-171450" algn="just" rtl="0" eaLnBrk="1" latinLnBrk="0" hangingPunct="1">
                        <a:buFont typeface="Arial" panose="020B0604020202020204" pitchFamily="34" charset="0"/>
                        <a:buChar char="•"/>
                      </a:pPr>
                      <a:r>
                        <a:rPr kumimoji="0" lang="en-GB" sz="1100" kern="1200" dirty="0">
                          <a:solidFill>
                            <a:schemeClr val="dk1"/>
                          </a:solidFill>
                          <a:latin typeface="Calibri" panose="020F0502020204030204" pitchFamily="34" charset="0"/>
                          <a:ea typeface="Calibri" panose="020F0502020204030204" pitchFamily="34" charset="0"/>
                          <a:cs typeface="Calibri" panose="020F0502020204030204" pitchFamily="34" charset="0"/>
                        </a:rPr>
                        <a:t>The duration</a:t>
                      </a:r>
                      <a:r>
                        <a:rPr kumimoji="0" lang="en-GB" sz="1100" kern="1200" baseline="0" dirty="0">
                          <a:solidFill>
                            <a:schemeClr val="dk1"/>
                          </a:solidFill>
                          <a:latin typeface="Calibri" panose="020F0502020204030204" pitchFamily="34" charset="0"/>
                          <a:ea typeface="Calibri" panose="020F0502020204030204" pitchFamily="34" charset="0"/>
                          <a:cs typeface="Calibri" panose="020F0502020204030204" pitchFamily="34" charset="0"/>
                        </a:rPr>
                        <a:t> of each step are checked during the intervention</a:t>
                      </a:r>
                      <a:endParaRPr kumimoji="0" lang="fr-FR" sz="1100" kern="1200" dirty="0">
                        <a:solidFill>
                          <a:schemeClr val="dk1"/>
                        </a:solidFill>
                        <a:latin typeface="Calibri" panose="020F0502020204030204" pitchFamily="34" charset="0"/>
                        <a:ea typeface="Calibri" panose="020F0502020204030204" pitchFamily="34" charset="0"/>
                        <a:cs typeface="Calibri" panose="020F0502020204030204" pitchFamily="34" charset="0"/>
                      </a:endParaRPr>
                    </a:p>
                  </a:txBody>
                  <a:tcPr marL="4978" marR="4978" marT="4978" marB="0" anchor="ctr"/>
                </a:tc>
                <a:tc rowSpan="5">
                  <a:txBody>
                    <a:bodyPr/>
                    <a:lstStyle/>
                    <a:p>
                      <a:pPr marL="171450" indent="-171450" algn="just" rtl="0" eaLnBrk="1" fontAlgn="ctr" latinLnBrk="0" hangingPunct="1">
                        <a:buFont typeface="Arial" panose="020B0604020202020204" pitchFamily="34" charset="0"/>
                        <a:buChar char="•"/>
                      </a:pPr>
                      <a:r>
                        <a:rPr kumimoji="0" lang="fr-FR" sz="1100" kern="1200" dirty="0">
                          <a:solidFill>
                            <a:schemeClr val="dk1"/>
                          </a:solidFill>
                          <a:latin typeface="Calibri" panose="020F0502020204030204" pitchFamily="34" charset="0"/>
                          <a:ea typeface="Calibri" panose="020F0502020204030204" pitchFamily="34" charset="0"/>
                          <a:cs typeface="Calibri" panose="020F0502020204030204" pitchFamily="34" charset="0"/>
                        </a:rPr>
                        <a:t>RP Stops the </a:t>
                      </a:r>
                      <a:r>
                        <a:rPr kumimoji="0" lang="en-GB" sz="1100" kern="1200" noProof="0" dirty="0">
                          <a:solidFill>
                            <a:schemeClr val="dk1"/>
                          </a:solidFill>
                          <a:latin typeface="Calibri" panose="020F0502020204030204" pitchFamily="34" charset="0"/>
                          <a:ea typeface="Calibri" panose="020F0502020204030204" pitchFamily="34" charset="0"/>
                          <a:cs typeface="Calibri" panose="020F0502020204030204" pitchFamily="34" charset="0"/>
                        </a:rPr>
                        <a:t>activity</a:t>
                      </a:r>
                      <a:r>
                        <a:rPr kumimoji="0" lang="fr-FR" sz="1100" kern="1200" dirty="0">
                          <a:solidFill>
                            <a:schemeClr val="dk1"/>
                          </a:solidFill>
                          <a:latin typeface="Calibri" panose="020F0502020204030204" pitchFamily="34" charset="0"/>
                          <a:ea typeface="Calibri" panose="020F0502020204030204" pitchFamily="34" charset="0"/>
                          <a:cs typeface="Calibri" panose="020F0502020204030204" pitchFamily="34" charset="0"/>
                        </a:rPr>
                        <a:t> </a:t>
                      </a:r>
                    </a:p>
                    <a:p>
                      <a:pPr marL="171450" indent="-171450" algn="just" rtl="0" eaLnBrk="1" fontAlgn="ctr" latinLnBrk="0" hangingPunct="1">
                        <a:buFont typeface="Arial" panose="020B0604020202020204" pitchFamily="34" charset="0"/>
                        <a:buChar char="•"/>
                      </a:pPr>
                      <a:r>
                        <a:rPr kumimoji="0" lang="fr-FR" sz="1100" kern="1200" dirty="0" err="1">
                          <a:solidFill>
                            <a:schemeClr val="tx1"/>
                          </a:solidFill>
                          <a:latin typeface="Calibri" panose="020F0502020204030204" pitchFamily="34" charset="0"/>
                          <a:ea typeface="Calibri" panose="020F0502020204030204" pitchFamily="34" charset="0"/>
                          <a:cs typeface="Calibri" panose="020F0502020204030204" pitchFamily="34" charset="0"/>
                        </a:rPr>
                        <a:t>Alarm</a:t>
                      </a:r>
                      <a:r>
                        <a:rPr kumimoji="0" lang="fr-FR" sz="1100" kern="1200" baseline="0" dirty="0">
                          <a:solidFill>
                            <a:schemeClr val="tx1"/>
                          </a:solidFill>
                          <a:latin typeface="Calibri" panose="020F0502020204030204" pitchFamily="34" charset="0"/>
                          <a:ea typeface="Calibri" panose="020F0502020204030204" pitchFamily="34" charset="0"/>
                          <a:cs typeface="Calibri" panose="020F0502020204030204" pitchFamily="34" charset="0"/>
                        </a:rPr>
                        <a:t> on DMC</a:t>
                      </a:r>
                      <a:endParaRPr kumimoji="0" lang="fr-FR" sz="1100" kern="1200" dirty="0">
                        <a:solidFill>
                          <a:schemeClr val="tx1"/>
                        </a:solidFill>
                        <a:latin typeface="Calibri" panose="020F0502020204030204" pitchFamily="34" charset="0"/>
                        <a:ea typeface="Calibri" panose="020F0502020204030204" pitchFamily="34" charset="0"/>
                        <a:cs typeface="Calibri" panose="020F0502020204030204" pitchFamily="34" charset="0"/>
                      </a:endParaRPr>
                    </a:p>
                  </a:txBody>
                  <a:tcPr marL="4978" marR="4978" marT="4978" marB="0" anchor="ctr"/>
                </a:tc>
                <a:extLst>
                  <a:ext uri="{0D108BD9-81ED-4DB2-BD59-A6C34878D82A}">
                    <a16:rowId xmlns:a16="http://schemas.microsoft.com/office/drawing/2014/main" val="1500604278"/>
                  </a:ext>
                </a:extLst>
              </a:tr>
              <a:tr h="502736">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100" b="0" u="none" strike="noStrike" dirty="0">
                          <a:effectLst/>
                          <a:latin typeface="Calibri" panose="020F0502020204030204" pitchFamily="34" charset="0"/>
                          <a:cs typeface="Calibri" panose="020F0502020204030204" pitchFamily="34" charset="0"/>
                        </a:rPr>
                        <a:t>Disconnect the QP cables from the HRS FE (12 cables)</a:t>
                      </a:r>
                      <a:endParaRPr lang="en-GB" sz="1100" b="0" i="0" u="none" strike="noStrike" dirty="0">
                        <a:solidFill>
                          <a:srgbClr val="000000"/>
                        </a:solidFill>
                        <a:effectLst/>
                        <a:latin typeface="Calibri" panose="020F0502020204030204" pitchFamily="34" charset="0"/>
                        <a:cs typeface="Calibri" panose="020F0502020204030204" pitchFamily="34" charset="0"/>
                      </a:endParaRPr>
                    </a:p>
                    <a:p>
                      <a:pPr algn="ctr" fontAlgn="ctr"/>
                      <a:endParaRPr lang="en-GB" sz="1100" b="0" i="0" u="none" strike="noStrike" dirty="0">
                        <a:solidFill>
                          <a:srgbClr val="000000"/>
                        </a:solidFill>
                        <a:effectLst/>
                        <a:latin typeface="Calibri" panose="020F0502020204030204" pitchFamily="34" charset="0"/>
                        <a:cs typeface="Calibri" panose="020F0502020204030204" pitchFamily="34" charset="0"/>
                      </a:endParaRPr>
                    </a:p>
                  </a:txBody>
                  <a:tcPr marL="4978" marR="4978" marT="4978" marB="0" anchor="ctr"/>
                </a:tc>
                <a:tc>
                  <a:txBody>
                    <a:bodyPr/>
                    <a:lstStyle/>
                    <a:p>
                      <a:pPr algn="ctr" fontAlgn="ctr"/>
                      <a:r>
                        <a:rPr lang="en-GB" sz="1100" u="none" strike="noStrike" dirty="0">
                          <a:effectLst/>
                          <a:latin typeface="Calibri" panose="020F0502020204030204" pitchFamily="34" charset="0"/>
                          <a:cs typeface="Calibri" panose="020F0502020204030204" pitchFamily="34" charset="0"/>
                        </a:rPr>
                        <a:t>2000</a:t>
                      </a:r>
                      <a:endParaRPr lang="en-GB" sz="1100" b="0" i="0" u="none" strike="noStrike" dirty="0">
                        <a:solidFill>
                          <a:srgbClr val="000000"/>
                        </a:solidFill>
                        <a:effectLst/>
                        <a:latin typeface="Calibri" panose="020F0502020204030204" pitchFamily="34" charset="0"/>
                        <a:cs typeface="Calibri" panose="020F0502020204030204" pitchFamily="34" charset="0"/>
                      </a:endParaRPr>
                    </a:p>
                  </a:txBody>
                  <a:tcPr marL="7783" marR="7783" marT="7783" marB="0" anchor="ctr"/>
                </a:tc>
                <a:tc vMerge="1">
                  <a:txBody>
                    <a:bodyPr/>
                    <a:lstStyle/>
                    <a:p>
                      <a:pPr algn="ctr" fontAlgn="ctr"/>
                      <a:endParaRPr lang="en-GB" sz="600" b="0" i="0" u="none" strike="noStrike" dirty="0">
                        <a:effectLst/>
                        <a:latin typeface="Calibri" panose="020F0502020204030204" pitchFamily="34" charset="0"/>
                      </a:endParaRPr>
                    </a:p>
                  </a:txBody>
                  <a:tcPr marL="4978" marR="4978" marT="4978" marB="0" anchor="ctr"/>
                </a:tc>
                <a:tc vMerge="1">
                  <a:txBody>
                    <a:bodyPr/>
                    <a:lstStyle/>
                    <a:p>
                      <a:pPr algn="l" fontAlgn="ctr"/>
                      <a:endParaRPr lang="fr-FR" sz="800" b="0" i="0" u="none" strike="noStrike" dirty="0">
                        <a:effectLst/>
                        <a:latin typeface="+mj-lt"/>
                      </a:endParaRPr>
                    </a:p>
                  </a:txBody>
                  <a:tcPr marL="4978" marR="4978" marT="4978" marB="0" anchor="ctr"/>
                </a:tc>
                <a:tc vMerge="1">
                  <a:txBody>
                    <a:bodyPr/>
                    <a:lstStyle/>
                    <a:p>
                      <a:pPr algn="ctr" fontAlgn="ctr"/>
                      <a:endParaRPr lang="fr-FR" sz="800" b="0" i="0" u="none" strike="noStrike" dirty="0">
                        <a:effectLst/>
                        <a:latin typeface="+mj-lt"/>
                      </a:endParaRPr>
                    </a:p>
                  </a:txBody>
                  <a:tcPr marL="4978" marR="4978" marT="4978" marB="0" anchor="ctr"/>
                </a:tc>
                <a:extLst>
                  <a:ext uri="{0D108BD9-81ED-4DB2-BD59-A6C34878D82A}">
                    <a16:rowId xmlns:a16="http://schemas.microsoft.com/office/drawing/2014/main" val="2714651194"/>
                  </a:ext>
                </a:extLst>
              </a:tr>
              <a:tr h="1531783">
                <a:tc>
                  <a:txBody>
                    <a:bodyPr/>
                    <a:lstStyle/>
                    <a:p>
                      <a:pPr algn="ctr" fontAlgn="ctr"/>
                      <a:r>
                        <a:rPr lang="en-GB" sz="1100" b="0" u="none" strike="noStrike" dirty="0">
                          <a:effectLst/>
                          <a:latin typeface="Calibri" panose="020F0502020204030204" pitchFamily="34" charset="0"/>
                          <a:cs typeface="Calibri" panose="020F0502020204030204" pitchFamily="34" charset="0"/>
                        </a:rPr>
                        <a:t>Disconnect the cables from the old patch panel and connect them in the new patch panel one by one (30 cables 30 seconds per cable)</a:t>
                      </a:r>
                      <a:endParaRPr lang="en-GB" sz="1100" b="0" i="0" u="none" strike="noStrike" dirty="0">
                        <a:solidFill>
                          <a:srgbClr val="000000"/>
                        </a:solidFill>
                        <a:effectLst/>
                        <a:latin typeface="Calibri" panose="020F0502020204030204" pitchFamily="34" charset="0"/>
                        <a:cs typeface="Calibri" panose="020F0502020204030204" pitchFamily="34" charset="0"/>
                      </a:endParaRPr>
                    </a:p>
                  </a:txBody>
                  <a:tcPr marL="7783" marR="7783" marT="7783" marB="0" anchor="ctr"/>
                </a:tc>
                <a:tc>
                  <a:txBody>
                    <a:bodyPr/>
                    <a:lstStyle/>
                    <a:p>
                      <a:pPr algn="ctr" fontAlgn="ctr"/>
                      <a:r>
                        <a:rPr lang="en-GB" sz="1100" u="none" strike="noStrike" dirty="0">
                          <a:effectLst/>
                          <a:latin typeface="Calibri" panose="020F0502020204030204" pitchFamily="34" charset="0"/>
                          <a:cs typeface="Calibri" panose="020F0502020204030204" pitchFamily="34" charset="0"/>
                        </a:rPr>
                        <a:t>2500</a:t>
                      </a:r>
                      <a:endParaRPr lang="en-GB" sz="1100" b="0" i="0" u="none" strike="noStrike" dirty="0">
                        <a:solidFill>
                          <a:srgbClr val="000000"/>
                        </a:solidFill>
                        <a:effectLst/>
                        <a:latin typeface="Calibri" panose="020F0502020204030204" pitchFamily="34" charset="0"/>
                        <a:cs typeface="Calibri" panose="020F0502020204030204" pitchFamily="34" charset="0"/>
                      </a:endParaRPr>
                    </a:p>
                  </a:txBody>
                  <a:tcPr marL="7783" marR="7783" marT="7783" marB="0" anchor="ctr"/>
                </a:tc>
                <a:tc vMerge="1">
                  <a:txBody>
                    <a:bodyPr/>
                    <a:lstStyle/>
                    <a:p>
                      <a:pPr algn="ctr" fontAlgn="ctr"/>
                      <a:endParaRPr lang="en-GB" sz="600" b="0" i="0" u="none" strike="noStrike" dirty="0">
                        <a:effectLst/>
                        <a:latin typeface="Calibri" panose="020F0502020204030204" pitchFamily="34" charset="0"/>
                      </a:endParaRPr>
                    </a:p>
                  </a:txBody>
                  <a:tcPr marL="4978" marR="4978" marT="4978" marB="0" anchor="ctr"/>
                </a:tc>
                <a:tc vMerge="1">
                  <a:txBody>
                    <a:bodyPr/>
                    <a:lstStyle/>
                    <a:p>
                      <a:pPr algn="l" fontAlgn="ctr"/>
                      <a:endParaRPr lang="fr-FR" sz="800" b="0" i="0" u="none" strike="noStrike" dirty="0">
                        <a:effectLst/>
                        <a:latin typeface="+mj-lt"/>
                      </a:endParaRPr>
                    </a:p>
                  </a:txBody>
                  <a:tcPr marL="4978" marR="4978" marT="4978" marB="0" anchor="ctr"/>
                </a:tc>
                <a:tc vMerge="1">
                  <a:txBody>
                    <a:bodyPr/>
                    <a:lstStyle/>
                    <a:p>
                      <a:pPr algn="ctr" fontAlgn="ctr"/>
                      <a:endParaRPr lang="fr-FR" sz="800" b="0" i="0" u="none" strike="noStrike" dirty="0">
                        <a:effectLst/>
                        <a:latin typeface="+mj-lt"/>
                      </a:endParaRPr>
                    </a:p>
                  </a:txBody>
                  <a:tcPr marL="4978" marR="4978" marT="4978" marB="0" anchor="ctr"/>
                </a:tc>
                <a:extLst>
                  <a:ext uri="{0D108BD9-81ED-4DB2-BD59-A6C34878D82A}">
                    <a16:rowId xmlns:a16="http://schemas.microsoft.com/office/drawing/2014/main" val="981032113"/>
                  </a:ext>
                </a:extLst>
              </a:tr>
              <a:tr h="617383">
                <a:tc>
                  <a:txBody>
                    <a:bodyPr/>
                    <a:lstStyle/>
                    <a:p>
                      <a:pPr algn="ctr" fontAlgn="ctr"/>
                      <a:r>
                        <a:rPr lang="en-GB" sz="1100" b="0" u="none" strike="noStrike" dirty="0">
                          <a:effectLst/>
                          <a:latin typeface="Calibri" panose="020F0502020204030204" pitchFamily="34" charset="0"/>
                          <a:cs typeface="Calibri" panose="020F0502020204030204" pitchFamily="34" charset="0"/>
                        </a:rPr>
                        <a:t>Connect the new DE cables to the HRS FE (8 cables)</a:t>
                      </a:r>
                      <a:endParaRPr lang="en-GB" sz="1100" b="0" i="0" u="none" strike="noStrike" dirty="0">
                        <a:solidFill>
                          <a:srgbClr val="000000"/>
                        </a:solidFill>
                        <a:effectLst/>
                        <a:latin typeface="Calibri" panose="020F0502020204030204" pitchFamily="34" charset="0"/>
                        <a:cs typeface="Calibri" panose="020F0502020204030204" pitchFamily="34" charset="0"/>
                      </a:endParaRPr>
                    </a:p>
                  </a:txBody>
                  <a:tcPr marL="7783" marR="7783" marT="7783" marB="0" anchor="ctr"/>
                </a:tc>
                <a:tc>
                  <a:txBody>
                    <a:bodyPr/>
                    <a:lstStyle/>
                    <a:p>
                      <a:pPr algn="ctr" fontAlgn="ctr"/>
                      <a:r>
                        <a:rPr lang="en-GB" sz="1100" u="none" strike="noStrike" dirty="0">
                          <a:effectLst/>
                          <a:latin typeface="Calibri" panose="020F0502020204030204" pitchFamily="34" charset="0"/>
                          <a:cs typeface="Calibri" panose="020F0502020204030204" pitchFamily="34" charset="0"/>
                        </a:rPr>
                        <a:t>7000</a:t>
                      </a:r>
                      <a:endParaRPr lang="en-GB" sz="1100" b="0" i="0" u="none" strike="noStrike" dirty="0">
                        <a:solidFill>
                          <a:srgbClr val="000000"/>
                        </a:solidFill>
                        <a:effectLst/>
                        <a:latin typeface="Calibri" panose="020F0502020204030204" pitchFamily="34" charset="0"/>
                        <a:cs typeface="Calibri" panose="020F0502020204030204" pitchFamily="34" charset="0"/>
                      </a:endParaRPr>
                    </a:p>
                  </a:txBody>
                  <a:tcPr marL="7783" marR="7783" marT="7783" marB="0" anchor="ctr"/>
                </a:tc>
                <a:tc vMerge="1">
                  <a:txBody>
                    <a:bodyPr/>
                    <a:lstStyle/>
                    <a:p>
                      <a:pPr algn="ctr" fontAlgn="ctr"/>
                      <a:endParaRPr lang="en-GB" sz="600" b="0" i="0" u="none" strike="noStrike" dirty="0">
                        <a:effectLst/>
                        <a:latin typeface="Calibri" panose="020F0502020204030204" pitchFamily="34" charset="0"/>
                      </a:endParaRPr>
                    </a:p>
                  </a:txBody>
                  <a:tcPr marL="4978" marR="4978" marT="4978" marB="0" anchor="ctr"/>
                </a:tc>
                <a:tc vMerge="1">
                  <a:txBody>
                    <a:bodyPr/>
                    <a:lstStyle/>
                    <a:p>
                      <a:pPr algn="l" fontAlgn="ctr"/>
                      <a:endParaRPr lang="fr-FR" sz="800" b="0" i="0" u="none" strike="noStrike" dirty="0">
                        <a:effectLst/>
                        <a:latin typeface="+mj-lt"/>
                      </a:endParaRPr>
                    </a:p>
                  </a:txBody>
                  <a:tcPr marL="4978" marR="4978" marT="4978" marB="0" anchor="ctr"/>
                </a:tc>
                <a:tc vMerge="1">
                  <a:txBody>
                    <a:bodyPr/>
                    <a:lstStyle/>
                    <a:p>
                      <a:pPr algn="ctr" fontAlgn="ctr"/>
                      <a:endParaRPr lang="fr-FR" sz="800" b="0" i="0" u="none" strike="noStrike" dirty="0">
                        <a:effectLst/>
                        <a:latin typeface="+mj-lt"/>
                      </a:endParaRPr>
                    </a:p>
                  </a:txBody>
                  <a:tcPr marL="4978" marR="4978" marT="4978" marB="0" anchor="ctr"/>
                </a:tc>
                <a:extLst>
                  <a:ext uri="{0D108BD9-81ED-4DB2-BD59-A6C34878D82A}">
                    <a16:rowId xmlns:a16="http://schemas.microsoft.com/office/drawing/2014/main" val="2129611634"/>
                  </a:ext>
                </a:extLst>
              </a:tr>
              <a:tr h="502736">
                <a:tc>
                  <a:txBody>
                    <a:bodyPr/>
                    <a:lstStyle/>
                    <a:p>
                      <a:pPr algn="ctr" fontAlgn="ctr"/>
                      <a:r>
                        <a:rPr lang="en-GB" sz="1100" b="0" u="none" strike="noStrike" dirty="0">
                          <a:effectLst/>
                          <a:latin typeface="Calibri" panose="020F0502020204030204" pitchFamily="34" charset="0"/>
                          <a:cs typeface="Calibri" panose="020F0502020204030204" pitchFamily="34" charset="0"/>
                        </a:rPr>
                        <a:t>Connect the new QP cables to the HRS FE (12 cables)</a:t>
                      </a:r>
                      <a:endParaRPr lang="en-GB" sz="1100" b="0" i="0" u="none" strike="noStrike" dirty="0">
                        <a:solidFill>
                          <a:srgbClr val="000000"/>
                        </a:solidFill>
                        <a:effectLst/>
                        <a:latin typeface="Calibri" panose="020F0502020204030204" pitchFamily="34" charset="0"/>
                        <a:cs typeface="Calibri" panose="020F0502020204030204" pitchFamily="34" charset="0"/>
                      </a:endParaRPr>
                    </a:p>
                  </a:txBody>
                  <a:tcPr marL="7783" marR="7783" marT="7783" marB="0" anchor="ctr"/>
                </a:tc>
                <a:tc>
                  <a:txBody>
                    <a:bodyPr/>
                    <a:lstStyle/>
                    <a:p>
                      <a:pPr algn="ctr" fontAlgn="ctr"/>
                      <a:r>
                        <a:rPr lang="en-GB" sz="1100" u="none" strike="noStrike" dirty="0">
                          <a:effectLst/>
                          <a:latin typeface="Calibri" panose="020F0502020204030204" pitchFamily="34" charset="0"/>
                          <a:cs typeface="Calibri" panose="020F0502020204030204" pitchFamily="34" charset="0"/>
                        </a:rPr>
                        <a:t>2000</a:t>
                      </a:r>
                      <a:endParaRPr lang="en-GB" sz="1100" b="0" i="0" u="none" strike="noStrike" dirty="0">
                        <a:solidFill>
                          <a:srgbClr val="000000"/>
                        </a:solidFill>
                        <a:effectLst/>
                        <a:latin typeface="Calibri" panose="020F0502020204030204" pitchFamily="34" charset="0"/>
                        <a:cs typeface="Calibri" panose="020F0502020204030204" pitchFamily="34" charset="0"/>
                      </a:endParaRPr>
                    </a:p>
                  </a:txBody>
                  <a:tcPr marL="7783" marR="7783" marT="7783" marB="0" anchor="ctr"/>
                </a:tc>
                <a:tc vMerge="1">
                  <a:txBody>
                    <a:bodyPr/>
                    <a:lstStyle/>
                    <a:p>
                      <a:pPr algn="ctr" fontAlgn="ctr"/>
                      <a:endParaRPr lang="en-GB" sz="600" b="0" i="0" u="none" strike="noStrike" dirty="0">
                        <a:effectLst/>
                        <a:latin typeface="Calibri" panose="020F0502020204030204" pitchFamily="34" charset="0"/>
                      </a:endParaRPr>
                    </a:p>
                  </a:txBody>
                  <a:tcPr marL="4978" marR="4978" marT="4978" marB="0" anchor="ctr"/>
                </a:tc>
                <a:tc vMerge="1">
                  <a:txBody>
                    <a:bodyPr/>
                    <a:lstStyle/>
                    <a:p>
                      <a:pPr algn="l" fontAlgn="ctr"/>
                      <a:endParaRPr lang="fr-FR" sz="800" b="0" i="0" u="none" strike="noStrike" dirty="0">
                        <a:effectLst/>
                        <a:latin typeface="+mj-lt"/>
                      </a:endParaRPr>
                    </a:p>
                  </a:txBody>
                  <a:tcPr marL="4978" marR="4978" marT="4978" marB="0" anchor="ctr"/>
                </a:tc>
                <a:tc vMerge="1">
                  <a:txBody>
                    <a:bodyPr/>
                    <a:lstStyle/>
                    <a:p>
                      <a:pPr algn="ctr" fontAlgn="ctr"/>
                      <a:endParaRPr lang="fr-FR" sz="800" b="0" i="0" u="none" strike="noStrike" dirty="0">
                        <a:effectLst/>
                        <a:latin typeface="+mj-lt"/>
                      </a:endParaRPr>
                    </a:p>
                  </a:txBody>
                  <a:tcPr marL="4978" marR="4978" marT="4978" marB="0" anchor="ctr"/>
                </a:tc>
                <a:extLst>
                  <a:ext uri="{0D108BD9-81ED-4DB2-BD59-A6C34878D82A}">
                    <a16:rowId xmlns:a16="http://schemas.microsoft.com/office/drawing/2014/main" val="3655008203"/>
                  </a:ext>
                </a:extLst>
              </a:tr>
            </a:tbl>
          </a:graphicData>
        </a:graphic>
      </p:graphicFrame>
    </p:spTree>
    <p:extLst>
      <p:ext uri="{BB962C8B-B14F-4D97-AF65-F5344CB8AC3E}">
        <p14:creationId xmlns:p14="http://schemas.microsoft.com/office/powerpoint/2010/main" val="76483913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61</a:t>
            </a:fld>
            <a:endParaRPr lang="en-US" dirty="0"/>
          </a:p>
        </p:txBody>
      </p:sp>
      <p:sp>
        <p:nvSpPr>
          <p:cNvPr id="7" name="Rectangle 6"/>
          <p:cNvSpPr/>
          <p:nvPr/>
        </p:nvSpPr>
        <p:spPr>
          <a:xfrm>
            <a:off x="342824" y="1328070"/>
            <a:ext cx="8411431" cy="923330"/>
          </a:xfrm>
          <a:prstGeom prst="rect">
            <a:avLst/>
          </a:prstGeom>
        </p:spPr>
        <p:txBody>
          <a:bodyPr wrap="square">
            <a:spAutoFit/>
          </a:bodyPr>
          <a:lstStyle/>
          <a:p>
            <a:pPr marL="457200" indent="-457200">
              <a:buFont typeface="Arial" panose="020B0604020202020204" pitchFamily="34" charset="0"/>
              <a:buChar char="•"/>
            </a:pPr>
            <a:endParaRPr lang="en-GB" dirty="0">
              <a:sym typeface="Wingdings"/>
            </a:endParaRPr>
          </a:p>
          <a:p>
            <a:pPr marL="457200" indent="-457200">
              <a:buFont typeface="Arial" panose="020B0604020202020204" pitchFamily="34" charset="0"/>
              <a:buChar char="•"/>
            </a:pPr>
            <a:endParaRPr lang="en-US" dirty="0"/>
          </a:p>
          <a:p>
            <a:pPr marL="284163" indent="-284163" algn="just">
              <a:buFont typeface="Arial" panose="020B0604020202020204" pitchFamily="34" charset="0"/>
              <a:buChar char="•"/>
            </a:pPr>
            <a:endParaRPr lang="en-GB" dirty="0">
              <a:sym typeface="Wingdings"/>
            </a:endParaRPr>
          </a:p>
        </p:txBody>
      </p:sp>
      <p:sp>
        <p:nvSpPr>
          <p:cNvPr id="8" name="Title 1"/>
          <p:cNvSpPr txBox="1">
            <a:spLocks/>
          </p:cNvSpPr>
          <p:nvPr/>
        </p:nvSpPr>
        <p:spPr>
          <a:xfrm>
            <a:off x="5448925" y="500048"/>
            <a:ext cx="2987710" cy="357189"/>
          </a:xfrm>
          <a:prstGeom prst="rect">
            <a:avLst/>
          </a:prstGeom>
        </p:spPr>
        <p:txBody>
          <a:bodyPr vert="horz" anchor="ctr" anchorCtr="0">
            <a:noAutofit/>
          </a:bodyPr>
          <a:lstStyle>
            <a:defPPr>
              <a:defRPr lang="en-US"/>
            </a:defPPr>
            <a:lvl1pPr algn="r" defTabSz="914400">
              <a:spcBef>
                <a:spcPct val="0"/>
              </a:spcBef>
              <a:buNone/>
              <a:defRPr kumimoji="0" sz="2200">
                <a:solidFill>
                  <a:schemeClr val="tx2"/>
                </a:solidFill>
                <a:latin typeface="+mj-lt"/>
                <a:ea typeface="+mj-ea"/>
                <a:cs typeface="+mj-cs"/>
              </a:defRPr>
            </a:lvl1pPr>
          </a:lstStyle>
          <a:p>
            <a:r>
              <a:rPr lang="en-GB" dirty="0" smtClean="0"/>
              <a:t>14. </a:t>
            </a:r>
            <a:r>
              <a:rPr lang="en-GB" dirty="0"/>
              <a:t>HRS FE patch-panel replacement</a:t>
            </a:r>
          </a:p>
          <a:p>
            <a:endParaRPr lang="en-GB" dirty="0"/>
          </a:p>
        </p:txBody>
      </p:sp>
      <p:graphicFrame>
        <p:nvGraphicFramePr>
          <p:cNvPr id="9" name="Table 8"/>
          <p:cNvGraphicFramePr>
            <a:graphicFrameLocks noGrp="1"/>
          </p:cNvGraphicFramePr>
          <p:nvPr>
            <p:extLst>
              <p:ext uri="{D42A27DB-BD31-4B8C-83A1-F6EECF244321}">
                <p14:modId xmlns:p14="http://schemas.microsoft.com/office/powerpoint/2010/main" val="4274413198"/>
              </p:ext>
            </p:extLst>
          </p:nvPr>
        </p:nvGraphicFramePr>
        <p:xfrm>
          <a:off x="138069" y="973658"/>
          <a:ext cx="8820940" cy="4217156"/>
        </p:xfrm>
        <a:graphic>
          <a:graphicData uri="http://schemas.openxmlformats.org/drawingml/2006/table">
            <a:tbl>
              <a:tblPr firstRow="1" bandRow="1">
                <a:tableStyleId>{5C22544A-7EE6-4342-B048-85BDC9FD1C3A}</a:tableStyleId>
              </a:tblPr>
              <a:tblGrid>
                <a:gridCol w="8820940">
                  <a:extLst>
                    <a:ext uri="{9D8B030D-6E8A-4147-A177-3AD203B41FA5}">
                      <a16:colId xmlns:a16="http://schemas.microsoft.com/office/drawing/2014/main" val="4069188520"/>
                    </a:ext>
                  </a:extLst>
                </a:gridCol>
              </a:tblGrid>
              <a:tr h="0">
                <a:tc>
                  <a:txBody>
                    <a:bodyPr/>
                    <a:lstStyle/>
                    <a:p>
                      <a:pPr algn="ctr"/>
                      <a:r>
                        <a:rPr lang="fr-FR" sz="1800" dirty="0">
                          <a:latin typeface="Calibri" panose="020F0502020204030204" pitchFamily="34" charset="0"/>
                          <a:cs typeface="Calibri" panose="020F0502020204030204" pitchFamily="34" charset="0"/>
                        </a:rPr>
                        <a:t>OPTIMIZATION</a:t>
                      </a:r>
                    </a:p>
                  </a:txBody>
                  <a:tcPr/>
                </a:tc>
                <a:extLst>
                  <a:ext uri="{0D108BD9-81ED-4DB2-BD59-A6C34878D82A}">
                    <a16:rowId xmlns:a16="http://schemas.microsoft.com/office/drawing/2014/main" val="2080153155"/>
                  </a:ext>
                </a:extLst>
              </a:tr>
              <a:tr h="401185">
                <a:tc>
                  <a:txBody>
                    <a:bodyPr/>
                    <a:lstStyle/>
                    <a:p>
                      <a:pPr marL="0" indent="0">
                        <a:buFont typeface="Arial"/>
                        <a:buNone/>
                      </a:pPr>
                      <a:r>
                        <a:rPr kumimoji="0" lang="en-GB" sz="1800" kern="1200" dirty="0">
                          <a:solidFill>
                            <a:schemeClr val="dk1"/>
                          </a:solidFill>
                          <a:latin typeface="Calibri" panose="020F0502020204030204" pitchFamily="34" charset="0"/>
                          <a:ea typeface="+mn-ea"/>
                          <a:cs typeface="Calibri" panose="020F0502020204030204" pitchFamily="34" charset="0"/>
                        </a:rPr>
                        <a:t>HRS beam dump and beam window shielded </a:t>
                      </a:r>
                      <a:r>
                        <a:rPr kumimoji="0" lang="en-GB" sz="1800" kern="1200" dirty="0">
                          <a:solidFill>
                            <a:schemeClr val="tx1"/>
                          </a:solidFill>
                          <a:latin typeface="Calibri" panose="020F0502020204030204" pitchFamily="34" charset="0"/>
                          <a:ea typeface="+mn-ea"/>
                          <a:cs typeface="Calibri" panose="020F0502020204030204" pitchFamily="34" charset="0"/>
                        </a:rPr>
                        <a:t>were left in place during commissioning phase as implementation of REX (EDMS </a:t>
                      </a:r>
                      <a:r>
                        <a:rPr lang="en-GB" sz="1800" b="0" dirty="0" smtClean="0">
                          <a:latin typeface="Calibri" panose="020F0502020204030204" pitchFamily="34" charset="0"/>
                          <a:cs typeface="Calibri" panose="020F0502020204030204" pitchFamily="34" charset="0"/>
                        </a:rPr>
                        <a:t>1570850</a:t>
                      </a:r>
                      <a:r>
                        <a:rPr kumimoji="0" lang="en-GB" sz="1800" kern="1200" dirty="0" smtClean="0">
                          <a:solidFill>
                            <a:schemeClr val="tx1"/>
                          </a:solidFill>
                          <a:latin typeface="Calibri" panose="020F0502020204030204" pitchFamily="34" charset="0"/>
                          <a:ea typeface="+mn-ea"/>
                          <a:cs typeface="Calibri" panose="020F0502020204030204" pitchFamily="34" charset="0"/>
                        </a:rPr>
                        <a:t>)</a:t>
                      </a:r>
                      <a:endParaRPr kumimoji="0" lang="en-GB" sz="1800" kern="1200" dirty="0">
                        <a:solidFill>
                          <a:schemeClr val="tx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1293649049"/>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Intervention rehearsed at ISOLDE off-line 2. Distances and positions measured to simulate the conditions at the HRS FC</a:t>
                      </a:r>
                    </a:p>
                  </a:txBody>
                  <a:tcPr/>
                </a:tc>
                <a:extLst>
                  <a:ext uri="{0D108BD9-81ED-4DB2-BD59-A6C34878D82A}">
                    <a16:rowId xmlns:a16="http://schemas.microsoft.com/office/drawing/2014/main" val="2248336707"/>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Cables bunched by equipment and labelled outside the high radiation area</a:t>
                      </a: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520855634"/>
                  </a:ext>
                </a:extLst>
              </a:tr>
              <a:tr h="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Pictures of the different cables and connections studied before the intervention</a:t>
                      </a: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1043618813"/>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Cables and connectors pre-assembled outside the high radiation area</a:t>
                      </a: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482024691"/>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Working positions as far as possible from the beam dump</a:t>
                      </a: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203555130"/>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sym typeface="Wingdings" panose="05000000000000000000" pitchFamily="2" charset="2"/>
                        </a:rPr>
                        <a:t>Additional light projectors</a:t>
                      </a:r>
                      <a:r>
                        <a:rPr kumimoji="0" lang="en-GB" sz="1800" kern="1200" dirty="0">
                          <a:solidFill>
                            <a:schemeClr val="dk1"/>
                          </a:solidFill>
                          <a:latin typeface="Calibri" panose="020F0502020204030204" pitchFamily="34" charset="0"/>
                          <a:ea typeface="+mn-ea"/>
                          <a:cs typeface="Calibri" panose="020F0502020204030204" pitchFamily="34" charset="0"/>
                        </a:rPr>
                        <a:t> added in front of the faraday cage to improve visibility during intervention</a:t>
                      </a: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925653712"/>
                  </a:ext>
                </a:extLst>
              </a:tr>
              <a:tr h="3913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Preparation of the appropriate tools before intervention</a:t>
                      </a: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000454716"/>
                  </a:ext>
                </a:extLst>
              </a:tr>
            </a:tbl>
          </a:graphicData>
        </a:graphic>
      </p:graphicFrame>
    </p:spTree>
    <p:extLst>
      <p:ext uri="{BB962C8B-B14F-4D97-AF65-F5344CB8AC3E}">
        <p14:creationId xmlns:p14="http://schemas.microsoft.com/office/powerpoint/2010/main" val="288970513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677452" y="6453552"/>
            <a:ext cx="1981200" cy="289903"/>
          </a:xfrm>
        </p:spPr>
        <p:txBody>
          <a:bodyPr/>
          <a:lstStyle/>
          <a:p>
            <a:fld id="{9BBCADDF-C6D9-C14C-883B-1CD09994D60D}" type="slidenum">
              <a:rPr lang="en-US" smtClean="0"/>
              <a:pPr/>
              <a:t>62</a:t>
            </a:fld>
            <a:endParaRPr lang="en-US" dirty="0"/>
          </a:p>
        </p:txBody>
      </p:sp>
      <p:sp>
        <p:nvSpPr>
          <p:cNvPr id="5" name="Title 1"/>
          <p:cNvSpPr txBox="1">
            <a:spLocks/>
          </p:cNvSpPr>
          <p:nvPr/>
        </p:nvSpPr>
        <p:spPr>
          <a:xfrm>
            <a:off x="5448924" y="500048"/>
            <a:ext cx="2961831" cy="357189"/>
          </a:xfrm>
          <a:prstGeom prst="rect">
            <a:avLst/>
          </a:prstGeom>
        </p:spPr>
        <p:txBody>
          <a:bodyPr vert="horz" anchor="ctr" anchorCtr="0">
            <a:noAutofit/>
          </a:bodyPr>
          <a:lstStyle>
            <a:defPPr>
              <a:defRPr lang="en-US"/>
            </a:defPPr>
            <a:lvl1pPr algn="r" defTabSz="914400">
              <a:spcBef>
                <a:spcPct val="0"/>
              </a:spcBef>
              <a:buNone/>
              <a:defRPr kumimoji="0" sz="2200">
                <a:solidFill>
                  <a:schemeClr val="tx2"/>
                </a:solidFill>
                <a:latin typeface="+mj-lt"/>
                <a:ea typeface="+mj-ea"/>
                <a:cs typeface="+mj-cs"/>
              </a:defRPr>
            </a:lvl1pPr>
          </a:lstStyle>
          <a:p>
            <a:r>
              <a:rPr lang="en-GB" dirty="0" smtClean="0"/>
              <a:t>14. </a:t>
            </a:r>
            <a:r>
              <a:rPr lang="en-GB" dirty="0"/>
              <a:t>HRS FE patch-panel replacement</a:t>
            </a:r>
          </a:p>
          <a:p>
            <a:endParaRPr lang="en-GB" dirty="0"/>
          </a:p>
        </p:txBody>
      </p:sp>
      <p:grpSp>
        <p:nvGrpSpPr>
          <p:cNvPr id="13" name="Group 12"/>
          <p:cNvGrpSpPr/>
          <p:nvPr/>
        </p:nvGrpSpPr>
        <p:grpSpPr>
          <a:xfrm>
            <a:off x="1153674" y="4580599"/>
            <a:ext cx="7928741" cy="1996558"/>
            <a:chOff x="1153674" y="4580599"/>
            <a:chExt cx="7928741" cy="1996558"/>
          </a:xfrm>
        </p:grpSpPr>
        <p:pic>
          <p:nvPicPr>
            <p:cNvPr id="2" name="Picture 1"/>
            <p:cNvPicPr>
              <a:picLocks noChangeAspect="1"/>
            </p:cNvPicPr>
            <p:nvPr/>
          </p:nvPicPr>
          <p:blipFill rotWithShape="1">
            <a:blip r:embed="rId2" cstate="hqprint">
              <a:extLst>
                <a:ext uri="{28A0092B-C50C-407E-A947-70E740481C1C}">
                  <a14:useLocalDpi xmlns:a14="http://schemas.microsoft.com/office/drawing/2010/main"/>
                </a:ext>
              </a:extLst>
            </a:blip>
            <a:srcRect l="17803" r="5746"/>
            <a:stretch/>
          </p:blipFill>
          <p:spPr>
            <a:xfrm>
              <a:off x="1153674" y="4580599"/>
              <a:ext cx="2293495" cy="1993748"/>
            </a:xfrm>
            <a:prstGeom prst="rect">
              <a:avLst/>
            </a:prstGeom>
          </p:spPr>
        </p:pic>
        <p:sp>
          <p:nvSpPr>
            <p:cNvPr id="7" name="Rectangle 6"/>
            <p:cNvSpPr/>
            <p:nvPr/>
          </p:nvSpPr>
          <p:spPr>
            <a:xfrm>
              <a:off x="1476928" y="6312737"/>
              <a:ext cx="1904689" cy="261610"/>
            </a:xfrm>
            <a:prstGeom prst="rect">
              <a:avLst/>
            </a:prstGeom>
          </p:spPr>
          <p:txBody>
            <a:bodyPr wrap="none">
              <a:spAutoFit/>
            </a:bodyPr>
            <a:lstStyle/>
            <a:p>
              <a:r>
                <a:rPr lang="en-GB" sz="1100" b="1" dirty="0">
                  <a:solidFill>
                    <a:srgbClr val="FF0000"/>
                  </a:solidFill>
                  <a:latin typeface="+mj-lt"/>
                </a:rPr>
                <a:t>Intervention rehearsals</a:t>
              </a:r>
            </a:p>
          </p:txBody>
        </p:sp>
        <p:pic>
          <p:nvPicPr>
            <p:cNvPr id="8" name="Picture 7"/>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rot="5400000">
              <a:off x="3299900" y="4832276"/>
              <a:ext cx="1990938" cy="1493204"/>
            </a:xfrm>
            <a:prstGeom prst="rect">
              <a:avLst/>
            </a:prstGeom>
          </p:spPr>
        </p:pic>
        <p:sp>
          <p:nvSpPr>
            <p:cNvPr id="9" name="Rectangle 8"/>
            <p:cNvSpPr/>
            <p:nvPr/>
          </p:nvSpPr>
          <p:spPr>
            <a:xfrm>
              <a:off x="3528019" y="4610858"/>
              <a:ext cx="1132957" cy="769441"/>
            </a:xfrm>
            <a:prstGeom prst="rect">
              <a:avLst/>
            </a:prstGeom>
          </p:spPr>
          <p:txBody>
            <a:bodyPr wrap="square">
              <a:spAutoFit/>
            </a:bodyPr>
            <a:lstStyle/>
            <a:p>
              <a:pPr algn="ctr"/>
              <a:r>
                <a:rPr lang="fr-FR" sz="1100" b="1" dirty="0" err="1">
                  <a:solidFill>
                    <a:srgbClr val="FF0000"/>
                  </a:solidFill>
                  <a:latin typeface="+mj-lt"/>
                </a:rPr>
                <a:t>Cables</a:t>
              </a:r>
              <a:r>
                <a:rPr lang="fr-FR" sz="1100" b="1" dirty="0">
                  <a:solidFill>
                    <a:srgbClr val="FF0000"/>
                  </a:solidFill>
                  <a:latin typeface="+mj-lt"/>
                </a:rPr>
                <a:t> and </a:t>
              </a:r>
              <a:r>
                <a:rPr lang="fr-FR" sz="1100" b="1" dirty="0" err="1">
                  <a:solidFill>
                    <a:srgbClr val="FF0000"/>
                  </a:solidFill>
                  <a:latin typeface="+mj-lt"/>
                </a:rPr>
                <a:t>connectors</a:t>
              </a:r>
              <a:r>
                <a:rPr lang="fr-FR" sz="1100" b="1" dirty="0">
                  <a:solidFill>
                    <a:srgbClr val="FF0000"/>
                  </a:solidFill>
                  <a:latin typeface="+mj-lt"/>
                </a:rPr>
                <a:t> </a:t>
              </a:r>
              <a:r>
                <a:rPr lang="fr-FR" sz="1100" b="1" dirty="0" err="1">
                  <a:solidFill>
                    <a:srgbClr val="FF0000"/>
                  </a:solidFill>
                  <a:latin typeface="+mj-lt"/>
                </a:rPr>
                <a:t>pre-assembled</a:t>
              </a:r>
              <a:r>
                <a:rPr lang="fr-FR" sz="1100" b="1" dirty="0">
                  <a:solidFill>
                    <a:srgbClr val="FF0000"/>
                  </a:solidFill>
                  <a:latin typeface="+mj-lt"/>
                </a:rPr>
                <a:t> </a:t>
              </a:r>
            </a:p>
          </p:txBody>
        </p:sp>
        <p:pic>
          <p:nvPicPr>
            <p:cNvPr id="10" name="Picture 9"/>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5143569" y="4583409"/>
              <a:ext cx="1786270" cy="1990938"/>
            </a:xfrm>
            <a:prstGeom prst="rect">
              <a:avLst/>
            </a:prstGeom>
          </p:spPr>
        </p:pic>
        <p:pic>
          <p:nvPicPr>
            <p:cNvPr id="12" name="Picture 11"/>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7031437" y="4583409"/>
              <a:ext cx="2007791" cy="1993748"/>
            </a:xfrm>
            <a:prstGeom prst="rect">
              <a:avLst/>
            </a:prstGeom>
          </p:spPr>
        </p:pic>
        <p:sp>
          <p:nvSpPr>
            <p:cNvPr id="15" name="Rectangle 14"/>
            <p:cNvSpPr/>
            <p:nvPr/>
          </p:nvSpPr>
          <p:spPr>
            <a:xfrm>
              <a:off x="8035333" y="4589029"/>
              <a:ext cx="1047082" cy="261610"/>
            </a:xfrm>
            <a:prstGeom prst="rect">
              <a:avLst/>
            </a:prstGeom>
          </p:spPr>
          <p:txBody>
            <a:bodyPr wrap="none">
              <a:spAutoFit/>
            </a:bodyPr>
            <a:lstStyle/>
            <a:p>
              <a:pPr algn="ctr"/>
              <a:r>
                <a:rPr lang="en-GB" sz="1100" b="1" dirty="0">
                  <a:solidFill>
                    <a:srgbClr val="FF0000"/>
                  </a:solidFill>
                  <a:latin typeface="+mj-lt"/>
                </a:rPr>
                <a:t>Patch panel</a:t>
              </a:r>
            </a:p>
          </p:txBody>
        </p:sp>
      </p:grpSp>
      <p:pic>
        <p:nvPicPr>
          <p:cNvPr id="16" name="Picture 15"/>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7020543" y="1412998"/>
            <a:ext cx="2007935" cy="2895966"/>
          </a:xfrm>
          <a:prstGeom prst="rect">
            <a:avLst/>
          </a:prstGeom>
        </p:spPr>
      </p:pic>
      <p:sp>
        <p:nvSpPr>
          <p:cNvPr id="17" name="Rectangle 16"/>
          <p:cNvSpPr/>
          <p:nvPr/>
        </p:nvSpPr>
        <p:spPr>
          <a:xfrm>
            <a:off x="7020543" y="4047354"/>
            <a:ext cx="2030363" cy="261610"/>
          </a:xfrm>
          <a:prstGeom prst="rect">
            <a:avLst/>
          </a:prstGeom>
        </p:spPr>
        <p:txBody>
          <a:bodyPr wrap="square">
            <a:spAutoFit/>
          </a:bodyPr>
          <a:lstStyle/>
          <a:p>
            <a:pPr algn="ctr"/>
            <a:r>
              <a:rPr lang="en-GB" sz="1100" b="1" dirty="0">
                <a:solidFill>
                  <a:srgbClr val="FF0000"/>
                </a:solidFill>
                <a:latin typeface="+mj-lt"/>
              </a:rPr>
              <a:t>Patch panel replacement</a:t>
            </a:r>
          </a:p>
        </p:txBody>
      </p:sp>
      <p:graphicFrame>
        <p:nvGraphicFramePr>
          <p:cNvPr id="18" name="Table 17"/>
          <p:cNvGraphicFramePr>
            <a:graphicFrameLocks noGrp="1"/>
          </p:cNvGraphicFramePr>
          <p:nvPr>
            <p:extLst>
              <p:ext uri="{D42A27DB-BD31-4B8C-83A1-F6EECF244321}">
                <p14:modId xmlns:p14="http://schemas.microsoft.com/office/powerpoint/2010/main" val="2890346190"/>
              </p:ext>
            </p:extLst>
          </p:nvPr>
        </p:nvGraphicFramePr>
        <p:xfrm>
          <a:off x="131993" y="922778"/>
          <a:ext cx="6759277" cy="3520440"/>
        </p:xfrm>
        <a:graphic>
          <a:graphicData uri="http://schemas.openxmlformats.org/drawingml/2006/table">
            <a:tbl>
              <a:tblPr firstRow="1" bandRow="1">
                <a:tableStyleId>{5C22544A-7EE6-4342-B048-85BDC9FD1C3A}</a:tableStyleId>
              </a:tblPr>
              <a:tblGrid>
                <a:gridCol w="6759277">
                  <a:extLst>
                    <a:ext uri="{9D8B030D-6E8A-4147-A177-3AD203B41FA5}">
                      <a16:colId xmlns:a16="http://schemas.microsoft.com/office/drawing/2014/main" val="4069188520"/>
                    </a:ext>
                  </a:extLst>
                </a:gridCol>
              </a:tblGrid>
              <a:tr h="31616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kern="1200" dirty="0">
                          <a:solidFill>
                            <a:schemeClr val="lt1"/>
                          </a:solidFill>
                          <a:latin typeface="Calibri" panose="020F0502020204030204" pitchFamily="34" charset="0"/>
                          <a:ea typeface="+mn-ea"/>
                          <a:cs typeface="Calibri" panose="020F0502020204030204" pitchFamily="34" charset="0"/>
                        </a:rPr>
                        <a:t>REX</a:t>
                      </a:r>
                      <a:endParaRPr kumimoji="0" lang="fr-FR" sz="2000" b="1" kern="1200" dirty="0">
                        <a:solidFill>
                          <a:schemeClr val="lt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2080153155"/>
                  </a:ext>
                </a:extLst>
              </a:tr>
              <a:tr h="729600">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GB" sz="1700" kern="1200" dirty="0">
                          <a:solidFill>
                            <a:schemeClr val="dk1"/>
                          </a:solidFill>
                          <a:latin typeface="Calibri" panose="020F0502020204030204" pitchFamily="34" charset="0"/>
                          <a:ea typeface="+mn-ea"/>
                          <a:cs typeface="Calibri" panose="020F0502020204030204" pitchFamily="34" charset="0"/>
                        </a:rPr>
                        <a:t>Total Collective dose received was three time less than expected (525 </a:t>
                      </a:r>
                      <a:r>
                        <a:rPr kumimoji="0" lang="el-GR" sz="1700" kern="1200" dirty="0">
                          <a:solidFill>
                            <a:schemeClr val="tx1"/>
                          </a:solidFill>
                          <a:latin typeface="Calibri" panose="020F0502020204030204" pitchFamily="34" charset="0"/>
                          <a:ea typeface="+mn-ea"/>
                          <a:cs typeface="Calibri" panose="020F0502020204030204" pitchFamily="34" charset="0"/>
                        </a:rPr>
                        <a:t>μ</a:t>
                      </a:r>
                      <a:r>
                        <a:rPr kumimoji="0" lang="en-US" sz="1700" kern="1200" dirty="0">
                          <a:solidFill>
                            <a:schemeClr val="tx1"/>
                          </a:solidFill>
                          <a:latin typeface="Calibri" panose="020F0502020204030204" pitchFamily="34" charset="0"/>
                          <a:ea typeface="+mn-ea"/>
                          <a:cs typeface="Calibri" panose="020F0502020204030204" pitchFamily="34" charset="0"/>
                        </a:rPr>
                        <a:t>Sv</a:t>
                      </a:r>
                      <a:r>
                        <a:rPr kumimoji="0" lang="en-GB" sz="1700" kern="1200" dirty="0">
                          <a:solidFill>
                            <a:schemeClr val="dk1"/>
                          </a:solidFill>
                          <a:latin typeface="Calibri" panose="020F0502020204030204" pitchFamily="34" charset="0"/>
                          <a:ea typeface="+mn-ea"/>
                          <a:cs typeface="Calibri" panose="020F0502020204030204" pitchFamily="34" charset="0"/>
                        </a:rPr>
                        <a:t>), the working positions were further from the beam dump than foreseen and calculated on the WDP </a:t>
                      </a:r>
                    </a:p>
                  </a:txBody>
                  <a:tcPr/>
                </a:tc>
                <a:extLst>
                  <a:ext uri="{0D108BD9-81ED-4DB2-BD59-A6C34878D82A}">
                    <a16:rowId xmlns:a16="http://schemas.microsoft.com/office/drawing/2014/main" val="2982689421"/>
                  </a:ext>
                </a:extLst>
              </a:tr>
              <a:tr h="948479">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GB" sz="1700" kern="1200" dirty="0">
                          <a:solidFill>
                            <a:schemeClr val="dk1"/>
                          </a:solidFill>
                          <a:latin typeface="Calibri" panose="020F0502020204030204" pitchFamily="34" charset="0"/>
                          <a:ea typeface="+mn-ea"/>
                          <a:cs typeface="Calibri" panose="020F0502020204030204" pitchFamily="34" charset="0"/>
                        </a:rPr>
                        <a:t>During the removal of the old cables connected to the FE and linked to the old patch panel, there were </a:t>
                      </a:r>
                      <a:r>
                        <a:rPr kumimoji="0" lang="en-GB" sz="1700" kern="1200" dirty="0">
                          <a:solidFill>
                            <a:schemeClr val="tx1"/>
                          </a:solidFill>
                          <a:latin typeface="Calibri" panose="020F0502020204030204" pitchFamily="34" charset="0"/>
                          <a:ea typeface="+mn-ea"/>
                          <a:cs typeface="Calibri" panose="020F0502020204030204" pitchFamily="34" charset="0"/>
                        </a:rPr>
                        <a:t>an</a:t>
                      </a:r>
                      <a:r>
                        <a:rPr kumimoji="0" lang="en-GB" sz="1700" kern="1200" dirty="0">
                          <a:solidFill>
                            <a:schemeClr val="dk1"/>
                          </a:solidFill>
                          <a:latin typeface="Calibri" panose="020F0502020204030204" pitchFamily="34" charset="0"/>
                          <a:ea typeface="+mn-ea"/>
                          <a:cs typeface="Calibri" panose="020F0502020204030204" pitchFamily="34" charset="0"/>
                        </a:rPr>
                        <a:t>other cables entangled</a:t>
                      </a:r>
                      <a:r>
                        <a:rPr lang="en-GB" sz="1700" dirty="0">
                          <a:latin typeface="Calibri" panose="020F0502020204030204" pitchFamily="34" charset="0"/>
                          <a:cs typeface="Calibri" panose="020F0502020204030204" pitchFamily="34" charset="0"/>
                        </a:rPr>
                        <a:t> </a:t>
                      </a:r>
                      <a:r>
                        <a:rPr kumimoji="0" lang="en-GB" sz="1700" kern="1200" dirty="0">
                          <a:solidFill>
                            <a:schemeClr val="dk1"/>
                          </a:solidFill>
                          <a:latin typeface="Calibri" panose="020F0502020204030204" pitchFamily="34" charset="0"/>
                          <a:ea typeface="+mn-ea"/>
                          <a:cs typeface="Calibri" panose="020F0502020204030204" pitchFamily="34" charset="0"/>
                        </a:rPr>
                        <a:t>with them. It was necessary to disconnect them, untangle them with the old patch panel cable and reconnect them on the FE</a:t>
                      </a:r>
                      <a:endParaRPr kumimoji="0" lang="en-US" sz="17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576117802"/>
                  </a:ext>
                </a:extLst>
              </a:tr>
              <a:tr h="948479">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kumimoji="0" lang="en-GB" sz="1700" kern="1200" dirty="0">
                          <a:solidFill>
                            <a:schemeClr val="dk1"/>
                          </a:solidFill>
                          <a:latin typeface="Calibri" panose="020F0502020204030204" pitchFamily="34" charset="0"/>
                          <a:ea typeface="+mn-ea"/>
                          <a:cs typeface="Calibri" panose="020F0502020204030204" pitchFamily="34" charset="0"/>
                        </a:rPr>
                        <a:t>The threshold of the DMC (dose received) was configured too low and the alarm activated prematurely. To communicate more easily in the Faraday cage (patch panel replacement step) it was necessary to go out to deactivate and reactivate the DMC</a:t>
                      </a:r>
                      <a:endParaRPr kumimoji="0" lang="en-US" sz="17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286407550"/>
                  </a:ext>
                </a:extLst>
              </a:tr>
            </a:tbl>
          </a:graphicData>
        </a:graphic>
      </p:graphicFrame>
    </p:spTree>
    <p:extLst>
      <p:ext uri="{BB962C8B-B14F-4D97-AF65-F5344CB8AC3E}">
        <p14:creationId xmlns:p14="http://schemas.microsoft.com/office/powerpoint/2010/main" val="105771969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64974"/>
            <a:ext cx="8229600" cy="5494638"/>
          </a:xfrm>
        </p:spPr>
        <p:txBody>
          <a:bodyPr>
            <a:normAutofit fontScale="85000" lnSpcReduction="20000"/>
          </a:bodyPr>
          <a:lstStyle/>
          <a:p>
            <a:pPr marL="0" indent="0">
              <a:buNone/>
            </a:pPr>
            <a:endParaRPr lang="en-US" dirty="0"/>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Introduction</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Target transfer to ISR3 </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Reorganization of the targets in ISR 3</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fontAlgn="t">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FE maintenance </a:t>
            </a:r>
          </a:p>
          <a:p>
            <a:pPr marL="514350" indent="-514350" fontAlgn="t">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SEMGRID beam alignment</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Laser window exchange maintenance and tests</a:t>
            </a:r>
            <a:endParaRPr lang="en-GB" dirty="0">
              <a:solidFill>
                <a:schemeClr val="bg1">
                  <a:lumMod val="65000"/>
                </a:schemeClr>
              </a:solidFill>
              <a:latin typeface="Calibri" panose="020F0502020204030204" pitchFamily="34" charset="0"/>
              <a:cs typeface="Calibri" panose="020F0502020204030204" pitchFamily="34" charset="0"/>
            </a:endParaRPr>
          </a:p>
          <a:p>
            <a:pPr marL="240030" indent="-514350" fontAlgn="t">
              <a:spcBef>
                <a:spcPts val="0"/>
              </a:spcBef>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LIEBE target tests</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dirty="0" smtClean="0">
                <a:solidFill>
                  <a:schemeClr val="bg1">
                    <a:lumMod val="65000"/>
                  </a:schemeClr>
                </a:solidFill>
                <a:latin typeface="Calibri" panose="020F0502020204030204" pitchFamily="34" charset="0"/>
                <a:cs typeface="Calibri" panose="020F0502020204030204" pitchFamily="34" charset="0"/>
              </a:rPr>
              <a:t>Inspection </a:t>
            </a:r>
            <a:r>
              <a:rPr lang="en-US" dirty="0">
                <a:solidFill>
                  <a:schemeClr val="bg1">
                    <a:lumMod val="65000"/>
                  </a:schemeClr>
                </a:solidFill>
                <a:latin typeface="Calibri" panose="020F0502020204030204" pitchFamily="34" charset="0"/>
                <a:cs typeface="Calibri" panose="020F0502020204030204" pitchFamily="34" charset="0"/>
              </a:rPr>
              <a:t>of the GPS and HRS FE</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Cleaning of the 179 and 838</a:t>
            </a:r>
            <a:endParaRPr lang="en-GB" dirty="0">
              <a:solidFill>
                <a:schemeClr val="bg1">
                  <a:lumMod val="65000"/>
                </a:schemeClr>
              </a:solidFill>
              <a:latin typeface="Calibri" panose="020F0502020204030204" pitchFamily="34" charset="0"/>
              <a:cs typeface="Calibri" panose="020F0502020204030204" pitchFamily="34" charset="0"/>
            </a:endParaRP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Additional maintenance of the MONTRAC</a:t>
            </a:r>
          </a:p>
          <a:p>
            <a:pPr marL="514350" indent="-514350">
              <a:buFont typeface="+mj-lt"/>
              <a:buAutoNum type="arabicPeriod"/>
            </a:pPr>
            <a:r>
              <a:rPr lang="en-US" dirty="0">
                <a:solidFill>
                  <a:schemeClr val="bg1">
                    <a:lumMod val="65000"/>
                  </a:schemeClr>
                </a:solidFill>
                <a:latin typeface="Calibri" panose="020F0502020204030204" pitchFamily="34" charset="0"/>
                <a:cs typeface="Calibri" panose="020F0502020204030204" pitchFamily="34" charset="0"/>
              </a:rPr>
              <a:t>Lists Tests</a:t>
            </a:r>
          </a:p>
          <a:p>
            <a:pPr marL="514350" indent="-514350">
              <a:buFont typeface="+mj-lt"/>
              <a:buAutoNum type="arabicPeriod"/>
            </a:pPr>
            <a:r>
              <a:rPr lang="en-GB" dirty="0">
                <a:solidFill>
                  <a:schemeClr val="bg1">
                    <a:lumMod val="65000"/>
                  </a:schemeClr>
                </a:solidFill>
                <a:latin typeface="Calibri" panose="020F0502020204030204" pitchFamily="34" charset="0"/>
                <a:cs typeface="Calibri" panose="020F0502020204030204" pitchFamily="34" charset="0"/>
              </a:rPr>
              <a:t>Retrieval of the target #501 and test laser on HRS FE</a:t>
            </a:r>
          </a:p>
          <a:p>
            <a:pPr marL="514350" indent="-514350">
              <a:buFont typeface="+mj-lt"/>
              <a:buAutoNum type="arabicPeriod"/>
            </a:pPr>
            <a:r>
              <a:rPr lang="en-GB" dirty="0">
                <a:solidFill>
                  <a:schemeClr val="bg1">
                    <a:lumMod val="65000"/>
                  </a:schemeClr>
                </a:solidFill>
                <a:latin typeface="Calibri" panose="020F0502020204030204" pitchFamily="34" charset="0"/>
                <a:cs typeface="Calibri" panose="020F0502020204030204" pitchFamily="34" charset="0"/>
              </a:rPr>
              <a:t>Montrac Maintenance and Tests</a:t>
            </a:r>
          </a:p>
          <a:p>
            <a:pPr marL="514350" indent="-514350">
              <a:buFont typeface="+mj-lt"/>
              <a:buAutoNum type="arabicPeriod"/>
            </a:pPr>
            <a:r>
              <a:rPr lang="en-GB" dirty="0">
                <a:solidFill>
                  <a:schemeClr val="bg1">
                    <a:lumMod val="65000"/>
                  </a:schemeClr>
                </a:solidFill>
                <a:latin typeface="Calibri" panose="020F0502020204030204" pitchFamily="34" charset="0"/>
                <a:cs typeface="Calibri" panose="020F0502020204030204" pitchFamily="34" charset="0"/>
              </a:rPr>
              <a:t>HRS FE patch-panel replacement</a:t>
            </a:r>
          </a:p>
          <a:p>
            <a:pPr marL="514350" indent="-514350">
              <a:buFont typeface="+mj-lt"/>
              <a:buAutoNum type="arabicPeriod"/>
            </a:pPr>
            <a:r>
              <a:rPr lang="en-GB" dirty="0">
                <a:solidFill>
                  <a:schemeClr val="accent4">
                    <a:lumMod val="75000"/>
                  </a:schemeClr>
                </a:solidFill>
                <a:latin typeface="Calibri" panose="020F0502020204030204" pitchFamily="34" charset="0"/>
                <a:cs typeface="Calibri" panose="020F0502020204030204" pitchFamily="34" charset="0"/>
              </a:rPr>
              <a:t>Conclusion</a:t>
            </a:r>
            <a:endParaRPr lang="en-US" dirty="0">
              <a:solidFill>
                <a:schemeClr val="accent4">
                  <a:lumMod val="75000"/>
                </a:schemeClr>
              </a:solidFill>
              <a:latin typeface="Calibri" panose="020F0502020204030204" pitchFamily="34" charset="0"/>
              <a:cs typeface="Calibri" panose="020F0502020204030204" pitchFamily="34" charset="0"/>
            </a:endParaRPr>
          </a:p>
          <a:p>
            <a:pPr marL="514350" indent="-514350">
              <a:buFont typeface="+mj-lt"/>
              <a:buAutoNum type="arabicPeriod"/>
            </a:pPr>
            <a:endParaRPr lang="en-US" dirty="0">
              <a:solidFill>
                <a:schemeClr val="accent4">
                  <a:lumMod val="75000"/>
                </a:schemeClr>
              </a:solidFill>
            </a:endParaRPr>
          </a:p>
          <a:p>
            <a:pPr marL="514350" indent="-514350">
              <a:buFont typeface="+mj-lt"/>
              <a:buAutoNum type="arabicPeriod"/>
            </a:pPr>
            <a:endParaRPr lang="en-US" dirty="0">
              <a:solidFill>
                <a:schemeClr val="accent4">
                  <a:lumMod val="75000"/>
                </a:schemeClr>
              </a:solidFill>
            </a:endParaRPr>
          </a:p>
          <a:p>
            <a:pPr marL="514350" indent="-514350">
              <a:buFont typeface="+mj-lt"/>
              <a:buAutoNum type="arabicPeriod"/>
            </a:pPr>
            <a:endParaRPr lang="en-US" dirty="0">
              <a:solidFill>
                <a:schemeClr val="accent4">
                  <a:lumMod val="75000"/>
                </a:schemeClr>
              </a:solidFill>
            </a:endParaRPr>
          </a:p>
        </p:txBody>
      </p:sp>
      <p:sp>
        <p:nvSpPr>
          <p:cNvPr id="4"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63</a:t>
            </a:fld>
            <a:endParaRPr lang="en-US" dirty="0"/>
          </a:p>
        </p:txBody>
      </p:sp>
    </p:spTree>
    <p:extLst>
      <p:ext uri="{BB962C8B-B14F-4D97-AF65-F5344CB8AC3E}">
        <p14:creationId xmlns:p14="http://schemas.microsoft.com/office/powerpoint/2010/main" val="411755949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64</a:t>
            </a:fld>
            <a:endParaRPr lang="en-US" dirty="0"/>
          </a:p>
        </p:txBody>
      </p:sp>
      <p:sp>
        <p:nvSpPr>
          <p:cNvPr id="6" name="Title 1"/>
          <p:cNvSpPr txBox="1">
            <a:spLocks/>
          </p:cNvSpPr>
          <p:nvPr/>
        </p:nvSpPr>
        <p:spPr>
          <a:xfrm>
            <a:off x="4362138" y="500048"/>
            <a:ext cx="4781863"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GB" sz="2200" dirty="0" smtClean="0"/>
              <a:t>15.Conclusion</a:t>
            </a:r>
            <a:endParaRPr lang="en-US" sz="2200" dirty="0"/>
          </a:p>
        </p:txBody>
      </p:sp>
      <p:graphicFrame>
        <p:nvGraphicFramePr>
          <p:cNvPr id="7" name="Table 6"/>
          <p:cNvGraphicFramePr>
            <a:graphicFrameLocks noGrp="1"/>
          </p:cNvGraphicFramePr>
          <p:nvPr>
            <p:extLst>
              <p:ext uri="{D42A27DB-BD31-4B8C-83A1-F6EECF244321}">
                <p14:modId xmlns:p14="http://schemas.microsoft.com/office/powerpoint/2010/main" val="4095798808"/>
              </p:ext>
            </p:extLst>
          </p:nvPr>
        </p:nvGraphicFramePr>
        <p:xfrm>
          <a:off x="268124" y="844957"/>
          <a:ext cx="8675851" cy="5904078"/>
        </p:xfrm>
        <a:graphic>
          <a:graphicData uri="http://schemas.openxmlformats.org/drawingml/2006/table">
            <a:tbl>
              <a:tblPr firstRow="1" bandRow="1">
                <a:tableStyleId>{5C22544A-7EE6-4342-B048-85BDC9FD1C3A}</a:tableStyleId>
              </a:tblPr>
              <a:tblGrid>
                <a:gridCol w="8675851">
                  <a:extLst>
                    <a:ext uri="{9D8B030D-6E8A-4147-A177-3AD203B41FA5}">
                      <a16:colId xmlns:a16="http://schemas.microsoft.com/office/drawing/2014/main" val="4069188520"/>
                    </a:ext>
                  </a:extLst>
                </a:gridCol>
              </a:tblGrid>
              <a:tr h="301786">
                <a:tc>
                  <a:txBody>
                    <a:bodyPr/>
                    <a:lstStyle/>
                    <a:p>
                      <a:pPr algn="ctr"/>
                      <a:r>
                        <a:rPr kumimoji="0" lang="en-US" sz="2000" b="1" kern="1200" dirty="0">
                          <a:solidFill>
                            <a:schemeClr val="lt1"/>
                          </a:solidFill>
                          <a:latin typeface="+mn-lt"/>
                          <a:ea typeface="+mn-ea"/>
                          <a:cs typeface="+mn-cs"/>
                        </a:rPr>
                        <a:t>CONCLUSION : MAIN POINTS</a:t>
                      </a:r>
                      <a:endParaRPr lang="en-US" sz="2000" dirty="0">
                        <a:sym typeface="Wingdings"/>
                      </a:endParaRPr>
                    </a:p>
                  </a:txBody>
                  <a:tcPr/>
                </a:tc>
                <a:extLst>
                  <a:ext uri="{0D108BD9-81ED-4DB2-BD59-A6C34878D82A}">
                    <a16:rowId xmlns:a16="http://schemas.microsoft.com/office/drawing/2014/main" val="2080153155"/>
                  </a:ext>
                </a:extLst>
              </a:tr>
              <a:tr h="696429">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lang="en-US" sz="1700" u="sng" dirty="0">
                          <a:latin typeface="Calibri" panose="020F0502020204030204" pitchFamily="34" charset="0"/>
                          <a:cs typeface="Calibri" panose="020F0502020204030204" pitchFamily="34" charset="0"/>
                        </a:rPr>
                        <a:t>For the FE maintenance</a:t>
                      </a:r>
                      <a:r>
                        <a:rPr lang="en-US" sz="1700" dirty="0">
                          <a:latin typeface="Calibri" panose="020F0502020204030204" pitchFamily="34" charset="0"/>
                          <a:cs typeface="Calibri" panose="020F0502020204030204" pitchFamily="34" charset="0"/>
                        </a:rPr>
                        <a:t>: The dose received during the replacement of the electrode on GPS side was higher than expected (~+66%), but </a:t>
                      </a:r>
                      <a:r>
                        <a:rPr lang="en-US" sz="1700" dirty="0">
                          <a:latin typeface="Calibri" panose="020F0502020204030204" pitchFamily="34" charset="0"/>
                          <a:cs typeface="Calibri" panose="020F0502020204030204" pitchFamily="34" charset="0"/>
                          <a:sym typeface="Wingdings" panose="05000000000000000000" pitchFamily="2" charset="2"/>
                        </a:rPr>
                        <a:t>on next generation of FE, the use of cotters will avoid this type of problem</a:t>
                      </a:r>
                    </a:p>
                  </a:txBody>
                  <a:tcPr/>
                </a:tc>
                <a:extLst>
                  <a:ext uri="{0D108BD9-81ED-4DB2-BD59-A6C34878D82A}">
                    <a16:rowId xmlns:a16="http://schemas.microsoft.com/office/drawing/2014/main" val="2982689421"/>
                  </a:ext>
                </a:extLst>
              </a:tr>
              <a:tr h="696429">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lang="en-GB" sz="1700" u="sng" dirty="0">
                          <a:latin typeface="Calibri" panose="020F0502020204030204" pitchFamily="34" charset="0"/>
                          <a:cs typeface="Calibri" panose="020F0502020204030204" pitchFamily="34" charset="0"/>
                        </a:rPr>
                        <a:t>For the LIEBE target tests</a:t>
                      </a:r>
                      <a:r>
                        <a:rPr lang="en-GB" sz="1700" dirty="0">
                          <a:latin typeface="Calibri" panose="020F0502020204030204" pitchFamily="34" charset="0"/>
                          <a:cs typeface="Calibri" panose="020F0502020204030204" pitchFamily="34" charset="0"/>
                        </a:rPr>
                        <a:t>: An extensive preparatory work and numerous tests have been carried out and will improve operations with the LIEBE target. New tests are foreseen in September 2018 outside the controlled area  </a:t>
                      </a:r>
                    </a:p>
                  </a:txBody>
                  <a:tcPr/>
                </a:tc>
                <a:extLst>
                  <a:ext uri="{0D108BD9-81ED-4DB2-BD59-A6C34878D82A}">
                    <a16:rowId xmlns:a16="http://schemas.microsoft.com/office/drawing/2014/main" val="3576117802"/>
                  </a:ext>
                </a:extLst>
              </a:tr>
              <a:tr h="487500">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lang="en-GB" sz="1700" u="sng" dirty="0">
                          <a:latin typeface="Calibri" panose="020F0502020204030204" pitchFamily="34" charset="0"/>
                          <a:cs typeface="Calibri" panose="020F0502020204030204" pitchFamily="34" charset="0"/>
                        </a:rPr>
                        <a:t>For the additional maintenance of the MONTRAC</a:t>
                      </a:r>
                      <a:r>
                        <a:rPr lang="en-GB" sz="1700" dirty="0">
                          <a:latin typeface="Calibri" panose="020F0502020204030204" pitchFamily="34" charset="0"/>
                          <a:cs typeface="Calibri" panose="020F0502020204030204" pitchFamily="34" charset="0"/>
                        </a:rPr>
                        <a:t>: the cleaning of the rails was conclusive and the shuttles moved correctly on the rails without stopping. Action</a:t>
                      </a:r>
                      <a:r>
                        <a:rPr lang="en-GB" sz="1700" baseline="0" dirty="0">
                          <a:latin typeface="Calibri" panose="020F0502020204030204" pitchFamily="34" charset="0"/>
                          <a:cs typeface="Calibri" panose="020F0502020204030204" pitchFamily="34" charset="0"/>
                        </a:rPr>
                        <a:t> must be taken during the LS2 to avoid the recurrence of this problem.</a:t>
                      </a:r>
                      <a:endParaRPr lang="en-GB" sz="17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86407550"/>
                  </a:ext>
                </a:extLst>
              </a:tr>
              <a:tr h="905358">
                <a:tc>
                  <a:txBody>
                    <a:bodyPr/>
                    <a:lstStyle/>
                    <a:p>
                      <a:pPr marL="0" lvl="1" indent="0" algn="just">
                        <a:buFont typeface="Wingdings" panose="05000000000000000000" pitchFamily="2" charset="2"/>
                        <a:buNone/>
                      </a:pPr>
                      <a:r>
                        <a:rPr lang="en-US" sz="1700" u="sng" dirty="0">
                          <a:latin typeface="Calibri" panose="020F0502020204030204" pitchFamily="34" charset="0"/>
                          <a:cs typeface="Calibri" panose="020F0502020204030204" pitchFamily="34" charset="0"/>
                          <a:sym typeface="Wingdings"/>
                        </a:rPr>
                        <a:t>For the target transfer</a:t>
                      </a:r>
                      <a:r>
                        <a:rPr lang="en-US" sz="1700" dirty="0">
                          <a:latin typeface="Calibri" panose="020F0502020204030204" pitchFamily="34" charset="0"/>
                          <a:cs typeface="Calibri" panose="020F0502020204030204" pitchFamily="34" charset="0"/>
                          <a:sym typeface="Wingdings"/>
                        </a:rPr>
                        <a:t>: The WDPs and the procedures (target transfer) were updated according to the previous intervention folder.</a:t>
                      </a:r>
                    </a:p>
                    <a:p>
                      <a:pPr marL="0" lvl="1" indent="0" algn="just">
                        <a:buFont typeface="Wingdings" panose="05000000000000000000" pitchFamily="2" charset="2"/>
                        <a:buNone/>
                      </a:pPr>
                      <a:r>
                        <a:rPr lang="en-US" sz="1700" dirty="0">
                          <a:latin typeface="Calibri" panose="020F0502020204030204" pitchFamily="34" charset="0"/>
                          <a:cs typeface="Calibri" panose="020F0502020204030204" pitchFamily="34" charset="0"/>
                          <a:sym typeface="Wingdings"/>
                        </a:rPr>
                        <a:t>A new ramp has been installed to cross more easily the entrance of building 179 with the forklift during the target transfer to and from ISR3.</a:t>
                      </a:r>
                    </a:p>
                  </a:txBody>
                  <a:tcPr/>
                </a:tc>
                <a:extLst>
                  <a:ext uri="{0D108BD9-81ED-4DB2-BD59-A6C34878D82A}">
                    <a16:rowId xmlns:a16="http://schemas.microsoft.com/office/drawing/2014/main" val="3323615293"/>
                  </a:ext>
                </a:extLst>
              </a:tr>
              <a:tr h="905358">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lang="en-US" sz="1700" u="sng" dirty="0">
                          <a:latin typeface="Calibri" panose="020F0502020204030204" pitchFamily="34" charset="0"/>
                          <a:cs typeface="Calibri" panose="020F0502020204030204" pitchFamily="34" charset="0"/>
                          <a:sym typeface="Wingdings"/>
                        </a:rPr>
                        <a:t>For the patch panel replacement</a:t>
                      </a:r>
                      <a:r>
                        <a:rPr lang="en-US" sz="1700" dirty="0">
                          <a:latin typeface="Calibri" panose="020F0502020204030204" pitchFamily="34" charset="0"/>
                          <a:cs typeface="Calibri" panose="020F0502020204030204" pitchFamily="34" charset="0"/>
                          <a:sym typeface="Wingdings"/>
                        </a:rPr>
                        <a:t>: </a:t>
                      </a:r>
                      <a:r>
                        <a:rPr lang="en-GB" sz="1700" dirty="0">
                          <a:latin typeface="Calibri" panose="020F0502020204030204" pitchFamily="34" charset="0"/>
                          <a:cs typeface="Calibri" panose="020F0502020204030204" pitchFamily="34" charset="0"/>
                          <a:sym typeface="Wingdings"/>
                        </a:rPr>
                        <a:t>The beam dump shielding was left until the end of the YETS to reduce the dose rates inside the Target Area. It was particularly beneficial for the patch panel replacement which occurred close to the FE in the end of the YETS and which was not foreseen.</a:t>
                      </a:r>
                    </a:p>
                  </a:txBody>
                  <a:tcPr/>
                </a:tc>
                <a:extLst>
                  <a:ext uri="{0D108BD9-81ED-4DB2-BD59-A6C34878D82A}">
                    <a16:rowId xmlns:a16="http://schemas.microsoft.com/office/drawing/2014/main" val="2165047843"/>
                  </a:ext>
                </a:extLst>
              </a:tr>
              <a:tr h="487500">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lang="en-GB" sz="1700" dirty="0">
                          <a:latin typeface="Calibri" panose="020F0502020204030204" pitchFamily="34" charset="0"/>
                          <a:cs typeface="Calibri" panose="020F0502020204030204" pitchFamily="34" charset="0"/>
                        </a:rPr>
                        <a:t>For the next intervention folder, the risk analysis, for the irradiation hazard related to steps whose dose rate is higher than 2mSv/h, has to be included for each intervention </a:t>
                      </a:r>
                      <a:r>
                        <a:rPr lang="en-GB" sz="1700" dirty="0" smtClean="0">
                          <a:solidFill>
                            <a:schemeClr val="tx1"/>
                          </a:solidFill>
                          <a:latin typeface="Calibri" panose="020F0502020204030204" pitchFamily="34" charset="0"/>
                          <a:cs typeface="Calibri" panose="020F0502020204030204" pitchFamily="34" charset="0"/>
                        </a:rPr>
                        <a:t>(was </a:t>
                      </a:r>
                      <a:r>
                        <a:rPr lang="en-GB" sz="1700" dirty="0">
                          <a:solidFill>
                            <a:schemeClr val="tx1"/>
                          </a:solidFill>
                          <a:latin typeface="Calibri" panose="020F0502020204030204" pitchFamily="34" charset="0"/>
                          <a:cs typeface="Calibri" panose="020F0502020204030204" pitchFamily="34" charset="0"/>
                        </a:rPr>
                        <a:t>included as comment in impact)</a:t>
                      </a:r>
                    </a:p>
                  </a:txBody>
                  <a:tcPr/>
                </a:tc>
                <a:extLst>
                  <a:ext uri="{0D108BD9-81ED-4DB2-BD59-A6C34878D82A}">
                    <a16:rowId xmlns:a16="http://schemas.microsoft.com/office/drawing/2014/main" val="4143420628"/>
                  </a:ext>
                </a:extLst>
              </a:tr>
            </a:tbl>
          </a:graphicData>
        </a:graphic>
      </p:graphicFrame>
    </p:spTree>
    <p:extLst>
      <p:ext uri="{BB962C8B-B14F-4D97-AF65-F5344CB8AC3E}">
        <p14:creationId xmlns:p14="http://schemas.microsoft.com/office/powerpoint/2010/main" val="336387464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65</a:t>
            </a:fld>
            <a:endParaRPr lang="en-US" dirty="0"/>
          </a:p>
        </p:txBody>
      </p:sp>
      <p:sp>
        <p:nvSpPr>
          <p:cNvPr id="6" name="Title 1"/>
          <p:cNvSpPr txBox="1">
            <a:spLocks/>
          </p:cNvSpPr>
          <p:nvPr/>
        </p:nvSpPr>
        <p:spPr>
          <a:xfrm>
            <a:off x="4362138" y="500048"/>
            <a:ext cx="4781863"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GB" sz="2200" dirty="0" smtClean="0"/>
              <a:t>15.Conclusion</a:t>
            </a:r>
            <a:endParaRPr lang="en-US" sz="2200" dirty="0"/>
          </a:p>
        </p:txBody>
      </p:sp>
      <p:graphicFrame>
        <p:nvGraphicFramePr>
          <p:cNvPr id="7" name="Table 6"/>
          <p:cNvGraphicFramePr>
            <a:graphicFrameLocks noGrp="1"/>
          </p:cNvGraphicFramePr>
          <p:nvPr>
            <p:extLst>
              <p:ext uri="{D42A27DB-BD31-4B8C-83A1-F6EECF244321}">
                <p14:modId xmlns:p14="http://schemas.microsoft.com/office/powerpoint/2010/main" val="3323278163"/>
              </p:ext>
            </p:extLst>
          </p:nvPr>
        </p:nvGraphicFramePr>
        <p:xfrm>
          <a:off x="294740" y="1037771"/>
          <a:ext cx="8675851" cy="4831080"/>
        </p:xfrm>
        <a:graphic>
          <a:graphicData uri="http://schemas.openxmlformats.org/drawingml/2006/table">
            <a:tbl>
              <a:tblPr firstRow="1" bandRow="1">
                <a:tableStyleId>{5C22544A-7EE6-4342-B048-85BDC9FD1C3A}</a:tableStyleId>
              </a:tblPr>
              <a:tblGrid>
                <a:gridCol w="8675851">
                  <a:extLst>
                    <a:ext uri="{9D8B030D-6E8A-4147-A177-3AD203B41FA5}">
                      <a16:colId xmlns:a16="http://schemas.microsoft.com/office/drawing/2014/main" val="4069188520"/>
                    </a:ext>
                  </a:extLst>
                </a:gridCol>
              </a:tblGrid>
              <a:tr h="301786">
                <a:tc>
                  <a:txBody>
                    <a:bodyPr/>
                    <a:lstStyle/>
                    <a:p>
                      <a:pPr algn="ctr"/>
                      <a:r>
                        <a:rPr kumimoji="0" lang="en-US" sz="2000" b="1" kern="1200" dirty="0">
                          <a:solidFill>
                            <a:schemeClr val="lt1"/>
                          </a:solidFill>
                          <a:latin typeface="+mn-lt"/>
                          <a:ea typeface="+mn-ea"/>
                          <a:cs typeface="+mn-cs"/>
                        </a:rPr>
                        <a:t>CONCLUSION : MAIN POINTS</a:t>
                      </a:r>
                      <a:endParaRPr lang="en-US" sz="2000" dirty="0">
                        <a:sym typeface="Wingdings"/>
                      </a:endParaRPr>
                    </a:p>
                  </a:txBody>
                  <a:tcPr/>
                </a:tc>
                <a:extLst>
                  <a:ext uri="{0D108BD9-81ED-4DB2-BD59-A6C34878D82A}">
                    <a16:rowId xmlns:a16="http://schemas.microsoft.com/office/drawing/2014/main" val="2080153155"/>
                  </a:ext>
                </a:extLst>
              </a:tr>
              <a:tr h="696429">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lang="en-GB" sz="1600" dirty="0">
                          <a:latin typeface="Calibri" panose="020F0502020204030204" pitchFamily="34" charset="0"/>
                          <a:cs typeface="Calibri" panose="020F0502020204030204" pitchFamily="34" charset="0"/>
                        </a:rPr>
                        <a:t>Two interventions exceeded the individual and the collective dose foreseen: </a:t>
                      </a: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lang="en-GB" sz="1600" dirty="0">
                        <a:latin typeface="Calibri" panose="020F0502020204030204" pitchFamily="34" charset="0"/>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lang="en-GB" sz="1600" dirty="0">
                        <a:latin typeface="Calibri" panose="020F0502020204030204" pitchFamily="34" charset="0"/>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lang="en-GB" sz="1600" dirty="0">
                        <a:latin typeface="Calibri" panose="020F0502020204030204" pitchFamily="34" charset="0"/>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lang="en-GB" sz="1600" dirty="0">
                        <a:latin typeface="Calibri" panose="020F0502020204030204" pitchFamily="34" charset="0"/>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lang="en-GB" sz="1600" dirty="0">
                        <a:latin typeface="Calibri" panose="020F0502020204030204" pitchFamily="34" charset="0"/>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lang="en-GB" sz="1600" dirty="0">
                        <a:latin typeface="Calibri" panose="020F0502020204030204" pitchFamily="34" charset="0"/>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lang="en-GB" sz="1600" dirty="0">
                        <a:latin typeface="Calibri" panose="020F0502020204030204" pitchFamily="34" charset="0"/>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lang="en-GB" sz="1600" dirty="0">
                        <a:latin typeface="Calibri" panose="020F0502020204030204" pitchFamily="34" charset="0"/>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 typeface="Arial"/>
                        <a:buNone/>
                        <a:tabLst/>
                        <a:defRPr/>
                      </a:pPr>
                      <a:endParaRPr lang="en-US" sz="1700" dirty="0">
                        <a:latin typeface="Calibri" panose="020F0502020204030204" pitchFamily="34" charset="0"/>
                        <a:cs typeface="Calibri" panose="020F0502020204030204" pitchFamily="34" charset="0"/>
                        <a:sym typeface="Wingdings" panose="05000000000000000000" pitchFamily="2" charset="2"/>
                      </a:endParaRPr>
                    </a:p>
                  </a:txBody>
                  <a:tcPr/>
                </a:tc>
                <a:extLst>
                  <a:ext uri="{0D108BD9-81ED-4DB2-BD59-A6C34878D82A}">
                    <a16:rowId xmlns:a16="http://schemas.microsoft.com/office/drawing/2014/main" val="2982689421"/>
                  </a:ext>
                </a:extLst>
              </a:tr>
              <a:tr h="696429">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lang="en-US" sz="1600" u="sng" dirty="0">
                          <a:latin typeface="Calibri" panose="020F0502020204030204" pitchFamily="34" charset="0"/>
                          <a:cs typeface="Calibri" panose="020F0502020204030204" pitchFamily="34" charset="0"/>
                        </a:rPr>
                        <a:t>Target transfer to ISR3 </a:t>
                      </a:r>
                      <a:r>
                        <a:rPr lang="en-US" sz="1600" dirty="0">
                          <a:latin typeface="Calibri" panose="020F0502020204030204" pitchFamily="34" charset="0"/>
                          <a:cs typeface="Calibri" panose="020F0502020204030204" pitchFamily="34" charset="0"/>
                        </a:rPr>
                        <a:t>: </a:t>
                      </a:r>
                      <a:r>
                        <a:rPr lang="en-GB" sz="1600" dirty="0">
                          <a:latin typeface="Calibri" panose="020F0502020204030204" pitchFamily="34" charset="0"/>
                          <a:cs typeface="Calibri" panose="020F0502020204030204" pitchFamily="34" charset="0"/>
                        </a:rPr>
                        <a:t>To optimize the transfer of the targets and avoid extra dose due to additional manual transfer, the list of all the targets </a:t>
                      </a:r>
                      <a:r>
                        <a:rPr lang="en-GB" sz="1600" dirty="0">
                          <a:solidFill>
                            <a:schemeClr val="tx1"/>
                          </a:solidFill>
                          <a:latin typeface="Calibri" panose="020F0502020204030204" pitchFamily="34" charset="0"/>
                          <a:cs typeface="Calibri" panose="020F0502020204030204" pitchFamily="34" charset="0"/>
                        </a:rPr>
                        <a:t>to be</a:t>
                      </a:r>
                      <a:r>
                        <a:rPr lang="en-GB" sz="1600" baseline="0" dirty="0">
                          <a:solidFill>
                            <a:schemeClr val="tx1"/>
                          </a:solidFill>
                          <a:latin typeface="Calibri" panose="020F0502020204030204" pitchFamily="34" charset="0"/>
                          <a:cs typeface="Calibri" panose="020F0502020204030204" pitchFamily="34" charset="0"/>
                        </a:rPr>
                        <a:t> moved</a:t>
                      </a:r>
                      <a:r>
                        <a:rPr lang="en-GB" sz="1600" dirty="0">
                          <a:solidFill>
                            <a:schemeClr val="tx1"/>
                          </a:solidFill>
                          <a:latin typeface="Calibri" panose="020F0502020204030204" pitchFamily="34" charset="0"/>
                          <a:cs typeface="Calibri" panose="020F0502020204030204" pitchFamily="34" charset="0"/>
                        </a:rPr>
                        <a:t> </a:t>
                      </a:r>
                      <a:r>
                        <a:rPr lang="en-GB" sz="1600" dirty="0">
                          <a:latin typeface="Calibri" panose="020F0502020204030204" pitchFamily="34" charset="0"/>
                          <a:cs typeface="Calibri" panose="020F0502020204030204" pitchFamily="34" charset="0"/>
                        </a:rPr>
                        <a:t>should be checked with RP, the operation and physics before the beginning of the intervention. </a:t>
                      </a:r>
                      <a:r>
                        <a:rPr lang="en-GB" sz="1600" dirty="0">
                          <a:solidFill>
                            <a:schemeClr val="tx1"/>
                          </a:solidFill>
                          <a:latin typeface="Calibri" panose="020F0502020204030204" pitchFamily="34" charset="0"/>
                          <a:cs typeface="Calibri" panose="020F0502020204030204" pitchFamily="34" charset="0"/>
                        </a:rPr>
                        <a:t>Estimation of the collective dose is based on past intervention with less margin.</a:t>
                      </a:r>
                    </a:p>
                  </a:txBody>
                  <a:tcPr/>
                </a:tc>
                <a:extLst>
                  <a:ext uri="{0D108BD9-81ED-4DB2-BD59-A6C34878D82A}">
                    <a16:rowId xmlns:a16="http://schemas.microsoft.com/office/drawing/2014/main" val="3576117802"/>
                  </a:ext>
                </a:extLst>
              </a:tr>
              <a:tr h="487500">
                <a:tc>
                  <a:txBody>
                    <a:bodyPr/>
                    <a:lstStyle/>
                    <a:p>
                      <a:pPr marL="0" marR="0" lvl="0" indent="0" algn="just" defTabSz="914400" rtl="0" eaLnBrk="1" fontAlgn="auto" latinLnBrk="0" hangingPunct="1">
                        <a:lnSpc>
                          <a:spcPct val="100000"/>
                        </a:lnSpc>
                        <a:spcBef>
                          <a:spcPts val="0"/>
                        </a:spcBef>
                        <a:spcAft>
                          <a:spcPts val="0"/>
                        </a:spcAft>
                        <a:buClrTx/>
                        <a:buSzTx/>
                        <a:buFont typeface="Arial"/>
                        <a:buNone/>
                        <a:tabLst/>
                        <a:defRPr/>
                      </a:pPr>
                      <a:r>
                        <a:rPr lang="en-GB" sz="1600" u="sng" dirty="0">
                          <a:latin typeface="Calibri" panose="020F0502020204030204" pitchFamily="34" charset="0"/>
                          <a:cs typeface="Calibri" panose="020F0502020204030204" pitchFamily="34" charset="0"/>
                        </a:rPr>
                        <a:t>The </a:t>
                      </a:r>
                      <a:r>
                        <a:rPr lang="en-US" sz="1600" u="sng" dirty="0">
                          <a:latin typeface="Calibri" panose="020F0502020204030204" pitchFamily="34" charset="0"/>
                          <a:cs typeface="Calibri" panose="020F0502020204030204" pitchFamily="34" charset="0"/>
                        </a:rPr>
                        <a:t>SEMGRID beam alignment</a:t>
                      </a:r>
                      <a:r>
                        <a:rPr lang="en-US" sz="1600" dirty="0">
                          <a:latin typeface="Calibri" panose="020F0502020204030204" pitchFamily="34" charset="0"/>
                          <a:cs typeface="Calibri" panose="020F0502020204030204" pitchFamily="34" charset="0"/>
                        </a:rPr>
                        <a:t> : </a:t>
                      </a:r>
                      <a:r>
                        <a:rPr lang="en-GB" sz="1600" dirty="0">
                          <a:latin typeface="Calibri" panose="020F0502020204030204" pitchFamily="34" charset="0"/>
                          <a:cs typeface="Calibri" panose="020F0502020204030204" pitchFamily="34" charset="0"/>
                        </a:rPr>
                        <a:t>problems in connecting the SEMGRID cable are a recurring problem that lead to additional doses. To optimize this, a new SEMGRID target will be built and all the cables and connectors will be replaced during LS2. </a:t>
                      </a:r>
                      <a:endParaRPr lang="fr-FR"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86407550"/>
                  </a:ext>
                </a:extLst>
              </a:tr>
            </a:tbl>
          </a:graphicData>
        </a:graphic>
      </p:graphicFrame>
      <p:pic>
        <p:nvPicPr>
          <p:cNvPr id="8" name="Picture 7"/>
          <p:cNvPicPr>
            <a:picLocks noChangeAspect="1"/>
          </p:cNvPicPr>
          <p:nvPr/>
        </p:nvPicPr>
        <p:blipFill>
          <a:blip r:embed="rId2"/>
          <a:stretch>
            <a:fillRect/>
          </a:stretch>
        </p:blipFill>
        <p:spPr>
          <a:xfrm>
            <a:off x="1919710" y="1707974"/>
            <a:ext cx="5425910" cy="2200847"/>
          </a:xfrm>
          <a:prstGeom prst="rect">
            <a:avLst/>
          </a:prstGeom>
        </p:spPr>
      </p:pic>
    </p:spTree>
    <p:extLst>
      <p:ext uri="{BB962C8B-B14F-4D97-AF65-F5344CB8AC3E}">
        <p14:creationId xmlns:p14="http://schemas.microsoft.com/office/powerpoint/2010/main" val="28439838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7</a:t>
            </a:fld>
            <a:endParaRPr lang="en-US" dirty="0"/>
          </a:p>
        </p:txBody>
      </p:sp>
      <p:sp>
        <p:nvSpPr>
          <p:cNvPr id="5" name="Title 1"/>
          <p:cNvSpPr txBox="1">
            <a:spLocks/>
          </p:cNvSpPr>
          <p:nvPr/>
        </p:nvSpPr>
        <p:spPr>
          <a:xfrm>
            <a:off x="5032033" y="500048"/>
            <a:ext cx="4111967"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2. Target transfer to ISR3 </a:t>
            </a:r>
          </a:p>
        </p:txBody>
      </p:sp>
      <p:graphicFrame>
        <p:nvGraphicFramePr>
          <p:cNvPr id="8" name="Table 7"/>
          <p:cNvGraphicFramePr>
            <a:graphicFrameLocks noGrp="1"/>
          </p:cNvGraphicFramePr>
          <p:nvPr>
            <p:extLst>
              <p:ext uri="{D42A27DB-BD31-4B8C-83A1-F6EECF244321}">
                <p14:modId xmlns:p14="http://schemas.microsoft.com/office/powerpoint/2010/main" val="3864798136"/>
              </p:ext>
            </p:extLst>
          </p:nvPr>
        </p:nvGraphicFramePr>
        <p:xfrm>
          <a:off x="180653" y="1025572"/>
          <a:ext cx="8820940" cy="4973320"/>
        </p:xfrm>
        <a:graphic>
          <a:graphicData uri="http://schemas.openxmlformats.org/drawingml/2006/table">
            <a:tbl>
              <a:tblPr firstRow="1" bandRow="1">
                <a:tableStyleId>{5C22544A-7EE6-4342-B048-85BDC9FD1C3A}</a:tableStyleId>
              </a:tblPr>
              <a:tblGrid>
                <a:gridCol w="5115247">
                  <a:extLst>
                    <a:ext uri="{9D8B030D-6E8A-4147-A177-3AD203B41FA5}">
                      <a16:colId xmlns:a16="http://schemas.microsoft.com/office/drawing/2014/main" val="4069188520"/>
                    </a:ext>
                  </a:extLst>
                </a:gridCol>
                <a:gridCol w="3705693">
                  <a:extLst>
                    <a:ext uri="{9D8B030D-6E8A-4147-A177-3AD203B41FA5}">
                      <a16:colId xmlns:a16="http://schemas.microsoft.com/office/drawing/2014/main" val="329162496"/>
                    </a:ext>
                  </a:extLst>
                </a:gridCol>
              </a:tblGrid>
              <a:tr h="370840">
                <a:tc>
                  <a:txBody>
                    <a:bodyPr/>
                    <a:lstStyle/>
                    <a:p>
                      <a:pPr algn="ctr"/>
                      <a:r>
                        <a:rPr kumimoji="0" lang="en-US" sz="2000" b="1" kern="1200" dirty="0">
                          <a:solidFill>
                            <a:schemeClr val="lt1"/>
                          </a:solidFill>
                          <a:latin typeface="Calibri" panose="020F0502020204030204" pitchFamily="34" charset="0"/>
                          <a:ea typeface="+mn-ea"/>
                          <a:cs typeface="Calibri" panose="020F0502020204030204" pitchFamily="34" charset="0"/>
                        </a:rPr>
                        <a:t>OPTIMIZATION</a:t>
                      </a:r>
                      <a:endParaRPr lang="fr-FR" dirty="0">
                        <a:latin typeface="Calibri" panose="020F0502020204030204" pitchFamily="34" charset="0"/>
                        <a:cs typeface="Calibri" panose="020F0502020204030204" pitchFamily="34" charset="0"/>
                      </a:endParaRPr>
                    </a:p>
                  </a:txBody>
                  <a:tcPr/>
                </a:tc>
                <a:tc>
                  <a:txBody>
                    <a:bodyPr/>
                    <a:lstStyle/>
                    <a:p>
                      <a:pPr algn="ctr"/>
                      <a:r>
                        <a:rPr lang="fr-FR" dirty="0">
                          <a:latin typeface="Calibri" panose="020F0502020204030204" pitchFamily="34" charset="0"/>
                          <a:cs typeface="Calibri" panose="020F0502020204030204" pitchFamily="34" charset="0"/>
                        </a:rPr>
                        <a:t>PICTURE</a:t>
                      </a:r>
                    </a:p>
                  </a:txBody>
                  <a:tcPr/>
                </a:tc>
                <a:extLst>
                  <a:ext uri="{0D108BD9-81ED-4DB2-BD59-A6C34878D82A}">
                    <a16:rowId xmlns:a16="http://schemas.microsoft.com/office/drawing/2014/main" val="2080153155"/>
                  </a:ext>
                </a:extLst>
              </a:tr>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Gabarit inside truck to ensure a sufficient distance between the box and the container walls </a:t>
                      </a:r>
                      <a:r>
                        <a:rPr kumimoji="0" lang="en-GB" sz="1800" kern="1200" dirty="0">
                          <a:solidFill>
                            <a:schemeClr val="tx1"/>
                          </a:solidFill>
                          <a:latin typeface="Calibri" panose="020F0502020204030204" pitchFamily="34" charset="0"/>
                          <a:ea typeface="+mn-ea"/>
                          <a:cs typeface="Calibri" panose="020F0502020204030204" pitchFamily="34" charset="0"/>
                        </a:rPr>
                        <a:t>to reduce dose rate at contact of the truck</a:t>
                      </a:r>
                      <a:endParaRPr kumimoji="0" lang="fr-FR" sz="1800" kern="1200" dirty="0">
                        <a:solidFill>
                          <a:schemeClr val="tx1"/>
                        </a:solidFill>
                        <a:latin typeface="Calibri" panose="020F0502020204030204" pitchFamily="34" charset="0"/>
                        <a:ea typeface="+mn-ea"/>
                        <a:cs typeface="Calibri" panose="020F0502020204030204" pitchFamily="34" charset="0"/>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2021836793"/>
                  </a:ext>
                </a:extLst>
              </a:tr>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Distance kept free from cabin driver (an empty box or a box with cold targets </a:t>
                      </a:r>
                      <a:r>
                        <a:rPr kumimoji="0" lang="en-US" sz="1800" kern="1200" dirty="0">
                          <a:solidFill>
                            <a:schemeClr val="tx1"/>
                          </a:solidFill>
                          <a:latin typeface="Calibri" panose="020F0502020204030204" pitchFamily="34" charset="0"/>
                          <a:ea typeface="+mn-ea"/>
                          <a:cs typeface="Calibri" panose="020F0502020204030204" pitchFamily="34" charset="0"/>
                        </a:rPr>
                        <a:t>is placed at the first position inside the truck).</a:t>
                      </a: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293085814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RP measurements on truck done with telescopic monitor</a:t>
                      </a:r>
                      <a:endParaRPr lang="fr-FR" dirty="0">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206837728"/>
                  </a:ext>
                </a:extLst>
              </a:tr>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RP measurements on each target done using the KUKA robot</a:t>
                      </a:r>
                      <a:endParaRPr lang="fr-FR" dirty="0">
                        <a:latin typeface="Calibri" panose="020F0502020204030204" pitchFamily="34" charset="0"/>
                        <a:cs typeface="Calibri" panose="020F0502020204030204" pitchFamily="34" charset="0"/>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463240950"/>
                  </a:ext>
                </a:extLst>
              </a:tr>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Optimisation of target distribution </a:t>
                      </a:r>
                      <a:r>
                        <a:rPr kumimoji="0" lang="en-GB" sz="1800" kern="1200" dirty="0">
                          <a:solidFill>
                            <a:schemeClr val="tx1"/>
                          </a:solidFill>
                          <a:latin typeface="Calibri" panose="020F0502020204030204" pitchFamily="34" charset="0"/>
                          <a:ea typeface="+mn-ea"/>
                          <a:cs typeface="Calibri" panose="020F0502020204030204" pitchFamily="34" charset="0"/>
                        </a:rPr>
                        <a:t>inside boxes </a:t>
                      </a:r>
                      <a:r>
                        <a:rPr kumimoji="0" lang="en-GB" sz="1800" kern="1200" dirty="0">
                          <a:solidFill>
                            <a:schemeClr val="dk1"/>
                          </a:solidFill>
                          <a:latin typeface="Calibri" panose="020F0502020204030204" pitchFamily="34" charset="0"/>
                          <a:ea typeface="+mn-ea"/>
                          <a:cs typeface="Calibri" panose="020F0502020204030204" pitchFamily="34" charset="0"/>
                        </a:rPr>
                        <a:t>("hot" targets are shielded by less irradiated targets)</a:t>
                      </a: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1482647110"/>
                  </a:ext>
                </a:extLst>
              </a:tr>
            </a:tbl>
          </a:graphicData>
        </a:graphic>
      </p:graphicFrame>
      <p:pic>
        <p:nvPicPr>
          <p:cNvPr id="10" name="Picture 9"/>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5431649" y="2769395"/>
            <a:ext cx="2712371" cy="2133142"/>
          </a:xfrm>
          <a:prstGeom prst="rect">
            <a:avLst/>
          </a:prstGeom>
        </p:spPr>
      </p:pic>
    </p:spTree>
    <p:extLst>
      <p:ext uri="{BB962C8B-B14F-4D97-AF65-F5344CB8AC3E}">
        <p14:creationId xmlns:p14="http://schemas.microsoft.com/office/powerpoint/2010/main" val="21192676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8</a:t>
            </a:fld>
            <a:endParaRPr lang="en-US" dirty="0"/>
          </a:p>
        </p:txBody>
      </p:sp>
      <p:sp>
        <p:nvSpPr>
          <p:cNvPr id="5" name="Title 1"/>
          <p:cNvSpPr txBox="1">
            <a:spLocks/>
          </p:cNvSpPr>
          <p:nvPr/>
        </p:nvSpPr>
        <p:spPr>
          <a:xfrm>
            <a:off x="5032033" y="500048"/>
            <a:ext cx="4111967"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2. Target transfer to ISR3 </a:t>
            </a:r>
          </a:p>
        </p:txBody>
      </p:sp>
      <p:graphicFrame>
        <p:nvGraphicFramePr>
          <p:cNvPr id="8" name="Table 7"/>
          <p:cNvGraphicFramePr>
            <a:graphicFrameLocks noGrp="1"/>
          </p:cNvGraphicFramePr>
          <p:nvPr>
            <p:extLst>
              <p:ext uri="{D42A27DB-BD31-4B8C-83A1-F6EECF244321}">
                <p14:modId xmlns:p14="http://schemas.microsoft.com/office/powerpoint/2010/main" val="1043451043"/>
              </p:ext>
            </p:extLst>
          </p:nvPr>
        </p:nvGraphicFramePr>
        <p:xfrm>
          <a:off x="180653" y="1025572"/>
          <a:ext cx="8820940" cy="4516120"/>
        </p:xfrm>
        <a:graphic>
          <a:graphicData uri="http://schemas.openxmlformats.org/drawingml/2006/table">
            <a:tbl>
              <a:tblPr firstRow="1" bandRow="1">
                <a:tableStyleId>{5C22544A-7EE6-4342-B048-85BDC9FD1C3A}</a:tableStyleId>
              </a:tblPr>
              <a:tblGrid>
                <a:gridCol w="5479918">
                  <a:extLst>
                    <a:ext uri="{9D8B030D-6E8A-4147-A177-3AD203B41FA5}">
                      <a16:colId xmlns:a16="http://schemas.microsoft.com/office/drawing/2014/main" val="4069188520"/>
                    </a:ext>
                  </a:extLst>
                </a:gridCol>
                <a:gridCol w="3341022">
                  <a:extLst>
                    <a:ext uri="{9D8B030D-6E8A-4147-A177-3AD203B41FA5}">
                      <a16:colId xmlns:a16="http://schemas.microsoft.com/office/drawing/2014/main" val="329162496"/>
                    </a:ext>
                  </a:extLst>
                </a:gridCol>
              </a:tblGrid>
              <a:tr h="370840">
                <a:tc>
                  <a:txBody>
                    <a:bodyPr/>
                    <a:lstStyle/>
                    <a:p>
                      <a:pPr algn="ctr"/>
                      <a:r>
                        <a:rPr kumimoji="0" lang="en-US" sz="2000" b="1" kern="1200" dirty="0">
                          <a:solidFill>
                            <a:schemeClr val="lt1"/>
                          </a:solidFill>
                          <a:latin typeface="Calibri" panose="020F0502020204030204" pitchFamily="34" charset="0"/>
                          <a:ea typeface="+mn-ea"/>
                          <a:cs typeface="Calibri" panose="020F0502020204030204" pitchFamily="34" charset="0"/>
                        </a:rPr>
                        <a:t>OPTIMIZATION</a:t>
                      </a:r>
                      <a:endParaRPr lang="fr-FR" dirty="0">
                        <a:latin typeface="Calibri" panose="020F0502020204030204" pitchFamily="34" charset="0"/>
                        <a:cs typeface="Calibri" panose="020F0502020204030204" pitchFamily="34" charset="0"/>
                      </a:endParaRPr>
                    </a:p>
                  </a:txBody>
                  <a:tcPr/>
                </a:tc>
                <a:tc>
                  <a:txBody>
                    <a:bodyPr/>
                    <a:lstStyle/>
                    <a:p>
                      <a:pPr algn="ctr"/>
                      <a:r>
                        <a:rPr lang="fr-FR" dirty="0">
                          <a:latin typeface="Calibri" panose="020F0502020204030204" pitchFamily="34" charset="0"/>
                          <a:cs typeface="Calibri" panose="020F0502020204030204" pitchFamily="34" charset="0"/>
                        </a:rPr>
                        <a:t>PICTURE</a:t>
                      </a:r>
                    </a:p>
                  </a:txBody>
                  <a:tcPr/>
                </a:tc>
                <a:extLst>
                  <a:ext uri="{0D108BD9-81ED-4DB2-BD59-A6C34878D82A}">
                    <a16:rowId xmlns:a16="http://schemas.microsoft.com/office/drawing/2014/main" val="2080153155"/>
                  </a:ext>
                </a:extLst>
              </a:tr>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kern="1200" dirty="0">
                          <a:solidFill>
                            <a:schemeClr val="dk1"/>
                          </a:solidFill>
                          <a:latin typeface="Calibri" panose="020F0502020204030204" pitchFamily="34" charset="0"/>
                          <a:ea typeface="+mn-ea"/>
                          <a:cs typeface="Calibri" panose="020F0502020204030204" pitchFamily="34" charset="0"/>
                        </a:rPr>
                        <a:t>Camera placed in the Target Area to help the robot operator</a:t>
                      </a: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2290126140"/>
                  </a:ext>
                </a:extLst>
              </a:tr>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Communication with the robot operator established with walkie-talkies to avoid phone network problems</a:t>
                      </a:r>
                      <a:endParaRPr lang="fr-FR" dirty="0">
                        <a:latin typeface="Calibri" panose="020F0502020204030204" pitchFamily="34" charset="0"/>
                        <a:cs typeface="Calibri" panose="020F0502020204030204" pitchFamily="34" charset="0"/>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373852581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a:solidFill>
                            <a:schemeClr val="dk1"/>
                          </a:solidFill>
                          <a:latin typeface="Calibri" panose="020F0502020204030204" pitchFamily="34" charset="0"/>
                          <a:ea typeface="+mn-ea"/>
                          <a:cs typeface="Calibri" panose="020F0502020204030204" pitchFamily="34" charset="0"/>
                        </a:rPr>
                        <a:t>Forklift used to shield the last box </a:t>
                      </a:r>
                      <a:r>
                        <a:rPr kumimoji="0" lang="en-US" sz="1800" kern="1200" dirty="0" smtClean="0">
                          <a:solidFill>
                            <a:schemeClr val="tx1"/>
                          </a:solidFill>
                          <a:latin typeface="Calibri" panose="020F0502020204030204" pitchFamily="34" charset="0"/>
                          <a:ea typeface="+mn-ea"/>
                          <a:cs typeface="Calibri" panose="020F0502020204030204" pitchFamily="34" charset="0"/>
                        </a:rPr>
                        <a:t>(dose reduced </a:t>
                      </a:r>
                      <a:r>
                        <a:rPr kumimoji="0" lang="en-US" sz="1800" kern="1200" dirty="0">
                          <a:solidFill>
                            <a:schemeClr val="tx1"/>
                          </a:solidFill>
                          <a:latin typeface="Calibri" panose="020F0502020204030204" pitchFamily="34" charset="0"/>
                          <a:ea typeface="+mn-ea"/>
                          <a:cs typeface="Calibri" panose="020F0502020204030204" pitchFamily="34" charset="0"/>
                        </a:rPr>
                        <a:t>during opening/closing of the truck doors)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871240247"/>
                  </a:ext>
                </a:extLst>
              </a:tr>
            </a:tbl>
          </a:graphicData>
        </a:graphic>
      </p:graphicFrame>
      <p:pic>
        <p:nvPicPr>
          <p:cNvPr id="9" name="Picture 8"/>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5899504" y="2936922"/>
            <a:ext cx="2966265" cy="2224698"/>
          </a:xfrm>
          <a:prstGeom prst="rect">
            <a:avLst/>
          </a:prstGeom>
        </p:spPr>
      </p:pic>
    </p:spTree>
    <p:extLst>
      <p:ext uri="{BB962C8B-B14F-4D97-AF65-F5344CB8AC3E}">
        <p14:creationId xmlns:p14="http://schemas.microsoft.com/office/powerpoint/2010/main" val="21511766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BBCADDF-C6D9-C14C-883B-1CD09994D60D}" type="slidenum">
              <a:rPr lang="en-US" smtClean="0"/>
              <a:pPr/>
              <a:t>9</a:t>
            </a:fld>
            <a:endParaRPr lang="en-US" dirty="0"/>
          </a:p>
        </p:txBody>
      </p:sp>
      <p:sp>
        <p:nvSpPr>
          <p:cNvPr id="8" name="Title 1"/>
          <p:cNvSpPr txBox="1">
            <a:spLocks/>
          </p:cNvSpPr>
          <p:nvPr/>
        </p:nvSpPr>
        <p:spPr>
          <a:xfrm>
            <a:off x="5032033" y="500048"/>
            <a:ext cx="4111967" cy="357189"/>
          </a:xfrm>
          <a:prstGeom prst="rect">
            <a:avLst/>
          </a:prstGeom>
        </p:spPr>
        <p:txBody>
          <a:bodyPr vert="horz" anchor="ctr" anchorCtr="0">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2200" dirty="0"/>
              <a:t>2. Target transfer to ISR3 </a:t>
            </a:r>
          </a:p>
        </p:txBody>
      </p:sp>
      <p:graphicFrame>
        <p:nvGraphicFramePr>
          <p:cNvPr id="11" name="Table 10"/>
          <p:cNvGraphicFramePr>
            <a:graphicFrameLocks noGrp="1"/>
          </p:cNvGraphicFramePr>
          <p:nvPr>
            <p:extLst>
              <p:ext uri="{D42A27DB-BD31-4B8C-83A1-F6EECF244321}">
                <p14:modId xmlns:p14="http://schemas.microsoft.com/office/powerpoint/2010/main" val="126440713"/>
              </p:ext>
            </p:extLst>
          </p:nvPr>
        </p:nvGraphicFramePr>
        <p:xfrm>
          <a:off x="323060" y="931769"/>
          <a:ext cx="8820940" cy="5720577"/>
        </p:xfrm>
        <a:graphic>
          <a:graphicData uri="http://schemas.openxmlformats.org/drawingml/2006/table">
            <a:tbl>
              <a:tblPr firstRow="1" bandRow="1">
                <a:tableStyleId>{5C22544A-7EE6-4342-B048-85BDC9FD1C3A}</a:tableStyleId>
              </a:tblPr>
              <a:tblGrid>
                <a:gridCol w="3772690">
                  <a:extLst>
                    <a:ext uri="{9D8B030D-6E8A-4147-A177-3AD203B41FA5}">
                      <a16:colId xmlns:a16="http://schemas.microsoft.com/office/drawing/2014/main" val="4069188520"/>
                    </a:ext>
                  </a:extLst>
                </a:gridCol>
                <a:gridCol w="5048250">
                  <a:extLst>
                    <a:ext uri="{9D8B030D-6E8A-4147-A177-3AD203B41FA5}">
                      <a16:colId xmlns:a16="http://schemas.microsoft.com/office/drawing/2014/main" val="2733181611"/>
                    </a:ext>
                  </a:extLst>
                </a:gridCol>
              </a:tblGrid>
              <a:tr h="374562">
                <a:tc>
                  <a:txBody>
                    <a:bodyPr/>
                    <a:lstStyle/>
                    <a:p>
                      <a:pPr algn="ctr"/>
                      <a:r>
                        <a:rPr kumimoji="0" lang="en-US" sz="2000" b="1" kern="1200" dirty="0">
                          <a:solidFill>
                            <a:schemeClr val="lt1"/>
                          </a:solidFill>
                          <a:latin typeface="Calibri" panose="020F0502020204030204" pitchFamily="34" charset="0"/>
                          <a:ea typeface="+mn-ea"/>
                          <a:cs typeface="Calibri" panose="020F0502020204030204" pitchFamily="34" charset="0"/>
                        </a:rPr>
                        <a:t>REX</a:t>
                      </a:r>
                      <a:endParaRPr lang="fr-FR" dirty="0">
                        <a:latin typeface="Calibri" panose="020F0502020204030204" pitchFamily="34" charset="0"/>
                        <a:cs typeface="Calibri" panose="020F0502020204030204" pitchFamily="34" charset="0"/>
                      </a:endParaRPr>
                    </a:p>
                  </a:txBody>
                  <a:tcPr/>
                </a:tc>
                <a:tc>
                  <a:txBody>
                    <a:bodyPr/>
                    <a:lstStyle/>
                    <a:p>
                      <a:pPr algn="ctr"/>
                      <a:r>
                        <a:rPr lang="fr-FR" b="1" dirty="0">
                          <a:solidFill>
                            <a:schemeClr val="accent5">
                              <a:lumMod val="75000"/>
                            </a:schemeClr>
                          </a:solidFill>
                          <a:latin typeface="Calibri" panose="020F0502020204030204" pitchFamily="34" charset="0"/>
                          <a:cs typeface="Calibri" panose="020F0502020204030204" pitchFamily="34" charset="0"/>
                        </a:rPr>
                        <a:t>R</a:t>
                      </a:r>
                      <a:r>
                        <a:rPr lang="fr-FR" dirty="0">
                          <a:latin typeface="Calibri" panose="020F0502020204030204" pitchFamily="34" charset="0"/>
                          <a:cs typeface="Calibri" panose="020F0502020204030204" pitchFamily="34" charset="0"/>
                        </a:rPr>
                        <a:t>ESULTS</a:t>
                      </a:r>
                      <a:r>
                        <a:rPr lang="fr-FR" baseline="0" dirty="0">
                          <a:latin typeface="Calibri" panose="020F0502020204030204" pitchFamily="34" charset="0"/>
                          <a:cs typeface="Calibri" panose="020F0502020204030204" pitchFamily="34" charset="0"/>
                        </a:rPr>
                        <a:t> / </a:t>
                      </a:r>
                      <a:r>
                        <a:rPr lang="fr-FR" dirty="0">
                          <a:solidFill>
                            <a:schemeClr val="accent5">
                              <a:lumMod val="75000"/>
                            </a:schemeClr>
                          </a:solidFill>
                          <a:latin typeface="Calibri" panose="020F0502020204030204" pitchFamily="34" charset="0"/>
                          <a:cs typeface="Calibri" panose="020F0502020204030204" pitchFamily="34" charset="0"/>
                        </a:rPr>
                        <a:t>A</a:t>
                      </a:r>
                      <a:r>
                        <a:rPr lang="fr-FR" dirty="0">
                          <a:latin typeface="Calibri" panose="020F0502020204030204" pitchFamily="34" charset="0"/>
                          <a:cs typeface="Calibri" panose="020F0502020204030204" pitchFamily="34" charset="0"/>
                        </a:rPr>
                        <a:t>CTION / </a:t>
                      </a:r>
                      <a:r>
                        <a:rPr lang="fr-FR" dirty="0">
                          <a:solidFill>
                            <a:schemeClr val="accent5">
                              <a:lumMod val="75000"/>
                            </a:schemeClr>
                          </a:solidFill>
                          <a:latin typeface="Calibri" panose="020F0502020204030204" pitchFamily="34" charset="0"/>
                          <a:cs typeface="Calibri" panose="020F0502020204030204" pitchFamily="34" charset="0"/>
                        </a:rPr>
                        <a:t>P</a:t>
                      </a:r>
                      <a:r>
                        <a:rPr lang="fr-FR" dirty="0">
                          <a:latin typeface="Calibri" panose="020F0502020204030204" pitchFamily="34" charset="0"/>
                          <a:cs typeface="Calibri" panose="020F0502020204030204" pitchFamily="34" charset="0"/>
                        </a:rPr>
                        <a:t>ICTURE</a:t>
                      </a:r>
                    </a:p>
                  </a:txBody>
                  <a:tcPr/>
                </a:tc>
                <a:extLst>
                  <a:ext uri="{0D108BD9-81ED-4DB2-BD59-A6C34878D82A}">
                    <a16:rowId xmlns:a16="http://schemas.microsoft.com/office/drawing/2014/main" val="2080153155"/>
                  </a:ext>
                </a:extLst>
              </a:tr>
              <a:tr h="1449827">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dirty="0">
                          <a:latin typeface="Calibri" panose="020F0502020204030204" pitchFamily="34" charset="0"/>
                          <a:cs typeface="Calibri" panose="020F0502020204030204" pitchFamily="34" charset="0"/>
                          <a:sym typeface="Wingdings"/>
                        </a:rPr>
                        <a:t>New </a:t>
                      </a:r>
                      <a:r>
                        <a:rPr lang="en-US" sz="1800" dirty="0">
                          <a:solidFill>
                            <a:schemeClr val="tx1"/>
                          </a:solidFill>
                          <a:latin typeface="Calibri" panose="020F0502020204030204" pitchFamily="34" charset="0"/>
                          <a:cs typeface="Calibri" panose="020F0502020204030204" pitchFamily="34" charset="0"/>
                          <a:sym typeface="Wingdings"/>
                        </a:rPr>
                        <a:t>fixed</a:t>
                      </a:r>
                      <a:r>
                        <a:rPr lang="en-US" sz="1800" dirty="0">
                          <a:latin typeface="Calibri" panose="020F0502020204030204" pitchFamily="34" charset="0"/>
                          <a:cs typeface="Calibri" panose="020F0502020204030204" pitchFamily="34" charset="0"/>
                          <a:sym typeface="Wingdings"/>
                        </a:rPr>
                        <a:t> ramp installed to cross the entrance of building 179 with the forklift more easily </a:t>
                      </a:r>
                      <a:r>
                        <a:rPr lang="en-US" sz="1800" b="0" dirty="0">
                          <a:latin typeface="Calibri" panose="020F0502020204030204" pitchFamily="34" charset="0"/>
                          <a:cs typeface="Calibri" panose="020F0502020204030204" pitchFamily="34" charset="0"/>
                          <a:sym typeface="Wingdings"/>
                        </a:rPr>
                        <a:t>(see REX from EDMS </a:t>
                      </a:r>
                      <a:r>
                        <a:rPr lang="en-GB" sz="1800" b="0" dirty="0">
                          <a:latin typeface="Calibri" panose="020F0502020204030204" pitchFamily="34" charset="0"/>
                          <a:cs typeface="Calibri" panose="020F0502020204030204" pitchFamily="34" charset="0"/>
                        </a:rPr>
                        <a:t>1570850) </a:t>
                      </a:r>
                      <a:endParaRPr lang="en-US" sz="1800" b="0" dirty="0">
                        <a:latin typeface="Calibri" panose="020F0502020204030204" pitchFamily="34" charset="0"/>
                        <a:cs typeface="Calibri" panose="020F0502020204030204" pitchFamily="34" charset="0"/>
                        <a:sym typeface="Wingding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kern="1200" dirty="0">
                          <a:solidFill>
                            <a:schemeClr val="accent5">
                              <a:lumMod val="75000"/>
                            </a:schemeClr>
                          </a:solidFill>
                          <a:latin typeface="Calibri" panose="020F0502020204030204" pitchFamily="34" charset="0"/>
                          <a:ea typeface="+mn-ea"/>
                          <a:cs typeface="Calibri" panose="020F0502020204030204" pitchFamily="34" charset="0"/>
                        </a:rPr>
                        <a:t>R = </a:t>
                      </a:r>
                      <a:r>
                        <a:rPr lang="en-GB" sz="1800" b="0" dirty="0">
                          <a:solidFill>
                            <a:schemeClr val="tx1"/>
                          </a:solidFill>
                          <a:latin typeface="Calibri" panose="020F0502020204030204" pitchFamily="34" charset="0"/>
                          <a:cs typeface="Calibri" panose="020F0502020204030204" pitchFamily="34" charset="0"/>
                        </a:rPr>
                        <a:t>Forklift with box did not get stack at the exit of the building</a:t>
                      </a:r>
                      <a:endParaRPr lang="en-US" sz="1800" b="0" dirty="0">
                        <a:solidFill>
                          <a:schemeClr val="tx1"/>
                        </a:solidFill>
                        <a:latin typeface="Calibri" panose="020F0502020204030204" pitchFamily="34" charset="0"/>
                        <a:cs typeface="Calibri" panose="020F0502020204030204" pitchFamily="34" charset="0"/>
                        <a:sym typeface="Wingding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latin typeface="Calibri" panose="020F0502020204030204" pitchFamily="34" charset="0"/>
                        <a:cs typeface="Calibri" panose="020F0502020204030204" pitchFamily="34" charset="0"/>
                        <a:sym typeface="Wingding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latin typeface="Calibri" panose="020F0502020204030204" pitchFamily="34" charset="0"/>
                        <a:cs typeface="Calibri" panose="020F0502020204030204" pitchFamily="34" charset="0"/>
                        <a:sym typeface="Wingding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latin typeface="Calibri" panose="020F0502020204030204" pitchFamily="34" charset="0"/>
                        <a:cs typeface="Calibri" panose="020F0502020204030204" pitchFamily="34" charset="0"/>
                        <a:sym typeface="Wingding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latin typeface="Calibri" panose="020F0502020204030204" pitchFamily="34" charset="0"/>
                        <a:cs typeface="Calibri" panose="020F0502020204030204" pitchFamily="34" charset="0"/>
                        <a:sym typeface="Wingdings"/>
                      </a:endParaRPr>
                    </a:p>
                  </a:txBody>
                  <a:tcPr/>
                </a:tc>
                <a:extLst>
                  <a:ext uri="{0D108BD9-81ED-4DB2-BD59-A6C34878D82A}">
                    <a16:rowId xmlns:a16="http://schemas.microsoft.com/office/drawing/2014/main" val="3726111793"/>
                  </a:ext>
                </a:extLst>
              </a:tr>
              <a:tr h="22490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latin typeface="Calibri" panose="020F0502020204030204" pitchFamily="34" charset="0"/>
                          <a:cs typeface="Calibri" panose="020F0502020204030204" pitchFamily="34" charset="0"/>
                        </a:rPr>
                        <a:t>Integrity of the targets checked before putting them inside the boxes in order to detect any problems </a:t>
                      </a:r>
                      <a:br>
                        <a:rPr lang="en-GB" sz="1800" dirty="0">
                          <a:latin typeface="Calibri" panose="020F0502020204030204" pitchFamily="34" charset="0"/>
                          <a:cs typeface="Calibri" panose="020F0502020204030204" pitchFamily="34" charset="0"/>
                        </a:rPr>
                      </a:br>
                      <a:r>
                        <a:rPr lang="en-US" sz="1800" b="0" dirty="0">
                          <a:latin typeface="Calibri" panose="020F0502020204030204" pitchFamily="34" charset="0"/>
                          <a:cs typeface="Calibri" panose="020F0502020204030204" pitchFamily="34" charset="0"/>
                          <a:sym typeface="Wingdings"/>
                        </a:rPr>
                        <a:t>(see REX from EDMS </a:t>
                      </a:r>
                      <a:r>
                        <a:rPr lang="en-GB" sz="1800" b="0" dirty="0">
                          <a:latin typeface="Calibri" panose="020F0502020204030204" pitchFamily="34" charset="0"/>
                          <a:cs typeface="Calibri" panose="020F0502020204030204" pitchFamily="34" charset="0"/>
                        </a:rPr>
                        <a:t>1570850)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solidFill>
                            <a:schemeClr val="accent5">
                              <a:lumMod val="75000"/>
                            </a:schemeClr>
                          </a:solidFill>
                          <a:latin typeface="Calibri" panose="020F0502020204030204" pitchFamily="34" charset="0"/>
                          <a:cs typeface="Calibri" panose="020F0502020204030204" pitchFamily="34" charset="0"/>
                        </a:rPr>
                        <a:t>R = </a:t>
                      </a:r>
                      <a:r>
                        <a:rPr lang="en-GB" sz="1800" dirty="0">
                          <a:latin typeface="Calibri" panose="020F0502020204030204" pitchFamily="34" charset="0"/>
                          <a:cs typeface="Calibri" panose="020F0502020204030204" pitchFamily="34" charset="0"/>
                        </a:rPr>
                        <a:t>It permits to </a:t>
                      </a:r>
                      <a:r>
                        <a:rPr lang="en-GB" sz="1800" b="0" dirty="0">
                          <a:latin typeface="Calibri" panose="020F0502020204030204" pitchFamily="34" charset="0"/>
                          <a:cs typeface="Calibri" panose="020F0502020204030204" pitchFamily="34" charset="0"/>
                        </a:rPr>
                        <a:t>detect traces of a leak on</a:t>
                      </a:r>
                      <a:r>
                        <a:rPr lang="en-GB" sz="1800" b="0" baseline="0" dirty="0">
                          <a:latin typeface="Calibri" panose="020F0502020204030204" pitchFamily="34" charset="0"/>
                          <a:cs typeface="Calibri" panose="020F0502020204030204" pitchFamily="34" charset="0"/>
                        </a:rPr>
                        <a:t> t</a:t>
                      </a:r>
                      <a:r>
                        <a:rPr lang="en-GB" sz="1800" b="0" dirty="0">
                          <a:latin typeface="Calibri" panose="020F0502020204030204" pitchFamily="34" charset="0"/>
                          <a:cs typeface="Calibri" panose="020F0502020204030204" pitchFamily="34" charset="0"/>
                        </a:rPr>
                        <a:t>arget #611 </a:t>
                      </a:r>
                      <a:r>
                        <a:rPr lang="en-GB" sz="1800" b="0" dirty="0">
                          <a:solidFill>
                            <a:schemeClr val="tx1"/>
                          </a:solidFill>
                          <a:latin typeface="Calibri" panose="020F0502020204030204" pitchFamily="34" charset="0"/>
                          <a:cs typeface="Calibri" panose="020F0502020204030204" pitchFamily="34" charset="0"/>
                        </a:rPr>
                        <a:t>planned to be reused for 2018 operation</a:t>
                      </a:r>
                      <a:r>
                        <a:rPr lang="en-GB" sz="1800" b="0" dirty="0">
                          <a:latin typeface="Calibri" panose="020F0502020204030204" pitchFamily="34" charset="0"/>
                          <a:cs typeface="Calibri" panose="020F0502020204030204" pitchFamily="34" charset="0"/>
                        </a:rPr>
                        <a:t>. This</a:t>
                      </a:r>
                      <a:r>
                        <a:rPr lang="en-GB" sz="1800" b="0" baseline="0" dirty="0">
                          <a:latin typeface="Calibri" panose="020F0502020204030204" pitchFamily="34" charset="0"/>
                          <a:cs typeface="Calibri" panose="020F0502020204030204" pitchFamily="34" charset="0"/>
                        </a:rPr>
                        <a:t> target </a:t>
                      </a:r>
                      <a:r>
                        <a:rPr lang="en-GB" sz="1800" dirty="0">
                          <a:latin typeface="Calibri" panose="020F0502020204030204" pitchFamily="34" charset="0"/>
                          <a:cs typeface="Calibri" panose="020F0502020204030204" pitchFamily="34" charset="0"/>
                        </a:rPr>
                        <a:t>was moved manually to </a:t>
                      </a:r>
                      <a:r>
                        <a:rPr lang="en-GB" sz="1800" dirty="0">
                          <a:solidFill>
                            <a:schemeClr val="tx1"/>
                          </a:solidFill>
                          <a:latin typeface="Calibri" panose="020F0502020204030204" pitchFamily="34" charset="0"/>
                          <a:cs typeface="Calibri" panose="020F0502020204030204" pitchFamily="34" charset="0"/>
                        </a:rPr>
                        <a:t>an ISR waste disposal box.</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735931572"/>
                  </a:ext>
                </a:extLst>
              </a:tr>
              <a:tr h="10266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latin typeface="Calibri" panose="020F0502020204030204" pitchFamily="34" charset="0"/>
                          <a:cs typeface="Calibri" panose="020F0502020204030204" pitchFamily="34" charset="0"/>
                          <a:sym typeface="Wingdings" panose="05000000000000000000" pitchFamily="2" charset="2"/>
                        </a:rPr>
                        <a:t>The number of plugs available was not enough for all the targets and some old plugs had to be decontaminated</a:t>
                      </a:r>
                      <a:endParaRPr lang="en-GB" sz="1800" i="1" dirty="0">
                        <a:solidFill>
                          <a:srgbClr val="008000"/>
                        </a:solidFill>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1" dirty="0">
                          <a:solidFill>
                            <a:schemeClr val="accent6"/>
                          </a:solidFill>
                          <a:latin typeface="Calibri" panose="020F0502020204030204" pitchFamily="34" charset="0"/>
                          <a:cs typeface="Calibri" panose="020F0502020204030204" pitchFamily="34" charset="0"/>
                          <a:sym typeface="Wingdings" panose="05000000000000000000" pitchFamily="2" charset="2"/>
                        </a:rPr>
                        <a:t>A = </a:t>
                      </a:r>
                      <a:r>
                        <a:rPr lang="en-GB" sz="1800" b="1" i="1" dirty="0">
                          <a:solidFill>
                            <a:schemeClr val="tx1"/>
                          </a:solidFill>
                          <a:latin typeface="Calibri" panose="020F0502020204030204" pitchFamily="34" charset="0"/>
                          <a:cs typeface="Calibri" panose="020F0502020204030204" pitchFamily="34" charset="0"/>
                          <a:sym typeface="Wingdings" panose="05000000000000000000" pitchFamily="2" charset="2"/>
                        </a:rPr>
                        <a:t>-</a:t>
                      </a:r>
                      <a:r>
                        <a:rPr lang="en-GB" sz="1800" b="1" i="1" dirty="0">
                          <a:solidFill>
                            <a:schemeClr val="accent5">
                              <a:lumMod val="75000"/>
                            </a:schemeClr>
                          </a:solidFill>
                          <a:latin typeface="Calibri" panose="020F0502020204030204" pitchFamily="34" charset="0"/>
                          <a:cs typeface="Calibri" panose="020F0502020204030204" pitchFamily="34" charset="0"/>
                          <a:sym typeface="Wingdings" panose="05000000000000000000" pitchFamily="2" charset="2"/>
                        </a:rPr>
                        <a:t> </a:t>
                      </a:r>
                      <a:r>
                        <a:rPr lang="en-GB" sz="1800" i="1" dirty="0">
                          <a:latin typeface="Calibri" panose="020F0502020204030204" pitchFamily="34" charset="0"/>
                          <a:cs typeface="Calibri" panose="020F0502020204030204" pitchFamily="34" charset="0"/>
                          <a:sym typeface="Wingdings" panose="05000000000000000000" pitchFamily="2" charset="2"/>
                        </a:rPr>
                        <a:t>plugs should be checked and ordered if needed before starting the activity</a:t>
                      </a:r>
                      <a:r>
                        <a:rPr lang="en-GB" sz="1800" dirty="0">
                          <a:latin typeface="Calibri" panose="020F0502020204030204" pitchFamily="34" charset="0"/>
                          <a:cs typeface="Calibri" panose="020F0502020204030204" pitchFamily="34" charset="0"/>
                          <a:sym typeface="Wingdings" panose="05000000000000000000" pitchFamily="2" charset="2"/>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latin typeface="Calibri" panose="020F0502020204030204" pitchFamily="34" charset="0"/>
                          <a:cs typeface="Calibri" panose="020F0502020204030204" pitchFamily="34" charset="0"/>
                          <a:sym typeface="Wingdings" panose="05000000000000000000" pitchFamily="2" charset="2"/>
                        </a:rPr>
                        <a:t>      - </a:t>
                      </a:r>
                      <a:r>
                        <a:rPr lang="en-GB" sz="1800" i="1" dirty="0" smtClean="0">
                          <a:solidFill>
                            <a:srgbClr val="008000"/>
                          </a:solidFill>
                          <a:latin typeface="Calibri" panose="020F0502020204030204" pitchFamily="34" charset="0"/>
                          <a:cs typeface="Calibri" panose="020F0502020204030204" pitchFamily="34" charset="0"/>
                          <a:sym typeface="Wingdings" panose="05000000000000000000" pitchFamily="2" charset="2"/>
                        </a:rPr>
                        <a:t>Add </a:t>
                      </a:r>
                      <a:r>
                        <a:rPr lang="en-GB" sz="1800" i="1" dirty="0">
                          <a:solidFill>
                            <a:srgbClr val="008000"/>
                          </a:solidFill>
                          <a:latin typeface="Calibri" panose="020F0502020204030204" pitchFamily="34" charset="0"/>
                          <a:cs typeface="Calibri" panose="020F0502020204030204" pitchFamily="34" charset="0"/>
                          <a:sym typeface="Wingdings" panose="05000000000000000000" pitchFamily="2" charset="2"/>
                        </a:rPr>
                        <a:t>to procedure </a:t>
                      </a:r>
                      <a:r>
                        <a:rPr lang="en-GB" sz="1800" i="1" dirty="0" smtClean="0">
                          <a:solidFill>
                            <a:srgbClr val="008000"/>
                          </a:solidFill>
                          <a:latin typeface="Calibri" panose="020F0502020204030204" pitchFamily="34" charset="0"/>
                          <a:cs typeface="Calibri" panose="020F0502020204030204" pitchFamily="34" charset="0"/>
                        </a:rPr>
                        <a:t>1449875</a:t>
                      </a:r>
                      <a:endParaRPr kumimoji="0" lang="en-GB" sz="1800" kern="1200" dirty="0">
                        <a:solidFill>
                          <a:srgbClr val="008000"/>
                        </a:solidFill>
                        <a:latin typeface="Calibri" panose="020F0502020204030204" pitchFamily="34" charset="0"/>
                        <a:ea typeface="+mn-ea"/>
                        <a:cs typeface="Calibri" panose="020F0502020204030204" pitchFamily="34" charset="0"/>
                        <a:sym typeface="Wingdings" panose="05000000000000000000" pitchFamily="2" charset="2"/>
                      </a:endParaRPr>
                    </a:p>
                  </a:txBody>
                  <a:tcPr/>
                </a:tc>
                <a:extLst>
                  <a:ext uri="{0D108BD9-81ED-4DB2-BD59-A6C34878D82A}">
                    <a16:rowId xmlns:a16="http://schemas.microsoft.com/office/drawing/2014/main" val="3236872969"/>
                  </a:ext>
                </a:extLst>
              </a:tr>
            </a:tbl>
          </a:graphicData>
        </a:graphic>
      </p:graphicFrame>
      <p:pic>
        <p:nvPicPr>
          <p:cNvPr id="12" name="Picture 11"/>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rot="5400000">
            <a:off x="6162637" y="1462943"/>
            <a:ext cx="1364415" cy="1699915"/>
          </a:xfrm>
          <a:prstGeom prst="rect">
            <a:avLst/>
          </a:prstGeom>
        </p:spPr>
      </p:pic>
      <p:grpSp>
        <p:nvGrpSpPr>
          <p:cNvPr id="5" name="Group 4">
            <a:extLst>
              <a:ext uri="{FF2B5EF4-FFF2-40B4-BE49-F238E27FC236}">
                <a16:creationId xmlns:a16="http://schemas.microsoft.com/office/drawing/2014/main" id="{DFF1FE15-E4D2-874E-A917-5146B878422B}"/>
              </a:ext>
            </a:extLst>
          </p:cNvPr>
          <p:cNvGrpSpPr/>
          <p:nvPr/>
        </p:nvGrpSpPr>
        <p:grpSpPr>
          <a:xfrm>
            <a:off x="5464405" y="3934690"/>
            <a:ext cx="2100177" cy="1555771"/>
            <a:chOff x="5339714" y="3404876"/>
            <a:chExt cx="2402092" cy="1801568"/>
          </a:xfrm>
        </p:grpSpPr>
        <p:pic>
          <p:nvPicPr>
            <p:cNvPr id="4" name="Picture 3"/>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rot="10800000">
              <a:off x="5339714" y="3404876"/>
              <a:ext cx="2402092" cy="1801568"/>
            </a:xfrm>
            <a:prstGeom prst="rect">
              <a:avLst/>
            </a:prstGeom>
          </p:spPr>
        </p:pic>
        <p:sp>
          <p:nvSpPr>
            <p:cNvPr id="2" name="Oval 1">
              <a:extLst>
                <a:ext uri="{FF2B5EF4-FFF2-40B4-BE49-F238E27FC236}">
                  <a16:creationId xmlns:a16="http://schemas.microsoft.com/office/drawing/2014/main" id="{4787C081-D33E-364E-8244-526AECEB5997}"/>
                </a:ext>
              </a:extLst>
            </p:cNvPr>
            <p:cNvSpPr/>
            <p:nvPr/>
          </p:nvSpPr>
          <p:spPr>
            <a:xfrm>
              <a:off x="6089073" y="3616036"/>
              <a:ext cx="900545" cy="831273"/>
            </a:xfrm>
            <a:prstGeom prst="ellipse">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726864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_Dep_Presentation_Template">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ＭＳ 明朝"/>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EN_Dep_Presentation_Template</Template>
  <TotalTime>43261</TotalTime>
  <Words>6824</Words>
  <Application>Microsoft Office PowerPoint</Application>
  <PresentationFormat>On-screen Show (4:3)</PresentationFormat>
  <Paragraphs>1089</Paragraphs>
  <Slides>65</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65</vt:i4>
      </vt:variant>
    </vt:vector>
  </HeadingPairs>
  <TitlesOfParts>
    <vt:vector size="73" baseType="lpstr">
      <vt:lpstr>Arial</vt:lpstr>
      <vt:lpstr>Bookman Old Style</vt:lpstr>
      <vt:lpstr>Calibri</vt:lpstr>
      <vt:lpstr>Gill Sans MT</vt:lpstr>
      <vt:lpstr>Symbol</vt:lpstr>
      <vt:lpstr>Wingdings</vt:lpstr>
      <vt:lpstr>Wingdings 3</vt:lpstr>
      <vt:lpstr>EN_Dep_Presentation_Template</vt:lpstr>
      <vt:lpstr>ALARA level II – Group 1 - ISOLDE YETS 2017-2018 and operation 2018</vt:lpstr>
      <vt:lpstr>PowerPoint Presentation</vt:lpstr>
      <vt:lpstr>1. Introduction</vt:lpstr>
      <vt:lpstr>1. Introduction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 </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gsaunier</dc:creator>
  <cp:lastModifiedBy>Julien Marc Riegert</cp:lastModifiedBy>
  <cp:revision>1369</cp:revision>
  <cp:lastPrinted>2018-08-20T07:39:14Z</cp:lastPrinted>
  <dcterms:created xsi:type="dcterms:W3CDTF">2013-01-18T10:12:04Z</dcterms:created>
  <dcterms:modified xsi:type="dcterms:W3CDTF">2018-08-24T15:20:19Z</dcterms:modified>
</cp:coreProperties>
</file>