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6" r:id="rId3"/>
    <p:sldId id="258" r:id="rId4"/>
    <p:sldId id="260" r:id="rId5"/>
    <p:sldId id="267" r:id="rId6"/>
    <p:sldId id="268" r:id="rId7"/>
    <p:sldId id="261" r:id="rId8"/>
    <p:sldId id="262" r:id="rId9"/>
    <p:sldId id="265" r:id="rId10"/>
    <p:sldId id="259" r:id="rId11"/>
    <p:sldId id="264" r:id="rId12"/>
  </p:sldIdLst>
  <p:sldSz cx="9144000" cy="6858000" type="screen4x3"/>
  <p:notesSz cx="6797675" cy="9872663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FF66"/>
    <a:srgbClr val="00FF00"/>
    <a:srgbClr val="5FB7FF"/>
    <a:srgbClr val="66CCFF"/>
    <a:srgbClr val="0080FF"/>
    <a:srgbClr val="FF8000"/>
    <a:srgbClr val="003366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97"/>
    <p:restoredTop sz="92543" autoAdjust="0"/>
  </p:normalViewPr>
  <p:slideViewPr>
    <p:cSldViewPr>
      <p:cViewPr varScale="1">
        <p:scale>
          <a:sx n="132" d="100"/>
          <a:sy n="132" d="100"/>
        </p:scale>
        <p:origin x="27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1854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7" cy="493793"/>
          </a:xfrm>
          <a:prstGeom prst="rect">
            <a:avLst/>
          </a:prstGeom>
        </p:spPr>
        <p:txBody>
          <a:bodyPr vert="horz" wrap="square" lIns="92821" tIns="46410" rIns="92821" bIns="4641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285" y="0"/>
            <a:ext cx="2945767" cy="493793"/>
          </a:xfrm>
          <a:prstGeom prst="rect">
            <a:avLst/>
          </a:prstGeom>
        </p:spPr>
        <p:txBody>
          <a:bodyPr vert="horz" wrap="square" lIns="92821" tIns="46410" rIns="92821" bIns="4641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EDF1DFF5-777D-C040-AC24-D83640C6871F}" type="datetime1">
              <a:rPr lang="en-US"/>
              <a:pPr>
                <a:defRPr/>
              </a:pPr>
              <a:t>3/21/2019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267"/>
            <a:ext cx="2945767" cy="493793"/>
          </a:xfrm>
          <a:prstGeom prst="rect">
            <a:avLst/>
          </a:prstGeom>
        </p:spPr>
        <p:txBody>
          <a:bodyPr vert="horz" wrap="square" lIns="92821" tIns="46410" rIns="92821" bIns="4641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285" y="9377267"/>
            <a:ext cx="2945767" cy="493793"/>
          </a:xfrm>
          <a:prstGeom prst="rect">
            <a:avLst/>
          </a:prstGeom>
        </p:spPr>
        <p:txBody>
          <a:bodyPr vert="horz" wrap="square" lIns="92821" tIns="46410" rIns="92821" bIns="4641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355776CB-29E6-3849-BAC4-9E05492242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499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2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21" tIns="49061" rIns="98121" bIns="49061" numCol="1" anchor="t" anchorCtr="0" compatLnSpc="1">
            <a:prstTxWarp prst="textNoShape">
              <a:avLst/>
            </a:prstTxWarp>
          </a:bodyPr>
          <a:lstStyle>
            <a:lvl1pPr defTabSz="981386">
              <a:defRPr sz="13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85" y="0"/>
            <a:ext cx="2945767" cy="492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21" tIns="49061" rIns="98121" bIns="49061" numCol="1" anchor="t" anchorCtr="0" compatLnSpc="1">
            <a:prstTxWarp prst="textNoShape">
              <a:avLst/>
            </a:prstTxWarp>
          </a:bodyPr>
          <a:lstStyle>
            <a:lvl1pPr algn="r" defTabSz="981386">
              <a:defRPr sz="13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18" y="4689435"/>
            <a:ext cx="5436841" cy="444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21" tIns="49061" rIns="98121" bIns="49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/>
              <a:t>Click to edit Master text styles</a:t>
            </a:r>
          </a:p>
          <a:p>
            <a:pPr lvl="1"/>
            <a:r>
              <a:rPr lang="el-GR" noProof="0"/>
              <a:t>Second level</a:t>
            </a:r>
          </a:p>
          <a:p>
            <a:pPr lvl="2"/>
            <a:r>
              <a:rPr lang="el-GR" noProof="0"/>
              <a:t>Third level</a:t>
            </a:r>
          </a:p>
          <a:p>
            <a:pPr lvl="3"/>
            <a:r>
              <a:rPr lang="el-GR" noProof="0"/>
              <a:t>Fourth level</a:t>
            </a:r>
          </a:p>
          <a:p>
            <a:pPr lvl="4"/>
            <a:r>
              <a:rPr lang="el-GR" noProof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7267"/>
            <a:ext cx="2945767" cy="493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21" tIns="49061" rIns="98121" bIns="49061" numCol="1" anchor="b" anchorCtr="0" compatLnSpc="1">
            <a:prstTxWarp prst="textNoShape">
              <a:avLst/>
            </a:prstTxWarp>
          </a:bodyPr>
          <a:lstStyle>
            <a:lvl1pPr defTabSz="981386">
              <a:defRPr sz="13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85" y="9377267"/>
            <a:ext cx="2945767" cy="493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21" tIns="49061" rIns="98121" bIns="49061" numCol="1" anchor="b" anchorCtr="0" compatLnSpc="1">
            <a:prstTxWarp prst="textNoShape">
              <a:avLst/>
            </a:prstTxWarp>
          </a:bodyPr>
          <a:lstStyle>
            <a:lvl1pPr algn="r" defTabSz="981386">
              <a:defRPr sz="13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819EC49C-48AD-7C4A-8E0D-7468E2C6BBD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871689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9EC49C-48AD-7C4A-8E0D-7468E2C6BBD7}" type="slidenum">
              <a:rPr lang="el-GR" smtClean="0"/>
              <a:pPr>
                <a:defRPr/>
              </a:pPr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36697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9EC49C-48AD-7C4A-8E0D-7468E2C6BBD7}" type="slidenum">
              <a:rPr lang="el-GR" smtClean="0"/>
              <a:pPr>
                <a:defRPr/>
              </a:pPr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57254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>
              <a:defRPr sz="5400"/>
            </a:lvl1pPr>
          </a:lstStyle>
          <a:p>
            <a:r>
              <a:rPr lang="el-GR" altLang="en-US" dirty="0" err="1"/>
              <a:t>ClicktoeditMastertitlestyle</a:t>
            </a:r>
            <a:endParaRPr lang="el-GR" alt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 marL="0" indent="0">
              <a:buFont typeface="Wingdings" pitchFamily="2" charset="2"/>
              <a:buNone/>
              <a:defRPr sz="2400">
                <a:solidFill>
                  <a:srgbClr val="006699"/>
                </a:solidFill>
              </a:defRPr>
            </a:lvl1pPr>
          </a:lstStyle>
          <a:p>
            <a:r>
              <a:rPr lang="el-GR" altLang="en-US" dirty="0" err="1"/>
              <a:t>ClicktoeditMastersubtitlestyle</a:t>
            </a:r>
            <a:endParaRPr lang="el-GR" alt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21/3 2019 verification meeting</a:t>
            </a:r>
            <a:endParaRPr lang="el-G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sz="800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48ADF-7CDF-EF49-9A18-70C735A3F46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8105005"/>
      </p:ext>
    </p:extLst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21/3 2019 verification meeting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sz="80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F6D5C-6057-F34C-8C3C-DE6DBAF509A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4256475"/>
      </p:ext>
    </p:extLst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04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04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21/3 2019 verification meeting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sz="80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699AC-7F1A-BF46-B322-5991CD8D47E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795417"/>
      </p:ext>
    </p:extLst>
  </p:cSld>
  <p:clrMapOvr>
    <a:masterClrMapping/>
  </p:clrMapOvr>
  <p:transition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pun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 Marcador de contenido"/>
          <p:cNvSpPr>
            <a:spLocks noGrp="1"/>
          </p:cNvSpPr>
          <p:nvPr>
            <p:ph idx="1" hasCustomPrompt="1"/>
          </p:nvPr>
        </p:nvSpPr>
        <p:spPr>
          <a:xfrm>
            <a:off x="395536" y="559223"/>
            <a:ext cx="8229600" cy="4525963"/>
          </a:xfrm>
        </p:spPr>
        <p:txBody>
          <a:bodyPr/>
          <a:lstStyle>
            <a:lvl1pPr marL="0" indent="0">
              <a:spcBef>
                <a:spcPts val="450"/>
              </a:spcBef>
              <a:spcAft>
                <a:spcPts val="450"/>
              </a:spcAft>
              <a:buNone/>
              <a:defRPr sz="1800" baseline="0">
                <a:solidFill>
                  <a:schemeClr val="accent6">
                    <a:lumMod val="75000"/>
                  </a:schemeClr>
                </a:solidFill>
              </a:defRPr>
            </a:lvl1pPr>
            <a:lvl2pPr marL="407194" indent="-207169">
              <a:spcBef>
                <a:spcPts val="300"/>
              </a:spcBef>
              <a:spcAft>
                <a:spcPts val="300"/>
              </a:spcAft>
              <a:defRPr sz="1500" baseline="0">
                <a:solidFill>
                  <a:schemeClr val="accent6">
                    <a:lumMod val="75000"/>
                  </a:schemeClr>
                </a:solidFill>
              </a:defRPr>
            </a:lvl2pPr>
            <a:lvl3pPr>
              <a:spcBef>
                <a:spcPts val="300"/>
              </a:spcBef>
              <a:spcAft>
                <a:spcPts val="300"/>
              </a:spcAft>
              <a:defRPr sz="1350" baseline="0">
                <a:solidFill>
                  <a:schemeClr val="accent6">
                    <a:lumMod val="75000"/>
                  </a:schemeClr>
                </a:solidFill>
              </a:defRPr>
            </a:lvl3pPr>
            <a:lvl4pPr>
              <a:spcBef>
                <a:spcPts val="300"/>
              </a:spcBef>
              <a:spcAft>
                <a:spcPts val="300"/>
              </a:spcAft>
              <a:defRPr sz="1200"/>
            </a:lvl4pPr>
            <a:lvl5pPr>
              <a:spcBef>
                <a:spcPts val="300"/>
              </a:spcBef>
              <a:spcAft>
                <a:spcPts val="300"/>
              </a:spcAft>
              <a:defRPr sz="1200"/>
            </a:lvl5pPr>
          </a:lstStyle>
          <a:p>
            <a:pPr lvl="0"/>
            <a:r>
              <a:rPr lang="es-ES" dirty="0" err="1" smtClean="0"/>
              <a:t>Stile</a:t>
            </a:r>
            <a:r>
              <a:rPr lang="es-ES" dirty="0" smtClean="0"/>
              <a:t> </a:t>
            </a:r>
            <a:r>
              <a:rPr lang="es-ES" dirty="0"/>
              <a:t>primo punto</a:t>
            </a:r>
          </a:p>
          <a:p>
            <a:pPr lvl="1"/>
            <a:r>
              <a:rPr lang="es-ES" dirty="0"/>
              <a:t>Secondo punto</a:t>
            </a:r>
          </a:p>
          <a:p>
            <a:pPr lvl="2"/>
            <a:r>
              <a:rPr lang="es-ES" dirty="0"/>
              <a:t>Terzo punto</a:t>
            </a:r>
          </a:p>
          <a:p>
            <a:pPr lvl="3"/>
            <a:r>
              <a:rPr lang="es-ES" dirty="0"/>
              <a:t>Quarto livello</a:t>
            </a:r>
          </a:p>
          <a:p>
            <a:pPr lvl="4"/>
            <a:r>
              <a:rPr lang="es-ES" dirty="0"/>
              <a:t>Quinto livello</a:t>
            </a:r>
            <a:endParaRPr lang="en-US" dirty="0"/>
          </a:p>
          <a:p>
            <a:pPr lvl="3"/>
            <a:endParaRPr lang="es-ES" dirty="0"/>
          </a:p>
          <a:p>
            <a:pPr lvl="3"/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01024" y="6429396"/>
            <a:ext cx="1000132" cy="476250"/>
          </a:xfrm>
          <a:ln/>
        </p:spPr>
        <p:txBody>
          <a:bodyPr/>
          <a:lstStyle>
            <a:lvl1pPr>
              <a:defRPr>
                <a:solidFill>
                  <a:srgbClr val="000076"/>
                </a:solidFill>
              </a:defRPr>
            </a:lvl1pPr>
          </a:lstStyle>
          <a:p>
            <a:pPr>
              <a:defRPr/>
            </a:pPr>
            <a:fld id="{2DE8EA8D-0716-4D73-B51D-513E9D816E6A}" type="slidenum">
              <a:rPr lang="es-ES" smtClean="0"/>
              <a:pPr>
                <a:defRPr/>
              </a:pPr>
              <a:t>‹#›</a:t>
            </a:fld>
            <a:endParaRPr lang="es-ES" dirty="0"/>
          </a:p>
        </p:txBody>
      </p:sp>
      <p:sp>
        <p:nvSpPr>
          <p:cNvPr id="26" name="Rectangle 32"/>
          <p:cNvSpPr>
            <a:spLocks noChangeArrowheads="1"/>
          </p:cNvSpPr>
          <p:nvPr userDrawn="1"/>
        </p:nvSpPr>
        <p:spPr bwMode="auto">
          <a:xfrm rot="10800000" flipV="1">
            <a:off x="1512000" y="414384"/>
            <a:ext cx="7632000" cy="36000"/>
          </a:xfrm>
          <a:prstGeom prst="rect">
            <a:avLst/>
          </a:prstGeom>
          <a:gradFill rotWithShape="0">
            <a:gsLst>
              <a:gs pos="0">
                <a:srgbClr val="003366"/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it-IT" sz="750" dirty="0">
              <a:solidFill>
                <a:srgbClr val="000000"/>
              </a:solidFill>
            </a:endParaRPr>
          </a:p>
        </p:txBody>
      </p:sp>
      <p:sp>
        <p:nvSpPr>
          <p:cNvPr id="5" name="Titolo 3"/>
          <p:cNvSpPr txBox="1">
            <a:spLocks/>
          </p:cNvSpPr>
          <p:nvPr userDrawn="1"/>
        </p:nvSpPr>
        <p:spPr>
          <a:xfrm>
            <a:off x="2969665" y="-35334"/>
            <a:ext cx="6161528" cy="642942"/>
          </a:xfrm>
          <a:prstGeom prst="rect">
            <a:avLst/>
          </a:prstGeom>
        </p:spPr>
        <p:txBody>
          <a:bodyPr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 i="1" kern="0" dirty="0">
              <a:solidFill>
                <a:srgbClr val="000076"/>
              </a:solidFill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890220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172" y="273422"/>
            <a:ext cx="8228763" cy="1144631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1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172" y="1604399"/>
            <a:ext cx="8228763" cy="3976819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903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9990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21/3 2019 verification meeting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sz="80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E3219-93F8-3341-94BA-40DFB9BA631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7143629"/>
      </p:ext>
    </p:extLst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21/3 2019 verification meeting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sz="80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7F2F5-5C16-154F-9BF4-28B9B06CB98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5805877"/>
      </p:ext>
    </p:extLst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37523"/>
            <a:ext cx="4038600" cy="49997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37521"/>
            <a:ext cx="4038600" cy="49997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21/3 2019 verification meeting</a:t>
            </a: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sz="800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FDFDB-9E29-DB4C-9BAC-FB75DA9A1BB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40179361"/>
      </p:ext>
    </p:extLst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21/3 2019 verification meeting</a:t>
            </a:r>
            <a:endParaRPr lang="el-G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sz="80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89165-67C9-DC44-8A4D-22DB200977C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6893935"/>
      </p:ext>
    </p:extLst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21/3 2019 verification meeting</a:t>
            </a:r>
            <a:endParaRPr lang="el-G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sz="800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1B855-20F4-284F-9AE9-6AEDDCF47D2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67315308"/>
      </p:ext>
    </p:extLst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21/3 2019 verification meeting</a:t>
            </a:r>
            <a:endParaRPr lang="el-G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sz="80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D6802-68C2-534B-B034-A37F1F61DD5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21969159"/>
      </p:ext>
    </p:extLst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21/3 2019 verification meeting</a:t>
            </a: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sz="800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6A27D-9793-3244-AC4A-EF42C240F6F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787697"/>
      </p:ext>
    </p:extLst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21/3 2019 verification meeting</a:t>
            </a: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sz="800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F681-FFC1-3A43-B6A0-FADF4C98380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80515502"/>
      </p:ext>
    </p:extLst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28688" y="188913"/>
            <a:ext cx="7715250" cy="7191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ClicktoeditMastertitlestyle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753"/>
            <a:ext cx="8229600" cy="527471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dirty="0"/>
              <a:t>ClicktoeditMastertextstyles</a:t>
            </a:r>
          </a:p>
          <a:p>
            <a:pPr lvl="1"/>
            <a:r>
              <a:rPr lang="el-GR" dirty="0"/>
              <a:t>Secondlevel</a:t>
            </a:r>
          </a:p>
          <a:p>
            <a:pPr lvl="2"/>
            <a:r>
              <a:rPr lang="el-GR" dirty="0"/>
              <a:t>Thirdlevel</a:t>
            </a:r>
          </a:p>
          <a:p>
            <a:pPr lvl="3"/>
            <a:r>
              <a:rPr lang="el-GR" dirty="0"/>
              <a:t>Fourthlevel</a:t>
            </a:r>
          </a:p>
          <a:p>
            <a:pPr lvl="4"/>
            <a:r>
              <a:rPr lang="el-GR" dirty="0"/>
              <a:t>Fifthlevel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3527" y="6495322"/>
            <a:ext cx="213360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6699"/>
                </a:solidFill>
                <a:latin typeface="Garamond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smtClean="0"/>
              <a:t>21/3 2019 verification meeting</a:t>
            </a:r>
            <a:endParaRPr lang="el-GR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0527" y="6566760"/>
            <a:ext cx="28956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66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l-GR" sz="1000" dirty="0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49527" y="6566760"/>
            <a:ext cx="2133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6699"/>
                </a:solidFill>
                <a:latin typeface="Garamond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2127B8B6-0F3C-9643-82F5-040FD12AC17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2" name="Picture 2" descr="C:\Documents and Settings\kostas\My Documents\My Documents\My Work\CERN outreach material\CERNlogo\Logo_CERN.gif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69" y="142852"/>
            <a:ext cx="714355" cy="7143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Straight Connector 11"/>
          <p:cNvCxnSpPr/>
          <p:nvPr userDrawn="1"/>
        </p:nvCxnSpPr>
        <p:spPr>
          <a:xfrm>
            <a:off x="428625" y="927100"/>
            <a:ext cx="835818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424952" y="6542947"/>
            <a:ext cx="835818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1" r:id="rId2"/>
    <p:sldLayoutId id="2147484102" r:id="rId3"/>
    <p:sldLayoutId id="2147484103" r:id="rId4"/>
    <p:sldLayoutId id="2147484104" r:id="rId5"/>
    <p:sldLayoutId id="2147484105" r:id="rId6"/>
    <p:sldLayoutId id="2147484106" r:id="rId7"/>
    <p:sldLayoutId id="2147484107" r:id="rId8"/>
    <p:sldLayoutId id="2147484108" r:id="rId9"/>
    <p:sldLayoutId id="2147484109" r:id="rId10"/>
    <p:sldLayoutId id="2147484110" r:id="rId11"/>
    <p:sldLayoutId id="2147484111" r:id="rId12"/>
    <p:sldLayoutId id="2147484112" r:id="rId13"/>
  </p:sldLayoutIdLst>
  <p:transition>
    <p:pull dir="d"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Garamond" pitchFamily="18" charset="0"/>
          <a:ea typeface="ＭＳ Ｐゴシック" pitchFamily="-109" charset="-128"/>
          <a:cs typeface="ＭＳ Ｐゴシック" pitchFamily="-10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Garamond" pitchFamily="18" charset="0"/>
          <a:ea typeface="ＭＳ Ｐゴシック" pitchFamily="-109" charset="-128"/>
          <a:cs typeface="ＭＳ Ｐゴシック" pitchFamily="-10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Garamond" pitchFamily="18" charset="0"/>
          <a:ea typeface="ＭＳ Ｐゴシック" pitchFamily="-109" charset="-128"/>
          <a:cs typeface="ＭＳ Ｐゴシック" pitchFamily="-10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Garamond" pitchFamily="18" charset="0"/>
          <a:ea typeface="ＭＳ Ｐゴシック" pitchFamily="-109" charset="-128"/>
          <a:cs typeface="ＭＳ Ｐゴシック" pitchFamily="-10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3000">
          <a:solidFill>
            <a:srgbClr val="003366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600">
          <a:solidFill>
            <a:srgbClr val="003366"/>
          </a:solidFill>
          <a:latin typeface="+mn-lt"/>
          <a:ea typeface="ＭＳ Ｐゴシック" pitchFamily="-109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200">
          <a:solidFill>
            <a:srgbClr val="003366"/>
          </a:solidFill>
          <a:latin typeface="+mn-lt"/>
          <a:ea typeface="ＭＳ Ｐゴシック" pitchFamily="-109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 sz="2000">
          <a:solidFill>
            <a:srgbClr val="003366"/>
          </a:solidFill>
          <a:latin typeface="+mn-lt"/>
          <a:ea typeface="ＭＳ Ｐゴシック" pitchFamily="-109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rgbClr val="003366"/>
          </a:solidFill>
          <a:latin typeface="+mn-lt"/>
          <a:ea typeface="ＭＳ Ｐゴシック" pitchFamily="-109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76422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598463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Verification (digital): </a:t>
            </a:r>
            <a:br>
              <a:rPr lang="en-US" dirty="0" smtClean="0"/>
            </a:br>
            <a:r>
              <a:rPr lang="en-US" dirty="0" smtClean="0"/>
              <a:t>ASICs and FPGAs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3962400"/>
            <a:ext cx="6986736" cy="1752600"/>
          </a:xfrm>
        </p:spPr>
        <p:txBody>
          <a:bodyPr/>
          <a:lstStyle/>
          <a:p>
            <a:r>
              <a:rPr lang="en-US" dirty="0" smtClean="0"/>
              <a:t>Getting ASIC right first time.</a:t>
            </a:r>
          </a:p>
          <a:p>
            <a:r>
              <a:rPr lang="en-US" dirty="0" smtClean="0"/>
              <a:t>Get large complex FPGA based systems working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7926245"/>
      </p:ext>
    </p:extLst>
  </p:cSld>
  <p:clrMapOvr>
    <a:masterClrMapping/>
  </p:clrMapOvr>
  <p:transition>
    <p:pull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050"/>
            <a:ext cx="8229600" cy="5563417"/>
          </a:xfrm>
        </p:spPr>
        <p:txBody>
          <a:bodyPr/>
          <a:lstStyle/>
          <a:p>
            <a:r>
              <a:rPr lang="en-US" sz="1400" dirty="0" smtClean="0"/>
              <a:t>Major/huge task to make appropriate verification framework</a:t>
            </a:r>
          </a:p>
          <a:p>
            <a:pPr lvl="1"/>
            <a:r>
              <a:rPr lang="en-US" sz="1200" dirty="0" smtClean="0"/>
              <a:t>Framework (for specific type of chip: pixel or system: trigger processor) that allows test routines/verification to be made at high level and automated</a:t>
            </a:r>
          </a:p>
          <a:p>
            <a:pPr lvl="1"/>
            <a:r>
              <a:rPr lang="en-US" sz="1200" dirty="0" smtClean="0"/>
              <a:t>Verification has to be automated to verify complex design</a:t>
            </a:r>
          </a:p>
          <a:p>
            <a:pPr lvl="2"/>
            <a:r>
              <a:rPr lang="en-US" sz="1000" dirty="0" smtClean="0"/>
              <a:t>Formal verification (not based on simulations)</a:t>
            </a:r>
          </a:p>
          <a:p>
            <a:pPr lvl="2"/>
            <a:r>
              <a:rPr lang="en-US" sz="1000" dirty="0" smtClean="0"/>
              <a:t>Systematic tests.</a:t>
            </a:r>
          </a:p>
          <a:p>
            <a:pPr lvl="2"/>
            <a:r>
              <a:rPr lang="en-US" sz="1000" dirty="0" smtClean="0"/>
              <a:t>Randomized tests</a:t>
            </a:r>
          </a:p>
          <a:p>
            <a:pPr lvl="2"/>
            <a:r>
              <a:rPr lang="en-US" sz="1000" dirty="0" smtClean="0"/>
              <a:t>Dedicated of very specific/special functions ( e.g. handling errors and error recovery)</a:t>
            </a:r>
          </a:p>
          <a:p>
            <a:pPr lvl="2"/>
            <a:r>
              <a:rPr lang="en-US" sz="1000" dirty="0" smtClean="0"/>
              <a:t>“In-side design/block” assertions (localized intelligent checking: interfaces, busses, etc. )</a:t>
            </a:r>
            <a:endParaRPr lang="en-US" sz="1050" dirty="0" smtClean="0"/>
          </a:p>
          <a:p>
            <a:pPr lvl="1"/>
            <a:r>
              <a:rPr lang="en-US" sz="1200" dirty="0" smtClean="0"/>
              <a:t>Verification has to be run many times as design evolves</a:t>
            </a:r>
          </a:p>
          <a:p>
            <a:pPr lvl="2"/>
            <a:r>
              <a:rPr lang="en-US" sz="900" dirty="0" smtClean="0"/>
              <a:t>Simulation time becomes an issue. Critical for gate level verification with timing back annotation</a:t>
            </a:r>
          </a:p>
          <a:p>
            <a:pPr lvl="1"/>
            <a:r>
              <a:rPr lang="en-US" sz="1200" dirty="0" smtClean="0"/>
              <a:t>Functional coverage</a:t>
            </a:r>
          </a:p>
          <a:p>
            <a:pPr lvl="1"/>
            <a:r>
              <a:rPr lang="en-US" sz="1200" dirty="0" smtClean="0"/>
              <a:t>Exceptional cases/conditions</a:t>
            </a:r>
          </a:p>
          <a:p>
            <a:pPr lvl="1"/>
            <a:r>
              <a:rPr lang="en-US" sz="1200" dirty="0" smtClean="0"/>
              <a:t>SEU injection – verification (TMR, triple clocking/resets)</a:t>
            </a:r>
          </a:p>
          <a:p>
            <a:pPr lvl="1"/>
            <a:r>
              <a:rPr lang="en-US" sz="1200" dirty="0" smtClean="0"/>
              <a:t>Continuous integration/verification with design repository (</a:t>
            </a:r>
            <a:r>
              <a:rPr lang="en-US" sz="1200" dirty="0" err="1" smtClean="0"/>
              <a:t>Gitlab</a:t>
            </a:r>
            <a:r>
              <a:rPr lang="en-US" sz="1200" dirty="0" smtClean="0"/>
              <a:t>) ( e.g. when distributed design team)</a:t>
            </a:r>
          </a:p>
          <a:p>
            <a:r>
              <a:rPr lang="en-US" sz="1400" dirty="0" smtClean="0"/>
              <a:t>In industry: Dedicated verification teams specialized in Verification</a:t>
            </a:r>
          </a:p>
          <a:p>
            <a:pPr lvl="1"/>
            <a:r>
              <a:rPr lang="en-US" sz="1200" dirty="0" smtClean="0"/>
              <a:t>Re-usable blocks as products evolve (do not start from scratch). Standardized verification blocks/interfaces.</a:t>
            </a:r>
          </a:p>
          <a:p>
            <a:r>
              <a:rPr lang="en-US" sz="1400" dirty="0" smtClean="0"/>
              <a:t>HEP: Verification often by designers themselves and with limited experience </a:t>
            </a:r>
          </a:p>
          <a:p>
            <a:pPr lvl="1"/>
            <a:r>
              <a:rPr lang="en-US" sz="1200" dirty="0" smtClean="0"/>
              <a:t>Made from scratch</a:t>
            </a:r>
          </a:p>
          <a:p>
            <a:pPr lvl="1"/>
            <a:r>
              <a:rPr lang="en-US" sz="1200" dirty="0" smtClean="0"/>
              <a:t>Requires people with right background and long term engagement for the project.</a:t>
            </a:r>
          </a:p>
          <a:p>
            <a:pPr lvl="1"/>
            <a:r>
              <a:rPr lang="en-US" sz="1200" dirty="0" smtClean="0"/>
              <a:t>Design issues found when running ASIC in final large experiment can be “fatal”: SEU/SET</a:t>
            </a:r>
          </a:p>
          <a:p>
            <a:pPr lvl="1"/>
            <a:r>
              <a:rPr lang="en-US" sz="1200" dirty="0" smtClean="0"/>
              <a:t>Large complex ASIC/FPGA based systems can be difficult/impossible to get to work:</a:t>
            </a:r>
          </a:p>
          <a:p>
            <a:pPr lvl="2"/>
            <a:r>
              <a:rPr lang="en-US" sz="900" dirty="0" smtClean="0"/>
              <a:t>Insufficient sub-system verification</a:t>
            </a:r>
          </a:p>
          <a:p>
            <a:pPr lvl="2"/>
            <a:r>
              <a:rPr lang="en-US" sz="900" dirty="0" smtClean="0"/>
              <a:t>Interface problems between different sub-systems</a:t>
            </a:r>
          </a:p>
          <a:p>
            <a:pPr lvl="2"/>
            <a:r>
              <a:rPr lang="en-US" sz="900" dirty="0" smtClean="0"/>
              <a:t>Insufficient local error monitoring/handling and necessary test and debug features</a:t>
            </a:r>
          </a:p>
          <a:p>
            <a:pPr lvl="2"/>
            <a:r>
              <a:rPr lang="en-US" sz="900" dirty="0"/>
              <a:t>T</a:t>
            </a:r>
            <a:r>
              <a:rPr lang="en-US" sz="900" dirty="0" smtClean="0"/>
              <a:t>echnical background of people that must get final system to work</a:t>
            </a:r>
          </a:p>
          <a:p>
            <a:pPr lvl="2"/>
            <a:r>
              <a:rPr lang="en-US" sz="900" dirty="0" smtClean="0"/>
              <a:t>Designers not any more available</a:t>
            </a:r>
          </a:p>
          <a:p>
            <a:pPr lvl="2"/>
            <a:r>
              <a:rPr lang="en-US" sz="900" dirty="0" smtClean="0"/>
              <a:t>Lack of documentation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21/3 2019 verification meeting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42008322"/>
      </p:ext>
    </p:extLst>
  </p:cSld>
  <p:clrMapOvr>
    <a:masterClrMapping/>
  </p:clrMapOvr>
  <p:transition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755576" y="44624"/>
            <a:ext cx="8228763" cy="85850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2903" spc="-1" dirty="0">
                <a:latin typeface="Arial"/>
              </a:rPr>
              <a:t>ADPLL ASIC (all digital CDR/PLL demonstrator)</a:t>
            </a:r>
          </a:p>
        </p:txBody>
      </p:sp>
      <p:sp>
        <p:nvSpPr>
          <p:cNvPr id="44" name="TextShape 2"/>
          <p:cNvSpPr txBox="1"/>
          <p:nvPr/>
        </p:nvSpPr>
        <p:spPr>
          <a:xfrm>
            <a:off x="395536" y="1052736"/>
            <a:ext cx="8228763" cy="298271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fontScale="62500" lnSpcReduction="20000"/>
          </a:bodyPr>
          <a:lstStyle/>
          <a:p>
            <a:pPr marL="391867" indent="-293900">
              <a:spcBef>
                <a:spcPts val="128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77" spc="-1" dirty="0">
                <a:latin typeface="Arial"/>
              </a:rPr>
              <a:t>Groups involved in digital verification: CERN/EP-ESE</a:t>
            </a:r>
          </a:p>
          <a:p>
            <a:pPr marL="391867" indent="-293900">
              <a:spcBef>
                <a:spcPts val="128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77" spc="-1" dirty="0">
                <a:latin typeface="Arial"/>
              </a:rPr>
              <a:t>Status: submission planned for summer 2019</a:t>
            </a:r>
          </a:p>
          <a:p>
            <a:pPr marL="391867" indent="-293900">
              <a:spcBef>
                <a:spcPts val="128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77" spc="-1" dirty="0">
                <a:latin typeface="Arial"/>
              </a:rPr>
              <a:t>Design verification tools:</a:t>
            </a:r>
          </a:p>
          <a:p>
            <a:pPr marL="783734" lvl="1" indent="-293900">
              <a:spcBef>
                <a:spcPts val="102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77" spc="-1" dirty="0">
                <a:latin typeface="Arial"/>
              </a:rPr>
              <a:t>Languages used: Verilog / Python</a:t>
            </a:r>
          </a:p>
          <a:p>
            <a:pPr marL="783734" lvl="1" indent="-293900">
              <a:spcBef>
                <a:spcPts val="102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77" spc="-1" dirty="0">
                <a:latin typeface="Arial"/>
              </a:rPr>
              <a:t>Python based system simulator (full custom)</a:t>
            </a:r>
          </a:p>
          <a:p>
            <a:pPr marL="783734" lvl="1" indent="-293900">
              <a:spcBef>
                <a:spcPts val="102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77" spc="-1" dirty="0" err="1">
                <a:latin typeface="Arial"/>
                <a:ea typeface="Noto Sans CJK SC Regular"/>
              </a:rPr>
              <a:t>Cocotb</a:t>
            </a:r>
            <a:r>
              <a:rPr lang="en-US" sz="2177" spc="-1" dirty="0">
                <a:latin typeface="Arial"/>
                <a:ea typeface="Noto Sans CJK SC Regular"/>
              </a:rPr>
              <a:t> + </a:t>
            </a:r>
            <a:r>
              <a:rPr lang="en-US" sz="2177" spc="-1" dirty="0">
                <a:latin typeface="Arial"/>
              </a:rPr>
              <a:t>Icarus Verilog (integrated with system simulator)</a:t>
            </a:r>
          </a:p>
          <a:p>
            <a:pPr marL="783734" lvl="1" indent="-293900">
              <a:spcBef>
                <a:spcPts val="102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77" spc="-1" dirty="0">
                <a:latin typeface="Arial"/>
              </a:rPr>
              <a:t>Cadence Incisive simulator</a:t>
            </a:r>
          </a:p>
          <a:p>
            <a:pPr marL="391867" indent="-293900">
              <a:spcBef>
                <a:spcPts val="128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77" spc="-1" dirty="0">
                <a:latin typeface="Arial"/>
              </a:rPr>
              <a:t>Continuous Integration (</a:t>
            </a:r>
            <a:r>
              <a:rPr lang="en-US" sz="2177" spc="-1" dirty="0" err="1">
                <a:latin typeface="Arial"/>
              </a:rPr>
              <a:t>gitlab</a:t>
            </a:r>
            <a:r>
              <a:rPr lang="en-US" sz="2177" spc="-1" dirty="0">
                <a:latin typeface="Arial"/>
              </a:rPr>
              <a:t> + virtual machines on CERN open stack + set of custom scripts)</a:t>
            </a:r>
          </a:p>
          <a:p>
            <a:pPr marL="783734" lvl="1" indent="-293900">
              <a:spcBef>
                <a:spcPts val="102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77" spc="-1" dirty="0">
                <a:latin typeface="Arial"/>
              </a:rPr>
              <a:t>Regression testing</a:t>
            </a:r>
          </a:p>
          <a:p>
            <a:pPr marL="783734" lvl="1" indent="-293900">
              <a:spcBef>
                <a:spcPts val="102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77" spc="-1" dirty="0">
                <a:latin typeface="Arial"/>
              </a:rPr>
              <a:t>Documentation generation and publishing</a:t>
            </a:r>
          </a:p>
        </p:txBody>
      </p:sp>
    </p:spTree>
    <p:extLst>
      <p:ext uri="{BB962C8B-B14F-4D97-AF65-F5344CB8AC3E}">
        <p14:creationId xmlns:p14="http://schemas.microsoft.com/office/powerpoint/2010/main" val="256438350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&amp; 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507288" cy="5490739"/>
          </a:xfrm>
        </p:spPr>
        <p:txBody>
          <a:bodyPr/>
          <a:lstStyle/>
          <a:p>
            <a:r>
              <a:rPr lang="en-US" sz="1400" dirty="0" smtClean="0"/>
              <a:t>ASIC designers invests significant efforts (as much as on design itself </a:t>
            </a:r>
            <a:r>
              <a:rPr lang="en-US" sz="1400" b="1" dirty="0" smtClean="0"/>
              <a:t>or more</a:t>
            </a:r>
            <a:r>
              <a:rPr lang="en-US" sz="1400" dirty="0" smtClean="0"/>
              <a:t>) on verification because of mask costs ( 100k – 1M), lost time ( ~1 year) and difficulties to find cause of bugs (limited observability)</a:t>
            </a:r>
          </a:p>
          <a:p>
            <a:pPr lvl="1"/>
            <a:r>
              <a:rPr lang="en-US" sz="1200" dirty="0" smtClean="0"/>
              <a:t>Complexity of digital circuits have increased exponentially</a:t>
            </a:r>
          </a:p>
          <a:p>
            <a:pPr lvl="1"/>
            <a:r>
              <a:rPr lang="en-US" sz="1200" dirty="0" smtClean="0"/>
              <a:t>Verilog – VHDL test benches OK until 5-10 years ago (for HEP)</a:t>
            </a:r>
          </a:p>
          <a:p>
            <a:pPr lvl="1"/>
            <a:r>
              <a:rPr lang="en-US" sz="1200" dirty="0" smtClean="0"/>
              <a:t>Multi chip systems with critical chip interfaces (multi chip verification</a:t>
            </a:r>
            <a:r>
              <a:rPr lang="en-US" sz="1200" dirty="0"/>
              <a:t>) </a:t>
            </a:r>
            <a:endParaRPr lang="en-US" sz="1200" dirty="0" smtClean="0"/>
          </a:p>
          <a:p>
            <a:pPr lvl="1"/>
            <a:r>
              <a:rPr lang="en-US" sz="1200" dirty="0" smtClean="0"/>
              <a:t>SEU/SET </a:t>
            </a:r>
            <a:r>
              <a:rPr lang="en-US" sz="1200" dirty="0"/>
              <a:t>verification: (Small devil trying to make our chip fail all the time</a:t>
            </a:r>
            <a:r>
              <a:rPr lang="en-US" sz="1200" dirty="0" smtClean="0"/>
              <a:t>).</a:t>
            </a:r>
          </a:p>
          <a:p>
            <a:pPr lvl="1"/>
            <a:r>
              <a:rPr lang="en-US" sz="1200" dirty="0"/>
              <a:t>At Functional </a:t>
            </a:r>
            <a:r>
              <a:rPr lang="en-US" sz="1200" dirty="0" smtClean="0"/>
              <a:t>/ RTL / Gate level</a:t>
            </a:r>
          </a:p>
          <a:p>
            <a:pPr lvl="1"/>
            <a:r>
              <a:rPr lang="en-US" sz="1200" dirty="0" smtClean="0"/>
              <a:t>Recent complex HEP chips: Tools used</a:t>
            </a:r>
          </a:p>
          <a:p>
            <a:pPr lvl="2"/>
            <a:r>
              <a:rPr lang="en-US" sz="1100" dirty="0" smtClean="0"/>
              <a:t>System Verilog – UVM verification frameworks: Cadence, Synopsys, Mentor</a:t>
            </a:r>
          </a:p>
          <a:p>
            <a:pPr lvl="2"/>
            <a:r>
              <a:rPr lang="en-US" sz="1100" dirty="0" err="1" smtClean="0"/>
              <a:t>Cocotb</a:t>
            </a:r>
            <a:r>
              <a:rPr lang="en-US" sz="1100" dirty="0" smtClean="0"/>
              <a:t>: Python based, interfacing with Verilog/VHDL simulators</a:t>
            </a:r>
            <a:r>
              <a:rPr lang="en-US" sz="1100" dirty="0"/>
              <a:t/>
            </a:r>
            <a:br>
              <a:rPr lang="en-US" sz="1100" dirty="0"/>
            </a:br>
            <a:r>
              <a:rPr lang="en-US" sz="1100" dirty="0"/>
              <a:t>Seminar: </a:t>
            </a:r>
            <a:r>
              <a:rPr lang="en-US" sz="1100" dirty="0">
                <a:hlinkClick r:id="rId3"/>
              </a:rPr>
              <a:t>https://indico.cern.ch/event/776422</a:t>
            </a:r>
            <a:r>
              <a:rPr lang="en-US" sz="1100" dirty="0" smtClean="0">
                <a:hlinkClick r:id="rId3"/>
              </a:rPr>
              <a:t>/</a:t>
            </a:r>
            <a:r>
              <a:rPr lang="en-US" sz="1100" dirty="0" smtClean="0"/>
              <a:t> </a:t>
            </a:r>
          </a:p>
          <a:p>
            <a:pPr lvl="2"/>
            <a:r>
              <a:rPr lang="en-US" sz="1100" dirty="0" smtClean="0"/>
              <a:t>C++ , System C, ?</a:t>
            </a:r>
          </a:p>
          <a:p>
            <a:pPr lvl="1"/>
            <a:r>
              <a:rPr lang="en-US" sz="1200" dirty="0" smtClean="0"/>
              <a:t>Organized first System Verilog - UVM courses at CERN ~5 years ago</a:t>
            </a:r>
          </a:p>
          <a:p>
            <a:pPr lvl="1"/>
            <a:r>
              <a:rPr lang="en-US" sz="1200" dirty="0" smtClean="0"/>
              <a:t>(Not covering analog, Layout, mixed signal, production testing, etc. verification)</a:t>
            </a:r>
          </a:p>
          <a:p>
            <a:r>
              <a:rPr lang="en-US" sz="1400" dirty="0" smtClean="0"/>
              <a:t>FPGAs getting very complex and part of extremely complex processing/triggering systems</a:t>
            </a:r>
          </a:p>
          <a:p>
            <a:pPr lvl="1"/>
            <a:r>
              <a:rPr lang="en-US" sz="1200" dirty="0" smtClean="0"/>
              <a:t>Use of many very high speed serial links</a:t>
            </a:r>
          </a:p>
          <a:p>
            <a:pPr lvl="1"/>
            <a:r>
              <a:rPr lang="en-US" sz="1200" dirty="0" smtClean="0"/>
              <a:t>Use of complex IP blocks</a:t>
            </a:r>
          </a:p>
          <a:p>
            <a:pPr lvl="1"/>
            <a:r>
              <a:rPr lang="en-US" sz="1200" dirty="0" smtClean="0"/>
              <a:t>Experimental verification/debugging at FPGA and system level becomes in-efficient/impossible</a:t>
            </a:r>
          </a:p>
          <a:p>
            <a:pPr lvl="2"/>
            <a:r>
              <a:rPr lang="en-US" sz="900" dirty="0" smtClean="0"/>
              <a:t>Large complex system can not be made to work using experimental trial and error approach </a:t>
            </a:r>
          </a:p>
          <a:p>
            <a:pPr lvl="1"/>
            <a:r>
              <a:rPr lang="en-US" sz="1200" dirty="0" smtClean="0"/>
              <a:t>Traditionally VHDL based. Not sufficient for verification</a:t>
            </a:r>
          </a:p>
          <a:p>
            <a:pPr lvl="1"/>
            <a:r>
              <a:rPr lang="en-US" sz="1200" dirty="0" smtClean="0"/>
              <a:t>Now also using System Verilog - UVM, </a:t>
            </a:r>
            <a:r>
              <a:rPr lang="en-US" sz="1200" dirty="0" err="1" smtClean="0"/>
              <a:t>Cocotb</a:t>
            </a:r>
            <a:r>
              <a:rPr lang="en-US" sz="1200" dirty="0" smtClean="0"/>
              <a:t>, system C, etc.</a:t>
            </a:r>
          </a:p>
          <a:p>
            <a:endParaRPr lang="en-US" sz="1800" dirty="0" smtClean="0"/>
          </a:p>
          <a:p>
            <a:pPr lvl="1"/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21/3 2019 verification meeting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89392145"/>
      </p:ext>
    </p:extLst>
  </p:cSld>
  <p:clrMapOvr>
    <a:masterClrMapping/>
  </p:clrMapOvr>
  <p:transition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HEP </a:t>
            </a:r>
            <a:r>
              <a:rPr lang="en-US" sz="4000" dirty="0"/>
              <a:t>V</a:t>
            </a:r>
            <a:r>
              <a:rPr lang="en-US" sz="4000" dirty="0" smtClean="0"/>
              <a:t>erification frameworks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568952" cy="5418731"/>
          </a:xfrm>
        </p:spPr>
        <p:txBody>
          <a:bodyPr/>
          <a:lstStyle/>
          <a:p>
            <a:r>
              <a:rPr lang="en-US" sz="2400" dirty="0" smtClean="0"/>
              <a:t>ASICs</a:t>
            </a:r>
          </a:p>
          <a:p>
            <a:pPr lvl="1"/>
            <a:r>
              <a:rPr lang="en-US" sz="2000" dirty="0" err="1" smtClean="0"/>
              <a:t>Velo</a:t>
            </a:r>
            <a:r>
              <a:rPr lang="en-US" sz="2000" dirty="0" smtClean="0"/>
              <a:t>-pix / Time-pix / </a:t>
            </a:r>
            <a:r>
              <a:rPr lang="en-US" sz="2000" dirty="0" err="1" smtClean="0"/>
              <a:t>Medi</a:t>
            </a:r>
            <a:r>
              <a:rPr lang="en-US" sz="2000" dirty="0" smtClean="0"/>
              <a:t>-pix: Pixel chips: </a:t>
            </a:r>
            <a:r>
              <a:rPr lang="en-US" sz="2000" dirty="0" err="1" smtClean="0"/>
              <a:t>LHCb</a:t>
            </a:r>
            <a:r>
              <a:rPr lang="en-US" sz="2000" dirty="0" smtClean="0"/>
              <a:t>, Medical, R&amp;D, etc.</a:t>
            </a:r>
            <a:br>
              <a:rPr lang="en-US" sz="2000" dirty="0" smtClean="0"/>
            </a:br>
            <a:r>
              <a:rPr lang="en-US" sz="2000" dirty="0" smtClean="0"/>
              <a:t>(Twepp presentations, etc.)</a:t>
            </a:r>
          </a:p>
          <a:p>
            <a:pPr lvl="1"/>
            <a:r>
              <a:rPr lang="en-US" sz="2000" dirty="0" smtClean="0"/>
              <a:t>RD53: Pixel chips for ATLAS/CMS upgrades</a:t>
            </a:r>
            <a:br>
              <a:rPr lang="en-US" sz="2000" dirty="0" smtClean="0"/>
            </a:br>
            <a:r>
              <a:rPr lang="en-US" sz="2000" dirty="0" smtClean="0"/>
              <a:t>(Twepp presentations, etc.)</a:t>
            </a:r>
          </a:p>
          <a:p>
            <a:pPr lvl="1"/>
            <a:r>
              <a:rPr lang="en-US" sz="2000" dirty="0" smtClean="0"/>
              <a:t>MPA – SSI: CMS strip tracker</a:t>
            </a:r>
          </a:p>
          <a:p>
            <a:pPr lvl="1"/>
            <a:r>
              <a:rPr lang="en-US" sz="2000" dirty="0" err="1" smtClean="0"/>
              <a:t>ABCstar</a:t>
            </a:r>
            <a:r>
              <a:rPr lang="en-US" sz="2000" dirty="0" smtClean="0"/>
              <a:t>: ATLAS strip tracker</a:t>
            </a:r>
            <a:endParaRPr lang="en-US" sz="2000" dirty="0"/>
          </a:p>
          <a:p>
            <a:pPr lvl="1"/>
            <a:r>
              <a:rPr lang="en-US" sz="2000" dirty="0" err="1" smtClean="0"/>
              <a:t>LpGBT</a:t>
            </a:r>
            <a:r>
              <a:rPr lang="en-US" sz="2000" dirty="0" smtClean="0"/>
              <a:t>, (ADPLL)</a:t>
            </a:r>
          </a:p>
          <a:p>
            <a:pPr lvl="1"/>
            <a:r>
              <a:rPr lang="en-US" sz="2000" dirty="0" smtClean="0"/>
              <a:t>ALICE ALPIDE monolithic pixel chip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1600" dirty="0"/>
              <a:t>Seminar: </a:t>
            </a:r>
            <a:r>
              <a:rPr lang="en-US" sz="1600" dirty="0">
                <a:hlinkClick r:id="rId2"/>
              </a:rPr>
              <a:t>https://indico.cern.ch/event/598463</a:t>
            </a:r>
            <a:r>
              <a:rPr lang="en-US" sz="1600" dirty="0" smtClean="0">
                <a:hlinkClick r:id="rId2"/>
              </a:rPr>
              <a:t>/</a:t>
            </a:r>
            <a:r>
              <a:rPr lang="en-US" sz="1600" dirty="0" smtClean="0"/>
              <a:t> </a:t>
            </a:r>
          </a:p>
          <a:p>
            <a:pPr lvl="1"/>
            <a:r>
              <a:rPr lang="en-US" sz="2000" dirty="0" err="1"/>
              <a:t>Clic</a:t>
            </a:r>
            <a:r>
              <a:rPr lang="en-US" sz="2000" dirty="0"/>
              <a:t>-pix</a:t>
            </a:r>
            <a:r>
              <a:rPr lang="en-US" sz="2000" dirty="0" smtClean="0"/>
              <a:t>:</a:t>
            </a:r>
          </a:p>
          <a:p>
            <a:pPr lvl="1"/>
            <a:r>
              <a:rPr lang="en-US" sz="2000" dirty="0" smtClean="0"/>
              <a:t>More ?, </a:t>
            </a:r>
          </a:p>
          <a:p>
            <a:pPr lvl="1"/>
            <a:r>
              <a:rPr lang="en-US" sz="2000" dirty="0" smtClean="0"/>
              <a:t>More coming ? ( Calorimeters, timing detectors, Muon)</a:t>
            </a:r>
            <a:endParaRPr lang="en-US" sz="2400" dirty="0"/>
          </a:p>
          <a:p>
            <a:r>
              <a:rPr lang="en-US" sz="2400" dirty="0" smtClean="0"/>
              <a:t>FPGA verification frameworks ?</a:t>
            </a:r>
          </a:p>
          <a:p>
            <a:r>
              <a:rPr lang="en-US" sz="2400" dirty="0" smtClean="0"/>
              <a:t>ASIC – FPGA – software co-simulation and verification ?.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21/3 2019 verification meeting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20719448"/>
      </p:ext>
    </p:extLst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 txBox="1">
            <a:spLocks/>
          </p:cNvSpPr>
          <p:nvPr/>
        </p:nvSpPr>
        <p:spPr>
          <a:xfrm>
            <a:off x="215807" y="511343"/>
            <a:ext cx="7092497" cy="352493"/>
          </a:xfrm>
          <a:prstGeom prst="rect">
            <a:avLst/>
          </a:prstGeom>
        </p:spPr>
        <p:txBody>
          <a:bodyPr/>
          <a:lstStyle/>
          <a:p>
            <a:pPr marL="0" lvl="1" algn="r" eaLnBrk="0" hangingPunct="0"/>
            <a:r>
              <a:rPr lang="en-GB" sz="1800" i="1" kern="0" dirty="0">
                <a:solidFill>
                  <a:srgbClr val="000076"/>
                </a:solidFill>
                <a:latin typeface="Bookman Old Style"/>
                <a:cs typeface="Bookman Old Style"/>
              </a:rPr>
              <a:t>VEPIX53, Verification Environment for RD53 </a:t>
            </a:r>
            <a:r>
              <a:rPr lang="en-GB" sz="1800" i="1" kern="0" dirty="0" err="1">
                <a:solidFill>
                  <a:srgbClr val="000076"/>
                </a:solidFill>
                <a:latin typeface="Bookman Old Style"/>
                <a:cs typeface="Bookman Old Style"/>
              </a:rPr>
              <a:t>PIXel</a:t>
            </a:r>
            <a:r>
              <a:rPr lang="en-GB" sz="1800" i="1" kern="0" dirty="0">
                <a:solidFill>
                  <a:srgbClr val="000076"/>
                </a:solidFill>
                <a:latin typeface="Bookman Old Style"/>
                <a:cs typeface="Bookman Old Style"/>
              </a:rPr>
              <a:t> chips</a:t>
            </a:r>
            <a:endParaRPr lang="en-US" sz="1800" i="1" kern="0" dirty="0">
              <a:solidFill>
                <a:srgbClr val="000076"/>
              </a:solidFill>
              <a:latin typeface="Bookman Old Style"/>
              <a:cs typeface="Bookman Old Style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8EA8D-0716-4D73-B51D-513E9D816E6A}" type="slidenum">
              <a:rPr lang="es-ES" smtClean="0"/>
              <a:pPr>
                <a:defRPr/>
              </a:pPr>
              <a:t>4</a:t>
            </a:fld>
            <a:endParaRPr lang="es-ES" dirty="0"/>
          </a:p>
        </p:txBody>
      </p:sp>
      <p:pic>
        <p:nvPicPr>
          <p:cNvPr id="2050" name="Picture 2" descr="age3image25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5000625" cy="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age3image27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57250"/>
            <a:ext cx="4993481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age3image25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5000625" cy="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ge3image27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57250"/>
            <a:ext cx="4993481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tangolo 14"/>
          <p:cNvSpPr/>
          <p:nvPr/>
        </p:nvSpPr>
        <p:spPr>
          <a:xfrm>
            <a:off x="378944" y="2662427"/>
            <a:ext cx="4167247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eaLnBrk="0" hangingPunct="0">
              <a:spcBef>
                <a:spcPts val="300"/>
              </a:spcBef>
              <a:spcAft>
                <a:spcPts val="300"/>
              </a:spcAft>
            </a:pPr>
            <a:r>
              <a:rPr lang="en-US" sz="1200" b="1" dirty="0">
                <a:solidFill>
                  <a:srgbClr val="2D2D8A">
                    <a:lumMod val="75000"/>
                  </a:srgbClr>
                </a:solidFill>
              </a:rPr>
              <a:t>Block diagram and functionality</a:t>
            </a:r>
          </a:p>
          <a:p>
            <a:pPr marL="197100" lvl="2" indent="-197100" eaLnBrk="0" hangingPunct="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rgbClr val="2D2D8A">
                    <a:lumMod val="75000"/>
                  </a:srgbClr>
                </a:solidFill>
              </a:rPr>
              <a:t>Interface components: </a:t>
            </a:r>
            <a:r>
              <a:rPr lang="en-US" sz="1050" dirty="0">
                <a:solidFill>
                  <a:srgbClr val="2D2D8A">
                    <a:lumMod val="75000"/>
                  </a:srgbClr>
                </a:solidFill>
              </a:rPr>
              <a:t>specific to the interface (generation/monitoring, protocol verification)</a:t>
            </a:r>
            <a:endParaRPr lang="en-US" sz="1050" b="1" kern="0" dirty="0">
              <a:solidFill>
                <a:srgbClr val="2D2D8A">
                  <a:lumMod val="75000"/>
                </a:srgbClr>
              </a:solidFill>
            </a:endParaRPr>
          </a:p>
          <a:p>
            <a:pPr marL="540000" lvl="3" indent="-243000" eaLnBrk="0" hangingPunct="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‒"/>
            </a:pPr>
            <a:r>
              <a:rPr lang="en-US" sz="900" kern="0" dirty="0">
                <a:solidFill>
                  <a:srgbClr val="2D2D8A">
                    <a:lumMod val="75000"/>
                  </a:srgbClr>
                </a:solidFill>
              </a:rPr>
              <a:t>hit (pixels): </a:t>
            </a:r>
            <a:r>
              <a:rPr lang="en-US" sz="900" b="1" kern="0" dirty="0">
                <a:solidFill>
                  <a:srgbClr val="2D2D8A">
                    <a:lumMod val="75000"/>
                  </a:srgbClr>
                </a:solidFill>
              </a:rPr>
              <a:t>DPI-C interface </a:t>
            </a:r>
            <a:r>
              <a:rPr lang="en-US" sz="900" kern="0" dirty="0">
                <a:solidFill>
                  <a:srgbClr val="2D2D8A">
                    <a:lumMod val="75000"/>
                  </a:srgbClr>
                </a:solidFill>
              </a:rPr>
              <a:t>to read ROOT files; trigger; input command; aurora output</a:t>
            </a:r>
          </a:p>
          <a:p>
            <a:pPr marL="197100" lvl="2" indent="-197100" eaLnBrk="0" hangingPunct="0"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US" sz="1050" b="1" kern="0" dirty="0">
                <a:solidFill>
                  <a:srgbClr val="2D2D8A">
                    <a:lumMod val="75000"/>
                  </a:srgbClr>
                </a:solidFill>
              </a:rPr>
              <a:t>Module UVM components</a:t>
            </a:r>
          </a:p>
          <a:p>
            <a:pPr marL="540000" lvl="4" indent="-243000" eaLnBrk="0" hangingPunct="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‒"/>
            </a:pPr>
            <a:r>
              <a:rPr lang="en-US" sz="900" b="1" kern="0" dirty="0">
                <a:solidFill>
                  <a:srgbClr val="2D2D8A">
                    <a:lumMod val="75000"/>
                  </a:srgbClr>
                </a:solidFill>
              </a:rPr>
              <a:t>reference model and scoreboards </a:t>
            </a:r>
            <a:r>
              <a:rPr lang="en-US" sz="900" kern="0" dirty="0">
                <a:solidFill>
                  <a:srgbClr val="2D2D8A">
                    <a:lumMod val="75000"/>
                  </a:srgbClr>
                </a:solidFill>
              </a:rPr>
              <a:t>for automated verification of pixel array (incl. classification of losses) and command decoder</a:t>
            </a:r>
          </a:p>
          <a:p>
            <a:pPr marL="540000" lvl="5" indent="-243000" eaLnBrk="0" fontAlgn="base" hangingPunct="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‒"/>
            </a:pPr>
            <a:r>
              <a:rPr lang="en-US" sz="900" kern="0" dirty="0">
                <a:solidFill>
                  <a:srgbClr val="2D2D8A">
                    <a:lumMod val="75000"/>
                  </a:srgbClr>
                </a:solidFill>
              </a:rPr>
              <a:t>modelling with </a:t>
            </a:r>
            <a:r>
              <a:rPr lang="en-US" sz="900" b="1" kern="0" dirty="0">
                <a:solidFill>
                  <a:srgbClr val="2D2D8A">
                    <a:lumMod val="75000"/>
                  </a:srgbClr>
                </a:solidFill>
              </a:rPr>
              <a:t>SV assertions </a:t>
            </a:r>
            <a:r>
              <a:rPr lang="en-US" sz="900" kern="0" dirty="0">
                <a:solidFill>
                  <a:srgbClr val="2D2D8A">
                    <a:lumMod val="75000"/>
                  </a:srgbClr>
                </a:solidFill>
              </a:rPr>
              <a:t>for simple blocks (Channel Sync, FSMs, counters, etc.) </a:t>
            </a:r>
          </a:p>
          <a:p>
            <a:pPr marL="540000" lvl="5" indent="-243000" eaLnBrk="0" fontAlgn="base" hangingPunct="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‒"/>
            </a:pPr>
            <a:r>
              <a:rPr lang="en-US" sz="900" kern="0" dirty="0">
                <a:solidFill>
                  <a:srgbClr val="2D2D8A">
                    <a:lumMod val="75000"/>
                  </a:srgbClr>
                </a:solidFill>
              </a:rPr>
              <a:t>SV register model (w/o UVM register layer) being developed </a:t>
            </a:r>
            <a:endParaRPr lang="en-US" sz="1050" b="1" kern="0" dirty="0">
              <a:solidFill>
                <a:srgbClr val="2D2D8A">
                  <a:lumMod val="75000"/>
                </a:srgbClr>
              </a:solidFill>
            </a:endParaRPr>
          </a:p>
          <a:p>
            <a:pPr marL="197100" lvl="4" indent="-197100" eaLnBrk="0" hangingPunct="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050" b="1" kern="0" dirty="0">
                <a:solidFill>
                  <a:srgbClr val="2D2D8A">
                    <a:lumMod val="75000"/>
                  </a:srgbClr>
                </a:solidFill>
              </a:rPr>
              <a:t>SEU injection </a:t>
            </a:r>
            <a:r>
              <a:rPr lang="en-US" sz="900" kern="0" dirty="0">
                <a:solidFill>
                  <a:srgbClr val="2D2D8A">
                    <a:lumMod val="75000"/>
                  </a:srgbClr>
                </a:solidFill>
              </a:rPr>
              <a:t>optionally running during standard tests (gate-level simulation, pre-generation of list of registers in netlist)</a:t>
            </a:r>
          </a:p>
          <a:p>
            <a:pPr marL="197100" lvl="4" indent="-197100" eaLnBrk="0" hangingPunct="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050" b="1" kern="0" dirty="0">
                <a:solidFill>
                  <a:srgbClr val="2D2D8A">
                    <a:lumMod val="75000"/>
                  </a:srgbClr>
                </a:solidFill>
              </a:rPr>
              <a:t>Code coverage </a:t>
            </a:r>
            <a:r>
              <a:rPr lang="en-US" sz="1050" kern="0" dirty="0">
                <a:solidFill>
                  <a:srgbClr val="2D2D8A">
                    <a:lumMod val="75000"/>
                  </a:srgbClr>
                </a:solidFill>
              </a:rPr>
              <a:t>adopted, </a:t>
            </a:r>
            <a:r>
              <a:rPr lang="en-US" sz="1050" b="1" kern="0" dirty="0">
                <a:solidFill>
                  <a:srgbClr val="2D2D8A">
                    <a:lumMod val="75000"/>
                  </a:srgbClr>
                </a:solidFill>
              </a:rPr>
              <a:t>functional coverage </a:t>
            </a:r>
            <a:r>
              <a:rPr lang="en-US" sz="1050" kern="0" dirty="0">
                <a:solidFill>
                  <a:srgbClr val="2D2D8A">
                    <a:lumMod val="75000"/>
                  </a:srgbClr>
                </a:solidFill>
              </a:rPr>
              <a:t>only started </a:t>
            </a:r>
            <a:r>
              <a:rPr lang="en-US" sz="900" kern="0" dirty="0">
                <a:solidFill>
                  <a:srgbClr val="2D2D8A">
                    <a:lumMod val="75000"/>
                  </a:srgbClr>
                </a:solidFill>
              </a:rPr>
              <a:t>(limited time and first the focus is on basic verification of new features)</a:t>
            </a:r>
          </a:p>
          <a:p>
            <a:pPr marL="197100" lvl="4" indent="-197100" eaLnBrk="0" hangingPunct="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050" b="1" kern="0" dirty="0">
                <a:solidFill>
                  <a:srgbClr val="2D2D8A">
                    <a:lumMod val="75000"/>
                  </a:srgbClr>
                </a:solidFill>
              </a:rPr>
              <a:t>Continuous integration </a:t>
            </a:r>
            <a:r>
              <a:rPr lang="en-US" sz="1050" kern="0" dirty="0">
                <a:solidFill>
                  <a:srgbClr val="2D2D8A">
                    <a:lumMod val="75000"/>
                  </a:srgbClr>
                </a:solidFill>
              </a:rPr>
              <a:t>in </a:t>
            </a:r>
            <a:r>
              <a:rPr lang="en-US" sz="1050" b="1" kern="0" dirty="0" err="1">
                <a:solidFill>
                  <a:srgbClr val="2D2D8A">
                    <a:lumMod val="75000"/>
                  </a:srgbClr>
                </a:solidFill>
              </a:rPr>
              <a:t>gitlab</a:t>
            </a:r>
            <a:r>
              <a:rPr lang="en-US" sz="1050" kern="0" dirty="0">
                <a:solidFill>
                  <a:srgbClr val="2D2D8A">
                    <a:lumMod val="75000"/>
                  </a:srgbClr>
                </a:solidFill>
              </a:rPr>
              <a:t> for standard tests </a:t>
            </a:r>
            <a:endParaRPr lang="en-US" sz="1050" kern="0" dirty="0" smtClean="0">
              <a:solidFill>
                <a:srgbClr val="2D2D8A">
                  <a:lumMod val="75000"/>
                </a:srgbClr>
              </a:solidFill>
            </a:endParaRPr>
          </a:p>
          <a:p>
            <a:pPr marL="197100" lvl="4" indent="-197100" eaLnBrk="0" hangingPunct="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050" b="1" kern="0" dirty="0" smtClean="0">
                <a:solidFill>
                  <a:srgbClr val="002060"/>
                </a:solidFill>
              </a:rPr>
              <a:t>Has been developed/used over the last 4 years</a:t>
            </a:r>
          </a:p>
          <a:p>
            <a:pPr marL="197100" lvl="4" indent="-197100" eaLnBrk="0" hangingPunct="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050" b="1" kern="0" dirty="0" smtClean="0">
                <a:solidFill>
                  <a:srgbClr val="002060"/>
                </a:solidFill>
              </a:rPr>
              <a:t>Verification of DAQ firmware and software with chip RTL model: “</a:t>
            </a:r>
            <a:r>
              <a:rPr lang="en-US" sz="1050" b="1" kern="0" dirty="0" err="1" smtClean="0">
                <a:solidFill>
                  <a:srgbClr val="002060"/>
                </a:solidFill>
              </a:rPr>
              <a:t>Cocotb</a:t>
            </a:r>
            <a:r>
              <a:rPr lang="en-US" sz="1050" b="1" kern="0" dirty="0" smtClean="0">
                <a:solidFill>
                  <a:srgbClr val="002060"/>
                </a:solidFill>
              </a:rPr>
              <a:t> like” with socket interface for chip –firmware-software co-verification (Bonn)</a:t>
            </a:r>
            <a:endParaRPr lang="en-US" sz="1050" b="1" kern="0" dirty="0">
              <a:solidFill>
                <a:srgbClr val="002060"/>
              </a:solidFill>
            </a:endParaRPr>
          </a:p>
        </p:txBody>
      </p:sp>
      <p:sp>
        <p:nvSpPr>
          <p:cNvPr id="16" name="Segnaposto contenuto 4"/>
          <p:cNvSpPr>
            <a:spLocks noGrp="1"/>
          </p:cNvSpPr>
          <p:nvPr>
            <p:ph idx="1"/>
          </p:nvPr>
        </p:nvSpPr>
        <p:spPr>
          <a:xfrm>
            <a:off x="366584" y="959183"/>
            <a:ext cx="8748464" cy="160969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750"/>
              </a:spcAft>
            </a:pPr>
            <a:r>
              <a:rPr lang="en-US" b="1" dirty="0" smtClean="0">
                <a:solidFill>
                  <a:srgbClr val="2D2D8A">
                    <a:lumMod val="75000"/>
                  </a:srgbClr>
                </a:solidFill>
              </a:rPr>
              <a:t>RD53 verification framework </a:t>
            </a:r>
          </a:p>
          <a:p>
            <a:pPr marL="0" lvl="1" indent="0">
              <a:spcBef>
                <a:spcPts val="150"/>
              </a:spcBef>
              <a:spcAft>
                <a:spcPts val="150"/>
              </a:spcAft>
              <a:buNone/>
            </a:pPr>
            <a:r>
              <a:rPr lang="en-US" sz="1200" b="1" i="1" dirty="0">
                <a:solidFill>
                  <a:srgbClr val="2D2D8A">
                    <a:lumMod val="75000"/>
                  </a:srgbClr>
                </a:solidFill>
              </a:rPr>
              <a:t>Project and goals</a:t>
            </a:r>
            <a:r>
              <a:rPr lang="en-US" sz="1200" b="1" dirty="0">
                <a:solidFill>
                  <a:srgbClr val="2D2D8A">
                    <a:lumMod val="75000"/>
                  </a:srgbClr>
                </a:solidFill>
              </a:rPr>
              <a:t>: </a:t>
            </a:r>
            <a:r>
              <a:rPr lang="en-US" sz="1200" dirty="0">
                <a:solidFill>
                  <a:srgbClr val="2D2D8A">
                    <a:lumMod val="75000"/>
                  </a:srgbClr>
                </a:solidFill>
              </a:rPr>
              <a:t>ASIC; Experiment: CMS, ATLAS; Detector: Inner Tracker, Submissions: Q3 2019 (ATLAS), Q1 2020 (CMS).</a:t>
            </a:r>
          </a:p>
          <a:p>
            <a:pPr marL="0" lvl="1" indent="0">
              <a:spcBef>
                <a:spcPts val="150"/>
              </a:spcBef>
              <a:spcAft>
                <a:spcPts val="150"/>
              </a:spcAft>
              <a:buNone/>
            </a:pPr>
            <a:r>
              <a:rPr lang="en-US" sz="1200" b="1" i="1" dirty="0">
                <a:solidFill>
                  <a:srgbClr val="2D2D8A">
                    <a:lumMod val="75000"/>
                  </a:srgbClr>
                </a:solidFill>
              </a:rPr>
              <a:t>Groups </a:t>
            </a:r>
            <a:r>
              <a:rPr lang="en-US" sz="1200" b="1" i="1" dirty="0" smtClean="0">
                <a:solidFill>
                  <a:srgbClr val="2D2D8A">
                    <a:lumMod val="75000"/>
                  </a:srgbClr>
                </a:solidFill>
              </a:rPr>
              <a:t>involved</a:t>
            </a:r>
            <a:r>
              <a:rPr lang="en-US" sz="1200" b="1" dirty="0">
                <a:solidFill>
                  <a:srgbClr val="2D2D8A">
                    <a:lumMod val="75000"/>
                  </a:srgbClr>
                </a:solidFill>
              </a:rPr>
              <a:t>: </a:t>
            </a:r>
            <a:r>
              <a:rPr lang="en-US" sz="1200" dirty="0">
                <a:solidFill>
                  <a:srgbClr val="2D2D8A">
                    <a:lumMod val="75000"/>
                  </a:srgbClr>
                </a:solidFill>
              </a:rPr>
              <a:t>CERN ESE-EP-ME + contributions from other groups in RD53 collaboration (recently)</a:t>
            </a:r>
          </a:p>
          <a:p>
            <a:pPr marL="0" lvl="1" indent="0">
              <a:spcBef>
                <a:spcPts val="150"/>
              </a:spcBef>
              <a:spcAft>
                <a:spcPts val="150"/>
              </a:spcAft>
              <a:buNone/>
            </a:pPr>
            <a:r>
              <a:rPr lang="en-US" sz="1200" b="1" i="1" dirty="0">
                <a:solidFill>
                  <a:srgbClr val="2D2D8A">
                    <a:lumMod val="75000"/>
                  </a:srgbClr>
                </a:solidFill>
              </a:rPr>
              <a:t>Status</a:t>
            </a:r>
            <a:r>
              <a:rPr lang="en-US" sz="1200" b="1" dirty="0">
                <a:solidFill>
                  <a:srgbClr val="2D2D8A">
                    <a:lumMod val="75000"/>
                  </a:srgbClr>
                </a:solidFill>
              </a:rPr>
              <a:t>: </a:t>
            </a:r>
            <a:r>
              <a:rPr lang="en-US" sz="1200" dirty="0" smtClean="0">
                <a:solidFill>
                  <a:srgbClr val="2D2D8A">
                    <a:lumMod val="75000"/>
                  </a:srgbClr>
                </a:solidFill>
              </a:rPr>
              <a:t>Used for RD53A demonstrator chip (2018). Extensive use for </a:t>
            </a:r>
            <a:r>
              <a:rPr lang="en-US" sz="1200" dirty="0">
                <a:solidFill>
                  <a:srgbClr val="2D2D8A">
                    <a:lumMod val="75000"/>
                  </a:srgbClr>
                </a:solidFill>
              </a:rPr>
              <a:t>final </a:t>
            </a:r>
            <a:r>
              <a:rPr lang="en-US" sz="1200" dirty="0" smtClean="0">
                <a:solidFill>
                  <a:srgbClr val="2D2D8A">
                    <a:lumMod val="75000"/>
                  </a:srgbClr>
                </a:solidFill>
              </a:rPr>
              <a:t>chip verification.</a:t>
            </a:r>
            <a:endParaRPr lang="en-US" sz="1200" dirty="0">
              <a:solidFill>
                <a:srgbClr val="2D2D8A">
                  <a:lumMod val="75000"/>
                </a:srgbClr>
              </a:solidFill>
            </a:endParaRPr>
          </a:p>
          <a:p>
            <a:pPr marL="0" lvl="1" indent="0">
              <a:spcBef>
                <a:spcPts val="150"/>
              </a:spcBef>
              <a:spcAft>
                <a:spcPts val="150"/>
              </a:spcAft>
              <a:buNone/>
            </a:pPr>
            <a:r>
              <a:rPr lang="en-US" sz="1200" b="1" i="1" dirty="0">
                <a:solidFill>
                  <a:srgbClr val="2D2D8A">
                    <a:lumMod val="75000"/>
                  </a:srgbClr>
                </a:solidFill>
              </a:rPr>
              <a:t>Tools used</a:t>
            </a:r>
            <a:r>
              <a:rPr lang="en-US" sz="1200" b="1" dirty="0">
                <a:solidFill>
                  <a:srgbClr val="2D2D8A">
                    <a:lumMod val="75000"/>
                  </a:srgbClr>
                </a:solidFill>
              </a:rPr>
              <a:t>: </a:t>
            </a:r>
            <a:r>
              <a:rPr lang="en-US" sz="1200" dirty="0">
                <a:solidFill>
                  <a:srgbClr val="2D2D8A">
                    <a:lumMod val="75000"/>
                  </a:srgbClr>
                </a:solidFill>
              </a:rPr>
              <a:t>System Verilog (SV), UVM . From: Cadence (</a:t>
            </a:r>
            <a:r>
              <a:rPr lang="en-US" sz="1200" i="1" dirty="0">
                <a:solidFill>
                  <a:srgbClr val="2D2D8A">
                    <a:lumMod val="75000"/>
                  </a:srgbClr>
                </a:solidFill>
              </a:rPr>
              <a:t>incisive/</a:t>
            </a:r>
            <a:r>
              <a:rPr lang="en-US" sz="1200" i="1" dirty="0" err="1">
                <a:solidFill>
                  <a:srgbClr val="2D2D8A">
                    <a:lumMod val="75000"/>
                  </a:srgbClr>
                </a:solidFill>
              </a:rPr>
              <a:t>xcelium</a:t>
            </a:r>
            <a:r>
              <a:rPr lang="en-US" sz="1200" dirty="0">
                <a:solidFill>
                  <a:srgbClr val="2D2D8A">
                    <a:lumMod val="75000"/>
                  </a:srgbClr>
                </a:solidFill>
              </a:rPr>
              <a:t>, </a:t>
            </a:r>
            <a:r>
              <a:rPr lang="en-US" sz="1200" i="1" dirty="0" err="1">
                <a:solidFill>
                  <a:srgbClr val="2D2D8A">
                    <a:lumMod val="75000"/>
                  </a:srgbClr>
                </a:solidFill>
              </a:rPr>
              <a:t>vmanager</a:t>
            </a:r>
            <a:r>
              <a:rPr lang="en-US" sz="1200" dirty="0">
                <a:solidFill>
                  <a:srgbClr val="2D2D8A">
                    <a:lumMod val="75000"/>
                  </a:srgbClr>
                </a:solidFill>
              </a:rPr>
              <a:t>), initial support for Mentor (</a:t>
            </a:r>
            <a:r>
              <a:rPr lang="en-US" sz="1200" i="1" dirty="0" err="1">
                <a:solidFill>
                  <a:srgbClr val="2D2D8A">
                    <a:lumMod val="75000"/>
                  </a:srgbClr>
                </a:solidFill>
              </a:rPr>
              <a:t>questa</a:t>
            </a:r>
            <a:r>
              <a:rPr lang="en-US" sz="1200" dirty="0">
                <a:solidFill>
                  <a:srgbClr val="2D2D8A">
                    <a:lumMod val="75000"/>
                  </a:srgbClr>
                </a:solidFill>
              </a:rPr>
              <a:t>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6191" y="2778431"/>
            <a:ext cx="4313995" cy="318192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604090" y="5647979"/>
            <a:ext cx="25587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Sara Marconi, CERN/EP/ESE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4490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MPA – SSI: CMS tracker chips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21/3 2019 verification meeting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91B855-20F4-284F-9AE9-6AEDDCF47D25}" type="slidenum">
              <a:rPr lang="el-GR" smtClean="0"/>
              <a:pPr>
                <a:defRPr/>
              </a:pPr>
              <a:t>5</a:t>
            </a:fld>
            <a:endParaRPr lang="el-GR"/>
          </a:p>
        </p:txBody>
      </p:sp>
      <p:sp>
        <p:nvSpPr>
          <p:cNvPr id="5" name="TextBox 4"/>
          <p:cNvSpPr txBox="1"/>
          <p:nvPr/>
        </p:nvSpPr>
        <p:spPr>
          <a:xfrm>
            <a:off x="511394" y="1177387"/>
            <a:ext cx="652562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PS-Module verification environment</a:t>
            </a:r>
            <a:endParaRPr lang="en-GB" sz="135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3658" y="1726981"/>
            <a:ext cx="2627826" cy="710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450"/>
              </a:spcBef>
              <a:spcAft>
                <a:spcPts val="0"/>
              </a:spcAft>
            </a:pPr>
            <a:r>
              <a:rPr lang="en-US" sz="9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Stub data path: 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Continuous transmission of high-pT information (BX rate)</a:t>
            </a:r>
          </a:p>
          <a:p>
            <a:pPr defTabSz="685800" fontAlgn="auto">
              <a:spcBef>
                <a:spcPts val="450"/>
              </a:spcBef>
              <a:spcAft>
                <a:spcPts val="0"/>
              </a:spcAft>
            </a:pPr>
            <a:r>
              <a:rPr lang="en-US" sz="9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L1 data path: 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Triggered transmission of raw information (L1 rate)</a:t>
            </a:r>
            <a:endParaRPr lang="en-GB" sz="9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51520" y="1556792"/>
            <a:ext cx="8150551" cy="4425680"/>
            <a:chOff x="724464" y="1189818"/>
            <a:chExt cx="10078883" cy="5300473"/>
          </a:xfrm>
        </p:grpSpPr>
        <p:sp>
          <p:nvSpPr>
            <p:cNvPr id="8" name="Right Arrow 7"/>
            <p:cNvSpPr/>
            <p:nvPr/>
          </p:nvSpPr>
          <p:spPr>
            <a:xfrm rot="10800000">
              <a:off x="7476872" y="2851633"/>
              <a:ext cx="1772791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9" name="Right Arrow 8"/>
            <p:cNvSpPr/>
            <p:nvPr/>
          </p:nvSpPr>
          <p:spPr>
            <a:xfrm rot="10800000">
              <a:off x="7476872" y="3096531"/>
              <a:ext cx="1772791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0" name="Right Arrow 9"/>
            <p:cNvSpPr/>
            <p:nvPr/>
          </p:nvSpPr>
          <p:spPr>
            <a:xfrm rot="10800000">
              <a:off x="7476872" y="3379325"/>
              <a:ext cx="1772791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1" name="Right Arrow 10"/>
            <p:cNvSpPr/>
            <p:nvPr/>
          </p:nvSpPr>
          <p:spPr>
            <a:xfrm rot="10800000">
              <a:off x="7476872" y="2581692"/>
              <a:ext cx="1772791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2" name="Right Arrow 11"/>
            <p:cNvSpPr/>
            <p:nvPr/>
          </p:nvSpPr>
          <p:spPr>
            <a:xfrm rot="16200000" flipH="1">
              <a:off x="2364875" y="4463467"/>
              <a:ext cx="844566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3" name="Right Arrow 12"/>
            <p:cNvSpPr/>
            <p:nvPr/>
          </p:nvSpPr>
          <p:spPr>
            <a:xfrm rot="16200000" flipH="1">
              <a:off x="1777051" y="4463467"/>
              <a:ext cx="844566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4" name="Right Arrow 13"/>
            <p:cNvSpPr/>
            <p:nvPr/>
          </p:nvSpPr>
          <p:spPr>
            <a:xfrm rot="16200000" flipH="1">
              <a:off x="3689894" y="4463467"/>
              <a:ext cx="844566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 rot="16200000" flipH="1">
              <a:off x="4274982" y="4463467"/>
              <a:ext cx="844566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78277" y="2505181"/>
              <a:ext cx="1445014" cy="129701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Monte Carlo gen. 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225921" y="5065238"/>
              <a:ext cx="9577426" cy="1425053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200" dirty="0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8" name="Left Bracket 17"/>
            <p:cNvSpPr/>
            <p:nvPr/>
          </p:nvSpPr>
          <p:spPr>
            <a:xfrm>
              <a:off x="1036769" y="5024729"/>
              <a:ext cx="114126" cy="1465562"/>
            </a:xfrm>
            <a:prstGeom prst="leftBracke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800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145570" y="5603620"/>
              <a:ext cx="1465563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9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DUV</a:t>
              </a:r>
            </a:p>
          </p:txBody>
        </p:sp>
        <p:sp>
          <p:nvSpPr>
            <p:cNvPr id="20" name="Left Bracket 19"/>
            <p:cNvSpPr/>
            <p:nvPr/>
          </p:nvSpPr>
          <p:spPr>
            <a:xfrm>
              <a:off x="1022593" y="2443392"/>
              <a:ext cx="127127" cy="2412000"/>
            </a:xfrm>
            <a:prstGeom prst="leftBracke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-338248" y="3517599"/>
              <a:ext cx="2433196" cy="284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dirty="0">
                  <a:solidFill>
                    <a:prstClr val="black"/>
                  </a:solidFill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Simulation Environment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038221" y="3560542"/>
              <a:ext cx="611910" cy="54691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monitor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443225" y="2847664"/>
              <a:ext cx="1569090" cy="129701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Combinatorial and noise </a:t>
              </a:r>
            </a:p>
          </p:txBody>
        </p:sp>
        <p:sp>
          <p:nvSpPr>
            <p:cNvPr id="24" name="Right Arrow 23"/>
            <p:cNvSpPr/>
            <p:nvPr/>
          </p:nvSpPr>
          <p:spPr>
            <a:xfrm rot="10800000" flipH="1">
              <a:off x="3346234" y="2580806"/>
              <a:ext cx="1944000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311496" y="2462816"/>
              <a:ext cx="1115837" cy="126671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Reference </a:t>
              </a:r>
            </a:p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model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571145" y="2458750"/>
              <a:ext cx="895924" cy="185226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Scoreboards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311496" y="3846779"/>
              <a:ext cx="1106705" cy="46424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Parameters evaluation</a:t>
              </a:r>
            </a:p>
          </p:txBody>
        </p:sp>
        <p:sp>
          <p:nvSpPr>
            <p:cNvPr id="28" name="Right Arrow 27"/>
            <p:cNvSpPr/>
            <p:nvPr/>
          </p:nvSpPr>
          <p:spPr>
            <a:xfrm rot="10800000" flipH="1">
              <a:off x="3028072" y="2914608"/>
              <a:ext cx="2262162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29" name="Right Arrow 28"/>
            <p:cNvSpPr/>
            <p:nvPr/>
          </p:nvSpPr>
          <p:spPr>
            <a:xfrm rot="10800000" flipH="1">
              <a:off x="4858234" y="3081511"/>
              <a:ext cx="432000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425868" y="2844250"/>
              <a:ext cx="1445014" cy="129701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Configuration</a:t>
              </a:r>
            </a:p>
          </p:txBody>
        </p:sp>
        <p:sp>
          <p:nvSpPr>
            <p:cNvPr id="31" name="Right Arrow 30"/>
            <p:cNvSpPr/>
            <p:nvPr/>
          </p:nvSpPr>
          <p:spPr>
            <a:xfrm rot="10800000" flipH="1">
              <a:off x="2662234" y="3248413"/>
              <a:ext cx="2628000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32" name="Right Arrow 31"/>
            <p:cNvSpPr/>
            <p:nvPr/>
          </p:nvSpPr>
          <p:spPr>
            <a:xfrm rot="10800000" flipH="1">
              <a:off x="4534234" y="3415313"/>
              <a:ext cx="756000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086067" y="3186734"/>
              <a:ext cx="1445014" cy="129701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T1 commands and </a:t>
              </a:r>
              <a:b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</a:br>
              <a: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L1 trigger gen. 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319349" y="4939333"/>
              <a:ext cx="540000" cy="22648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interface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926521" y="4939333"/>
              <a:ext cx="540000" cy="22648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interface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533693" y="4939333"/>
              <a:ext cx="540000" cy="22648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interface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847097" y="4939333"/>
              <a:ext cx="540000" cy="22648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interface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431407" y="4939333"/>
              <a:ext cx="540000" cy="22648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interface</a:t>
              </a:r>
            </a:p>
          </p:txBody>
        </p:sp>
        <p:sp>
          <p:nvSpPr>
            <p:cNvPr id="39" name="Right Arrow 38"/>
            <p:cNvSpPr/>
            <p:nvPr/>
          </p:nvSpPr>
          <p:spPr>
            <a:xfrm rot="16200000" flipH="1">
              <a:off x="1165615" y="4463467"/>
              <a:ext cx="844566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9327845" y="5345654"/>
              <a:ext cx="1376423" cy="10434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900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CIC </a:t>
              </a:r>
              <a:r>
                <a:rPr lang="en-US" sz="900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ASIC x2</a:t>
              </a:r>
            </a:p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(data concentrator)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 rot="10800000" flipV="1">
              <a:off x="1357504" y="5937003"/>
              <a:ext cx="1095960" cy="87815"/>
              <a:chOff x="2963519" y="1674067"/>
              <a:chExt cx="931018" cy="100883"/>
            </a:xfrm>
          </p:grpSpPr>
          <p:sp>
            <p:nvSpPr>
              <p:cNvPr id="212" name="Rectangle 211"/>
              <p:cNvSpPr/>
              <p:nvPr/>
            </p:nvSpPr>
            <p:spPr>
              <a:xfrm>
                <a:off x="296351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3" name="Rectangle 212"/>
              <p:cNvSpPr/>
              <p:nvPr/>
            </p:nvSpPr>
            <p:spPr>
              <a:xfrm>
                <a:off x="3041234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4" name="Rectangle 213"/>
              <p:cNvSpPr/>
              <p:nvPr/>
            </p:nvSpPr>
            <p:spPr>
              <a:xfrm>
                <a:off x="3118949" y="1674067"/>
                <a:ext cx="76152" cy="10088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5" name="Rectangle 214"/>
              <p:cNvSpPr/>
              <p:nvPr/>
            </p:nvSpPr>
            <p:spPr>
              <a:xfrm>
                <a:off x="3196664" y="1674067"/>
                <a:ext cx="76152" cy="10088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6" name="Rectangle 215"/>
              <p:cNvSpPr/>
              <p:nvPr/>
            </p:nvSpPr>
            <p:spPr>
              <a:xfrm>
                <a:off x="3274379" y="1674067"/>
                <a:ext cx="76152" cy="10088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7" name="Rectangle 216"/>
              <p:cNvSpPr/>
              <p:nvPr/>
            </p:nvSpPr>
            <p:spPr>
              <a:xfrm>
                <a:off x="3352094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8" name="Rectangle 217"/>
              <p:cNvSpPr/>
              <p:nvPr/>
            </p:nvSpPr>
            <p:spPr>
              <a:xfrm>
                <a:off x="342980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9" name="Rectangle 218"/>
              <p:cNvSpPr/>
              <p:nvPr/>
            </p:nvSpPr>
            <p:spPr>
              <a:xfrm>
                <a:off x="3507524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0" name="Rectangle 219"/>
              <p:cNvSpPr/>
              <p:nvPr/>
            </p:nvSpPr>
            <p:spPr>
              <a:xfrm>
                <a:off x="358523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1" name="Rectangle 220"/>
              <p:cNvSpPr/>
              <p:nvPr/>
            </p:nvSpPr>
            <p:spPr>
              <a:xfrm>
                <a:off x="3662954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2" name="Rectangle 221"/>
              <p:cNvSpPr/>
              <p:nvPr/>
            </p:nvSpPr>
            <p:spPr>
              <a:xfrm>
                <a:off x="374066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3" name="Rectangle 222"/>
              <p:cNvSpPr/>
              <p:nvPr/>
            </p:nvSpPr>
            <p:spPr>
              <a:xfrm>
                <a:off x="3818385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 rot="10800000" flipV="1">
              <a:off x="1357504" y="6026087"/>
              <a:ext cx="1095960" cy="87815"/>
              <a:chOff x="2963519" y="1674067"/>
              <a:chExt cx="931018" cy="100883"/>
            </a:xfrm>
          </p:grpSpPr>
          <p:sp>
            <p:nvSpPr>
              <p:cNvPr id="200" name="Rectangle 199"/>
              <p:cNvSpPr/>
              <p:nvPr/>
            </p:nvSpPr>
            <p:spPr>
              <a:xfrm>
                <a:off x="296351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1" name="Rectangle 200"/>
              <p:cNvSpPr/>
              <p:nvPr/>
            </p:nvSpPr>
            <p:spPr>
              <a:xfrm>
                <a:off x="3041234" y="1674067"/>
                <a:ext cx="76152" cy="10088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2" name="Rectangle 201"/>
              <p:cNvSpPr/>
              <p:nvPr/>
            </p:nvSpPr>
            <p:spPr>
              <a:xfrm>
                <a:off x="3118949" y="1674067"/>
                <a:ext cx="76152" cy="10088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3" name="Rectangle 202"/>
              <p:cNvSpPr/>
              <p:nvPr/>
            </p:nvSpPr>
            <p:spPr>
              <a:xfrm>
                <a:off x="3196664" y="1674067"/>
                <a:ext cx="76152" cy="100883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4" name="Rectangle 203"/>
              <p:cNvSpPr/>
              <p:nvPr/>
            </p:nvSpPr>
            <p:spPr>
              <a:xfrm>
                <a:off x="3274379" y="1674067"/>
                <a:ext cx="76152" cy="10088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5" name="Rectangle 204"/>
              <p:cNvSpPr/>
              <p:nvPr/>
            </p:nvSpPr>
            <p:spPr>
              <a:xfrm>
                <a:off x="3352094" y="1674067"/>
                <a:ext cx="76152" cy="10088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6" name="Rectangle 205"/>
              <p:cNvSpPr/>
              <p:nvPr/>
            </p:nvSpPr>
            <p:spPr>
              <a:xfrm>
                <a:off x="3429809" y="1674067"/>
                <a:ext cx="76152" cy="10088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7" name="Rectangle 206"/>
              <p:cNvSpPr/>
              <p:nvPr/>
            </p:nvSpPr>
            <p:spPr>
              <a:xfrm>
                <a:off x="3507524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8" name="Rectangle 207"/>
              <p:cNvSpPr/>
              <p:nvPr/>
            </p:nvSpPr>
            <p:spPr>
              <a:xfrm>
                <a:off x="358523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9" name="Rectangle 208"/>
              <p:cNvSpPr/>
              <p:nvPr/>
            </p:nvSpPr>
            <p:spPr>
              <a:xfrm>
                <a:off x="3662954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0" name="Rectangle 209"/>
              <p:cNvSpPr/>
              <p:nvPr/>
            </p:nvSpPr>
            <p:spPr>
              <a:xfrm>
                <a:off x="374066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1" name="Rectangle 210"/>
              <p:cNvSpPr/>
              <p:nvPr/>
            </p:nvSpPr>
            <p:spPr>
              <a:xfrm>
                <a:off x="3818385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 rot="10800000" flipV="1">
              <a:off x="1357504" y="6115170"/>
              <a:ext cx="1095960" cy="87815"/>
              <a:chOff x="2963519" y="1674067"/>
              <a:chExt cx="931018" cy="100883"/>
            </a:xfrm>
          </p:grpSpPr>
          <p:sp>
            <p:nvSpPr>
              <p:cNvPr id="188" name="Rectangle 187"/>
              <p:cNvSpPr/>
              <p:nvPr/>
            </p:nvSpPr>
            <p:spPr>
              <a:xfrm>
                <a:off x="296351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9" name="Rectangle 188"/>
              <p:cNvSpPr/>
              <p:nvPr/>
            </p:nvSpPr>
            <p:spPr>
              <a:xfrm>
                <a:off x="3041234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0" name="Rectangle 189"/>
              <p:cNvSpPr/>
              <p:nvPr/>
            </p:nvSpPr>
            <p:spPr>
              <a:xfrm>
                <a:off x="3118949" y="1674067"/>
                <a:ext cx="76152" cy="10088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1" name="Rectangle 190"/>
              <p:cNvSpPr/>
              <p:nvPr/>
            </p:nvSpPr>
            <p:spPr>
              <a:xfrm>
                <a:off x="3196664" y="1674067"/>
                <a:ext cx="76152" cy="10088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2" name="Rectangle 191"/>
              <p:cNvSpPr/>
              <p:nvPr/>
            </p:nvSpPr>
            <p:spPr>
              <a:xfrm>
                <a:off x="3274379" y="1674067"/>
                <a:ext cx="76152" cy="10088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3" name="Rectangle 192"/>
              <p:cNvSpPr/>
              <p:nvPr/>
            </p:nvSpPr>
            <p:spPr>
              <a:xfrm>
                <a:off x="3352094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" name="Rectangle 193"/>
              <p:cNvSpPr/>
              <p:nvPr/>
            </p:nvSpPr>
            <p:spPr>
              <a:xfrm>
                <a:off x="342980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5" name="Rectangle 194"/>
              <p:cNvSpPr/>
              <p:nvPr/>
            </p:nvSpPr>
            <p:spPr>
              <a:xfrm>
                <a:off x="3507524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6" name="Rectangle 195"/>
              <p:cNvSpPr/>
              <p:nvPr/>
            </p:nvSpPr>
            <p:spPr>
              <a:xfrm>
                <a:off x="358523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7" name="Rectangle 196"/>
              <p:cNvSpPr/>
              <p:nvPr/>
            </p:nvSpPr>
            <p:spPr>
              <a:xfrm>
                <a:off x="3662954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8" name="Rectangle 197"/>
              <p:cNvSpPr/>
              <p:nvPr/>
            </p:nvSpPr>
            <p:spPr>
              <a:xfrm>
                <a:off x="374066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9" name="Rectangle 198"/>
              <p:cNvSpPr/>
              <p:nvPr/>
            </p:nvSpPr>
            <p:spPr>
              <a:xfrm>
                <a:off x="3818385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 rot="10800000" flipV="1">
              <a:off x="1357504" y="6204252"/>
              <a:ext cx="1095960" cy="87815"/>
              <a:chOff x="2963519" y="1674067"/>
              <a:chExt cx="931018" cy="100883"/>
            </a:xfrm>
          </p:grpSpPr>
          <p:sp>
            <p:nvSpPr>
              <p:cNvPr id="176" name="Rectangle 175"/>
              <p:cNvSpPr/>
              <p:nvPr/>
            </p:nvSpPr>
            <p:spPr>
              <a:xfrm>
                <a:off x="296351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7" name="Rectangle 176"/>
              <p:cNvSpPr/>
              <p:nvPr/>
            </p:nvSpPr>
            <p:spPr>
              <a:xfrm>
                <a:off x="3041234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8" name="Rectangle 177"/>
              <p:cNvSpPr/>
              <p:nvPr/>
            </p:nvSpPr>
            <p:spPr>
              <a:xfrm>
                <a:off x="311894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9" name="Rectangle 178"/>
              <p:cNvSpPr/>
              <p:nvPr/>
            </p:nvSpPr>
            <p:spPr>
              <a:xfrm>
                <a:off x="3196664" y="1674067"/>
                <a:ext cx="76152" cy="10088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0" name="Rectangle 179"/>
              <p:cNvSpPr/>
              <p:nvPr/>
            </p:nvSpPr>
            <p:spPr>
              <a:xfrm>
                <a:off x="327437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1" name="Rectangle 180"/>
              <p:cNvSpPr/>
              <p:nvPr/>
            </p:nvSpPr>
            <p:spPr>
              <a:xfrm>
                <a:off x="3352094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2" name="Rectangle 181"/>
              <p:cNvSpPr/>
              <p:nvPr/>
            </p:nvSpPr>
            <p:spPr>
              <a:xfrm>
                <a:off x="342980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3" name="Rectangle 182"/>
              <p:cNvSpPr/>
              <p:nvPr/>
            </p:nvSpPr>
            <p:spPr>
              <a:xfrm>
                <a:off x="3507524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4" name="Rectangle 183"/>
              <p:cNvSpPr/>
              <p:nvPr/>
            </p:nvSpPr>
            <p:spPr>
              <a:xfrm>
                <a:off x="358523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5" name="Rectangle 184"/>
              <p:cNvSpPr/>
              <p:nvPr/>
            </p:nvSpPr>
            <p:spPr>
              <a:xfrm>
                <a:off x="3662954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6" name="Rectangle 185"/>
              <p:cNvSpPr/>
              <p:nvPr/>
            </p:nvSpPr>
            <p:spPr>
              <a:xfrm>
                <a:off x="374066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7" name="Rectangle 186"/>
              <p:cNvSpPr/>
              <p:nvPr/>
            </p:nvSpPr>
            <p:spPr>
              <a:xfrm>
                <a:off x="3818385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 rot="10800000" flipV="1">
              <a:off x="1357504" y="6293335"/>
              <a:ext cx="1095960" cy="87815"/>
              <a:chOff x="2963519" y="1674067"/>
              <a:chExt cx="931018" cy="100883"/>
            </a:xfrm>
          </p:grpSpPr>
          <p:sp>
            <p:nvSpPr>
              <p:cNvPr id="164" name="Rectangle 163"/>
              <p:cNvSpPr/>
              <p:nvPr/>
            </p:nvSpPr>
            <p:spPr>
              <a:xfrm>
                <a:off x="296351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3041234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6" name="Rectangle 165"/>
              <p:cNvSpPr/>
              <p:nvPr/>
            </p:nvSpPr>
            <p:spPr>
              <a:xfrm>
                <a:off x="311894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" name="Rectangle 166"/>
              <p:cNvSpPr/>
              <p:nvPr/>
            </p:nvSpPr>
            <p:spPr>
              <a:xfrm>
                <a:off x="3196664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8" name="Rectangle 167"/>
              <p:cNvSpPr/>
              <p:nvPr/>
            </p:nvSpPr>
            <p:spPr>
              <a:xfrm>
                <a:off x="327437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9" name="Rectangle 168"/>
              <p:cNvSpPr/>
              <p:nvPr/>
            </p:nvSpPr>
            <p:spPr>
              <a:xfrm>
                <a:off x="3352094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0" name="Rectangle 169"/>
              <p:cNvSpPr/>
              <p:nvPr/>
            </p:nvSpPr>
            <p:spPr>
              <a:xfrm>
                <a:off x="342980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1" name="Rectangle 170"/>
              <p:cNvSpPr/>
              <p:nvPr/>
            </p:nvSpPr>
            <p:spPr>
              <a:xfrm>
                <a:off x="3507524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2" name="Rectangle 171"/>
              <p:cNvSpPr/>
              <p:nvPr/>
            </p:nvSpPr>
            <p:spPr>
              <a:xfrm>
                <a:off x="358523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3" name="Rectangle 172"/>
              <p:cNvSpPr/>
              <p:nvPr/>
            </p:nvSpPr>
            <p:spPr>
              <a:xfrm>
                <a:off x="3662954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" name="Rectangle 173"/>
              <p:cNvSpPr/>
              <p:nvPr/>
            </p:nvSpPr>
            <p:spPr>
              <a:xfrm>
                <a:off x="3740669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5" name="Rectangle 174"/>
              <p:cNvSpPr/>
              <p:nvPr/>
            </p:nvSpPr>
            <p:spPr>
              <a:xfrm>
                <a:off x="3818385" y="1674067"/>
                <a:ext cx="76152" cy="100883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200" dirty="0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6" name="Rectangle 45"/>
            <p:cNvSpPr/>
            <p:nvPr/>
          </p:nvSpPr>
          <p:spPr>
            <a:xfrm rot="10800000" flipV="1">
              <a:off x="2364310" y="5339147"/>
              <a:ext cx="89644" cy="44414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200" dirty="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 rot="10800000" flipV="1">
              <a:off x="2272826" y="5339147"/>
              <a:ext cx="89644" cy="4441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200" dirty="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 rot="10800000" flipV="1">
              <a:off x="2181342" y="5339147"/>
              <a:ext cx="89644" cy="44414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200" dirty="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 rot="10800000" flipV="1">
              <a:off x="2089857" y="5339147"/>
              <a:ext cx="89644" cy="44414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200" dirty="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 rot="10800000" flipV="1">
              <a:off x="1998374" y="5339147"/>
              <a:ext cx="89644" cy="44414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200" dirty="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 rot="10800000" flipV="1">
              <a:off x="1906890" y="5339147"/>
              <a:ext cx="89644" cy="4441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200" dirty="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 rot="10800000" flipV="1">
              <a:off x="1815406" y="5339147"/>
              <a:ext cx="89644" cy="44414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200" dirty="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 rot="10800000" flipV="1">
              <a:off x="1723922" y="5339147"/>
              <a:ext cx="89644" cy="44414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200" dirty="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 rot="10800000" flipV="1">
              <a:off x="1632439" y="5339147"/>
              <a:ext cx="89644" cy="44414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200" dirty="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 rot="10800000" flipV="1">
              <a:off x="1540954" y="5339147"/>
              <a:ext cx="89644" cy="44414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200" dirty="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 rot="10800000" flipV="1">
              <a:off x="1449470" y="5339147"/>
              <a:ext cx="89644" cy="44414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200" dirty="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 rot="10800000" flipV="1">
              <a:off x="1355982" y="5339147"/>
              <a:ext cx="89644" cy="44414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200" dirty="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221444" y="5868186"/>
              <a:ext cx="2599070" cy="44414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MPA</a:t>
              </a: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151546" y="5907053"/>
              <a:ext cx="2599070" cy="44414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MPA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087735" y="5944998"/>
              <a:ext cx="2599070" cy="44414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900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MPA  ASIC x16</a:t>
              </a:r>
            </a:p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900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(pixel readout and correlation)</a:t>
              </a:r>
              <a:endParaRPr lang="en-GB" sz="900" dirty="0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214880" y="5268842"/>
              <a:ext cx="2599070" cy="44414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MPA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144982" y="5307710"/>
              <a:ext cx="2599070" cy="44414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MPA</a:t>
              </a: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081171" y="5345655"/>
              <a:ext cx="2599070" cy="44414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900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SSA  ASIC x16</a:t>
              </a:r>
              <a:br>
                <a:rPr lang="en-GB" sz="900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</a:br>
              <a:r>
                <a:rPr lang="en-GB" sz="900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(strip readout ASIC)</a:t>
              </a:r>
            </a:p>
          </p:txBody>
        </p:sp>
        <p:sp>
          <p:nvSpPr>
            <p:cNvPr id="64" name="Rectangle 63"/>
            <p:cNvSpPr/>
            <p:nvPr/>
          </p:nvSpPr>
          <p:spPr>
            <a:xfrm rot="16200000">
              <a:off x="4115855" y="5709817"/>
              <a:ext cx="444148" cy="76088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675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Analog FE</a:t>
              </a:r>
            </a:p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675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Model </a:t>
              </a:r>
            </a:p>
          </p:txBody>
        </p:sp>
        <p:sp>
          <p:nvSpPr>
            <p:cNvPr id="65" name="Rectangle 64"/>
            <p:cNvSpPr/>
            <p:nvPr/>
          </p:nvSpPr>
          <p:spPr>
            <a:xfrm rot="16200000">
              <a:off x="4045957" y="5748684"/>
              <a:ext cx="444148" cy="76088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675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Analog FE</a:t>
              </a:r>
            </a:p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675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Model </a:t>
              </a:r>
            </a:p>
          </p:txBody>
        </p:sp>
        <p:sp>
          <p:nvSpPr>
            <p:cNvPr id="66" name="Rectangle 65"/>
            <p:cNvSpPr/>
            <p:nvPr/>
          </p:nvSpPr>
          <p:spPr>
            <a:xfrm rot="16200000">
              <a:off x="3982146" y="5786630"/>
              <a:ext cx="444148" cy="76088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Analog FE</a:t>
              </a:r>
            </a:p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Model </a:t>
              </a:r>
            </a:p>
          </p:txBody>
        </p:sp>
        <p:sp>
          <p:nvSpPr>
            <p:cNvPr id="67" name="Rectangle 66"/>
            <p:cNvSpPr/>
            <p:nvPr/>
          </p:nvSpPr>
          <p:spPr>
            <a:xfrm rot="16200000">
              <a:off x="4109291" y="5110473"/>
              <a:ext cx="444148" cy="76088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675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Analog FE</a:t>
              </a:r>
            </a:p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675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Model </a:t>
              </a:r>
            </a:p>
          </p:txBody>
        </p:sp>
        <p:sp>
          <p:nvSpPr>
            <p:cNvPr id="68" name="Rectangle 67"/>
            <p:cNvSpPr/>
            <p:nvPr/>
          </p:nvSpPr>
          <p:spPr>
            <a:xfrm rot="16200000">
              <a:off x="4039393" y="5149341"/>
              <a:ext cx="444148" cy="76088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675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Analog FE</a:t>
              </a:r>
            </a:p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675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Model </a:t>
              </a:r>
            </a:p>
          </p:txBody>
        </p:sp>
        <p:sp>
          <p:nvSpPr>
            <p:cNvPr id="69" name="Rectangle 68"/>
            <p:cNvSpPr/>
            <p:nvPr/>
          </p:nvSpPr>
          <p:spPr>
            <a:xfrm rot="16200000">
              <a:off x="3975582" y="5187286"/>
              <a:ext cx="444148" cy="76088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" wrap="square" lIns="48602" tIns="24301" rIns="48602" bIns="2430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Analog FE</a:t>
              </a:r>
            </a:p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Model 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317599" y="2458750"/>
              <a:ext cx="1237469" cy="116126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MPA Stub</a:t>
              </a:r>
            </a:p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 b="1" dirty="0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8175908" y="2763508"/>
              <a:ext cx="1080000" cy="116126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MPA L1</a:t>
              </a:r>
            </a:p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 b="1" dirty="0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72" name="Right Arrow 71"/>
            <p:cNvSpPr/>
            <p:nvPr/>
          </p:nvSpPr>
          <p:spPr>
            <a:xfrm rot="10800000">
              <a:off x="7476872" y="3520722"/>
              <a:ext cx="2088000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73" name="Right Arrow 72"/>
            <p:cNvSpPr/>
            <p:nvPr/>
          </p:nvSpPr>
          <p:spPr>
            <a:xfrm rot="10800000">
              <a:off x="7476872" y="3229947"/>
              <a:ext cx="2088000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9487946" y="3068266"/>
              <a:ext cx="1216321" cy="116126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CIC Stub</a:t>
              </a:r>
            </a:p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7981364" y="3070146"/>
              <a:ext cx="1188000" cy="116126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SSA Stub</a:t>
              </a:r>
            </a:p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7786819" y="3330456"/>
              <a:ext cx="1080000" cy="116126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SSA  L1</a:t>
              </a:r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7896839" y="3610720"/>
              <a:ext cx="860639" cy="794878"/>
              <a:chOff x="1844639" y="2637539"/>
              <a:chExt cx="1151514" cy="1030093"/>
            </a:xfrm>
          </p:grpSpPr>
          <p:sp>
            <p:nvSpPr>
              <p:cNvPr id="157" name="Rectangle 156"/>
              <p:cNvSpPr/>
              <p:nvPr/>
            </p:nvSpPr>
            <p:spPr>
              <a:xfrm>
                <a:off x="1845212" y="3030312"/>
                <a:ext cx="1150941" cy="2520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750" dirty="0">
                    <a:solidFill>
                      <a:prstClr val="black"/>
                    </a:solidFill>
                    <a:latin typeface="Calibri" panose="020F0502020204030204"/>
                    <a:cs typeface="Times New Roman" panose="02020603050405020304" pitchFamily="18" charset="0"/>
                  </a:rPr>
                  <a:t>Sequencer</a:t>
                </a:r>
              </a:p>
            </p:txBody>
          </p:sp>
          <p:sp>
            <p:nvSpPr>
              <p:cNvPr id="158" name="Rectangle 157"/>
              <p:cNvSpPr/>
              <p:nvPr/>
            </p:nvSpPr>
            <p:spPr>
              <a:xfrm>
                <a:off x="1844640" y="3415632"/>
                <a:ext cx="1147785" cy="2520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750" dirty="0">
                    <a:solidFill>
                      <a:prstClr val="black"/>
                    </a:solidFill>
                    <a:latin typeface="Calibri" panose="020F0502020204030204"/>
                    <a:cs typeface="Times New Roman" panose="02020603050405020304" pitchFamily="18" charset="0"/>
                  </a:rPr>
                  <a:t>monitor</a:t>
                </a:r>
              </a:p>
            </p:txBody>
          </p:sp>
          <p:sp>
            <p:nvSpPr>
              <p:cNvPr id="159" name="Rectangle 158"/>
              <p:cNvSpPr/>
              <p:nvPr/>
            </p:nvSpPr>
            <p:spPr>
              <a:xfrm>
                <a:off x="1844639" y="2637539"/>
                <a:ext cx="1147785" cy="2520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750" dirty="0">
                    <a:solidFill>
                      <a:prstClr val="black"/>
                    </a:solidFill>
                    <a:latin typeface="Calibri" panose="020F0502020204030204"/>
                    <a:cs typeface="Times New Roman" panose="02020603050405020304" pitchFamily="18" charset="0"/>
                  </a:rPr>
                  <a:t>Sequence</a:t>
                </a:r>
              </a:p>
            </p:txBody>
          </p:sp>
          <p:grpSp>
            <p:nvGrpSpPr>
              <p:cNvPr id="160" name="Group 159"/>
              <p:cNvGrpSpPr/>
              <p:nvPr/>
            </p:nvGrpSpPr>
            <p:grpSpPr>
              <a:xfrm>
                <a:off x="2244219" y="2892834"/>
                <a:ext cx="357551" cy="141756"/>
                <a:chOff x="2263273" y="2895215"/>
                <a:chExt cx="357551" cy="141756"/>
              </a:xfrm>
            </p:grpSpPr>
            <p:sp>
              <p:nvSpPr>
                <p:cNvPr id="162" name="Right Arrow 161"/>
                <p:cNvSpPr/>
                <p:nvPr/>
              </p:nvSpPr>
              <p:spPr>
                <a:xfrm rot="16200000" flipH="1">
                  <a:off x="2264874" y="2898035"/>
                  <a:ext cx="137335" cy="140538"/>
                </a:xfrm>
                <a:prstGeom prst="rightArrow">
                  <a:avLst>
                    <a:gd name="adj1" fmla="val 32831"/>
                    <a:gd name="adj2" fmla="val 50000"/>
                  </a:avLst>
                </a:prstGeom>
                <a:solidFill>
                  <a:srgbClr val="4774C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defTabSz="6858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sz="788">
                    <a:solidFill>
                      <a:prstClr val="white"/>
                    </a:solidFill>
                    <a:latin typeface="Calibri" panose="020F050202020403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3" name="Right Arrow 162"/>
                <p:cNvSpPr/>
                <p:nvPr/>
              </p:nvSpPr>
              <p:spPr>
                <a:xfrm rot="5400000" flipH="1">
                  <a:off x="2481887" y="2893614"/>
                  <a:ext cx="137335" cy="140538"/>
                </a:xfrm>
                <a:prstGeom prst="rightArrow">
                  <a:avLst>
                    <a:gd name="adj1" fmla="val 32831"/>
                    <a:gd name="adj2" fmla="val 50000"/>
                  </a:avLst>
                </a:prstGeom>
                <a:solidFill>
                  <a:srgbClr val="4774C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defTabSz="6858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sz="788">
                    <a:solidFill>
                      <a:prstClr val="white"/>
                    </a:solidFill>
                    <a:latin typeface="Calibri" panose="020F0502020204030204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61" name="Right Arrow 160"/>
              <p:cNvSpPr/>
              <p:nvPr/>
            </p:nvSpPr>
            <p:spPr>
              <a:xfrm rot="5400000" flipH="1">
                <a:off x="2347087" y="3288142"/>
                <a:ext cx="137335" cy="140538"/>
              </a:xfrm>
              <a:prstGeom prst="rightArrow">
                <a:avLst>
                  <a:gd name="adj1" fmla="val 32831"/>
                  <a:gd name="adj2" fmla="val 50000"/>
                </a:avLst>
              </a:prstGeom>
              <a:solidFill>
                <a:srgbClr val="4774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788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8" name="Rectangle 77"/>
            <p:cNvSpPr/>
            <p:nvPr/>
          </p:nvSpPr>
          <p:spPr>
            <a:xfrm>
              <a:off x="9293402" y="3328575"/>
              <a:ext cx="1080000" cy="116126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CIC  L1</a:t>
              </a:r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9414727" y="3613595"/>
              <a:ext cx="860639" cy="794878"/>
              <a:chOff x="1844639" y="2637539"/>
              <a:chExt cx="1151514" cy="1030093"/>
            </a:xfrm>
          </p:grpSpPr>
          <p:sp>
            <p:nvSpPr>
              <p:cNvPr id="150" name="Rectangle 149"/>
              <p:cNvSpPr/>
              <p:nvPr/>
            </p:nvSpPr>
            <p:spPr>
              <a:xfrm>
                <a:off x="1845211" y="3030312"/>
                <a:ext cx="1150942" cy="2520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750" dirty="0">
                    <a:solidFill>
                      <a:prstClr val="black"/>
                    </a:solidFill>
                    <a:latin typeface="Calibri" panose="020F0502020204030204"/>
                    <a:cs typeface="Times New Roman" panose="02020603050405020304" pitchFamily="18" charset="0"/>
                  </a:rPr>
                  <a:t>Sequencer</a:t>
                </a:r>
              </a:p>
            </p:txBody>
          </p:sp>
          <p:sp>
            <p:nvSpPr>
              <p:cNvPr id="151" name="Rectangle 150"/>
              <p:cNvSpPr/>
              <p:nvPr/>
            </p:nvSpPr>
            <p:spPr>
              <a:xfrm>
                <a:off x="1844640" y="3415632"/>
                <a:ext cx="1147785" cy="2520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750" dirty="0">
                    <a:solidFill>
                      <a:prstClr val="black"/>
                    </a:solidFill>
                    <a:latin typeface="Calibri" panose="020F0502020204030204"/>
                    <a:cs typeface="Times New Roman" panose="02020603050405020304" pitchFamily="18" charset="0"/>
                  </a:rPr>
                  <a:t>monitor</a:t>
                </a:r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1844639" y="2637539"/>
                <a:ext cx="1147785" cy="2520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750" dirty="0">
                    <a:solidFill>
                      <a:prstClr val="black"/>
                    </a:solidFill>
                    <a:latin typeface="Calibri" panose="020F0502020204030204"/>
                    <a:cs typeface="Times New Roman" panose="02020603050405020304" pitchFamily="18" charset="0"/>
                  </a:rPr>
                  <a:t>Sequence</a:t>
                </a:r>
              </a:p>
            </p:txBody>
          </p:sp>
          <p:grpSp>
            <p:nvGrpSpPr>
              <p:cNvPr id="153" name="Group 152"/>
              <p:cNvGrpSpPr/>
              <p:nvPr/>
            </p:nvGrpSpPr>
            <p:grpSpPr>
              <a:xfrm>
                <a:off x="2244219" y="2892835"/>
                <a:ext cx="357550" cy="141757"/>
                <a:chOff x="2263273" y="2895216"/>
                <a:chExt cx="357550" cy="141757"/>
              </a:xfrm>
            </p:grpSpPr>
            <p:sp>
              <p:nvSpPr>
                <p:cNvPr id="155" name="Right Arrow 154"/>
                <p:cNvSpPr/>
                <p:nvPr/>
              </p:nvSpPr>
              <p:spPr>
                <a:xfrm rot="16200000" flipH="1">
                  <a:off x="2266856" y="2896054"/>
                  <a:ext cx="137336" cy="144501"/>
                </a:xfrm>
                <a:prstGeom prst="rightArrow">
                  <a:avLst>
                    <a:gd name="adj1" fmla="val 32831"/>
                    <a:gd name="adj2" fmla="val 50000"/>
                  </a:avLst>
                </a:prstGeom>
                <a:solidFill>
                  <a:srgbClr val="4774C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defTabSz="6858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sz="788">
                    <a:solidFill>
                      <a:prstClr val="white"/>
                    </a:solidFill>
                    <a:latin typeface="Calibri" panose="020F050202020403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6" name="Right Arrow 155"/>
                <p:cNvSpPr/>
                <p:nvPr/>
              </p:nvSpPr>
              <p:spPr>
                <a:xfrm rot="5400000" flipH="1">
                  <a:off x="2479905" y="2891633"/>
                  <a:ext cx="137335" cy="144501"/>
                </a:xfrm>
                <a:prstGeom prst="rightArrow">
                  <a:avLst>
                    <a:gd name="adj1" fmla="val 32831"/>
                    <a:gd name="adj2" fmla="val 50000"/>
                  </a:avLst>
                </a:prstGeom>
                <a:solidFill>
                  <a:srgbClr val="4774C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defTabSz="6858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sz="788">
                    <a:solidFill>
                      <a:prstClr val="white"/>
                    </a:solidFill>
                    <a:latin typeface="Calibri" panose="020F0502020204030204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54" name="Right Arrow 153"/>
              <p:cNvSpPr/>
              <p:nvPr/>
            </p:nvSpPr>
            <p:spPr>
              <a:xfrm rot="5400000" flipH="1">
                <a:off x="2345106" y="3286161"/>
                <a:ext cx="137334" cy="144501"/>
              </a:xfrm>
              <a:prstGeom prst="rightArrow">
                <a:avLst>
                  <a:gd name="adj1" fmla="val 32831"/>
                  <a:gd name="adj2" fmla="val 50000"/>
                </a:avLst>
              </a:prstGeom>
              <a:solidFill>
                <a:srgbClr val="4774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788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80" name="Rectangle 79"/>
            <p:cNvSpPr/>
            <p:nvPr/>
          </p:nvSpPr>
          <p:spPr>
            <a:xfrm>
              <a:off x="7786819" y="4601243"/>
              <a:ext cx="1080000" cy="22648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parser</a:t>
              </a:r>
            </a:p>
          </p:txBody>
        </p:sp>
        <p:sp>
          <p:nvSpPr>
            <p:cNvPr id="81" name="Right Arrow 80"/>
            <p:cNvSpPr/>
            <p:nvPr/>
          </p:nvSpPr>
          <p:spPr>
            <a:xfrm rot="5400000" flipH="1" flipV="1">
              <a:off x="8246755" y="4452065"/>
              <a:ext cx="187048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82" name="Right Arrow 81"/>
            <p:cNvSpPr/>
            <p:nvPr/>
          </p:nvSpPr>
          <p:spPr>
            <a:xfrm rot="5400000" flipH="1" flipV="1">
              <a:off x="8298452" y="4826665"/>
              <a:ext cx="105881" cy="108000"/>
            </a:xfrm>
            <a:prstGeom prst="rightArrow">
              <a:avLst>
                <a:gd name="adj1" fmla="val 32831"/>
                <a:gd name="adj2" fmla="val 64974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8055369" y="4940421"/>
              <a:ext cx="540000" cy="22648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interface</a:t>
              </a: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8698827" y="4942089"/>
              <a:ext cx="540000" cy="22648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interface</a:t>
              </a: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0195884" y="4936353"/>
              <a:ext cx="540000" cy="22648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interface</a:t>
              </a:r>
            </a:p>
          </p:txBody>
        </p:sp>
        <p:sp>
          <p:nvSpPr>
            <p:cNvPr id="86" name="Right Arrow 85"/>
            <p:cNvSpPr/>
            <p:nvPr/>
          </p:nvSpPr>
          <p:spPr>
            <a:xfrm rot="5400000" flipH="1" flipV="1">
              <a:off x="8646988" y="4531964"/>
              <a:ext cx="693750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87" name="Right Arrow 86"/>
            <p:cNvSpPr/>
            <p:nvPr/>
          </p:nvSpPr>
          <p:spPr>
            <a:xfrm rot="5400000" flipH="1" flipV="1">
              <a:off x="10145248" y="4531964"/>
              <a:ext cx="693750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198675" y="3190147"/>
              <a:ext cx="1445014" cy="129701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8602" tIns="24301" rIns="48602" bIns="24301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Stub and low-pT particle gen</a:t>
              </a:r>
            </a:p>
          </p:txBody>
        </p:sp>
        <p:grpSp>
          <p:nvGrpSpPr>
            <p:cNvPr id="89" name="Group 88"/>
            <p:cNvGrpSpPr/>
            <p:nvPr/>
          </p:nvGrpSpPr>
          <p:grpSpPr>
            <a:xfrm>
              <a:off x="1341812" y="3674226"/>
              <a:ext cx="1151513" cy="718270"/>
              <a:chOff x="1844640" y="2637538"/>
              <a:chExt cx="1151513" cy="1032722"/>
            </a:xfrm>
          </p:grpSpPr>
          <p:sp>
            <p:nvSpPr>
              <p:cNvPr id="139" name="Rectangle 138"/>
              <p:cNvSpPr/>
              <p:nvPr/>
            </p:nvSpPr>
            <p:spPr>
              <a:xfrm>
                <a:off x="1845211" y="3418260"/>
                <a:ext cx="541907" cy="2520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750" dirty="0">
                    <a:solidFill>
                      <a:prstClr val="black"/>
                    </a:solidFill>
                    <a:latin typeface="Calibri" panose="020F0502020204030204"/>
                    <a:cs typeface="Times New Roman" panose="02020603050405020304" pitchFamily="18" charset="0"/>
                  </a:rPr>
                  <a:t>driver</a:t>
                </a:r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1845211" y="3030312"/>
                <a:ext cx="1150942" cy="2520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750" dirty="0">
                    <a:solidFill>
                      <a:prstClr val="black"/>
                    </a:solidFill>
                    <a:latin typeface="Calibri" panose="020F0502020204030204"/>
                    <a:cs typeface="Times New Roman" panose="02020603050405020304" pitchFamily="18" charset="0"/>
                  </a:rPr>
                  <a:t>Sequencer</a:t>
                </a:r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2493568" y="3415632"/>
                <a:ext cx="498857" cy="2520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750" dirty="0">
                    <a:solidFill>
                      <a:prstClr val="black"/>
                    </a:solidFill>
                    <a:latin typeface="Calibri" panose="020F0502020204030204"/>
                    <a:cs typeface="Times New Roman" panose="02020603050405020304" pitchFamily="18" charset="0"/>
                  </a:rPr>
                  <a:t>monitor</a:t>
                </a:r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1844640" y="2637539"/>
                <a:ext cx="539244" cy="2520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750" dirty="0">
                    <a:solidFill>
                      <a:prstClr val="black"/>
                    </a:solidFill>
                    <a:latin typeface="Calibri" panose="020F0502020204030204"/>
                    <a:cs typeface="Times New Roman" panose="02020603050405020304" pitchFamily="18" charset="0"/>
                  </a:rPr>
                  <a:t>Sequence</a:t>
                </a:r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2522493" y="2637538"/>
                <a:ext cx="472206" cy="25491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750" dirty="0" err="1">
                    <a:solidFill>
                      <a:prstClr val="black"/>
                    </a:solidFill>
                    <a:latin typeface="Calibri" panose="020F0502020204030204"/>
                    <a:cs typeface="Times New Roman" panose="02020603050405020304" pitchFamily="18" charset="0"/>
                  </a:rPr>
                  <a:t>Config</a:t>
                </a:r>
                <a:endParaRPr lang="en-GB" sz="750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44" name="Group 143"/>
              <p:cNvGrpSpPr/>
              <p:nvPr/>
            </p:nvGrpSpPr>
            <p:grpSpPr>
              <a:xfrm>
                <a:off x="1930299" y="2888035"/>
                <a:ext cx="357550" cy="141755"/>
                <a:chOff x="1949353" y="2890416"/>
                <a:chExt cx="357550" cy="141755"/>
              </a:xfrm>
            </p:grpSpPr>
            <p:sp>
              <p:nvSpPr>
                <p:cNvPr id="148" name="Right Arrow 147"/>
                <p:cNvSpPr/>
                <p:nvPr/>
              </p:nvSpPr>
              <p:spPr>
                <a:xfrm rot="16200000" flipH="1">
                  <a:off x="1934684" y="2909503"/>
                  <a:ext cx="137337" cy="108000"/>
                </a:xfrm>
                <a:prstGeom prst="rightArrow">
                  <a:avLst>
                    <a:gd name="adj1" fmla="val 32831"/>
                    <a:gd name="adj2" fmla="val 50000"/>
                  </a:avLst>
                </a:prstGeom>
                <a:solidFill>
                  <a:srgbClr val="4774C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sz="788">
                    <a:solidFill>
                      <a:prstClr val="white"/>
                    </a:solidFill>
                    <a:latin typeface="Calibri" panose="020F050202020403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9" name="Right Arrow 148"/>
                <p:cNvSpPr/>
                <p:nvPr/>
              </p:nvSpPr>
              <p:spPr>
                <a:xfrm rot="5400000" flipH="1">
                  <a:off x="2184235" y="2905084"/>
                  <a:ext cx="137335" cy="108000"/>
                </a:xfrm>
                <a:prstGeom prst="rightArrow">
                  <a:avLst>
                    <a:gd name="adj1" fmla="val 32831"/>
                    <a:gd name="adj2" fmla="val 50000"/>
                  </a:avLst>
                </a:prstGeom>
                <a:solidFill>
                  <a:srgbClr val="4774C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sz="788">
                    <a:solidFill>
                      <a:prstClr val="white"/>
                    </a:solidFill>
                    <a:latin typeface="Calibri" panose="020F0502020204030204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45" name="Right Arrow 144"/>
              <p:cNvSpPr/>
              <p:nvPr/>
            </p:nvSpPr>
            <p:spPr>
              <a:xfrm rot="16200000" flipH="1">
                <a:off x="2027706" y="3294981"/>
                <a:ext cx="137335" cy="108000"/>
              </a:xfrm>
              <a:prstGeom prst="rightArrow">
                <a:avLst>
                  <a:gd name="adj1" fmla="val 32831"/>
                  <a:gd name="adj2" fmla="val 50000"/>
                </a:avLst>
              </a:prstGeom>
              <a:solidFill>
                <a:srgbClr val="4774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788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6" name="Right Arrow 145"/>
              <p:cNvSpPr/>
              <p:nvPr/>
            </p:nvSpPr>
            <p:spPr>
              <a:xfrm flipH="1">
                <a:off x="2386359" y="2690140"/>
                <a:ext cx="137335" cy="155281"/>
              </a:xfrm>
              <a:prstGeom prst="rightArrow">
                <a:avLst>
                  <a:gd name="adj1" fmla="val 32831"/>
                  <a:gd name="adj2" fmla="val 50000"/>
                </a:avLst>
              </a:prstGeom>
              <a:solidFill>
                <a:srgbClr val="4774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788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7" name="Right Arrow 146"/>
              <p:cNvSpPr/>
              <p:nvPr/>
            </p:nvSpPr>
            <p:spPr>
              <a:xfrm rot="5400000" flipH="1">
                <a:off x="2666369" y="3300212"/>
                <a:ext cx="137335" cy="108000"/>
              </a:xfrm>
              <a:prstGeom prst="rightArrow">
                <a:avLst>
                  <a:gd name="adj1" fmla="val 32831"/>
                  <a:gd name="adj2" fmla="val 50000"/>
                </a:avLst>
              </a:prstGeom>
              <a:solidFill>
                <a:srgbClr val="4774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788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90" name="Right Arrow 89"/>
            <p:cNvSpPr/>
            <p:nvPr/>
          </p:nvSpPr>
          <p:spPr>
            <a:xfrm rot="10800000" flipH="1">
              <a:off x="4755658" y="5477685"/>
              <a:ext cx="288000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91" name="Right Arrow 90"/>
            <p:cNvSpPr/>
            <p:nvPr/>
          </p:nvSpPr>
          <p:spPr>
            <a:xfrm rot="10800000" flipH="1">
              <a:off x="4765881" y="6079009"/>
              <a:ext cx="288000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92" name="Right Arrow 91"/>
            <p:cNvSpPr/>
            <p:nvPr/>
          </p:nvSpPr>
          <p:spPr>
            <a:xfrm rot="10800000" flipH="1">
              <a:off x="2531134" y="5477685"/>
              <a:ext cx="1217110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93" name="Right Arrow 92"/>
            <p:cNvSpPr/>
            <p:nvPr/>
          </p:nvSpPr>
          <p:spPr>
            <a:xfrm rot="10800000" flipH="1">
              <a:off x="2531133" y="6079009"/>
              <a:ext cx="1217110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94" name="Right Arrow 93"/>
            <p:cNvSpPr/>
            <p:nvPr/>
          </p:nvSpPr>
          <p:spPr>
            <a:xfrm rot="10800000" flipH="1">
              <a:off x="7900635" y="6079009"/>
              <a:ext cx="1427210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95" name="Right Arrow 94"/>
            <p:cNvSpPr/>
            <p:nvPr/>
          </p:nvSpPr>
          <p:spPr>
            <a:xfrm rot="16200000" flipH="1">
              <a:off x="5457544" y="5805348"/>
              <a:ext cx="155199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96" name="Flowchart: Document 95"/>
            <p:cNvSpPr/>
            <p:nvPr/>
          </p:nvSpPr>
          <p:spPr>
            <a:xfrm>
              <a:off x="2151305" y="1693945"/>
              <a:ext cx="2404086" cy="312500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97" name="Flowchart: Document 96"/>
            <p:cNvSpPr/>
            <p:nvPr/>
          </p:nvSpPr>
          <p:spPr>
            <a:xfrm>
              <a:off x="2011827" y="1773522"/>
              <a:ext cx="2404086" cy="312500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98" name="Flowchart: Document 97"/>
            <p:cNvSpPr/>
            <p:nvPr/>
          </p:nvSpPr>
          <p:spPr>
            <a:xfrm>
              <a:off x="1872349" y="1853101"/>
              <a:ext cx="2404086" cy="312500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788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Test cases library</a:t>
              </a:r>
              <a:endParaRPr lang="en-GB" sz="788" dirty="0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cxnSp>
          <p:nvCxnSpPr>
            <p:cNvPr id="99" name="Straight Arrow Connector 98"/>
            <p:cNvCxnSpPr/>
            <p:nvPr/>
          </p:nvCxnSpPr>
          <p:spPr>
            <a:xfrm flipH="1">
              <a:off x="2377646" y="2208205"/>
              <a:ext cx="153487" cy="257143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>
              <a:off x="3567476" y="2208205"/>
              <a:ext cx="237770" cy="281822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/>
            <p:nvPr/>
          </p:nvCxnSpPr>
          <p:spPr>
            <a:xfrm>
              <a:off x="4538405" y="1997326"/>
              <a:ext cx="683384" cy="400352"/>
            </a:xfrm>
            <a:prstGeom prst="straightConnector1">
              <a:avLst/>
            </a:prstGeom>
            <a:ln w="127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Rectangle 101"/>
            <p:cNvSpPr/>
            <p:nvPr/>
          </p:nvSpPr>
          <p:spPr>
            <a:xfrm>
              <a:off x="9293402" y="4597176"/>
              <a:ext cx="1080000" cy="22648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parser</a:t>
              </a:r>
            </a:p>
          </p:txBody>
        </p:sp>
        <p:sp>
          <p:nvSpPr>
            <p:cNvPr id="103" name="Right Arrow 102"/>
            <p:cNvSpPr/>
            <p:nvPr/>
          </p:nvSpPr>
          <p:spPr>
            <a:xfrm rot="5400000" flipH="1" flipV="1">
              <a:off x="9762864" y="4447997"/>
              <a:ext cx="187048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04" name="Right Arrow 103"/>
            <p:cNvSpPr/>
            <p:nvPr/>
          </p:nvSpPr>
          <p:spPr>
            <a:xfrm rot="5400000" flipH="1" flipV="1">
              <a:off x="9809798" y="4822597"/>
              <a:ext cx="105881" cy="108000"/>
            </a:xfrm>
            <a:prstGeom prst="rightArrow">
              <a:avLst>
                <a:gd name="adj1" fmla="val 32831"/>
                <a:gd name="adj2" fmla="val 69964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9571482" y="4936353"/>
              <a:ext cx="540000" cy="22648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interface</a:t>
              </a:r>
            </a:p>
          </p:txBody>
        </p:sp>
        <p:sp>
          <p:nvSpPr>
            <p:cNvPr id="106" name="Right Arrow 105"/>
            <p:cNvSpPr/>
            <p:nvPr/>
          </p:nvSpPr>
          <p:spPr>
            <a:xfrm rot="5400000" flipH="1">
              <a:off x="8530964" y="5605873"/>
              <a:ext cx="923298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07" name="Right Arrow 106"/>
            <p:cNvSpPr/>
            <p:nvPr/>
          </p:nvSpPr>
          <p:spPr>
            <a:xfrm rot="5400000" flipH="1">
              <a:off x="8173402" y="5313121"/>
              <a:ext cx="353034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08" name="Right Arrow 107"/>
            <p:cNvSpPr/>
            <p:nvPr/>
          </p:nvSpPr>
          <p:spPr>
            <a:xfrm rot="10800000" flipH="1">
              <a:off x="7900635" y="5476449"/>
              <a:ext cx="445262" cy="108000"/>
            </a:xfrm>
            <a:prstGeom prst="rightArrow">
              <a:avLst>
                <a:gd name="adj1" fmla="val 32831"/>
                <a:gd name="adj2" fmla="val 0"/>
              </a:avLst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09" name="Right Arrow 108"/>
            <p:cNvSpPr/>
            <p:nvPr/>
          </p:nvSpPr>
          <p:spPr>
            <a:xfrm rot="16200000" flipH="1">
              <a:off x="1520787" y="5189981"/>
              <a:ext cx="120652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10" name="Right Arrow 109"/>
            <p:cNvSpPr/>
            <p:nvPr/>
          </p:nvSpPr>
          <p:spPr>
            <a:xfrm rot="16200000" flipH="1">
              <a:off x="2136614" y="5196145"/>
              <a:ext cx="120652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11" name="Right Arrow 110"/>
            <p:cNvSpPr/>
            <p:nvPr/>
          </p:nvSpPr>
          <p:spPr>
            <a:xfrm rot="5400000" flipH="1" flipV="1">
              <a:off x="9802413" y="5196930"/>
              <a:ext cx="120652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12" name="Right Arrow 111"/>
            <p:cNvSpPr/>
            <p:nvPr/>
          </p:nvSpPr>
          <p:spPr>
            <a:xfrm rot="5400000" flipH="1" flipV="1">
              <a:off x="10427034" y="5196930"/>
              <a:ext cx="120652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13" name="Right Arrow 112"/>
            <p:cNvSpPr/>
            <p:nvPr/>
          </p:nvSpPr>
          <p:spPr>
            <a:xfrm rot="10800000" flipH="1">
              <a:off x="6431456" y="3051324"/>
              <a:ext cx="137335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4774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14" name="Right Arrow 113"/>
            <p:cNvSpPr/>
            <p:nvPr/>
          </p:nvSpPr>
          <p:spPr>
            <a:xfrm rot="16200000" flipH="1">
              <a:off x="5785940" y="3734322"/>
              <a:ext cx="115068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4774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15" name="Right Arrow 114"/>
            <p:cNvSpPr/>
            <p:nvPr/>
          </p:nvSpPr>
          <p:spPr>
            <a:xfrm rot="10800000">
              <a:off x="6428384" y="3969060"/>
              <a:ext cx="137335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4774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5311496" y="4412541"/>
              <a:ext cx="1104516" cy="4364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Assertion based verification</a:t>
              </a:r>
            </a:p>
          </p:txBody>
        </p:sp>
        <p:sp>
          <p:nvSpPr>
            <p:cNvPr id="117" name="Right Arrow 116"/>
            <p:cNvSpPr/>
            <p:nvPr/>
          </p:nvSpPr>
          <p:spPr>
            <a:xfrm rot="16200000" flipH="1">
              <a:off x="5637504" y="5003957"/>
              <a:ext cx="349851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4774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18" name="Right Arrow 117"/>
            <p:cNvSpPr/>
            <p:nvPr/>
          </p:nvSpPr>
          <p:spPr>
            <a:xfrm rot="5400000" flipH="1">
              <a:off x="5802772" y="5001591"/>
              <a:ext cx="349851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4774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6565719" y="4412542"/>
              <a:ext cx="911153" cy="43415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88" b="1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SEU injection</a:t>
              </a:r>
            </a:p>
          </p:txBody>
        </p:sp>
        <p:sp>
          <p:nvSpPr>
            <p:cNvPr id="120" name="Right Arrow 119"/>
            <p:cNvSpPr/>
            <p:nvPr/>
          </p:nvSpPr>
          <p:spPr>
            <a:xfrm rot="16200000" flipH="1">
              <a:off x="6846071" y="4997512"/>
              <a:ext cx="349851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4774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21" name="Right Arrow 120"/>
            <p:cNvSpPr/>
            <p:nvPr/>
          </p:nvSpPr>
          <p:spPr>
            <a:xfrm rot="10800000" flipH="1">
              <a:off x="2499790" y="3690517"/>
              <a:ext cx="720693" cy="12708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4774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788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grpSp>
          <p:nvGrpSpPr>
            <p:cNvPr id="122" name="Group 121"/>
            <p:cNvGrpSpPr/>
            <p:nvPr/>
          </p:nvGrpSpPr>
          <p:grpSpPr>
            <a:xfrm>
              <a:off x="3240232" y="3669202"/>
              <a:ext cx="1151513" cy="718270"/>
              <a:chOff x="1844640" y="2637538"/>
              <a:chExt cx="1151513" cy="1032722"/>
            </a:xfrm>
          </p:grpSpPr>
          <p:sp>
            <p:nvSpPr>
              <p:cNvPr id="128" name="Rectangle 127"/>
              <p:cNvSpPr/>
              <p:nvPr/>
            </p:nvSpPr>
            <p:spPr>
              <a:xfrm>
                <a:off x="1845211" y="3418260"/>
                <a:ext cx="541907" cy="2520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750" dirty="0">
                    <a:solidFill>
                      <a:prstClr val="black"/>
                    </a:solidFill>
                    <a:latin typeface="Calibri" panose="020F0502020204030204"/>
                    <a:cs typeface="Times New Roman" panose="02020603050405020304" pitchFamily="18" charset="0"/>
                  </a:rPr>
                  <a:t>driver</a:t>
                </a:r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1845211" y="3030312"/>
                <a:ext cx="1150942" cy="2520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750" dirty="0">
                    <a:solidFill>
                      <a:prstClr val="black"/>
                    </a:solidFill>
                    <a:latin typeface="Calibri" panose="020F0502020204030204"/>
                    <a:cs typeface="Times New Roman" panose="02020603050405020304" pitchFamily="18" charset="0"/>
                  </a:rPr>
                  <a:t>Sequencer</a:t>
                </a:r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2493568" y="3415632"/>
                <a:ext cx="498857" cy="2520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750" dirty="0">
                    <a:solidFill>
                      <a:prstClr val="black"/>
                    </a:solidFill>
                    <a:latin typeface="Calibri" panose="020F0502020204030204"/>
                    <a:cs typeface="Times New Roman" panose="02020603050405020304" pitchFamily="18" charset="0"/>
                  </a:rPr>
                  <a:t>monitor</a:t>
                </a:r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1844640" y="2637539"/>
                <a:ext cx="539244" cy="2520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750" dirty="0">
                    <a:solidFill>
                      <a:prstClr val="black"/>
                    </a:solidFill>
                    <a:latin typeface="Calibri" panose="020F0502020204030204"/>
                    <a:cs typeface="Times New Roman" panose="02020603050405020304" pitchFamily="18" charset="0"/>
                  </a:rPr>
                  <a:t>Sequence</a:t>
                </a:r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2522493" y="2637538"/>
                <a:ext cx="472206" cy="25491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750" dirty="0" err="1">
                    <a:solidFill>
                      <a:prstClr val="black"/>
                    </a:solidFill>
                    <a:latin typeface="Calibri" panose="020F0502020204030204"/>
                    <a:cs typeface="Times New Roman" panose="02020603050405020304" pitchFamily="18" charset="0"/>
                  </a:rPr>
                  <a:t>Config</a:t>
                </a:r>
                <a:endParaRPr lang="en-GB" sz="750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33" name="Group 132"/>
              <p:cNvGrpSpPr/>
              <p:nvPr/>
            </p:nvGrpSpPr>
            <p:grpSpPr>
              <a:xfrm>
                <a:off x="1930299" y="2888035"/>
                <a:ext cx="357550" cy="141755"/>
                <a:chOff x="1949353" y="2890416"/>
                <a:chExt cx="357550" cy="141755"/>
              </a:xfrm>
            </p:grpSpPr>
            <p:sp>
              <p:nvSpPr>
                <p:cNvPr id="137" name="Right Arrow 136"/>
                <p:cNvSpPr/>
                <p:nvPr/>
              </p:nvSpPr>
              <p:spPr>
                <a:xfrm rot="16200000" flipH="1">
                  <a:off x="1934684" y="2909503"/>
                  <a:ext cx="137337" cy="108000"/>
                </a:xfrm>
                <a:prstGeom prst="rightArrow">
                  <a:avLst>
                    <a:gd name="adj1" fmla="val 32831"/>
                    <a:gd name="adj2" fmla="val 50000"/>
                  </a:avLst>
                </a:prstGeom>
                <a:solidFill>
                  <a:srgbClr val="4774C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sz="788">
                    <a:solidFill>
                      <a:prstClr val="white"/>
                    </a:solidFill>
                    <a:latin typeface="Calibri" panose="020F0502020204030204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8" name="Right Arrow 137"/>
                <p:cNvSpPr/>
                <p:nvPr/>
              </p:nvSpPr>
              <p:spPr>
                <a:xfrm rot="5400000" flipH="1">
                  <a:off x="2184235" y="2905084"/>
                  <a:ext cx="137335" cy="108000"/>
                </a:xfrm>
                <a:prstGeom prst="rightArrow">
                  <a:avLst>
                    <a:gd name="adj1" fmla="val 32831"/>
                    <a:gd name="adj2" fmla="val 50000"/>
                  </a:avLst>
                </a:prstGeom>
                <a:solidFill>
                  <a:srgbClr val="4774C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sz="788">
                    <a:solidFill>
                      <a:prstClr val="white"/>
                    </a:solidFill>
                    <a:latin typeface="Calibri" panose="020F0502020204030204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34" name="Right Arrow 133"/>
              <p:cNvSpPr/>
              <p:nvPr/>
            </p:nvSpPr>
            <p:spPr>
              <a:xfrm rot="16200000" flipH="1">
                <a:off x="2027706" y="3294981"/>
                <a:ext cx="137335" cy="108000"/>
              </a:xfrm>
              <a:prstGeom prst="rightArrow">
                <a:avLst>
                  <a:gd name="adj1" fmla="val 32831"/>
                  <a:gd name="adj2" fmla="val 50000"/>
                </a:avLst>
              </a:prstGeom>
              <a:solidFill>
                <a:srgbClr val="4774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788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5" name="Right Arrow 134"/>
              <p:cNvSpPr/>
              <p:nvPr/>
            </p:nvSpPr>
            <p:spPr>
              <a:xfrm flipH="1">
                <a:off x="2386359" y="2690140"/>
                <a:ext cx="137335" cy="155281"/>
              </a:xfrm>
              <a:prstGeom prst="rightArrow">
                <a:avLst>
                  <a:gd name="adj1" fmla="val 32831"/>
                  <a:gd name="adj2" fmla="val 50000"/>
                </a:avLst>
              </a:prstGeom>
              <a:solidFill>
                <a:srgbClr val="4774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788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6" name="Right Arrow 135"/>
              <p:cNvSpPr/>
              <p:nvPr/>
            </p:nvSpPr>
            <p:spPr>
              <a:xfrm rot="5400000" flipH="1">
                <a:off x="2666369" y="3300212"/>
                <a:ext cx="137335" cy="108000"/>
              </a:xfrm>
              <a:prstGeom prst="rightArrow">
                <a:avLst>
                  <a:gd name="adj1" fmla="val 32831"/>
                  <a:gd name="adj2" fmla="val 50000"/>
                </a:avLst>
              </a:prstGeom>
              <a:solidFill>
                <a:srgbClr val="4774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788">
                  <a:solidFill>
                    <a:prstClr val="white"/>
                  </a:solidFill>
                  <a:latin typeface="Calibri" panose="020F0502020204030204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23" name="Right Arrow 122"/>
            <p:cNvSpPr/>
            <p:nvPr/>
          </p:nvSpPr>
          <p:spPr>
            <a:xfrm rot="16200000" flipH="1">
              <a:off x="6231761" y="5805348"/>
              <a:ext cx="155199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24" name="Right Arrow 123"/>
            <p:cNvSpPr/>
            <p:nvPr/>
          </p:nvSpPr>
          <p:spPr>
            <a:xfrm rot="16200000" flipH="1">
              <a:off x="7005978" y="5805348"/>
              <a:ext cx="155199" cy="108000"/>
            </a:xfrm>
            <a:prstGeom prst="rightArrow">
              <a:avLst>
                <a:gd name="adj1" fmla="val 32831"/>
                <a:gd name="adj2" fmla="val 50000"/>
              </a:avLst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GB" sz="1350">
                <a:solidFill>
                  <a:prstClr val="white"/>
                </a:solidFill>
                <a:latin typeface="Calibri" panose="020F0502020204030204"/>
                <a:cs typeface="Times New Roman" panose="02020603050405020304" pitchFamily="18" charset="0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808219" y="1189818"/>
              <a:ext cx="2607693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825" b="1" dirty="0" err="1">
                  <a:solidFill>
                    <a:prstClr val="black"/>
                  </a:solidFill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vManager</a:t>
              </a:r>
              <a:r>
                <a:rPr lang="en-GB" sz="825" b="1" dirty="0">
                  <a:solidFill>
                    <a:prstClr val="black"/>
                  </a:solidFill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: </a:t>
              </a:r>
              <a:r>
                <a:rPr lang="en-GB" sz="825" dirty="0">
                  <a:solidFill>
                    <a:prstClr val="black"/>
                  </a:solidFill>
                  <a:latin typeface="Calibri" panose="020F0502020204030204"/>
                  <a:ea typeface="+mn-ea"/>
                  <a:cs typeface="Times New Roman" panose="02020603050405020304" pitchFamily="18" charset="0"/>
                </a:rPr>
                <a:t>Test handling +  GUI interface   </a:t>
              </a:r>
            </a:p>
          </p:txBody>
        </p:sp>
        <p:cxnSp>
          <p:nvCxnSpPr>
            <p:cNvPr id="126" name="Elbow Connector 125"/>
            <p:cNvCxnSpPr>
              <a:stCxn id="26" idx="0"/>
              <a:endCxn id="125" idx="3"/>
            </p:cNvCxnSpPr>
            <p:nvPr/>
          </p:nvCxnSpPr>
          <p:spPr>
            <a:xfrm rot="16200000" flipV="1">
              <a:off x="5148447" y="588089"/>
              <a:ext cx="1138127" cy="2603195"/>
            </a:xfrm>
            <a:prstGeom prst="bentConnector2">
              <a:avLst/>
            </a:prstGeom>
            <a:ln w="34925">
              <a:solidFill>
                <a:srgbClr val="0070C0"/>
              </a:solidFill>
              <a:headEnd w="sm" len="sm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/>
            <p:nvPr/>
          </p:nvCxnSpPr>
          <p:spPr>
            <a:xfrm>
              <a:off x="2884026" y="1423985"/>
              <a:ext cx="0" cy="226101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4" name="TextBox 223"/>
          <p:cNvSpPr txBox="1"/>
          <p:nvPr/>
        </p:nvSpPr>
        <p:spPr>
          <a:xfrm>
            <a:off x="5581299" y="6085008"/>
            <a:ext cx="3147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Alessandro Caratelli</a:t>
            </a:r>
            <a:r>
              <a:rPr lang="en-US" sz="1400" dirty="0" smtClean="0"/>
              <a:t>, </a:t>
            </a:r>
            <a:r>
              <a:rPr lang="en-US" sz="1400" dirty="0" smtClean="0"/>
              <a:t>CERN/EP/ESE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84623907"/>
      </p:ext>
    </p:extLst>
  </p:cSld>
  <p:clrMapOvr>
    <a:masterClrMapping/>
  </p:clrMapOvr>
  <p:transition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21/3 2019 verification meeting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6</a:t>
            </a:fld>
            <a:endParaRPr lang="el-G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556" y="116632"/>
            <a:ext cx="8556461" cy="61206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94819" y="6216982"/>
            <a:ext cx="4422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Svetlomir </a:t>
            </a:r>
            <a:r>
              <a:rPr lang="en-US" sz="1400" dirty="0" err="1" smtClean="0"/>
              <a:t>Hristozkoz</a:t>
            </a:r>
            <a:r>
              <a:rPr lang="en-US" sz="1400" dirty="0" smtClean="0"/>
              <a:t>, Gianluca Aglieri CERN/EP/ESE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69710325"/>
      </p:ext>
    </p:extLst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5"/>
          <p:cNvSpPr txBox="1"/>
          <p:nvPr/>
        </p:nvSpPr>
        <p:spPr>
          <a:xfrm>
            <a:off x="899592" y="203741"/>
            <a:ext cx="8451471" cy="860136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2903" spc="-1" dirty="0">
                <a:latin typeface="Arial"/>
              </a:rPr>
              <a:t>Timepix4 verification environment</a:t>
            </a:r>
          </a:p>
        </p:txBody>
      </p:sp>
      <p:sp>
        <p:nvSpPr>
          <p:cNvPr id="109" name="TextShape 69"/>
          <p:cNvSpPr txBox="1"/>
          <p:nvPr/>
        </p:nvSpPr>
        <p:spPr>
          <a:xfrm>
            <a:off x="539552" y="948665"/>
            <a:ext cx="6984776" cy="1040175"/>
          </a:xfrm>
          <a:prstGeom prst="rect">
            <a:avLst/>
          </a:prstGeom>
          <a:noFill/>
          <a:ln>
            <a:noFill/>
          </a:ln>
        </p:spPr>
        <p:txBody>
          <a:bodyPr lIns="81638" tIns="40819" rIns="81638" bIns="40819"/>
          <a:lstStyle/>
          <a:p>
            <a:r>
              <a:rPr lang="en-US" sz="1451" spc="-1">
                <a:latin typeface="Arial"/>
              </a:rPr>
              <a:t>Tools: IUS 15.2 + vManager, SystemVerilog + UVM 1.1d, Groups: CERN, NIKHEF</a:t>
            </a:r>
          </a:p>
          <a:p>
            <a:r>
              <a:rPr lang="en-US" sz="1451" spc="-1">
                <a:latin typeface="Arial"/>
              </a:rPr>
              <a:t>Project: Timepix4, Medipix4 collaboration, signoff spring/summer 2019</a:t>
            </a:r>
          </a:p>
          <a:p>
            <a:r>
              <a:rPr lang="en-US" sz="1451" spc="-1">
                <a:latin typeface="Arial"/>
              </a:rPr>
              <a:t>Phase: Final verification phase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88" y="1700808"/>
            <a:ext cx="7518225" cy="4588909"/>
          </a:xfrm>
          <a:prstGeom prst="rect">
            <a:avLst/>
          </a:prstGeom>
        </p:spPr>
      </p:pic>
      <p:sp>
        <p:nvSpPr>
          <p:cNvPr id="115" name="TextBox 114"/>
          <p:cNvSpPr txBox="1"/>
          <p:nvPr/>
        </p:nvSpPr>
        <p:spPr>
          <a:xfrm>
            <a:off x="6138500" y="6165304"/>
            <a:ext cx="28259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Tuomas </a:t>
            </a:r>
            <a:r>
              <a:rPr lang="en-US" sz="1400" dirty="0"/>
              <a:t>Poikela, CERN/EP/ESE</a:t>
            </a:r>
            <a:endParaRPr lang="en-GB" sz="1400" dirty="0"/>
          </a:p>
          <a:p>
            <a:endParaRPr lang="en-GB" sz="1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21/3 2019 verification meeting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7D6802-68C2-534B-B034-A37F1F61DD51}" type="slidenum">
              <a:rPr lang="el-GR" smtClean="0"/>
              <a:pPr>
                <a:defRPr/>
              </a:pPr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7822495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886700" cy="48229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ABCStar</a:t>
            </a:r>
            <a:r>
              <a:rPr lang="en-US" dirty="0" smtClean="0"/>
              <a:t> Verification Framework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044" y="1052737"/>
            <a:ext cx="8365331" cy="4948014"/>
          </a:xfrm>
        </p:spPr>
        <p:txBody>
          <a:bodyPr>
            <a:normAutofit/>
          </a:bodyPr>
          <a:lstStyle/>
          <a:p>
            <a:r>
              <a:rPr lang="en-US" sz="1500" dirty="0" err="1"/>
              <a:t>ABCStar</a:t>
            </a:r>
            <a:r>
              <a:rPr lang="en-US" sz="1500" dirty="0"/>
              <a:t> is an ATLAS silicon tracker (256 channels, strips are 90 um x 2.5cm to 5cm; die is 7.8x6.7 mm)</a:t>
            </a:r>
          </a:p>
          <a:p>
            <a:r>
              <a:rPr lang="en-US" sz="1500" dirty="0"/>
              <a:t>Prototype submission on May 2018</a:t>
            </a:r>
          </a:p>
          <a:p>
            <a:r>
              <a:rPr lang="en-US" sz="1500" dirty="0"/>
              <a:t>GF130nm, digital-on-top signoff, top half is custom layout and bottom half is digital</a:t>
            </a:r>
          </a:p>
          <a:p>
            <a:r>
              <a:rPr lang="en-US" sz="1500" dirty="0"/>
              <a:t>Silicon proven; TID tested; SEE tests in April 2019</a:t>
            </a:r>
          </a:p>
          <a:p>
            <a:r>
              <a:rPr lang="en-US" sz="1500" dirty="0"/>
              <a:t>Only one minor bug reported (so far): state machine halts &lt;- could have been easily detected!</a:t>
            </a:r>
          </a:p>
          <a:p>
            <a:endParaRPr lang="en-US" sz="900" dirty="0"/>
          </a:p>
          <a:p>
            <a:r>
              <a:rPr lang="en-US" sz="1500" dirty="0"/>
              <a:t>Tools:</a:t>
            </a:r>
          </a:p>
          <a:p>
            <a:pPr lvl="1">
              <a:lnSpc>
                <a:spcPct val="150000"/>
              </a:lnSpc>
            </a:pPr>
            <a:r>
              <a:rPr lang="en-US" sz="1200" dirty="0"/>
              <a:t>RTL: Verilog and VHDL</a:t>
            </a:r>
            <a:endParaRPr lang="en-US" sz="1050" dirty="0"/>
          </a:p>
          <a:p>
            <a:pPr lvl="1"/>
            <a:r>
              <a:rPr lang="en-US" sz="1200" dirty="0"/>
              <a:t>Verification: 	</a:t>
            </a:r>
            <a:r>
              <a:rPr lang="en-US" sz="1200" dirty="0" err="1"/>
              <a:t>systemVerilog</a:t>
            </a:r>
            <a:endParaRPr lang="en-US" sz="1200" dirty="0"/>
          </a:p>
          <a:p>
            <a:pPr marL="342900" lvl="1" indent="0">
              <a:buNone/>
            </a:pPr>
            <a:r>
              <a:rPr lang="en-US" sz="1200" dirty="0"/>
              <a:t>		Random constrained tests </a:t>
            </a:r>
          </a:p>
          <a:p>
            <a:pPr marL="342900" lvl="1" indent="0">
              <a:buNone/>
            </a:pPr>
            <a:r>
              <a:rPr lang="en-US" sz="1200" dirty="0"/>
              <a:t>		Assertions with golden model (</a:t>
            </a:r>
            <a:r>
              <a:rPr lang="en-US" sz="1200" dirty="0" err="1"/>
              <a:t>systemVerilog</a:t>
            </a:r>
            <a:r>
              <a:rPr lang="en-US" sz="1200" dirty="0"/>
              <a:t>) 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		and </a:t>
            </a:r>
            <a:r>
              <a:rPr lang="en-US" sz="1200" dirty="0"/>
              <a:t>cover groups</a:t>
            </a:r>
          </a:p>
          <a:p>
            <a:pPr marL="342900" lvl="1" indent="0">
              <a:buNone/>
            </a:pPr>
            <a:r>
              <a:rPr lang="en-US" sz="1200" dirty="0"/>
              <a:t>		Output decoder</a:t>
            </a:r>
          </a:p>
          <a:p>
            <a:pPr marL="342900" lvl="1" indent="0">
              <a:buNone/>
            </a:pPr>
            <a:r>
              <a:rPr lang="en-US" sz="1200" dirty="0"/>
              <a:t>		</a:t>
            </a:r>
            <a:r>
              <a:rPr lang="en-US" sz="1200" dirty="0" err="1"/>
              <a:t>vPlanner</a:t>
            </a:r>
            <a:r>
              <a:rPr lang="en-US" sz="1200" dirty="0"/>
              <a:t> for cover analysis</a:t>
            </a:r>
          </a:p>
          <a:p>
            <a:pPr marL="342900" lvl="1" indent="0">
              <a:buNone/>
            </a:pPr>
            <a:r>
              <a:rPr lang="en-US" sz="1200" dirty="0"/>
              <a:t>		JIRA for </a:t>
            </a:r>
            <a:r>
              <a:rPr lang="en-US" sz="1200" dirty="0" err="1"/>
              <a:t>bugtracking</a:t>
            </a:r>
            <a:endParaRPr lang="en-US" sz="1200" dirty="0"/>
          </a:p>
          <a:p>
            <a:pPr lvl="1">
              <a:lnSpc>
                <a:spcPct val="150000"/>
              </a:lnSpc>
            </a:pPr>
            <a:r>
              <a:rPr lang="en-US" sz="1200" dirty="0"/>
              <a:t>Implementation: Cadence tools</a:t>
            </a:r>
          </a:p>
          <a:p>
            <a:pPr lvl="1">
              <a:lnSpc>
                <a:spcPct val="100000"/>
              </a:lnSpc>
            </a:pPr>
            <a:r>
              <a:rPr lang="en-US" sz="1200" dirty="0"/>
              <a:t>DFT: scan chains</a:t>
            </a:r>
          </a:p>
          <a:p>
            <a:pPr lvl="1"/>
            <a:endParaRPr lang="en-US" sz="1200" dirty="0"/>
          </a:p>
          <a:p>
            <a:endParaRPr lang="en-US" sz="15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21" r="28125"/>
          <a:stretch/>
        </p:blipFill>
        <p:spPr>
          <a:xfrm rot="5400000">
            <a:off x="5697466" y="2626175"/>
            <a:ext cx="2808313" cy="35498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36096" y="5783129"/>
            <a:ext cx="315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Pedro Vicente Leitao, CERN/EP/ESE</a:t>
            </a:r>
            <a:endParaRPr lang="en-GB" sz="1400" dirty="0"/>
          </a:p>
          <a:p>
            <a:endParaRPr lang="en-GB" sz="1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21/3 2019 verification meeting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19029102"/>
      </p:ext>
    </p:extLst>
  </p:cSld>
  <p:clrMapOvr>
    <a:masterClrMapping/>
  </p:clrMapOvr>
  <p:transition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1" dirty="0" err="1">
                <a:latin typeface="Arial"/>
              </a:rPr>
              <a:t>LpGBT</a:t>
            </a:r>
            <a:r>
              <a:rPr lang="en-US" spc="-1" dirty="0">
                <a:latin typeface="Arial"/>
              </a:rPr>
              <a:t> ASIC (</a:t>
            </a:r>
            <a:r>
              <a:rPr lang="en-US" spc="-1" dirty="0" smtClean="0">
                <a:latin typeface="Arial"/>
              </a:rPr>
              <a:t>10Gbps) </a:t>
            </a:r>
            <a:r>
              <a:rPr lang="en-US" spc="-1" dirty="0">
                <a:latin typeface="Arial"/>
              </a:rPr>
              <a:t/>
            </a:r>
            <a:br>
              <a:rPr lang="en-US" spc="-1" dirty="0">
                <a:latin typeface="Arial"/>
              </a:rPr>
            </a:b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7388" y="3861047"/>
            <a:ext cx="4208412" cy="2634275"/>
          </a:xfrm>
        </p:spPr>
        <p:txBody>
          <a:bodyPr/>
          <a:lstStyle/>
          <a:p>
            <a:pPr marL="391867" indent="-293900">
              <a:spcBef>
                <a:spcPts val="6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900" spc="-1" dirty="0"/>
              <a:t>Groups involved in digital verification: CERN/EP-ESE</a:t>
            </a:r>
          </a:p>
          <a:p>
            <a:pPr marL="391867" indent="-293900">
              <a:spcBef>
                <a:spcPts val="6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900" spc="-1" dirty="0"/>
              <a:t>Status: prototype submitted on 07/2018</a:t>
            </a:r>
          </a:p>
          <a:p>
            <a:pPr marL="391867" indent="-293900">
              <a:spcBef>
                <a:spcPts val="6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900" spc="-1" dirty="0"/>
              <a:t>Design verification tools:</a:t>
            </a:r>
          </a:p>
          <a:p>
            <a:pPr marL="783734" lvl="1" indent="-293900">
              <a:spcBef>
                <a:spcPts val="60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900" spc="-1" dirty="0"/>
              <a:t>Languages used: Verilog / </a:t>
            </a:r>
            <a:r>
              <a:rPr lang="en-US" sz="900" spc="-1" dirty="0" err="1"/>
              <a:t>SystemVerilog</a:t>
            </a:r>
            <a:r>
              <a:rPr lang="en-US" sz="900" spc="-1" dirty="0"/>
              <a:t> / </a:t>
            </a:r>
            <a:r>
              <a:rPr lang="en-US" sz="900" spc="-1" dirty="0" err="1"/>
              <a:t>VerilogA</a:t>
            </a:r>
            <a:r>
              <a:rPr lang="en-US" sz="900" spc="-1" dirty="0"/>
              <a:t> / Spice</a:t>
            </a:r>
          </a:p>
          <a:p>
            <a:pPr marL="783734" lvl="1" indent="-293900">
              <a:spcBef>
                <a:spcPts val="60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900" spc="-1" dirty="0"/>
              <a:t>UVM + Verification IP (Mentor)</a:t>
            </a:r>
          </a:p>
          <a:p>
            <a:pPr marL="783734" lvl="1" indent="-293900">
              <a:spcBef>
                <a:spcPts val="60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900" spc="-1" dirty="0"/>
              <a:t>Cadence Incisive simulator</a:t>
            </a:r>
          </a:p>
          <a:p>
            <a:pPr marL="783734" lvl="1" indent="-293900">
              <a:spcBef>
                <a:spcPts val="60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900" spc="-1" dirty="0"/>
              <a:t>Mixed mode simulations (Verilog/</a:t>
            </a:r>
            <a:r>
              <a:rPr lang="en-US" sz="900" spc="-1" dirty="0" err="1"/>
              <a:t>SystemVerilog</a:t>
            </a:r>
            <a:r>
              <a:rPr lang="en-US" sz="900" spc="-1" dirty="0"/>
              <a:t>/UVM/</a:t>
            </a:r>
            <a:r>
              <a:rPr lang="en-US" sz="900" spc="-1" dirty="0" err="1"/>
              <a:t>VerilogA</a:t>
            </a:r>
            <a:r>
              <a:rPr lang="en-US" sz="900" spc="-1" dirty="0"/>
              <a:t>/Spice)</a:t>
            </a:r>
          </a:p>
          <a:p>
            <a:pPr marL="783734" lvl="1" indent="-293900">
              <a:spcBef>
                <a:spcPts val="60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900" spc="-1" dirty="0"/>
              <a:t>Continuous Integration (</a:t>
            </a:r>
            <a:r>
              <a:rPr lang="en-US" sz="900" spc="-1" dirty="0" err="1"/>
              <a:t>gitlab</a:t>
            </a:r>
            <a:r>
              <a:rPr lang="en-US" sz="900" spc="-1" dirty="0"/>
              <a:t> + virtual machines on CERN open stack + set of custom scripts)</a:t>
            </a:r>
          </a:p>
          <a:p>
            <a:pPr marL="1175602" lvl="2" indent="-261245">
              <a:spcBef>
                <a:spcPts val="6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900" spc="-1" dirty="0"/>
              <a:t>Regression testing</a:t>
            </a:r>
          </a:p>
          <a:p>
            <a:pPr marL="1175602" lvl="2" indent="-261245">
              <a:spcBef>
                <a:spcPts val="6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900" spc="-1" dirty="0"/>
              <a:t>Documentation generation and </a:t>
            </a:r>
            <a:r>
              <a:rPr lang="en-US" sz="900" spc="-1" dirty="0" smtClean="0"/>
              <a:t>publishing</a:t>
            </a:r>
            <a:endParaRPr lang="en-US" sz="900" spc="-1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3861048"/>
            <a:ext cx="4038600" cy="2634274"/>
          </a:xfrm>
        </p:spPr>
        <p:txBody>
          <a:bodyPr/>
          <a:lstStyle/>
          <a:p>
            <a:pPr marL="391867" indent="-293900">
              <a:spcBef>
                <a:spcPts val="6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900" spc="-1" dirty="0"/>
              <a:t>Design validation tools (FPGA based test system):</a:t>
            </a:r>
          </a:p>
          <a:p>
            <a:pPr marL="783734" lvl="1" indent="-293900">
              <a:spcBef>
                <a:spcPts val="60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900" spc="-1" dirty="0"/>
              <a:t>Languages used: VHDL / Python</a:t>
            </a:r>
          </a:p>
          <a:p>
            <a:pPr marL="783734" lvl="1" indent="-293900">
              <a:spcBef>
                <a:spcPts val="60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900" spc="-1" dirty="0"/>
              <a:t>Mentor Questa Simulator</a:t>
            </a:r>
          </a:p>
          <a:p>
            <a:pPr marL="783734" lvl="1" indent="-293900">
              <a:spcBef>
                <a:spcPts val="60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900" spc="-1" dirty="0" err="1"/>
              <a:t>Cocotb</a:t>
            </a:r>
            <a:r>
              <a:rPr lang="en-US" sz="900" spc="-1" dirty="0"/>
              <a:t> + GHDL simulator</a:t>
            </a:r>
          </a:p>
          <a:p>
            <a:pPr marL="783734" lvl="1" indent="-293900">
              <a:spcBef>
                <a:spcPts val="60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900" spc="-1" dirty="0"/>
              <a:t>Continuous Integration (</a:t>
            </a:r>
            <a:r>
              <a:rPr lang="en-US" sz="900" spc="-1" dirty="0" err="1"/>
              <a:t>gitlab</a:t>
            </a:r>
            <a:r>
              <a:rPr lang="en-US" sz="900" spc="-1" dirty="0"/>
              <a:t> + virtual machines on CERN open stack + set of custom scripts)</a:t>
            </a:r>
          </a:p>
          <a:p>
            <a:pPr marL="1175602" lvl="2" indent="-261245">
              <a:spcBef>
                <a:spcPts val="6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900" spc="-1" dirty="0"/>
              <a:t>Regression testing (including hardware)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21/3 2019 verification meeting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FE3219-93F8-3341-94BA-40DFB9BA6311}" type="slidenum">
              <a:rPr lang="el-GR" smtClean="0"/>
              <a:pPr>
                <a:defRPr/>
              </a:pPr>
              <a:t>9</a:t>
            </a:fld>
            <a:endParaRPr lang="el-G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073689"/>
            <a:ext cx="6264696" cy="28094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04048" y="5661248"/>
            <a:ext cx="39453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Szymon Kulis, Stefan </a:t>
            </a:r>
            <a:r>
              <a:rPr lang="en-US" sz="1400" dirty="0" err="1" smtClean="0"/>
              <a:t>Biereigel</a:t>
            </a:r>
            <a:r>
              <a:rPr lang="en-US" sz="1400" dirty="0" smtClean="0"/>
              <a:t>, </a:t>
            </a:r>
            <a:r>
              <a:rPr lang="en-US" sz="1400" dirty="0"/>
              <a:t>CERN/EP/ESE</a:t>
            </a:r>
            <a:endParaRPr lang="en-GB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54143946"/>
      </p:ext>
    </p:extLst>
  </p:cSld>
  <p:clrMapOvr>
    <a:masterClrMapping/>
  </p:clrMapOvr>
  <p:transition>
    <p:pull dir="d"/>
  </p:transition>
</p:sld>
</file>

<file path=ppt/theme/theme1.xml><?xml version="1.0" encoding="utf-8"?>
<a:theme xmlns:a="http://schemas.openxmlformats.org/drawingml/2006/main" name="Ed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43239</TotalTime>
  <Words>1241</Words>
  <Application>Microsoft Office PowerPoint</Application>
  <PresentationFormat>On-screen Show (4:3)</PresentationFormat>
  <Paragraphs>232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ＭＳ Ｐゴシック</vt:lpstr>
      <vt:lpstr>ＭＳ Ｐゴシック</vt:lpstr>
      <vt:lpstr>Arial</vt:lpstr>
      <vt:lpstr>Bookman Old Style</vt:lpstr>
      <vt:lpstr>Calibri</vt:lpstr>
      <vt:lpstr>Garamond</vt:lpstr>
      <vt:lpstr>Noto Sans CJK SC Regular</vt:lpstr>
      <vt:lpstr>Symbol</vt:lpstr>
      <vt:lpstr>Times New Roman</vt:lpstr>
      <vt:lpstr>Wingdings</vt:lpstr>
      <vt:lpstr>Edge</vt:lpstr>
      <vt:lpstr>Verification (digital):  ASICs and FPGAs</vt:lpstr>
      <vt:lpstr>Background &amp; History</vt:lpstr>
      <vt:lpstr>HEP Verification frameworks</vt:lpstr>
      <vt:lpstr>PowerPoint Presentation</vt:lpstr>
      <vt:lpstr>MPA – SSI: CMS tracker chips</vt:lpstr>
      <vt:lpstr>PowerPoint Presentation</vt:lpstr>
      <vt:lpstr>PowerPoint Presentation</vt:lpstr>
      <vt:lpstr>ABCStar Verification Framework</vt:lpstr>
      <vt:lpstr>LpGBT ASIC (10Gbps)  </vt:lpstr>
      <vt:lpstr>Observations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jorgen.christiansen@cern.ch</dc:creator>
  <cp:lastModifiedBy>Jorgen Christiansen</cp:lastModifiedBy>
  <cp:revision>1979</cp:revision>
  <cp:lastPrinted>2019-03-21T07:49:49Z</cp:lastPrinted>
  <dcterms:created xsi:type="dcterms:W3CDTF">2010-09-21T20:33:45Z</dcterms:created>
  <dcterms:modified xsi:type="dcterms:W3CDTF">2019-03-21T12:38:50Z</dcterms:modified>
</cp:coreProperties>
</file>