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9" r:id="rId3"/>
    <p:sldId id="275" r:id="rId4"/>
    <p:sldId id="271" r:id="rId5"/>
    <p:sldId id="273" r:id="rId6"/>
    <p:sldId id="270" r:id="rId7"/>
    <p:sldId id="274" r:id="rId8"/>
    <p:sldId id="272" r:id="rId9"/>
  </p:sldIdLst>
  <p:sldSz cx="9144000" cy="6858000" type="screen4x3"/>
  <p:notesSz cx="6997700" cy="9283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bg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bg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9494"/>
    <a:srgbClr val="476587"/>
    <a:srgbClr val="3C6992"/>
    <a:srgbClr val="00CC66"/>
    <a:srgbClr val="00FF99"/>
    <a:srgbClr val="66FFCC"/>
    <a:srgbClr val="FF0000"/>
    <a:srgbClr val="66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205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28" y="-78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7925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22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10075"/>
            <a:ext cx="5597525" cy="417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22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6975"/>
            <a:ext cx="3033713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>
                <a:solidFill>
                  <a:schemeClr val="tx1"/>
                </a:solidFill>
              </a:defRPr>
            </a:lvl1pPr>
          </a:lstStyle>
          <a:p>
            <a:fld id="{15A7DDB7-DE95-419C-BF07-4962951BC8F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7DDB7-DE95-419C-BF07-4962951BC8F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A7DDB7-DE95-419C-BF07-4962951BC8F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0"/>
            <a:ext cx="2057400" cy="62785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0"/>
            <a:ext cx="6019800" cy="62785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6400800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3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1143000"/>
            <a:ext cx="4038600" cy="5135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/>
            <a:endParaRPr lang="en-GB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6400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86360" tIns="43181" rIns="86360" bIns="43181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143000"/>
            <a:ext cx="8229600" cy="513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2" name="Picture 8" descr="Logo CERN width=144,      height=144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 rot="-5400000">
            <a:off x="-2870994" y="3593306"/>
            <a:ext cx="5943600" cy="28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r>
              <a:rPr lang="en-US" sz="1100" dirty="0"/>
              <a:t>TE-MPE-CP, RD, </a:t>
            </a:r>
            <a:r>
              <a:rPr lang="en-US" sz="1100" dirty="0" smtClean="0"/>
              <a:t>HC meeting </a:t>
            </a:r>
            <a:r>
              <a:rPr lang="en-US" sz="1100" dirty="0" smtClean="0"/>
              <a:t>12-Jan-2009</a:t>
            </a:r>
            <a:r>
              <a:rPr lang="en-US" dirty="0" smtClean="0"/>
              <a:t> </a:t>
            </a:r>
            <a:endParaRPr lang="en-US" dirty="0" smtClean="0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8077200" y="6477000"/>
            <a:ext cx="1020763" cy="26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223" tIns="48111" rIns="96223" bIns="48111"/>
          <a:lstStyle/>
          <a:p>
            <a:pPr algn="r" defTabSz="962025"/>
            <a:fld id="{FAD3F405-C8E1-4012-A95C-B7D5AD2C6A81}" type="slidenum">
              <a:rPr lang="de-DE" altLang="de-DE">
                <a:solidFill>
                  <a:srgbClr val="808080"/>
                </a:solidFill>
              </a:rPr>
              <a:pPr algn="r" defTabSz="962025"/>
              <a:t>‹#›</a:t>
            </a:fld>
            <a:endParaRPr lang="de-DE" altLang="de-DE">
              <a:solidFill>
                <a:srgbClr val="808080"/>
              </a:solidFill>
            </a:endParaRPr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934200" y="2438400"/>
            <a:ext cx="1447800" cy="762000"/>
          </a:xfrm>
          <a:prstGeom prst="rect">
            <a:avLst/>
          </a:prstGeom>
          <a:solidFill>
            <a:schemeClr val="bg1">
              <a:alpha val="74001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endParaRPr lang="en-US"/>
          </a:p>
        </p:txBody>
      </p:sp>
      <p:pic>
        <p:nvPicPr>
          <p:cNvPr id="1045" name="Picture 21" descr="at_logo_full_white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429000" y="7696200"/>
            <a:ext cx="1371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51" name="Picture 27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458200" y="0"/>
            <a:ext cx="685800" cy="685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txStyles>
    <p:titleStyle>
      <a:lvl1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+mj-lt"/>
          <a:ea typeface="+mj-ea"/>
          <a:cs typeface="+mj-cs"/>
        </a:defRPr>
      </a:lvl1pPr>
      <a:lvl2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2pPr>
      <a:lvl3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3pPr>
      <a:lvl4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4pPr>
      <a:lvl5pPr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5pPr>
      <a:lvl6pPr marL="4572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6pPr>
      <a:lvl7pPr marL="9144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7pPr>
      <a:lvl8pPr marL="13716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8pPr>
      <a:lvl9pPr marL="1828800" algn="l" defTabSz="727075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SzPct val="95000"/>
        <a:buFont typeface="Wingdings" pitchFamily="2" charset="2"/>
        <a:buChar char="è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Char char="•"/>
        <a:defRPr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lnSpc>
          <a:spcPts val="2075"/>
        </a:lnSpc>
        <a:spcBef>
          <a:spcPct val="50000"/>
        </a:spcBef>
        <a:spcAft>
          <a:spcPct val="0"/>
        </a:spcAft>
        <a:buClr>
          <a:srgbClr val="013469"/>
        </a:buClr>
        <a:buFont typeface="Arial" charset="0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Status </a:t>
            </a:r>
            <a:r>
              <a:rPr lang="en-US" sz="2400" dirty="0" smtClean="0">
                <a:solidFill>
                  <a:schemeClr val="tx1"/>
                </a:solidFill>
              </a:rPr>
              <a:t>of </a:t>
            </a:r>
            <a:r>
              <a:rPr lang="en-US" sz="2400" dirty="0" smtClean="0">
                <a:solidFill>
                  <a:schemeClr val="tx1"/>
                </a:solidFill>
              </a:rPr>
              <a:t>QPS – January 2010</a:t>
            </a:r>
            <a:endParaRPr lang="en-US" sz="24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R. Denz TE-MPE-CP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general issues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Besides nQPS commissioning all QPS and EE systems have to be prepared for the 2010 LHC run</a:t>
            </a:r>
          </a:p>
          <a:p>
            <a:pPr lvl="1"/>
            <a:r>
              <a:rPr lang="en-GB" dirty="0" smtClean="0"/>
              <a:t>Most of the work expected to be transparent to planning</a:t>
            </a:r>
          </a:p>
          <a:p>
            <a:pPr lvl="1"/>
            <a:r>
              <a:rPr lang="en-GB" dirty="0" smtClean="0"/>
              <a:t>Involves basically the QPS core team</a:t>
            </a:r>
          </a:p>
          <a:p>
            <a:pPr lvl="1"/>
            <a:r>
              <a:rPr lang="en-GB" dirty="0" smtClean="0"/>
              <a:t>Very few hardware interventions (exchange of broken items)</a:t>
            </a:r>
          </a:p>
          <a:p>
            <a:pPr lvl="1"/>
            <a:r>
              <a:rPr lang="en-GB" dirty="0" smtClean="0"/>
              <a:t>Protection system firmware upgrades (requires as well LHC access)</a:t>
            </a:r>
          </a:p>
          <a:p>
            <a:pPr lvl="2"/>
            <a:r>
              <a:rPr lang="en-GB" dirty="0" smtClean="0"/>
              <a:t>nQPS, 600 A,  IPD,IPQ &amp; IT</a:t>
            </a:r>
            <a:r>
              <a:rPr lang="en-GB" dirty="0" smtClean="0"/>
              <a:t>  </a:t>
            </a:r>
          </a:p>
          <a:p>
            <a:pPr lvl="1"/>
            <a:r>
              <a:rPr lang="en-GB" dirty="0" smtClean="0"/>
              <a:t>QPS-IST for LHC main circuits</a:t>
            </a:r>
          </a:p>
          <a:p>
            <a:pPr lvl="1"/>
            <a:r>
              <a:rPr lang="en-GB" dirty="0" smtClean="0"/>
              <a:t>QPS supervision upgrade (</a:t>
            </a:r>
            <a:r>
              <a:rPr lang="en-GB" dirty="0" smtClean="0">
                <a:sym typeface="Wingdings" pitchFamily="2" charset="2"/>
              </a:rPr>
              <a:t>EN-ICE and BE-CO)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supervision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RBAC enabled in strict mode for QPS and EE systems since last week</a:t>
            </a:r>
          </a:p>
          <a:p>
            <a:pPr lvl="1"/>
            <a:r>
              <a:rPr lang="en-GB" dirty="0" smtClean="0"/>
              <a:t>Successfully tested for QPS supervision and QPS specialist tools (JAVA and LV based)</a:t>
            </a:r>
          </a:p>
          <a:p>
            <a:pPr lvl="2"/>
            <a:r>
              <a:rPr lang="en-GB" dirty="0" smtClean="0"/>
              <a:t>Some specialist tools still to be updated</a:t>
            </a:r>
          </a:p>
          <a:p>
            <a:pPr lvl="1"/>
            <a:r>
              <a:rPr lang="en-GB" dirty="0" smtClean="0"/>
              <a:t>Access much more restricted than in 2010</a:t>
            </a:r>
          </a:p>
          <a:p>
            <a:pPr lvl="1"/>
            <a:r>
              <a:rPr lang="en-GB" dirty="0" smtClean="0"/>
              <a:t>Access to specialist tools only if really needed and after proper training</a:t>
            </a:r>
          </a:p>
          <a:p>
            <a:r>
              <a:rPr lang="en-GB" dirty="0" smtClean="0"/>
              <a:t>Macros and new tools</a:t>
            </a:r>
          </a:p>
          <a:p>
            <a:pPr lvl="1"/>
            <a:r>
              <a:rPr lang="en-GB" dirty="0" smtClean="0"/>
              <a:t>Macros for closing switches, resetting 600 A systems and calibration of nQPS currently under test in close collaboration with EN-ICE</a:t>
            </a:r>
          </a:p>
          <a:p>
            <a:pPr lvl="1"/>
            <a:r>
              <a:rPr lang="en-GB" dirty="0" smtClean="0"/>
              <a:t>New tools facilitating specialists tasks under development</a:t>
            </a:r>
          </a:p>
          <a:p>
            <a:pPr lvl="2"/>
            <a:r>
              <a:rPr lang="en-GB" dirty="0" smtClean="0"/>
              <a:t>E.g. DQQDS diagnostic tool etc.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piquet service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QPS piquet service in preparation</a:t>
            </a:r>
          </a:p>
          <a:p>
            <a:pPr lvl="1"/>
            <a:r>
              <a:rPr lang="en-GB" dirty="0" smtClean="0"/>
              <a:t>QPS piquet team incorporating QPS experts and additional support from other MPE sections (in total about 8 people)</a:t>
            </a:r>
          </a:p>
          <a:p>
            <a:pPr lvl="2"/>
            <a:r>
              <a:rPr lang="en-GB" dirty="0" smtClean="0"/>
              <a:t>Membership still to be defined and approved</a:t>
            </a:r>
          </a:p>
          <a:p>
            <a:pPr lvl="1"/>
            <a:r>
              <a:rPr lang="en-GB" dirty="0" smtClean="0"/>
              <a:t>Piquet task list:</a:t>
            </a:r>
          </a:p>
          <a:p>
            <a:pPr lvl="2"/>
            <a:r>
              <a:rPr lang="en-GB" dirty="0" smtClean="0"/>
              <a:t>Exchange of damaged QPS and EE hardware</a:t>
            </a:r>
          </a:p>
          <a:p>
            <a:pPr lvl="2"/>
            <a:r>
              <a:rPr lang="en-GB" dirty="0" smtClean="0"/>
              <a:t>Restart of QPS and EE systems</a:t>
            </a:r>
          </a:p>
          <a:p>
            <a:pPr lvl="2"/>
            <a:r>
              <a:rPr lang="en-GB" dirty="0" smtClean="0"/>
              <a:t>Link to expert in case of more serious problems</a:t>
            </a:r>
          </a:p>
          <a:p>
            <a:pPr lvl="3"/>
            <a:r>
              <a:rPr lang="en-GB" dirty="0" smtClean="0"/>
              <a:t>Note: very limited number of experts on best effort basis</a:t>
            </a:r>
          </a:p>
          <a:p>
            <a:pPr lvl="3"/>
            <a:r>
              <a:rPr lang="en-GB" dirty="0" smtClean="0"/>
              <a:t>Number of experts can hopefully be increased during 2010</a:t>
            </a:r>
          </a:p>
          <a:p>
            <a:pPr lvl="2"/>
            <a:r>
              <a:rPr lang="en-GB" dirty="0" smtClean="0"/>
              <a:t>...</a:t>
            </a:r>
          </a:p>
          <a:p>
            <a:pPr lvl="1"/>
            <a:r>
              <a:rPr lang="en-GB" dirty="0" smtClean="0"/>
              <a:t>Piquet infrastructure as well to be prepared</a:t>
            </a:r>
          </a:p>
          <a:p>
            <a:pPr lvl="2"/>
            <a:r>
              <a:rPr lang="en-GB" dirty="0" smtClean="0"/>
              <a:t>Phone number, cars, bicycles, tools ...</a:t>
            </a:r>
          </a:p>
          <a:p>
            <a:pPr lvl="1"/>
            <a:r>
              <a:rPr lang="en-GB" dirty="0" smtClean="0"/>
              <a:t>Piquet service supposed to be operational mid of February for beam commissioning and LHC operation (mandatory!)</a:t>
            </a:r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documentation, spares and reference systems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Documentation</a:t>
            </a:r>
          </a:p>
          <a:p>
            <a:pPr lvl="1"/>
            <a:r>
              <a:rPr lang="en-GB" dirty="0" smtClean="0"/>
              <a:t>QPS documentation including nQPS for users, operators and experts to be prepared and updated</a:t>
            </a:r>
          </a:p>
          <a:p>
            <a:pPr lvl="2"/>
            <a:r>
              <a:rPr lang="en-GB" dirty="0" smtClean="0"/>
              <a:t>Existing documentation partly obsolete</a:t>
            </a:r>
          </a:p>
          <a:p>
            <a:pPr lvl="2"/>
            <a:r>
              <a:rPr lang="en-GB" dirty="0" smtClean="0"/>
              <a:t>nQPS documentation including test procedures not yet complete</a:t>
            </a:r>
          </a:p>
          <a:p>
            <a:pPr lvl="1"/>
            <a:r>
              <a:rPr lang="en-GB" dirty="0" smtClean="0"/>
              <a:t>Write-ups for standard procedures (e.g. exchange of a quench heater power supply)</a:t>
            </a:r>
          </a:p>
          <a:p>
            <a:pPr lvl="1"/>
            <a:r>
              <a:rPr lang="en-GB" dirty="0" smtClean="0"/>
              <a:t>Special documentation and presentations for training</a:t>
            </a:r>
          </a:p>
          <a:p>
            <a:r>
              <a:rPr lang="en-GB" dirty="0" smtClean="0"/>
              <a:t>Spares</a:t>
            </a:r>
          </a:p>
          <a:p>
            <a:pPr lvl="1"/>
            <a:r>
              <a:rPr lang="en-GB" dirty="0" smtClean="0"/>
              <a:t>Critical situation end of 2009 for a number of items</a:t>
            </a:r>
          </a:p>
          <a:p>
            <a:pPr lvl="1"/>
            <a:r>
              <a:rPr lang="en-GB" dirty="0" smtClean="0"/>
              <a:t>Repair and test currently ongoing and advancing well</a:t>
            </a:r>
          </a:p>
          <a:p>
            <a:pPr lvl="1"/>
            <a:r>
              <a:rPr lang="en-GB" dirty="0" smtClean="0"/>
              <a:t>Refill of LHC stock (basically quench heater power supplies)</a:t>
            </a:r>
          </a:p>
          <a:p>
            <a:r>
              <a:rPr lang="en-GB" dirty="0" smtClean="0"/>
              <a:t>Reference systems </a:t>
            </a:r>
            <a:r>
              <a:rPr lang="en-GB" dirty="0" smtClean="0"/>
              <a:t>for test, debugging and further development</a:t>
            </a:r>
            <a:endParaRPr lang="en-GB" dirty="0" smtClean="0"/>
          </a:p>
          <a:p>
            <a:pPr lvl="1"/>
            <a:r>
              <a:rPr lang="en-GB" dirty="0" smtClean="0"/>
              <a:t>Existing systems to be upgraded to all </a:t>
            </a:r>
            <a:r>
              <a:rPr lang="en-GB" dirty="0" smtClean="0"/>
              <a:t>QPS/EE </a:t>
            </a:r>
            <a:r>
              <a:rPr lang="en-GB" dirty="0" smtClean="0"/>
              <a:t>system types </a:t>
            </a:r>
            <a:r>
              <a:rPr lang="en-GB" dirty="0" smtClean="0"/>
              <a:t>installed in </a:t>
            </a:r>
            <a:r>
              <a:rPr lang="en-GB" dirty="0" smtClean="0"/>
              <a:t>LHC</a:t>
            </a:r>
          </a:p>
          <a:p>
            <a:endParaRPr lang="en-GB" dirty="0"/>
          </a:p>
          <a:p>
            <a:pPr>
              <a:buNone/>
            </a:pP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main circuits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Apart from nQPS commissioning</a:t>
            </a:r>
            <a:endParaRPr lang="en-GB" dirty="0" smtClean="0"/>
          </a:p>
          <a:p>
            <a:pPr lvl="1"/>
            <a:r>
              <a:rPr lang="en-GB" dirty="0" smtClean="0"/>
              <a:t>All quench heater power supplies and energy extraction systems currently being switched off, but all </a:t>
            </a:r>
            <a:r>
              <a:rPr lang="en-GB" dirty="0" smtClean="0"/>
              <a:t>protection </a:t>
            </a:r>
            <a:r>
              <a:rPr lang="en-GB" dirty="0" smtClean="0"/>
              <a:t>systems running</a:t>
            </a:r>
          </a:p>
          <a:p>
            <a:pPr lvl="1"/>
            <a:r>
              <a:rPr lang="en-GB" dirty="0" smtClean="0"/>
              <a:t>Interlock tests to be repeated prior to quench heater charging and nQPS commissioning</a:t>
            </a:r>
          </a:p>
          <a:p>
            <a:pPr lvl="1"/>
            <a:r>
              <a:rPr lang="en-GB" dirty="0" smtClean="0"/>
              <a:t>Operation in 2009 fully satisfying</a:t>
            </a:r>
          </a:p>
          <a:p>
            <a:pPr lvl="2"/>
            <a:r>
              <a:rPr lang="en-GB" dirty="0" smtClean="0"/>
              <a:t>Practically all observed problems related to quench heater power supplies</a:t>
            </a:r>
          </a:p>
          <a:p>
            <a:pPr lvl="3"/>
            <a:r>
              <a:rPr lang="en-GB" dirty="0" smtClean="0"/>
              <a:t>Actual failure rate very low but 6200 units in LHC!</a:t>
            </a:r>
          </a:p>
          <a:p>
            <a:pPr lvl="1"/>
            <a:r>
              <a:rPr lang="en-GB" dirty="0" smtClean="0"/>
              <a:t>Operational procedures to be revised (potential loophole!)</a:t>
            </a:r>
          </a:p>
          <a:p>
            <a:pPr lvl="2"/>
            <a:r>
              <a:rPr lang="en-GB" dirty="0" smtClean="0"/>
              <a:t>The double fully redundant UPS powering scheme in place since 2009 requires for safe </a:t>
            </a:r>
            <a:r>
              <a:rPr lang="en-GB" dirty="0" smtClean="0"/>
              <a:t>operation</a:t>
            </a:r>
            <a:r>
              <a:rPr lang="en-GB" dirty="0" smtClean="0"/>
              <a:t> 2 out of 2 quad and 3 out of 4 dipole quench heater power supplies being available</a:t>
            </a:r>
          </a:p>
          <a:p>
            <a:pPr lvl="2"/>
            <a:r>
              <a:rPr lang="en-GB" dirty="0" smtClean="0"/>
              <a:t>In any other cases and </a:t>
            </a:r>
            <a:r>
              <a:rPr lang="en-GB" dirty="0" err="1" smtClean="0"/>
              <a:t>I</a:t>
            </a:r>
            <a:r>
              <a:rPr lang="en-GB" baseline="-25000" dirty="0" err="1" smtClean="0"/>
              <a:t>Circuit</a:t>
            </a:r>
            <a:r>
              <a:rPr lang="en-GB" dirty="0" smtClean="0"/>
              <a:t> &gt; 2 kA the concerned circuit </a:t>
            </a:r>
            <a:r>
              <a:rPr lang="en-GB" u="sng" dirty="0" smtClean="0"/>
              <a:t>must</a:t>
            </a:r>
            <a:r>
              <a:rPr lang="en-GB" dirty="0" smtClean="0"/>
              <a:t> be ramped down and the faulty power supply be exchanged 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IPQ, IPD and IT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IPQ’s, IPD and inner triplets</a:t>
            </a:r>
          </a:p>
          <a:p>
            <a:pPr lvl="1"/>
            <a:r>
              <a:rPr lang="en-GB" dirty="0" smtClean="0"/>
              <a:t>All </a:t>
            </a:r>
            <a:r>
              <a:rPr lang="en-GB" dirty="0" smtClean="0"/>
              <a:t>quench heater power supplies currently switched off. Systems will be restarted according to HC requirements  </a:t>
            </a:r>
            <a:endParaRPr lang="en-GB" dirty="0" smtClean="0"/>
          </a:p>
          <a:p>
            <a:pPr lvl="1"/>
            <a:r>
              <a:rPr lang="en-GB" dirty="0" smtClean="0"/>
              <a:t>Firmware </a:t>
            </a:r>
            <a:r>
              <a:rPr lang="en-GB" dirty="0" smtClean="0"/>
              <a:t>upgrade </a:t>
            </a:r>
            <a:r>
              <a:rPr lang="en-GB" dirty="0" smtClean="0"/>
              <a:t>for prevention of repeated heater firing to be completed (affects only field-bus controller not detectors)</a:t>
            </a:r>
          </a:p>
          <a:p>
            <a:pPr lvl="1"/>
            <a:r>
              <a:rPr lang="en-GB" dirty="0" smtClean="0"/>
              <a:t>Very stable operation in 2009</a:t>
            </a:r>
          </a:p>
          <a:p>
            <a:pPr lvl="2"/>
            <a:r>
              <a:rPr lang="en-GB" dirty="0" smtClean="0"/>
              <a:t>No changes of hardware or detector firmware required</a:t>
            </a:r>
            <a:endParaRPr lang="en-GB" dirty="0" smtClean="0"/>
          </a:p>
          <a:p>
            <a:pPr lvl="1"/>
            <a:r>
              <a:rPr lang="en-GB" dirty="0" smtClean="0"/>
              <a:t>nQPS (= dedicated splice measurement system) for these circuits not before end 2010</a:t>
            </a:r>
          </a:p>
          <a:p>
            <a:pPr lvl="2"/>
            <a:r>
              <a:rPr lang="en-GB" dirty="0" smtClean="0"/>
              <a:t>Upgrades only for diagnostic purposes; circuits are fully protected by the present syste</a:t>
            </a:r>
            <a:r>
              <a:rPr lang="en-GB" dirty="0" smtClean="0"/>
              <a:t>m</a:t>
            </a:r>
            <a:endParaRPr lang="en-GB" dirty="0" smtClean="0"/>
          </a:p>
          <a:p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1800" dirty="0" smtClean="0"/>
              <a:t>Status of QPS – 600 A</a:t>
            </a:r>
            <a:endParaRPr lang="en-US" sz="1800" dirty="0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762000"/>
            <a:ext cx="8229600" cy="5135563"/>
          </a:xfrm>
        </p:spPr>
        <p:txBody>
          <a:bodyPr/>
          <a:lstStyle/>
          <a:p>
            <a:r>
              <a:rPr lang="en-GB" dirty="0" smtClean="0"/>
              <a:t>600 A circuits</a:t>
            </a:r>
          </a:p>
          <a:p>
            <a:pPr lvl="1"/>
            <a:r>
              <a:rPr lang="en-GB" dirty="0" smtClean="0"/>
              <a:t>Most of problems observed during 2009 run related to a hand full of controllers / circuits</a:t>
            </a:r>
          </a:p>
          <a:p>
            <a:pPr lvl="2"/>
            <a:r>
              <a:rPr lang="en-GB" dirty="0" smtClean="0"/>
              <a:t>Hardware failures (very few)</a:t>
            </a:r>
          </a:p>
          <a:p>
            <a:pPr lvl="2"/>
            <a:r>
              <a:rPr lang="en-GB" dirty="0" smtClean="0"/>
              <a:t>Communication problems and problems with power cycles</a:t>
            </a:r>
          </a:p>
          <a:p>
            <a:pPr lvl="2"/>
            <a:r>
              <a:rPr lang="en-GB" dirty="0" smtClean="0"/>
              <a:t>Trips during pre-cycle and operation</a:t>
            </a:r>
          </a:p>
          <a:p>
            <a:pPr lvl="1"/>
            <a:r>
              <a:rPr lang="en-GB" dirty="0" smtClean="0"/>
              <a:t>Analysis is ongoing</a:t>
            </a:r>
          </a:p>
          <a:p>
            <a:pPr lvl="2"/>
            <a:r>
              <a:rPr lang="en-GB" dirty="0" smtClean="0"/>
              <a:t>In some cases help by MP3 may be needed</a:t>
            </a:r>
          </a:p>
          <a:p>
            <a:pPr lvl="2"/>
            <a:r>
              <a:rPr lang="en-GB" dirty="0" smtClean="0">
                <a:sym typeface="Wingdings" pitchFamily="2" charset="2"/>
              </a:rPr>
              <a:t>Firmware updates </a:t>
            </a:r>
          </a:p>
          <a:p>
            <a:pPr lvl="2"/>
            <a:r>
              <a:rPr lang="en-GB" dirty="0" smtClean="0">
                <a:sym typeface="Wingdings" pitchFamily="2" charset="2"/>
              </a:rPr>
              <a:t>Field-bus controllers, inductance tables (in a few cases only)</a:t>
            </a:r>
          </a:p>
          <a:p>
            <a:pPr lvl="2"/>
            <a:r>
              <a:rPr lang="en-GB" dirty="0" smtClean="0">
                <a:sym typeface="Wingdings" pitchFamily="2" charset="2"/>
              </a:rPr>
              <a:t>Change of thresholds only where absolutely needed 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Some hardware to be repaired exchanged</a:t>
            </a:r>
          </a:p>
          <a:p>
            <a:r>
              <a:rPr lang="en-GB" dirty="0" smtClean="0">
                <a:sym typeface="Wingdings" pitchFamily="2" charset="2"/>
              </a:rPr>
              <a:t>PGC tests mandatory for final validation </a:t>
            </a:r>
          </a:p>
          <a:p>
            <a:pPr lvl="1"/>
            <a:r>
              <a:rPr lang="en-GB" dirty="0" smtClean="0">
                <a:sym typeface="Wingdings" pitchFamily="2" charset="2"/>
              </a:rPr>
              <a:t>Upgrades may be required afterwards</a:t>
            </a:r>
            <a:endParaRPr lang="en-GB" dirty="0"/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T-MEL_template">
  <a:themeElements>
    <a:clrScheme name="AT-MEL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AT-MEL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35" tIns="45718" rIns="91435" bIns="45718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bg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AT-MEL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-MEL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-MEL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AT-MEL_template</Template>
  <TotalTime>27128</TotalTime>
  <Words>738</Words>
  <Application>Microsoft Office PowerPoint</Application>
  <PresentationFormat>On-screen Show (4:3)</PresentationFormat>
  <Paragraphs>82</Paragraphs>
  <Slides>8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AT-MEL_template</vt:lpstr>
      <vt:lpstr>Status of QPS – January 2010</vt:lpstr>
      <vt:lpstr>Status of QPS – general issues</vt:lpstr>
      <vt:lpstr>Status of QPS – supervision</vt:lpstr>
      <vt:lpstr>Status of QPS – piquet service</vt:lpstr>
      <vt:lpstr>Status of QPS – documentation, spares and reference systems</vt:lpstr>
      <vt:lpstr>Status of QPS – main circuits</vt:lpstr>
      <vt:lpstr>Status of QPS – IPQ, IPD and IT</vt:lpstr>
      <vt:lpstr>Status of QPS – 600 A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auchmann</dc:creator>
  <cp:lastModifiedBy>rdenz</cp:lastModifiedBy>
  <cp:revision>386</cp:revision>
  <dcterms:created xsi:type="dcterms:W3CDTF">2003-10-02T10:03:25Z</dcterms:created>
  <dcterms:modified xsi:type="dcterms:W3CDTF">2010-01-11T16:39:39Z</dcterms:modified>
</cp:coreProperties>
</file>