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337" r:id="rId2"/>
    <p:sldId id="388" r:id="rId3"/>
    <p:sldId id="387" r:id="rId4"/>
    <p:sldId id="390" r:id="rId5"/>
    <p:sldId id="383" r:id="rId6"/>
    <p:sldId id="384" r:id="rId7"/>
    <p:sldId id="385" r:id="rId8"/>
    <p:sldId id="386" r:id="rId9"/>
    <p:sldId id="358" r:id="rId10"/>
    <p:sldId id="357" r:id="rId11"/>
    <p:sldId id="360" r:id="rId12"/>
    <p:sldId id="361" r:id="rId13"/>
    <p:sldId id="369" r:id="rId14"/>
    <p:sldId id="370" r:id="rId15"/>
    <p:sldId id="371" r:id="rId16"/>
    <p:sldId id="372" r:id="rId17"/>
    <p:sldId id="373" r:id="rId18"/>
    <p:sldId id="365" r:id="rId19"/>
    <p:sldId id="359" r:id="rId20"/>
    <p:sldId id="392" r:id="rId21"/>
    <p:sldId id="393" r:id="rId2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FF"/>
    <a:srgbClr val="FF6600"/>
    <a:srgbClr val="CCCCFF"/>
  </p:clrMru>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63" autoAdjust="0"/>
    <p:restoredTop sz="93811" autoAdjust="0"/>
  </p:normalViewPr>
  <p:slideViewPr>
    <p:cSldViewPr snapToGrid="0">
      <p:cViewPr>
        <p:scale>
          <a:sx n="75" d="100"/>
          <a:sy n="75" d="100"/>
        </p:scale>
        <p:origin x="-456" y="162"/>
      </p:cViewPr>
      <p:guideLst>
        <p:guide orient="horz" pos="2469"/>
        <p:guide orient="horz" pos="2573"/>
        <p:guide orient="horz" pos="2825"/>
        <p:guide pos="2880"/>
        <p:guide pos="220"/>
      </p:guideLst>
    </p:cSldViewPr>
  </p:slideViewPr>
  <p:notesTextViewPr>
    <p:cViewPr>
      <p:scale>
        <a:sx n="100" d="100"/>
        <a:sy n="100" d="100"/>
      </p:scale>
      <p:origin x="0" y="0"/>
    </p:cViewPr>
  </p:notesTextViewPr>
  <p:notesViewPr>
    <p:cSldViewPr snapToGrid="0">
      <p:cViewPr varScale="1">
        <p:scale>
          <a:sx n="80" d="100"/>
          <a:sy n="80" d="100"/>
        </p:scale>
        <p:origin x="-2058"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55299" name="Rectangle 3"/>
          <p:cNvSpPr>
            <a:spLocks noGrp="1" noChangeArrowheads="1"/>
          </p:cNvSpPr>
          <p:nvPr>
            <p:ph type="dt" sz="quarter" idx="1"/>
          </p:nvPr>
        </p:nvSpPr>
        <p:spPr bwMode="auto">
          <a:xfrm>
            <a:off x="3970938" y="0"/>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C468DB50-2B0C-4DFD-8A7E-4D460284B5C9}" type="datetimeFigureOut">
              <a:rPr lang="en-US"/>
              <a:pPr>
                <a:defRPr/>
              </a:pPr>
              <a:t>1/11/2010</a:t>
            </a:fld>
            <a:endParaRPr lang="en-US" dirty="0"/>
          </a:p>
        </p:txBody>
      </p:sp>
      <p:sp>
        <p:nvSpPr>
          <p:cNvPr id="55300" name="Rectangle 4"/>
          <p:cNvSpPr>
            <a:spLocks noGrp="1" noChangeArrowheads="1"/>
          </p:cNvSpPr>
          <p:nvPr>
            <p:ph type="ftr" sz="quarter" idx="2"/>
          </p:nvPr>
        </p:nvSpPr>
        <p:spPr bwMode="auto">
          <a:xfrm>
            <a:off x="0" y="8829967"/>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55301" name="Rectangle 5"/>
          <p:cNvSpPr>
            <a:spLocks noGrp="1" noChangeArrowheads="1"/>
          </p:cNvSpPr>
          <p:nvPr>
            <p:ph type="sldNum" sz="quarter" idx="3"/>
          </p:nvPr>
        </p:nvSpPr>
        <p:spPr bwMode="auto">
          <a:xfrm>
            <a:off x="3970938" y="8829967"/>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D1EC730D-9369-4371-AA9F-9F4D9FFE54BA}"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pPr>
              <a:defRPr/>
            </a:pPr>
            <a:fld id="{BB4D1039-4548-46D0-A0A1-5296507D7792}" type="datetimeFigureOut">
              <a:rPr lang="en-US"/>
              <a:pPr>
                <a:defRPr/>
              </a:pPr>
              <a:t>1/11/2010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pPr>
              <a:defRPr/>
            </a:pPr>
            <a:fld id="{CB932661-5248-4A98-ABAA-E79DC843B5F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9</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18</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13</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14</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15</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16</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B932661-5248-4A98-ABAA-E79DC843B5FE}" type="slidenum">
              <a:rPr lang="en-US" smtClean="0"/>
              <a:pPr>
                <a:defRPr/>
              </a:pPr>
              <a:t>17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descr="newlhc logo1.gif"/>
          <p:cNvPicPr>
            <a:picLocks noChangeAspect="1"/>
          </p:cNvPicPr>
          <p:nvPr userDrawn="1"/>
        </p:nvPicPr>
        <p:blipFill>
          <a:blip r:embed="rId2" cstate="print"/>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
        <p:nvSpPr>
          <p:cNvPr id="10" name="Title 1"/>
          <p:cNvSpPr>
            <a:spLocks noGrp="1"/>
          </p:cNvSpPr>
          <p:nvPr>
            <p:ph type="title"/>
          </p:nvPr>
        </p:nvSpPr>
        <p:spPr>
          <a:xfrm>
            <a:off x="749300" y="4254500"/>
            <a:ext cx="8026400" cy="769441"/>
          </a:xfrm>
          <a:scene3d>
            <a:camera prst="orthographicFront"/>
            <a:lightRig rig="sunset" dir="t"/>
          </a:scene3d>
          <a:sp3d/>
        </p:spPr>
        <p:txBody>
          <a:bodyPr>
            <a:spAutoFit/>
          </a:bodyPr>
          <a:lstStyle>
            <a:lvl1pPr algn="r" rtl="0" fontAlgn="base">
              <a:spcBef>
                <a:spcPct val="0"/>
              </a:spcBef>
              <a:spcAft>
                <a:spcPct val="0"/>
              </a:spcAft>
              <a:defRPr lang="en-US" sz="4400" b="1" kern="1200"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j-lt"/>
                <a:ea typeface="+mn-ea"/>
                <a:cs typeface="+mn-cs"/>
              </a:defRPr>
            </a:lvl1pPr>
          </a:lstStyle>
          <a:p>
            <a:r>
              <a:rPr lang="en-US" dirty="0" smtClean="0"/>
              <a:t>Click to edit Master title style</a:t>
            </a:r>
            <a:endParaRPr lang="en-US" dirty="0"/>
          </a:p>
        </p:txBody>
      </p:sp>
      <p:sp>
        <p:nvSpPr>
          <p:cNvPr id="13" name="Text Placeholder 12"/>
          <p:cNvSpPr>
            <a:spLocks noGrp="1"/>
          </p:cNvSpPr>
          <p:nvPr>
            <p:ph type="body" sz="quarter" idx="10"/>
          </p:nvPr>
        </p:nvSpPr>
        <p:spPr>
          <a:xfrm>
            <a:off x="241300" y="5943600"/>
            <a:ext cx="2933700" cy="400110"/>
          </a:xfrm>
          <a:scene3d>
            <a:camera prst="orthographicFront"/>
            <a:lightRig rig="sunset" dir="t"/>
          </a:scene3d>
          <a:sp3d/>
        </p:spPr>
        <p:txBody>
          <a:bodyPr>
            <a:spAutoFit/>
          </a:bodyPr>
          <a:lstStyle>
            <a:lvl1pPr algn="l" rtl="0" fontAlgn="base">
              <a:spcBef>
                <a:spcPct val="0"/>
              </a:spcBef>
              <a:spcAft>
                <a:spcPct val="0"/>
              </a:spcAft>
              <a:buNone/>
              <a:defRPr lang="en-US" sz="2000" b="1" kern="1200"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j-lt"/>
                <a:ea typeface="+mn-ea"/>
                <a:cs typeface="+mn-cs"/>
              </a:defRPr>
            </a:lvl1pPr>
          </a:lstStyle>
          <a:p>
            <a:pPr lvl="0"/>
            <a:r>
              <a:rPr lang="en-US" dirty="0"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4" name="Picture 3" descr="newlhc logo1.gif"/>
          <p:cNvPicPr>
            <a:picLocks noChangeAspect="1"/>
          </p:cNvPicPr>
          <p:nvPr userDrawn="1"/>
        </p:nvPicPr>
        <p:blipFill>
          <a:blip r:embed="rId2" cstate="print"/>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
        <p:nvSpPr>
          <p:cNvPr id="11" name="Text Placeholder 10"/>
          <p:cNvSpPr>
            <a:spLocks noGrp="1"/>
          </p:cNvSpPr>
          <p:nvPr>
            <p:ph type="body" sz="quarter" idx="10"/>
          </p:nvPr>
        </p:nvSpPr>
        <p:spPr>
          <a:xfrm>
            <a:off x="685800" y="1295400"/>
            <a:ext cx="8128000" cy="4597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Placeholder 1"/>
          <p:cNvSpPr>
            <a:spLocks noGrp="1"/>
          </p:cNvSpPr>
          <p:nvPr>
            <p:ph type="title"/>
          </p:nvPr>
        </p:nvSpPr>
        <p:spPr bwMode="auto">
          <a:xfrm>
            <a:off x="1600200" y="152400"/>
            <a:ext cx="7315200" cy="792163"/>
          </a:xfrm>
          <a:prstGeom prst="rect">
            <a:avLst/>
          </a:prstGeom>
          <a:noFill/>
          <a:ln w="9525">
            <a:noFill/>
            <a:miter lim="800000"/>
            <a:headEnd/>
            <a:tailEnd/>
          </a:ln>
        </p:spPr>
        <p:txBody>
          <a:bodyPr/>
          <a:lstStyle>
            <a:lvl1pPr>
              <a:defRPr sz="3600"/>
            </a:lvl1pPr>
          </a:lstStyle>
          <a:p>
            <a:pPr lvl="0"/>
            <a:r>
              <a:rPr lang="en-US" dirty="0" smtClean="0"/>
              <a:t>Click to edit Master title style</a:t>
            </a:r>
          </a:p>
        </p:txBody>
      </p:sp>
      <p:sp>
        <p:nvSpPr>
          <p:cNvPr id="5" name="Date Placeholder 3"/>
          <p:cNvSpPr>
            <a:spLocks noGrp="1"/>
          </p:cNvSpPr>
          <p:nvPr>
            <p:ph type="dt" sz="half" idx="11"/>
          </p:nvPr>
        </p:nvSpPr>
        <p:spPr/>
        <p:txBody>
          <a:bodyPr/>
          <a:lstStyle>
            <a:lvl1pPr algn="l" fontAlgn="auto">
              <a:spcBef>
                <a:spcPts val="0"/>
              </a:spcBef>
              <a:spcAft>
                <a:spcPts val="0"/>
              </a:spcAft>
              <a:defRPr sz="1200" smtClean="0">
                <a:solidFill>
                  <a:schemeClr val="tx1">
                    <a:tint val="75000"/>
                  </a:schemeClr>
                </a:solidFill>
                <a:latin typeface="+mj-lt"/>
              </a:defRPr>
            </a:lvl1pPr>
          </a:lstStyle>
          <a:p>
            <a:pPr>
              <a:defRPr/>
            </a:pPr>
            <a:r>
              <a:rPr lang="en-US" smtClean="0"/>
              <a:t>12 January 2010</a:t>
            </a:r>
            <a:endParaRPr lang="en-US" dirty="0"/>
          </a:p>
        </p:txBody>
      </p:sp>
      <p:sp>
        <p:nvSpPr>
          <p:cNvPr id="6" name="Footer Placeholder 4"/>
          <p:cNvSpPr>
            <a:spLocks noGrp="1"/>
          </p:cNvSpPr>
          <p:nvPr>
            <p:ph type="ftr" sz="quarter" idx="12"/>
          </p:nvPr>
        </p:nvSpPr>
        <p:spPr/>
        <p:txBody>
          <a:bodyPr/>
          <a:lstStyle>
            <a:lvl1pPr algn="ctr" fontAlgn="auto">
              <a:spcBef>
                <a:spcPts val="0"/>
              </a:spcBef>
              <a:spcAft>
                <a:spcPts val="0"/>
              </a:spcAft>
              <a:defRPr sz="1200" dirty="0" smtClean="0">
                <a:solidFill>
                  <a:schemeClr val="tx1">
                    <a:tint val="75000"/>
                  </a:schemeClr>
                </a:solidFill>
                <a:latin typeface="+mj-lt"/>
              </a:defRPr>
            </a:lvl1pPr>
          </a:lstStyle>
          <a:p>
            <a:pPr>
              <a:defRPr/>
            </a:pPr>
            <a:r>
              <a:rPr lang="en-US" smtClean="0"/>
              <a:t>M.Solfaroli - Safety rules recall</a:t>
            </a:r>
            <a:endParaRPr lang="en-US"/>
          </a:p>
        </p:txBody>
      </p:sp>
      <p:sp>
        <p:nvSpPr>
          <p:cNvPr id="7" name="Slide Number Placeholder 5"/>
          <p:cNvSpPr>
            <a:spLocks noGrp="1"/>
          </p:cNvSpPr>
          <p:nvPr>
            <p:ph type="sldNum" sz="quarter" idx="13"/>
          </p:nvPr>
        </p:nvSpPr>
        <p:spPr/>
        <p:txBody>
          <a:bodyPr/>
          <a:lstStyle>
            <a:lvl1pPr algn="r" fontAlgn="auto">
              <a:spcBef>
                <a:spcPts val="0"/>
              </a:spcBef>
              <a:spcAft>
                <a:spcPts val="0"/>
              </a:spcAft>
              <a:defRPr sz="1200" smtClean="0">
                <a:solidFill>
                  <a:schemeClr val="tx1">
                    <a:tint val="75000"/>
                  </a:schemeClr>
                </a:solidFill>
                <a:latin typeface="+mj-lt"/>
              </a:defRPr>
            </a:lvl1pPr>
          </a:lstStyle>
          <a:p>
            <a:pPr>
              <a:defRPr/>
            </a:pPr>
            <a:fld id="{F5548BC7-4E35-4494-AD1E-CD52997EA5E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pic>
        <p:nvPicPr>
          <p:cNvPr id="3" name="Picture 2" descr="newlhc logo1.gif"/>
          <p:cNvPicPr>
            <a:picLocks noChangeAspect="1"/>
          </p:cNvPicPr>
          <p:nvPr userDrawn="1"/>
        </p:nvPicPr>
        <p:blipFill>
          <a:blip r:embed="rId2" cstate="print"/>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
        <p:nvSpPr>
          <p:cNvPr id="16" name="Title Placeholder 1"/>
          <p:cNvSpPr>
            <a:spLocks noGrp="1"/>
          </p:cNvSpPr>
          <p:nvPr>
            <p:ph type="title"/>
          </p:nvPr>
        </p:nvSpPr>
        <p:spPr bwMode="auto">
          <a:xfrm>
            <a:off x="1600200" y="152400"/>
            <a:ext cx="7315200" cy="792163"/>
          </a:xfrm>
          <a:prstGeom prst="rect">
            <a:avLst/>
          </a:prstGeom>
          <a:noFill/>
          <a:ln w="9525">
            <a:noFill/>
            <a:miter lim="800000"/>
            <a:headEnd/>
            <a:tailEnd/>
          </a:ln>
        </p:spPr>
        <p:txBody>
          <a:bodyPr/>
          <a:lstStyle>
            <a:lvl1pPr>
              <a:defRPr sz="3600"/>
            </a:lvl1pPr>
          </a:lstStyle>
          <a:p>
            <a:pPr lvl="0"/>
            <a:r>
              <a:rPr lang="en-US" dirty="0" smtClean="0"/>
              <a:t>Click to edit Master title style</a:t>
            </a:r>
          </a:p>
        </p:txBody>
      </p:sp>
      <p:sp>
        <p:nvSpPr>
          <p:cNvPr id="4" name="Date Placeholder 3"/>
          <p:cNvSpPr>
            <a:spLocks noGrp="1"/>
          </p:cNvSpPr>
          <p:nvPr>
            <p:ph type="dt" sz="half" idx="10"/>
          </p:nvPr>
        </p:nvSpPr>
        <p:spPr/>
        <p:txBody>
          <a:bodyPr/>
          <a:lstStyle>
            <a:lvl1pPr algn="l" fontAlgn="auto">
              <a:spcBef>
                <a:spcPts val="0"/>
              </a:spcBef>
              <a:spcAft>
                <a:spcPts val="0"/>
              </a:spcAft>
              <a:defRPr sz="1200" smtClean="0">
                <a:solidFill>
                  <a:schemeClr val="tx1">
                    <a:tint val="75000"/>
                  </a:schemeClr>
                </a:solidFill>
                <a:latin typeface="+mj-lt"/>
              </a:defRPr>
            </a:lvl1pPr>
          </a:lstStyle>
          <a:p>
            <a:pPr>
              <a:defRPr/>
            </a:pPr>
            <a:r>
              <a:rPr lang="en-US" smtClean="0"/>
              <a:t>12 January 2010</a:t>
            </a:r>
            <a:endParaRPr lang="en-US" dirty="0"/>
          </a:p>
        </p:txBody>
      </p:sp>
      <p:sp>
        <p:nvSpPr>
          <p:cNvPr id="5" name="Footer Placeholder 4"/>
          <p:cNvSpPr>
            <a:spLocks noGrp="1"/>
          </p:cNvSpPr>
          <p:nvPr>
            <p:ph type="ftr" sz="quarter" idx="11"/>
          </p:nvPr>
        </p:nvSpPr>
        <p:spPr/>
        <p:txBody>
          <a:bodyPr/>
          <a:lstStyle>
            <a:lvl1pPr algn="ctr" fontAlgn="auto">
              <a:spcBef>
                <a:spcPts val="0"/>
              </a:spcBef>
              <a:spcAft>
                <a:spcPts val="0"/>
              </a:spcAft>
              <a:defRPr sz="1200" dirty="0" smtClean="0">
                <a:solidFill>
                  <a:schemeClr val="tx1">
                    <a:tint val="75000"/>
                  </a:schemeClr>
                </a:solidFill>
                <a:latin typeface="+mj-lt"/>
              </a:defRPr>
            </a:lvl1pPr>
          </a:lstStyle>
          <a:p>
            <a:pPr>
              <a:defRPr/>
            </a:pPr>
            <a:r>
              <a:rPr lang="en-US" smtClean="0"/>
              <a:t>M.Solfaroli - Safety rules recall</a:t>
            </a:r>
            <a:endParaRPr lang="en-US"/>
          </a:p>
        </p:txBody>
      </p:sp>
      <p:sp>
        <p:nvSpPr>
          <p:cNvPr id="6" name="Slide Number Placeholder 5"/>
          <p:cNvSpPr>
            <a:spLocks noGrp="1"/>
          </p:cNvSpPr>
          <p:nvPr>
            <p:ph type="sldNum" sz="quarter" idx="12"/>
          </p:nvPr>
        </p:nvSpPr>
        <p:spPr/>
        <p:txBody>
          <a:bodyPr/>
          <a:lstStyle>
            <a:lvl1pPr algn="r" fontAlgn="auto">
              <a:spcBef>
                <a:spcPts val="0"/>
              </a:spcBef>
              <a:spcAft>
                <a:spcPts val="0"/>
              </a:spcAft>
              <a:defRPr sz="1200" smtClean="0">
                <a:solidFill>
                  <a:schemeClr val="tx1">
                    <a:tint val="75000"/>
                  </a:schemeClr>
                </a:solidFill>
                <a:latin typeface="+mj-lt"/>
              </a:defRPr>
            </a:lvl1pPr>
          </a:lstStyle>
          <a:p>
            <a:pPr>
              <a:defRPr/>
            </a:pPr>
            <a:fld id="{16BAE32C-62CE-41C0-B762-B49C73416AE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0060" y="500042"/>
            <a:ext cx="8183880" cy="642942"/>
          </a:xfrm>
        </p:spPr>
        <p:txBody>
          <a:bodyPr/>
          <a:lstStyle>
            <a:extLst/>
          </a:lstStyle>
          <a:p>
            <a:r>
              <a:rPr lang="en-US" dirty="0" smtClean="0"/>
              <a:t>Click to edit Master title style</a:t>
            </a:r>
            <a:endParaRPr lang="en-US" dirty="0"/>
          </a:p>
        </p:txBody>
      </p:sp>
      <p:sp>
        <p:nvSpPr>
          <p:cNvPr id="3" name="Content Placeholder 2"/>
          <p:cNvSpPr>
            <a:spLocks noGrp="1"/>
          </p:cNvSpPr>
          <p:nvPr>
            <p:ph idx="1"/>
          </p:nvPr>
        </p:nvSpPr>
        <p:spPr>
          <a:xfrm>
            <a:off x="480060" y="1285860"/>
            <a:ext cx="8183880" cy="4545142"/>
          </a:xfrm>
        </p:spPr>
        <p:txBody>
          <a:bodyPr/>
          <a:lstStyle>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lgn="r">
              <a:defRPr/>
            </a:lvl1pPr>
            <a:extLst/>
          </a:lstStyle>
          <a:p>
            <a:pPr>
              <a:defRPr/>
            </a:pPr>
            <a:r>
              <a:rPr lang="en-US" smtClean="0"/>
              <a:t>12 January 2010</a:t>
            </a:r>
            <a:endParaRPr lang="en-US"/>
          </a:p>
        </p:txBody>
      </p:sp>
      <p:sp>
        <p:nvSpPr>
          <p:cNvPr id="5" name="Footer Placeholder 4"/>
          <p:cNvSpPr>
            <a:spLocks noGrp="1"/>
          </p:cNvSpPr>
          <p:nvPr>
            <p:ph type="ftr" sz="quarter" idx="11"/>
          </p:nvPr>
        </p:nvSpPr>
        <p:spPr/>
        <p:txBody>
          <a:bodyPr/>
          <a:lstStyle>
            <a:lvl1pPr>
              <a:defRPr/>
            </a:lvl1pPr>
            <a:extLst/>
          </a:lstStyle>
          <a:p>
            <a:pPr>
              <a:defRPr/>
            </a:pPr>
            <a:r>
              <a:rPr lang="en-US" smtClean="0"/>
              <a:t>M.Solfaroli - Safety rules recall</a:t>
            </a: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CA5BB720-A2FB-4A92-8EA3-9097018649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gi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00200" y="152400"/>
            <a:ext cx="7315200" cy="7921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28600" y="990600"/>
            <a:ext cx="8686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553200"/>
            <a:ext cx="2133600" cy="16827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j-lt"/>
              </a:defRPr>
            </a:lvl1pPr>
          </a:lstStyle>
          <a:p>
            <a:pPr>
              <a:defRPr/>
            </a:pPr>
            <a:r>
              <a:rPr lang="en-US" smtClean="0"/>
              <a:t>12 January 2010</a:t>
            </a:r>
            <a:endParaRPr lang="en-US" dirty="0"/>
          </a:p>
        </p:txBody>
      </p:sp>
      <p:sp>
        <p:nvSpPr>
          <p:cNvPr id="5" name="Footer Placeholder 4"/>
          <p:cNvSpPr>
            <a:spLocks noGrp="1"/>
          </p:cNvSpPr>
          <p:nvPr>
            <p:ph type="ftr" sz="quarter" idx="3"/>
          </p:nvPr>
        </p:nvSpPr>
        <p:spPr>
          <a:xfrm>
            <a:off x="3124200" y="6553200"/>
            <a:ext cx="2895600" cy="168275"/>
          </a:xfrm>
          <a:prstGeom prst="rect">
            <a:avLst/>
          </a:prstGeom>
        </p:spPr>
        <p:txBody>
          <a:bodyPr vert="horz" lIns="91440" tIns="45720" rIns="91440" bIns="45720" rtlCol="0" anchor="ctr"/>
          <a:lstStyle>
            <a:lvl1pPr algn="ctr" fontAlgn="auto">
              <a:spcBef>
                <a:spcPts val="0"/>
              </a:spcBef>
              <a:spcAft>
                <a:spcPts val="0"/>
              </a:spcAft>
              <a:defRPr sz="1200" dirty="0" smtClean="0">
                <a:solidFill>
                  <a:schemeClr val="tx1">
                    <a:tint val="75000"/>
                  </a:schemeClr>
                </a:solidFill>
                <a:latin typeface="+mj-lt"/>
              </a:defRPr>
            </a:lvl1pPr>
          </a:lstStyle>
          <a:p>
            <a:pPr>
              <a:defRPr/>
            </a:pPr>
            <a:r>
              <a:rPr lang="en-US" smtClean="0"/>
              <a:t>M.Solfaroli - Safety rules recall</a:t>
            </a:r>
            <a:endParaRPr lang="en-US"/>
          </a:p>
        </p:txBody>
      </p:sp>
      <p:sp>
        <p:nvSpPr>
          <p:cNvPr id="6" name="Slide Number Placeholder 5"/>
          <p:cNvSpPr>
            <a:spLocks noGrp="1"/>
          </p:cNvSpPr>
          <p:nvPr>
            <p:ph type="sldNum" sz="quarter" idx="4"/>
          </p:nvPr>
        </p:nvSpPr>
        <p:spPr>
          <a:xfrm>
            <a:off x="6553200" y="6553200"/>
            <a:ext cx="2133600" cy="16827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j-lt"/>
              </a:defRPr>
            </a:lvl1pPr>
          </a:lstStyle>
          <a:p>
            <a:pPr>
              <a:defRPr/>
            </a:pPr>
            <a:fld id="{6B4F39A1-C717-4740-9250-EC687C84070B}" type="slidenum">
              <a:rPr lang="en-US"/>
              <a:pPr>
                <a:defRPr/>
              </a:pPr>
              <a:t>‹#›</a:t>
            </a:fld>
            <a:endParaRPr lang="en-US" dirty="0"/>
          </a:p>
        </p:txBody>
      </p:sp>
      <p:cxnSp>
        <p:nvCxnSpPr>
          <p:cNvPr id="8" name="Straight Connector 7"/>
          <p:cNvCxnSpPr/>
          <p:nvPr userDrawn="1"/>
        </p:nvCxnSpPr>
        <p:spPr>
          <a:xfrm>
            <a:off x="228600" y="914400"/>
            <a:ext cx="8686800" cy="1588"/>
          </a:xfrm>
          <a:prstGeom prst="line">
            <a:avLst/>
          </a:prstGeom>
          <a:ln w="19050"/>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228600" y="6399212"/>
            <a:ext cx="8686800" cy="1588"/>
          </a:xfrm>
          <a:prstGeom prst="line">
            <a:avLst/>
          </a:prstGeom>
          <a:ln w="19050"/>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10" name="Picture 9" descr="newlhc logo1.gif"/>
          <p:cNvPicPr>
            <a:picLocks noChangeAspect="1"/>
          </p:cNvPicPr>
          <p:nvPr userDrawn="1"/>
        </p:nvPicPr>
        <p:blipFill>
          <a:blip r:embed="rId6" cstate="print"/>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Lst>
  <p:hf hdr="0"/>
  <p:txStyles>
    <p:titleStyle>
      <a:lvl1pPr algn="r" rtl="0" eaLnBrk="0" fontAlgn="base" hangingPunct="0">
        <a:spcBef>
          <a:spcPct val="0"/>
        </a:spcBef>
        <a:spcAft>
          <a:spcPct val="0"/>
        </a:spcAft>
        <a:defRPr sz="3200" kern="1200">
          <a:solidFill>
            <a:schemeClr val="tx2"/>
          </a:solidFill>
          <a:latin typeface="+mj-lt"/>
          <a:ea typeface="+mj-ea"/>
          <a:cs typeface="+mj-cs"/>
        </a:defRPr>
      </a:lvl1pPr>
      <a:lvl2pPr algn="r" rtl="0" eaLnBrk="0" fontAlgn="base" hangingPunct="0">
        <a:spcBef>
          <a:spcPct val="0"/>
        </a:spcBef>
        <a:spcAft>
          <a:spcPct val="0"/>
        </a:spcAft>
        <a:defRPr sz="3200">
          <a:solidFill>
            <a:schemeClr val="tx2"/>
          </a:solidFill>
          <a:latin typeface="Trebuchet MS" pitchFamily="34" charset="0"/>
        </a:defRPr>
      </a:lvl2pPr>
      <a:lvl3pPr algn="r" rtl="0" eaLnBrk="0" fontAlgn="base" hangingPunct="0">
        <a:spcBef>
          <a:spcPct val="0"/>
        </a:spcBef>
        <a:spcAft>
          <a:spcPct val="0"/>
        </a:spcAft>
        <a:defRPr sz="3200">
          <a:solidFill>
            <a:schemeClr val="tx2"/>
          </a:solidFill>
          <a:latin typeface="Trebuchet MS" pitchFamily="34" charset="0"/>
        </a:defRPr>
      </a:lvl3pPr>
      <a:lvl4pPr algn="r" rtl="0" eaLnBrk="0" fontAlgn="base" hangingPunct="0">
        <a:spcBef>
          <a:spcPct val="0"/>
        </a:spcBef>
        <a:spcAft>
          <a:spcPct val="0"/>
        </a:spcAft>
        <a:defRPr sz="3200">
          <a:solidFill>
            <a:schemeClr val="tx2"/>
          </a:solidFill>
          <a:latin typeface="Trebuchet MS" pitchFamily="34" charset="0"/>
        </a:defRPr>
      </a:lvl4pPr>
      <a:lvl5pPr algn="r" rtl="0" eaLnBrk="0" fontAlgn="base" hangingPunct="0">
        <a:spcBef>
          <a:spcPct val="0"/>
        </a:spcBef>
        <a:spcAft>
          <a:spcPct val="0"/>
        </a:spcAft>
        <a:defRPr sz="3200">
          <a:solidFill>
            <a:schemeClr val="tx2"/>
          </a:solidFill>
          <a:latin typeface="Trebuchet MS" pitchFamily="34" charset="0"/>
        </a:defRPr>
      </a:lvl5pPr>
      <a:lvl6pPr marL="457200" algn="r" rtl="0" fontAlgn="base">
        <a:spcBef>
          <a:spcPct val="0"/>
        </a:spcBef>
        <a:spcAft>
          <a:spcPct val="0"/>
        </a:spcAft>
        <a:defRPr sz="4000">
          <a:solidFill>
            <a:schemeClr val="tx2"/>
          </a:solidFill>
          <a:latin typeface="Trebuchet MS" pitchFamily="34" charset="0"/>
        </a:defRPr>
      </a:lvl6pPr>
      <a:lvl7pPr marL="914400" algn="r" rtl="0" fontAlgn="base">
        <a:spcBef>
          <a:spcPct val="0"/>
        </a:spcBef>
        <a:spcAft>
          <a:spcPct val="0"/>
        </a:spcAft>
        <a:defRPr sz="4000">
          <a:solidFill>
            <a:schemeClr val="tx2"/>
          </a:solidFill>
          <a:latin typeface="Trebuchet MS" pitchFamily="34" charset="0"/>
        </a:defRPr>
      </a:lvl7pPr>
      <a:lvl8pPr marL="1371600" algn="r" rtl="0" fontAlgn="base">
        <a:spcBef>
          <a:spcPct val="0"/>
        </a:spcBef>
        <a:spcAft>
          <a:spcPct val="0"/>
        </a:spcAft>
        <a:defRPr sz="4000">
          <a:solidFill>
            <a:schemeClr val="tx2"/>
          </a:solidFill>
          <a:latin typeface="Trebuchet MS" pitchFamily="34" charset="0"/>
        </a:defRPr>
      </a:lvl8pPr>
      <a:lvl9pPr marL="1828800" algn="r" rtl="0" fontAlgn="base">
        <a:spcBef>
          <a:spcPct val="0"/>
        </a:spcBef>
        <a:spcAft>
          <a:spcPct val="0"/>
        </a:spcAft>
        <a:defRPr sz="4000">
          <a:solidFill>
            <a:schemeClr val="tx2"/>
          </a:solidFill>
          <a:latin typeface="Trebuchet MS"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2"/>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2"/>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2"/>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2"/>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2"/>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hyperlink" Target="http://indico.cern.ch/conferenceDisplay.py?confId=64274"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indico.cern.ch/conferenceDisplay.py?confId=64274" TargetMode="External"/><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8.gif"/></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41300" y="6416325"/>
            <a:ext cx="2933700" cy="400110"/>
          </a:xfrm>
        </p:spPr>
        <p:txBody>
          <a:bodyPr/>
          <a:lstStyle/>
          <a:p>
            <a:r>
              <a:rPr lang="fr-CH" dirty="0" err="1" smtClean="0"/>
              <a:t>M.Solfaroli</a:t>
            </a:r>
            <a:endParaRPr lang="en-GB" dirty="0"/>
          </a:p>
        </p:txBody>
      </p:sp>
      <p:sp>
        <p:nvSpPr>
          <p:cNvPr id="4" name="TextBox 3"/>
          <p:cNvSpPr txBox="1"/>
          <p:nvPr/>
        </p:nvSpPr>
        <p:spPr>
          <a:xfrm>
            <a:off x="1583352" y="-4630"/>
            <a:ext cx="5872120" cy="830997"/>
          </a:xfrm>
          <a:prstGeom prst="rect">
            <a:avLst/>
          </a:prstGeom>
          <a:noFill/>
        </p:spPr>
        <p:txBody>
          <a:bodyPr wrap="none" rtlCol="0">
            <a:spAutoFit/>
          </a:bodyPr>
          <a:lstStyle/>
          <a:p>
            <a:pPr algn="ctr"/>
            <a:r>
              <a:rPr lang="en-US" sz="4800" b="1" dirty="0" smtClean="0">
                <a:ln w="17780" cmpd="sng">
                  <a:solidFill>
                    <a:schemeClr val="accent1">
                      <a:tint val="3000"/>
                    </a:schemeClr>
                  </a:solidFill>
                  <a:prstDash val="solid"/>
                  <a:miter lim="800000"/>
                </a:ln>
                <a:effectLst>
                  <a:outerShdw blurRad="55000" dist="50800" dir="5400000" algn="tl">
                    <a:srgbClr val="000000">
                      <a:alpha val="33000"/>
                    </a:srgbClr>
                  </a:outerShdw>
                </a:effectLst>
                <a:ea typeface="Times New Roman"/>
              </a:rPr>
              <a:t>Safety Rules Recall</a:t>
            </a:r>
            <a:endParaRPr lang="en-US" sz="2800" b="1" dirty="0" smtClean="0">
              <a:ln w="17780" cmpd="sng">
                <a:solidFill>
                  <a:schemeClr val="accent1">
                    <a:tint val="3000"/>
                  </a:schemeClr>
                </a:solidFill>
                <a:prstDash val="solid"/>
                <a:miter lim="800000"/>
              </a:ln>
              <a:effectLst>
                <a:outerShdw blurRad="55000" dist="50800" dir="5400000" algn="tl">
                  <a:srgbClr val="000000">
                    <a:alpha val="33000"/>
                  </a:srgbClr>
                </a:outerShdw>
              </a:effectLst>
              <a:latin typeface="+mj-lt"/>
              <a:ea typeface="Times New Roman"/>
            </a:endParaRPr>
          </a:p>
        </p:txBody>
      </p:sp>
      <p:pic>
        <p:nvPicPr>
          <p:cNvPr id="6" name="Picture 5" descr="CERN logo Withe.jpg"/>
          <p:cNvPicPr>
            <a:picLocks noChangeAspect="1"/>
          </p:cNvPicPr>
          <p:nvPr/>
        </p:nvPicPr>
        <p:blipFill>
          <a:blip r:embed="rId2" cstate="print"/>
          <a:stretch>
            <a:fillRect/>
          </a:stretch>
        </p:blipFill>
        <p:spPr>
          <a:xfrm>
            <a:off x="8288369" y="25400"/>
            <a:ext cx="854476" cy="838200"/>
          </a:xfrm>
          <a:prstGeom prst="rect">
            <a:avLst/>
          </a:prstGeom>
        </p:spPr>
      </p:pic>
      <p:pic>
        <p:nvPicPr>
          <p:cNvPr id="1027" name="Picture 3"/>
          <p:cNvPicPr>
            <a:picLocks noChangeAspect="1" noChangeArrowheads="1"/>
          </p:cNvPicPr>
          <p:nvPr/>
        </p:nvPicPr>
        <p:blipFill>
          <a:blip r:embed="rId3" cstate="print"/>
          <a:srcRect b="3775"/>
          <a:stretch>
            <a:fillRect/>
          </a:stretch>
        </p:blipFill>
        <p:spPr bwMode="auto">
          <a:xfrm>
            <a:off x="857250" y="1028700"/>
            <a:ext cx="7432027" cy="4864100"/>
          </a:xfrm>
          <a:prstGeom prst="rect">
            <a:avLst/>
          </a:prstGeom>
          <a:noFill/>
          <a:ln w="9525">
            <a:noFill/>
            <a:miter lim="800000"/>
            <a:headEnd/>
            <a:tailEnd/>
          </a:ln>
          <a:effectLst/>
        </p:spPr>
      </p:pic>
      <p:sp>
        <p:nvSpPr>
          <p:cNvPr id="14" name="WordArt 75"/>
          <p:cNvSpPr>
            <a:spLocks noChangeArrowheads="1" noChangeShapeType="1" noTextEdit="1"/>
          </p:cNvSpPr>
          <p:nvPr/>
        </p:nvSpPr>
        <p:spPr bwMode="auto">
          <a:xfrm rot="19439940">
            <a:off x="3552000" y="2924186"/>
            <a:ext cx="1600200" cy="647700"/>
          </a:xfrm>
          <a:prstGeom prst="rect">
            <a:avLst/>
          </a:prstGeom>
        </p:spPr>
        <p:txBody>
          <a:bodyPr wrap="none" fromWordArt="1">
            <a:prstTxWarp prst="textPlain">
              <a:avLst>
                <a:gd name="adj" fmla="val 50000"/>
              </a:avLst>
            </a:prstTxWarp>
          </a:bodyPr>
          <a:lstStyle/>
          <a:p>
            <a:pPr algn="ctr"/>
            <a:r>
              <a:rPr lang="en-US" sz="3600" kern="10" dirty="0">
                <a:ln w="28575">
                  <a:solidFill>
                    <a:srgbClr val="FF0066"/>
                  </a:solidFill>
                  <a:round/>
                  <a:headEnd/>
                  <a:tailEnd/>
                </a:ln>
                <a:solidFill>
                  <a:srgbClr val="FFFFFF"/>
                </a:solidFill>
                <a:effectLst>
                  <a:outerShdw dist="52363" dir="842175" algn="ctr" rotWithShape="0">
                    <a:srgbClr val="868686">
                      <a:alpha val="50000"/>
                    </a:srgbClr>
                  </a:outerShdw>
                </a:effectLst>
                <a:latin typeface="Arial Black"/>
              </a:rPr>
              <a:t>Safety</a:t>
            </a:r>
          </a:p>
        </p:txBody>
      </p:sp>
      <p:sp>
        <p:nvSpPr>
          <p:cNvPr id="15" name="AutoShape 76"/>
          <p:cNvSpPr>
            <a:spLocks noChangeArrowheads="1"/>
          </p:cNvSpPr>
          <p:nvPr/>
        </p:nvSpPr>
        <p:spPr bwMode="auto">
          <a:xfrm rot="19439940">
            <a:off x="3347324" y="2823777"/>
            <a:ext cx="1957388" cy="833437"/>
          </a:xfrm>
          <a:prstGeom prst="roundRect">
            <a:avLst>
              <a:gd name="adj" fmla="val 16667"/>
            </a:avLst>
          </a:prstGeom>
          <a:noFill/>
          <a:ln w="38100" algn="ctr">
            <a:solidFill>
              <a:srgbClr val="FF0066"/>
            </a:solidFill>
            <a:round/>
            <a:headEnd/>
            <a:tailEnd/>
          </a:ln>
          <a:effectLst>
            <a:outerShdw dist="52363" dir="842175" algn="ctr" rotWithShape="0">
              <a:srgbClr val="5F5F5F">
                <a:alpha val="50000"/>
              </a:srgbClr>
            </a:outerShdw>
          </a:effectLst>
        </p:spPr>
        <p:txBody>
          <a:bodyPr wrap="none" anchor="ctr"/>
          <a:lstStyle/>
          <a:p>
            <a:endParaRPr lang="en-US" dirty="0"/>
          </a:p>
        </p:txBody>
      </p:sp>
      <p:sp>
        <p:nvSpPr>
          <p:cNvPr id="9" name="Rectangle 8"/>
          <p:cNvSpPr/>
          <p:nvPr/>
        </p:nvSpPr>
        <p:spPr>
          <a:xfrm>
            <a:off x="774700" y="5964535"/>
            <a:ext cx="7937500" cy="369332"/>
          </a:xfrm>
          <a:prstGeom prst="rect">
            <a:avLst/>
          </a:prstGeom>
        </p:spPr>
        <p:txBody>
          <a:bodyPr wrap="square">
            <a:spAutoFit/>
          </a:bodyPr>
          <a:lstStyle/>
          <a:p>
            <a:r>
              <a:rPr lang="en-US" dirty="0" smtClean="0">
                <a:latin typeface="Trebuchet MS" pitchFamily="34" charset="0"/>
              </a:rPr>
              <a:t>For more info: </a:t>
            </a:r>
            <a:r>
              <a:rPr lang="en-US" dirty="0" smtClean="0">
                <a:latin typeface="Trebuchet MS" pitchFamily="34" charset="0"/>
                <a:hlinkClick r:id="rId4"/>
              </a:rPr>
              <a:t>http://indico.cern.ch/conferenceDisplay.py?confId=64274</a:t>
            </a:r>
            <a:r>
              <a:rPr lang="en-US" dirty="0" smtClean="0">
                <a:latin typeface="Trebuchet MS" pitchFamily="34" charset="0"/>
              </a:rPr>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10</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10" name="TextBox 9"/>
          <p:cNvSpPr txBox="1"/>
          <p:nvPr/>
        </p:nvSpPr>
        <p:spPr>
          <a:xfrm>
            <a:off x="787400" y="2159000"/>
            <a:ext cx="2927404" cy="1015663"/>
          </a:xfrm>
          <a:prstGeom prst="rect">
            <a:avLst/>
          </a:prstGeom>
          <a:noFill/>
        </p:spPr>
        <p:txBody>
          <a:bodyPr wrap="none" rtlCol="0">
            <a:spAutoFit/>
          </a:bodyPr>
          <a:lstStyle/>
          <a:p>
            <a:r>
              <a:rPr lang="en-US" sz="6000" b="1" dirty="0" smtClean="0">
                <a:solidFill>
                  <a:srgbClr val="C00000"/>
                </a:solidFill>
                <a:latin typeface="Trebuchet MS" pitchFamily="34" charset="0"/>
              </a:rPr>
              <a:t>PHASE I</a:t>
            </a:r>
          </a:p>
        </p:txBody>
      </p:sp>
      <p:sp>
        <p:nvSpPr>
          <p:cNvPr id="12" name="TextBox 11"/>
          <p:cNvSpPr txBox="1"/>
          <p:nvPr/>
        </p:nvSpPr>
        <p:spPr>
          <a:xfrm>
            <a:off x="787400" y="4140200"/>
            <a:ext cx="3142207" cy="1015663"/>
          </a:xfrm>
          <a:prstGeom prst="rect">
            <a:avLst/>
          </a:prstGeom>
          <a:noFill/>
        </p:spPr>
        <p:txBody>
          <a:bodyPr wrap="none" rtlCol="0">
            <a:spAutoFit/>
          </a:bodyPr>
          <a:lstStyle/>
          <a:p>
            <a:r>
              <a:rPr lang="en-US" sz="6000" b="1" dirty="0" smtClean="0">
                <a:solidFill>
                  <a:srgbClr val="C00000"/>
                </a:solidFill>
                <a:latin typeface="Trebuchet MS" pitchFamily="34" charset="0"/>
              </a:rPr>
              <a:t>PHASE II</a:t>
            </a:r>
          </a:p>
        </p:txBody>
      </p:sp>
      <p:sp>
        <p:nvSpPr>
          <p:cNvPr id="13" name="Right Arrow 12"/>
          <p:cNvSpPr/>
          <p:nvPr/>
        </p:nvSpPr>
        <p:spPr>
          <a:xfrm>
            <a:off x="4089400" y="2552700"/>
            <a:ext cx="609600" cy="2413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4127500" y="4483100"/>
            <a:ext cx="609600" cy="2413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5029200" y="2082800"/>
            <a:ext cx="3722494" cy="1200329"/>
          </a:xfrm>
          <a:prstGeom prst="rect">
            <a:avLst/>
          </a:prstGeom>
          <a:noFill/>
        </p:spPr>
        <p:txBody>
          <a:bodyPr wrap="none" rtlCol="0">
            <a:spAutoFit/>
          </a:bodyPr>
          <a:lstStyle/>
          <a:p>
            <a:pPr>
              <a:buFont typeface="Arial" pitchFamily="34" charset="0"/>
              <a:buChar char="•"/>
            </a:pPr>
            <a:r>
              <a:rPr lang="en-US" b="1" dirty="0" smtClean="0">
                <a:solidFill>
                  <a:srgbClr val="002060"/>
                </a:solidFill>
                <a:latin typeface="Trebuchet MS" pitchFamily="34" charset="0"/>
              </a:rPr>
              <a:t> LOW CURRENT phase</a:t>
            </a:r>
          </a:p>
          <a:p>
            <a:pPr>
              <a:buFont typeface="Arial" pitchFamily="34" charset="0"/>
              <a:buChar char="•"/>
            </a:pPr>
            <a:r>
              <a:rPr lang="en-US" b="1" dirty="0" smtClean="0">
                <a:solidFill>
                  <a:srgbClr val="002060"/>
                </a:solidFill>
                <a:latin typeface="Trebuchet MS" pitchFamily="34" charset="0"/>
              </a:rPr>
              <a:t> Underground areas and tunnel</a:t>
            </a:r>
          </a:p>
          <a:p>
            <a:r>
              <a:rPr lang="en-US" b="1" dirty="0" smtClean="0">
                <a:solidFill>
                  <a:srgbClr val="002060"/>
                </a:solidFill>
                <a:latin typeface="Trebuchet MS" pitchFamily="34" charset="0"/>
              </a:rPr>
              <a:t>accessible for people involved in</a:t>
            </a:r>
          </a:p>
          <a:p>
            <a:r>
              <a:rPr lang="en-US" b="1" dirty="0" smtClean="0">
                <a:solidFill>
                  <a:srgbClr val="002060"/>
                </a:solidFill>
                <a:latin typeface="Trebuchet MS" pitchFamily="34" charset="0"/>
              </a:rPr>
              <a:t>powering tests</a:t>
            </a:r>
          </a:p>
        </p:txBody>
      </p:sp>
      <p:sp>
        <p:nvSpPr>
          <p:cNvPr id="17" name="TextBox 16"/>
          <p:cNvSpPr txBox="1"/>
          <p:nvPr/>
        </p:nvSpPr>
        <p:spPr>
          <a:xfrm>
            <a:off x="5067300" y="4140200"/>
            <a:ext cx="2736647" cy="923330"/>
          </a:xfrm>
          <a:prstGeom prst="rect">
            <a:avLst/>
          </a:prstGeom>
          <a:noFill/>
        </p:spPr>
        <p:txBody>
          <a:bodyPr wrap="none" rtlCol="0">
            <a:spAutoFit/>
          </a:bodyPr>
          <a:lstStyle/>
          <a:p>
            <a:pPr>
              <a:buFont typeface="Arial" pitchFamily="34" charset="0"/>
              <a:buChar char="•"/>
            </a:pPr>
            <a:r>
              <a:rPr lang="en-US" b="1" dirty="0" smtClean="0">
                <a:solidFill>
                  <a:srgbClr val="002060"/>
                </a:solidFill>
                <a:latin typeface="Trebuchet MS" pitchFamily="34" charset="0"/>
              </a:rPr>
              <a:t> HIGH CURRENT phase</a:t>
            </a:r>
          </a:p>
          <a:p>
            <a:pPr>
              <a:buFont typeface="Arial" pitchFamily="34" charset="0"/>
              <a:buChar char="•"/>
            </a:pPr>
            <a:r>
              <a:rPr lang="en-US" b="1" dirty="0" smtClean="0">
                <a:solidFill>
                  <a:srgbClr val="002060"/>
                </a:solidFill>
                <a:latin typeface="Trebuchet MS" pitchFamily="34" charset="0"/>
              </a:rPr>
              <a:t> No access for anybody</a:t>
            </a:r>
          </a:p>
          <a:p>
            <a:r>
              <a:rPr lang="en-US" b="1" dirty="0" smtClean="0">
                <a:solidFill>
                  <a:srgbClr val="002060"/>
                </a:solidFill>
                <a:latin typeface="Trebuchet MS" pitchFamily="34" charset="0"/>
              </a:rPr>
              <a:t>in a wide area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11</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10" name="TextBox 9"/>
          <p:cNvSpPr txBox="1"/>
          <p:nvPr/>
        </p:nvSpPr>
        <p:spPr>
          <a:xfrm>
            <a:off x="3703765" y="884370"/>
            <a:ext cx="1542410"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Phase I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12" name="Rounded Rectangle 11"/>
          <p:cNvSpPr/>
          <p:nvPr/>
        </p:nvSpPr>
        <p:spPr>
          <a:xfrm>
            <a:off x="990600" y="1016000"/>
            <a:ext cx="2095500" cy="711200"/>
          </a:xfrm>
          <a:prstGeom prst="roundRect">
            <a:avLst/>
          </a:prstGeom>
          <a:solidFill>
            <a:srgbClr val="FF0000"/>
          </a:solidFill>
          <a:ln>
            <a:solidFill>
              <a:schemeClr val="tx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rgbClr val="002060"/>
                </a:solidFill>
              </a:rPr>
              <a:t>RISKS</a:t>
            </a:r>
            <a:endParaRPr lang="en-US" sz="4000" b="1" dirty="0">
              <a:solidFill>
                <a:srgbClr val="002060"/>
              </a:solidFill>
            </a:endParaRPr>
          </a:p>
        </p:txBody>
      </p:sp>
      <p:pic>
        <p:nvPicPr>
          <p:cNvPr id="13" name="Picture 3" descr="\\cern.ch\dfs\Users\m\msolfaro\Public\HCC on access\leak RQD 003.jpg"/>
          <p:cNvPicPr>
            <a:picLocks noChangeAspect="1" noChangeArrowheads="1"/>
          </p:cNvPicPr>
          <p:nvPr/>
        </p:nvPicPr>
        <p:blipFill>
          <a:blip r:embed="rId4" cstate="print"/>
          <a:srcRect t="5533" b="22864"/>
          <a:stretch>
            <a:fillRect/>
          </a:stretch>
        </p:blipFill>
        <p:spPr bwMode="auto">
          <a:xfrm>
            <a:off x="469899" y="3331892"/>
            <a:ext cx="2997201" cy="2862222"/>
          </a:xfrm>
          <a:prstGeom prst="rect">
            <a:avLst/>
          </a:prstGeom>
          <a:noFill/>
        </p:spPr>
      </p:pic>
      <p:sp>
        <p:nvSpPr>
          <p:cNvPr id="14" name="TextBox 13"/>
          <p:cNvSpPr txBox="1"/>
          <p:nvPr/>
        </p:nvSpPr>
        <p:spPr>
          <a:xfrm>
            <a:off x="3759200" y="1485900"/>
            <a:ext cx="4787900" cy="923330"/>
          </a:xfrm>
          <a:prstGeom prst="rect">
            <a:avLst/>
          </a:prstGeom>
          <a:noFill/>
          <a:ln>
            <a:solidFill>
              <a:schemeClr val="tx1"/>
            </a:solidFill>
          </a:ln>
        </p:spPr>
        <p:txBody>
          <a:bodyPr wrap="square" rtlCol="0">
            <a:spAutoFit/>
          </a:bodyPr>
          <a:lstStyle/>
          <a:p>
            <a:pPr algn="ctr"/>
            <a:r>
              <a:rPr lang="en-US" b="1" dirty="0" smtClean="0">
                <a:latin typeface="Trebuchet MS" pitchFamily="34" charset="0"/>
              </a:rPr>
              <a:t>CRYOGENIC:</a:t>
            </a:r>
            <a:endParaRPr lang="en-US" dirty="0" smtClean="0">
              <a:latin typeface="Trebuchet MS" pitchFamily="34" charset="0"/>
            </a:endParaRPr>
          </a:p>
          <a:p>
            <a:pPr algn="ctr"/>
            <a:r>
              <a:rPr lang="en-US" dirty="0" smtClean="0"/>
              <a:t>Risk of an accidental massive helium release </a:t>
            </a:r>
          </a:p>
          <a:p>
            <a:pPr algn="ctr"/>
            <a:r>
              <a:rPr lang="en-US" b="1" u="sng" dirty="0" smtClean="0"/>
              <a:t>HAS BEEN CONSIDERED NEGLIGIBLE</a:t>
            </a:r>
            <a:endParaRPr lang="en-US" u="sng" dirty="0" smtClean="0">
              <a:latin typeface="Trebuchet MS" pitchFamily="34" charset="0"/>
            </a:endParaRPr>
          </a:p>
        </p:txBody>
      </p:sp>
      <p:sp>
        <p:nvSpPr>
          <p:cNvPr id="16" name="TextBox 15"/>
          <p:cNvSpPr txBox="1"/>
          <p:nvPr/>
        </p:nvSpPr>
        <p:spPr>
          <a:xfrm>
            <a:off x="368300" y="2298700"/>
            <a:ext cx="2374900" cy="523220"/>
          </a:xfrm>
          <a:prstGeom prst="rect">
            <a:avLst/>
          </a:prstGeom>
          <a:noFill/>
        </p:spPr>
        <p:txBody>
          <a:bodyPr wrap="square" rtlCol="0">
            <a:spAutoFit/>
          </a:bodyPr>
          <a:lstStyle/>
          <a:p>
            <a:r>
              <a:rPr lang="en-US" sz="2800" b="1" dirty="0" smtClean="0">
                <a:latin typeface="Trebuchet MS" pitchFamily="34" charset="0"/>
              </a:rPr>
              <a:t>ELECTRICAL:</a:t>
            </a:r>
            <a:endParaRPr lang="en-US" sz="2800" u="sng" dirty="0" smtClean="0">
              <a:latin typeface="Trebuchet MS" pitchFamily="34" charset="0"/>
            </a:endParaRPr>
          </a:p>
        </p:txBody>
      </p:sp>
      <p:pic>
        <p:nvPicPr>
          <p:cNvPr id="2050" name="Picture 2" descr="\\cern.ch\dfs\Users\m\msolfaro\Desktop\IMG_3074.jpg"/>
          <p:cNvPicPr>
            <a:picLocks noChangeAspect="1" noChangeArrowheads="1"/>
          </p:cNvPicPr>
          <p:nvPr/>
        </p:nvPicPr>
        <p:blipFill>
          <a:blip r:embed="rId5" cstate="print"/>
          <a:srcRect t="9948" r="24614" b="7293"/>
          <a:stretch>
            <a:fillRect/>
          </a:stretch>
        </p:blipFill>
        <p:spPr bwMode="auto">
          <a:xfrm>
            <a:off x="6418263" y="2654300"/>
            <a:ext cx="2420993" cy="3543300"/>
          </a:xfrm>
          <a:prstGeom prst="rect">
            <a:avLst/>
          </a:prstGeom>
          <a:noFill/>
        </p:spPr>
      </p:pic>
      <p:sp>
        <p:nvSpPr>
          <p:cNvPr id="17" name="TextBox 16"/>
          <p:cNvSpPr txBox="1"/>
          <p:nvPr/>
        </p:nvSpPr>
        <p:spPr>
          <a:xfrm>
            <a:off x="2235200" y="2959100"/>
            <a:ext cx="1236236" cy="369332"/>
          </a:xfrm>
          <a:prstGeom prst="rect">
            <a:avLst/>
          </a:prstGeom>
          <a:noFill/>
        </p:spPr>
        <p:txBody>
          <a:bodyPr wrap="none" rtlCol="0">
            <a:spAutoFit/>
          </a:bodyPr>
          <a:lstStyle/>
          <a:p>
            <a:r>
              <a:rPr lang="en-US" dirty="0" smtClean="0">
                <a:latin typeface="Trebuchet MS" pitchFamily="34" charset="0"/>
              </a:rPr>
              <a:t>In the UAs</a:t>
            </a:r>
          </a:p>
        </p:txBody>
      </p:sp>
      <p:sp>
        <p:nvSpPr>
          <p:cNvPr id="18" name="TextBox 17"/>
          <p:cNvSpPr txBox="1"/>
          <p:nvPr/>
        </p:nvSpPr>
        <p:spPr>
          <a:xfrm>
            <a:off x="4699000" y="4140200"/>
            <a:ext cx="1523174" cy="369332"/>
          </a:xfrm>
          <a:prstGeom prst="rect">
            <a:avLst/>
          </a:prstGeom>
          <a:noFill/>
        </p:spPr>
        <p:txBody>
          <a:bodyPr wrap="none" rtlCol="0">
            <a:spAutoFit/>
          </a:bodyPr>
          <a:lstStyle/>
          <a:p>
            <a:r>
              <a:rPr lang="en-US" dirty="0" smtClean="0">
                <a:latin typeface="Trebuchet MS" pitchFamily="34" charset="0"/>
              </a:rPr>
              <a:t>In the tunnel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711200" y="2997200"/>
            <a:ext cx="8020144" cy="3016210"/>
          </a:xfrm>
          <a:prstGeom prst="rect">
            <a:avLst/>
          </a:prstGeom>
          <a:noFill/>
        </p:spPr>
        <p:txBody>
          <a:bodyPr wrap="square" rtlCol="0">
            <a:spAutoFit/>
          </a:bodyPr>
          <a:lstStyle/>
          <a:p>
            <a:pPr algn="ctr"/>
            <a:r>
              <a:rPr lang="en-US" sz="2800" b="1" dirty="0" smtClean="0">
                <a:latin typeface="Trebuchet MS" pitchFamily="34" charset="0"/>
              </a:rPr>
              <a:t>Means to enforce the rule</a:t>
            </a:r>
          </a:p>
          <a:p>
            <a:pPr algn="ctr"/>
            <a:r>
              <a:rPr lang="en-US" dirty="0" smtClean="0">
                <a:latin typeface="Trebuchet MS" pitchFamily="34" charset="0"/>
              </a:rPr>
              <a:t>Current limitation:</a:t>
            </a:r>
          </a:p>
          <a:p>
            <a:pPr>
              <a:buFont typeface="Arial" pitchFamily="34" charset="0"/>
              <a:buChar char="•"/>
            </a:pPr>
            <a:r>
              <a:rPr lang="en-US" dirty="0" smtClean="0">
                <a:latin typeface="Trebuchet MS" pitchFamily="34" charset="0"/>
              </a:rPr>
              <a:t> Hardware current limitation for RB and RQD/F power converters</a:t>
            </a:r>
          </a:p>
          <a:p>
            <a:pPr>
              <a:buFont typeface="Arial" pitchFamily="34" charset="0"/>
              <a:buChar char="•"/>
            </a:pPr>
            <a:r>
              <a:rPr lang="en-US" dirty="0" smtClean="0">
                <a:latin typeface="Trebuchet MS" pitchFamily="34" charset="0"/>
              </a:rPr>
              <a:t> Software current limitation on the other converters</a:t>
            </a:r>
          </a:p>
          <a:p>
            <a:pPr>
              <a:buFont typeface="Arial" pitchFamily="34" charset="0"/>
              <a:buChar char="•"/>
            </a:pPr>
            <a:r>
              <a:rPr lang="en-US" dirty="0" smtClean="0">
                <a:latin typeface="Trebuchet MS" pitchFamily="34" charset="0"/>
              </a:rPr>
              <a:t> Software interlock</a:t>
            </a:r>
          </a:p>
          <a:p>
            <a:pPr>
              <a:buFont typeface="Arial" pitchFamily="34" charset="0"/>
              <a:buChar char="•"/>
            </a:pPr>
            <a:endParaRPr lang="en-US" dirty="0" smtClean="0"/>
          </a:p>
          <a:p>
            <a:pPr algn="ctr"/>
            <a:r>
              <a:rPr lang="en-US" dirty="0" smtClean="0">
                <a:latin typeface="Trebuchet MS" pitchFamily="34" charset="0"/>
              </a:rPr>
              <a:t>Access control:</a:t>
            </a:r>
          </a:p>
          <a:p>
            <a:pPr>
              <a:buFont typeface="Arial" pitchFamily="34" charset="0"/>
              <a:buChar char="•"/>
            </a:pPr>
            <a:r>
              <a:rPr lang="en-US" dirty="0" smtClean="0">
                <a:latin typeface="Trebuchet MS" pitchFamily="34" charset="0"/>
              </a:rPr>
              <a:t> All doors closed and emergency handles rearmed</a:t>
            </a:r>
          </a:p>
          <a:p>
            <a:pPr>
              <a:buFont typeface="Arial" pitchFamily="34" charset="0"/>
              <a:buChar char="•"/>
            </a:pPr>
            <a:r>
              <a:rPr lang="en-US" dirty="0" smtClean="0">
                <a:latin typeface="Trebuchet MS" pitchFamily="34" charset="0"/>
              </a:rPr>
              <a:t> Tunnel area in restricted mode</a:t>
            </a:r>
          </a:p>
          <a:p>
            <a:pPr>
              <a:buFont typeface="Arial" pitchFamily="34" charset="0"/>
              <a:buChar char="•"/>
            </a:pPr>
            <a:r>
              <a:rPr lang="en-US" dirty="0" smtClean="0">
                <a:latin typeface="Trebuchet MS" pitchFamily="34" charset="0"/>
              </a:rPr>
              <a:t> UAs in general mode</a:t>
            </a:r>
          </a:p>
        </p:txBody>
      </p:sp>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12</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12" name="Oval 11"/>
          <p:cNvSpPr/>
          <p:nvPr/>
        </p:nvSpPr>
        <p:spPr>
          <a:xfrm>
            <a:off x="4298950" y="5448300"/>
            <a:ext cx="2413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17" name="TextBox 16"/>
          <p:cNvSpPr txBox="1"/>
          <p:nvPr/>
        </p:nvSpPr>
        <p:spPr>
          <a:xfrm>
            <a:off x="635000" y="1206500"/>
            <a:ext cx="8064500" cy="1477328"/>
          </a:xfrm>
          <a:prstGeom prst="rect">
            <a:avLst/>
          </a:prstGeom>
          <a:noFill/>
        </p:spPr>
        <p:txBody>
          <a:bodyPr wrap="square" rtlCol="0">
            <a:spAutoFit/>
          </a:bodyPr>
          <a:lstStyle/>
          <a:p>
            <a:pPr algn="ctr"/>
            <a:r>
              <a:rPr lang="en-US" sz="2800" b="1" dirty="0" smtClean="0">
                <a:latin typeface="Trebuchet MS" pitchFamily="34" charset="0"/>
              </a:rPr>
              <a:t>Access condition</a:t>
            </a:r>
          </a:p>
          <a:p>
            <a:pPr algn="ctr"/>
            <a:endParaRPr lang="en-US" sz="800" dirty="0" smtClean="0">
              <a:latin typeface="Trebuchet MS" pitchFamily="34" charset="0"/>
            </a:endParaRPr>
          </a:p>
          <a:p>
            <a:r>
              <a:rPr lang="en-US" dirty="0" smtClean="0">
                <a:latin typeface="Trebuchet MS" pitchFamily="34" charset="0"/>
              </a:rPr>
              <a:t>Assumed that the current is limited:</a:t>
            </a:r>
          </a:p>
          <a:p>
            <a:pPr>
              <a:buFont typeface="Arial" pitchFamily="34" charset="0"/>
              <a:buChar char="•"/>
            </a:pPr>
            <a:r>
              <a:rPr lang="en-US" dirty="0" smtClean="0">
                <a:latin typeface="Trebuchet MS" pitchFamily="34" charset="0"/>
              </a:rPr>
              <a:t> Only people with “test related” activities are allowed to access </a:t>
            </a:r>
            <a:r>
              <a:rPr lang="en-US" u="sng" dirty="0" smtClean="0">
                <a:latin typeface="Trebuchet MS" pitchFamily="34" charset="0"/>
              </a:rPr>
              <a:t>the tunnel</a:t>
            </a:r>
          </a:p>
          <a:p>
            <a:pPr>
              <a:buFont typeface="Arial" pitchFamily="34" charset="0"/>
              <a:buChar char="•"/>
            </a:pPr>
            <a:r>
              <a:rPr lang="en-US" dirty="0" smtClean="0">
                <a:latin typeface="Trebuchet MS" pitchFamily="34" charset="0"/>
              </a:rPr>
              <a:t> Power tests may continue in the powering subsectors where NOBODY works</a:t>
            </a:r>
          </a:p>
        </p:txBody>
      </p:sp>
      <p:sp>
        <p:nvSpPr>
          <p:cNvPr id="22" name="Oval 21"/>
          <p:cNvSpPr/>
          <p:nvPr/>
        </p:nvSpPr>
        <p:spPr>
          <a:xfrm>
            <a:off x="3206750" y="5727700"/>
            <a:ext cx="241300" cy="228600"/>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13</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10" name="TextBox 9"/>
          <p:cNvSpPr txBox="1"/>
          <p:nvPr/>
        </p:nvSpPr>
        <p:spPr>
          <a:xfrm>
            <a:off x="3703765" y="884370"/>
            <a:ext cx="1641796"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Phase II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12" name="Rounded Rectangle 11"/>
          <p:cNvSpPr/>
          <p:nvPr/>
        </p:nvSpPr>
        <p:spPr>
          <a:xfrm>
            <a:off x="990600" y="1016000"/>
            <a:ext cx="2095500" cy="711200"/>
          </a:xfrm>
          <a:prstGeom prst="roundRect">
            <a:avLst/>
          </a:prstGeom>
          <a:solidFill>
            <a:srgbClr val="FF0000"/>
          </a:solidFill>
          <a:ln>
            <a:solidFill>
              <a:schemeClr val="tx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rgbClr val="002060"/>
                </a:solidFill>
              </a:rPr>
              <a:t>RISKS</a:t>
            </a:r>
            <a:endParaRPr lang="en-US" sz="4000" b="1" dirty="0">
              <a:solidFill>
                <a:srgbClr val="002060"/>
              </a:solidFill>
            </a:endParaRPr>
          </a:p>
        </p:txBody>
      </p:sp>
      <p:pic>
        <p:nvPicPr>
          <p:cNvPr id="13" name="Picture 3" descr="\\cern.ch\dfs\Users\m\msolfaro\Public\HCC on access\leak RQD 003.jpg"/>
          <p:cNvPicPr>
            <a:picLocks noChangeAspect="1" noChangeArrowheads="1"/>
          </p:cNvPicPr>
          <p:nvPr/>
        </p:nvPicPr>
        <p:blipFill>
          <a:blip r:embed="rId4" cstate="print"/>
          <a:srcRect t="5533" b="22864"/>
          <a:stretch>
            <a:fillRect/>
          </a:stretch>
        </p:blipFill>
        <p:spPr bwMode="auto">
          <a:xfrm>
            <a:off x="469899" y="3331892"/>
            <a:ext cx="2997201" cy="2862222"/>
          </a:xfrm>
          <a:prstGeom prst="rect">
            <a:avLst/>
          </a:prstGeom>
          <a:noFill/>
        </p:spPr>
      </p:pic>
      <p:sp>
        <p:nvSpPr>
          <p:cNvPr id="14" name="TextBox 13"/>
          <p:cNvSpPr txBox="1"/>
          <p:nvPr/>
        </p:nvSpPr>
        <p:spPr>
          <a:xfrm>
            <a:off x="3937000" y="1473200"/>
            <a:ext cx="4533900" cy="923330"/>
          </a:xfrm>
          <a:prstGeom prst="rect">
            <a:avLst/>
          </a:prstGeom>
          <a:noFill/>
          <a:ln w="38100">
            <a:solidFill>
              <a:srgbClr val="FF0000"/>
            </a:solidFill>
          </a:ln>
        </p:spPr>
        <p:txBody>
          <a:bodyPr wrap="square" rtlCol="0">
            <a:spAutoFit/>
          </a:bodyPr>
          <a:lstStyle/>
          <a:p>
            <a:pPr algn="ctr"/>
            <a:r>
              <a:rPr lang="en-US" b="1" dirty="0" smtClean="0">
                <a:latin typeface="Trebuchet MS" pitchFamily="34" charset="0"/>
              </a:rPr>
              <a:t>CRYOGENIC:</a:t>
            </a:r>
            <a:endParaRPr lang="en-US" dirty="0" smtClean="0">
              <a:latin typeface="Trebuchet MS" pitchFamily="34" charset="0"/>
            </a:endParaRPr>
          </a:p>
          <a:p>
            <a:pPr algn="ctr"/>
            <a:r>
              <a:rPr lang="en-US" dirty="0" smtClean="0"/>
              <a:t>Accidental massive helium release </a:t>
            </a:r>
            <a:r>
              <a:rPr lang="en-US" b="1" u="sng" dirty="0" smtClean="0"/>
              <a:t>CANNOT BE EXCLUDED!</a:t>
            </a:r>
            <a:endParaRPr lang="en-US" b="1" u="sng" dirty="0" smtClean="0">
              <a:latin typeface="Trebuchet MS" pitchFamily="34" charset="0"/>
            </a:endParaRPr>
          </a:p>
        </p:txBody>
      </p:sp>
      <p:pic>
        <p:nvPicPr>
          <p:cNvPr id="2050" name="Picture 2" descr="\\cern.ch\dfs\Users\m\msolfaro\Desktop\IMG_3074.jpg"/>
          <p:cNvPicPr>
            <a:picLocks noChangeAspect="1" noChangeArrowheads="1"/>
          </p:cNvPicPr>
          <p:nvPr/>
        </p:nvPicPr>
        <p:blipFill>
          <a:blip r:embed="rId5" cstate="print"/>
          <a:srcRect t="9948" r="24614" b="7293"/>
          <a:stretch>
            <a:fillRect/>
          </a:stretch>
        </p:blipFill>
        <p:spPr bwMode="auto">
          <a:xfrm>
            <a:off x="6418263" y="2654300"/>
            <a:ext cx="2420993" cy="3543300"/>
          </a:xfrm>
          <a:prstGeom prst="rect">
            <a:avLst/>
          </a:prstGeom>
          <a:noFill/>
        </p:spPr>
      </p:pic>
      <p:sp>
        <p:nvSpPr>
          <p:cNvPr id="17" name="TextBox 16"/>
          <p:cNvSpPr txBox="1"/>
          <p:nvPr/>
        </p:nvSpPr>
        <p:spPr>
          <a:xfrm>
            <a:off x="2222500" y="2959100"/>
            <a:ext cx="1236236" cy="369332"/>
          </a:xfrm>
          <a:prstGeom prst="rect">
            <a:avLst/>
          </a:prstGeom>
          <a:noFill/>
        </p:spPr>
        <p:txBody>
          <a:bodyPr wrap="none" rtlCol="0">
            <a:spAutoFit/>
          </a:bodyPr>
          <a:lstStyle/>
          <a:p>
            <a:r>
              <a:rPr lang="en-US" dirty="0" smtClean="0">
                <a:latin typeface="Trebuchet MS" pitchFamily="34" charset="0"/>
              </a:rPr>
              <a:t>In the UAs</a:t>
            </a:r>
          </a:p>
        </p:txBody>
      </p:sp>
      <p:sp>
        <p:nvSpPr>
          <p:cNvPr id="18" name="TextBox 17"/>
          <p:cNvSpPr txBox="1"/>
          <p:nvPr/>
        </p:nvSpPr>
        <p:spPr>
          <a:xfrm>
            <a:off x="4699000" y="4140200"/>
            <a:ext cx="1523174" cy="369332"/>
          </a:xfrm>
          <a:prstGeom prst="rect">
            <a:avLst/>
          </a:prstGeom>
          <a:noFill/>
        </p:spPr>
        <p:txBody>
          <a:bodyPr wrap="none" rtlCol="0">
            <a:spAutoFit/>
          </a:bodyPr>
          <a:lstStyle/>
          <a:p>
            <a:r>
              <a:rPr lang="en-US" dirty="0" smtClean="0">
                <a:latin typeface="Trebuchet MS" pitchFamily="34" charset="0"/>
              </a:rPr>
              <a:t>In the tunnel</a:t>
            </a:r>
          </a:p>
        </p:txBody>
      </p:sp>
      <p:sp>
        <p:nvSpPr>
          <p:cNvPr id="19" name="TextBox 18"/>
          <p:cNvSpPr txBox="1"/>
          <p:nvPr/>
        </p:nvSpPr>
        <p:spPr>
          <a:xfrm>
            <a:off x="368300" y="2298700"/>
            <a:ext cx="2374900" cy="523220"/>
          </a:xfrm>
          <a:prstGeom prst="rect">
            <a:avLst/>
          </a:prstGeom>
          <a:noFill/>
        </p:spPr>
        <p:txBody>
          <a:bodyPr wrap="square" rtlCol="0">
            <a:spAutoFit/>
          </a:bodyPr>
          <a:lstStyle/>
          <a:p>
            <a:r>
              <a:rPr lang="en-US" sz="2800" b="1" dirty="0" smtClean="0">
                <a:latin typeface="Trebuchet MS" pitchFamily="34" charset="0"/>
              </a:rPr>
              <a:t>ELECTRICAL:</a:t>
            </a:r>
            <a:endParaRPr lang="en-US" sz="2800" u="sng" dirty="0" smtClean="0">
              <a:latin typeface="Trebuchet MS"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14</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9" name="TextBox 8"/>
          <p:cNvSpPr txBox="1"/>
          <p:nvPr/>
        </p:nvSpPr>
        <p:spPr>
          <a:xfrm>
            <a:off x="711200" y="3543300"/>
            <a:ext cx="8020144" cy="2462213"/>
          </a:xfrm>
          <a:prstGeom prst="rect">
            <a:avLst/>
          </a:prstGeom>
          <a:noFill/>
        </p:spPr>
        <p:txBody>
          <a:bodyPr wrap="square" rtlCol="0">
            <a:spAutoFit/>
          </a:bodyPr>
          <a:lstStyle/>
          <a:p>
            <a:pPr algn="ctr"/>
            <a:r>
              <a:rPr lang="en-US" sz="2800" b="1" dirty="0" smtClean="0">
                <a:latin typeface="Trebuchet MS" pitchFamily="34" charset="0"/>
              </a:rPr>
              <a:t>Means to enforce the rule</a:t>
            </a:r>
          </a:p>
          <a:p>
            <a:pPr>
              <a:buFont typeface="Arial" pitchFamily="34" charset="0"/>
              <a:buChar char="•"/>
            </a:pPr>
            <a:endParaRPr lang="en-US" dirty="0" smtClean="0"/>
          </a:p>
          <a:p>
            <a:pPr algn="ctr"/>
            <a:r>
              <a:rPr lang="en-US" dirty="0" smtClean="0">
                <a:latin typeface="Trebuchet MS" pitchFamily="34" charset="0"/>
              </a:rPr>
              <a:t>Access control:</a:t>
            </a:r>
          </a:p>
          <a:p>
            <a:pPr>
              <a:buFont typeface="Arial" pitchFamily="34" charset="0"/>
              <a:buChar char="•"/>
            </a:pPr>
            <a:r>
              <a:rPr lang="en-US" dirty="0" smtClean="0">
                <a:latin typeface="Trebuchet MS" pitchFamily="34" charset="0"/>
              </a:rPr>
              <a:t> All doors closed and emergency handles rearmed</a:t>
            </a:r>
          </a:p>
          <a:p>
            <a:pPr>
              <a:buFont typeface="Arial" pitchFamily="34" charset="0"/>
              <a:buChar char="•"/>
            </a:pPr>
            <a:r>
              <a:rPr lang="en-US" dirty="0" smtClean="0">
                <a:latin typeface="Trebuchet MS" pitchFamily="34" charset="0"/>
              </a:rPr>
              <a:t> All related zones patrolled</a:t>
            </a:r>
          </a:p>
          <a:p>
            <a:pPr>
              <a:buFont typeface="Arial" pitchFamily="34" charset="0"/>
              <a:buChar char="•"/>
            </a:pPr>
            <a:r>
              <a:rPr lang="en-US" dirty="0" smtClean="0">
                <a:latin typeface="Trebuchet MS" pitchFamily="34" charset="0"/>
              </a:rPr>
              <a:t> All related areas in closed mode</a:t>
            </a:r>
          </a:p>
          <a:p>
            <a:pPr>
              <a:buFont typeface="Arial" pitchFamily="34" charset="0"/>
              <a:buChar char="•"/>
            </a:pPr>
            <a:endParaRPr lang="en-US" dirty="0" smtClean="0">
              <a:latin typeface="Trebuchet MS" pitchFamily="34" charset="0"/>
            </a:endParaRPr>
          </a:p>
          <a:p>
            <a:pPr>
              <a:buFont typeface="Arial" pitchFamily="34" charset="0"/>
              <a:buChar char="•"/>
            </a:pPr>
            <a:r>
              <a:rPr lang="en-US" dirty="0" smtClean="0">
                <a:latin typeface="Trebuchet MS" pitchFamily="34" charset="0"/>
              </a:rPr>
              <a:t> Software interlock</a:t>
            </a:r>
          </a:p>
        </p:txBody>
      </p:sp>
      <p:sp>
        <p:nvSpPr>
          <p:cNvPr id="10" name="Oval 9"/>
          <p:cNvSpPr/>
          <p:nvPr/>
        </p:nvSpPr>
        <p:spPr>
          <a:xfrm>
            <a:off x="4324350" y="5156200"/>
            <a:ext cx="2413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13" name="TextBox 12"/>
          <p:cNvSpPr txBox="1"/>
          <p:nvPr/>
        </p:nvSpPr>
        <p:spPr>
          <a:xfrm>
            <a:off x="635000" y="1498600"/>
            <a:ext cx="8020144" cy="1354217"/>
          </a:xfrm>
          <a:prstGeom prst="rect">
            <a:avLst/>
          </a:prstGeom>
          <a:noFill/>
        </p:spPr>
        <p:txBody>
          <a:bodyPr wrap="square" rtlCol="0">
            <a:spAutoFit/>
          </a:bodyPr>
          <a:lstStyle/>
          <a:p>
            <a:pPr algn="ctr"/>
            <a:r>
              <a:rPr lang="en-US" sz="2800" b="1" dirty="0" smtClean="0">
                <a:latin typeface="Trebuchet MS" pitchFamily="34" charset="0"/>
              </a:rPr>
              <a:t>Access condition (the rule)</a:t>
            </a:r>
          </a:p>
          <a:p>
            <a:pPr algn="ctr"/>
            <a:endParaRPr lang="en-US" dirty="0" smtClean="0">
              <a:latin typeface="Trebuchet MS" pitchFamily="34" charset="0"/>
            </a:endParaRPr>
          </a:p>
          <a:p>
            <a:r>
              <a:rPr lang="en-US" dirty="0" smtClean="0">
                <a:latin typeface="Trebuchet MS" pitchFamily="34" charset="0"/>
              </a:rPr>
              <a:t>As the current is NOT limited:</a:t>
            </a:r>
          </a:p>
          <a:p>
            <a:pPr>
              <a:buFont typeface="Arial" pitchFamily="34" charset="0"/>
              <a:buChar char="•"/>
            </a:pPr>
            <a:r>
              <a:rPr lang="en-US" dirty="0" smtClean="0">
                <a:latin typeface="Trebuchet MS" pitchFamily="34" charset="0"/>
              </a:rPr>
              <a:t> Nobody is allowed in the tunnel nor in the related underground areas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15</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pic>
        <p:nvPicPr>
          <p:cNvPr id="3076" name="Picture 4"/>
          <p:cNvPicPr>
            <a:picLocks noChangeAspect="1" noChangeArrowheads="1"/>
          </p:cNvPicPr>
          <p:nvPr/>
        </p:nvPicPr>
        <p:blipFill>
          <a:blip r:embed="rId4" cstate="print"/>
          <a:srcRect l="25625" t="21875" r="25000" b="21181"/>
          <a:stretch>
            <a:fillRect/>
          </a:stretch>
        </p:blipFill>
        <p:spPr bwMode="auto">
          <a:xfrm>
            <a:off x="1625600" y="1816100"/>
            <a:ext cx="6019800" cy="4165600"/>
          </a:xfrm>
          <a:prstGeom prst="rect">
            <a:avLst/>
          </a:prstGeom>
          <a:noFill/>
          <a:ln w="9525">
            <a:solidFill>
              <a:schemeClr val="tx1"/>
            </a:solidFill>
            <a:miter lim="800000"/>
            <a:headEnd/>
            <a:tailEnd/>
          </a:ln>
        </p:spPr>
      </p:pic>
      <p:sp>
        <p:nvSpPr>
          <p:cNvPr id="18" name="TextBox 17"/>
          <p:cNvSpPr txBox="1"/>
          <p:nvPr/>
        </p:nvSpPr>
        <p:spPr>
          <a:xfrm>
            <a:off x="2933700" y="1282700"/>
            <a:ext cx="3624710" cy="461665"/>
          </a:xfrm>
          <a:prstGeom prst="rect">
            <a:avLst/>
          </a:prstGeom>
          <a:noFill/>
        </p:spPr>
        <p:txBody>
          <a:bodyPr wrap="none" rtlCol="0">
            <a:spAutoFit/>
          </a:bodyPr>
          <a:lstStyle/>
          <a:p>
            <a:r>
              <a:rPr lang="en-US" sz="2400" b="1" dirty="0" smtClean="0">
                <a:solidFill>
                  <a:srgbClr val="FF0000"/>
                </a:solidFill>
                <a:latin typeface="Trebuchet MS" pitchFamily="34" charset="0"/>
              </a:rPr>
              <a:t>EDMS number: 1010617</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16</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pic>
        <p:nvPicPr>
          <p:cNvPr id="4099" name="Picture 3"/>
          <p:cNvPicPr>
            <a:picLocks noChangeAspect="1" noChangeArrowheads="1"/>
          </p:cNvPicPr>
          <p:nvPr/>
        </p:nvPicPr>
        <p:blipFill>
          <a:blip r:embed="rId4" cstate="print"/>
          <a:srcRect l="12500" t="23611" r="50313" b="7118"/>
          <a:stretch>
            <a:fillRect/>
          </a:stretch>
        </p:blipFill>
        <p:spPr bwMode="auto">
          <a:xfrm>
            <a:off x="2320758" y="1231900"/>
            <a:ext cx="4397542" cy="49149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990600" y="1041400"/>
            <a:ext cx="7425469" cy="52451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17</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4"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18</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19" name="TextBox 18"/>
          <p:cNvSpPr txBox="1"/>
          <p:nvPr/>
        </p:nvSpPr>
        <p:spPr>
          <a:xfrm>
            <a:off x="774700" y="1498600"/>
            <a:ext cx="8020144" cy="4124206"/>
          </a:xfrm>
          <a:prstGeom prst="rect">
            <a:avLst/>
          </a:prstGeom>
          <a:noFill/>
        </p:spPr>
        <p:txBody>
          <a:bodyPr wrap="square" rtlCol="0">
            <a:spAutoFit/>
          </a:bodyPr>
          <a:lstStyle/>
          <a:p>
            <a:pPr algn="ctr"/>
            <a:r>
              <a:rPr lang="en-US" sz="2800" b="1" dirty="0" smtClean="0">
                <a:latin typeface="Trebuchet MS" pitchFamily="34" charset="0"/>
              </a:rPr>
              <a:t>How to deal with access requests:</a:t>
            </a:r>
          </a:p>
          <a:p>
            <a:pPr algn="ctr"/>
            <a:endParaRPr lang="en-US" dirty="0" smtClean="0">
              <a:latin typeface="Trebuchet MS" pitchFamily="34" charset="0"/>
            </a:endParaRPr>
          </a:p>
          <a:p>
            <a:r>
              <a:rPr lang="en-US" dirty="0" smtClean="0">
                <a:latin typeface="Trebuchet MS" pitchFamily="34" charset="0"/>
              </a:rPr>
              <a:t>For punctual interventions:</a:t>
            </a:r>
          </a:p>
          <a:p>
            <a:pPr>
              <a:buFont typeface="Arial" pitchFamily="34" charset="0"/>
              <a:buChar char="•"/>
            </a:pPr>
            <a:r>
              <a:rPr lang="en-US" dirty="0" smtClean="0">
                <a:latin typeface="Trebuchet MS" pitchFamily="34" charset="0"/>
              </a:rPr>
              <a:t> Finish all tests ongoing</a:t>
            </a:r>
          </a:p>
          <a:p>
            <a:pPr>
              <a:buFont typeface="Arial" pitchFamily="34" charset="0"/>
              <a:buChar char="•"/>
            </a:pPr>
            <a:r>
              <a:rPr lang="en-US" dirty="0" smtClean="0">
                <a:latin typeface="Trebuchet MS" pitchFamily="34" charset="0"/>
              </a:rPr>
              <a:t> Block the whole sector via “global PIC”</a:t>
            </a:r>
          </a:p>
          <a:p>
            <a:pPr>
              <a:buFont typeface="Arial" pitchFamily="34" charset="0"/>
              <a:buChar char="•"/>
            </a:pPr>
            <a:r>
              <a:rPr lang="en-US" dirty="0" smtClean="0">
                <a:latin typeface="Trebuchet MS" pitchFamily="34" charset="0"/>
              </a:rPr>
              <a:t> Switch the area in restricted mode</a:t>
            </a:r>
          </a:p>
          <a:p>
            <a:pPr>
              <a:buFont typeface="Arial" pitchFamily="34" charset="0"/>
              <a:buChar char="•"/>
            </a:pPr>
            <a:r>
              <a:rPr lang="en-US" dirty="0" smtClean="0">
                <a:latin typeface="Trebuchet MS" pitchFamily="34" charset="0"/>
              </a:rPr>
              <a:t> Authorize people with an approved ADI in</a:t>
            </a:r>
          </a:p>
          <a:p>
            <a:pPr>
              <a:buFont typeface="Arial" pitchFamily="34" charset="0"/>
              <a:buChar char="•"/>
            </a:pPr>
            <a:endParaRPr lang="en-US" dirty="0" smtClean="0">
              <a:latin typeface="Trebuchet MS" pitchFamily="34" charset="0"/>
            </a:endParaRPr>
          </a:p>
          <a:p>
            <a:endParaRPr lang="en-US" dirty="0" smtClean="0">
              <a:latin typeface="Trebuchet MS" pitchFamily="34" charset="0"/>
            </a:endParaRPr>
          </a:p>
          <a:p>
            <a:r>
              <a:rPr lang="en-US" dirty="0" smtClean="0">
                <a:latin typeface="Trebuchet MS" pitchFamily="34" charset="0"/>
              </a:rPr>
              <a:t>For longer interventions we can step back to Phase I through the special procedure, described in the document: “</a:t>
            </a:r>
            <a:r>
              <a:rPr lang="en-GB" dirty="0" smtClean="0">
                <a:latin typeface="Trebuchet MS" pitchFamily="34" charset="0"/>
              </a:rPr>
              <a:t>Transition from Powering phase 1 to Powering Phase 2 and vice versa”</a:t>
            </a:r>
            <a:r>
              <a:rPr lang="en-US" dirty="0" smtClean="0"/>
              <a:t> </a:t>
            </a:r>
            <a:r>
              <a:rPr lang="en-US" dirty="0" smtClean="0">
                <a:solidFill>
                  <a:srgbClr val="FF0000"/>
                </a:solidFill>
                <a:latin typeface="Trebuchet MS" pitchFamily="34" charset="0"/>
              </a:rPr>
              <a:t>EDMS: </a:t>
            </a:r>
            <a:r>
              <a:rPr lang="en-US" b="1" dirty="0" smtClean="0">
                <a:solidFill>
                  <a:srgbClr val="FF0000"/>
                </a:solidFill>
              </a:rPr>
              <a:t>1012328</a:t>
            </a:r>
            <a:r>
              <a:rPr lang="en-US" dirty="0" smtClean="0"/>
              <a:t>.</a:t>
            </a:r>
          </a:p>
          <a:p>
            <a:pPr>
              <a:buFont typeface="Arial" pitchFamily="34" charset="0"/>
              <a:buChar char="•"/>
            </a:pPr>
            <a:endParaRPr lang="en-US" dirty="0" smtClean="0"/>
          </a:p>
          <a:p>
            <a:pPr algn="ctr"/>
            <a:r>
              <a:rPr lang="en-US" dirty="0" smtClean="0">
                <a:latin typeface="Trebuchet MS" pitchFamily="34" charset="0"/>
              </a:rPr>
              <a:t>This procedure has been applied several times during the last campaign</a:t>
            </a:r>
          </a:p>
        </p:txBody>
      </p:sp>
      <p:sp>
        <p:nvSpPr>
          <p:cNvPr id="12" name="Oval 11"/>
          <p:cNvSpPr/>
          <p:nvPr/>
        </p:nvSpPr>
        <p:spPr>
          <a:xfrm>
            <a:off x="4667250" y="3086100"/>
            <a:ext cx="241300" cy="228600"/>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t="14236" r="31042" b="11806"/>
          <a:stretch>
            <a:fillRect/>
          </a:stretch>
        </p:blipFill>
        <p:spPr bwMode="auto">
          <a:xfrm>
            <a:off x="736600" y="1405518"/>
            <a:ext cx="7644208" cy="4919082"/>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19</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4"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9" name="TextBox 8"/>
          <p:cNvSpPr txBox="1"/>
          <p:nvPr/>
        </p:nvSpPr>
        <p:spPr>
          <a:xfrm>
            <a:off x="3983165" y="947870"/>
            <a:ext cx="1103187"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ADIs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10" name="Rectangle 9"/>
          <p:cNvSpPr/>
          <p:nvPr/>
        </p:nvSpPr>
        <p:spPr>
          <a:xfrm>
            <a:off x="1219200" y="1600200"/>
            <a:ext cx="914400" cy="2540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1"/>
          </p:nvPr>
        </p:nvSpPr>
        <p:spPr/>
        <p:txBody>
          <a:bodyPr/>
          <a:lstStyle/>
          <a:p>
            <a:pPr>
              <a:defRPr/>
            </a:pPr>
            <a:r>
              <a:rPr lang="en-US" smtClean="0"/>
              <a:t>12 January 2010</a:t>
            </a:r>
            <a:endParaRPr lang="en-US" dirty="0"/>
          </a:p>
        </p:txBody>
      </p:sp>
      <p:sp>
        <p:nvSpPr>
          <p:cNvPr id="5" name="Footer Placeholder 4"/>
          <p:cNvSpPr>
            <a:spLocks noGrp="1"/>
          </p:cNvSpPr>
          <p:nvPr>
            <p:ph type="ftr" sz="quarter" idx="12"/>
          </p:nvPr>
        </p:nvSpPr>
        <p:spPr/>
        <p:txBody>
          <a:bodyPr/>
          <a:lstStyle/>
          <a:p>
            <a:pPr>
              <a:defRPr/>
            </a:pPr>
            <a:r>
              <a:rPr lang="en-US" smtClean="0"/>
              <a:t>M.Solfaroli - Safety rules recall</a:t>
            </a:r>
            <a:endParaRPr lang="en-US"/>
          </a:p>
        </p:txBody>
      </p:sp>
      <p:sp>
        <p:nvSpPr>
          <p:cNvPr id="6" name="Slide Number Placeholder 5"/>
          <p:cNvSpPr>
            <a:spLocks noGrp="1"/>
          </p:cNvSpPr>
          <p:nvPr>
            <p:ph type="sldNum" sz="quarter" idx="13"/>
          </p:nvPr>
        </p:nvSpPr>
        <p:spPr/>
        <p:txBody>
          <a:bodyPr/>
          <a:lstStyle/>
          <a:p>
            <a:pPr>
              <a:defRPr/>
            </a:pPr>
            <a:fld id="{F5548BC7-4E35-4494-AD1E-CD52997EA5ED}" type="slidenum">
              <a:rPr lang="en-US" smtClean="0"/>
              <a:pPr>
                <a:defRPr/>
              </a:pPr>
              <a:t>2</a:t>
            </a:fld>
            <a:endParaRPr lang="en-US" dirty="0"/>
          </a:p>
        </p:txBody>
      </p:sp>
      <p:sp>
        <p:nvSpPr>
          <p:cNvPr id="7" name="TextBox 6"/>
          <p:cNvSpPr txBox="1"/>
          <p:nvPr/>
        </p:nvSpPr>
        <p:spPr>
          <a:xfrm>
            <a:off x="2876979" y="198570"/>
            <a:ext cx="3222357"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Cryogenic Safety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pic>
        <p:nvPicPr>
          <p:cNvPr id="8" name="Picture 7" descr="CERN logo Withe.jpg"/>
          <p:cNvPicPr>
            <a:picLocks noChangeAspect="1"/>
          </p:cNvPicPr>
          <p:nvPr/>
        </p:nvPicPr>
        <p:blipFill>
          <a:blip r:embed="rId2" cstate="print"/>
          <a:stretch>
            <a:fillRect/>
          </a:stretch>
        </p:blipFill>
        <p:spPr>
          <a:xfrm>
            <a:off x="8288369" y="25400"/>
            <a:ext cx="854476" cy="838200"/>
          </a:xfrm>
          <a:prstGeom prst="rect">
            <a:avLst/>
          </a:prstGeom>
        </p:spPr>
      </p:pic>
      <p:sp>
        <p:nvSpPr>
          <p:cNvPr id="9" name="Text Placeholder 8"/>
          <p:cNvSpPr>
            <a:spLocks noGrp="1"/>
          </p:cNvSpPr>
          <p:nvPr>
            <p:ph type="body" sz="quarter" idx="10"/>
          </p:nvPr>
        </p:nvSpPr>
        <p:spPr>
          <a:xfrm>
            <a:off x="685800" y="1143000"/>
            <a:ext cx="8128000" cy="4622800"/>
          </a:xfrm>
        </p:spPr>
        <p:txBody>
          <a:bodyPr/>
          <a:lstStyle/>
          <a:p>
            <a:pPr marL="578358" indent="-514350" algn="ctr">
              <a:buNone/>
            </a:pPr>
            <a:r>
              <a:rPr lang="en-GB" sz="2500" b="1" dirty="0" smtClean="0">
                <a:solidFill>
                  <a:schemeClr val="tx1"/>
                </a:solidFill>
              </a:rPr>
              <a:t>The cryogenic risks</a:t>
            </a:r>
          </a:p>
          <a:p>
            <a:pPr marL="578358" indent="-514350" algn="ctr">
              <a:buNone/>
            </a:pPr>
            <a:endParaRPr lang="en-GB" sz="1000" b="1" dirty="0" smtClean="0">
              <a:solidFill>
                <a:schemeClr val="tx1"/>
              </a:solidFill>
            </a:endParaRPr>
          </a:p>
          <a:p>
            <a:pPr marL="90488" indent="-25400">
              <a:buNone/>
            </a:pPr>
            <a:r>
              <a:rPr lang="en-GB" sz="1800" b="1" dirty="0" smtClean="0">
                <a:solidFill>
                  <a:schemeClr val="tx1"/>
                </a:solidFill>
              </a:rPr>
              <a:t>The dangers for personnel are:</a:t>
            </a:r>
          </a:p>
          <a:p>
            <a:pPr lvl="1">
              <a:buFont typeface="Wingdings" pitchFamily="2" charset="2"/>
              <a:buChar char="ü"/>
            </a:pPr>
            <a:r>
              <a:rPr lang="en-GB" sz="1600" dirty="0" smtClean="0">
                <a:solidFill>
                  <a:schemeClr val="tx1"/>
                </a:solidFill>
              </a:rPr>
              <a:t> ODH</a:t>
            </a:r>
          </a:p>
          <a:p>
            <a:pPr lvl="1">
              <a:buFont typeface="Wingdings" pitchFamily="2" charset="2"/>
              <a:buChar char="ü"/>
            </a:pPr>
            <a:r>
              <a:rPr lang="en-GB" sz="1600" dirty="0" smtClean="0">
                <a:solidFill>
                  <a:schemeClr val="tx1"/>
                </a:solidFill>
              </a:rPr>
              <a:t> Cold burns</a:t>
            </a:r>
          </a:p>
          <a:p>
            <a:pPr lvl="1">
              <a:buFont typeface="Wingdings" pitchFamily="2" charset="2"/>
              <a:buChar char="ü"/>
            </a:pPr>
            <a:r>
              <a:rPr lang="en-GB" sz="1600" dirty="0" smtClean="0">
                <a:solidFill>
                  <a:schemeClr val="tx1"/>
                </a:solidFill>
              </a:rPr>
              <a:t> Oxygen enriched air</a:t>
            </a:r>
          </a:p>
          <a:p>
            <a:pPr>
              <a:buNone/>
            </a:pPr>
            <a:endParaRPr lang="en-GB" sz="1100" dirty="0" smtClean="0"/>
          </a:p>
          <a:p>
            <a:pPr>
              <a:buNone/>
            </a:pPr>
            <a:r>
              <a:rPr lang="en-GB" sz="1800" dirty="0" smtClean="0">
                <a:solidFill>
                  <a:schemeClr val="tx1"/>
                </a:solidFill>
              </a:rPr>
              <a:t>They can be caused by:</a:t>
            </a:r>
          </a:p>
          <a:p>
            <a:pPr lvl="1">
              <a:buFont typeface="Wingdings" pitchFamily="2" charset="2"/>
              <a:buChar char="ü"/>
            </a:pPr>
            <a:r>
              <a:rPr lang="en-GB" sz="1600" dirty="0" smtClean="0">
                <a:solidFill>
                  <a:schemeClr val="tx1"/>
                </a:solidFill>
              </a:rPr>
              <a:t>Workers</a:t>
            </a:r>
          </a:p>
          <a:p>
            <a:pPr lvl="1">
              <a:buFont typeface="Wingdings" pitchFamily="2" charset="2"/>
              <a:buChar char="ü"/>
            </a:pPr>
            <a:r>
              <a:rPr lang="en-GB" sz="1600" dirty="0" smtClean="0">
                <a:solidFill>
                  <a:schemeClr val="tx1"/>
                </a:solidFill>
              </a:rPr>
              <a:t>Transport / handling</a:t>
            </a:r>
          </a:p>
          <a:p>
            <a:pPr lvl="1">
              <a:buFont typeface="Wingdings" pitchFamily="2" charset="2"/>
              <a:buChar char="ü"/>
            </a:pPr>
            <a:r>
              <a:rPr lang="en-GB" sz="1600" dirty="0" smtClean="0">
                <a:solidFill>
                  <a:schemeClr val="tx1"/>
                </a:solidFill>
              </a:rPr>
              <a:t>Cryogenic system (helium jam / multi-helium jam)</a:t>
            </a:r>
          </a:p>
          <a:p>
            <a:pPr>
              <a:buNone/>
            </a:pPr>
            <a:endParaRPr lang="en-GB" sz="1100" dirty="0" smtClean="0"/>
          </a:p>
          <a:p>
            <a:pPr>
              <a:buNone/>
            </a:pPr>
            <a:r>
              <a:rPr lang="en-GB" sz="1800" b="1" dirty="0" smtClean="0">
                <a:solidFill>
                  <a:schemeClr val="tx1"/>
                </a:solidFill>
              </a:rPr>
              <a:t>The hazards are defined according to:</a:t>
            </a:r>
          </a:p>
          <a:p>
            <a:pPr lvl="1">
              <a:buFont typeface="Wingdings" pitchFamily="2" charset="2"/>
              <a:buChar char="ü"/>
            </a:pPr>
            <a:r>
              <a:rPr lang="en-GB" sz="1600" dirty="0" smtClean="0">
                <a:solidFill>
                  <a:schemeClr val="tx1"/>
                </a:solidFill>
              </a:rPr>
              <a:t>The type of intervention</a:t>
            </a:r>
          </a:p>
          <a:p>
            <a:pPr lvl="1">
              <a:buFont typeface="Wingdings" pitchFamily="2" charset="2"/>
              <a:buChar char="ü"/>
            </a:pPr>
            <a:r>
              <a:rPr lang="en-GB" sz="1600" dirty="0" smtClean="0">
                <a:solidFill>
                  <a:schemeClr val="tx1"/>
                </a:solidFill>
              </a:rPr>
              <a:t>The cryogenic conditions</a:t>
            </a:r>
          </a:p>
          <a:p>
            <a:pPr lvl="1">
              <a:buFont typeface="Wingdings" pitchFamily="2" charset="2"/>
              <a:buChar char="ü"/>
            </a:pPr>
            <a:r>
              <a:rPr lang="en-GB" sz="1600" dirty="0" smtClean="0">
                <a:solidFill>
                  <a:schemeClr val="tx1"/>
                </a:solidFill>
              </a:rPr>
              <a:t>The location in the tunnel (emergency exit)</a:t>
            </a:r>
          </a:p>
          <a:p>
            <a:endParaRPr lang="en-US" dirty="0"/>
          </a:p>
        </p:txBody>
      </p:sp>
      <p:pic>
        <p:nvPicPr>
          <p:cNvPr id="10" name="Picture 1" descr="http://safety-commission.web.cern.ch/safety-commission/SC-site/sc_pages/images/panneaux/p_cryo.gif"/>
          <p:cNvPicPr>
            <a:picLocks noChangeAspect="1" noChangeArrowheads="1"/>
          </p:cNvPicPr>
          <p:nvPr/>
        </p:nvPicPr>
        <p:blipFill>
          <a:blip r:embed="rId3" cstate="print"/>
          <a:srcRect/>
          <a:stretch>
            <a:fillRect/>
          </a:stretch>
        </p:blipFill>
        <p:spPr bwMode="auto">
          <a:xfrm>
            <a:off x="5535400" y="2184400"/>
            <a:ext cx="685800" cy="685800"/>
          </a:xfrm>
          <a:prstGeom prst="rect">
            <a:avLst/>
          </a:prstGeom>
          <a:noFill/>
        </p:spPr>
      </p:pic>
      <p:pic>
        <p:nvPicPr>
          <p:cNvPr id="11" name="Picture 5" descr="http://websafetytraining.web.cern.ch/websafetytraining/lhc/cryo/images/odh1.jpg"/>
          <p:cNvPicPr>
            <a:picLocks noChangeAspect="1" noChangeArrowheads="1"/>
          </p:cNvPicPr>
          <p:nvPr/>
        </p:nvPicPr>
        <p:blipFill>
          <a:blip r:embed="rId4" cstate="print">
            <a:lum contrast="30000"/>
          </a:blip>
          <a:srcRect/>
          <a:stretch>
            <a:fillRect/>
          </a:stretch>
        </p:blipFill>
        <p:spPr bwMode="auto">
          <a:xfrm>
            <a:off x="7010401" y="2146300"/>
            <a:ext cx="764836" cy="684000"/>
          </a:xfrm>
          <a:prstGeom prst="rect">
            <a:avLst/>
          </a:prstGeom>
          <a:noFill/>
        </p:spPr>
      </p:pic>
      <p:sp>
        <p:nvSpPr>
          <p:cNvPr id="12" name="TextBox 11"/>
          <p:cNvSpPr txBox="1"/>
          <p:nvPr/>
        </p:nvSpPr>
        <p:spPr>
          <a:xfrm>
            <a:off x="7442200" y="6032500"/>
            <a:ext cx="1681871" cy="369332"/>
          </a:xfrm>
          <a:prstGeom prst="rect">
            <a:avLst/>
          </a:prstGeom>
          <a:noFill/>
        </p:spPr>
        <p:txBody>
          <a:bodyPr wrap="none" rtlCol="0">
            <a:spAutoFit/>
          </a:bodyPr>
          <a:lstStyle/>
          <a:p>
            <a:r>
              <a:rPr lang="en-US" dirty="0" smtClean="0">
                <a:latin typeface="Trebuchet MS" pitchFamily="34" charset="0"/>
              </a:rPr>
              <a:t>…thanks Julie!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12 January 2010</a:t>
            </a:r>
            <a:endParaRPr lang="en-US"/>
          </a:p>
        </p:txBody>
      </p:sp>
      <p:sp>
        <p:nvSpPr>
          <p:cNvPr id="5" name="Footer Placeholder 4"/>
          <p:cNvSpPr>
            <a:spLocks noGrp="1"/>
          </p:cNvSpPr>
          <p:nvPr>
            <p:ph type="ftr" sz="quarter" idx="11"/>
          </p:nvPr>
        </p:nvSpPr>
        <p:spPr/>
        <p:txBody>
          <a:bodyPr/>
          <a:lstStyle/>
          <a:p>
            <a:pPr>
              <a:defRPr/>
            </a:pPr>
            <a:r>
              <a:rPr lang="en-US" smtClean="0"/>
              <a:t>M.Solfaroli - Safety rules recall</a:t>
            </a:r>
            <a:endParaRPr lang="en-US"/>
          </a:p>
        </p:txBody>
      </p:sp>
      <p:sp>
        <p:nvSpPr>
          <p:cNvPr id="6" name="Slide Number Placeholder 5"/>
          <p:cNvSpPr>
            <a:spLocks noGrp="1"/>
          </p:cNvSpPr>
          <p:nvPr>
            <p:ph type="sldNum" sz="quarter" idx="12"/>
          </p:nvPr>
        </p:nvSpPr>
        <p:spPr/>
        <p:txBody>
          <a:bodyPr/>
          <a:lstStyle/>
          <a:p>
            <a:pPr>
              <a:defRPr/>
            </a:pPr>
            <a:fld id="{CA5BB720-A2FB-4A92-8EA3-909701864998}" type="slidenum">
              <a:rPr lang="en-US" smtClean="0"/>
              <a:pPr>
                <a:defRPr/>
              </a:pPr>
              <a:t>20</a:t>
            </a:fld>
            <a:endParaRPr lang="en-US"/>
          </a:p>
        </p:txBody>
      </p:sp>
      <p:sp>
        <p:nvSpPr>
          <p:cNvPr id="8" name="Text Box 4"/>
          <p:cNvSpPr txBox="1">
            <a:spLocks noChangeArrowheads="1"/>
          </p:cNvSpPr>
          <p:nvPr/>
        </p:nvSpPr>
        <p:spPr bwMode="auto">
          <a:xfrm>
            <a:off x="436563" y="4370388"/>
            <a:ext cx="2532062" cy="400050"/>
          </a:xfrm>
          <a:prstGeom prst="rect">
            <a:avLst/>
          </a:prstGeom>
          <a:noFill/>
          <a:ln w="9360">
            <a:solidFill>
              <a:schemeClr val="tx1"/>
            </a:solidFill>
            <a:round/>
            <a:headEnd/>
            <a:tailEnd/>
          </a:ln>
          <a:effectLst/>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err="1">
                <a:solidFill>
                  <a:schemeClr val="accent1"/>
                </a:solidFill>
                <a:effectLst>
                  <a:outerShdw blurRad="38100" dist="38100" dir="2700000" algn="tl">
                    <a:srgbClr val="000000"/>
                  </a:outerShdw>
                </a:effectLst>
                <a:latin typeface="+mj-lt"/>
                <a:ea typeface="DejaVu Sans" charset="0"/>
                <a:cs typeface="DejaVu Sans" charset="0"/>
              </a:rPr>
              <a:t>I_meas</a:t>
            </a:r>
            <a:r>
              <a:rPr lang="en-US" dirty="0">
                <a:solidFill>
                  <a:schemeClr val="accent1"/>
                </a:solidFill>
                <a:effectLst>
                  <a:outerShdw blurRad="38100" dist="38100" dir="2700000" algn="tl">
                    <a:srgbClr val="000000"/>
                  </a:outerShdw>
                </a:effectLst>
                <a:latin typeface="+mj-lt"/>
                <a:ea typeface="DejaVu Sans" charset="0"/>
                <a:cs typeface="DejaVu Sans" charset="0"/>
              </a:rPr>
              <a:t> &lt; </a:t>
            </a:r>
            <a:r>
              <a:rPr lang="en-US" dirty="0" err="1">
                <a:solidFill>
                  <a:schemeClr val="accent1"/>
                </a:solidFill>
                <a:effectLst>
                  <a:outerShdw blurRad="38100" dist="38100" dir="2700000" algn="tl">
                    <a:srgbClr val="000000"/>
                  </a:outerShdw>
                </a:effectLst>
                <a:latin typeface="+mj-lt"/>
                <a:ea typeface="DejaVu Sans" charset="0"/>
                <a:cs typeface="DejaVu Sans" charset="0"/>
              </a:rPr>
              <a:t>I_max</a:t>
            </a:r>
            <a:r>
              <a:rPr lang="en-US" dirty="0">
                <a:solidFill>
                  <a:schemeClr val="accent1"/>
                </a:solidFill>
                <a:effectLst>
                  <a:outerShdw blurRad="38100" dist="38100" dir="2700000" algn="tl">
                    <a:srgbClr val="000000"/>
                  </a:outerShdw>
                </a:effectLst>
                <a:latin typeface="+mj-lt"/>
                <a:ea typeface="DejaVu Sans" charset="0"/>
                <a:cs typeface="DejaVu Sans" charset="0"/>
              </a:rPr>
              <a:t> = true</a:t>
            </a:r>
          </a:p>
        </p:txBody>
      </p:sp>
      <p:sp>
        <p:nvSpPr>
          <p:cNvPr id="9" name="Text Box 5"/>
          <p:cNvSpPr txBox="1">
            <a:spLocks noChangeArrowheads="1"/>
          </p:cNvSpPr>
          <p:nvPr/>
        </p:nvSpPr>
        <p:spPr bwMode="auto">
          <a:xfrm>
            <a:off x="292100" y="5133975"/>
            <a:ext cx="3060700" cy="400050"/>
          </a:xfrm>
          <a:prstGeom prst="rect">
            <a:avLst/>
          </a:prstGeom>
          <a:noFill/>
          <a:ln w="9360">
            <a:solidFill>
              <a:schemeClr val="tx1"/>
            </a:solidFill>
            <a:round/>
            <a:headEnd/>
            <a:tailEnd/>
          </a:ln>
          <a:effectLst/>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solidFill>
                  <a:schemeClr val="accent1"/>
                </a:solidFill>
                <a:effectLst>
                  <a:outerShdw blurRad="38100" dist="38100" dir="2700000" algn="tl">
                    <a:srgbClr val="000000"/>
                  </a:outerShdw>
                </a:effectLst>
                <a:latin typeface="+mj-lt"/>
                <a:ea typeface="DejaVu Sans" charset="0"/>
                <a:cs typeface="DejaVu Sans" charset="0"/>
              </a:rPr>
              <a:t>PC in simulation mode = true</a:t>
            </a:r>
          </a:p>
        </p:txBody>
      </p:sp>
      <p:sp>
        <p:nvSpPr>
          <p:cNvPr id="10" name="Text Box 6"/>
          <p:cNvSpPr txBox="1">
            <a:spLocks noChangeArrowheads="1"/>
          </p:cNvSpPr>
          <p:nvPr/>
        </p:nvSpPr>
        <p:spPr bwMode="auto">
          <a:xfrm>
            <a:off x="255588" y="3305175"/>
            <a:ext cx="3600450" cy="363538"/>
          </a:xfrm>
          <a:prstGeom prst="rect">
            <a:avLst/>
          </a:prstGeom>
          <a:noFill/>
          <a:ln w="9360">
            <a:solidFill>
              <a:schemeClr val="tx1"/>
            </a:solidFill>
            <a:round/>
            <a:headEnd/>
            <a:tailEnd/>
          </a:ln>
          <a:effectLst/>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solidFill>
                  <a:schemeClr val="accent1"/>
                </a:solidFill>
                <a:effectLst>
                  <a:outerShdw blurRad="38100" dist="38100" dir="2700000" algn="tl">
                    <a:srgbClr val="000000"/>
                  </a:outerShdw>
                </a:effectLst>
                <a:latin typeface="+mj-lt"/>
                <a:ea typeface="DejaVu Sans" charset="0"/>
                <a:cs typeface="DejaVu Sans" charset="0"/>
              </a:rPr>
              <a:t>Access OK for PO PHASE 2 = true</a:t>
            </a:r>
          </a:p>
        </p:txBody>
      </p:sp>
      <p:sp>
        <p:nvSpPr>
          <p:cNvPr id="12" name="Line 8"/>
          <p:cNvSpPr>
            <a:spLocks noChangeShapeType="1"/>
          </p:cNvSpPr>
          <p:nvPr/>
        </p:nvSpPr>
        <p:spPr bwMode="auto">
          <a:xfrm>
            <a:off x="4991100" y="3771900"/>
            <a:ext cx="0" cy="1166813"/>
          </a:xfrm>
          <a:prstGeom prst="line">
            <a:avLst/>
          </a:prstGeom>
          <a:noFill/>
          <a:ln w="9360">
            <a:solidFill>
              <a:schemeClr val="tx1"/>
            </a:solidFill>
            <a:round/>
            <a:headEnd/>
            <a:tailEnd/>
          </a:ln>
          <a:effectLst/>
        </p:spPr>
        <p:txBody>
          <a:bodyPr/>
          <a:lstStyle/>
          <a:p>
            <a:endParaRPr lang="en-US"/>
          </a:p>
        </p:txBody>
      </p:sp>
      <p:grpSp>
        <p:nvGrpSpPr>
          <p:cNvPr id="13" name="Group 10"/>
          <p:cNvGrpSpPr>
            <a:grpSpLocks/>
          </p:cNvGrpSpPr>
          <p:nvPr/>
        </p:nvGrpSpPr>
        <p:grpSpPr bwMode="auto">
          <a:xfrm>
            <a:off x="3517900" y="4684713"/>
            <a:ext cx="719138" cy="485775"/>
            <a:chOff x="2200" y="1655"/>
            <a:chExt cx="453" cy="306"/>
          </a:xfrm>
        </p:grpSpPr>
        <p:sp>
          <p:nvSpPr>
            <p:cNvPr id="14" name="Text Box 11"/>
            <p:cNvSpPr txBox="1">
              <a:spLocks noChangeArrowheads="1"/>
            </p:cNvSpPr>
            <p:nvPr/>
          </p:nvSpPr>
          <p:spPr bwMode="auto">
            <a:xfrm>
              <a:off x="2268" y="1695"/>
              <a:ext cx="330" cy="230"/>
            </a:xfrm>
            <a:prstGeom prst="rect">
              <a:avLst/>
            </a:prstGeom>
            <a:noFill/>
            <a:ln w="9525">
              <a:solidFill>
                <a:schemeClr val="tx1"/>
              </a:solidFill>
              <a:round/>
              <a:headEnd/>
              <a:tailEnd/>
            </a:ln>
            <a:effectLst/>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solidFill>
                    <a:schemeClr val="accent1"/>
                  </a:solidFill>
                  <a:effectLst>
                    <a:outerShdw blurRad="38100" dist="38100" dir="2700000" algn="tl">
                      <a:srgbClr val="000000"/>
                    </a:outerShdw>
                  </a:effectLst>
                  <a:latin typeface="+mj-lt"/>
                  <a:ea typeface="DejaVu Sans" charset="0"/>
                  <a:cs typeface="DejaVu Sans" charset="0"/>
                </a:rPr>
                <a:t>OR</a:t>
              </a:r>
            </a:p>
          </p:txBody>
        </p:sp>
        <p:sp>
          <p:nvSpPr>
            <p:cNvPr id="15" name="Oval 12"/>
            <p:cNvSpPr>
              <a:spLocks noChangeArrowheads="1"/>
            </p:cNvSpPr>
            <p:nvPr/>
          </p:nvSpPr>
          <p:spPr bwMode="auto">
            <a:xfrm>
              <a:off x="2200" y="1655"/>
              <a:ext cx="454" cy="307"/>
            </a:xfrm>
            <a:prstGeom prst="ellipse">
              <a:avLst/>
            </a:prstGeom>
            <a:noFill/>
            <a:ln w="9360">
              <a:solidFill>
                <a:srgbClr val="FFFFFF"/>
              </a:solidFill>
              <a:round/>
              <a:headEnd/>
              <a:tailEnd/>
            </a:ln>
            <a:effectLst/>
          </p:spPr>
          <p:txBody>
            <a:bodyPr wrap="none" anchor="ctr"/>
            <a:lstStyle/>
            <a:p>
              <a:endParaRPr lang="en-US">
                <a:solidFill>
                  <a:schemeClr val="accent1"/>
                </a:solidFill>
                <a:latin typeface="+mj-lt"/>
              </a:endParaRPr>
            </a:p>
          </p:txBody>
        </p:sp>
      </p:grpSp>
      <p:sp>
        <p:nvSpPr>
          <p:cNvPr id="20" name="Line 17"/>
          <p:cNvSpPr>
            <a:spLocks noChangeShapeType="1"/>
          </p:cNvSpPr>
          <p:nvPr/>
        </p:nvSpPr>
        <p:spPr bwMode="auto">
          <a:xfrm>
            <a:off x="4160838" y="4937125"/>
            <a:ext cx="828675" cy="1588"/>
          </a:xfrm>
          <a:prstGeom prst="line">
            <a:avLst/>
          </a:prstGeom>
          <a:noFill/>
          <a:ln w="9360">
            <a:solidFill>
              <a:schemeClr val="tx1"/>
            </a:solidFill>
            <a:round/>
            <a:headEnd/>
            <a:tailEnd/>
          </a:ln>
          <a:effectLst/>
        </p:spPr>
        <p:txBody>
          <a:bodyPr/>
          <a:lstStyle/>
          <a:p>
            <a:endParaRPr lang="en-US"/>
          </a:p>
        </p:txBody>
      </p:sp>
      <p:sp>
        <p:nvSpPr>
          <p:cNvPr id="21" name="Line 18"/>
          <p:cNvSpPr>
            <a:spLocks noChangeShapeType="1"/>
          </p:cNvSpPr>
          <p:nvPr/>
        </p:nvSpPr>
        <p:spPr bwMode="auto">
          <a:xfrm>
            <a:off x="2978150" y="4556125"/>
            <a:ext cx="900113" cy="1588"/>
          </a:xfrm>
          <a:prstGeom prst="line">
            <a:avLst/>
          </a:prstGeom>
          <a:noFill/>
          <a:ln w="9360">
            <a:solidFill>
              <a:schemeClr val="tx1"/>
            </a:solidFill>
            <a:round/>
            <a:headEnd/>
            <a:tailEnd/>
          </a:ln>
          <a:effectLst/>
        </p:spPr>
        <p:txBody>
          <a:bodyPr/>
          <a:lstStyle/>
          <a:p>
            <a:endParaRPr lang="en-US"/>
          </a:p>
        </p:txBody>
      </p:sp>
      <p:sp>
        <p:nvSpPr>
          <p:cNvPr id="22" name="Line 19"/>
          <p:cNvSpPr>
            <a:spLocks noChangeShapeType="1"/>
          </p:cNvSpPr>
          <p:nvPr/>
        </p:nvSpPr>
        <p:spPr bwMode="auto">
          <a:xfrm>
            <a:off x="3336925" y="5318125"/>
            <a:ext cx="539750" cy="1588"/>
          </a:xfrm>
          <a:prstGeom prst="line">
            <a:avLst/>
          </a:prstGeom>
          <a:noFill/>
          <a:ln w="9360">
            <a:solidFill>
              <a:schemeClr val="tx1"/>
            </a:solidFill>
            <a:round/>
            <a:headEnd/>
            <a:tailEnd/>
          </a:ln>
          <a:effectLst/>
        </p:spPr>
        <p:txBody>
          <a:bodyPr/>
          <a:lstStyle/>
          <a:p>
            <a:endParaRPr lang="en-US"/>
          </a:p>
        </p:txBody>
      </p:sp>
      <p:sp>
        <p:nvSpPr>
          <p:cNvPr id="23" name="Line 20"/>
          <p:cNvSpPr>
            <a:spLocks noChangeShapeType="1"/>
          </p:cNvSpPr>
          <p:nvPr/>
        </p:nvSpPr>
        <p:spPr bwMode="auto">
          <a:xfrm>
            <a:off x="3876675" y="4556125"/>
            <a:ext cx="1588" cy="179388"/>
          </a:xfrm>
          <a:prstGeom prst="line">
            <a:avLst/>
          </a:prstGeom>
          <a:noFill/>
          <a:ln w="9360">
            <a:solidFill>
              <a:schemeClr val="tx1"/>
            </a:solidFill>
            <a:round/>
            <a:headEnd/>
            <a:tailEnd/>
          </a:ln>
          <a:effectLst/>
        </p:spPr>
        <p:txBody>
          <a:bodyPr/>
          <a:lstStyle/>
          <a:p>
            <a:endParaRPr lang="en-US"/>
          </a:p>
        </p:txBody>
      </p:sp>
      <p:sp>
        <p:nvSpPr>
          <p:cNvPr id="24" name="Line 21"/>
          <p:cNvSpPr>
            <a:spLocks noChangeShapeType="1"/>
          </p:cNvSpPr>
          <p:nvPr/>
        </p:nvSpPr>
        <p:spPr bwMode="auto">
          <a:xfrm flipV="1">
            <a:off x="3876675" y="5135563"/>
            <a:ext cx="1588" cy="185737"/>
          </a:xfrm>
          <a:prstGeom prst="line">
            <a:avLst/>
          </a:prstGeom>
          <a:noFill/>
          <a:ln w="9360">
            <a:solidFill>
              <a:schemeClr val="tx1"/>
            </a:solidFill>
            <a:round/>
            <a:headEnd/>
            <a:tailEnd/>
          </a:ln>
          <a:effectLst/>
        </p:spPr>
        <p:txBody>
          <a:bodyPr/>
          <a:lstStyle/>
          <a:p>
            <a:endParaRPr lang="en-US"/>
          </a:p>
        </p:txBody>
      </p:sp>
      <p:sp>
        <p:nvSpPr>
          <p:cNvPr id="26" name="TextBox 25"/>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pic>
        <p:nvPicPr>
          <p:cNvPr id="27" name="Picture 26" descr="CERN logo Withe.jpg"/>
          <p:cNvPicPr>
            <a:picLocks noChangeAspect="1"/>
          </p:cNvPicPr>
          <p:nvPr/>
        </p:nvPicPr>
        <p:blipFill>
          <a:blip r:embed="rId2" cstate="print"/>
          <a:stretch>
            <a:fillRect/>
          </a:stretch>
        </p:blipFill>
        <p:spPr>
          <a:xfrm>
            <a:off x="8288369" y="25400"/>
            <a:ext cx="854476" cy="838200"/>
          </a:xfrm>
          <a:prstGeom prst="rect">
            <a:avLst/>
          </a:prstGeom>
        </p:spPr>
      </p:pic>
      <p:sp>
        <p:nvSpPr>
          <p:cNvPr id="28" name="Text Box 9"/>
          <p:cNvSpPr txBox="1">
            <a:spLocks noChangeArrowheads="1"/>
          </p:cNvSpPr>
          <p:nvPr/>
        </p:nvSpPr>
        <p:spPr bwMode="auto">
          <a:xfrm>
            <a:off x="6262688" y="3290888"/>
            <a:ext cx="2700337" cy="363537"/>
          </a:xfrm>
          <a:prstGeom prst="rect">
            <a:avLst/>
          </a:prstGeom>
          <a:noFill/>
          <a:ln w="9360">
            <a:solidFill>
              <a:schemeClr val="tx1"/>
            </a:solidFill>
            <a:round/>
            <a:headEnd/>
            <a:tailEnd/>
          </a:ln>
          <a:effectLst/>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solidFill>
                  <a:schemeClr val="accent1"/>
                </a:solidFill>
                <a:effectLst>
                  <a:outerShdw blurRad="38100" dist="38100" dir="2700000" algn="tl">
                    <a:srgbClr val="000000"/>
                  </a:outerShdw>
                </a:effectLst>
                <a:latin typeface="+mj-lt"/>
                <a:ea typeface="DejaVu Sans" charset="0"/>
                <a:cs typeface="DejaVu Sans" charset="0"/>
              </a:rPr>
              <a:t>POWERING permit = true</a:t>
            </a:r>
          </a:p>
        </p:txBody>
      </p:sp>
      <p:sp>
        <p:nvSpPr>
          <p:cNvPr id="29" name="Line 22"/>
          <p:cNvSpPr>
            <a:spLocks noChangeShapeType="1"/>
          </p:cNvSpPr>
          <p:nvPr/>
        </p:nvSpPr>
        <p:spPr bwMode="auto">
          <a:xfrm flipH="1">
            <a:off x="5359400" y="3475038"/>
            <a:ext cx="906463" cy="1587"/>
          </a:xfrm>
          <a:prstGeom prst="line">
            <a:avLst/>
          </a:prstGeom>
          <a:noFill/>
          <a:ln w="9360">
            <a:solidFill>
              <a:schemeClr val="tx1"/>
            </a:solidFill>
            <a:round/>
            <a:headEnd/>
            <a:tailEnd/>
          </a:ln>
          <a:effectLst/>
        </p:spPr>
        <p:txBody>
          <a:bodyPr/>
          <a:lstStyle/>
          <a:p>
            <a:endParaRPr lang="en-US"/>
          </a:p>
        </p:txBody>
      </p:sp>
      <p:cxnSp>
        <p:nvCxnSpPr>
          <p:cNvPr id="31" name="Straight Connector 30"/>
          <p:cNvCxnSpPr>
            <a:stCxn id="18" idx="2"/>
          </p:cNvCxnSpPr>
          <p:nvPr/>
        </p:nvCxnSpPr>
        <p:spPr>
          <a:xfrm rot="10800000">
            <a:off x="3856038" y="3486945"/>
            <a:ext cx="773112" cy="47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730500" y="5854700"/>
            <a:ext cx="3922869" cy="369332"/>
          </a:xfrm>
          <a:prstGeom prst="rect">
            <a:avLst/>
          </a:prstGeom>
          <a:noFill/>
        </p:spPr>
        <p:txBody>
          <a:bodyPr wrap="none" rtlCol="0">
            <a:spAutoFit/>
          </a:bodyPr>
          <a:lstStyle/>
          <a:p>
            <a:r>
              <a:rPr lang="en-US" b="1" dirty="0" smtClean="0">
                <a:latin typeface="Trebuchet MS" pitchFamily="34" charset="0"/>
              </a:rPr>
              <a:t>This is just an help on safety (SW)!</a:t>
            </a:r>
          </a:p>
        </p:txBody>
      </p:sp>
      <p:sp>
        <p:nvSpPr>
          <p:cNvPr id="30" name="TextBox 29"/>
          <p:cNvSpPr txBox="1"/>
          <p:nvPr/>
        </p:nvSpPr>
        <p:spPr>
          <a:xfrm>
            <a:off x="7086600" y="6032500"/>
            <a:ext cx="2076209" cy="369332"/>
          </a:xfrm>
          <a:prstGeom prst="rect">
            <a:avLst/>
          </a:prstGeom>
          <a:noFill/>
        </p:spPr>
        <p:txBody>
          <a:bodyPr wrap="none" rtlCol="0">
            <a:spAutoFit/>
          </a:bodyPr>
          <a:lstStyle/>
          <a:p>
            <a:r>
              <a:rPr lang="en-US" dirty="0" smtClean="0">
                <a:latin typeface="Trebuchet MS" pitchFamily="34" charset="0"/>
              </a:rPr>
              <a:t>…thanks Laurette!</a:t>
            </a:r>
          </a:p>
        </p:txBody>
      </p:sp>
      <p:sp>
        <p:nvSpPr>
          <p:cNvPr id="41" name="Line 8"/>
          <p:cNvSpPr>
            <a:spLocks noChangeShapeType="1"/>
          </p:cNvSpPr>
          <p:nvPr/>
        </p:nvSpPr>
        <p:spPr bwMode="auto">
          <a:xfrm>
            <a:off x="4991100" y="2070100"/>
            <a:ext cx="0" cy="1166813"/>
          </a:xfrm>
          <a:prstGeom prst="line">
            <a:avLst/>
          </a:prstGeom>
          <a:noFill/>
          <a:ln w="9360">
            <a:solidFill>
              <a:schemeClr val="tx1"/>
            </a:solidFill>
            <a:round/>
            <a:headEnd/>
            <a:tailEnd/>
          </a:ln>
          <a:effectLst/>
        </p:spPr>
        <p:txBody>
          <a:bodyPr/>
          <a:lstStyle/>
          <a:p>
            <a:endParaRPr lang="en-US"/>
          </a:p>
        </p:txBody>
      </p:sp>
      <p:sp>
        <p:nvSpPr>
          <p:cNvPr id="42" name="Text Box 6"/>
          <p:cNvSpPr txBox="1">
            <a:spLocks noChangeArrowheads="1"/>
          </p:cNvSpPr>
          <p:nvPr/>
        </p:nvSpPr>
        <p:spPr bwMode="auto">
          <a:xfrm>
            <a:off x="255588" y="1654174"/>
            <a:ext cx="3600450" cy="860425"/>
          </a:xfrm>
          <a:prstGeom prst="rect">
            <a:avLst/>
          </a:prstGeom>
          <a:noFill/>
          <a:ln w="9360">
            <a:solidFill>
              <a:schemeClr val="tx1"/>
            </a:solidFill>
            <a:round/>
            <a:headEnd/>
            <a:tailEnd/>
          </a:ln>
          <a:effectLst/>
        </p:spPr>
        <p:txBody>
          <a:bodyPr wrap="none" lIns="90000" tIns="45000" rIns="90000" bIns="45000"/>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smtClean="0">
                <a:solidFill>
                  <a:schemeClr val="accent1"/>
                </a:solidFill>
                <a:effectLst>
                  <a:outerShdw blurRad="38100" dist="38100" dir="2700000" algn="tl">
                    <a:srgbClr val="000000"/>
                  </a:outerShdw>
                </a:effectLst>
                <a:latin typeface="+mj-lt"/>
                <a:ea typeface="DejaVu Sans" charset="0"/>
                <a:cs typeface="DejaVu Sans" charset="0"/>
              </a:rPr>
              <a:t>BIC – Access Status = true</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smtClean="0">
                <a:solidFill>
                  <a:schemeClr val="accent1"/>
                </a:solidFill>
                <a:effectLst>
                  <a:outerShdw blurRad="38100" dist="38100" dir="2700000" algn="tl">
                    <a:srgbClr val="000000"/>
                  </a:outerShdw>
                </a:effectLst>
                <a:latin typeface="+mj-lt"/>
                <a:ea typeface="DejaVu Sans" charset="0"/>
                <a:cs typeface="DejaVu Sans" charset="0"/>
              </a:rPr>
              <a:t>Key UP </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smtClean="0">
                <a:solidFill>
                  <a:schemeClr val="accent1"/>
                </a:solidFill>
                <a:effectLst>
                  <a:outerShdw blurRad="38100" dist="38100" dir="2700000" algn="tl">
                    <a:srgbClr val="000000"/>
                  </a:outerShdw>
                </a:effectLst>
                <a:latin typeface="+mj-lt"/>
                <a:ea typeface="DejaVu Sans" charset="0"/>
                <a:cs typeface="DejaVu Sans" charset="0"/>
              </a:rPr>
              <a:t>Beam ON</a:t>
            </a:r>
            <a:endParaRPr lang="en-US" dirty="0">
              <a:solidFill>
                <a:schemeClr val="accent1"/>
              </a:solidFill>
              <a:effectLst>
                <a:outerShdw blurRad="38100" dist="38100" dir="2700000" algn="tl">
                  <a:srgbClr val="000000"/>
                </a:outerShdw>
              </a:effectLst>
              <a:latin typeface="+mj-lt"/>
              <a:ea typeface="DejaVu Sans" charset="0"/>
              <a:cs typeface="DejaVu Sans" charset="0"/>
            </a:endParaRPr>
          </a:p>
        </p:txBody>
      </p:sp>
      <p:sp>
        <p:nvSpPr>
          <p:cNvPr id="43" name="Line 17"/>
          <p:cNvSpPr>
            <a:spLocks noChangeShapeType="1"/>
          </p:cNvSpPr>
          <p:nvPr/>
        </p:nvSpPr>
        <p:spPr bwMode="auto">
          <a:xfrm>
            <a:off x="3856038" y="2066924"/>
            <a:ext cx="1135062" cy="3175"/>
          </a:xfrm>
          <a:prstGeom prst="line">
            <a:avLst/>
          </a:prstGeom>
          <a:noFill/>
          <a:ln w="9360">
            <a:solidFill>
              <a:schemeClr val="tx1"/>
            </a:solidFill>
            <a:round/>
            <a:headEnd/>
            <a:tailEnd/>
          </a:ln>
          <a:effectLst/>
        </p:spPr>
        <p:txBody>
          <a:bodyPr/>
          <a:lstStyle/>
          <a:p>
            <a:endParaRPr lang="en-US"/>
          </a:p>
        </p:txBody>
      </p:sp>
      <p:sp>
        <p:nvSpPr>
          <p:cNvPr id="46" name="Text Box 11"/>
          <p:cNvSpPr txBox="1">
            <a:spLocks noChangeArrowheads="1"/>
          </p:cNvSpPr>
          <p:nvPr/>
        </p:nvSpPr>
        <p:spPr bwMode="auto">
          <a:xfrm>
            <a:off x="4718050" y="3325813"/>
            <a:ext cx="523875" cy="365125"/>
          </a:xfrm>
          <a:prstGeom prst="rect">
            <a:avLst/>
          </a:prstGeom>
          <a:noFill/>
          <a:ln w="9525">
            <a:solidFill>
              <a:schemeClr val="tx1"/>
            </a:solidFill>
            <a:round/>
            <a:headEnd/>
            <a:tailEnd/>
          </a:ln>
          <a:effectLst/>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solidFill>
                  <a:schemeClr val="accent1"/>
                </a:solidFill>
                <a:effectLst>
                  <a:outerShdw blurRad="38100" dist="38100" dir="2700000" algn="tl">
                    <a:srgbClr val="000000"/>
                  </a:outerShdw>
                </a:effectLst>
                <a:latin typeface="+mj-lt"/>
                <a:ea typeface="DejaVu Sans" charset="0"/>
                <a:cs typeface="DejaVu Sans" charset="0"/>
              </a:rPr>
              <a:t>OR</a:t>
            </a:r>
          </a:p>
        </p:txBody>
      </p:sp>
      <p:sp>
        <p:nvSpPr>
          <p:cNvPr id="47" name="TextBox 46"/>
          <p:cNvSpPr txBox="1"/>
          <p:nvPr/>
        </p:nvSpPr>
        <p:spPr>
          <a:xfrm>
            <a:off x="2785726" y="947870"/>
            <a:ext cx="3498073"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Powering Interlock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12 January 2010</a:t>
            </a:r>
            <a:endParaRPr lang="en-US"/>
          </a:p>
        </p:txBody>
      </p:sp>
      <p:sp>
        <p:nvSpPr>
          <p:cNvPr id="5" name="Footer Placeholder 4"/>
          <p:cNvSpPr>
            <a:spLocks noGrp="1"/>
          </p:cNvSpPr>
          <p:nvPr>
            <p:ph type="ftr" sz="quarter" idx="11"/>
          </p:nvPr>
        </p:nvSpPr>
        <p:spPr/>
        <p:txBody>
          <a:bodyPr/>
          <a:lstStyle/>
          <a:p>
            <a:pPr>
              <a:defRPr/>
            </a:pPr>
            <a:r>
              <a:rPr lang="en-US" smtClean="0"/>
              <a:t>M.Solfaroli - Safety rules recall</a:t>
            </a:r>
            <a:endParaRPr lang="en-US"/>
          </a:p>
        </p:txBody>
      </p:sp>
      <p:sp>
        <p:nvSpPr>
          <p:cNvPr id="6" name="Slide Number Placeholder 5"/>
          <p:cNvSpPr>
            <a:spLocks noGrp="1"/>
          </p:cNvSpPr>
          <p:nvPr>
            <p:ph type="sldNum" sz="quarter" idx="12"/>
          </p:nvPr>
        </p:nvSpPr>
        <p:spPr/>
        <p:txBody>
          <a:bodyPr/>
          <a:lstStyle/>
          <a:p>
            <a:pPr>
              <a:defRPr/>
            </a:pPr>
            <a:fld id="{CA5BB720-A2FB-4A92-8EA3-909701864998}" type="slidenum">
              <a:rPr lang="en-US" smtClean="0"/>
              <a:pPr>
                <a:defRPr/>
              </a:pPr>
              <a:t>21</a:t>
            </a:fld>
            <a:endParaRPr lang="en-US"/>
          </a:p>
        </p:txBody>
      </p:sp>
      <p:sp>
        <p:nvSpPr>
          <p:cNvPr id="7" name="TextBox 6"/>
          <p:cNvSpPr txBox="1"/>
          <p:nvPr/>
        </p:nvSpPr>
        <p:spPr>
          <a:xfrm>
            <a:off x="2857740" y="198570"/>
            <a:ext cx="3260829"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Acknowledgment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pic>
        <p:nvPicPr>
          <p:cNvPr id="8" name="Picture 7" descr="CERN logo Withe.jpg"/>
          <p:cNvPicPr>
            <a:picLocks noChangeAspect="1"/>
          </p:cNvPicPr>
          <p:nvPr/>
        </p:nvPicPr>
        <p:blipFill>
          <a:blip r:embed="rId2" cstate="print"/>
          <a:stretch>
            <a:fillRect/>
          </a:stretch>
        </p:blipFill>
        <p:spPr>
          <a:xfrm>
            <a:off x="8288369" y="25400"/>
            <a:ext cx="854476" cy="838200"/>
          </a:xfrm>
          <a:prstGeom prst="rect">
            <a:avLst/>
          </a:prstGeom>
        </p:spPr>
      </p:pic>
      <p:sp>
        <p:nvSpPr>
          <p:cNvPr id="9" name="TextBox 8"/>
          <p:cNvSpPr txBox="1"/>
          <p:nvPr/>
        </p:nvSpPr>
        <p:spPr>
          <a:xfrm>
            <a:off x="757953" y="2019300"/>
            <a:ext cx="7918258" cy="3477875"/>
          </a:xfrm>
          <a:prstGeom prst="rect">
            <a:avLst/>
          </a:prstGeom>
          <a:noFill/>
        </p:spPr>
        <p:txBody>
          <a:bodyPr wrap="none" rtlCol="0">
            <a:spAutoFit/>
          </a:bodyPr>
          <a:lstStyle/>
          <a:p>
            <a:pPr algn="ctr"/>
            <a:r>
              <a:rPr lang="en-US" sz="4000" dirty="0" smtClean="0">
                <a:latin typeface="Trebuchet MS" pitchFamily="34" charset="0"/>
              </a:rPr>
              <a:t>A special thanks to:</a:t>
            </a:r>
          </a:p>
          <a:p>
            <a:pPr>
              <a:buFont typeface="Arial" pitchFamily="34" charset="0"/>
              <a:buChar char="•"/>
            </a:pPr>
            <a:endParaRPr lang="en-US" dirty="0" smtClean="0">
              <a:latin typeface="Trebuchet MS" pitchFamily="34" charset="0"/>
            </a:endParaRPr>
          </a:p>
          <a:p>
            <a:pPr>
              <a:buFont typeface="Arial" pitchFamily="34" charset="0"/>
              <a:buChar char="•"/>
            </a:pPr>
            <a:endParaRPr lang="en-US" dirty="0" smtClean="0">
              <a:latin typeface="Trebuchet MS" pitchFamily="34" charset="0"/>
            </a:endParaRPr>
          </a:p>
          <a:p>
            <a:pPr>
              <a:buFont typeface="Arial" pitchFamily="34" charset="0"/>
              <a:buChar char="•"/>
            </a:pPr>
            <a:r>
              <a:rPr lang="en-US" dirty="0" smtClean="0">
                <a:latin typeface="Trebuchet MS" pitchFamily="34" charset="0"/>
              </a:rPr>
              <a:t> The speakers of “Powering tests and Safety” (half) day - 23-07-2009</a:t>
            </a:r>
          </a:p>
          <a:p>
            <a:pPr lvl="1">
              <a:buFont typeface="Arial" pitchFamily="34" charset="0"/>
              <a:buChar char="•"/>
            </a:pPr>
            <a:endParaRPr lang="en-US" dirty="0" smtClean="0">
              <a:latin typeface="Trebuchet MS" pitchFamily="34" charset="0"/>
            </a:endParaRPr>
          </a:p>
          <a:p>
            <a:pPr lvl="1">
              <a:buFont typeface="Arial" pitchFamily="34" charset="0"/>
              <a:buChar char="•"/>
            </a:pPr>
            <a:r>
              <a:rPr lang="en-US" dirty="0" smtClean="0">
                <a:latin typeface="Trebuchet MS" pitchFamily="34" charset="0"/>
              </a:rPr>
              <a:t> Rudiger, Mirko, Hugues, Julie (Katy), Laurette and Gianluigi</a:t>
            </a:r>
          </a:p>
          <a:p>
            <a:endParaRPr lang="en-US" dirty="0" smtClean="0">
              <a:latin typeface="Trebuchet MS" pitchFamily="34" charset="0"/>
            </a:endParaRPr>
          </a:p>
          <a:p>
            <a:pPr>
              <a:buFont typeface="Arial" pitchFamily="34" charset="0"/>
              <a:buChar char="•"/>
            </a:pPr>
            <a:r>
              <a:rPr lang="en-US" dirty="0" smtClean="0">
                <a:latin typeface="Trebuchet MS" pitchFamily="34" charset="0"/>
              </a:rPr>
              <a:t> The safety team</a:t>
            </a:r>
          </a:p>
          <a:p>
            <a:r>
              <a:rPr lang="en-US" dirty="0" smtClean="0">
                <a:latin typeface="Trebuchet MS" pitchFamily="34" charset="0"/>
              </a:rPr>
              <a:t> </a:t>
            </a:r>
          </a:p>
          <a:p>
            <a:pPr>
              <a:buFont typeface="Arial" pitchFamily="34" charset="0"/>
              <a:buChar char="•"/>
            </a:pPr>
            <a:r>
              <a:rPr lang="en-US" dirty="0" smtClean="0">
                <a:latin typeface="Trebuchet MS" pitchFamily="34" charset="0"/>
              </a:rPr>
              <a:t> For more info: </a:t>
            </a:r>
            <a:r>
              <a:rPr lang="en-US" dirty="0" smtClean="0">
                <a:latin typeface="Trebuchet MS" pitchFamily="34" charset="0"/>
                <a:hlinkClick r:id="rId3"/>
              </a:rPr>
              <a:t>http://indico.cern.ch/conferenceDisplay.py?confId=64274</a:t>
            </a:r>
            <a:r>
              <a:rPr lang="en-US" dirty="0" smtClean="0">
                <a:latin typeface="Trebuchet MS" pitchFamily="34" charset="0"/>
              </a:rPr>
              <a:t> </a:t>
            </a:r>
          </a:p>
          <a:p>
            <a:endParaRPr lang="en-US" dirty="0" smtClean="0">
              <a:latin typeface="Trebuchet MS"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578358" indent="-514350" algn="ctr">
              <a:buNone/>
            </a:pPr>
            <a:r>
              <a:rPr lang="en-GB" sz="2500" b="1" dirty="0" smtClean="0">
                <a:solidFill>
                  <a:schemeClr val="tx1"/>
                </a:solidFill>
              </a:rPr>
              <a:t>Reminder on existing cryogenic safety rules</a:t>
            </a:r>
          </a:p>
          <a:p>
            <a:pPr marL="578358" indent="-514350">
              <a:buNone/>
            </a:pPr>
            <a:endParaRPr lang="en-GB" sz="2500" b="1" dirty="0" smtClean="0">
              <a:solidFill>
                <a:schemeClr val="tx1"/>
              </a:solidFill>
            </a:endParaRPr>
          </a:p>
          <a:p>
            <a:pPr marL="578358" indent="-514350">
              <a:buFont typeface="Wingdings" pitchFamily="2" charset="2"/>
              <a:buChar char="Ø"/>
            </a:pPr>
            <a:r>
              <a:rPr lang="en-GB" sz="1800" dirty="0" smtClean="0">
                <a:solidFill>
                  <a:schemeClr val="tx1"/>
                </a:solidFill>
              </a:rPr>
              <a:t>Compulsory individual safety equipment</a:t>
            </a:r>
          </a:p>
          <a:p>
            <a:pPr marL="578358" indent="-514350">
              <a:buFont typeface="Wingdings" pitchFamily="2" charset="2"/>
              <a:buChar char="Ø"/>
            </a:pPr>
            <a:r>
              <a:rPr lang="en-GB" sz="1800" dirty="0" smtClean="0">
                <a:solidFill>
                  <a:schemeClr val="tx1"/>
                </a:solidFill>
              </a:rPr>
              <a:t>LHC Machine - Level  4: Underground risks + test </a:t>
            </a:r>
          </a:p>
          <a:p>
            <a:pPr marL="578358" indent="-514350">
              <a:buFont typeface="Wingdings" pitchFamily="2" charset="2"/>
              <a:buChar char="Ø"/>
            </a:pPr>
            <a:r>
              <a:rPr lang="en-GB" sz="1800" dirty="0" err="1" smtClean="0">
                <a:solidFill>
                  <a:schemeClr val="tx1"/>
                </a:solidFill>
              </a:rPr>
              <a:t>Biocell</a:t>
            </a:r>
            <a:r>
              <a:rPr lang="en-GB" sz="1800" dirty="0" smtClean="0">
                <a:solidFill>
                  <a:schemeClr val="tx1"/>
                </a:solidFill>
              </a:rPr>
              <a:t> training:</a:t>
            </a:r>
          </a:p>
          <a:p>
            <a:pPr marL="978408" lvl="1" indent="-514350">
              <a:buFont typeface="Arial" pitchFamily="34" charset="0"/>
              <a:buChar char="•"/>
            </a:pPr>
            <a:r>
              <a:rPr lang="en-US" sz="1600" dirty="0" smtClean="0">
                <a:solidFill>
                  <a:schemeClr val="tx1"/>
                </a:solidFill>
              </a:rPr>
              <a:t>Theoretical part : </a:t>
            </a:r>
          </a:p>
          <a:p>
            <a:pPr marL="1378458" lvl="2" indent="-514350">
              <a:buFont typeface="Wingdings" pitchFamily="2" charset="2"/>
              <a:buChar char="§"/>
            </a:pPr>
            <a:r>
              <a:rPr lang="en-US" sz="1400" dirty="0" smtClean="0">
                <a:solidFill>
                  <a:schemeClr val="tx1"/>
                </a:solidFill>
              </a:rPr>
              <a:t>Risk « Lack of oxygen »</a:t>
            </a:r>
          </a:p>
          <a:p>
            <a:pPr marL="1378458" lvl="2" indent="-514350">
              <a:buFont typeface="Wingdings" pitchFamily="2" charset="2"/>
              <a:buChar char="§"/>
            </a:pPr>
            <a:r>
              <a:rPr lang="en-US" sz="1400" dirty="0" smtClean="0">
                <a:solidFill>
                  <a:schemeClr val="tx1"/>
                </a:solidFill>
              </a:rPr>
              <a:t>Regulatory rules</a:t>
            </a:r>
          </a:p>
          <a:p>
            <a:pPr marL="1378458" lvl="2" indent="-514350">
              <a:buFont typeface="Wingdings" pitchFamily="2" charset="2"/>
              <a:buChar char="§"/>
            </a:pPr>
            <a:r>
              <a:rPr lang="en-US" sz="1400" dirty="0" smtClean="0">
                <a:solidFill>
                  <a:schemeClr val="tx1"/>
                </a:solidFill>
              </a:rPr>
              <a:t>The </a:t>
            </a:r>
            <a:r>
              <a:rPr lang="en-US" sz="1400" dirty="0" err="1" smtClean="0">
                <a:solidFill>
                  <a:schemeClr val="tx1"/>
                </a:solidFill>
              </a:rPr>
              <a:t>Biocell</a:t>
            </a:r>
            <a:r>
              <a:rPr lang="en-US" sz="1400" dirty="0" smtClean="0">
                <a:solidFill>
                  <a:schemeClr val="tx1"/>
                </a:solidFill>
              </a:rPr>
              <a:t> masks </a:t>
            </a:r>
          </a:p>
          <a:p>
            <a:pPr marL="1378458" lvl="2" indent="-514350">
              <a:buFont typeface="Wingdings" pitchFamily="2" charset="2"/>
              <a:buChar char="§"/>
            </a:pPr>
            <a:r>
              <a:rPr lang="en-US" sz="1400" dirty="0" smtClean="0">
                <a:solidFill>
                  <a:schemeClr val="tx1"/>
                </a:solidFill>
              </a:rPr>
              <a:t>Conduct in case of alarm</a:t>
            </a:r>
          </a:p>
          <a:p>
            <a:pPr marL="1378458" lvl="2" indent="-514350">
              <a:buFont typeface="Wingdings" pitchFamily="2" charset="2"/>
              <a:buChar char="§"/>
            </a:pPr>
            <a:r>
              <a:rPr lang="en-US" sz="1400" dirty="0" smtClean="0">
                <a:solidFill>
                  <a:schemeClr val="tx1"/>
                </a:solidFill>
              </a:rPr>
              <a:t>Implementation of the mask</a:t>
            </a:r>
          </a:p>
          <a:p>
            <a:pPr marL="978408" lvl="1" indent="-514350">
              <a:buFont typeface="Arial" pitchFamily="34" charset="0"/>
              <a:buChar char="•"/>
            </a:pPr>
            <a:r>
              <a:rPr lang="en-US" sz="1600" dirty="0" smtClean="0">
                <a:solidFill>
                  <a:schemeClr val="tx1"/>
                </a:solidFill>
              </a:rPr>
              <a:t>Practical part </a:t>
            </a:r>
            <a:endParaRPr lang="en-US" sz="1200" dirty="0" smtClean="0">
              <a:solidFill>
                <a:schemeClr val="tx1"/>
              </a:solidFill>
            </a:endParaRPr>
          </a:p>
          <a:p>
            <a:pPr marL="1378458" lvl="2" indent="-514350"/>
            <a:r>
              <a:rPr lang="en-US" sz="1400" dirty="0" smtClean="0">
                <a:solidFill>
                  <a:schemeClr val="tx1"/>
                </a:solidFill>
              </a:rPr>
              <a:t>Simulation of real conditions in the tunnel : wearing the mandatory personal protective equipment, darkness, leakage noise and fumes harmless, ODH alarm</a:t>
            </a:r>
            <a:endParaRPr lang="en-GB" sz="1400" i="1" dirty="0" smtClean="0">
              <a:solidFill>
                <a:schemeClr val="tx1"/>
              </a:solidFill>
            </a:endParaRPr>
          </a:p>
        </p:txBody>
      </p:sp>
      <p:sp>
        <p:nvSpPr>
          <p:cNvPr id="4" name="Date Placeholder 3"/>
          <p:cNvSpPr>
            <a:spLocks noGrp="1"/>
          </p:cNvSpPr>
          <p:nvPr>
            <p:ph type="dt" sz="half" idx="11"/>
          </p:nvPr>
        </p:nvSpPr>
        <p:spPr/>
        <p:txBody>
          <a:bodyPr/>
          <a:lstStyle/>
          <a:p>
            <a:pPr>
              <a:defRPr/>
            </a:pPr>
            <a:r>
              <a:rPr lang="en-US" smtClean="0"/>
              <a:t>12 January 2010</a:t>
            </a:r>
            <a:endParaRPr lang="en-US" dirty="0"/>
          </a:p>
        </p:txBody>
      </p:sp>
      <p:sp>
        <p:nvSpPr>
          <p:cNvPr id="5" name="Footer Placeholder 4"/>
          <p:cNvSpPr>
            <a:spLocks noGrp="1"/>
          </p:cNvSpPr>
          <p:nvPr>
            <p:ph type="ftr" sz="quarter" idx="12"/>
          </p:nvPr>
        </p:nvSpPr>
        <p:spPr/>
        <p:txBody>
          <a:bodyPr/>
          <a:lstStyle/>
          <a:p>
            <a:pPr>
              <a:defRPr/>
            </a:pPr>
            <a:r>
              <a:rPr lang="en-US" smtClean="0"/>
              <a:t>M.Solfaroli - Safety rules recall</a:t>
            </a:r>
            <a:endParaRPr lang="en-US"/>
          </a:p>
        </p:txBody>
      </p:sp>
      <p:sp>
        <p:nvSpPr>
          <p:cNvPr id="6" name="Slide Number Placeholder 5"/>
          <p:cNvSpPr>
            <a:spLocks noGrp="1"/>
          </p:cNvSpPr>
          <p:nvPr>
            <p:ph type="sldNum" sz="quarter" idx="13"/>
          </p:nvPr>
        </p:nvSpPr>
        <p:spPr/>
        <p:txBody>
          <a:bodyPr/>
          <a:lstStyle/>
          <a:p>
            <a:pPr>
              <a:defRPr/>
            </a:pPr>
            <a:fld id="{F5548BC7-4E35-4494-AD1E-CD52997EA5ED}" type="slidenum">
              <a:rPr lang="en-US" smtClean="0"/>
              <a:pPr>
                <a:defRPr/>
              </a:pPr>
              <a:t>3</a:t>
            </a:fld>
            <a:endParaRPr lang="en-US" dirty="0"/>
          </a:p>
        </p:txBody>
      </p:sp>
      <p:sp>
        <p:nvSpPr>
          <p:cNvPr id="7" name="TextBox 6"/>
          <p:cNvSpPr txBox="1"/>
          <p:nvPr/>
        </p:nvSpPr>
        <p:spPr>
          <a:xfrm>
            <a:off x="2876979" y="198570"/>
            <a:ext cx="3222357"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Cryogenic Safety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pic>
        <p:nvPicPr>
          <p:cNvPr id="8" name="Picture 4" descr="http://sc-gs.web.cern.ch/sc-gs/images/ProtectionObligatoirePieds.jpg"/>
          <p:cNvPicPr>
            <a:picLocks noChangeAspect="1" noChangeArrowheads="1"/>
          </p:cNvPicPr>
          <p:nvPr/>
        </p:nvPicPr>
        <p:blipFill>
          <a:blip r:embed="rId2" cstate="print"/>
          <a:srcRect/>
          <a:stretch>
            <a:fillRect/>
          </a:stretch>
        </p:blipFill>
        <p:spPr bwMode="auto">
          <a:xfrm>
            <a:off x="6667500" y="2010500"/>
            <a:ext cx="720000" cy="720000"/>
          </a:xfrm>
          <a:prstGeom prst="rect">
            <a:avLst/>
          </a:prstGeom>
          <a:noFill/>
        </p:spPr>
      </p:pic>
      <p:pic>
        <p:nvPicPr>
          <p:cNvPr id="9" name="Picture 6" descr="http://sc-gs.web.cern.ch/sc-gs/images/ProtectionObligatoireTete.jpg"/>
          <p:cNvPicPr>
            <a:picLocks noChangeAspect="1" noChangeArrowheads="1"/>
          </p:cNvPicPr>
          <p:nvPr/>
        </p:nvPicPr>
        <p:blipFill>
          <a:blip r:embed="rId3" cstate="print"/>
          <a:srcRect/>
          <a:stretch>
            <a:fillRect/>
          </a:stretch>
        </p:blipFill>
        <p:spPr bwMode="auto">
          <a:xfrm>
            <a:off x="7674700" y="2006600"/>
            <a:ext cx="720000" cy="720000"/>
          </a:xfrm>
          <a:prstGeom prst="rect">
            <a:avLst/>
          </a:prstGeom>
          <a:noFill/>
        </p:spPr>
      </p:pic>
      <p:pic>
        <p:nvPicPr>
          <p:cNvPr id="10" name="Picture 2" descr="http://safety-commission.web.cern.ch/safety-commission/SC-site/sc_pages/images/panneaux/p_mgaz.gif"/>
          <p:cNvPicPr>
            <a:picLocks noChangeAspect="1" noChangeArrowheads="1"/>
          </p:cNvPicPr>
          <p:nvPr/>
        </p:nvPicPr>
        <p:blipFill>
          <a:blip r:embed="rId4" cstate="print"/>
          <a:srcRect/>
          <a:stretch>
            <a:fillRect/>
          </a:stretch>
        </p:blipFill>
        <p:spPr bwMode="auto">
          <a:xfrm>
            <a:off x="5562600" y="3873500"/>
            <a:ext cx="685800" cy="647700"/>
          </a:xfrm>
          <a:prstGeom prst="rect">
            <a:avLst/>
          </a:prstGeom>
          <a:noFill/>
          <a:ln>
            <a:solidFill>
              <a:schemeClr val="tx1"/>
            </a:solidFill>
          </a:ln>
          <a:effectLst>
            <a:outerShdw blurRad="50800" dist="38100" dir="2700000" algn="tl" rotWithShape="0">
              <a:prstClr val="black">
                <a:alpha val="40000"/>
              </a:prstClr>
            </a:outerShdw>
          </a:effectLst>
        </p:spPr>
      </p:pic>
      <p:pic>
        <p:nvPicPr>
          <p:cNvPr id="11" name="Picture 10" descr="CERN logo Withe.jpg"/>
          <p:cNvPicPr>
            <a:picLocks noChangeAspect="1"/>
          </p:cNvPicPr>
          <p:nvPr/>
        </p:nvPicPr>
        <p:blipFill>
          <a:blip r:embed="rId5" cstate="print"/>
          <a:stretch>
            <a:fillRect/>
          </a:stretch>
        </p:blipFill>
        <p:spPr>
          <a:xfrm>
            <a:off x="8288369" y="25400"/>
            <a:ext cx="854476" cy="838200"/>
          </a:xfrm>
          <a:prstGeom prst="rect">
            <a:avLst/>
          </a:prstGeom>
        </p:spPr>
      </p:pic>
      <p:sp>
        <p:nvSpPr>
          <p:cNvPr id="12" name="TextBox 11"/>
          <p:cNvSpPr txBox="1"/>
          <p:nvPr/>
        </p:nvSpPr>
        <p:spPr>
          <a:xfrm>
            <a:off x="7442200" y="6032500"/>
            <a:ext cx="1681871" cy="369332"/>
          </a:xfrm>
          <a:prstGeom prst="rect">
            <a:avLst/>
          </a:prstGeom>
          <a:noFill/>
        </p:spPr>
        <p:txBody>
          <a:bodyPr wrap="none" rtlCol="0">
            <a:spAutoFit/>
          </a:bodyPr>
          <a:lstStyle/>
          <a:p>
            <a:r>
              <a:rPr lang="en-US" dirty="0" smtClean="0">
                <a:latin typeface="Trebuchet MS" pitchFamily="34" charset="0"/>
              </a:rPr>
              <a:t>…thanks Julie!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35000" y="1511300"/>
            <a:ext cx="8128000" cy="4597400"/>
          </a:xfrm>
        </p:spPr>
        <p:txBody>
          <a:bodyPr/>
          <a:lstStyle/>
          <a:p>
            <a:pPr marL="578358" indent="-514350" algn="ctr">
              <a:buNone/>
            </a:pPr>
            <a:r>
              <a:rPr lang="en-GB" sz="2500" b="1" dirty="0" smtClean="0">
                <a:solidFill>
                  <a:schemeClr val="tx1"/>
                </a:solidFill>
              </a:rPr>
              <a:t>Cryogenic “consignation”</a:t>
            </a:r>
          </a:p>
          <a:p>
            <a:pPr marL="539750" lvl="1" indent="-3175">
              <a:buNone/>
            </a:pPr>
            <a:endParaRPr lang="en-GB" sz="1800" dirty="0" smtClean="0">
              <a:solidFill>
                <a:schemeClr val="tx1"/>
              </a:solidFill>
            </a:endParaRPr>
          </a:p>
          <a:p>
            <a:pPr marL="539750" lvl="1" indent="-3175">
              <a:buNone/>
            </a:pPr>
            <a:endParaRPr lang="en-GB" sz="1800" dirty="0" smtClean="0">
              <a:solidFill>
                <a:schemeClr val="tx1"/>
              </a:solidFill>
            </a:endParaRPr>
          </a:p>
          <a:p>
            <a:pPr marL="539750" lvl="1" indent="-3175">
              <a:buNone/>
            </a:pPr>
            <a:r>
              <a:rPr lang="en-GB" sz="1800" dirty="0" smtClean="0">
                <a:solidFill>
                  <a:schemeClr val="tx1"/>
                </a:solidFill>
              </a:rPr>
              <a:t>A reminder is included in the ADI: you MUST obtain a written “consignation” for any intervention on a cryogenic element.</a:t>
            </a:r>
          </a:p>
        </p:txBody>
      </p:sp>
      <p:sp>
        <p:nvSpPr>
          <p:cNvPr id="4" name="Date Placeholder 3"/>
          <p:cNvSpPr>
            <a:spLocks noGrp="1"/>
          </p:cNvSpPr>
          <p:nvPr>
            <p:ph type="dt" sz="half" idx="11"/>
          </p:nvPr>
        </p:nvSpPr>
        <p:spPr/>
        <p:txBody>
          <a:bodyPr/>
          <a:lstStyle/>
          <a:p>
            <a:pPr>
              <a:defRPr/>
            </a:pPr>
            <a:r>
              <a:rPr lang="en-US" smtClean="0"/>
              <a:t>12 January 2010</a:t>
            </a:r>
            <a:endParaRPr lang="en-US" dirty="0"/>
          </a:p>
        </p:txBody>
      </p:sp>
      <p:sp>
        <p:nvSpPr>
          <p:cNvPr id="5" name="Footer Placeholder 4"/>
          <p:cNvSpPr>
            <a:spLocks noGrp="1"/>
          </p:cNvSpPr>
          <p:nvPr>
            <p:ph type="ftr" sz="quarter" idx="12"/>
          </p:nvPr>
        </p:nvSpPr>
        <p:spPr/>
        <p:txBody>
          <a:bodyPr/>
          <a:lstStyle/>
          <a:p>
            <a:pPr>
              <a:defRPr/>
            </a:pPr>
            <a:r>
              <a:rPr lang="en-US" smtClean="0"/>
              <a:t>M.Solfaroli - Safety rules recall</a:t>
            </a:r>
            <a:endParaRPr lang="en-US"/>
          </a:p>
        </p:txBody>
      </p:sp>
      <p:sp>
        <p:nvSpPr>
          <p:cNvPr id="6" name="Slide Number Placeholder 5"/>
          <p:cNvSpPr>
            <a:spLocks noGrp="1"/>
          </p:cNvSpPr>
          <p:nvPr>
            <p:ph type="sldNum" sz="quarter" idx="13"/>
          </p:nvPr>
        </p:nvSpPr>
        <p:spPr/>
        <p:txBody>
          <a:bodyPr/>
          <a:lstStyle/>
          <a:p>
            <a:pPr>
              <a:defRPr/>
            </a:pPr>
            <a:fld id="{F5548BC7-4E35-4494-AD1E-CD52997EA5ED}" type="slidenum">
              <a:rPr lang="en-US" smtClean="0"/>
              <a:pPr>
                <a:defRPr/>
              </a:pPr>
              <a:t>4</a:t>
            </a:fld>
            <a:endParaRPr lang="en-US" dirty="0"/>
          </a:p>
        </p:txBody>
      </p:sp>
      <p:sp>
        <p:nvSpPr>
          <p:cNvPr id="7" name="TextBox 6"/>
          <p:cNvSpPr txBox="1"/>
          <p:nvPr/>
        </p:nvSpPr>
        <p:spPr>
          <a:xfrm>
            <a:off x="2876979" y="198570"/>
            <a:ext cx="3222357"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Cryogenic Safety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pic>
        <p:nvPicPr>
          <p:cNvPr id="8" name="Picture 2"/>
          <p:cNvPicPr>
            <a:picLocks noChangeAspect="1" noChangeArrowheads="1"/>
          </p:cNvPicPr>
          <p:nvPr/>
        </p:nvPicPr>
        <p:blipFill>
          <a:blip r:embed="rId2" cstate="print"/>
          <a:srcRect/>
          <a:stretch>
            <a:fillRect/>
          </a:stretch>
        </p:blipFill>
        <p:spPr bwMode="auto">
          <a:xfrm>
            <a:off x="459824" y="4191000"/>
            <a:ext cx="8404776" cy="1524000"/>
          </a:xfrm>
          <a:prstGeom prst="rect">
            <a:avLst/>
          </a:prstGeom>
          <a:noFill/>
          <a:ln w="9525">
            <a:noFill/>
            <a:miter lim="800000"/>
            <a:headEnd/>
            <a:tailEnd/>
          </a:ln>
        </p:spPr>
      </p:pic>
      <p:pic>
        <p:nvPicPr>
          <p:cNvPr id="9" name="Picture 8"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0" name="TextBox 9"/>
          <p:cNvSpPr txBox="1"/>
          <p:nvPr/>
        </p:nvSpPr>
        <p:spPr>
          <a:xfrm>
            <a:off x="7442200" y="6032500"/>
            <a:ext cx="1681871" cy="369332"/>
          </a:xfrm>
          <a:prstGeom prst="rect">
            <a:avLst/>
          </a:prstGeom>
          <a:noFill/>
        </p:spPr>
        <p:txBody>
          <a:bodyPr wrap="none" rtlCol="0">
            <a:spAutoFit/>
          </a:bodyPr>
          <a:lstStyle/>
          <a:p>
            <a:r>
              <a:rPr lang="en-US" dirty="0" smtClean="0">
                <a:latin typeface="Trebuchet MS" pitchFamily="34" charset="0"/>
              </a:rPr>
              <a:t>…thanks Julie!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60" y="1438260"/>
            <a:ext cx="8183880" cy="4545142"/>
          </a:xfrm>
        </p:spPr>
        <p:txBody>
          <a:bodyPr/>
          <a:lstStyle/>
          <a:p>
            <a:pPr>
              <a:spcBef>
                <a:spcPct val="40000"/>
              </a:spcBef>
              <a:buNone/>
            </a:pPr>
            <a:r>
              <a:rPr lang="en-US" sz="1800" dirty="0" smtClean="0">
                <a:solidFill>
                  <a:schemeClr val="tx1"/>
                </a:solidFill>
              </a:rPr>
              <a:t>At CERN, the Electrical Safety is based on the </a:t>
            </a:r>
            <a:r>
              <a:rPr lang="en-US" sz="1800" b="1" dirty="0" smtClean="0">
                <a:solidFill>
                  <a:srgbClr val="0033CC"/>
                </a:solidFill>
              </a:rPr>
              <a:t>UTE-C-18-510</a:t>
            </a:r>
            <a:r>
              <a:rPr lang="en-US" sz="1800" dirty="0" smtClean="0"/>
              <a:t> </a:t>
            </a:r>
            <a:r>
              <a:rPr lang="en-US" sz="1800" dirty="0" smtClean="0">
                <a:solidFill>
                  <a:schemeClr val="tx1"/>
                </a:solidFill>
              </a:rPr>
              <a:t>publication which defines </a:t>
            </a:r>
            <a:r>
              <a:rPr lang="en-US" sz="1800" b="1" dirty="0" smtClean="0">
                <a:solidFill>
                  <a:srgbClr val="0033CC"/>
                </a:solidFill>
              </a:rPr>
              <a:t>general safety rules</a:t>
            </a:r>
            <a:r>
              <a:rPr lang="en-US" sz="1800" b="1" dirty="0" smtClean="0"/>
              <a:t> </a:t>
            </a:r>
            <a:r>
              <a:rPr lang="en-US" sz="1800" dirty="0" smtClean="0">
                <a:solidFill>
                  <a:schemeClr val="tx1"/>
                </a:solidFill>
              </a:rPr>
              <a:t>and states that the electrical workers MUST be “</a:t>
            </a:r>
            <a:r>
              <a:rPr lang="en-US" sz="1800" i="1" dirty="0" err="1" smtClean="0">
                <a:solidFill>
                  <a:schemeClr val="tx1"/>
                </a:solidFill>
              </a:rPr>
              <a:t>Habilité</a:t>
            </a:r>
            <a:r>
              <a:rPr lang="en-US" sz="1800" dirty="0" smtClean="0">
                <a:solidFill>
                  <a:schemeClr val="tx1"/>
                </a:solidFill>
              </a:rPr>
              <a:t>”:</a:t>
            </a:r>
          </a:p>
          <a:p>
            <a:pPr marL="1257300" lvl="2" indent="-342900">
              <a:buFont typeface="Wingdings" pitchFamily="2" charset="2"/>
              <a:buChar char="§"/>
            </a:pPr>
            <a:r>
              <a:rPr lang="en-US" sz="1800" dirty="0" smtClean="0"/>
              <a:t> </a:t>
            </a:r>
            <a:r>
              <a:rPr lang="en-US" sz="1600" b="1" dirty="0" smtClean="0">
                <a:solidFill>
                  <a:srgbClr val="0033CC"/>
                </a:solidFill>
              </a:rPr>
              <a:t>B0/H0</a:t>
            </a:r>
            <a:r>
              <a:rPr lang="en-US" sz="1600" dirty="0" smtClean="0"/>
              <a:t> for </a:t>
            </a:r>
            <a:r>
              <a:rPr lang="en-US" sz="1600" b="1" dirty="0" smtClean="0">
                <a:solidFill>
                  <a:srgbClr val="0033CC"/>
                </a:solidFill>
              </a:rPr>
              <a:t>non electrical workers</a:t>
            </a:r>
          </a:p>
          <a:p>
            <a:pPr marL="1257300" lvl="2" indent="-342900">
              <a:buFont typeface="Wingdings" pitchFamily="2" charset="2"/>
              <a:buChar char="§"/>
            </a:pPr>
            <a:r>
              <a:rPr lang="en-US" sz="1600" dirty="0" smtClean="0"/>
              <a:t> </a:t>
            </a:r>
            <a:r>
              <a:rPr lang="en-US" sz="1600" b="1" dirty="0" smtClean="0">
                <a:solidFill>
                  <a:srgbClr val="0033CC"/>
                </a:solidFill>
              </a:rPr>
              <a:t>B1/H1</a:t>
            </a:r>
            <a:r>
              <a:rPr lang="en-US" sz="1600" dirty="0" smtClean="0"/>
              <a:t> for </a:t>
            </a:r>
            <a:r>
              <a:rPr lang="en-US" sz="1600" b="1" dirty="0" smtClean="0">
                <a:solidFill>
                  <a:srgbClr val="0033CC"/>
                </a:solidFill>
              </a:rPr>
              <a:t>electrical workers</a:t>
            </a:r>
          </a:p>
          <a:p>
            <a:pPr marL="1257300" lvl="2" indent="-342900">
              <a:buFont typeface="Wingdings" pitchFamily="2" charset="2"/>
              <a:buChar char="§"/>
            </a:pPr>
            <a:r>
              <a:rPr lang="en-US" sz="1600" dirty="0" smtClean="0"/>
              <a:t> </a:t>
            </a:r>
            <a:r>
              <a:rPr lang="en-US" sz="1600" b="1" dirty="0" smtClean="0">
                <a:solidFill>
                  <a:srgbClr val="0033CC"/>
                </a:solidFill>
              </a:rPr>
              <a:t>B2/H2</a:t>
            </a:r>
            <a:r>
              <a:rPr lang="en-US" sz="1600" dirty="0" smtClean="0"/>
              <a:t> for </a:t>
            </a:r>
            <a:r>
              <a:rPr lang="en-US" sz="1600" b="1" dirty="0" smtClean="0">
                <a:solidFill>
                  <a:srgbClr val="0033CC"/>
                </a:solidFill>
              </a:rPr>
              <a:t>persons in charge of the Electrical</a:t>
            </a:r>
            <a:r>
              <a:rPr lang="en-US" sz="1600" b="1" dirty="0" smtClean="0"/>
              <a:t> </a:t>
            </a:r>
            <a:r>
              <a:rPr lang="en-US" sz="1600" b="1" dirty="0" smtClean="0">
                <a:solidFill>
                  <a:srgbClr val="0033CC"/>
                </a:solidFill>
              </a:rPr>
              <a:t>Safety</a:t>
            </a:r>
          </a:p>
          <a:p>
            <a:pPr marL="800100" lvl="1" indent="-342900">
              <a:buFontTx/>
              <a:buChar char="•"/>
            </a:pPr>
            <a:r>
              <a:rPr lang="en-US" sz="1800" dirty="0" smtClean="0">
                <a:solidFill>
                  <a:schemeClr val="tx1"/>
                </a:solidFill>
              </a:rPr>
              <a:t>Before working on electrical installation, ALL</a:t>
            </a:r>
            <a:r>
              <a:rPr lang="en-US" sz="1800" dirty="0" smtClean="0"/>
              <a:t> </a:t>
            </a:r>
            <a:r>
              <a:rPr lang="en-US" sz="1800" dirty="0" smtClean="0">
                <a:solidFill>
                  <a:srgbClr val="0033CC"/>
                </a:solidFill>
              </a:rPr>
              <a:t>electrical risks MUST be eliminated </a:t>
            </a:r>
            <a:r>
              <a:rPr lang="en-US" sz="1800" dirty="0" smtClean="0">
                <a:solidFill>
                  <a:schemeClr val="tx1"/>
                </a:solidFill>
              </a:rPr>
              <a:t>by the </a:t>
            </a:r>
            <a:r>
              <a:rPr lang="en-US" sz="1800" dirty="0" smtClean="0">
                <a:solidFill>
                  <a:srgbClr val="0033CC"/>
                </a:solidFill>
              </a:rPr>
              <a:t>“</a:t>
            </a:r>
            <a:r>
              <a:rPr lang="en-US" sz="1800" i="1" dirty="0" smtClean="0">
                <a:solidFill>
                  <a:srgbClr val="0033CC"/>
                </a:solidFill>
              </a:rPr>
              <a:t>consignation</a:t>
            </a:r>
            <a:r>
              <a:rPr lang="en-US" sz="1800" dirty="0" smtClean="0">
                <a:solidFill>
                  <a:srgbClr val="0033CC"/>
                </a:solidFill>
              </a:rPr>
              <a:t>”</a:t>
            </a:r>
            <a:r>
              <a:rPr lang="en-US" sz="1800" dirty="0" smtClean="0"/>
              <a:t> </a:t>
            </a:r>
            <a:r>
              <a:rPr lang="en-US" sz="1800" dirty="0" smtClean="0">
                <a:solidFill>
                  <a:schemeClr val="tx1"/>
                </a:solidFill>
              </a:rPr>
              <a:t>of the installation through:</a:t>
            </a:r>
          </a:p>
          <a:p>
            <a:pPr marL="1257300" lvl="2" indent="-342900">
              <a:buFont typeface="Wingdings" pitchFamily="2" charset="2"/>
              <a:buChar char="§"/>
            </a:pPr>
            <a:r>
              <a:rPr lang="en-US" sz="1600" dirty="0" smtClean="0">
                <a:solidFill>
                  <a:schemeClr val="tx1"/>
                </a:solidFill>
              </a:rPr>
              <a:t>Separate the installation from its electrical sources </a:t>
            </a:r>
            <a:r>
              <a:rPr lang="en-US" sz="1600" b="1" i="1" dirty="0" smtClean="0">
                <a:solidFill>
                  <a:srgbClr val="0033CC"/>
                </a:solidFill>
              </a:rPr>
              <a:t>“chargé de consignation”</a:t>
            </a:r>
            <a:r>
              <a:rPr lang="en-US" sz="1600" b="1" dirty="0" smtClean="0"/>
              <a:t> </a:t>
            </a:r>
            <a:r>
              <a:rPr lang="en-US" sz="1600" dirty="0" smtClean="0">
                <a:solidFill>
                  <a:schemeClr val="tx1"/>
                </a:solidFill>
              </a:rPr>
              <a:t>(BC)</a:t>
            </a:r>
          </a:p>
          <a:p>
            <a:pPr marL="1257300" lvl="2" indent="-342900">
              <a:buFont typeface="Wingdings" pitchFamily="2" charset="2"/>
              <a:buChar char="§"/>
            </a:pPr>
            <a:r>
              <a:rPr lang="en-US" sz="1600" dirty="0" smtClean="0">
                <a:solidFill>
                  <a:schemeClr val="tx1"/>
                </a:solidFill>
              </a:rPr>
              <a:t>Lock in open position the separation devices  </a:t>
            </a:r>
            <a:r>
              <a:rPr lang="en-US" sz="1600" b="1" i="1" dirty="0" smtClean="0">
                <a:solidFill>
                  <a:srgbClr val="0033CC"/>
                </a:solidFill>
              </a:rPr>
              <a:t>“chargé de consignation”</a:t>
            </a:r>
            <a:r>
              <a:rPr lang="en-US" sz="1600" b="1" dirty="0" smtClean="0"/>
              <a:t> </a:t>
            </a:r>
            <a:r>
              <a:rPr lang="en-US" sz="1600" dirty="0" smtClean="0">
                <a:solidFill>
                  <a:schemeClr val="tx1"/>
                </a:solidFill>
              </a:rPr>
              <a:t>(BC)</a:t>
            </a:r>
          </a:p>
          <a:p>
            <a:pPr marL="1257300" lvl="2" indent="-342900">
              <a:buFont typeface="Wingdings" pitchFamily="2" charset="2"/>
              <a:buChar char="§"/>
            </a:pPr>
            <a:r>
              <a:rPr lang="en-US" sz="1600" dirty="0" smtClean="0">
                <a:solidFill>
                  <a:schemeClr val="tx1"/>
                </a:solidFill>
              </a:rPr>
              <a:t>Identify the installation </a:t>
            </a:r>
            <a:r>
              <a:rPr lang="en-US" sz="1600" b="1" dirty="0" smtClean="0"/>
              <a:t>“</a:t>
            </a:r>
            <a:r>
              <a:rPr lang="en-US" sz="1600" b="1" i="1" dirty="0" smtClean="0">
                <a:solidFill>
                  <a:srgbClr val="0033CC"/>
                </a:solidFill>
              </a:rPr>
              <a:t>chargé de </a:t>
            </a:r>
            <a:r>
              <a:rPr lang="en-US" sz="1600" b="1" i="1" dirty="0" err="1" smtClean="0">
                <a:solidFill>
                  <a:srgbClr val="0033CC"/>
                </a:solidFill>
              </a:rPr>
              <a:t>travaux</a:t>
            </a:r>
            <a:r>
              <a:rPr lang="en-US" sz="1600" b="1" dirty="0" smtClean="0"/>
              <a:t>” </a:t>
            </a:r>
            <a:r>
              <a:rPr lang="en-US" sz="1600" dirty="0" smtClean="0">
                <a:solidFill>
                  <a:schemeClr val="tx1"/>
                </a:solidFill>
              </a:rPr>
              <a:t>(B2)</a:t>
            </a:r>
          </a:p>
          <a:p>
            <a:pPr marL="1257300" lvl="2" indent="-342900">
              <a:buFont typeface="Wingdings" pitchFamily="2" charset="2"/>
              <a:buChar char="§"/>
            </a:pPr>
            <a:r>
              <a:rPr lang="en-US" sz="1600" dirty="0" smtClean="0">
                <a:solidFill>
                  <a:schemeClr val="tx1"/>
                </a:solidFill>
              </a:rPr>
              <a:t>Check that the voltage is zero, earth and short circuit the installation (“</a:t>
            </a:r>
            <a:r>
              <a:rPr lang="en-US" sz="1600" i="1" dirty="0" smtClean="0">
                <a:solidFill>
                  <a:schemeClr val="tx1"/>
                </a:solidFill>
              </a:rPr>
              <a:t>MALT-CC”</a:t>
            </a:r>
            <a:r>
              <a:rPr lang="en-US" sz="1600" dirty="0" smtClean="0">
                <a:solidFill>
                  <a:schemeClr val="tx1"/>
                </a:solidFill>
              </a:rPr>
              <a:t>) </a:t>
            </a:r>
            <a:r>
              <a:rPr lang="en-US" sz="1600" b="1" dirty="0" smtClean="0"/>
              <a:t>“</a:t>
            </a:r>
            <a:r>
              <a:rPr lang="en-US" sz="1600" b="1" i="1" dirty="0" smtClean="0">
                <a:solidFill>
                  <a:srgbClr val="0033CC"/>
                </a:solidFill>
              </a:rPr>
              <a:t>chargé de </a:t>
            </a:r>
            <a:r>
              <a:rPr lang="en-US" sz="1600" b="1" i="1" dirty="0" err="1" smtClean="0">
                <a:solidFill>
                  <a:srgbClr val="0033CC"/>
                </a:solidFill>
              </a:rPr>
              <a:t>travaux</a:t>
            </a:r>
            <a:r>
              <a:rPr lang="en-US" sz="1600" b="1" dirty="0" smtClean="0"/>
              <a:t>” </a:t>
            </a:r>
            <a:r>
              <a:rPr lang="en-US" sz="1600" dirty="0" smtClean="0">
                <a:solidFill>
                  <a:schemeClr val="tx1"/>
                </a:solidFill>
              </a:rPr>
              <a:t>(B2)</a:t>
            </a:r>
          </a:p>
        </p:txBody>
      </p:sp>
      <p:sp>
        <p:nvSpPr>
          <p:cNvPr id="4" name="Date Placeholder 3"/>
          <p:cNvSpPr>
            <a:spLocks noGrp="1"/>
          </p:cNvSpPr>
          <p:nvPr>
            <p:ph type="dt" sz="half" idx="10"/>
          </p:nvPr>
        </p:nvSpPr>
        <p:spPr/>
        <p:txBody>
          <a:bodyPr/>
          <a:lstStyle/>
          <a:p>
            <a:pPr>
              <a:defRPr/>
            </a:pPr>
            <a:r>
              <a:rPr lang="en-US" smtClean="0"/>
              <a:t>12 January 2010</a:t>
            </a:r>
            <a:endParaRPr lang="en-US"/>
          </a:p>
        </p:txBody>
      </p:sp>
      <p:sp>
        <p:nvSpPr>
          <p:cNvPr id="5" name="Footer Placeholder 4"/>
          <p:cNvSpPr>
            <a:spLocks noGrp="1"/>
          </p:cNvSpPr>
          <p:nvPr>
            <p:ph type="ftr" sz="quarter" idx="11"/>
          </p:nvPr>
        </p:nvSpPr>
        <p:spPr/>
        <p:txBody>
          <a:bodyPr/>
          <a:lstStyle/>
          <a:p>
            <a:pPr>
              <a:defRPr/>
            </a:pPr>
            <a:r>
              <a:rPr lang="en-US" smtClean="0"/>
              <a:t>M.Solfaroli - Safety rules recall</a:t>
            </a:r>
            <a:endParaRPr lang="en-US"/>
          </a:p>
        </p:txBody>
      </p:sp>
      <p:sp>
        <p:nvSpPr>
          <p:cNvPr id="6" name="Slide Number Placeholder 5"/>
          <p:cNvSpPr>
            <a:spLocks noGrp="1"/>
          </p:cNvSpPr>
          <p:nvPr>
            <p:ph type="sldNum" sz="quarter" idx="12"/>
          </p:nvPr>
        </p:nvSpPr>
        <p:spPr/>
        <p:txBody>
          <a:bodyPr/>
          <a:lstStyle/>
          <a:p>
            <a:pPr>
              <a:defRPr/>
            </a:pPr>
            <a:fld id="{CA5BB720-A2FB-4A92-8EA3-909701864998}" type="slidenum">
              <a:rPr lang="en-US" smtClean="0"/>
              <a:pPr>
                <a:defRPr/>
              </a:pPr>
              <a:t>5</a:t>
            </a:fld>
            <a:endParaRPr lang="en-US"/>
          </a:p>
        </p:txBody>
      </p:sp>
      <p:pic>
        <p:nvPicPr>
          <p:cNvPr id="7" name="Picture 6" descr="CERN logo Withe.jpg"/>
          <p:cNvPicPr>
            <a:picLocks noChangeAspect="1"/>
          </p:cNvPicPr>
          <p:nvPr/>
        </p:nvPicPr>
        <p:blipFill>
          <a:blip r:embed="rId2" cstate="print"/>
          <a:stretch>
            <a:fillRect/>
          </a:stretch>
        </p:blipFill>
        <p:spPr>
          <a:xfrm>
            <a:off x="8288369" y="25400"/>
            <a:ext cx="854476" cy="838200"/>
          </a:xfrm>
          <a:prstGeom prst="rect">
            <a:avLst/>
          </a:prstGeom>
        </p:spPr>
      </p:pic>
      <p:sp>
        <p:nvSpPr>
          <p:cNvPr id="8" name="TextBox 7"/>
          <p:cNvSpPr txBox="1"/>
          <p:nvPr/>
        </p:nvSpPr>
        <p:spPr>
          <a:xfrm>
            <a:off x="2957127" y="198570"/>
            <a:ext cx="3062057"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Electrical Safety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9" name="TextBox 8"/>
          <p:cNvSpPr txBox="1"/>
          <p:nvPr/>
        </p:nvSpPr>
        <p:spPr>
          <a:xfrm>
            <a:off x="7226300" y="6032500"/>
            <a:ext cx="1923925" cy="369332"/>
          </a:xfrm>
          <a:prstGeom prst="rect">
            <a:avLst/>
          </a:prstGeom>
          <a:noFill/>
        </p:spPr>
        <p:txBody>
          <a:bodyPr wrap="none" rtlCol="0">
            <a:spAutoFit/>
          </a:bodyPr>
          <a:lstStyle/>
          <a:p>
            <a:r>
              <a:rPr lang="en-US" dirty="0" smtClean="0">
                <a:latin typeface="Trebuchet MS" pitchFamily="34" charset="0"/>
              </a:rPr>
              <a:t>…thanks Hugues!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 y="1298560"/>
            <a:ext cx="8826500" cy="4545142"/>
          </a:xfrm>
        </p:spPr>
        <p:txBody>
          <a:bodyPr/>
          <a:lstStyle/>
          <a:p>
            <a:pPr algn="ctr">
              <a:spcBef>
                <a:spcPct val="40000"/>
              </a:spcBef>
              <a:buNone/>
            </a:pPr>
            <a:r>
              <a:rPr lang="en-US" sz="2500" dirty="0" smtClean="0">
                <a:solidFill>
                  <a:schemeClr val="tx1"/>
                </a:solidFill>
              </a:rPr>
              <a:t>High energy stored in the sc magnets </a:t>
            </a:r>
          </a:p>
          <a:p>
            <a:pPr marL="800100" lvl="1" indent="-342900">
              <a:buNone/>
            </a:pPr>
            <a:r>
              <a:rPr lang="en-US" sz="1600" dirty="0" smtClean="0">
                <a:solidFill>
                  <a:schemeClr val="tx1"/>
                </a:solidFill>
              </a:rPr>
              <a:t>The “</a:t>
            </a:r>
            <a:r>
              <a:rPr lang="en-US" sz="1600" i="1" dirty="0" smtClean="0">
                <a:solidFill>
                  <a:schemeClr val="tx1"/>
                </a:solidFill>
              </a:rPr>
              <a:t>consignation</a:t>
            </a:r>
            <a:r>
              <a:rPr lang="en-US" sz="1600" dirty="0" smtClean="0">
                <a:solidFill>
                  <a:schemeClr val="tx1"/>
                </a:solidFill>
              </a:rPr>
              <a:t>” as defined in the UTE publication is not enough to assure the elimination of the electrical risks. Before working on an electrical sc circuit (see </a:t>
            </a:r>
            <a:r>
              <a:rPr lang="en-US" sz="1600" dirty="0" smtClean="0">
                <a:solidFill>
                  <a:srgbClr val="0033CC"/>
                </a:solidFill>
              </a:rPr>
              <a:t>EDMS 762293</a:t>
            </a:r>
            <a:r>
              <a:rPr lang="en-US" sz="1600" dirty="0" smtClean="0">
                <a:solidFill>
                  <a:schemeClr val="tx1"/>
                </a:solidFill>
              </a:rPr>
              <a:t>):</a:t>
            </a:r>
          </a:p>
          <a:p>
            <a:pPr marL="1257300" lvl="2" indent="-342900">
              <a:buFont typeface="Wingdings" pitchFamily="2" charset="2"/>
              <a:buChar char="§"/>
            </a:pPr>
            <a:r>
              <a:rPr lang="en-US" sz="1400" dirty="0" smtClean="0">
                <a:solidFill>
                  <a:schemeClr val="tx1"/>
                </a:solidFill>
              </a:rPr>
              <a:t>It is </a:t>
            </a:r>
            <a:r>
              <a:rPr lang="en-US" sz="1400" dirty="0" smtClean="0">
                <a:solidFill>
                  <a:srgbClr val="0033CC"/>
                </a:solidFill>
              </a:rPr>
              <a:t>mandatory</a:t>
            </a:r>
            <a:r>
              <a:rPr lang="en-US" sz="1400" dirty="0" smtClean="0"/>
              <a:t> </a:t>
            </a:r>
            <a:r>
              <a:rPr lang="en-US" sz="1400" dirty="0" smtClean="0">
                <a:solidFill>
                  <a:schemeClr val="tx1"/>
                </a:solidFill>
              </a:rPr>
              <a:t>to verify the </a:t>
            </a:r>
            <a:r>
              <a:rPr lang="en-US" sz="1400" dirty="0" smtClean="0">
                <a:solidFill>
                  <a:srgbClr val="0033CC"/>
                </a:solidFill>
              </a:rPr>
              <a:t>absence of current</a:t>
            </a:r>
            <a:r>
              <a:rPr lang="en-US" sz="1400" dirty="0" smtClean="0"/>
              <a:t> </a:t>
            </a:r>
            <a:r>
              <a:rPr lang="en-US" sz="1400" dirty="0" smtClean="0">
                <a:solidFill>
                  <a:schemeClr val="tx1"/>
                </a:solidFill>
              </a:rPr>
              <a:t>(realized </a:t>
            </a:r>
            <a:r>
              <a:rPr lang="en-US" sz="1400" dirty="0" smtClean="0">
                <a:solidFill>
                  <a:srgbClr val="0033CC"/>
                </a:solidFill>
              </a:rPr>
              <a:t>before</a:t>
            </a:r>
            <a:r>
              <a:rPr lang="en-US" sz="1400" dirty="0" smtClean="0"/>
              <a:t> </a:t>
            </a:r>
            <a:r>
              <a:rPr lang="en-US" sz="1400" dirty="0" smtClean="0">
                <a:solidFill>
                  <a:schemeClr val="tx1"/>
                </a:solidFill>
              </a:rPr>
              <a:t>the </a:t>
            </a:r>
            <a:r>
              <a:rPr lang="en-US" sz="1400" dirty="0" smtClean="0"/>
              <a:t>“</a:t>
            </a:r>
            <a:r>
              <a:rPr lang="en-US" sz="1400" dirty="0" smtClean="0">
                <a:solidFill>
                  <a:srgbClr val="0033CC"/>
                </a:solidFill>
              </a:rPr>
              <a:t>MALT-CC</a:t>
            </a:r>
            <a:r>
              <a:rPr lang="en-US" sz="1400" dirty="0" smtClean="0"/>
              <a:t>” </a:t>
            </a:r>
            <a:r>
              <a:rPr lang="en-US" sz="1400" dirty="0" smtClean="0">
                <a:solidFill>
                  <a:schemeClr val="tx1"/>
                </a:solidFill>
              </a:rPr>
              <a:t>by the power converters group</a:t>
            </a:r>
            <a:r>
              <a:rPr lang="en-US" sz="1600" dirty="0" smtClean="0">
                <a:solidFill>
                  <a:schemeClr val="tx1"/>
                </a:solidFill>
              </a:rPr>
              <a:t>)</a:t>
            </a:r>
          </a:p>
          <a:p>
            <a:pPr marL="1257300" lvl="2" indent="-342900">
              <a:buFont typeface="Wingdings" pitchFamily="2" charset="2"/>
              <a:buChar char="§"/>
            </a:pPr>
            <a:r>
              <a:rPr lang="en-US" sz="1400" dirty="0" smtClean="0">
                <a:solidFill>
                  <a:schemeClr val="tx1"/>
                </a:solidFill>
              </a:rPr>
              <a:t>The </a:t>
            </a:r>
            <a:r>
              <a:rPr lang="en-US" sz="1400" dirty="0" smtClean="0">
                <a:solidFill>
                  <a:srgbClr val="0033CC"/>
                </a:solidFill>
              </a:rPr>
              <a:t>EE switch</a:t>
            </a:r>
            <a:r>
              <a:rPr lang="en-US" sz="1400" dirty="0" smtClean="0"/>
              <a:t> </a:t>
            </a:r>
            <a:r>
              <a:rPr lang="en-US" sz="1400" dirty="0" smtClean="0">
                <a:solidFill>
                  <a:schemeClr val="tx1"/>
                </a:solidFill>
              </a:rPr>
              <a:t>(if present) must be locked in </a:t>
            </a:r>
            <a:r>
              <a:rPr lang="en-US" sz="1400" dirty="0" smtClean="0">
                <a:solidFill>
                  <a:srgbClr val="0033CC"/>
                </a:solidFill>
              </a:rPr>
              <a:t>open</a:t>
            </a:r>
            <a:r>
              <a:rPr lang="en-US" sz="1400" dirty="0" smtClean="0"/>
              <a:t> </a:t>
            </a:r>
            <a:r>
              <a:rPr lang="en-US" sz="1400" dirty="0" smtClean="0">
                <a:solidFill>
                  <a:schemeClr val="tx1"/>
                </a:solidFill>
              </a:rPr>
              <a:t>position</a:t>
            </a:r>
            <a:endParaRPr lang="en-US" dirty="0" smtClean="0">
              <a:solidFill>
                <a:schemeClr val="tx1"/>
              </a:solidFill>
            </a:endParaRPr>
          </a:p>
          <a:p>
            <a:pPr algn="ctr">
              <a:spcBef>
                <a:spcPct val="40000"/>
              </a:spcBef>
              <a:buNone/>
            </a:pPr>
            <a:r>
              <a:rPr lang="en-US" sz="2500" dirty="0" smtClean="0">
                <a:solidFill>
                  <a:schemeClr val="tx1"/>
                </a:solidFill>
              </a:rPr>
              <a:t>High energy stored in the </a:t>
            </a:r>
            <a:r>
              <a:rPr lang="en-US" sz="2500" dirty="0" smtClean="0">
                <a:solidFill>
                  <a:schemeClr val="tx1"/>
                </a:solidFill>
              </a:rPr>
              <a:t>QHPS</a:t>
            </a:r>
            <a:endParaRPr lang="en-US" sz="2500" dirty="0" smtClean="0">
              <a:solidFill>
                <a:schemeClr val="tx1"/>
              </a:solidFill>
            </a:endParaRPr>
          </a:p>
          <a:p>
            <a:pPr marL="800100" lvl="1" indent="-342900">
              <a:buFontTx/>
              <a:buChar char="•"/>
            </a:pPr>
            <a:r>
              <a:rPr lang="en-US" sz="1600" dirty="0" smtClean="0">
                <a:solidFill>
                  <a:schemeClr val="tx1"/>
                </a:solidFill>
              </a:rPr>
              <a:t>The QHPS (capacitor banks charged at 900V) can generate an electrical risk if the insulation between the QH and the magnet is broken.</a:t>
            </a:r>
          </a:p>
          <a:p>
            <a:pPr marL="1257300" lvl="2" indent="-342900">
              <a:buFontTx/>
              <a:buChar char="•"/>
            </a:pPr>
            <a:r>
              <a:rPr lang="en-US" sz="1600" dirty="0" smtClean="0">
                <a:solidFill>
                  <a:schemeClr val="tx1"/>
                </a:solidFill>
              </a:rPr>
              <a:t>For the IPD, IPQ and IT magnets, the QHPS must be switched off and discharged.</a:t>
            </a:r>
          </a:p>
          <a:p>
            <a:pPr marL="1257300" lvl="2" indent="-342900">
              <a:buFontTx/>
              <a:buChar char="•"/>
            </a:pPr>
            <a:r>
              <a:rPr lang="en-US" sz="1600" dirty="0" smtClean="0">
                <a:solidFill>
                  <a:schemeClr val="tx1"/>
                </a:solidFill>
              </a:rPr>
              <a:t>For the MB and MQ magnets:</a:t>
            </a:r>
          </a:p>
          <a:p>
            <a:pPr marL="1714500" lvl="3" indent="-342900">
              <a:buFont typeface="Wingdings" pitchFamily="2" charset="2"/>
              <a:buChar char="§"/>
            </a:pPr>
            <a:r>
              <a:rPr lang="en-US" sz="1400" dirty="0" smtClean="0">
                <a:solidFill>
                  <a:schemeClr val="tx1"/>
                </a:solidFill>
              </a:rPr>
              <a:t>It is mandatory to ground the current leads if the intervention is done at the level of the DFBA</a:t>
            </a:r>
          </a:p>
          <a:p>
            <a:pPr marL="1714500" lvl="3" indent="-342900">
              <a:buFont typeface="Wingdings" pitchFamily="2" charset="2"/>
              <a:buChar char="§"/>
            </a:pPr>
            <a:r>
              <a:rPr lang="en-US" sz="1400" dirty="0" smtClean="0">
                <a:solidFill>
                  <a:schemeClr val="tx1"/>
                </a:solidFill>
              </a:rPr>
              <a:t>It is mandatory to switch off and to discharge the concerned QPHS if the intervention is done at the level of the IFS boxes</a:t>
            </a:r>
          </a:p>
        </p:txBody>
      </p:sp>
      <p:sp>
        <p:nvSpPr>
          <p:cNvPr id="4" name="Date Placeholder 3"/>
          <p:cNvSpPr>
            <a:spLocks noGrp="1"/>
          </p:cNvSpPr>
          <p:nvPr>
            <p:ph type="dt" sz="half" idx="10"/>
          </p:nvPr>
        </p:nvSpPr>
        <p:spPr/>
        <p:txBody>
          <a:bodyPr/>
          <a:lstStyle/>
          <a:p>
            <a:pPr>
              <a:defRPr/>
            </a:pPr>
            <a:r>
              <a:rPr lang="en-US" smtClean="0"/>
              <a:t>12 January 2010</a:t>
            </a:r>
            <a:endParaRPr lang="en-US"/>
          </a:p>
        </p:txBody>
      </p:sp>
      <p:sp>
        <p:nvSpPr>
          <p:cNvPr id="5" name="Footer Placeholder 4"/>
          <p:cNvSpPr>
            <a:spLocks noGrp="1"/>
          </p:cNvSpPr>
          <p:nvPr>
            <p:ph type="ftr" sz="quarter" idx="11"/>
          </p:nvPr>
        </p:nvSpPr>
        <p:spPr/>
        <p:txBody>
          <a:bodyPr/>
          <a:lstStyle/>
          <a:p>
            <a:pPr>
              <a:defRPr/>
            </a:pPr>
            <a:r>
              <a:rPr lang="en-US" smtClean="0"/>
              <a:t>M.Solfaroli - Safety rules recall</a:t>
            </a:r>
            <a:endParaRPr lang="en-US"/>
          </a:p>
        </p:txBody>
      </p:sp>
      <p:sp>
        <p:nvSpPr>
          <p:cNvPr id="6" name="Slide Number Placeholder 5"/>
          <p:cNvSpPr>
            <a:spLocks noGrp="1"/>
          </p:cNvSpPr>
          <p:nvPr>
            <p:ph type="sldNum" sz="quarter" idx="12"/>
          </p:nvPr>
        </p:nvSpPr>
        <p:spPr/>
        <p:txBody>
          <a:bodyPr/>
          <a:lstStyle/>
          <a:p>
            <a:pPr>
              <a:defRPr/>
            </a:pPr>
            <a:fld id="{CA5BB720-A2FB-4A92-8EA3-909701864998}" type="slidenum">
              <a:rPr lang="en-US" smtClean="0"/>
              <a:pPr>
                <a:defRPr/>
              </a:pPr>
              <a:t>6</a:t>
            </a:fld>
            <a:endParaRPr lang="en-US"/>
          </a:p>
        </p:txBody>
      </p:sp>
      <p:pic>
        <p:nvPicPr>
          <p:cNvPr id="7" name="Picture 6" descr="CERN logo Withe.jpg"/>
          <p:cNvPicPr>
            <a:picLocks noChangeAspect="1"/>
          </p:cNvPicPr>
          <p:nvPr/>
        </p:nvPicPr>
        <p:blipFill>
          <a:blip r:embed="rId2" cstate="print"/>
          <a:stretch>
            <a:fillRect/>
          </a:stretch>
        </p:blipFill>
        <p:spPr>
          <a:xfrm>
            <a:off x="8288369" y="25400"/>
            <a:ext cx="854476" cy="838200"/>
          </a:xfrm>
          <a:prstGeom prst="rect">
            <a:avLst/>
          </a:prstGeom>
        </p:spPr>
      </p:pic>
      <p:sp>
        <p:nvSpPr>
          <p:cNvPr id="8" name="TextBox 7"/>
          <p:cNvSpPr txBox="1"/>
          <p:nvPr/>
        </p:nvSpPr>
        <p:spPr>
          <a:xfrm>
            <a:off x="2957127" y="198570"/>
            <a:ext cx="3062057"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Electrical Safety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9" name="TextBox 8"/>
          <p:cNvSpPr txBox="1"/>
          <p:nvPr/>
        </p:nvSpPr>
        <p:spPr>
          <a:xfrm>
            <a:off x="7226300" y="6032500"/>
            <a:ext cx="1923925" cy="369332"/>
          </a:xfrm>
          <a:prstGeom prst="rect">
            <a:avLst/>
          </a:prstGeom>
          <a:noFill/>
        </p:spPr>
        <p:txBody>
          <a:bodyPr wrap="none" rtlCol="0">
            <a:spAutoFit/>
          </a:bodyPr>
          <a:lstStyle/>
          <a:p>
            <a:r>
              <a:rPr lang="en-US" dirty="0" smtClean="0">
                <a:latin typeface="Trebuchet MS" pitchFamily="34" charset="0"/>
              </a:rPr>
              <a:t>…thanks Hugues!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160" y="1654160"/>
            <a:ext cx="8183880" cy="3235340"/>
          </a:xfrm>
        </p:spPr>
        <p:txBody>
          <a:bodyPr/>
          <a:lstStyle/>
          <a:p>
            <a:pPr algn="ctr">
              <a:spcBef>
                <a:spcPct val="40000"/>
              </a:spcBef>
              <a:buNone/>
            </a:pPr>
            <a:r>
              <a:rPr lang="en-US" sz="3000" b="1" dirty="0" smtClean="0">
                <a:solidFill>
                  <a:schemeClr val="tx1"/>
                </a:solidFill>
              </a:rPr>
              <a:t>Intervention on an ESSS (except the ARC)</a:t>
            </a:r>
          </a:p>
          <a:p>
            <a:pPr>
              <a:spcBef>
                <a:spcPct val="40000"/>
              </a:spcBef>
            </a:pPr>
            <a:r>
              <a:rPr lang="en-US" sz="1800" dirty="0" smtClean="0">
                <a:solidFill>
                  <a:schemeClr val="tx1"/>
                </a:solidFill>
              </a:rPr>
              <a:t>All the superconducting circuits must be “</a:t>
            </a:r>
            <a:r>
              <a:rPr lang="en-US" sz="1800" i="1" dirty="0" err="1" smtClean="0">
                <a:solidFill>
                  <a:schemeClr val="tx1"/>
                </a:solidFill>
              </a:rPr>
              <a:t>consignés</a:t>
            </a:r>
            <a:r>
              <a:rPr lang="en-US" sz="1800" dirty="0" smtClean="0">
                <a:solidFill>
                  <a:schemeClr val="tx1"/>
                </a:solidFill>
              </a:rPr>
              <a:t>”:</a:t>
            </a:r>
          </a:p>
          <a:p>
            <a:pPr marL="800100" lvl="3" indent="-342900">
              <a:spcBef>
                <a:spcPct val="40000"/>
              </a:spcBef>
            </a:pPr>
            <a:r>
              <a:rPr lang="en-US" sz="1600" dirty="0" smtClean="0">
                <a:solidFill>
                  <a:schemeClr val="tx1"/>
                </a:solidFill>
              </a:rPr>
              <a:t>PCs must be separated from the electrical network and their feeders must be locked in open position</a:t>
            </a:r>
          </a:p>
          <a:p>
            <a:pPr marL="800100" lvl="3" indent="-342900">
              <a:spcBef>
                <a:spcPct val="40000"/>
              </a:spcBef>
            </a:pPr>
            <a:r>
              <a:rPr lang="en-US" sz="1600" dirty="0" smtClean="0">
                <a:solidFill>
                  <a:schemeClr val="tx1"/>
                </a:solidFill>
              </a:rPr>
              <a:t>Absence of current must be verified</a:t>
            </a:r>
          </a:p>
          <a:p>
            <a:pPr marL="800100" lvl="3" indent="-342900">
              <a:spcBef>
                <a:spcPct val="40000"/>
              </a:spcBef>
            </a:pPr>
            <a:r>
              <a:rPr lang="en-US" sz="1600" dirty="0" smtClean="0">
                <a:solidFill>
                  <a:schemeClr val="tx1"/>
                </a:solidFill>
              </a:rPr>
              <a:t>Absence of voltage must be verified</a:t>
            </a:r>
          </a:p>
          <a:p>
            <a:pPr marL="800100" lvl="3" indent="-342900">
              <a:spcBef>
                <a:spcPct val="40000"/>
              </a:spcBef>
            </a:pPr>
            <a:r>
              <a:rPr lang="en-US" sz="1600" dirty="0" smtClean="0">
                <a:solidFill>
                  <a:schemeClr val="tx1"/>
                </a:solidFill>
              </a:rPr>
              <a:t>Current Leads must be grounded</a:t>
            </a:r>
          </a:p>
          <a:p>
            <a:pPr marL="800100" lvl="3" indent="-342900">
              <a:spcBef>
                <a:spcPct val="40000"/>
              </a:spcBef>
            </a:pPr>
            <a:r>
              <a:rPr lang="en-US" sz="1600" dirty="0" smtClean="0">
                <a:solidFill>
                  <a:schemeClr val="tx1"/>
                </a:solidFill>
              </a:rPr>
              <a:t>DC cables must be grounded (if necessary)</a:t>
            </a:r>
          </a:p>
          <a:p>
            <a:pPr marL="342900" lvl="1" indent="-342900">
              <a:spcBef>
                <a:spcPct val="40000"/>
              </a:spcBef>
              <a:buFont typeface="Arial" charset="0"/>
              <a:buChar char="•"/>
            </a:pPr>
            <a:r>
              <a:rPr lang="en-US" sz="1800" dirty="0" smtClean="0">
                <a:solidFill>
                  <a:schemeClr val="tx1"/>
                </a:solidFill>
              </a:rPr>
              <a:t>All the EE systems must be locked in open position.</a:t>
            </a:r>
          </a:p>
          <a:p>
            <a:pPr marL="342900" lvl="1" indent="-342900">
              <a:spcBef>
                <a:spcPct val="40000"/>
              </a:spcBef>
              <a:buFont typeface="Arial" charset="0"/>
              <a:buChar char="•"/>
            </a:pPr>
            <a:r>
              <a:rPr lang="en-US" sz="1800" dirty="0" smtClean="0">
                <a:solidFill>
                  <a:schemeClr val="tx1"/>
                </a:solidFill>
              </a:rPr>
              <a:t>QHPSs must be separated from the electrical network and discharged; their feeders must be locked in open position.</a:t>
            </a:r>
          </a:p>
        </p:txBody>
      </p:sp>
      <p:sp>
        <p:nvSpPr>
          <p:cNvPr id="4" name="Date Placeholder 3"/>
          <p:cNvSpPr>
            <a:spLocks noGrp="1"/>
          </p:cNvSpPr>
          <p:nvPr>
            <p:ph type="dt" sz="half" idx="10"/>
          </p:nvPr>
        </p:nvSpPr>
        <p:spPr/>
        <p:txBody>
          <a:bodyPr/>
          <a:lstStyle/>
          <a:p>
            <a:pPr>
              <a:defRPr/>
            </a:pPr>
            <a:r>
              <a:rPr lang="en-US" smtClean="0"/>
              <a:t>12 January 2010</a:t>
            </a:r>
            <a:endParaRPr lang="en-US"/>
          </a:p>
        </p:txBody>
      </p:sp>
      <p:sp>
        <p:nvSpPr>
          <p:cNvPr id="5" name="Footer Placeholder 4"/>
          <p:cNvSpPr>
            <a:spLocks noGrp="1"/>
          </p:cNvSpPr>
          <p:nvPr>
            <p:ph type="ftr" sz="quarter" idx="11"/>
          </p:nvPr>
        </p:nvSpPr>
        <p:spPr/>
        <p:txBody>
          <a:bodyPr/>
          <a:lstStyle/>
          <a:p>
            <a:pPr>
              <a:defRPr/>
            </a:pPr>
            <a:r>
              <a:rPr lang="en-US" smtClean="0"/>
              <a:t>M.Solfaroli - Safety rules recall</a:t>
            </a:r>
            <a:endParaRPr lang="en-US"/>
          </a:p>
        </p:txBody>
      </p:sp>
      <p:sp>
        <p:nvSpPr>
          <p:cNvPr id="6" name="Slide Number Placeholder 5"/>
          <p:cNvSpPr>
            <a:spLocks noGrp="1"/>
          </p:cNvSpPr>
          <p:nvPr>
            <p:ph type="sldNum" sz="quarter" idx="12"/>
          </p:nvPr>
        </p:nvSpPr>
        <p:spPr/>
        <p:txBody>
          <a:bodyPr/>
          <a:lstStyle/>
          <a:p>
            <a:pPr>
              <a:defRPr/>
            </a:pPr>
            <a:fld id="{CA5BB720-A2FB-4A92-8EA3-909701864998}" type="slidenum">
              <a:rPr lang="en-US" smtClean="0"/>
              <a:pPr>
                <a:defRPr/>
              </a:pPr>
              <a:t>7</a:t>
            </a:fld>
            <a:endParaRPr lang="en-US"/>
          </a:p>
        </p:txBody>
      </p:sp>
      <p:pic>
        <p:nvPicPr>
          <p:cNvPr id="7" name="Picture 6" descr="CERN logo Withe.jpg"/>
          <p:cNvPicPr>
            <a:picLocks noChangeAspect="1"/>
          </p:cNvPicPr>
          <p:nvPr/>
        </p:nvPicPr>
        <p:blipFill>
          <a:blip r:embed="rId2" cstate="print"/>
          <a:stretch>
            <a:fillRect/>
          </a:stretch>
        </p:blipFill>
        <p:spPr>
          <a:xfrm>
            <a:off x="8288369" y="25400"/>
            <a:ext cx="854476" cy="838200"/>
          </a:xfrm>
          <a:prstGeom prst="rect">
            <a:avLst/>
          </a:prstGeom>
        </p:spPr>
      </p:pic>
      <p:sp>
        <p:nvSpPr>
          <p:cNvPr id="8" name="TextBox 7"/>
          <p:cNvSpPr txBox="1"/>
          <p:nvPr/>
        </p:nvSpPr>
        <p:spPr>
          <a:xfrm>
            <a:off x="2957127" y="198570"/>
            <a:ext cx="3062057"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Electrical Safety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9" name="TextBox 8"/>
          <p:cNvSpPr txBox="1"/>
          <p:nvPr/>
        </p:nvSpPr>
        <p:spPr>
          <a:xfrm>
            <a:off x="7226300" y="6032500"/>
            <a:ext cx="1923925" cy="369332"/>
          </a:xfrm>
          <a:prstGeom prst="rect">
            <a:avLst/>
          </a:prstGeom>
          <a:noFill/>
        </p:spPr>
        <p:txBody>
          <a:bodyPr wrap="none" rtlCol="0">
            <a:spAutoFit/>
          </a:bodyPr>
          <a:lstStyle/>
          <a:p>
            <a:r>
              <a:rPr lang="en-US" dirty="0" smtClean="0">
                <a:latin typeface="Trebuchet MS" pitchFamily="34" charset="0"/>
              </a:rPr>
              <a:t>…thanks Hugues!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60" y="1133460"/>
            <a:ext cx="8183880" cy="4545142"/>
          </a:xfrm>
        </p:spPr>
        <p:txBody>
          <a:bodyPr/>
          <a:lstStyle/>
          <a:p>
            <a:pPr algn="ctr">
              <a:spcBef>
                <a:spcPct val="40000"/>
              </a:spcBef>
              <a:buNone/>
            </a:pPr>
            <a:r>
              <a:rPr lang="en-US" sz="3000" b="1" dirty="0" smtClean="0">
                <a:solidFill>
                  <a:schemeClr val="tx1"/>
                </a:solidFill>
              </a:rPr>
              <a:t>Intervention on an ARC</a:t>
            </a:r>
          </a:p>
          <a:p>
            <a:pPr marL="342900" lvl="1" indent="-342900">
              <a:spcBef>
                <a:spcPct val="40000"/>
              </a:spcBef>
              <a:buFont typeface="Arial" charset="0"/>
              <a:buChar char="•"/>
            </a:pPr>
            <a:r>
              <a:rPr lang="en-US" sz="1800" dirty="0" smtClean="0">
                <a:solidFill>
                  <a:schemeClr val="tx1"/>
                </a:solidFill>
              </a:rPr>
              <a:t>At the DFB module level (Low Current Module or High Current Module)</a:t>
            </a:r>
          </a:p>
          <a:p>
            <a:pPr marL="742950" lvl="2" indent="-342900">
              <a:spcBef>
                <a:spcPct val="40000"/>
              </a:spcBef>
            </a:pPr>
            <a:r>
              <a:rPr lang="en-US" sz="1600" dirty="0" smtClean="0">
                <a:solidFill>
                  <a:schemeClr val="tx1"/>
                </a:solidFill>
              </a:rPr>
              <a:t>All the superconducting circuits of the DFB module must be “</a:t>
            </a:r>
            <a:r>
              <a:rPr lang="en-US" sz="1600" i="1" dirty="0" err="1" smtClean="0">
                <a:solidFill>
                  <a:schemeClr val="tx1"/>
                </a:solidFill>
              </a:rPr>
              <a:t>consignés</a:t>
            </a:r>
            <a:r>
              <a:rPr lang="en-US" sz="1600" dirty="0" smtClean="0">
                <a:solidFill>
                  <a:schemeClr val="tx1"/>
                </a:solidFill>
              </a:rPr>
              <a:t>”</a:t>
            </a:r>
          </a:p>
          <a:p>
            <a:pPr marL="742950" lvl="2" indent="-342900">
              <a:spcBef>
                <a:spcPct val="40000"/>
              </a:spcBef>
            </a:pPr>
            <a:r>
              <a:rPr lang="en-US" sz="1600" dirty="0" smtClean="0">
                <a:solidFill>
                  <a:schemeClr val="tx1"/>
                </a:solidFill>
              </a:rPr>
              <a:t>All the EE systems of the DFB module must be locked in open position</a:t>
            </a:r>
          </a:p>
          <a:p>
            <a:pPr marL="742950" lvl="2" indent="-342900">
              <a:spcBef>
                <a:spcPct val="40000"/>
              </a:spcBef>
            </a:pPr>
            <a:r>
              <a:rPr lang="en-US" sz="1600" dirty="0" smtClean="0">
                <a:solidFill>
                  <a:schemeClr val="tx1"/>
                </a:solidFill>
              </a:rPr>
              <a:t>All the QHPS of the DFB module and located in the UA and the RR must be separated from the electrical network and discharged. Their feeders must be locked in open position</a:t>
            </a:r>
          </a:p>
          <a:p>
            <a:pPr marL="342900" lvl="1" indent="-342900">
              <a:spcBef>
                <a:spcPct val="40000"/>
              </a:spcBef>
              <a:buFont typeface="Arial" charset="0"/>
              <a:buChar char="•"/>
            </a:pPr>
            <a:r>
              <a:rPr lang="en-US" sz="1800" dirty="0" smtClean="0">
                <a:solidFill>
                  <a:schemeClr val="tx1"/>
                </a:solidFill>
              </a:rPr>
              <a:t>At the level of the IFS boxes</a:t>
            </a:r>
          </a:p>
          <a:p>
            <a:pPr marL="742950" lvl="2" indent="-342900">
              <a:spcBef>
                <a:spcPct val="40000"/>
              </a:spcBef>
            </a:pPr>
            <a:r>
              <a:rPr lang="en-US" sz="1600" dirty="0" smtClean="0">
                <a:solidFill>
                  <a:schemeClr val="tx1"/>
                </a:solidFill>
              </a:rPr>
              <a:t>Only concerned superconducting circuits must be “</a:t>
            </a:r>
            <a:r>
              <a:rPr lang="en-US" sz="1600" dirty="0" err="1" smtClean="0">
                <a:solidFill>
                  <a:schemeClr val="tx1"/>
                </a:solidFill>
              </a:rPr>
              <a:t>consignés</a:t>
            </a:r>
            <a:r>
              <a:rPr lang="en-US" sz="1600" dirty="0" smtClean="0">
                <a:solidFill>
                  <a:schemeClr val="tx1"/>
                </a:solidFill>
              </a:rPr>
              <a:t>”</a:t>
            </a:r>
          </a:p>
          <a:p>
            <a:pPr marL="742950" lvl="2" indent="-342900">
              <a:spcBef>
                <a:spcPct val="40000"/>
              </a:spcBef>
            </a:pPr>
            <a:r>
              <a:rPr lang="en-US" sz="1600" dirty="0" smtClean="0">
                <a:solidFill>
                  <a:schemeClr val="tx1"/>
                </a:solidFill>
              </a:rPr>
              <a:t>Only concerned EE systems must be locked in open position</a:t>
            </a:r>
          </a:p>
          <a:p>
            <a:pPr marL="742950" lvl="2" indent="-342900">
              <a:spcBef>
                <a:spcPct val="40000"/>
              </a:spcBef>
            </a:pPr>
            <a:r>
              <a:rPr lang="en-US" sz="1600" dirty="0" smtClean="0">
                <a:solidFill>
                  <a:schemeClr val="tx1"/>
                </a:solidFill>
              </a:rPr>
              <a:t>Only concerned </a:t>
            </a:r>
            <a:r>
              <a:rPr lang="en-US" sz="1600" dirty="0" smtClean="0">
                <a:solidFill>
                  <a:schemeClr val="tx1"/>
                </a:solidFill>
              </a:rPr>
              <a:t>QHPS </a:t>
            </a:r>
            <a:r>
              <a:rPr lang="en-US" sz="1600" dirty="0" smtClean="0">
                <a:solidFill>
                  <a:schemeClr val="tx1"/>
                </a:solidFill>
              </a:rPr>
              <a:t>must be separated from the electrical network and discharged. Their feeders must be locked in open position</a:t>
            </a:r>
          </a:p>
          <a:p>
            <a:pPr marL="742950" lvl="2" indent="-342900">
              <a:spcBef>
                <a:spcPct val="40000"/>
              </a:spcBef>
            </a:pPr>
            <a:r>
              <a:rPr lang="en-US" sz="1600" dirty="0" smtClean="0">
                <a:solidFill>
                  <a:schemeClr val="tx1"/>
                </a:solidFill>
              </a:rPr>
              <a:t>All PCs of the arc MUST be blocked at the PIC level</a:t>
            </a:r>
          </a:p>
          <a:p>
            <a:pPr marL="742950" lvl="2" indent="-342900">
              <a:spcBef>
                <a:spcPct val="40000"/>
              </a:spcBef>
            </a:pPr>
            <a:endParaRPr lang="en-US" sz="800" dirty="0" smtClean="0">
              <a:solidFill>
                <a:schemeClr val="tx1"/>
              </a:solidFill>
            </a:endParaRPr>
          </a:p>
          <a:p>
            <a:pPr marL="742950" lvl="2" indent="-342900" algn="ctr">
              <a:spcBef>
                <a:spcPct val="40000"/>
              </a:spcBef>
              <a:buNone/>
            </a:pPr>
            <a:r>
              <a:rPr lang="en-US" sz="1600" b="1" dirty="0" smtClean="0">
                <a:solidFill>
                  <a:srgbClr val="FF0000"/>
                </a:solidFill>
              </a:rPr>
              <a:t>No powering tests on the ARC during the intervention</a:t>
            </a:r>
            <a:endParaRPr lang="en-US" b="1" dirty="0">
              <a:solidFill>
                <a:srgbClr val="FF0000"/>
              </a:solidFill>
            </a:endParaRPr>
          </a:p>
        </p:txBody>
      </p:sp>
      <p:sp>
        <p:nvSpPr>
          <p:cNvPr id="4" name="Date Placeholder 3"/>
          <p:cNvSpPr>
            <a:spLocks noGrp="1"/>
          </p:cNvSpPr>
          <p:nvPr>
            <p:ph type="dt" sz="half" idx="10"/>
          </p:nvPr>
        </p:nvSpPr>
        <p:spPr/>
        <p:txBody>
          <a:bodyPr/>
          <a:lstStyle/>
          <a:p>
            <a:pPr>
              <a:defRPr/>
            </a:pPr>
            <a:r>
              <a:rPr lang="en-US" smtClean="0"/>
              <a:t>12 January 2010</a:t>
            </a:r>
            <a:endParaRPr lang="en-US"/>
          </a:p>
        </p:txBody>
      </p:sp>
      <p:sp>
        <p:nvSpPr>
          <p:cNvPr id="5" name="Footer Placeholder 4"/>
          <p:cNvSpPr>
            <a:spLocks noGrp="1"/>
          </p:cNvSpPr>
          <p:nvPr>
            <p:ph type="ftr" sz="quarter" idx="11"/>
          </p:nvPr>
        </p:nvSpPr>
        <p:spPr/>
        <p:txBody>
          <a:bodyPr/>
          <a:lstStyle/>
          <a:p>
            <a:pPr>
              <a:defRPr/>
            </a:pPr>
            <a:r>
              <a:rPr lang="en-US" smtClean="0"/>
              <a:t>M.Solfaroli - Safety rules recall</a:t>
            </a:r>
            <a:endParaRPr lang="en-US"/>
          </a:p>
        </p:txBody>
      </p:sp>
      <p:sp>
        <p:nvSpPr>
          <p:cNvPr id="6" name="Slide Number Placeholder 5"/>
          <p:cNvSpPr>
            <a:spLocks noGrp="1"/>
          </p:cNvSpPr>
          <p:nvPr>
            <p:ph type="sldNum" sz="quarter" idx="12"/>
          </p:nvPr>
        </p:nvSpPr>
        <p:spPr/>
        <p:txBody>
          <a:bodyPr/>
          <a:lstStyle/>
          <a:p>
            <a:pPr>
              <a:defRPr/>
            </a:pPr>
            <a:fld id="{CA5BB720-A2FB-4A92-8EA3-909701864998}" type="slidenum">
              <a:rPr lang="en-US" smtClean="0"/>
              <a:pPr>
                <a:defRPr/>
              </a:pPr>
              <a:t>8</a:t>
            </a:fld>
            <a:endParaRPr lang="en-US"/>
          </a:p>
        </p:txBody>
      </p:sp>
      <p:pic>
        <p:nvPicPr>
          <p:cNvPr id="7" name="Picture 6" descr="CERN logo Withe.jpg"/>
          <p:cNvPicPr>
            <a:picLocks noChangeAspect="1"/>
          </p:cNvPicPr>
          <p:nvPr/>
        </p:nvPicPr>
        <p:blipFill>
          <a:blip r:embed="rId2" cstate="print"/>
          <a:stretch>
            <a:fillRect/>
          </a:stretch>
        </p:blipFill>
        <p:spPr>
          <a:xfrm>
            <a:off x="8288369" y="25400"/>
            <a:ext cx="854476" cy="838200"/>
          </a:xfrm>
          <a:prstGeom prst="rect">
            <a:avLst/>
          </a:prstGeom>
        </p:spPr>
      </p:pic>
      <p:sp>
        <p:nvSpPr>
          <p:cNvPr id="8" name="TextBox 7"/>
          <p:cNvSpPr txBox="1"/>
          <p:nvPr/>
        </p:nvSpPr>
        <p:spPr>
          <a:xfrm>
            <a:off x="2957127" y="198570"/>
            <a:ext cx="3062057"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Electrical Safety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sp>
        <p:nvSpPr>
          <p:cNvPr id="9" name="TextBox 8"/>
          <p:cNvSpPr txBox="1"/>
          <p:nvPr/>
        </p:nvSpPr>
        <p:spPr>
          <a:xfrm>
            <a:off x="7226300" y="6032500"/>
            <a:ext cx="1923925" cy="369332"/>
          </a:xfrm>
          <a:prstGeom prst="rect">
            <a:avLst/>
          </a:prstGeom>
          <a:noFill/>
        </p:spPr>
        <p:txBody>
          <a:bodyPr wrap="none" rtlCol="0">
            <a:spAutoFit/>
          </a:bodyPr>
          <a:lstStyle/>
          <a:p>
            <a:r>
              <a:rPr lang="en-US" dirty="0" smtClean="0">
                <a:latin typeface="Trebuchet MS" pitchFamily="34" charset="0"/>
              </a:rPr>
              <a:t>…thanks Hugues!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16CDD3-4769-4787-A7F2-B304D3D6256B}" type="slidenum">
              <a:rPr lang="en-US" smtClean="0"/>
              <a:pPr>
                <a:defRPr/>
              </a:pPr>
              <a:t>9</a:t>
            </a:fld>
            <a:endParaRPr lang="en-US"/>
          </a:p>
        </p:txBody>
      </p:sp>
      <p:sp>
        <p:nvSpPr>
          <p:cNvPr id="7" name="Date Placeholder 3"/>
          <p:cNvSpPr>
            <a:spLocks noGrp="1"/>
          </p:cNvSpPr>
          <p:nvPr>
            <p:ph type="dt" sz="half" idx="11"/>
          </p:nvPr>
        </p:nvSpPr>
        <p:spPr>
          <a:xfrm>
            <a:off x="457200" y="6553200"/>
            <a:ext cx="1548581" cy="172065"/>
          </a:xfrm>
        </p:spPr>
        <p:txBody>
          <a:bodyPr/>
          <a:lstStyle/>
          <a:p>
            <a:pPr>
              <a:defRPr/>
            </a:pPr>
            <a:r>
              <a:rPr lang="en-US" smtClean="0"/>
              <a:t>12 January 2010</a:t>
            </a:r>
            <a:endParaRPr lang="en-US" dirty="0"/>
          </a:p>
        </p:txBody>
      </p:sp>
      <p:sp>
        <p:nvSpPr>
          <p:cNvPr id="11" name="Footer Placeholder 10"/>
          <p:cNvSpPr>
            <a:spLocks noGrp="1"/>
          </p:cNvSpPr>
          <p:nvPr>
            <p:ph type="ftr" sz="quarter" idx="11"/>
          </p:nvPr>
        </p:nvSpPr>
        <p:spPr/>
        <p:txBody>
          <a:bodyPr/>
          <a:lstStyle/>
          <a:p>
            <a:pPr>
              <a:defRPr/>
            </a:pPr>
            <a:r>
              <a:rPr lang="en-US" smtClean="0"/>
              <a:t>M.Solfaroli - Safety rules recall</a:t>
            </a:r>
            <a:endParaRPr lang="en-US"/>
          </a:p>
        </p:txBody>
      </p:sp>
      <p:pic>
        <p:nvPicPr>
          <p:cNvPr id="8" name="Picture 7" descr="CERN logo Withe.jpg"/>
          <p:cNvPicPr>
            <a:picLocks noChangeAspect="1"/>
          </p:cNvPicPr>
          <p:nvPr/>
        </p:nvPicPr>
        <p:blipFill>
          <a:blip r:embed="rId3" cstate="print"/>
          <a:stretch>
            <a:fillRect/>
          </a:stretch>
        </p:blipFill>
        <p:spPr>
          <a:xfrm>
            <a:off x="8288369" y="25400"/>
            <a:ext cx="854476" cy="838200"/>
          </a:xfrm>
          <a:prstGeom prst="rect">
            <a:avLst/>
          </a:prstGeom>
        </p:spPr>
      </p:pic>
      <p:sp>
        <p:nvSpPr>
          <p:cNvPr id="15" name="TextBox 14"/>
          <p:cNvSpPr txBox="1"/>
          <p:nvPr/>
        </p:nvSpPr>
        <p:spPr>
          <a:xfrm>
            <a:off x="630365" y="198570"/>
            <a:ext cx="7715574" cy="523220"/>
          </a:xfrm>
          <a:prstGeom prst="rect">
            <a:avLst/>
          </a:prstGeom>
          <a:noFill/>
        </p:spPr>
        <p:txBody>
          <a:bodyPr wrap="none" rtlCol="0">
            <a:spAutoFit/>
          </a:bodyPr>
          <a:lstStyle/>
          <a:p>
            <a:pPr algn="ctr"/>
            <a:r>
              <a:rPr lang="en-US" sz="2800" b="1" dirty="0" smtClean="0">
                <a:effectLst>
                  <a:outerShdw blurRad="38100" dist="38100" dir="2700000" algn="tl">
                    <a:srgbClr val="000000">
                      <a:alpha val="43137"/>
                    </a:srgbClr>
                  </a:outerShdw>
                </a:effectLst>
              </a:rPr>
              <a:t>Underground access during powering tests </a:t>
            </a:r>
            <a:endParaRPr lang="en-US" sz="2800" b="1" dirty="0" smtClean="0">
              <a:ln w="17780" cmpd="sng">
                <a:solidFill>
                  <a:schemeClr val="accent1">
                    <a:tint val="3000"/>
                  </a:schemeClr>
                </a:solidFill>
                <a:prstDash val="solid"/>
                <a:miter lim="800000"/>
              </a:ln>
              <a:effectLst>
                <a:outerShdw blurRad="38100" dist="38100" dir="2700000" algn="tl">
                  <a:srgbClr val="000000">
                    <a:alpha val="43137"/>
                  </a:srgbClr>
                </a:outerShdw>
              </a:effectLst>
              <a:latin typeface="+mj-lt"/>
              <a:ea typeface="Times New Roman"/>
            </a:endParaRPr>
          </a:p>
        </p:txBody>
      </p:sp>
      <p:pic>
        <p:nvPicPr>
          <p:cNvPr id="1026" name="Picture 2"/>
          <p:cNvPicPr>
            <a:picLocks noChangeAspect="1" noChangeArrowheads="1"/>
          </p:cNvPicPr>
          <p:nvPr/>
        </p:nvPicPr>
        <p:blipFill>
          <a:blip r:embed="rId4" cstate="print"/>
          <a:srcRect/>
          <a:stretch>
            <a:fillRect/>
          </a:stretch>
        </p:blipFill>
        <p:spPr bwMode="auto">
          <a:xfrm>
            <a:off x="2070100" y="1729667"/>
            <a:ext cx="5054600" cy="4291947"/>
          </a:xfrm>
          <a:prstGeom prst="rect">
            <a:avLst/>
          </a:prstGeom>
          <a:noFill/>
          <a:ln w="9525">
            <a:solidFill>
              <a:schemeClr val="tx1"/>
            </a:solidFill>
            <a:miter lim="800000"/>
            <a:headEnd/>
            <a:tailEnd/>
          </a:ln>
        </p:spPr>
      </p:pic>
      <p:sp>
        <p:nvSpPr>
          <p:cNvPr id="9" name="TextBox 8"/>
          <p:cNvSpPr txBox="1"/>
          <p:nvPr/>
        </p:nvSpPr>
        <p:spPr>
          <a:xfrm>
            <a:off x="2476500" y="1066800"/>
            <a:ext cx="4188967" cy="523220"/>
          </a:xfrm>
          <a:prstGeom prst="rect">
            <a:avLst/>
          </a:prstGeom>
          <a:noFill/>
        </p:spPr>
        <p:txBody>
          <a:bodyPr wrap="none" rtlCol="0">
            <a:spAutoFit/>
          </a:bodyPr>
          <a:lstStyle/>
          <a:p>
            <a:r>
              <a:rPr lang="en-US" sz="2800" b="1" dirty="0" smtClean="0">
                <a:solidFill>
                  <a:srgbClr val="FF0000"/>
                </a:solidFill>
                <a:latin typeface="Trebuchet MS" pitchFamily="34" charset="0"/>
              </a:rPr>
              <a:t>EDMS number: 1001985</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Trebuchet MS"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9838</TotalTime>
  <Words>1378</Words>
  <Application>Microsoft Office PowerPoint</Application>
  <PresentationFormat>On-screen Show (4:3)</PresentationFormat>
  <Paragraphs>263</Paragraphs>
  <Slides>21</Slides>
  <Notes>11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 report of the hardware commissioning activities</dc:title>
  <dc:creator>Roberto Saban</dc:creator>
  <cp:lastModifiedBy>msolfaro</cp:lastModifiedBy>
  <cp:revision>620</cp:revision>
  <dcterms:created xsi:type="dcterms:W3CDTF">2007-06-13T08:16:34Z</dcterms:created>
  <dcterms:modified xsi:type="dcterms:W3CDTF">2010-01-12T09:13:57Z</dcterms:modified>
</cp:coreProperties>
</file>