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256" r:id="rId2"/>
    <p:sldId id="277" r:id="rId3"/>
    <p:sldId id="284" r:id="rId4"/>
    <p:sldId id="285" r:id="rId5"/>
    <p:sldId id="286" r:id="rId6"/>
    <p:sldId id="287" r:id="rId7"/>
    <p:sldId id="288" r:id="rId8"/>
    <p:sldId id="260" r:id="rId9"/>
    <p:sldId id="263" r:id="rId10"/>
    <p:sldId id="264" r:id="rId11"/>
    <p:sldId id="269" r:id="rId12"/>
    <p:sldId id="265" r:id="rId13"/>
    <p:sldId id="289" r:id="rId14"/>
    <p:sldId id="290" r:id="rId15"/>
    <p:sldId id="291" r:id="rId16"/>
    <p:sldId id="273" r:id="rId17"/>
    <p:sldId id="266" r:id="rId18"/>
    <p:sldId id="293" r:id="rId19"/>
    <p:sldId id="268" r:id="rId2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B9D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31" d="100"/>
          <a:sy n="131" d="100"/>
        </p:scale>
        <p:origin x="906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3D2D08-C1DC-4410-A643-AF469C170C38}" type="datetimeFigureOut">
              <a:rPr lang="en-GB" smtClean="0"/>
              <a:t>20/03/2019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752794-144A-4DA9-9119-5B36F05B4A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37102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306E779-3A6B-443E-B97F-E84B9F8D0E2D}" type="datetimeFigureOut">
              <a:rPr lang="en-GB" smtClean="0"/>
              <a:t>20/03/2019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B3C6021-99E9-454D-A96D-20AD979B1F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0070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3C6021-99E9-454D-A96D-20AD979B1F4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37969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3C6021-99E9-454D-A96D-20AD979B1F4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72331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3C6021-99E9-454D-A96D-20AD979B1F4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12879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3C6021-99E9-454D-A96D-20AD979B1F4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90566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3C6021-99E9-454D-A96D-20AD979B1F49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0516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3C6021-99E9-454D-A96D-20AD979B1F49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11018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3C6021-99E9-454D-A96D-20AD979B1F49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09309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3C6021-99E9-454D-A96D-20AD979B1F49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92618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3C6021-99E9-454D-A96D-20AD979B1F49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42958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3C6021-99E9-454D-A96D-20AD979B1F49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60691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3C6021-99E9-454D-A96D-20AD979B1F49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36080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3C6021-99E9-454D-A96D-20AD979B1F4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24293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3C6021-99E9-454D-A96D-20AD979B1F4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46714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3C6021-99E9-454D-A96D-20AD979B1F4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84282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3C6021-99E9-454D-A96D-20AD979B1F4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64047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3C6021-99E9-454D-A96D-20AD979B1F4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08528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3C6021-99E9-454D-A96D-20AD979B1F4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28750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3C6021-99E9-454D-A96D-20AD979B1F4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73746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3C6021-99E9-454D-A96D-20AD979B1F4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69508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8305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8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21st March 2019</a:t>
            </a:r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28th LIU-PS Beam Dynamics WG meeting, PI.KFA45 Magnetic measurements</a:t>
            </a:r>
            <a:endParaRPr lang="en-GB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4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F9A56A-08F7-4119-BCEB-077E80B271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32760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35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0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50"/>
            </a:lvl3pPr>
            <a:lvl4pPr>
              <a:defRPr sz="1500"/>
            </a:lvl4pPr>
            <a:lvl5pPr>
              <a:defRPr sz="15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8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21st March 2019</a:t>
            </a:r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28th LIU-PS Beam Dynamics WG meeting, PI.KFA45 Magnetic measurements</a:t>
            </a:r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4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F9A56A-08F7-4119-BCEB-077E80B271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5513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165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9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5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900"/>
            </a:lvl1pPr>
            <a:lvl2pPr>
              <a:buFontTx/>
              <a:buNone/>
              <a:defRPr sz="900"/>
            </a:lvl2pPr>
            <a:lvl3pPr>
              <a:buFontTx/>
              <a:buNone/>
              <a:defRPr sz="750"/>
            </a:lvl3pPr>
            <a:lvl4pPr>
              <a:buFontTx/>
              <a:buNone/>
              <a:defRPr sz="675"/>
            </a:lvl4pPr>
            <a:lvl5pPr>
              <a:buFontTx/>
              <a:buNone/>
              <a:defRPr sz="675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8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21st March 2019</a:t>
            </a:r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28th LIU-PS Beam Dynamics WG meeting, PI.KFA45 Magnetic measurements</a:t>
            </a:r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4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F9A56A-08F7-4119-BCEB-077E80B271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28130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1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05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2" y="2663942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47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21st March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28th LIU-PS Beam Dynamics WG meeting, PI.KFA45 Magnetic measurements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9A56A-08F7-4119-BCEB-077E80B271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8786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1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05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2" y="2663942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3405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0186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2" y="2765968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1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05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0216250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444818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8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21st March 2019</a:t>
            </a:r>
            <a:endParaRPr lang="en-GB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28th LIU-PS Beam Dynamics WG meeting, PI.KFA45 Magnetic measurements</a:t>
            </a:r>
            <a:endParaRPr lang="en-GB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4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F9A56A-08F7-4119-BCEB-077E80B271BC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8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0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286442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444818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8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0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321348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8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21st March 2019</a:t>
            </a:r>
            <a:endParaRPr lang="en-GB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28th LIU-PS Beam Dynamics WG meeting, PI.KFA45 Magnetic measurements</a:t>
            </a:r>
            <a:endParaRPr lang="en-GB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4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F9A56A-08F7-4119-BCEB-077E80B271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2685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1950"/>
            </a:lvl1pPr>
            <a:lvl2pPr>
              <a:defRPr sz="165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4"/>
            <a:ext cx="3657600" cy="4350385"/>
          </a:xfrm>
        </p:spPr>
        <p:txBody>
          <a:bodyPr/>
          <a:lstStyle>
            <a:lvl1pPr>
              <a:defRPr sz="1950"/>
            </a:lvl1pPr>
            <a:lvl2pPr>
              <a:defRPr sz="165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8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21st March 2019</a:t>
            </a:r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28th LIU-PS Beam Dynamics WG meeting, PI.KFA45 Magnetic measurements</a:t>
            </a:r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4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F9A56A-08F7-4119-BCEB-077E80B271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7289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4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7" y="5101967"/>
            <a:ext cx="4041775" cy="8382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81"/>
            <a:ext cx="4040188" cy="3686655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7" y="1269781"/>
            <a:ext cx="4041775" cy="3686655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8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21st March 2019</a:t>
            </a:r>
            <a:endParaRPr lang="en-GB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28th LIU-PS Beam Dynamics WG meeting, PI.KFA45 Magnetic measurements</a:t>
            </a:r>
            <a:endParaRPr lang="en-GB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7" y="6356354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F9A56A-08F7-4119-BCEB-077E80B271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39103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1" y="233496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1" y="1325610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8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21st March 2019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28th LIU-PS Beam Dynamics WG meeting, PI.KFA45 Magnetic measurements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4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F9A56A-08F7-4119-BCEB-077E80B271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8387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4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0332" indent="-3429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250" kern="1200">
          <a:solidFill>
            <a:schemeClr val="tx1"/>
          </a:solidFill>
          <a:latin typeface="+mn-lt"/>
          <a:ea typeface="+mn-ea"/>
          <a:cs typeface="+mn-cs"/>
        </a:defRPr>
      </a:lvl1pPr>
      <a:lvl2pPr marL="678942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819531" indent="-257175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38987" indent="-257175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237869" indent="-257175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4.jpe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4" Type="http://schemas.openxmlformats.org/officeDocument/2006/relationships/image" Target="../media/image15.png"/><Relationship Id="rId9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7" Type="http://schemas.openxmlformats.org/officeDocument/2006/relationships/image" Target="../media/image27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emf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402" y="1122363"/>
            <a:ext cx="8734348" cy="23876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Analysis and results of PI.KFA45 Magnetic measurements </a:t>
            </a:r>
            <a:endParaRPr lang="en-GB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79576" y="3509963"/>
            <a:ext cx="6858000" cy="418299"/>
          </a:xfrm>
        </p:spPr>
        <p:txBody>
          <a:bodyPr>
            <a:normAutofit/>
          </a:bodyPr>
          <a:lstStyle/>
          <a:p>
            <a:r>
              <a:rPr lang="en-US" sz="1600" u="sng" dirty="0" smtClean="0"/>
              <a:t>N. Ayala</a:t>
            </a:r>
            <a:r>
              <a:rPr lang="en-US" sz="1600" dirty="0" smtClean="0"/>
              <a:t>, A. Ferrero, T. Kramer</a:t>
            </a:r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9A56A-08F7-4119-BCEB-077E80B271BC}" type="slidenum">
              <a:rPr lang="en-GB" smtClean="0"/>
              <a:t>1</a:t>
            </a:fld>
            <a:endParaRPr lang="en-GB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010107" y="5191239"/>
            <a:ext cx="6858000" cy="418299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None/>
              <a:defRPr kumimoji="0"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None/>
              <a:defRPr kumimoji="0"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600" dirty="0" smtClean="0"/>
              <a:t>With the support of: F. Pedrosa, J. Bauche, J. Ferreira, L.M. Coralejo, L. Sermeus, N. Thaus, P. Demarest, </a:t>
            </a:r>
            <a:r>
              <a:rPr lang="en-US" sz="1600" dirty="0"/>
              <a:t>R. </a:t>
            </a:r>
            <a:r>
              <a:rPr lang="en-US" sz="1600" dirty="0" smtClean="0"/>
              <a:t>Noulibos, </a:t>
            </a:r>
            <a:r>
              <a:rPr lang="en-US" sz="1600" dirty="0"/>
              <a:t>Y. </a:t>
            </a:r>
            <a:r>
              <a:rPr lang="en-US" sz="1600" dirty="0" smtClean="0"/>
              <a:t>Sillanoli.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558971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9020" t="7491" r="28765" b="53831"/>
          <a:stretch/>
        </p:blipFill>
        <p:spPr>
          <a:xfrm>
            <a:off x="403639" y="1508164"/>
            <a:ext cx="4033396" cy="192008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Magnetic field dependences w.r.t. PFL voltage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F9A56A-08F7-4119-BCEB-077E80B271BC}" type="slidenum">
              <a:rPr lang="en-GB" smtClean="0"/>
              <a:t>10</a:t>
            </a:fld>
            <a:endParaRPr lang="en-GB"/>
          </a:p>
        </p:txBody>
      </p:sp>
      <p:cxnSp>
        <p:nvCxnSpPr>
          <p:cNvPr id="13" name="Straight Connector 12"/>
          <p:cNvCxnSpPr/>
          <p:nvPr/>
        </p:nvCxnSpPr>
        <p:spPr>
          <a:xfrm>
            <a:off x="2479894" y="1941583"/>
            <a:ext cx="636423" cy="731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479893" y="2733614"/>
            <a:ext cx="636423" cy="731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2969335" y="1952114"/>
            <a:ext cx="16765" cy="788815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5182756" y="1878956"/>
            <a:ext cx="38003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normalized ripple amplitude on the flat </a:t>
            </a:r>
            <a:r>
              <a:rPr lang="en-US" dirty="0"/>
              <a:t>top </a:t>
            </a:r>
            <a:r>
              <a:rPr lang="en-US" b="1" dirty="0" smtClean="0"/>
              <a:t>increases</a:t>
            </a:r>
            <a:r>
              <a:rPr lang="en-US" dirty="0" smtClean="0"/>
              <a:t> with the PFL voltage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47473" y="1190592"/>
            <a:ext cx="5590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Flat top ripple measured for different PFL voltages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l="10327" t="4427" r="27458" b="55435"/>
          <a:stretch/>
        </p:blipFill>
        <p:spPr>
          <a:xfrm>
            <a:off x="1225540" y="3121964"/>
            <a:ext cx="6422990" cy="3173033"/>
          </a:xfrm>
          <a:prstGeom prst="rect">
            <a:avLst/>
          </a:prstGeom>
        </p:spPr>
      </p:pic>
      <p:sp>
        <p:nvSpPr>
          <p:cNvPr id="15" name="Date Placeholder 11"/>
          <p:cNvSpPr>
            <a:spLocks noGrp="1"/>
          </p:cNvSpPr>
          <p:nvPr>
            <p:ph type="dt" sz="half" idx="2"/>
          </p:nvPr>
        </p:nvSpPr>
        <p:spPr>
          <a:xfrm>
            <a:off x="1681099" y="6362381"/>
            <a:ext cx="1091409" cy="365125"/>
          </a:xfrm>
        </p:spPr>
        <p:txBody>
          <a:bodyPr/>
          <a:lstStyle/>
          <a:p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March 2019</a:t>
            </a:r>
            <a:endParaRPr lang="en-GB" dirty="0"/>
          </a:p>
        </p:txBody>
      </p:sp>
      <p:sp>
        <p:nvSpPr>
          <p:cNvPr id="17" name="Footer Placeholder 12"/>
          <p:cNvSpPr>
            <a:spLocks noGrp="1"/>
          </p:cNvSpPr>
          <p:nvPr>
            <p:ph type="ftr" sz="quarter" idx="3"/>
          </p:nvPr>
        </p:nvSpPr>
        <p:spPr>
          <a:xfrm>
            <a:off x="3511062" y="6356354"/>
            <a:ext cx="4567294" cy="365125"/>
          </a:xfrm>
        </p:spPr>
        <p:txBody>
          <a:bodyPr/>
          <a:lstStyle/>
          <a:p>
            <a:r>
              <a:rPr lang="en-GB" dirty="0" smtClean="0"/>
              <a:t>28</a:t>
            </a:r>
            <a:r>
              <a:rPr lang="en-GB" baseline="30000" dirty="0" smtClean="0"/>
              <a:t>th</a:t>
            </a:r>
            <a:r>
              <a:rPr lang="en-GB" dirty="0" smtClean="0"/>
              <a:t> LIU-PS Beam Dynamics WG meeting, PI.KFA45 Magnetic measurements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11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F9A56A-08F7-4119-BCEB-077E80B271BC}" type="slidenum">
              <a:rPr lang="en-GB" smtClean="0"/>
              <a:t>11</a:t>
            </a:fld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1280163" y="2004246"/>
            <a:ext cx="190196" cy="768096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1" y="233496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Magnetic field dependences w.r.t. PFL voltage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856809" y="2004246"/>
            <a:ext cx="42871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normalized post pulse ripple </a:t>
            </a:r>
            <a:r>
              <a:rPr lang="en-US" b="1" dirty="0" smtClean="0"/>
              <a:t>decreases</a:t>
            </a:r>
            <a:r>
              <a:rPr lang="en-US" dirty="0" smtClean="0"/>
              <a:t> with the PFL voltage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47473" y="1190592"/>
            <a:ext cx="5782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Post pulse ripple measured for different PFL voltage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9020" t="6518" r="27647" b="54075"/>
          <a:stretch/>
        </p:blipFill>
        <p:spPr>
          <a:xfrm>
            <a:off x="347473" y="1541909"/>
            <a:ext cx="3979632" cy="189617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11679" t="7491" r="28714" b="55291"/>
          <a:stretch/>
        </p:blipFill>
        <p:spPr>
          <a:xfrm>
            <a:off x="1385203" y="3216664"/>
            <a:ext cx="6370850" cy="3046061"/>
          </a:xfrm>
          <a:prstGeom prst="rect">
            <a:avLst/>
          </a:prstGeom>
        </p:spPr>
      </p:pic>
      <p:sp>
        <p:nvSpPr>
          <p:cNvPr id="13" name="Footer Placeholder 12"/>
          <p:cNvSpPr>
            <a:spLocks noGrp="1"/>
          </p:cNvSpPr>
          <p:nvPr>
            <p:ph type="ftr" sz="quarter" idx="3"/>
          </p:nvPr>
        </p:nvSpPr>
        <p:spPr>
          <a:xfrm>
            <a:off x="3511062" y="6356354"/>
            <a:ext cx="4567294" cy="365125"/>
          </a:xfrm>
        </p:spPr>
        <p:txBody>
          <a:bodyPr/>
          <a:lstStyle/>
          <a:p>
            <a:r>
              <a:rPr lang="en-GB" dirty="0" smtClean="0"/>
              <a:t>28</a:t>
            </a:r>
            <a:r>
              <a:rPr lang="en-GB" baseline="30000" dirty="0" smtClean="0"/>
              <a:t>th</a:t>
            </a:r>
            <a:r>
              <a:rPr lang="en-GB" dirty="0" smtClean="0"/>
              <a:t> LIU-PS Beam Dynamics WG meeting, PI.KFA45 Magnetic measurements</a:t>
            </a:r>
            <a:endParaRPr lang="en-GB" dirty="0"/>
          </a:p>
        </p:txBody>
      </p:sp>
      <p:sp>
        <p:nvSpPr>
          <p:cNvPr id="14" name="Date Placeholder 11"/>
          <p:cNvSpPr>
            <a:spLocks noGrp="1"/>
          </p:cNvSpPr>
          <p:nvPr>
            <p:ph type="dt" sz="half" idx="2"/>
          </p:nvPr>
        </p:nvSpPr>
        <p:spPr>
          <a:xfrm>
            <a:off x="1681099" y="6362381"/>
            <a:ext cx="1091409" cy="365125"/>
          </a:xfrm>
        </p:spPr>
        <p:txBody>
          <a:bodyPr/>
          <a:lstStyle/>
          <a:p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March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0979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9206" t="4572" r="52608" b="28533"/>
          <a:stretch/>
        </p:blipFill>
        <p:spPr>
          <a:xfrm>
            <a:off x="59633" y="833640"/>
            <a:ext cx="4071381" cy="54616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Saturation effects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F9A56A-08F7-4119-BCEB-077E80B271BC}" type="slidenum">
              <a:rPr lang="en-GB" smtClean="0"/>
              <a:t>12</a:t>
            </a:fld>
            <a:endParaRPr lang="en-GB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2413381" y="3322071"/>
            <a:ext cx="1441730" cy="91343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917907" y="4050835"/>
            <a:ext cx="2763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Operational voltage </a:t>
            </a:r>
          </a:p>
          <a:p>
            <a:r>
              <a:rPr lang="en-US" dirty="0" smtClean="0"/>
              <a:t>for 4 modules @2GeV</a:t>
            </a:r>
            <a:endParaRPr lang="en-GB" dirty="0"/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3051773" y="2342489"/>
            <a:ext cx="1441730" cy="91343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493503" y="2998905"/>
            <a:ext cx="2763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Operational voltage </a:t>
            </a:r>
          </a:p>
          <a:p>
            <a:r>
              <a:rPr lang="en-US" dirty="0" smtClean="0"/>
              <a:t>for 3 modules @2GeV</a:t>
            </a:r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6630556" y="144803"/>
            <a:ext cx="2333549" cy="2776152"/>
            <a:chOff x="6232550" y="51206"/>
            <a:chExt cx="2333549" cy="2776152"/>
          </a:xfrm>
        </p:grpSpPr>
        <p:pic>
          <p:nvPicPr>
            <p:cNvPr id="5" name="Picture 4"/>
            <p:cNvPicPr/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77" b="2101"/>
            <a:stretch/>
          </p:blipFill>
          <p:spPr bwMode="auto">
            <a:xfrm>
              <a:off x="6355815" y="230316"/>
              <a:ext cx="2049169" cy="2320043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6718304" y="2550359"/>
              <a:ext cx="16866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*Courtesy L. Sermeus</a:t>
              </a:r>
              <a:endParaRPr lang="en-GB" sz="1200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6232550" y="51206"/>
              <a:ext cx="2333549" cy="2776152"/>
            </a:xfrm>
            <a:prstGeom prst="round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5" name="Footer Placeholder 12"/>
          <p:cNvSpPr>
            <a:spLocks noGrp="1"/>
          </p:cNvSpPr>
          <p:nvPr>
            <p:ph type="ftr" sz="quarter" idx="3"/>
          </p:nvPr>
        </p:nvSpPr>
        <p:spPr>
          <a:xfrm>
            <a:off x="3511062" y="6356354"/>
            <a:ext cx="4567294" cy="365125"/>
          </a:xfrm>
        </p:spPr>
        <p:txBody>
          <a:bodyPr/>
          <a:lstStyle/>
          <a:p>
            <a:r>
              <a:rPr lang="en-GB" dirty="0" smtClean="0"/>
              <a:t>28</a:t>
            </a:r>
            <a:r>
              <a:rPr lang="en-GB" baseline="30000" dirty="0" smtClean="0"/>
              <a:t>th</a:t>
            </a:r>
            <a:r>
              <a:rPr lang="en-GB" dirty="0" smtClean="0"/>
              <a:t> LIU-PS Beam Dynamics WG meeting, PI.KFA45 Magnetic measurements</a:t>
            </a:r>
            <a:endParaRPr lang="en-GB" dirty="0"/>
          </a:p>
        </p:txBody>
      </p:sp>
      <p:sp>
        <p:nvSpPr>
          <p:cNvPr id="16" name="Date Placeholder 11"/>
          <p:cNvSpPr>
            <a:spLocks noGrp="1"/>
          </p:cNvSpPr>
          <p:nvPr>
            <p:ph type="dt" sz="half" idx="2"/>
          </p:nvPr>
        </p:nvSpPr>
        <p:spPr>
          <a:xfrm>
            <a:off x="1681099" y="6362381"/>
            <a:ext cx="1091409" cy="365125"/>
          </a:xfrm>
        </p:spPr>
        <p:txBody>
          <a:bodyPr/>
          <a:lstStyle/>
          <a:p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March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7061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Beam based meas. vs magnetic field meas.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F9A56A-08F7-4119-BCEB-077E80B271BC}" type="slidenum">
              <a:rPr lang="en-GB" smtClean="0"/>
              <a:t>13</a:t>
            </a:fld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4194887" y="4940691"/>
            <a:ext cx="881840" cy="2823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Time (µs)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11987" y="5533321"/>
            <a:ext cx="7776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Good agreement between both methods to measure the rise and fall times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881793" y="5187342"/>
            <a:ext cx="149752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*Courtesy of V. Forte</a:t>
            </a:r>
            <a:endParaRPr lang="en-GB" sz="11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2932" t="7910" r="52049" b="33221"/>
          <a:stretch/>
        </p:blipFill>
        <p:spPr>
          <a:xfrm>
            <a:off x="4694783" y="954758"/>
            <a:ext cx="3288123" cy="423258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8180" t="6685" r="51958" b="32987"/>
          <a:stretch/>
        </p:blipFill>
        <p:spPr>
          <a:xfrm>
            <a:off x="1119226" y="831742"/>
            <a:ext cx="3789274" cy="4391310"/>
          </a:xfrm>
          <a:prstGeom prst="rect">
            <a:avLst/>
          </a:prstGeom>
        </p:spPr>
      </p:pic>
      <p:sp>
        <p:nvSpPr>
          <p:cNvPr id="12" name="Footer Placeholder 12"/>
          <p:cNvSpPr>
            <a:spLocks noGrp="1"/>
          </p:cNvSpPr>
          <p:nvPr>
            <p:ph type="ftr" sz="quarter" idx="3"/>
          </p:nvPr>
        </p:nvSpPr>
        <p:spPr>
          <a:xfrm>
            <a:off x="3511062" y="6356354"/>
            <a:ext cx="4567294" cy="365125"/>
          </a:xfrm>
        </p:spPr>
        <p:txBody>
          <a:bodyPr/>
          <a:lstStyle/>
          <a:p>
            <a:r>
              <a:rPr lang="en-GB" dirty="0" smtClean="0"/>
              <a:t>28</a:t>
            </a:r>
            <a:r>
              <a:rPr lang="en-GB" baseline="30000" dirty="0" smtClean="0"/>
              <a:t>th</a:t>
            </a:r>
            <a:r>
              <a:rPr lang="en-GB" dirty="0" smtClean="0"/>
              <a:t> LIU-PS Beam Dynamics WG meeting, PI.KFA45 Magnetic measurements</a:t>
            </a:r>
            <a:endParaRPr lang="en-GB" dirty="0"/>
          </a:p>
        </p:txBody>
      </p:sp>
      <p:sp>
        <p:nvSpPr>
          <p:cNvPr id="13" name="Date Placeholder 11"/>
          <p:cNvSpPr>
            <a:spLocks noGrp="1"/>
          </p:cNvSpPr>
          <p:nvPr>
            <p:ph type="dt" sz="half" idx="2"/>
          </p:nvPr>
        </p:nvSpPr>
        <p:spPr>
          <a:xfrm>
            <a:off x="1681099" y="6362381"/>
            <a:ext cx="1091409" cy="365125"/>
          </a:xfrm>
        </p:spPr>
        <p:txBody>
          <a:bodyPr/>
          <a:lstStyle/>
          <a:p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March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048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Beam based meas. vs magnetic field meas.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F9A56A-08F7-4119-BCEB-077E80B271BC}" type="slidenum">
              <a:rPr lang="en-GB" smtClean="0"/>
              <a:t>14</a:t>
            </a:fld>
            <a:endParaRPr lang="en-GB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4176979" y="2055571"/>
            <a:ext cx="841248" cy="128016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3118560" y="3346854"/>
            <a:ext cx="1521561" cy="1075335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2969335" y="1612852"/>
            <a:ext cx="5852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Both methods are able to measure the post pulse ripple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152456" y="5286499"/>
            <a:ext cx="149752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*Courtesy of V. Forte</a:t>
            </a:r>
            <a:endParaRPr lang="en-GB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1957019" y="2691622"/>
            <a:ext cx="19223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10ns filtering window size</a:t>
            </a:r>
            <a:endParaRPr lang="en-GB" sz="1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9580" t="7491" r="27088" b="55777"/>
          <a:stretch/>
        </p:blipFill>
        <p:spPr>
          <a:xfrm>
            <a:off x="457201" y="2336999"/>
            <a:ext cx="7750217" cy="3442009"/>
          </a:xfrm>
          <a:prstGeom prst="rect">
            <a:avLst/>
          </a:prstGeom>
        </p:spPr>
      </p:pic>
      <p:sp>
        <p:nvSpPr>
          <p:cNvPr id="13" name="Footer Placeholder 12"/>
          <p:cNvSpPr>
            <a:spLocks noGrp="1"/>
          </p:cNvSpPr>
          <p:nvPr>
            <p:ph type="ftr" sz="quarter" idx="3"/>
          </p:nvPr>
        </p:nvSpPr>
        <p:spPr>
          <a:xfrm>
            <a:off x="3511062" y="6356354"/>
            <a:ext cx="4567294" cy="365125"/>
          </a:xfrm>
        </p:spPr>
        <p:txBody>
          <a:bodyPr/>
          <a:lstStyle/>
          <a:p>
            <a:r>
              <a:rPr lang="en-GB" dirty="0" smtClean="0"/>
              <a:t>28</a:t>
            </a:r>
            <a:r>
              <a:rPr lang="en-GB" baseline="30000" dirty="0" smtClean="0"/>
              <a:t>th</a:t>
            </a:r>
            <a:r>
              <a:rPr lang="en-GB" dirty="0" smtClean="0"/>
              <a:t> LIU-PS Beam Dynamics WG meeting, PI.KFA45 Magnetic measurements</a:t>
            </a:r>
            <a:endParaRPr lang="en-GB" dirty="0"/>
          </a:p>
        </p:txBody>
      </p:sp>
      <p:sp>
        <p:nvSpPr>
          <p:cNvPr id="14" name="Date Placeholder 11"/>
          <p:cNvSpPr>
            <a:spLocks noGrp="1"/>
          </p:cNvSpPr>
          <p:nvPr>
            <p:ph type="dt" sz="half" idx="2"/>
          </p:nvPr>
        </p:nvSpPr>
        <p:spPr>
          <a:xfrm>
            <a:off x="1681099" y="6362381"/>
            <a:ext cx="1091409" cy="365125"/>
          </a:xfrm>
        </p:spPr>
        <p:txBody>
          <a:bodyPr/>
          <a:lstStyle/>
          <a:p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March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6222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Magnetic field simulations vs measurements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F9A56A-08F7-4119-BCEB-077E80B271BC}" type="slidenum">
              <a:rPr lang="en-GB" smtClean="0"/>
              <a:t>15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5196" y="1728734"/>
            <a:ext cx="4258818" cy="306634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1" y="1743670"/>
            <a:ext cx="4028222" cy="306634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31469" y="5301895"/>
            <a:ext cx="84783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Good agreement of rise and fall times, even the simulation is more pessimistic in the rising edge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681099" y="1428254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Rise time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6336255" y="1428254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Fall time</a:t>
            </a:r>
            <a:endParaRPr lang="en-GB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2"/>
          </p:nvPr>
        </p:nvSpPr>
        <p:spPr>
          <a:xfrm>
            <a:off x="1681099" y="6362381"/>
            <a:ext cx="1091409" cy="365125"/>
          </a:xfrm>
        </p:spPr>
        <p:txBody>
          <a:bodyPr/>
          <a:lstStyle/>
          <a:p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March 2019</a:t>
            </a:r>
            <a:endParaRPr lang="en-GB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3"/>
          </p:nvPr>
        </p:nvSpPr>
        <p:spPr>
          <a:xfrm>
            <a:off x="3511062" y="6356354"/>
            <a:ext cx="4567294" cy="365125"/>
          </a:xfrm>
        </p:spPr>
        <p:txBody>
          <a:bodyPr/>
          <a:lstStyle/>
          <a:p>
            <a:r>
              <a:rPr lang="en-GB" dirty="0" smtClean="0"/>
              <a:t>28</a:t>
            </a:r>
            <a:r>
              <a:rPr lang="en-GB" baseline="30000" dirty="0" smtClean="0"/>
              <a:t>th</a:t>
            </a:r>
            <a:r>
              <a:rPr lang="en-GB" dirty="0" smtClean="0"/>
              <a:t> LIU-PS Beam Dynamics WG meeting, PI.KFA45 Magnetic measurements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 rot="16200000">
            <a:off x="-249403" y="2958317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Kick (%)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56125" y="4909988"/>
            <a:ext cx="45829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*Simulation model: version 2018 (adjusted on BBM, no LC filter) 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896843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Magnetic field simulations vs measurements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F9A56A-08F7-4119-BCEB-077E80B271BC}" type="slidenum">
              <a:rPr lang="en-GB" smtClean="0"/>
              <a:t>16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1282"/>
          <a:stretch/>
        </p:blipFill>
        <p:spPr>
          <a:xfrm>
            <a:off x="4389120" y="3065069"/>
            <a:ext cx="4637837" cy="307604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t="1085"/>
          <a:stretch/>
        </p:blipFill>
        <p:spPr>
          <a:xfrm>
            <a:off x="241400" y="1294789"/>
            <a:ext cx="4191610" cy="256001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974335" y="2403453"/>
            <a:ext cx="4108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Disagreement in post pulse prediction </a:t>
            </a:r>
            <a:endParaRPr lang="en-GB" dirty="0"/>
          </a:p>
        </p:txBody>
      </p:sp>
      <p:sp>
        <p:nvSpPr>
          <p:cNvPr id="9" name="Oval 8"/>
          <p:cNvSpPr/>
          <p:nvPr/>
        </p:nvSpPr>
        <p:spPr>
          <a:xfrm>
            <a:off x="4557369" y="3752391"/>
            <a:ext cx="2150669" cy="1646227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5837530" y="2776681"/>
            <a:ext cx="329184" cy="85165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41400" y="4363076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</a:t>
            </a:r>
            <a:r>
              <a:rPr lang="en-US" dirty="0" smtClean="0"/>
              <a:t>isagreement of flat top ripple</a:t>
            </a:r>
            <a:endParaRPr lang="en-GB" dirty="0"/>
          </a:p>
        </p:txBody>
      </p:sp>
      <p:sp>
        <p:nvSpPr>
          <p:cNvPr id="13" name="Oval 12"/>
          <p:cNvSpPr/>
          <p:nvPr/>
        </p:nvSpPr>
        <p:spPr>
          <a:xfrm>
            <a:off x="1338683" y="1806855"/>
            <a:ext cx="2231136" cy="1133856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1697126" y="3065069"/>
            <a:ext cx="230430" cy="126414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 rot="16200000">
            <a:off x="-355821" y="2220853"/>
            <a:ext cx="9492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Kick (%)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rot="16200000">
            <a:off x="3729804" y="4406227"/>
            <a:ext cx="9492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Kick (%)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19" name="Footer Placeholder 12"/>
          <p:cNvSpPr>
            <a:spLocks noGrp="1"/>
          </p:cNvSpPr>
          <p:nvPr>
            <p:ph type="ftr" sz="quarter" idx="3"/>
          </p:nvPr>
        </p:nvSpPr>
        <p:spPr>
          <a:xfrm>
            <a:off x="3511062" y="6356354"/>
            <a:ext cx="4567294" cy="365125"/>
          </a:xfrm>
        </p:spPr>
        <p:txBody>
          <a:bodyPr/>
          <a:lstStyle/>
          <a:p>
            <a:r>
              <a:rPr lang="en-GB" dirty="0" smtClean="0"/>
              <a:t>28</a:t>
            </a:r>
            <a:r>
              <a:rPr lang="en-GB" baseline="30000" dirty="0" smtClean="0"/>
              <a:t>th</a:t>
            </a:r>
            <a:r>
              <a:rPr lang="en-GB" dirty="0" smtClean="0"/>
              <a:t> LIU-PS Beam Dynamics WG meeting, PI.KFA45 Magnetic measurements</a:t>
            </a:r>
            <a:endParaRPr lang="en-GB" dirty="0"/>
          </a:p>
        </p:txBody>
      </p:sp>
      <p:sp>
        <p:nvSpPr>
          <p:cNvPr id="20" name="Date Placeholder 11"/>
          <p:cNvSpPr>
            <a:spLocks noGrp="1"/>
          </p:cNvSpPr>
          <p:nvPr>
            <p:ph type="dt" sz="half" idx="2"/>
          </p:nvPr>
        </p:nvSpPr>
        <p:spPr>
          <a:xfrm>
            <a:off x="1681099" y="6362381"/>
            <a:ext cx="1091409" cy="365125"/>
          </a:xfrm>
        </p:spPr>
        <p:txBody>
          <a:bodyPr/>
          <a:lstStyle/>
          <a:p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March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498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173939"/>
            <a:ext cx="8226854" cy="4667421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 smtClean="0"/>
              <a:t>Ripple </a:t>
            </a:r>
            <a:r>
              <a:rPr lang="en-US" sz="1600" b="1" dirty="0" smtClean="0"/>
              <a:t>increases</a:t>
            </a:r>
            <a:r>
              <a:rPr lang="en-US" sz="1600" dirty="0" smtClean="0"/>
              <a:t> on the </a:t>
            </a:r>
            <a:r>
              <a:rPr lang="en-US" sz="1600" b="1" dirty="0" smtClean="0"/>
              <a:t>flat-top</a:t>
            </a:r>
            <a:r>
              <a:rPr lang="en-US" sz="1600" dirty="0" smtClean="0"/>
              <a:t> and </a:t>
            </a:r>
            <a:r>
              <a:rPr lang="en-US" sz="1600" b="1" dirty="0" smtClean="0"/>
              <a:t>decreases</a:t>
            </a:r>
            <a:r>
              <a:rPr lang="en-US" sz="1600" dirty="0" smtClean="0"/>
              <a:t> on the </a:t>
            </a:r>
            <a:r>
              <a:rPr lang="en-US" sz="1600" b="1" dirty="0" smtClean="0"/>
              <a:t>post pulse</a:t>
            </a:r>
            <a:r>
              <a:rPr lang="en-US" sz="1600" dirty="0" smtClean="0"/>
              <a:t> w.r.t PFL voltage.</a:t>
            </a:r>
          </a:p>
          <a:p>
            <a:pPr algn="just">
              <a:lnSpc>
                <a:spcPct val="150000"/>
              </a:lnSpc>
            </a:pPr>
            <a:r>
              <a:rPr lang="en-US" sz="1600" dirty="0" smtClean="0"/>
              <a:t>Saturation </a:t>
            </a:r>
            <a:r>
              <a:rPr lang="en-US" sz="1600" dirty="0"/>
              <a:t>effects observed </a:t>
            </a:r>
            <a:r>
              <a:rPr lang="en-US" sz="1600" dirty="0" smtClean="0"/>
              <a:t>@70kV and </a:t>
            </a:r>
            <a:r>
              <a:rPr lang="en-US" sz="1600" dirty="0"/>
              <a:t>agree with previous </a:t>
            </a:r>
            <a:r>
              <a:rPr lang="en-US" sz="1600" dirty="0" smtClean="0"/>
              <a:t>measurements done when the magnet was constructed.</a:t>
            </a:r>
          </a:p>
          <a:p>
            <a:pPr algn="just">
              <a:lnSpc>
                <a:spcPct val="150000"/>
              </a:lnSpc>
            </a:pPr>
            <a:r>
              <a:rPr lang="en-US" sz="1600" dirty="0" smtClean="0"/>
              <a:t>Beam based method agrees with direct magnetic field measurements.</a:t>
            </a:r>
            <a:endParaRPr lang="en-GB" sz="1600" dirty="0" smtClean="0"/>
          </a:p>
          <a:p>
            <a:pPr algn="just">
              <a:lnSpc>
                <a:spcPct val="150000"/>
              </a:lnSpc>
            </a:pPr>
            <a:r>
              <a:rPr lang="en-US" sz="1600" dirty="0" err="1" smtClean="0"/>
              <a:t>pSpice</a:t>
            </a:r>
            <a:r>
              <a:rPr lang="en-US" sz="1600" dirty="0" smtClean="0"/>
              <a:t> model works pretty well, </a:t>
            </a:r>
            <a:r>
              <a:rPr lang="en-US" sz="1600" dirty="0" err="1" smtClean="0"/>
              <a:t>ev</a:t>
            </a:r>
            <a:r>
              <a:rPr lang="en-US" sz="1600" dirty="0" smtClean="0"/>
              <a:t>. some refinement on the model possible?</a:t>
            </a:r>
          </a:p>
          <a:p>
            <a:pPr algn="just">
              <a:lnSpc>
                <a:spcPct val="150000"/>
              </a:lnSpc>
            </a:pPr>
            <a:r>
              <a:rPr lang="en-US" sz="1600" dirty="0" smtClean="0"/>
              <a:t>Next steps:</a:t>
            </a:r>
          </a:p>
          <a:p>
            <a:pPr lvl="1" algn="just">
              <a:lnSpc>
                <a:spcPct val="150000"/>
              </a:lnSpc>
            </a:pPr>
            <a:r>
              <a:rPr lang="en-US" sz="1600" dirty="0" smtClean="0"/>
              <a:t>New (long) probe</a:t>
            </a:r>
          </a:p>
          <a:p>
            <a:pPr lvl="1" algn="just">
              <a:lnSpc>
                <a:spcPct val="150000"/>
              </a:lnSpc>
            </a:pPr>
            <a:r>
              <a:rPr lang="en-US" sz="1600" dirty="0" smtClean="0"/>
              <a:t>Measurement of new LIU magnet</a:t>
            </a:r>
          </a:p>
          <a:p>
            <a:pPr lvl="1" algn="just">
              <a:lnSpc>
                <a:spcPct val="150000"/>
              </a:lnSpc>
            </a:pPr>
            <a:r>
              <a:rPr lang="en-US" sz="1600" dirty="0" smtClean="0"/>
              <a:t>Tuning of new connection box filter circuit</a:t>
            </a:r>
          </a:p>
          <a:p>
            <a:pPr lvl="1" algn="just">
              <a:lnSpc>
                <a:spcPct val="150000"/>
              </a:lnSpc>
            </a:pPr>
            <a:r>
              <a:rPr lang="en-US" sz="1600" dirty="0" smtClean="0"/>
              <a:t>IPAC’19 paper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F9A56A-08F7-4119-BCEB-077E80B271BC}" type="slidenum">
              <a:rPr lang="en-GB" smtClean="0"/>
              <a:t>17</a:t>
            </a:fld>
            <a:endParaRPr lang="en-GB"/>
          </a:p>
        </p:txBody>
      </p:sp>
      <p:sp>
        <p:nvSpPr>
          <p:cNvPr id="7" name="Footer Placeholder 12"/>
          <p:cNvSpPr>
            <a:spLocks noGrp="1"/>
          </p:cNvSpPr>
          <p:nvPr>
            <p:ph type="ftr" sz="quarter" idx="3"/>
          </p:nvPr>
        </p:nvSpPr>
        <p:spPr>
          <a:xfrm>
            <a:off x="3511062" y="6356354"/>
            <a:ext cx="4567294" cy="365125"/>
          </a:xfrm>
        </p:spPr>
        <p:txBody>
          <a:bodyPr/>
          <a:lstStyle/>
          <a:p>
            <a:r>
              <a:rPr lang="en-GB" dirty="0" smtClean="0"/>
              <a:t>28</a:t>
            </a:r>
            <a:r>
              <a:rPr lang="en-GB" baseline="30000" dirty="0" smtClean="0"/>
              <a:t>th</a:t>
            </a:r>
            <a:r>
              <a:rPr lang="en-GB" dirty="0" smtClean="0"/>
              <a:t> LIU-PS Beam Dynamics WG meeting, PI.KFA45 Magnetic measurements</a:t>
            </a:r>
            <a:endParaRPr lang="en-GB" dirty="0"/>
          </a:p>
        </p:txBody>
      </p:sp>
      <p:sp>
        <p:nvSpPr>
          <p:cNvPr id="8" name="Date Placeholder 11"/>
          <p:cNvSpPr>
            <a:spLocks noGrp="1"/>
          </p:cNvSpPr>
          <p:nvPr>
            <p:ph type="dt" sz="half" idx="2"/>
          </p:nvPr>
        </p:nvSpPr>
        <p:spPr>
          <a:xfrm>
            <a:off x="1681099" y="6362381"/>
            <a:ext cx="1091409" cy="365125"/>
          </a:xfrm>
        </p:spPr>
        <p:txBody>
          <a:bodyPr/>
          <a:lstStyle/>
          <a:p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March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210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/>
              <a:t>T. Kramer </a:t>
            </a:r>
            <a:r>
              <a:rPr lang="en-US" sz="1600" i="1" dirty="0"/>
              <a:t>et al</a:t>
            </a:r>
            <a:r>
              <a:rPr lang="en-US" sz="1600" i="1" dirty="0" smtClean="0"/>
              <a:t>., </a:t>
            </a:r>
            <a:r>
              <a:rPr lang="en-US" sz="1600" dirty="0"/>
              <a:t>“Feasibility study of the PS injection for 2 GeV LIU beams with an upgraded KFA-45 injection kicker system, operating in short circuit mode”, </a:t>
            </a:r>
            <a:r>
              <a:rPr lang="en-US" sz="1600" i="1" dirty="0"/>
              <a:t>Proc. of IPAC’16</a:t>
            </a:r>
            <a:endParaRPr lang="en-GB" sz="1600" i="1" dirty="0"/>
          </a:p>
          <a:p>
            <a:pPr algn="just">
              <a:lnSpc>
                <a:spcPct val="150000"/>
              </a:lnSpc>
            </a:pPr>
            <a:r>
              <a:rPr lang="en-US" sz="1600" dirty="0"/>
              <a:t>V. Forte </a:t>
            </a:r>
            <a:r>
              <a:rPr lang="en-US" sz="1600" i="1" dirty="0"/>
              <a:t>et al</a:t>
            </a:r>
            <a:r>
              <a:rPr lang="en-US" sz="1600" i="1" dirty="0" smtClean="0"/>
              <a:t>., </a:t>
            </a:r>
            <a:r>
              <a:rPr lang="en-US" sz="1600" dirty="0"/>
              <a:t>“Beam-based waveform measurements of the CERN PS injection Kicker”, </a:t>
            </a:r>
            <a:r>
              <a:rPr lang="en-US" sz="1600" i="1" dirty="0"/>
              <a:t>Proc. </a:t>
            </a:r>
            <a:r>
              <a:rPr lang="en-US" sz="1600" i="1" dirty="0" smtClean="0"/>
              <a:t>of IPAC’17</a:t>
            </a:r>
            <a:endParaRPr lang="en-US" sz="1600" dirty="0"/>
          </a:p>
          <a:p>
            <a:pPr algn="just">
              <a:lnSpc>
                <a:spcPct val="150000"/>
              </a:lnSpc>
            </a:pPr>
            <a:r>
              <a:rPr lang="en-US" sz="1600" dirty="0" smtClean="0"/>
              <a:t>V. Forte </a:t>
            </a:r>
            <a:r>
              <a:rPr lang="en-US" sz="1600" i="1" dirty="0" smtClean="0"/>
              <a:t>et al., </a:t>
            </a:r>
            <a:r>
              <a:rPr lang="en-US" sz="1600" dirty="0" smtClean="0"/>
              <a:t>“CERN PS Kicker for proton injection: From Beam-based waveform measurements to hardware improvements”, </a:t>
            </a:r>
            <a:r>
              <a:rPr lang="en-US" sz="1600" i="1" dirty="0" smtClean="0"/>
              <a:t>Proc. of IPAC’18</a:t>
            </a:r>
          </a:p>
          <a:p>
            <a:pPr algn="just">
              <a:lnSpc>
                <a:spcPct val="150000"/>
              </a:lnSpc>
            </a:pPr>
            <a:r>
              <a:rPr lang="en-US" sz="1600" dirty="0" smtClean="0"/>
              <a:t>A. Michet </a:t>
            </a:r>
            <a:r>
              <a:rPr lang="en-US" sz="1600" i="1" dirty="0" smtClean="0"/>
              <a:t>et al., </a:t>
            </a:r>
            <a:r>
              <a:rPr lang="en-US" sz="1600" dirty="0" smtClean="0"/>
              <a:t>“A probe for kicker KFA45 Proton Synchrotron Booster”, CERN EDMS: 2065251</a:t>
            </a:r>
          </a:p>
          <a:p>
            <a:pPr algn="just">
              <a:lnSpc>
                <a:spcPct val="150000"/>
              </a:lnSpc>
            </a:pPr>
            <a:r>
              <a:rPr lang="en-US" sz="1600" dirty="0" smtClean="0"/>
              <a:t>N. Ayala </a:t>
            </a:r>
            <a:r>
              <a:rPr lang="en-US" sz="1600" i="1" dirty="0" smtClean="0"/>
              <a:t>et al</a:t>
            </a:r>
            <a:r>
              <a:rPr lang="en-US" sz="1600" dirty="0" smtClean="0"/>
              <a:t>., “Magnetic Field Waveform Measurements for the PS Injection Kicker Magnet PI.KFA45”, CERN EDMS: 2066720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F9A56A-08F7-4119-BCEB-077E80B271BC}" type="slidenum">
              <a:rPr lang="en-GB" smtClean="0"/>
              <a:t>18</a:t>
            </a:fld>
            <a:endParaRPr lang="en-GB"/>
          </a:p>
        </p:txBody>
      </p:sp>
      <p:sp>
        <p:nvSpPr>
          <p:cNvPr id="7" name="Footer Placeholder 12"/>
          <p:cNvSpPr>
            <a:spLocks noGrp="1"/>
          </p:cNvSpPr>
          <p:nvPr>
            <p:ph type="ftr" sz="quarter" idx="3"/>
          </p:nvPr>
        </p:nvSpPr>
        <p:spPr>
          <a:xfrm>
            <a:off x="3511062" y="6356354"/>
            <a:ext cx="4567294" cy="365125"/>
          </a:xfrm>
        </p:spPr>
        <p:txBody>
          <a:bodyPr/>
          <a:lstStyle/>
          <a:p>
            <a:r>
              <a:rPr lang="en-GB" dirty="0" smtClean="0"/>
              <a:t>28</a:t>
            </a:r>
            <a:r>
              <a:rPr lang="en-GB" baseline="30000" dirty="0" smtClean="0"/>
              <a:t>th</a:t>
            </a:r>
            <a:r>
              <a:rPr lang="en-GB" dirty="0" smtClean="0"/>
              <a:t> LIU-PS Beam Dynamics WG meeting, PI.KFA45 Magnetic measurements</a:t>
            </a:r>
            <a:endParaRPr lang="en-GB" dirty="0"/>
          </a:p>
        </p:txBody>
      </p:sp>
      <p:sp>
        <p:nvSpPr>
          <p:cNvPr id="8" name="Date Placeholder 11"/>
          <p:cNvSpPr>
            <a:spLocks noGrp="1"/>
          </p:cNvSpPr>
          <p:nvPr>
            <p:ph type="dt" sz="half" idx="2"/>
          </p:nvPr>
        </p:nvSpPr>
        <p:spPr>
          <a:xfrm>
            <a:off x="1681099" y="6362381"/>
            <a:ext cx="1091409" cy="365125"/>
          </a:xfrm>
        </p:spPr>
        <p:txBody>
          <a:bodyPr/>
          <a:lstStyle/>
          <a:p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March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5075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2559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of 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Introduction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Measurement </a:t>
            </a:r>
            <a:r>
              <a:rPr lang="en-US" dirty="0" smtClean="0"/>
              <a:t>set-up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Measurement </a:t>
            </a:r>
            <a:r>
              <a:rPr lang="en-US" dirty="0" smtClean="0"/>
              <a:t>results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Conclusions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F9A56A-08F7-4119-BCEB-077E80B271BC}" type="slidenum">
              <a:rPr lang="en-GB" smtClean="0"/>
              <a:t>2</a:t>
            </a:fld>
            <a:endParaRPr lang="en-GB"/>
          </a:p>
        </p:txBody>
      </p:sp>
      <p:sp>
        <p:nvSpPr>
          <p:cNvPr id="7" name="Footer Placeholder 12"/>
          <p:cNvSpPr>
            <a:spLocks noGrp="1"/>
          </p:cNvSpPr>
          <p:nvPr>
            <p:ph type="ftr" sz="quarter" idx="3"/>
          </p:nvPr>
        </p:nvSpPr>
        <p:spPr>
          <a:xfrm>
            <a:off x="3511062" y="6356354"/>
            <a:ext cx="4567294" cy="365125"/>
          </a:xfrm>
        </p:spPr>
        <p:txBody>
          <a:bodyPr/>
          <a:lstStyle/>
          <a:p>
            <a:r>
              <a:rPr lang="en-GB" dirty="0" smtClean="0"/>
              <a:t>28</a:t>
            </a:r>
            <a:r>
              <a:rPr lang="en-GB" baseline="30000" dirty="0" smtClean="0"/>
              <a:t>th</a:t>
            </a:r>
            <a:r>
              <a:rPr lang="en-GB" dirty="0" smtClean="0"/>
              <a:t> LIU-PS Beam Dynamics WG meeting, PI.KFA45 Magnetic measurements</a:t>
            </a:r>
            <a:endParaRPr lang="en-GB" dirty="0"/>
          </a:p>
        </p:txBody>
      </p:sp>
      <p:sp>
        <p:nvSpPr>
          <p:cNvPr id="8" name="Date Placeholder 11"/>
          <p:cNvSpPr>
            <a:spLocks noGrp="1"/>
          </p:cNvSpPr>
          <p:nvPr>
            <p:ph type="dt" sz="half" idx="2"/>
          </p:nvPr>
        </p:nvSpPr>
        <p:spPr>
          <a:xfrm>
            <a:off x="1681099" y="6362381"/>
            <a:ext cx="1091409" cy="365125"/>
          </a:xfrm>
        </p:spPr>
        <p:txBody>
          <a:bodyPr/>
          <a:lstStyle/>
          <a:p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March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210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F9A56A-08F7-4119-BCEB-077E80B271BC}" type="slidenum">
              <a:rPr lang="en-GB" smtClean="0"/>
              <a:t>3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5996" y="1292047"/>
            <a:ext cx="7172360" cy="4632659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6733309" y="2131082"/>
            <a:ext cx="324952" cy="3098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783459" y="2524048"/>
            <a:ext cx="84638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PSB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33717" y="4202966"/>
            <a:ext cx="59503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PS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14311" y="1859991"/>
            <a:ext cx="163384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Transfer Line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03374" y="3782703"/>
            <a:ext cx="984821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KFA45</a:t>
            </a:r>
            <a:endParaRPr lang="en-GB" sz="2000" b="1" dirty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/>
          <p:cNvCxnSpPr>
            <a:stCxn id="13" idx="0"/>
            <a:endCxn id="9" idx="4"/>
          </p:cNvCxnSpPr>
          <p:nvPr/>
        </p:nvCxnSpPr>
        <p:spPr>
          <a:xfrm flipV="1">
            <a:off x="6895785" y="2440920"/>
            <a:ext cx="0" cy="134178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2" idx="2"/>
          </p:cNvCxnSpPr>
          <p:nvPr/>
        </p:nvCxnSpPr>
        <p:spPr>
          <a:xfrm flipH="1">
            <a:off x="4633717" y="2229323"/>
            <a:ext cx="297517" cy="88248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Footer Placeholder 12"/>
          <p:cNvSpPr>
            <a:spLocks noGrp="1"/>
          </p:cNvSpPr>
          <p:nvPr>
            <p:ph type="ftr" sz="quarter" idx="3"/>
          </p:nvPr>
        </p:nvSpPr>
        <p:spPr>
          <a:xfrm>
            <a:off x="3511062" y="6356354"/>
            <a:ext cx="4567294" cy="365125"/>
          </a:xfrm>
        </p:spPr>
        <p:txBody>
          <a:bodyPr/>
          <a:lstStyle/>
          <a:p>
            <a:r>
              <a:rPr lang="en-GB" dirty="0" smtClean="0"/>
              <a:t>28</a:t>
            </a:r>
            <a:r>
              <a:rPr lang="en-GB" baseline="30000" dirty="0" smtClean="0"/>
              <a:t>th</a:t>
            </a:r>
            <a:r>
              <a:rPr lang="en-GB" dirty="0" smtClean="0"/>
              <a:t> LIU-PS Beam Dynamics WG meeting, PI.KFA45 Magnetic measurements</a:t>
            </a:r>
            <a:endParaRPr lang="en-GB" dirty="0"/>
          </a:p>
        </p:txBody>
      </p:sp>
      <p:sp>
        <p:nvSpPr>
          <p:cNvPr id="16" name="Date Placeholder 11"/>
          <p:cNvSpPr>
            <a:spLocks noGrp="1"/>
          </p:cNvSpPr>
          <p:nvPr>
            <p:ph type="dt" sz="half" idx="2"/>
          </p:nvPr>
        </p:nvSpPr>
        <p:spPr>
          <a:xfrm>
            <a:off x="1681099" y="6362381"/>
            <a:ext cx="1091409" cy="365125"/>
          </a:xfrm>
        </p:spPr>
        <p:txBody>
          <a:bodyPr/>
          <a:lstStyle/>
          <a:p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March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8248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F9A56A-08F7-4119-BCEB-077E80B271BC}" type="slidenum">
              <a:rPr lang="en-GB" smtClean="0"/>
              <a:t>4</a:t>
            </a:fld>
            <a:endParaRPr lang="en-GB"/>
          </a:p>
        </p:txBody>
      </p:sp>
      <p:pic>
        <p:nvPicPr>
          <p:cNvPr id="10" name="Picture 9" descr="Kfa45-1-2001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1" t="30309" r="648" b="27577"/>
          <a:stretch/>
        </p:blipFill>
        <p:spPr bwMode="auto">
          <a:xfrm>
            <a:off x="551161" y="1173939"/>
            <a:ext cx="5683885" cy="160083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3242882"/>
            <a:ext cx="5686660" cy="1910157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5182756" y="1639874"/>
            <a:ext cx="961105" cy="92195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6630556" y="2287818"/>
            <a:ext cx="22217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Magnet termination and all associated elements replaced by a direct short circuit (SC)</a:t>
            </a:r>
            <a:endParaRPr lang="en-GB" dirty="0"/>
          </a:p>
        </p:txBody>
      </p:sp>
      <p:cxnSp>
        <p:nvCxnSpPr>
          <p:cNvPr id="14" name="Straight Arrow Connector 13"/>
          <p:cNvCxnSpPr>
            <a:stCxn id="12" idx="1"/>
          </p:cNvCxnSpPr>
          <p:nvPr/>
        </p:nvCxnSpPr>
        <p:spPr>
          <a:xfrm flipH="1">
            <a:off x="5380602" y="3026482"/>
            <a:ext cx="1249954" cy="117147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57201" y="5436481"/>
            <a:ext cx="5378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This modification allows to double the kick strength</a:t>
            </a:r>
            <a:endParaRPr lang="en-GB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3"/>
          </p:nvPr>
        </p:nvSpPr>
        <p:spPr>
          <a:xfrm>
            <a:off x="3511062" y="6356354"/>
            <a:ext cx="4567294" cy="365125"/>
          </a:xfrm>
        </p:spPr>
        <p:txBody>
          <a:bodyPr/>
          <a:lstStyle/>
          <a:p>
            <a:r>
              <a:rPr lang="en-GB" dirty="0" smtClean="0"/>
              <a:t>28</a:t>
            </a:r>
            <a:r>
              <a:rPr lang="en-GB" baseline="30000" dirty="0" smtClean="0"/>
              <a:t>th</a:t>
            </a:r>
            <a:r>
              <a:rPr lang="en-GB" dirty="0" smtClean="0"/>
              <a:t> LIU-PS Beam Dynamics WG meeting, PI.KFA45 Magnetic measurements</a:t>
            </a:r>
            <a:endParaRPr lang="en-GB" dirty="0"/>
          </a:p>
        </p:txBody>
      </p:sp>
      <p:sp>
        <p:nvSpPr>
          <p:cNvPr id="15" name="Date Placeholder 11"/>
          <p:cNvSpPr>
            <a:spLocks noGrp="1"/>
          </p:cNvSpPr>
          <p:nvPr>
            <p:ph type="dt" sz="half" idx="2"/>
          </p:nvPr>
        </p:nvSpPr>
        <p:spPr>
          <a:xfrm>
            <a:off x="1681099" y="6362381"/>
            <a:ext cx="1091409" cy="365125"/>
          </a:xfrm>
        </p:spPr>
        <p:txBody>
          <a:bodyPr/>
          <a:lstStyle/>
          <a:p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March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9249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F9A56A-08F7-4119-BCEB-077E80B271BC}" type="slidenum">
              <a:rPr lang="en-GB" smtClean="0"/>
              <a:t>5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61" y="1262024"/>
            <a:ext cx="6307096" cy="197507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2657" y="1365328"/>
            <a:ext cx="2623100" cy="176846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561" y="3480957"/>
            <a:ext cx="6231049" cy="199594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77712" y="3665156"/>
            <a:ext cx="2444918" cy="169805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355645" y="5638936"/>
            <a:ext cx="6429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Under SC configuration undesired ripples appear in the pulse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892454" y="4462272"/>
            <a:ext cx="1265530" cy="1463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221638" y="4185910"/>
            <a:ext cx="9363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2 x </a:t>
            </a:r>
            <a:r>
              <a:rPr lang="en-US" sz="1200" dirty="0" err="1" smtClean="0"/>
              <a:t>Tx</a:t>
            </a:r>
            <a:r>
              <a:rPr lang="en-US" sz="1200" dirty="0" smtClean="0"/>
              <a:t> </a:t>
            </a:r>
            <a:endParaRPr lang="en-GB" sz="1200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275027" y="4454957"/>
            <a:ext cx="1265530" cy="1463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604664" y="4185273"/>
            <a:ext cx="9363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2 x </a:t>
            </a:r>
            <a:r>
              <a:rPr lang="en-US" sz="1200" dirty="0" err="1" smtClean="0"/>
              <a:t>Tx</a:t>
            </a:r>
            <a:r>
              <a:rPr lang="en-US" sz="1200" dirty="0" smtClean="0"/>
              <a:t> </a:t>
            </a:r>
            <a:endParaRPr lang="en-GB" sz="1200" dirty="0"/>
          </a:p>
        </p:txBody>
      </p:sp>
      <p:sp>
        <p:nvSpPr>
          <p:cNvPr id="17" name="Footer Placeholder 12"/>
          <p:cNvSpPr>
            <a:spLocks noGrp="1"/>
          </p:cNvSpPr>
          <p:nvPr>
            <p:ph type="ftr" sz="quarter" idx="3"/>
          </p:nvPr>
        </p:nvSpPr>
        <p:spPr>
          <a:xfrm>
            <a:off x="3511062" y="6356354"/>
            <a:ext cx="4567294" cy="365125"/>
          </a:xfrm>
        </p:spPr>
        <p:txBody>
          <a:bodyPr/>
          <a:lstStyle/>
          <a:p>
            <a:r>
              <a:rPr lang="en-GB" dirty="0" smtClean="0"/>
              <a:t>28</a:t>
            </a:r>
            <a:r>
              <a:rPr lang="en-GB" baseline="30000" dirty="0" smtClean="0"/>
              <a:t>th</a:t>
            </a:r>
            <a:r>
              <a:rPr lang="en-GB" dirty="0" smtClean="0"/>
              <a:t> LIU-PS Beam Dynamics WG meeting, PI.KFA45 Magnetic measurements</a:t>
            </a:r>
            <a:endParaRPr lang="en-GB" dirty="0"/>
          </a:p>
        </p:txBody>
      </p:sp>
      <p:sp>
        <p:nvSpPr>
          <p:cNvPr id="18" name="Date Placeholder 11"/>
          <p:cNvSpPr>
            <a:spLocks noGrp="1"/>
          </p:cNvSpPr>
          <p:nvPr>
            <p:ph type="dt" sz="half" idx="2"/>
          </p:nvPr>
        </p:nvSpPr>
        <p:spPr>
          <a:xfrm>
            <a:off x="1681099" y="6362381"/>
            <a:ext cx="1091409" cy="365125"/>
          </a:xfrm>
        </p:spPr>
        <p:txBody>
          <a:bodyPr/>
          <a:lstStyle/>
          <a:p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March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843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F9A56A-08F7-4119-BCEB-077E80B271BC}" type="slidenum">
              <a:rPr lang="en-GB" smtClean="0"/>
              <a:t>6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0171" y="1220114"/>
            <a:ext cx="3290101" cy="225746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662" y="1635212"/>
            <a:ext cx="3821481" cy="119670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491849" y="1241569"/>
            <a:ext cx="22846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Current measurements</a:t>
            </a:r>
            <a:endParaRPr lang="en-GB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6246572" y="804607"/>
            <a:ext cx="12426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Simulations</a:t>
            </a:r>
            <a:endParaRPr lang="en-GB" sz="16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5687" y="3760931"/>
            <a:ext cx="3492093" cy="193038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940870" y="3308300"/>
            <a:ext cx="32417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Beam based field measurements</a:t>
            </a:r>
            <a:endParaRPr lang="en-GB" sz="1600" dirty="0"/>
          </a:p>
        </p:txBody>
      </p:sp>
      <p:sp>
        <p:nvSpPr>
          <p:cNvPr id="16" name="Rounded Rectangle 15"/>
          <p:cNvSpPr/>
          <p:nvPr/>
        </p:nvSpPr>
        <p:spPr>
          <a:xfrm>
            <a:off x="559219" y="1173939"/>
            <a:ext cx="4043009" cy="1795972"/>
          </a:xfrm>
          <a:prstGeom prst="round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ounded Rectangle 16"/>
          <p:cNvSpPr/>
          <p:nvPr/>
        </p:nvSpPr>
        <p:spPr>
          <a:xfrm>
            <a:off x="612644" y="3308300"/>
            <a:ext cx="4043009" cy="2503052"/>
          </a:xfrm>
          <a:prstGeom prst="round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ounded Rectangle 17"/>
          <p:cNvSpPr/>
          <p:nvPr/>
        </p:nvSpPr>
        <p:spPr>
          <a:xfrm>
            <a:off x="4846391" y="838848"/>
            <a:ext cx="4043009" cy="2808006"/>
          </a:xfrm>
          <a:prstGeom prst="round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5528386" y="4252206"/>
            <a:ext cx="28136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Direct magnetic field measurements needed to validate all previous work</a:t>
            </a:r>
            <a:endParaRPr lang="en-GB" dirty="0"/>
          </a:p>
        </p:txBody>
      </p:sp>
      <p:sp>
        <p:nvSpPr>
          <p:cNvPr id="20" name="Rounded Rectangle 19"/>
          <p:cNvSpPr/>
          <p:nvPr/>
        </p:nvSpPr>
        <p:spPr>
          <a:xfrm>
            <a:off x="4858848" y="3852661"/>
            <a:ext cx="4043009" cy="179597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Footer Placeholder 12"/>
          <p:cNvSpPr>
            <a:spLocks noGrp="1"/>
          </p:cNvSpPr>
          <p:nvPr>
            <p:ph type="ftr" sz="quarter" idx="3"/>
          </p:nvPr>
        </p:nvSpPr>
        <p:spPr>
          <a:xfrm>
            <a:off x="3511062" y="6356354"/>
            <a:ext cx="4567294" cy="365125"/>
          </a:xfrm>
        </p:spPr>
        <p:txBody>
          <a:bodyPr/>
          <a:lstStyle/>
          <a:p>
            <a:r>
              <a:rPr lang="en-GB" dirty="0" smtClean="0"/>
              <a:t>28</a:t>
            </a:r>
            <a:r>
              <a:rPr lang="en-GB" baseline="30000" dirty="0" smtClean="0"/>
              <a:t>th</a:t>
            </a:r>
            <a:r>
              <a:rPr lang="en-GB" dirty="0" smtClean="0"/>
              <a:t> LIU-PS Beam Dynamics WG meeting, PI.KFA45 Magnetic measurements</a:t>
            </a:r>
            <a:endParaRPr lang="en-GB" dirty="0"/>
          </a:p>
        </p:txBody>
      </p:sp>
      <p:sp>
        <p:nvSpPr>
          <p:cNvPr id="22" name="Date Placeholder 11"/>
          <p:cNvSpPr>
            <a:spLocks noGrp="1"/>
          </p:cNvSpPr>
          <p:nvPr>
            <p:ph type="dt" sz="half" idx="2"/>
          </p:nvPr>
        </p:nvSpPr>
        <p:spPr>
          <a:xfrm>
            <a:off x="1681099" y="6362381"/>
            <a:ext cx="1091409" cy="365125"/>
          </a:xfrm>
        </p:spPr>
        <p:txBody>
          <a:bodyPr/>
          <a:lstStyle/>
          <a:p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March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5466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 set-up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F9A56A-08F7-4119-BCEB-077E80B271BC}" type="slidenum">
              <a:rPr lang="en-GB" smtClean="0"/>
              <a:t>7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5029" y="2237115"/>
            <a:ext cx="4041985" cy="194949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7202" y="1331366"/>
            <a:ext cx="82268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</a:t>
            </a:r>
            <a:r>
              <a:rPr lang="en-US" dirty="0" err="1" smtClean="0"/>
              <a:t>stripline</a:t>
            </a:r>
            <a:r>
              <a:rPr lang="en-US" dirty="0" smtClean="0"/>
              <a:t> </a:t>
            </a:r>
            <a:r>
              <a:rPr lang="en-US" dirty="0" smtClean="0"/>
              <a:t>loop </a:t>
            </a:r>
            <a:r>
              <a:rPr lang="en-US" dirty="0" smtClean="0"/>
              <a:t>was used for measuring the time variation magnetic field in the magnet aperture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724359" y="5229884"/>
                <a:ext cx="1422697" cy="524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</m:t>
                      </m:r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4359" y="5229884"/>
                <a:ext cx="1422697" cy="524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6822578" y="5157264"/>
                <a:ext cx="1968296" cy="6194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𝑀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2578" y="5157264"/>
                <a:ext cx="1968296" cy="61940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oup 13"/>
          <p:cNvGrpSpPr/>
          <p:nvPr/>
        </p:nvGrpSpPr>
        <p:grpSpPr>
          <a:xfrm>
            <a:off x="5247462" y="1700514"/>
            <a:ext cx="3055434" cy="2564566"/>
            <a:chOff x="2113547" y="0"/>
            <a:chExt cx="8402057" cy="6745705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7"/>
            <a:srcRect l="70357" t="32193" r="12181" b="18625"/>
            <a:stretch/>
          </p:blipFill>
          <p:spPr>
            <a:xfrm>
              <a:off x="2887580" y="0"/>
              <a:ext cx="7451558" cy="6745705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4981" t="8919" r="66448" b="23362"/>
            <a:stretch/>
          </p:blipFill>
          <p:spPr>
            <a:xfrm>
              <a:off x="3416968" y="1764631"/>
              <a:ext cx="1737243" cy="4411685"/>
            </a:xfrm>
            <a:prstGeom prst="rect">
              <a:avLst/>
            </a:prstGeom>
          </p:spPr>
        </p:pic>
        <p:cxnSp>
          <p:nvCxnSpPr>
            <p:cNvPr id="17" name="Straight Connector 16"/>
            <p:cNvCxnSpPr/>
            <p:nvPr/>
          </p:nvCxnSpPr>
          <p:spPr>
            <a:xfrm>
              <a:off x="3039979" y="3906253"/>
              <a:ext cx="2114232" cy="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/>
            <p:cNvSpPr/>
            <p:nvPr/>
          </p:nvSpPr>
          <p:spPr>
            <a:xfrm>
              <a:off x="2887580" y="3312695"/>
              <a:ext cx="352925" cy="121920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593432" y="0"/>
              <a:ext cx="5702968" cy="6737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2290010" y="4656220"/>
              <a:ext cx="950495" cy="208948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0198768" y="4086832"/>
              <a:ext cx="316836" cy="208948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2113547" y="22059"/>
              <a:ext cx="950495" cy="208948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5435708" y="4289747"/>
            <a:ext cx="37082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Only one module was measured</a:t>
            </a:r>
            <a:endParaRPr lang="en-GB" sz="1600" dirty="0"/>
          </a:p>
        </p:txBody>
      </p:sp>
      <p:sp>
        <p:nvSpPr>
          <p:cNvPr id="23" name="Footer Placeholder 12"/>
          <p:cNvSpPr>
            <a:spLocks noGrp="1"/>
          </p:cNvSpPr>
          <p:nvPr>
            <p:ph type="ftr" sz="quarter" idx="3"/>
          </p:nvPr>
        </p:nvSpPr>
        <p:spPr>
          <a:xfrm>
            <a:off x="3511062" y="6356354"/>
            <a:ext cx="4567294" cy="365125"/>
          </a:xfrm>
        </p:spPr>
        <p:txBody>
          <a:bodyPr/>
          <a:lstStyle/>
          <a:p>
            <a:r>
              <a:rPr lang="en-GB" dirty="0" smtClean="0"/>
              <a:t>28</a:t>
            </a:r>
            <a:r>
              <a:rPr lang="en-GB" baseline="30000" dirty="0" smtClean="0"/>
              <a:t>th</a:t>
            </a:r>
            <a:r>
              <a:rPr lang="en-GB" dirty="0" smtClean="0"/>
              <a:t> LIU-PS Beam Dynamics WG meeting, PI.KFA45 Magnetic measurements</a:t>
            </a:r>
            <a:endParaRPr lang="en-GB" dirty="0"/>
          </a:p>
        </p:txBody>
      </p:sp>
      <p:sp>
        <p:nvSpPr>
          <p:cNvPr id="24" name="Date Placeholder 11"/>
          <p:cNvSpPr>
            <a:spLocks noGrp="1"/>
          </p:cNvSpPr>
          <p:nvPr>
            <p:ph type="dt" sz="half" idx="2"/>
          </p:nvPr>
        </p:nvSpPr>
        <p:spPr>
          <a:xfrm>
            <a:off x="1681099" y="6362381"/>
            <a:ext cx="1091409" cy="365125"/>
          </a:xfrm>
        </p:spPr>
        <p:txBody>
          <a:bodyPr/>
          <a:lstStyle/>
          <a:p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March 2019</a:t>
            </a:r>
            <a:endParaRPr lang="en-GB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0" t="37120" r="5201" b="14773"/>
          <a:stretch/>
        </p:blipFill>
        <p:spPr>
          <a:xfrm>
            <a:off x="1044765" y="4717918"/>
            <a:ext cx="2788166" cy="1101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515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 set-up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F9A56A-08F7-4119-BCEB-077E80B271BC}" type="slidenum">
              <a:rPr lang="en-GB" smtClean="0"/>
              <a:t>8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0097" y="492639"/>
            <a:ext cx="3240796" cy="120302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67738" y="1738305"/>
            <a:ext cx="6005779" cy="4016045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1971945" y="1901993"/>
            <a:ext cx="4923914" cy="3726306"/>
            <a:chOff x="135829" y="2352220"/>
            <a:chExt cx="4923914" cy="372630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80" b="-907"/>
            <a:stretch/>
          </p:blipFill>
          <p:spPr>
            <a:xfrm>
              <a:off x="135829" y="2355087"/>
              <a:ext cx="4923914" cy="3723439"/>
            </a:xfrm>
            <a:prstGeom prst="rect">
              <a:avLst/>
            </a:prstGeom>
          </p:spPr>
        </p:pic>
        <p:sp>
          <p:nvSpPr>
            <p:cNvPr id="8" name="Rounded Rectangle 7"/>
            <p:cNvSpPr/>
            <p:nvPr/>
          </p:nvSpPr>
          <p:spPr>
            <a:xfrm rot="1114076">
              <a:off x="2176424" y="5011282"/>
              <a:ext cx="650174" cy="377052"/>
            </a:xfrm>
            <a:prstGeom prst="round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ounded Rectangle 8"/>
            <p:cNvSpPr/>
            <p:nvPr/>
          </p:nvSpPr>
          <p:spPr>
            <a:xfrm rot="18891171">
              <a:off x="2764763" y="5280004"/>
              <a:ext cx="482803" cy="214220"/>
            </a:xfrm>
            <a:prstGeom prst="round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3160166" y="2713939"/>
              <a:ext cx="1024128" cy="29261"/>
            </a:xfrm>
            <a:prstGeom prst="line">
              <a:avLst/>
            </a:prstGeom>
            <a:ln w="57150">
              <a:solidFill>
                <a:srgbClr val="FF0000"/>
              </a:solidFill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2910187" y="3746328"/>
              <a:ext cx="9925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Magnet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133150" y="2352220"/>
              <a:ext cx="13372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Probe 91</a:t>
              </a:r>
              <a:r>
                <a:rPr lang="el-GR" b="1" dirty="0" smtClean="0">
                  <a:solidFill>
                    <a:srgbClr val="FF0000"/>
                  </a:solidFill>
                </a:rPr>
                <a:t>Ω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 rot="18958475">
              <a:off x="1823773" y="2755859"/>
              <a:ext cx="6190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75</a:t>
              </a:r>
              <a:r>
                <a:rPr lang="el-GR" b="1" dirty="0" smtClean="0">
                  <a:solidFill>
                    <a:srgbClr val="FF0000"/>
                  </a:solidFill>
                </a:rPr>
                <a:t>Ω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 rot="18958475">
              <a:off x="2911076" y="5398171"/>
              <a:ext cx="6190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75</a:t>
              </a:r>
              <a:r>
                <a:rPr lang="el-GR" b="1" dirty="0" smtClean="0">
                  <a:solidFill>
                    <a:srgbClr val="FF0000"/>
                  </a:solidFill>
                </a:rPr>
                <a:t>Ω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 rot="1129822">
              <a:off x="1867978" y="5342642"/>
              <a:ext cx="10198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FF0000"/>
                  </a:solidFill>
                </a:rPr>
                <a:t>Integrator</a:t>
              </a:r>
              <a:endParaRPr lang="en-GB" sz="1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9" name="Footer Placeholder 12"/>
          <p:cNvSpPr>
            <a:spLocks noGrp="1"/>
          </p:cNvSpPr>
          <p:nvPr>
            <p:ph type="ftr" sz="quarter" idx="3"/>
          </p:nvPr>
        </p:nvSpPr>
        <p:spPr>
          <a:xfrm>
            <a:off x="3511062" y="6356354"/>
            <a:ext cx="4567294" cy="365125"/>
          </a:xfrm>
        </p:spPr>
        <p:txBody>
          <a:bodyPr/>
          <a:lstStyle/>
          <a:p>
            <a:r>
              <a:rPr lang="en-GB" dirty="0" smtClean="0"/>
              <a:t>28</a:t>
            </a:r>
            <a:r>
              <a:rPr lang="en-GB" baseline="30000" dirty="0" smtClean="0"/>
              <a:t>th</a:t>
            </a:r>
            <a:r>
              <a:rPr lang="en-GB" dirty="0" smtClean="0"/>
              <a:t> LIU-PS Beam Dynamics WG meeting, PI.KFA45 Magnetic measurements</a:t>
            </a:r>
            <a:endParaRPr lang="en-GB" dirty="0"/>
          </a:p>
        </p:txBody>
      </p:sp>
      <p:sp>
        <p:nvSpPr>
          <p:cNvPr id="20" name="Date Placeholder 11"/>
          <p:cNvSpPr>
            <a:spLocks noGrp="1"/>
          </p:cNvSpPr>
          <p:nvPr>
            <p:ph type="dt" sz="half" idx="2"/>
          </p:nvPr>
        </p:nvSpPr>
        <p:spPr>
          <a:xfrm>
            <a:off x="1681099" y="6362381"/>
            <a:ext cx="1091409" cy="365125"/>
          </a:xfrm>
        </p:spPr>
        <p:txBody>
          <a:bodyPr/>
          <a:lstStyle/>
          <a:p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March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8261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vs Magnetic field pulses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EF9A56A-08F7-4119-BCEB-077E80B271BC}" type="slidenum">
              <a:rPr lang="en-GB" smtClean="0"/>
              <a:t>9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9393" t="7977" r="27275" b="56021"/>
          <a:stretch/>
        </p:blipFill>
        <p:spPr>
          <a:xfrm>
            <a:off x="67220" y="1558139"/>
            <a:ext cx="9326880" cy="40599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l="11070" t="7979" r="53352" b="32424"/>
          <a:stretch/>
        </p:blipFill>
        <p:spPr>
          <a:xfrm>
            <a:off x="190195" y="1066621"/>
            <a:ext cx="3847795" cy="493565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/>
          <a:srcRect l="11708" t="7004" r="52156" b="30723"/>
          <a:stretch/>
        </p:blipFill>
        <p:spPr>
          <a:xfrm>
            <a:off x="4427066" y="978040"/>
            <a:ext cx="3874555" cy="5112817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/>
          <a:srcRect l="10138" t="5788" r="27648" b="55777"/>
          <a:stretch/>
        </p:blipFill>
        <p:spPr>
          <a:xfrm>
            <a:off x="1172224" y="1918245"/>
            <a:ext cx="6503042" cy="3076291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7"/>
          <a:srcRect l="10510" t="7491" r="27833" b="57237"/>
          <a:stretch/>
        </p:blipFill>
        <p:spPr>
          <a:xfrm>
            <a:off x="1276528" y="2198017"/>
            <a:ext cx="6398738" cy="280307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" name="Rectangle 2"/>
          <p:cNvSpPr/>
          <p:nvPr/>
        </p:nvSpPr>
        <p:spPr>
          <a:xfrm>
            <a:off x="5611456" y="5897847"/>
            <a:ext cx="378264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*Field </a:t>
            </a:r>
            <a:r>
              <a:rPr lang="en-US" sz="1200" dirty="0"/>
              <a:t>measured on Module 1, January </a:t>
            </a:r>
            <a:r>
              <a:rPr lang="en-US" sz="1200" dirty="0" smtClean="0"/>
              <a:t>25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, </a:t>
            </a:r>
            <a:r>
              <a:rPr lang="en-US" sz="1200" dirty="0"/>
              <a:t>2019</a:t>
            </a:r>
          </a:p>
        </p:txBody>
      </p:sp>
      <p:sp>
        <p:nvSpPr>
          <p:cNvPr id="14" name="Footer Placeholder 12"/>
          <p:cNvSpPr>
            <a:spLocks noGrp="1"/>
          </p:cNvSpPr>
          <p:nvPr>
            <p:ph type="ftr" sz="quarter" idx="3"/>
          </p:nvPr>
        </p:nvSpPr>
        <p:spPr>
          <a:xfrm>
            <a:off x="3511062" y="6356354"/>
            <a:ext cx="4567294" cy="365125"/>
          </a:xfrm>
        </p:spPr>
        <p:txBody>
          <a:bodyPr/>
          <a:lstStyle/>
          <a:p>
            <a:r>
              <a:rPr lang="en-GB" dirty="0" smtClean="0"/>
              <a:t>28</a:t>
            </a:r>
            <a:r>
              <a:rPr lang="en-GB" baseline="30000" dirty="0" smtClean="0"/>
              <a:t>th</a:t>
            </a:r>
            <a:r>
              <a:rPr lang="en-GB" dirty="0" smtClean="0"/>
              <a:t> LIU-PS Beam Dynamics WG meeting, PI.KFA45 Magnetic measurements</a:t>
            </a:r>
            <a:endParaRPr lang="en-GB" dirty="0"/>
          </a:p>
        </p:txBody>
      </p:sp>
      <p:sp>
        <p:nvSpPr>
          <p:cNvPr id="15" name="Date Placeholder 11"/>
          <p:cNvSpPr>
            <a:spLocks noGrp="1"/>
          </p:cNvSpPr>
          <p:nvPr>
            <p:ph type="dt" sz="half" idx="2"/>
          </p:nvPr>
        </p:nvSpPr>
        <p:spPr>
          <a:xfrm>
            <a:off x="1681099" y="6362381"/>
            <a:ext cx="1091409" cy="365125"/>
          </a:xfrm>
        </p:spPr>
        <p:txBody>
          <a:bodyPr/>
          <a:lstStyle/>
          <a:p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March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2730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_powerpoint_template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_powerpoint_template" id="{30E47586-A3C7-461D-9071-CFA380C854FB}" vid="{1AB14668-3EAC-467B-AC2A-00D2A8B697B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CERN_powerpoint_template</Template>
  <TotalTime>3956</TotalTime>
  <Words>850</Words>
  <Application>Microsoft Office PowerPoint</Application>
  <PresentationFormat>On-screen Show (4:3)</PresentationFormat>
  <Paragraphs>156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Cambria Math</vt:lpstr>
      <vt:lpstr>Optima</vt:lpstr>
      <vt:lpstr>CERN_powerpoint_template</vt:lpstr>
      <vt:lpstr>Analysis and results of PI.KFA45 Magnetic measurements </vt:lpstr>
      <vt:lpstr>Table of contents</vt:lpstr>
      <vt:lpstr>Introduction</vt:lpstr>
      <vt:lpstr>Introduction</vt:lpstr>
      <vt:lpstr>Introduction</vt:lpstr>
      <vt:lpstr>Introduction</vt:lpstr>
      <vt:lpstr>Measurement set-up</vt:lpstr>
      <vt:lpstr>Measurement set-up</vt:lpstr>
      <vt:lpstr>Current vs Magnetic field pulses</vt:lpstr>
      <vt:lpstr>Magnetic field dependences w.r.t. PFL voltage</vt:lpstr>
      <vt:lpstr>Magnetic field dependences w.r.t. PFL voltage</vt:lpstr>
      <vt:lpstr>Saturation effects</vt:lpstr>
      <vt:lpstr>Beam based meas. vs magnetic field meas.</vt:lpstr>
      <vt:lpstr>Beam based meas. vs magnetic field meas.</vt:lpstr>
      <vt:lpstr>Magnetic field simulations vs measurements</vt:lpstr>
      <vt:lpstr>Magnetic field simulations vs measurements</vt:lpstr>
      <vt:lpstr>Conclusions</vt:lpstr>
      <vt:lpstr>References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PS.KFA45 Magnetic measurements</dc:title>
  <dc:creator>Nuria Ayala Cintas</dc:creator>
  <cp:lastModifiedBy>Nuria Ayala Cintas</cp:lastModifiedBy>
  <cp:revision>132</cp:revision>
  <cp:lastPrinted>2019-03-20T13:09:05Z</cp:lastPrinted>
  <dcterms:created xsi:type="dcterms:W3CDTF">2019-02-05T13:10:13Z</dcterms:created>
  <dcterms:modified xsi:type="dcterms:W3CDTF">2019-03-20T13:48:57Z</dcterms:modified>
</cp:coreProperties>
</file>