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7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10" Type="http://schemas.openxmlformats.org/officeDocument/2006/relationships/presProps" Target="presProps.xml"/><Relationship Id="rId5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printerSettings" Target="printerSettings/printerSettings1.bin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4155141"/>
            <a:ext cx="7542212" cy="1013012"/>
          </a:xfrm>
        </p:spPr>
        <p:txBody>
          <a:bodyPr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5230906"/>
            <a:ext cx="7542212" cy="1030942"/>
          </a:xfrm>
        </p:spPr>
        <p:txBody>
          <a:bodyPr/>
          <a:lstStyle>
            <a:lvl1pPr marL="0" indent="0" algn="ctr">
              <a:spcBef>
                <a:spcPct val="30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MoleculeTrac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019" y="224679"/>
            <a:ext cx="5795963" cy="39433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962399"/>
            <a:ext cx="7585710" cy="672353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01957" y="457200"/>
            <a:ext cx="2940087" cy="2940087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4639235"/>
            <a:ext cx="7585710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5" y="416859"/>
            <a:ext cx="1940859" cy="5607424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0737" y="414015"/>
            <a:ext cx="6144839" cy="561026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737" y="1219013"/>
            <a:ext cx="7542213" cy="19589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37" y="3224213"/>
            <a:ext cx="7542213" cy="1500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3763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2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3763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3763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929" y="457201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393" y="457201"/>
            <a:ext cx="3566160" cy="5410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929" y="1828801"/>
            <a:ext cx="3566160" cy="3657600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57200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66765" y="1676400"/>
            <a:ext cx="2975610" cy="2975610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1828800"/>
            <a:ext cx="356616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idOverlay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  <a:alpha val="10000"/>
            </a:schemeClr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882588"/>
            <a:ext cx="7581901" cy="3953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6B5D2EA3-CA83-2B44-9593-A85EE3E59061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6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03225" indent="-403225" algn="l" defTabSz="914400" rtl="0" eaLnBrk="1" latinLnBrk="0" hangingPunct="1">
        <a:spcBef>
          <a:spcPts val="2000"/>
        </a:spcBef>
        <a:buFontTx/>
        <a:buBlip>
          <a:blip r:embed="rId15"/>
        </a:buBlip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1pPr>
      <a:lvl2pPr marL="806450" indent="-403225" algn="l" defTabSz="914400" rtl="0" eaLnBrk="1" latinLnBrk="0" hangingPunct="1">
        <a:spcBef>
          <a:spcPts val="600"/>
        </a:spcBef>
        <a:buFontTx/>
        <a:buBlip>
          <a:blip r:embed="rId15"/>
        </a:buBlip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2pPr>
      <a:lvl3pPr marL="11430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3pPr>
      <a:lvl4pPr marL="1492250" indent="-3492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4pPr>
      <a:lvl5pPr marL="18288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3114842"/>
            <a:ext cx="7542212" cy="1122947"/>
          </a:xfrm>
        </p:spPr>
        <p:txBody>
          <a:bodyPr/>
          <a:lstStyle/>
          <a:p>
            <a:r>
              <a:rPr lang="en-US" dirty="0" smtClean="0"/>
              <a:t>ROOT plans for 2010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9493" y="4502069"/>
            <a:ext cx="7542212" cy="103094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General Introduction</a:t>
            </a:r>
          </a:p>
          <a:p>
            <a:r>
              <a:rPr lang="en-US" dirty="0" smtClean="0"/>
              <a:t>January 15 2010</a:t>
            </a:r>
          </a:p>
          <a:p>
            <a:endParaRPr lang="en-US" dirty="0" smtClean="0"/>
          </a:p>
          <a:p>
            <a:r>
              <a:rPr lang="en-US" dirty="0" smtClean="0"/>
              <a:t>Rene Brun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2" y="1882588"/>
            <a:ext cx="7749591" cy="395343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ROOT5.26 used by Alice. Will be used by </a:t>
            </a:r>
            <a:r>
              <a:rPr lang="en-US" dirty="0" err="1" smtClean="0"/>
              <a:t>LHCb</a:t>
            </a:r>
            <a:r>
              <a:rPr lang="en-US" dirty="0" smtClean="0"/>
              <a:t> soon.</a:t>
            </a:r>
          </a:p>
          <a:p>
            <a:r>
              <a:rPr lang="en-US" dirty="0" smtClean="0"/>
              <a:t>I expect CMS (and may be Atlas) to move in the coming 2/3 months.</a:t>
            </a:r>
          </a:p>
          <a:p>
            <a:r>
              <a:rPr lang="en-US" dirty="0" smtClean="0"/>
              <a:t>No rush to produce a pro release in June.</a:t>
            </a:r>
          </a:p>
          <a:p>
            <a:r>
              <a:rPr lang="en-US" dirty="0" smtClean="0"/>
              <a:t>we will have to maintain 5.26 branches for a long time.</a:t>
            </a:r>
          </a:p>
          <a:p>
            <a:r>
              <a:rPr lang="en-US" dirty="0" smtClean="0"/>
              <a:t>It is unlikely that experiments will move to 5.28 unless there is a big bonus and no risks.</a:t>
            </a:r>
          </a:p>
          <a:p>
            <a:r>
              <a:rPr lang="en-US" dirty="0" smtClean="0"/>
              <a:t>We are at a TURNING point with opportunities and RISKS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900" dirty="0" smtClean="0"/>
              <a:t>Why a TURNING point ?</a:t>
            </a: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After 15 years of development and releases, it is now time to think the system in 3 to 5 years from now.</a:t>
            </a:r>
          </a:p>
          <a:p>
            <a:r>
              <a:rPr lang="en-US" dirty="0" smtClean="0"/>
              <a:t>Take our time to see the technology changes and react. This will imply a lot of prototyping and work.</a:t>
            </a:r>
          </a:p>
          <a:p>
            <a:r>
              <a:rPr lang="en-US" dirty="0" smtClean="0"/>
              <a:t>The MAIN danger is to sleep on our success. The future of the project depends on the creativity/initiatives/hard-work/risk-evaluation of each package manager.</a:t>
            </a:r>
          </a:p>
          <a:p>
            <a:r>
              <a:rPr lang="en-US" dirty="0" smtClean="0"/>
              <a:t>The next release will be my last release as project leader.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Move to LLVM (see </a:t>
            </a:r>
            <a:r>
              <a:rPr lang="en-US" dirty="0" err="1" smtClean="0"/>
              <a:t>Axel’s</a:t>
            </a:r>
            <a:r>
              <a:rPr lang="en-US" dirty="0" smtClean="0"/>
              <a:t> talk)</a:t>
            </a:r>
          </a:p>
          <a:p>
            <a:pPr lvl="1"/>
            <a:r>
              <a:rPr lang="en-US" dirty="0" smtClean="0"/>
              <a:t>with all the implications (parser, </a:t>
            </a:r>
            <a:r>
              <a:rPr lang="en-US" dirty="0" err="1" smtClean="0"/>
              <a:t>JIT,TFormula++,etc</a:t>
            </a:r>
            <a:r>
              <a:rPr lang="en-US" dirty="0" smtClean="0"/>
              <a:t>)</a:t>
            </a:r>
          </a:p>
          <a:p>
            <a:r>
              <a:rPr lang="en-US" dirty="0" smtClean="0"/>
              <a:t>Client-server model in Graphics and GUI</a:t>
            </a:r>
          </a:p>
          <a:p>
            <a:pPr lvl="1"/>
            <a:r>
              <a:rPr lang="en-US" dirty="0" smtClean="0"/>
              <a:t>Client and server runs ROOT (</a:t>
            </a:r>
            <a:r>
              <a:rPr lang="en-US" dirty="0" err="1" smtClean="0"/>
              <a:t>laptop+lxplus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Client is a web browser (see </a:t>
            </a:r>
            <a:r>
              <a:rPr lang="en-US" dirty="0" err="1" smtClean="0"/>
              <a:t>Fons’s</a:t>
            </a:r>
            <a:r>
              <a:rPr lang="en-US" dirty="0" smtClean="0"/>
              <a:t> talk)</a:t>
            </a:r>
          </a:p>
          <a:p>
            <a:r>
              <a:rPr lang="en-US" dirty="0" smtClean="0"/>
              <a:t>Move from X11/win32 to GL (coherent 2D + 3D)</a:t>
            </a:r>
          </a:p>
          <a:p>
            <a:r>
              <a:rPr lang="en-US" dirty="0" smtClean="0"/>
              <a:t>Parallelism in many places (not only PROOF)</a:t>
            </a:r>
          </a:p>
          <a:p>
            <a:r>
              <a:rPr lang="en-US" dirty="0" smtClean="0"/>
              <a:t>Automatic &amp; gradual/modular installation (BOOT)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 for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quality of user support and in particular the response time for mails. My rule of thumb</a:t>
            </a:r>
          </a:p>
          <a:p>
            <a:pPr lvl="1"/>
            <a:r>
              <a:rPr lang="en-US" dirty="0" smtClean="0"/>
              <a:t>mail processed in less  than 1 hour: value= 10</a:t>
            </a:r>
          </a:p>
          <a:p>
            <a:pPr lvl="1"/>
            <a:r>
              <a:rPr lang="en-US" dirty="0" smtClean="0"/>
              <a:t>mail processed in &lt;24h : value= 1</a:t>
            </a:r>
          </a:p>
          <a:p>
            <a:pPr lvl="1"/>
            <a:r>
              <a:rPr lang="en-US" dirty="0" smtClean="0"/>
              <a:t>mail processed in &gt;36h value= -10</a:t>
            </a:r>
          </a:p>
          <a:p>
            <a:r>
              <a:rPr lang="en-US" dirty="0" smtClean="0"/>
              <a:t>Do not underestimate user reports. Similar reports are symptomatic of a problem.</a:t>
            </a:r>
          </a:p>
          <a:p>
            <a:r>
              <a:rPr lang="en-US" dirty="0" smtClean="0"/>
              <a:t>Users are happy when they realized that you have anticipated a technological change.</a:t>
            </a:r>
          </a:p>
          <a:p>
            <a:r>
              <a:rPr lang="en-US" dirty="0" smtClean="0"/>
              <a:t>Of course algorithms and code quality are a must.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Mails: yes again :</a:t>
            </a:r>
            <a:r>
              <a:rPr lang="en-US" dirty="0" err="1" smtClean="0">
                <a:sym typeface="Wingdings"/>
              </a:rPr>
              <a:t>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04620" y="2392947"/>
            <a:ext cx="3725696" cy="181588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Lucida Sans Unicode"/>
              </a:rPr>
              <a:t>  </a:t>
            </a:r>
            <a:r>
              <a:rPr lang="en-US" sz="1400" dirty="0" err="1" smtClean="0">
                <a:solidFill>
                  <a:srgbClr val="FF0000"/>
                </a:solidFill>
                <a:latin typeface="Lucida Sans Unicode"/>
              </a:rPr>
              <a:t>brun</a:t>
            </a:r>
            <a:r>
              <a:rPr lang="en-US" sz="1400" dirty="0" smtClean="0">
                <a:solidFill>
                  <a:srgbClr val="FF0000"/>
                </a:solidFill>
                <a:latin typeface="Lucida Sans Unicode"/>
              </a:rPr>
              <a:t>     4887 (11.9%,  2.10 per day)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Lucida Sans Unicode"/>
              </a:rPr>
              <a:t>  </a:t>
            </a:r>
            <a:r>
              <a:rPr lang="en-US" sz="1400" dirty="0" err="1" smtClean="0">
                <a:solidFill>
                  <a:srgbClr val="FF0000"/>
                </a:solidFill>
                <a:latin typeface="Lucida Sans Unicode"/>
              </a:rPr>
              <a:t>pcanal</a:t>
            </a:r>
            <a:r>
              <a:rPr lang="en-US" sz="1400" dirty="0" smtClean="0">
                <a:solidFill>
                  <a:srgbClr val="FF0000"/>
                </a:solidFill>
                <a:latin typeface="Lucida Sans Unicode"/>
              </a:rPr>
              <a:t>  3521 ( 8.6%,   1.51 per day)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Lucida Sans Unicode"/>
              </a:rPr>
              <a:t>  </a:t>
            </a:r>
            <a:r>
              <a:rPr lang="en-US" sz="1400" dirty="0" err="1" smtClean="0">
                <a:solidFill>
                  <a:srgbClr val="FF0000"/>
                </a:solidFill>
                <a:latin typeface="Lucida Sans Unicode"/>
              </a:rPr>
              <a:t>couet</a:t>
            </a:r>
            <a:r>
              <a:rPr lang="en-US" sz="1400" dirty="0" smtClean="0">
                <a:solidFill>
                  <a:srgbClr val="FF0000"/>
                </a:solidFill>
                <a:latin typeface="Lucida Sans Unicode"/>
              </a:rPr>
              <a:t>   2234 ( 5.44%, 0.96 per day)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Lucida Sans Unicode"/>
              </a:rPr>
              <a:t>  axel     1489 ( 3.62%, 0.64 per day)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Lucida Sans Unicode"/>
              </a:rPr>
              <a:t>  </a:t>
            </a:r>
            <a:r>
              <a:rPr lang="en-US" sz="1400" dirty="0" err="1" smtClean="0">
                <a:solidFill>
                  <a:srgbClr val="FF0000"/>
                </a:solidFill>
                <a:latin typeface="Lucida Sans Unicode"/>
              </a:rPr>
              <a:t>bellenot</a:t>
            </a:r>
            <a:r>
              <a:rPr lang="en-US" sz="1400" dirty="0" smtClean="0">
                <a:solidFill>
                  <a:srgbClr val="FF0000"/>
                </a:solidFill>
                <a:latin typeface="Lucida Sans Unicode"/>
              </a:rPr>
              <a:t> 771 ( 1.88%, 0.33 per day)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Lucida Sans Unicode"/>
              </a:rPr>
              <a:t>  </a:t>
            </a:r>
            <a:r>
              <a:rPr lang="en-US" sz="1400" dirty="0" err="1" smtClean="0">
                <a:solidFill>
                  <a:srgbClr val="FF0000"/>
                </a:solidFill>
                <a:latin typeface="Lucida Sans Unicode"/>
              </a:rPr>
              <a:t>moneta</a:t>
            </a:r>
            <a:r>
              <a:rPr lang="en-US" sz="1400" dirty="0" smtClean="0">
                <a:solidFill>
                  <a:srgbClr val="FF0000"/>
                </a:solidFill>
                <a:latin typeface="Lucida Sans Unicode"/>
              </a:rPr>
              <a:t>  524 ( 1.28%, 0.31 per day)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Lucida Sans Unicode"/>
              </a:rPr>
              <a:t>  </a:t>
            </a:r>
            <a:r>
              <a:rPr lang="en-US" sz="1400" dirty="0" err="1" smtClean="0">
                <a:solidFill>
                  <a:srgbClr val="FF0000"/>
                </a:solidFill>
                <a:latin typeface="Lucida Sans Unicode"/>
              </a:rPr>
              <a:t>rdm</a:t>
            </a:r>
            <a:r>
              <a:rPr lang="en-US" sz="1400" dirty="0" smtClean="0">
                <a:solidFill>
                  <a:srgbClr val="FF0000"/>
                </a:solidFill>
                <a:latin typeface="Lucida Sans Unicode"/>
              </a:rPr>
              <a:t>       470 ( 1.14%, 0.20 per day)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Lucida Sans Unicode"/>
              </a:rPr>
              <a:t>  </a:t>
            </a:r>
            <a:r>
              <a:rPr lang="en-US" sz="1400" dirty="0" err="1" smtClean="0">
                <a:solidFill>
                  <a:srgbClr val="FF0000"/>
                </a:solidFill>
                <a:latin typeface="Lucida Sans Unicode"/>
              </a:rPr>
              <a:t>ganis</a:t>
            </a:r>
            <a:r>
              <a:rPr lang="en-US" sz="1400" dirty="0" smtClean="0">
                <a:solidFill>
                  <a:srgbClr val="FF0000"/>
                </a:solidFill>
                <a:latin typeface="Lucida Sans Unicode"/>
              </a:rPr>
              <a:t>     266 ( 0.65%, 0.11 per day)</a:t>
            </a:r>
            <a:endParaRPr lang="en-US" sz="1400" dirty="0">
              <a:solidFill>
                <a:srgbClr val="FF0000"/>
              </a:solidFill>
              <a:latin typeface="Lucida Sans Unicode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90737" y="2392947"/>
            <a:ext cx="3074737" cy="1815882"/>
          </a:xfrm>
          <a:prstGeom prst="rect">
            <a:avLst/>
          </a:prstGeom>
          <a:solidFill>
            <a:srgbClr val="CBD7DB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Lucida Sans Unicode"/>
              </a:rPr>
              <a:t>  </a:t>
            </a:r>
            <a:r>
              <a:rPr lang="en-US" sz="1400" dirty="0" err="1" smtClean="0">
                <a:solidFill>
                  <a:srgbClr val="FF0000"/>
                </a:solidFill>
                <a:latin typeface="Lucida Sans Unicode"/>
              </a:rPr>
              <a:t>brun</a:t>
            </a:r>
            <a:r>
              <a:rPr lang="en-US" sz="1400" dirty="0" smtClean="0">
                <a:solidFill>
                  <a:srgbClr val="FF0000"/>
                </a:solidFill>
                <a:latin typeface="Lucida Sans Unicode"/>
              </a:rPr>
              <a:t>      514    2 open  0.39%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Lucida Sans Unicode"/>
              </a:rPr>
              <a:t>  </a:t>
            </a:r>
            <a:r>
              <a:rPr lang="en-US" sz="1400" dirty="0" err="1" smtClean="0">
                <a:solidFill>
                  <a:srgbClr val="FF0000"/>
                </a:solidFill>
                <a:latin typeface="Lucida Sans Unicode"/>
              </a:rPr>
              <a:t>rdm</a:t>
            </a:r>
            <a:r>
              <a:rPr lang="en-US" sz="1400" dirty="0" smtClean="0">
                <a:solidFill>
                  <a:srgbClr val="FF0000"/>
                </a:solidFill>
                <a:latin typeface="Lucida Sans Unicode"/>
              </a:rPr>
              <a:t>       310  10          3.22%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Lucida Sans Unicode"/>
              </a:rPr>
              <a:t>  </a:t>
            </a:r>
            <a:r>
              <a:rPr lang="en-US" sz="1400" dirty="0" err="1" smtClean="0">
                <a:solidFill>
                  <a:srgbClr val="FF0000"/>
                </a:solidFill>
                <a:latin typeface="Lucida Sans Unicode"/>
              </a:rPr>
              <a:t>pcanal</a:t>
            </a:r>
            <a:r>
              <a:rPr lang="en-US" sz="1400" dirty="0" smtClean="0">
                <a:solidFill>
                  <a:srgbClr val="FF0000"/>
                </a:solidFill>
                <a:latin typeface="Lucida Sans Unicode"/>
              </a:rPr>
              <a:t>   299  14          4.68%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Lucida Sans Unicode"/>
              </a:rPr>
              <a:t>  </a:t>
            </a:r>
            <a:r>
              <a:rPr lang="en-US" sz="1400" dirty="0" err="1" smtClean="0">
                <a:solidFill>
                  <a:srgbClr val="FF0000"/>
                </a:solidFill>
                <a:latin typeface="Lucida Sans Unicode"/>
              </a:rPr>
              <a:t>couet</a:t>
            </a:r>
            <a:r>
              <a:rPr lang="en-US" sz="1400" dirty="0" smtClean="0">
                <a:solidFill>
                  <a:srgbClr val="FF0000"/>
                </a:solidFill>
                <a:latin typeface="Lucida Sans Unicode"/>
              </a:rPr>
              <a:t>     293  14         4.78%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Lucida Sans Unicode"/>
              </a:rPr>
              <a:t>  axel       257    9         3.50%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Lucida Sans Unicode"/>
              </a:rPr>
              <a:t>  </a:t>
            </a:r>
            <a:r>
              <a:rPr lang="en-US" sz="1400" dirty="0" err="1" smtClean="0">
                <a:solidFill>
                  <a:srgbClr val="FF0000"/>
                </a:solidFill>
                <a:latin typeface="Lucida Sans Unicode"/>
              </a:rPr>
              <a:t>ganis</a:t>
            </a:r>
            <a:r>
              <a:rPr lang="en-US" sz="1400" dirty="0" smtClean="0">
                <a:solidFill>
                  <a:srgbClr val="FF0000"/>
                </a:solidFill>
                <a:latin typeface="Lucida Sans Unicode"/>
              </a:rPr>
              <a:t>     149    4         2.68%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Lucida Sans Unicode"/>
              </a:rPr>
              <a:t>  </a:t>
            </a:r>
            <a:r>
              <a:rPr lang="en-US" sz="1400" dirty="0" err="1" smtClean="0">
                <a:solidFill>
                  <a:srgbClr val="FF0000"/>
                </a:solidFill>
                <a:latin typeface="Lucida Sans Unicode"/>
              </a:rPr>
              <a:t>moneta</a:t>
            </a:r>
            <a:r>
              <a:rPr lang="en-US" sz="1400" dirty="0" smtClean="0">
                <a:solidFill>
                  <a:srgbClr val="FF0000"/>
                </a:solidFill>
                <a:latin typeface="Lucida Sans Unicode"/>
              </a:rPr>
              <a:t>  144  13         9.03%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Lucida Sans Unicode"/>
              </a:rPr>
              <a:t>  </a:t>
            </a:r>
            <a:r>
              <a:rPr lang="en-US" sz="1400" dirty="0" err="1" smtClean="0">
                <a:solidFill>
                  <a:srgbClr val="FF0000"/>
                </a:solidFill>
                <a:latin typeface="Lucida Sans Unicode"/>
              </a:rPr>
              <a:t>bellenot</a:t>
            </a:r>
            <a:r>
              <a:rPr lang="en-US" sz="1400" dirty="0" smtClean="0">
                <a:solidFill>
                  <a:srgbClr val="FF0000"/>
                </a:solidFill>
                <a:latin typeface="Lucida Sans Unicode"/>
              </a:rPr>
              <a:t> 112    5         4.46%</a:t>
            </a:r>
            <a:endParaRPr lang="en-US" sz="1400" dirty="0">
              <a:solidFill>
                <a:srgbClr val="FF0000"/>
              </a:solidFill>
              <a:latin typeface="Lucida Sans Unicode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66000" y="2392947"/>
            <a:ext cx="1590842" cy="1600438"/>
          </a:xfrm>
          <a:prstGeom prst="rect">
            <a:avLst/>
          </a:prstGeom>
          <a:solidFill>
            <a:srgbClr val="CBD7DB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Lucida Sans Typewriter"/>
              </a:rPr>
              <a:t>  </a:t>
            </a:r>
            <a:r>
              <a:rPr lang="en-US" sz="1400" dirty="0" err="1" smtClean="0">
                <a:solidFill>
                  <a:srgbClr val="FF0000"/>
                </a:solidFill>
                <a:latin typeface="Lucida Sans Typewriter"/>
              </a:rPr>
              <a:t>brun</a:t>
            </a:r>
            <a:r>
              <a:rPr lang="en-US" sz="1400" dirty="0" smtClean="0">
                <a:solidFill>
                  <a:srgbClr val="FF0000"/>
                </a:solidFill>
                <a:latin typeface="Lucida Sans Typewriter"/>
              </a:rPr>
              <a:t>    152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Lucida Sans Typewriter"/>
              </a:rPr>
              <a:t>  </a:t>
            </a:r>
            <a:r>
              <a:rPr lang="en-US" sz="1400" dirty="0" err="1" smtClean="0">
                <a:solidFill>
                  <a:srgbClr val="FF0000"/>
                </a:solidFill>
                <a:latin typeface="Lucida Sans Typewriter"/>
              </a:rPr>
              <a:t>pcanal</a:t>
            </a:r>
            <a:r>
              <a:rPr lang="en-US" sz="1400" dirty="0" smtClean="0">
                <a:solidFill>
                  <a:srgbClr val="FF0000"/>
                </a:solidFill>
                <a:latin typeface="Lucida Sans Typewriter"/>
              </a:rPr>
              <a:t>   75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Lucida Sans Typewriter"/>
              </a:rPr>
              <a:t>  axel     54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Lucida Sans Typewriter"/>
              </a:rPr>
              <a:t>  </a:t>
            </a:r>
            <a:r>
              <a:rPr lang="en-US" sz="1400" dirty="0" err="1" smtClean="0">
                <a:solidFill>
                  <a:srgbClr val="FF0000"/>
                </a:solidFill>
                <a:latin typeface="Lucida Sans Typewriter"/>
              </a:rPr>
              <a:t>couet</a:t>
            </a:r>
            <a:r>
              <a:rPr lang="en-US" sz="1400" dirty="0" smtClean="0">
                <a:solidFill>
                  <a:srgbClr val="FF0000"/>
                </a:solidFill>
                <a:latin typeface="Lucida Sans Typewriter"/>
              </a:rPr>
              <a:t>    40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Lucida Sans Typewriter"/>
              </a:rPr>
              <a:t>  </a:t>
            </a:r>
            <a:r>
              <a:rPr lang="en-US" sz="1400" dirty="0" err="1" smtClean="0">
                <a:solidFill>
                  <a:srgbClr val="FF0000"/>
                </a:solidFill>
                <a:latin typeface="Lucida Sans Typewriter"/>
              </a:rPr>
              <a:t>rdm</a:t>
            </a:r>
            <a:r>
              <a:rPr lang="en-US" sz="1400" dirty="0" smtClean="0">
                <a:solidFill>
                  <a:srgbClr val="FF0000"/>
                </a:solidFill>
                <a:latin typeface="Lucida Sans Typewriter"/>
              </a:rPr>
              <a:t>      28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Lucida Sans Typewriter"/>
              </a:rPr>
              <a:t>  </a:t>
            </a:r>
            <a:r>
              <a:rPr lang="en-US" sz="1400" dirty="0" err="1" smtClean="0">
                <a:solidFill>
                  <a:srgbClr val="FF0000"/>
                </a:solidFill>
                <a:latin typeface="Lucida Sans Typewriter"/>
              </a:rPr>
              <a:t>moneta</a:t>
            </a:r>
            <a:r>
              <a:rPr lang="en-US" sz="1400" dirty="0" smtClean="0">
                <a:solidFill>
                  <a:srgbClr val="FF0000"/>
                </a:solidFill>
                <a:latin typeface="Lucida Sans Typewriter"/>
              </a:rPr>
              <a:t>   27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Lucida Sans Typewriter"/>
              </a:rPr>
              <a:t>  </a:t>
            </a:r>
            <a:r>
              <a:rPr lang="en-US" sz="1400" dirty="0" err="1" smtClean="0">
                <a:solidFill>
                  <a:srgbClr val="FF0000"/>
                </a:solidFill>
                <a:latin typeface="Lucida Sans Typewriter"/>
              </a:rPr>
              <a:t>bellenot</a:t>
            </a:r>
            <a:r>
              <a:rPr lang="en-US" sz="1400" dirty="0" smtClean="0">
                <a:solidFill>
                  <a:srgbClr val="FF0000"/>
                </a:solidFill>
                <a:latin typeface="Lucida Sans Typewriter"/>
              </a:rPr>
              <a:t> 18</a:t>
            </a:r>
            <a:endParaRPr lang="en-US" sz="1400" dirty="0">
              <a:solidFill>
                <a:srgbClr val="FF0000"/>
              </a:solidFill>
              <a:latin typeface="Lucida Sans Typewriter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49158" y="2085474"/>
            <a:ext cx="2392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Forum : Total = 41078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318000" y="2085474"/>
            <a:ext cx="2526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Savannah: Total = 2575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366000" y="2085474"/>
            <a:ext cx="1590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roottalk2009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79462" y="4572000"/>
            <a:ext cx="2255170" cy="646331"/>
          </a:xfrm>
          <a:prstGeom prst="rect">
            <a:avLst/>
          </a:prstGeom>
          <a:solidFill>
            <a:srgbClr val="CBD7DB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+ </a:t>
            </a:r>
            <a:r>
              <a:rPr lang="en-US" dirty="0" err="1" smtClean="0">
                <a:solidFill>
                  <a:srgbClr val="FF0000"/>
                </a:solidFill>
              </a:rPr>
              <a:t>rootdev</a:t>
            </a:r>
            <a:r>
              <a:rPr lang="en-US" dirty="0" smtClean="0">
                <a:solidFill>
                  <a:srgbClr val="FF0000"/>
                </a:solidFill>
              </a:rPr>
              <a:t> (</a:t>
            </a:r>
            <a:r>
              <a:rPr lang="en-US" dirty="0" err="1" smtClean="0">
                <a:solidFill>
                  <a:srgbClr val="FF0000"/>
                </a:solidFill>
              </a:rPr>
              <a:t>n</a:t>
            </a:r>
            <a:r>
              <a:rPr lang="en-US" dirty="0" smtClean="0">
                <a:solidFill>
                  <a:srgbClr val="FF0000"/>
                </a:solidFill>
              </a:rPr>
              <a:t>*10000)   + private  (</a:t>
            </a:r>
            <a:r>
              <a:rPr lang="en-US" dirty="0" err="1" smtClean="0">
                <a:solidFill>
                  <a:srgbClr val="FF0000"/>
                </a:solidFill>
              </a:rPr>
              <a:t>k</a:t>
            </a:r>
            <a:r>
              <a:rPr lang="en-US" dirty="0" smtClean="0">
                <a:solidFill>
                  <a:srgbClr val="FF0000"/>
                </a:solidFill>
              </a:rPr>
              <a:t>*10000)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5387474" y="4572000"/>
            <a:ext cx="2973889" cy="1671053"/>
          </a:xfrm>
          <a:prstGeom prst="wedgeRoundRectCallout">
            <a:avLst>
              <a:gd name="adj1" fmla="val -75675"/>
              <a:gd name="adj2" fmla="val -47100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It is my intention to reduce my share by a factor 10</a:t>
            </a:r>
          </a:p>
          <a:p>
            <a:pPr algn="ctr"/>
            <a:r>
              <a:rPr lang="en-US" dirty="0" smtClean="0"/>
              <a:t>before June 2010.</a:t>
            </a:r>
          </a:p>
          <a:p>
            <a:pPr algn="ctr"/>
            <a:r>
              <a:rPr lang="en-US" dirty="0" smtClean="0"/>
              <a:t>Hoping that my successor</a:t>
            </a:r>
          </a:p>
          <a:p>
            <a:pPr algn="ctr"/>
            <a:r>
              <a:rPr lang="en-US" dirty="0" smtClean="0"/>
              <a:t>will do better and faster.</a:t>
            </a:r>
            <a:endParaRPr lang="en-US" dirty="0"/>
          </a:p>
        </p:txBody>
      </p:sp>
      <p:sp>
        <p:nvSpPr>
          <p:cNvPr id="12" name="Rounded Rectangular Callout 11"/>
          <p:cNvSpPr/>
          <p:nvPr/>
        </p:nvSpPr>
        <p:spPr>
          <a:xfrm>
            <a:off x="6773813" y="1761565"/>
            <a:ext cx="1587550" cy="323909"/>
          </a:xfrm>
          <a:prstGeom prst="wedgeRoundRectCallout">
            <a:avLst>
              <a:gd name="adj1" fmla="val -41547"/>
              <a:gd name="adj2" fmla="val 279565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lower is better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contribution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1"/>
                </a:solidFill>
              </a:rPr>
              <a:t>TMemStat</a:t>
            </a:r>
            <a:r>
              <a:rPr lang="en-US" dirty="0" smtClean="0"/>
              <a:t> (along the lines of </a:t>
            </a:r>
            <a:r>
              <a:rPr lang="en-US" dirty="0" err="1" smtClean="0">
                <a:solidFill>
                  <a:srgbClr val="F2D908"/>
                </a:solidFill>
              </a:rPr>
              <a:t>TTreePerfStats</a:t>
            </a:r>
            <a:r>
              <a:rPr lang="en-US" dirty="0" smtClean="0"/>
              <a:t>)</a:t>
            </a:r>
          </a:p>
          <a:p>
            <a:r>
              <a:rPr lang="en-US" dirty="0" smtClean="0"/>
              <a:t>Parallel file merger: guidance and tests</a:t>
            </a:r>
          </a:p>
          <a:p>
            <a:r>
              <a:rPr lang="en-US" dirty="0" smtClean="0"/>
              <a:t>Memory pools : guidance and tests</a:t>
            </a:r>
          </a:p>
          <a:p>
            <a:r>
              <a:rPr lang="en-US" dirty="0" smtClean="0"/>
              <a:t>IO code optimizations (</a:t>
            </a:r>
            <a:r>
              <a:rPr lang="en-US" dirty="0" err="1" smtClean="0"/>
              <a:t>cpu</a:t>
            </a:r>
            <a:r>
              <a:rPr lang="en-US" dirty="0" smtClean="0"/>
              <a:t>) with Philippe</a:t>
            </a:r>
          </a:p>
          <a:p>
            <a:r>
              <a:rPr lang="en-US" dirty="0" smtClean="0"/>
              <a:t>QA with all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bit">
  <a:themeElements>
    <a:clrScheme name="Orbit">
      <a:dk1>
        <a:srgbClr val="FFFFFF"/>
      </a:dk1>
      <a:lt1>
        <a:srgbClr val="000000"/>
      </a:lt1>
      <a:dk2>
        <a:srgbClr val="212C28"/>
      </a:dk2>
      <a:lt2>
        <a:srgbClr val="7C9BA5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Orbit.thmx</Template>
  <TotalTime>290</TotalTime>
  <Words>613</Words>
  <Application>Microsoft Macintosh PowerPoint</Application>
  <PresentationFormat>On-screen Show (4:3)</PresentationFormat>
  <Paragraphs>73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Orbit</vt:lpstr>
      <vt:lpstr>ROOT plans for 2010</vt:lpstr>
      <vt:lpstr>General remarks</vt:lpstr>
      <vt:lpstr>Why a TURNING point ?</vt:lpstr>
      <vt:lpstr>Challenges</vt:lpstr>
      <vt:lpstr>Keys for success</vt:lpstr>
      <vt:lpstr>Mails: yes again :</vt:lpstr>
      <vt:lpstr>My contribution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ROOT planning</dc:title>
  <dc:creator>Rene Brun</dc:creator>
  <cp:lastModifiedBy>Rene Brun</cp:lastModifiedBy>
  <cp:revision>6</cp:revision>
  <dcterms:created xsi:type="dcterms:W3CDTF">2010-01-15T08:48:59Z</dcterms:created>
  <dcterms:modified xsi:type="dcterms:W3CDTF">2010-01-15T09:15:24Z</dcterms:modified>
</cp:coreProperties>
</file>