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98" r:id="rId4"/>
    <p:sldId id="297" r:id="rId5"/>
    <p:sldId id="299" r:id="rId6"/>
    <p:sldId id="285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277" r:id="rId24"/>
    <p:sldId id="26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74" autoAdjust="0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A1FD7-9021-48C7-A026-013BD7C2D0F4}" type="datetimeFigureOut">
              <a:rPr lang="en-GB" smtClean="0"/>
              <a:t>27/05/2019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95814-0C0E-496B-840B-AFD9DFD49F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570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95DAD-718D-4A2E-A1AA-414F4BD9D1B4}" type="datetime1">
              <a:rPr lang="en-US" smtClean="0"/>
              <a:t>5/27/19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BA0EA-B8E0-4E08-BDD2-86ED29F882E7}" type="datetime1">
              <a:rPr lang="en-US" smtClean="0"/>
              <a:t>5/27/19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D13AB-FC4F-4C8A-8B66-82AA5B0857A4}" type="datetime1">
              <a:rPr lang="en-US" smtClean="0"/>
              <a:t>5/27/19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D8782-3035-4610-AD83-9E158758E245}" type="datetime1">
              <a:rPr lang="en-US" smtClean="0"/>
              <a:t>5/27/19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4163A-B36F-4F0F-9B0C-F3DF962FCC44}" type="datetime1">
              <a:rPr lang="en-US" smtClean="0"/>
              <a:t>5/27/19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584E9-054B-41AE-94E8-1EF24E6DEF9F}" type="datetime1">
              <a:rPr lang="en-US" smtClean="0"/>
              <a:t>5/27/19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36461-A183-4749-B382-996219A1EE96}" type="datetime1">
              <a:rPr lang="en-US" smtClean="0"/>
              <a:t>5/27/19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8A892-1931-4B93-B4D1-99DB9D1F6A94}" type="datetime1">
              <a:rPr lang="en-US" smtClean="0"/>
              <a:t>5/27/19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Email</a:t>
            </a:r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b="1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99677" y="4767401"/>
            <a:ext cx="85395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 2016 we asked if CERN users have another email service and of those users 70% used their home institute’s email service and 25% used Gmail.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 this survey, Gmail is preferred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Outlook </a:t>
            </a:r>
            <a:r>
              <a:rPr lang="en-GB" dirty="0" smtClean="0"/>
              <a:t>(Hotmail) </a:t>
            </a:r>
            <a:r>
              <a:rPr lang="en-GB" dirty="0" smtClean="0"/>
              <a:t>is used by </a:t>
            </a:r>
            <a:r>
              <a:rPr lang="en-GB" dirty="0" smtClean="0"/>
              <a:t>25% of newcomers. In 2016 0.5% of participants said that they used </a:t>
            </a:r>
            <a:r>
              <a:rPr lang="en-GB" dirty="0"/>
              <a:t>H</a:t>
            </a:r>
            <a:r>
              <a:rPr lang="en-GB" dirty="0" smtClean="0"/>
              <a:t>otmail </a:t>
            </a:r>
            <a:r>
              <a:rPr lang="en-GB" smtClean="0"/>
              <a:t>for work.</a:t>
            </a:r>
            <a:r>
              <a:rPr lang="en-GB" smtClean="0">
                <a:solidFill>
                  <a:srgbClr val="FF0000"/>
                </a:solidFill>
              </a:rPr>
              <a:t>*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230864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What is your main email service?</a:t>
            </a:r>
          </a:p>
          <a:p>
            <a:endParaRPr lang="en-GB" sz="1200" b="1" dirty="0"/>
          </a:p>
        </p:txBody>
      </p:sp>
      <p:sp>
        <p:nvSpPr>
          <p:cNvPr id="12" name="Rectangle 11"/>
          <p:cNvSpPr/>
          <p:nvPr/>
        </p:nvSpPr>
        <p:spPr>
          <a:xfrm>
            <a:off x="5447898" y="746125"/>
            <a:ext cx="36199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Has your use of email increased over the last year?</a:t>
            </a:r>
          </a:p>
          <a:p>
            <a:endParaRPr lang="en-GB" sz="1100" b="1" i="1" dirty="0">
              <a:solidFill>
                <a:srgbClr val="002060"/>
              </a:solidFill>
            </a:endParaRPr>
          </a:p>
          <a:p>
            <a:endParaRPr lang="en-GB" sz="1100" b="1" dirty="0">
              <a:solidFill>
                <a:srgbClr val="C00000"/>
              </a:solidFill>
            </a:endParaRPr>
          </a:p>
          <a:p>
            <a:endParaRPr lang="en-GB" sz="11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92" y="1343024"/>
            <a:ext cx="4283021" cy="17832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205" y="3126259"/>
            <a:ext cx="4009863" cy="15075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7630" y="1596725"/>
            <a:ext cx="4273970" cy="278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61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Instant Messaging</a:t>
            </a:r>
          </a:p>
          <a:p>
            <a:pPr algn="ctr"/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b="1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99677" y="5011620"/>
            <a:ext cx="8539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Skype was by far the preferred tool for instant messaging in 2016, but today only 5% choose this.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Only 3% of people used WhatsApp in 2016, which is now the preferred method.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Overall, the use in instant messaging </a:t>
            </a:r>
            <a:r>
              <a:rPr lang="en-GB" dirty="0" smtClean="0"/>
              <a:t>is </a:t>
            </a:r>
            <a:r>
              <a:rPr lang="en-GB" dirty="0"/>
              <a:t>on the rise.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3416320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What is your preferred Instant Messaging service?</a:t>
            </a:r>
          </a:p>
          <a:p>
            <a:endParaRPr lang="en-GB" sz="1200" b="1" dirty="0"/>
          </a:p>
        </p:txBody>
      </p:sp>
      <p:sp>
        <p:nvSpPr>
          <p:cNvPr id="12" name="Rectangle 11"/>
          <p:cNvSpPr/>
          <p:nvPr/>
        </p:nvSpPr>
        <p:spPr>
          <a:xfrm>
            <a:off x="4159020" y="746125"/>
            <a:ext cx="51074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/>
              <a:t>Has your use of Instant Messaging software increased over the last year?</a:t>
            </a:r>
          </a:p>
          <a:p>
            <a:endParaRPr lang="en-GB" sz="1100" b="1" i="1" dirty="0">
              <a:solidFill>
                <a:srgbClr val="002060"/>
              </a:solidFill>
            </a:endParaRPr>
          </a:p>
          <a:p>
            <a:endParaRPr lang="en-GB" sz="1100" b="1" dirty="0">
              <a:solidFill>
                <a:srgbClr val="C00000"/>
              </a:solidFill>
            </a:endParaRPr>
          </a:p>
          <a:p>
            <a:endParaRPr lang="en-GB" sz="11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92" y="1331275"/>
            <a:ext cx="3930742" cy="17668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01" y="3098163"/>
            <a:ext cx="3887233" cy="19840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4069" y="1398311"/>
            <a:ext cx="4998785" cy="307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1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/>
              <a:t>Work </a:t>
            </a:r>
            <a:r>
              <a:rPr lang="en-GB" sz="1600" b="1" dirty="0"/>
              <a:t>place chat</a:t>
            </a:r>
          </a:p>
          <a:p>
            <a:pPr algn="ctr"/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b="1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99677" y="5011620"/>
            <a:ext cx="853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Although on the increase not many of the new users are familiar with the chat services on option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325281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What is your preferred work place chat service?</a:t>
            </a:r>
          </a:p>
          <a:p>
            <a:endParaRPr lang="en-GB" sz="1200" b="1" dirty="0"/>
          </a:p>
        </p:txBody>
      </p:sp>
      <p:sp>
        <p:nvSpPr>
          <p:cNvPr id="12" name="Rectangle 11"/>
          <p:cNvSpPr/>
          <p:nvPr/>
        </p:nvSpPr>
        <p:spPr>
          <a:xfrm>
            <a:off x="4159020" y="746125"/>
            <a:ext cx="49343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/>
              <a:t>Has your use of work place chat software increased over the last year?</a:t>
            </a:r>
          </a:p>
          <a:p>
            <a:endParaRPr lang="en-GB" sz="1100" b="1" i="1" dirty="0">
              <a:solidFill>
                <a:srgbClr val="002060"/>
              </a:solidFill>
            </a:endParaRPr>
          </a:p>
          <a:p>
            <a:endParaRPr lang="en-GB" sz="1100" b="1" dirty="0">
              <a:solidFill>
                <a:srgbClr val="C00000"/>
              </a:solidFill>
            </a:endParaRPr>
          </a:p>
          <a:p>
            <a:endParaRPr lang="en-GB" sz="11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16" y="1172204"/>
            <a:ext cx="4346499" cy="32515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7428" y="1358593"/>
            <a:ext cx="2945929" cy="269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12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/>
              <a:t>Office Suites</a:t>
            </a:r>
            <a:endParaRPr lang="en-GB" sz="1600" b="1" dirty="0"/>
          </a:p>
          <a:p>
            <a:pPr algn="ctr"/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b="1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99677" y="5011620"/>
            <a:ext cx="853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Not much change. Microsoft Office is the most used.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2273379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Which Office Suites do you use?</a:t>
            </a:r>
          </a:p>
          <a:p>
            <a:endParaRPr lang="en-GB" sz="1200" b="1" dirty="0"/>
          </a:p>
        </p:txBody>
      </p:sp>
      <p:sp>
        <p:nvSpPr>
          <p:cNvPr id="12" name="Rectangle 11"/>
          <p:cNvSpPr/>
          <p:nvPr/>
        </p:nvSpPr>
        <p:spPr>
          <a:xfrm>
            <a:off x="4159020" y="746125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sz="1100" b="1" dirty="0"/>
          </a:p>
          <a:p>
            <a:endParaRPr lang="en-GB" sz="1100" b="1" i="1" dirty="0">
              <a:solidFill>
                <a:srgbClr val="002060"/>
              </a:solidFill>
            </a:endParaRPr>
          </a:p>
          <a:p>
            <a:endParaRPr lang="en-GB" sz="1100" b="1" dirty="0">
              <a:solidFill>
                <a:srgbClr val="C00000"/>
              </a:solidFill>
            </a:endParaRPr>
          </a:p>
          <a:p>
            <a:endParaRPr lang="en-GB" sz="11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1" y="1684458"/>
            <a:ext cx="4584356" cy="13089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816" y="3005159"/>
            <a:ext cx="4203652" cy="1568408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4812957" y="1836241"/>
            <a:ext cx="3491556" cy="259080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812957" y="75767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b="1" dirty="0">
                <a:solidFill>
                  <a:srgbClr val="C00000"/>
                </a:solidFill>
              </a:rPr>
              <a:t>2016-17</a:t>
            </a:r>
          </a:p>
          <a:p>
            <a:r>
              <a:rPr lang="en-US" sz="1200" b="1" i="1" dirty="0">
                <a:solidFill>
                  <a:srgbClr val="002060"/>
                </a:solidFill>
              </a:rPr>
              <a:t>Compare with the same question</a:t>
            </a:r>
            <a:endParaRPr lang="en-GB" sz="12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98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/>
              <a:t>Version Control</a:t>
            </a:r>
            <a:endParaRPr lang="en-GB" sz="1600" b="1" dirty="0"/>
          </a:p>
          <a:p>
            <a:pPr algn="ctr"/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b="1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99677" y="5011620"/>
            <a:ext cx="85395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Few new-comers use </a:t>
            </a:r>
            <a:r>
              <a:rPr lang="en-GB" dirty="0" smtClean="0"/>
              <a:t>SVN, which was a popular in the previous survey 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Most are </a:t>
            </a:r>
            <a:r>
              <a:rPr lang="en-GB" dirty="0" smtClean="0"/>
              <a:t>familiar </a:t>
            </a:r>
            <a:r>
              <a:rPr lang="en-GB" dirty="0"/>
              <a:t>to a Git based </a:t>
            </a:r>
            <a:r>
              <a:rPr lang="en-GB" dirty="0" smtClean="0"/>
              <a:t>option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2925801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Which version control system do you use?</a:t>
            </a:r>
          </a:p>
          <a:p>
            <a:endParaRPr lang="en-GB" sz="1200" b="1" dirty="0"/>
          </a:p>
        </p:txBody>
      </p:sp>
      <p:sp>
        <p:nvSpPr>
          <p:cNvPr id="12" name="Rectangle 11"/>
          <p:cNvSpPr/>
          <p:nvPr/>
        </p:nvSpPr>
        <p:spPr>
          <a:xfrm>
            <a:off x="4159020" y="746125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sz="1100" b="1" dirty="0"/>
          </a:p>
          <a:p>
            <a:endParaRPr lang="en-GB" sz="1100" b="1" i="1" dirty="0">
              <a:solidFill>
                <a:srgbClr val="002060"/>
              </a:solidFill>
            </a:endParaRPr>
          </a:p>
          <a:p>
            <a:endParaRPr lang="en-GB" sz="1100" b="1" dirty="0">
              <a:solidFill>
                <a:srgbClr val="C00000"/>
              </a:solidFill>
            </a:endParaRPr>
          </a:p>
          <a:p>
            <a:endParaRPr lang="en-GB" sz="11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812957" y="75767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b="1" dirty="0">
                <a:solidFill>
                  <a:srgbClr val="C00000"/>
                </a:solidFill>
              </a:rPr>
              <a:t>2016-17</a:t>
            </a:r>
          </a:p>
          <a:p>
            <a:r>
              <a:rPr lang="en-US" sz="1200" b="1" i="1" dirty="0">
                <a:solidFill>
                  <a:srgbClr val="002060"/>
                </a:solidFill>
              </a:rPr>
              <a:t>Compare with the same question</a:t>
            </a:r>
            <a:endParaRPr lang="en-GB" sz="1200" b="1" i="1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7" y="1086192"/>
            <a:ext cx="4676451" cy="4013372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3"/>
          <a:stretch>
            <a:fillRect/>
          </a:stretch>
        </p:blipFill>
        <p:spPr>
          <a:xfrm>
            <a:off x="4857338" y="1854053"/>
            <a:ext cx="3562350" cy="252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14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Sharing Documents</a:t>
            </a:r>
            <a:endParaRPr lang="en-GB" sz="1600" b="1" dirty="0"/>
          </a:p>
          <a:p>
            <a:pPr algn="ctr"/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b="1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99677" y="5011620"/>
            <a:ext cx="853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As with the result of the same question in 2016, people still prefer to use email to share documents</a:t>
            </a:r>
            <a:r>
              <a:rPr lang="en-GB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321594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How do you share documents with colleagues?</a:t>
            </a:r>
          </a:p>
          <a:p>
            <a:endParaRPr lang="en-GB" sz="1200" b="1" dirty="0"/>
          </a:p>
        </p:txBody>
      </p:sp>
      <p:sp>
        <p:nvSpPr>
          <p:cNvPr id="12" name="Rectangle 11"/>
          <p:cNvSpPr/>
          <p:nvPr/>
        </p:nvSpPr>
        <p:spPr>
          <a:xfrm>
            <a:off x="4159020" y="746125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sz="1100" b="1" dirty="0"/>
          </a:p>
          <a:p>
            <a:endParaRPr lang="en-GB" sz="1100" b="1" i="1" dirty="0">
              <a:solidFill>
                <a:srgbClr val="002060"/>
              </a:solidFill>
            </a:endParaRPr>
          </a:p>
          <a:p>
            <a:endParaRPr lang="en-GB" sz="1100" b="1" dirty="0">
              <a:solidFill>
                <a:srgbClr val="C00000"/>
              </a:solidFill>
            </a:endParaRPr>
          </a:p>
          <a:p>
            <a:endParaRPr lang="en-GB" sz="11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812957" y="75767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b="1" dirty="0">
                <a:solidFill>
                  <a:srgbClr val="C00000"/>
                </a:solidFill>
              </a:rPr>
              <a:t>2016-17</a:t>
            </a:r>
          </a:p>
          <a:p>
            <a:r>
              <a:rPr lang="en-US" sz="1200" b="1" i="1" dirty="0">
                <a:solidFill>
                  <a:srgbClr val="002060"/>
                </a:solidFill>
              </a:rPr>
              <a:t>Compare with the same question</a:t>
            </a:r>
            <a:endParaRPr lang="en-GB" sz="1200" b="1" i="1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15" y="1033462"/>
            <a:ext cx="4007451" cy="3774809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4220274" y="1687457"/>
            <a:ext cx="4133850" cy="255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11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Cloud Storage </a:t>
            </a:r>
            <a:endParaRPr lang="en-GB" sz="1600" b="1" dirty="0"/>
          </a:p>
          <a:p>
            <a:pPr algn="ctr"/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b="1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99677" y="5011620"/>
            <a:ext cx="8539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Only 4 Mac users replying to this survey use iCloud.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Google Drive is the most popular cloud storage.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4249881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What is your preferred Cloud Storage and File-Sharing service?</a:t>
            </a:r>
          </a:p>
          <a:p>
            <a:endParaRPr lang="en-GB" sz="1200" b="1" dirty="0"/>
          </a:p>
        </p:txBody>
      </p:sp>
      <p:sp>
        <p:nvSpPr>
          <p:cNvPr id="12" name="Rectangle 11"/>
          <p:cNvSpPr/>
          <p:nvPr/>
        </p:nvSpPr>
        <p:spPr>
          <a:xfrm>
            <a:off x="4159020" y="746125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sz="1100" b="1" dirty="0"/>
          </a:p>
          <a:p>
            <a:endParaRPr lang="en-GB" sz="1100" b="1" i="1" dirty="0">
              <a:solidFill>
                <a:srgbClr val="002060"/>
              </a:solidFill>
            </a:endParaRPr>
          </a:p>
          <a:p>
            <a:endParaRPr lang="en-GB" sz="1100" b="1" dirty="0">
              <a:solidFill>
                <a:srgbClr val="C00000"/>
              </a:solidFill>
            </a:endParaRPr>
          </a:p>
          <a:p>
            <a:endParaRPr lang="en-GB" sz="11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729" y="1163601"/>
            <a:ext cx="4930088" cy="3951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48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Issue </a:t>
            </a:r>
            <a:r>
              <a:rPr lang="en-GB" sz="1600" b="1" dirty="0" smtClean="0"/>
              <a:t>Tracking</a:t>
            </a:r>
            <a:endParaRPr lang="en-GB" sz="1600" b="1" dirty="0"/>
          </a:p>
          <a:p>
            <a:pPr algn="ctr"/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b="1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99677" y="5011620"/>
            <a:ext cx="85395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Of those using Issue tracking many have </a:t>
            </a:r>
            <a:r>
              <a:rPr lang="en-GB" dirty="0"/>
              <a:t>experience with </a:t>
            </a:r>
            <a:r>
              <a:rPr lang="en-GB" dirty="0" err="1"/>
              <a:t>Gitlab</a:t>
            </a:r>
            <a:r>
              <a:rPr lang="en-GB" dirty="0"/>
              <a:t> and Jira - both supported in IT-CDA.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357341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Which Bug and Issue Tracking Software do you use?</a:t>
            </a:r>
          </a:p>
          <a:p>
            <a:endParaRPr lang="en-GB" sz="1200" b="1" dirty="0"/>
          </a:p>
        </p:txBody>
      </p:sp>
      <p:sp>
        <p:nvSpPr>
          <p:cNvPr id="12" name="Rectangle 11"/>
          <p:cNvSpPr/>
          <p:nvPr/>
        </p:nvSpPr>
        <p:spPr>
          <a:xfrm>
            <a:off x="4159020" y="746125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sz="1100" b="1" dirty="0"/>
          </a:p>
          <a:p>
            <a:endParaRPr lang="en-GB" sz="1100" b="1" i="1" dirty="0">
              <a:solidFill>
                <a:srgbClr val="002060"/>
              </a:solidFill>
            </a:endParaRPr>
          </a:p>
          <a:p>
            <a:endParaRPr lang="en-GB" sz="1100" b="1" dirty="0">
              <a:solidFill>
                <a:srgbClr val="C00000"/>
              </a:solidFill>
            </a:endParaRPr>
          </a:p>
          <a:p>
            <a:endParaRPr lang="en-GB" sz="11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12957" y="75767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b="1" dirty="0">
                <a:solidFill>
                  <a:srgbClr val="C00000"/>
                </a:solidFill>
              </a:rPr>
              <a:t>2016-17</a:t>
            </a:r>
          </a:p>
          <a:p>
            <a:r>
              <a:rPr lang="en-US" sz="1200" b="1" i="1" dirty="0">
                <a:solidFill>
                  <a:srgbClr val="002060"/>
                </a:solidFill>
              </a:rPr>
              <a:t>Compare with the same question</a:t>
            </a:r>
            <a:endParaRPr lang="en-GB" sz="1200" b="1" i="1" dirty="0">
              <a:solidFill>
                <a:srgbClr val="00206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5387"/>
            <a:ext cx="4835350" cy="3185083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4792318" y="1568837"/>
            <a:ext cx="3876675" cy="269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7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/>
              <a:t>Scheduling</a:t>
            </a:r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b="1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99677" y="5011620"/>
            <a:ext cx="8539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Email again is used as a scheduler for meetings.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As in 2016 the Google calendar and Doodle are popular online scheduling tools.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2311851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How do you schedule meetings? </a:t>
            </a:r>
          </a:p>
          <a:p>
            <a:endParaRPr lang="en-GB" sz="1200" b="1" dirty="0"/>
          </a:p>
        </p:txBody>
      </p:sp>
      <p:sp>
        <p:nvSpPr>
          <p:cNvPr id="12" name="Rectangle 11"/>
          <p:cNvSpPr/>
          <p:nvPr/>
        </p:nvSpPr>
        <p:spPr>
          <a:xfrm>
            <a:off x="4159020" y="746125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sz="1100" b="1" dirty="0"/>
          </a:p>
          <a:p>
            <a:endParaRPr lang="en-GB" sz="1100" b="1" i="1" dirty="0">
              <a:solidFill>
                <a:srgbClr val="002060"/>
              </a:solidFill>
            </a:endParaRPr>
          </a:p>
          <a:p>
            <a:endParaRPr lang="en-GB" sz="1100" b="1" dirty="0">
              <a:solidFill>
                <a:srgbClr val="C00000"/>
              </a:solidFill>
            </a:endParaRPr>
          </a:p>
          <a:p>
            <a:endParaRPr lang="en-GB" sz="11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57" y="1385887"/>
            <a:ext cx="4673245" cy="27350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9686" y="1319211"/>
            <a:ext cx="4544314" cy="286844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02340" y="746125"/>
            <a:ext cx="2367956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What is your preferred calendar ? </a:t>
            </a:r>
          </a:p>
          <a:p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50165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/>
              <a:t>CMS</a:t>
            </a:r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b="1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99677" y="5011620"/>
            <a:ext cx="8539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Most new users do not have experience with a CMS.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Some have used an IT-CDA supported CMS.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err="1"/>
              <a:t>Wordpress</a:t>
            </a:r>
            <a:r>
              <a:rPr lang="en-GB" dirty="0"/>
              <a:t> is the most popular </a:t>
            </a:r>
            <a:r>
              <a:rPr lang="en-GB" dirty="0" smtClean="0"/>
              <a:t>CMS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3677610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Do you use any Content Management Systems - CMS?</a:t>
            </a:r>
          </a:p>
          <a:p>
            <a:endParaRPr lang="en-GB" sz="1200" b="1" dirty="0"/>
          </a:p>
        </p:txBody>
      </p:sp>
      <p:sp>
        <p:nvSpPr>
          <p:cNvPr id="12" name="Rectangle 11"/>
          <p:cNvSpPr/>
          <p:nvPr/>
        </p:nvSpPr>
        <p:spPr>
          <a:xfrm>
            <a:off x="4159020" y="746125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sz="1100" b="1" dirty="0"/>
          </a:p>
          <a:p>
            <a:endParaRPr lang="en-GB" sz="1100" b="1" i="1" dirty="0">
              <a:solidFill>
                <a:srgbClr val="002060"/>
              </a:solidFill>
            </a:endParaRPr>
          </a:p>
          <a:p>
            <a:endParaRPr lang="en-GB" sz="1100" b="1" dirty="0">
              <a:solidFill>
                <a:srgbClr val="C00000"/>
              </a:solidFill>
            </a:endParaRPr>
          </a:p>
          <a:p>
            <a:endParaRPr lang="en-GB" sz="11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6425" y="1012085"/>
            <a:ext cx="4865190" cy="383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52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3188" y="954260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Know The New User Communities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523188" y="3721063"/>
            <a:ext cx="7866668" cy="586987"/>
          </a:xfrm>
        </p:spPr>
        <p:txBody>
          <a:bodyPr>
            <a:normAutofit fontScale="70000" lnSpcReduction="20000"/>
          </a:bodyPr>
          <a:lstStyle/>
          <a:p>
            <a:pPr lvl="0" algn="ctr"/>
            <a:r>
              <a:rPr lang="en-US" sz="2000" dirty="0" smtClean="0"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rPr>
              <a:t> IT-CDA White Area Meeting 27-May-2019</a:t>
            </a:r>
            <a:endParaRPr lang="en-US" sz="2000" dirty="0">
              <a:solidFill>
                <a:srgbClr val="000000"/>
              </a:solidFill>
              <a:latin typeface="Calibri" pitchFamily="34"/>
              <a:ea typeface="DejaVu LGC Sans" pitchFamily="2"/>
              <a:cs typeface="DejaVu LGC Sans" pitchFamily="2"/>
            </a:endParaRPr>
          </a:p>
          <a:p>
            <a:pPr algn="ctr"/>
            <a:endParaRPr lang="en-US" sz="2000" dirty="0">
              <a:solidFill>
                <a:srgbClr val="000000"/>
              </a:solidFill>
              <a:latin typeface="Calibri" pitchFamily="34"/>
              <a:ea typeface="DejaVu LGC Sans" pitchFamily="2"/>
              <a:cs typeface="DejaVu LGC Sans" pitchFamily="2"/>
            </a:endParaRPr>
          </a:p>
          <a:p>
            <a:pPr algn="ctr"/>
            <a:r>
              <a:rPr lang="en-US" smtClean="0"/>
              <a:t>Project Status </a:t>
            </a:r>
            <a:r>
              <a:rPr lang="en-US" dirty="0"/>
              <a:t>R</a:t>
            </a:r>
            <a:r>
              <a:rPr lang="en-US" smtClean="0"/>
              <a:t>eport</a:t>
            </a:r>
            <a:endParaRPr lang="en-GB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523188" y="20651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dirty="0" smtClean="0"/>
              <a:t>IT-CDA project</a:t>
            </a:r>
          </a:p>
          <a:p>
            <a:pPr algn="ctr"/>
            <a:endParaRPr lang="en-GB" sz="1600" dirty="0"/>
          </a:p>
          <a:p>
            <a:pPr algn="ctr"/>
            <a:r>
              <a:rPr lang="en-GB" sz="1600" dirty="0" smtClean="0"/>
              <a:t>Summary of the Results</a:t>
            </a:r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3788228" y="5317351"/>
            <a:ext cx="1551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Peter Jones IT-CDA</a:t>
            </a:r>
            <a:endParaRPr lang="en-GB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41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/>
              <a:t>Computer Programming</a:t>
            </a:r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28601" y="5328975"/>
            <a:ext cx="8915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As in </a:t>
            </a:r>
            <a:r>
              <a:rPr lang="en-GB" dirty="0"/>
              <a:t>2016 C++ and Python </a:t>
            </a:r>
            <a:r>
              <a:rPr lang="en-GB" dirty="0" smtClean="0"/>
              <a:t>are </a:t>
            </a:r>
            <a:r>
              <a:rPr lang="en-GB" dirty="0"/>
              <a:t>the most popular programming languages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25% of people use </a:t>
            </a:r>
            <a:r>
              <a:rPr lang="en-GB" dirty="0" err="1"/>
              <a:t>Matlab</a:t>
            </a:r>
            <a:r>
              <a:rPr lang="en-GB" dirty="0"/>
              <a:t> compared to only 6% in 2016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More users for MS Visual and Notepad+</a:t>
            </a:r>
            <a:r>
              <a:rPr lang="en-US" sz="1600" dirty="0"/>
              <a:t>+ . </a:t>
            </a:r>
            <a:r>
              <a:rPr lang="en-US" sz="1600" dirty="0" smtClean="0"/>
              <a:t>Not many newcomers use </a:t>
            </a:r>
            <a:r>
              <a:rPr lang="en-US" sz="1600" dirty="0" err="1"/>
              <a:t>emacs</a:t>
            </a:r>
            <a:r>
              <a:rPr lang="en-US" sz="1600" dirty="0"/>
              <a:t>. </a:t>
            </a:r>
            <a:endParaRPr lang="en-GB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3121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Do you do any computer programming?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18453" y="783352"/>
            <a:ext cx="289694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/>
              <a:t>Which computer languages do you use?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77939" y="3078801"/>
            <a:ext cx="338746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/>
              <a:t>What programming editors or IDEs do you use?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228950"/>
            <a:ext cx="1981200" cy="1828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8430" y="1388252"/>
            <a:ext cx="6512139" cy="176066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5316" y="3383234"/>
            <a:ext cx="6642484" cy="190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69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/>
              <a:t>Social Media</a:t>
            </a:r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28600" y="5176737"/>
            <a:ext cx="891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80% said that they use Social Media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There is a rise in Social Media use as compared with the 2016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Facebook remains </a:t>
            </a:r>
            <a:r>
              <a:rPr lang="en-GB" dirty="0" smtClean="0"/>
              <a:t>the most used Social Media</a:t>
            </a:r>
            <a:endParaRPr lang="en-GB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2076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Do you use social media?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610100" y="771550"/>
            <a:ext cx="410561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/>
              <a:t>Has your use of social media increased over the last year?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50765" y="2947996"/>
            <a:ext cx="296427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/>
              <a:t>Which social media services do you use?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5" y="985367"/>
            <a:ext cx="3076575" cy="18383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301" y="1029170"/>
            <a:ext cx="2657475" cy="18573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1" y="3243246"/>
            <a:ext cx="8126112" cy="193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56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/>
              <a:t>User Profiles</a:t>
            </a:r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1973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What is your age range?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610100" y="771550"/>
            <a:ext cx="322235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/>
              <a:t>Is this your 1st experience working at CERN?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67070" y="2567113"/>
            <a:ext cx="17748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/>
              <a:t>N</a:t>
            </a:r>
            <a:r>
              <a:rPr lang="en-GB" sz="1100" b="1" dirty="0" smtClean="0"/>
              <a:t>ature </a:t>
            </a:r>
            <a:r>
              <a:rPr lang="en-GB" sz="1100" b="1" dirty="0"/>
              <a:t>of work at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08" y="1091489"/>
            <a:ext cx="3072942" cy="18308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8901" y="960410"/>
            <a:ext cx="1268596" cy="14178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483" y="4234745"/>
            <a:ext cx="6141307" cy="183968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789527" y="4061619"/>
            <a:ext cx="14093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/>
              <a:t>CERN </a:t>
            </a:r>
            <a:r>
              <a:rPr lang="en-GB" sz="1100" b="1" dirty="0"/>
              <a:t>Department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7759" y="2872399"/>
            <a:ext cx="4610100" cy="15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04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5570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GB" sz="3600" dirty="0" smtClean="0"/>
              <a:t>Conclusion</a:t>
            </a:r>
            <a:endParaRPr lang="en-GB" sz="2000" dirty="0" smtClean="0"/>
          </a:p>
          <a:p>
            <a:r>
              <a:rPr lang="en-GB" sz="1600" dirty="0" smtClean="0"/>
              <a:t>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Survey gives an idea of the work practices and preferences of the new-comers to CERN over the last 12 months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Survey sample size: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170 participants / 800 = 95% </a:t>
            </a:r>
            <a:r>
              <a:rPr lang="en-GB" dirty="0"/>
              <a:t>confidence </a:t>
            </a:r>
            <a:r>
              <a:rPr lang="en-GB" dirty="0" smtClean="0"/>
              <a:t>level </a:t>
            </a:r>
            <a:r>
              <a:rPr lang="en-GB" dirty="0"/>
              <a:t>and 7</a:t>
            </a:r>
            <a:r>
              <a:rPr lang="en-GB" dirty="0" smtClean="0"/>
              <a:t>% </a:t>
            </a:r>
            <a:r>
              <a:rPr lang="en-GB" dirty="0"/>
              <a:t>margin of </a:t>
            </a:r>
            <a:r>
              <a:rPr lang="en-GB" dirty="0" smtClean="0"/>
              <a:t>error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survey shows some diverse results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Newcomers use Windows, Mac and Linux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Most popular options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Microsoft Windows operating system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Microsoft Office </a:t>
            </a:r>
            <a:r>
              <a:rPr lang="en-US" dirty="0" smtClean="0"/>
              <a:t>Suite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Email used heavily for communicating and sharing documents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Google for email, scheduling, cloud storage and browser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Facebook and WhatsApp for messaging, chat and social media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For continuous improvement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We should decide on the future of the current survey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67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337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412" y="400862"/>
            <a:ext cx="8226854" cy="7056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Background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70763" y="1096323"/>
            <a:ext cx="7557247" cy="3872755"/>
          </a:xfrm>
        </p:spPr>
        <p:txBody>
          <a:bodyPr>
            <a:normAutofit/>
          </a:bodyPr>
          <a:lstStyle/>
          <a:p>
            <a:r>
              <a:rPr lang="en-US" u="sng" dirty="0"/>
              <a:t>Survey 2016-2017 - </a:t>
            </a:r>
            <a:r>
              <a:rPr lang="en-GB" u="sng" dirty="0"/>
              <a:t>Know the User Communities</a:t>
            </a:r>
            <a:endParaRPr lang="en-US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Understand the user community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Evaluating </a:t>
            </a:r>
            <a:r>
              <a:rPr lang="en-GB" sz="1400" dirty="0" smtClean="0"/>
              <a:t>user working </a:t>
            </a:r>
            <a:r>
              <a:rPr lang="en-GB" sz="1400" dirty="0"/>
              <a:t>habits and choices of hardware and software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Help IT-CDA to propose solutions for the future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 Survey </a:t>
            </a:r>
            <a:r>
              <a:rPr lang="en-US" dirty="0"/>
              <a:t>of 94 </a:t>
            </a:r>
            <a:r>
              <a:rPr lang="en-US" dirty="0" smtClean="0"/>
              <a:t>questions (Drupal site) asked: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Which devices people use and their working environments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Users’ Communication, Collaboration and Conferencing preferences.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1200+ </a:t>
            </a:r>
            <a:r>
              <a:rPr lang="en-GB" dirty="0"/>
              <a:t>users </a:t>
            </a:r>
            <a:r>
              <a:rPr lang="en-GB" dirty="0" smtClean="0"/>
              <a:t>participated - a </a:t>
            </a:r>
            <a:r>
              <a:rPr lang="en-GB" dirty="0"/>
              <a:t>5 month snapshot of work practices and preferences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Results </a:t>
            </a:r>
            <a:r>
              <a:rPr lang="en-US" dirty="0" smtClean="0"/>
              <a:t>in CDS and presented </a:t>
            </a:r>
            <a:r>
              <a:rPr lang="en-US" dirty="0"/>
              <a:t>at the ITUM Meeting </a:t>
            </a:r>
            <a:r>
              <a:rPr lang="en-US" dirty="0" smtClean="0"/>
              <a:t>29-May-2017</a:t>
            </a:r>
            <a:endParaRPr lang="en-US" dirty="0"/>
          </a:p>
          <a:p>
            <a:endParaRPr lang="en-US" b="1" dirty="0" smtClean="0"/>
          </a:p>
          <a:p>
            <a:r>
              <a:rPr lang="en-US" b="1" dirty="0" smtClean="0"/>
              <a:t>We saw </a:t>
            </a:r>
            <a:r>
              <a:rPr lang="en-GB" b="1" dirty="0" smtClean="0"/>
              <a:t>a </a:t>
            </a:r>
            <a:r>
              <a:rPr lang="en-GB" b="1" dirty="0"/>
              <a:t>correlation with survey </a:t>
            </a:r>
            <a:r>
              <a:rPr lang="en-GB" b="1" dirty="0" smtClean="0"/>
              <a:t>results and the age groups.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What are the differences between of those arriving at CERN users and the established CERN user?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Are there any new trends?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47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 algn="ctr"/>
            <a:r>
              <a:rPr lang="en-US" sz="2800" b="1" dirty="0" smtClean="0"/>
              <a:t>Survey for Newcomers</a:t>
            </a:r>
            <a:endParaRPr lang="en-US" sz="2800" b="1" dirty="0"/>
          </a:p>
          <a:p>
            <a:r>
              <a:rPr lang="en-US" u="sng" dirty="0"/>
              <a:t>Survey 2018-2019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Find out the choices and preferences of CERN’s younger generation</a:t>
            </a:r>
          </a:p>
          <a:p>
            <a:pPr marL="1191006" lvl="1" indent="-285750">
              <a:buFont typeface="Arial" panose="020B0604020202020204" pitchFamily="34" charset="0"/>
              <a:buChar char="•"/>
            </a:pPr>
            <a:r>
              <a:rPr lang="en-US" dirty="0"/>
              <a:t>For Malt </a:t>
            </a:r>
            <a:r>
              <a:rPr lang="mr-IN" dirty="0"/>
              <a:t>–</a:t>
            </a:r>
            <a:r>
              <a:rPr lang="en-US" dirty="0"/>
              <a:t> does everyone use OS solutions?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new shorter survey (Drupal site) targeting new </a:t>
            </a:r>
            <a:r>
              <a:rPr lang="en-US" dirty="0" smtClean="0"/>
              <a:t>users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Min 20 questions </a:t>
            </a:r>
            <a:r>
              <a:rPr lang="mr-IN" dirty="0" smtClean="0"/>
              <a:t>–</a:t>
            </a:r>
            <a:r>
              <a:rPr lang="en-US" dirty="0" smtClean="0"/>
              <a:t> Max 30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Made available to new comers </a:t>
            </a:r>
            <a:r>
              <a:rPr lang="en-US" dirty="0" smtClean="0"/>
              <a:t>who </a:t>
            </a:r>
            <a:r>
              <a:rPr lang="en-GB" dirty="0"/>
              <a:t>follow the </a:t>
            </a:r>
            <a:r>
              <a:rPr lang="en-GB" dirty="0" smtClean="0"/>
              <a:t>HR ‘</a:t>
            </a:r>
            <a:r>
              <a:rPr lang="en-GB" b="1" dirty="0" err="1" smtClean="0"/>
              <a:t>onboarding</a:t>
            </a:r>
            <a:r>
              <a:rPr lang="en-GB" b="1" dirty="0" smtClean="0"/>
              <a:t> </a:t>
            </a:r>
            <a:r>
              <a:rPr lang="en-GB" b="1" dirty="0"/>
              <a:t>project</a:t>
            </a:r>
            <a:r>
              <a:rPr lang="en-GB" dirty="0" smtClean="0"/>
              <a:t>’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Survey launched March 2018. 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Not </a:t>
            </a:r>
            <a:r>
              <a:rPr lang="en-US" dirty="0"/>
              <a:t>mandatory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Confidential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Results of 1 year up to April 2019. </a:t>
            </a:r>
          </a:p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81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308652"/>
            <a:ext cx="8226854" cy="940443"/>
          </a:xfrm>
        </p:spPr>
        <p:txBody>
          <a:bodyPr/>
          <a:lstStyle/>
          <a:p>
            <a:r>
              <a:rPr lang="en-GB" dirty="0" err="1"/>
              <a:t>onboarding</a:t>
            </a:r>
            <a:r>
              <a:rPr lang="en-GB" dirty="0"/>
              <a:t> project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9946" y="5555509"/>
            <a:ext cx="2743200" cy="419653"/>
          </a:xfrm>
        </p:spPr>
        <p:txBody>
          <a:bodyPr/>
          <a:lstStyle/>
          <a:p>
            <a:r>
              <a:rPr lang="en-US" i="1" dirty="0" smtClean="0"/>
              <a:t>Setup by Anna Cook HR</a:t>
            </a:r>
            <a:endParaRPr lang="en-GB" i="1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943059" y="1106501"/>
            <a:ext cx="7493029" cy="423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85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/>
              <a:t>Computer Hardware</a:t>
            </a:r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324225" y="4119068"/>
            <a:ext cx="58197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</a:t>
            </a:r>
            <a:r>
              <a:rPr lang="en-GB" dirty="0" smtClean="0"/>
              <a:t>ardware </a:t>
            </a:r>
            <a:r>
              <a:rPr lang="en-GB" dirty="0"/>
              <a:t>preference is still for </a:t>
            </a:r>
            <a:r>
              <a:rPr lang="en-GB" dirty="0" smtClean="0"/>
              <a:t>some </a:t>
            </a:r>
            <a:r>
              <a:rPr lang="en-GB" dirty="0"/>
              <a:t>sort of </a:t>
            </a:r>
            <a:r>
              <a:rPr lang="en-GB" dirty="0" smtClean="0"/>
              <a:t>Laptop.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Windows is </a:t>
            </a:r>
            <a:r>
              <a:rPr lang="en-GB" dirty="0" smtClean="0"/>
              <a:t>the </a:t>
            </a:r>
            <a:r>
              <a:rPr lang="en-GB" dirty="0"/>
              <a:t>preferred </a:t>
            </a:r>
            <a:r>
              <a:rPr lang="en-GB" dirty="0" smtClean="0"/>
              <a:t>OS of </a:t>
            </a:r>
            <a:r>
              <a:rPr lang="en-GB" dirty="0"/>
              <a:t>the new </a:t>
            </a:r>
            <a:r>
              <a:rPr lang="en-GB" dirty="0" smtClean="0"/>
              <a:t>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3199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Do you prefer using a laptop or desktop?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43497" y="687869"/>
            <a:ext cx="11705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/>
              <a:t>Make of laptop</a:t>
            </a:r>
          </a:p>
        </p:txBody>
      </p:sp>
      <p:sp>
        <p:nvSpPr>
          <p:cNvPr id="10" name="Rectangle 9"/>
          <p:cNvSpPr/>
          <p:nvPr/>
        </p:nvSpPr>
        <p:spPr>
          <a:xfrm>
            <a:off x="415057" y="3410334"/>
            <a:ext cx="283923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/>
              <a:t>Which operating system do you prefer?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023124"/>
            <a:ext cx="2600325" cy="20764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1825" y="1298150"/>
            <a:ext cx="5903558" cy="155393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99799"/>
            <a:ext cx="3095625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51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/>
              <a:t>Computer Hardware</a:t>
            </a:r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b="1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99677" y="5011620"/>
            <a:ext cx="85395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In 2016-17, </a:t>
            </a:r>
            <a:r>
              <a:rPr lang="en-GB" dirty="0"/>
              <a:t>23% of people said that they did not have </a:t>
            </a:r>
            <a:r>
              <a:rPr lang="en-GB" dirty="0" smtClean="0"/>
              <a:t>a Smartphone.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Here only </a:t>
            </a:r>
            <a:r>
              <a:rPr lang="en-GB" dirty="0"/>
              <a:t>6% are without a smartphone and the preference is for </a:t>
            </a:r>
            <a:r>
              <a:rPr lang="en-GB" dirty="0" smtClean="0"/>
              <a:t>Android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percentage of people using tablets (30%) and this is the same as in 2016.</a:t>
            </a:r>
            <a:endParaRPr lang="en-GB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2178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Do you use a Smartphone?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43497" y="687869"/>
            <a:ext cx="21659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/>
              <a:t>Make of Do you use a Tablet?</a:t>
            </a:r>
          </a:p>
          <a:p>
            <a:endParaRPr lang="en-GB" sz="11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64" y="1297524"/>
            <a:ext cx="3964573" cy="294406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078" y="1268410"/>
            <a:ext cx="4109980" cy="2973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54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/>
              <a:t>Browsers</a:t>
            </a:r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b="1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99677" y="5011620"/>
            <a:ext cx="85395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OS browser preferred.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Chrome </a:t>
            </a:r>
            <a:r>
              <a:rPr lang="en-GB" dirty="0"/>
              <a:t>has overtaken Firefox as the preferred web </a:t>
            </a:r>
            <a:r>
              <a:rPr lang="en-GB" dirty="0" smtClean="0"/>
              <a:t>browser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From 2016: Firefox 41%, Chrome 33%, Safari </a:t>
            </a:r>
            <a:r>
              <a:rPr lang="en-GB" sz="1200" dirty="0"/>
              <a:t>12</a:t>
            </a:r>
            <a:r>
              <a:rPr lang="en-GB" sz="1200" dirty="0" smtClean="0"/>
              <a:t>%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The Microsoft web browsers are not very popular with the new CERN users.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2561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What is your preferred browser?</a:t>
            </a:r>
            <a:endParaRPr lang="en-GB" sz="1200" b="1" dirty="0"/>
          </a:p>
        </p:txBody>
      </p:sp>
      <p:sp>
        <p:nvSpPr>
          <p:cNvPr id="12" name="Rectangle 11"/>
          <p:cNvSpPr/>
          <p:nvPr/>
        </p:nvSpPr>
        <p:spPr>
          <a:xfrm>
            <a:off x="5542005" y="753716"/>
            <a:ext cx="28934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 smtClean="0">
                <a:solidFill>
                  <a:srgbClr val="C00000"/>
                </a:solidFill>
              </a:rPr>
              <a:t>2016-17</a:t>
            </a:r>
          </a:p>
          <a:p>
            <a:r>
              <a:rPr lang="en-US" sz="1100" b="1" i="1" dirty="0" smtClean="0">
                <a:solidFill>
                  <a:srgbClr val="002060"/>
                </a:solidFill>
              </a:rPr>
              <a:t>Compare with the same question</a:t>
            </a:r>
            <a:endParaRPr lang="en-GB" sz="1100" b="1" i="1" dirty="0">
              <a:solidFill>
                <a:srgbClr val="002060"/>
              </a:solidFill>
            </a:endParaRPr>
          </a:p>
          <a:p>
            <a:endParaRPr lang="en-GB" sz="11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1289833"/>
            <a:ext cx="4042719" cy="3647235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639962" y="1289835"/>
            <a:ext cx="4275437" cy="197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04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289560"/>
            <a:ext cx="84582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Communication</a:t>
            </a:r>
            <a:endParaRPr lang="en-GB" sz="1600" b="1" dirty="0"/>
          </a:p>
          <a:p>
            <a:r>
              <a:rPr lang="en-GB" b="1" dirty="0" smtClean="0"/>
              <a:t>	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 </a:t>
            </a:r>
            <a:endParaRPr lang="en-GB" sz="1000" dirty="0"/>
          </a:p>
          <a:p>
            <a:pPr lvl="1">
              <a:defRPr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  <a:p>
            <a:pPr lvl="1">
              <a:defRPr/>
            </a:pPr>
            <a:endParaRPr lang="en-GB" b="1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066800"/>
            <a:ext cx="8763000" cy="5334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n-GB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99677" y="5011620"/>
            <a:ext cx="85395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Email </a:t>
            </a:r>
            <a:r>
              <a:rPr lang="en-GB" dirty="0"/>
              <a:t>is the preferred method of communication, which was the case in 2016</a:t>
            </a:r>
            <a:r>
              <a:rPr lang="en-GB" dirty="0" smtClean="0"/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Chat was favoured by 5% in 2016 - now 14% 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Social media not for work?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6092" y="746125"/>
            <a:ext cx="4807726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What is your preferred method of communicating with work colleagues?</a:t>
            </a:r>
          </a:p>
          <a:p>
            <a:endParaRPr lang="en-GB" sz="1200" b="1" dirty="0"/>
          </a:p>
        </p:txBody>
      </p:sp>
      <p:sp>
        <p:nvSpPr>
          <p:cNvPr id="12" name="Rectangle 11"/>
          <p:cNvSpPr/>
          <p:nvPr/>
        </p:nvSpPr>
        <p:spPr>
          <a:xfrm>
            <a:off x="6043497" y="753716"/>
            <a:ext cx="23920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rgbClr val="C00000"/>
                </a:solidFill>
              </a:rPr>
              <a:t>2016-17</a:t>
            </a:r>
          </a:p>
          <a:p>
            <a:r>
              <a:rPr lang="en-US" sz="1100" b="1" i="1" dirty="0">
                <a:solidFill>
                  <a:srgbClr val="002060"/>
                </a:solidFill>
              </a:rPr>
              <a:t>Compare with the same question</a:t>
            </a:r>
            <a:endParaRPr lang="en-GB" sz="1100" b="1" i="1" dirty="0">
              <a:solidFill>
                <a:srgbClr val="002060"/>
              </a:solidFill>
            </a:endParaRPr>
          </a:p>
          <a:p>
            <a:endParaRPr lang="en-GB" sz="1100" b="1" dirty="0">
              <a:solidFill>
                <a:srgbClr val="C00000"/>
              </a:solidFill>
            </a:endParaRPr>
          </a:p>
          <a:p>
            <a:endParaRPr lang="en-GB" sz="11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677" y="1289835"/>
            <a:ext cx="4111685" cy="18452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156733"/>
            <a:ext cx="3357125" cy="16945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3871" y="1415202"/>
            <a:ext cx="4305330" cy="342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63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41370</TotalTime>
  <Words>1036</Words>
  <Application>Microsoft Macintosh PowerPoint</Application>
  <PresentationFormat>On-screen Show (4:3)</PresentationFormat>
  <Paragraphs>267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Calibri</vt:lpstr>
      <vt:lpstr>DejaVu LGC Sans</vt:lpstr>
      <vt:lpstr>Mangal</vt:lpstr>
      <vt:lpstr>Wingdings</vt:lpstr>
      <vt:lpstr>Arial</vt:lpstr>
      <vt:lpstr>CERNCorporate4-3</vt:lpstr>
      <vt:lpstr>PowerPoint Presentation</vt:lpstr>
      <vt:lpstr>Know The New User Communities</vt:lpstr>
      <vt:lpstr>Background</vt:lpstr>
      <vt:lpstr>PowerPoint Presentation</vt:lpstr>
      <vt:lpstr>onboarding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 Jones</dc:creator>
  <cp:lastModifiedBy>Microsoft Office User</cp:lastModifiedBy>
  <cp:revision>292</cp:revision>
  <dcterms:created xsi:type="dcterms:W3CDTF">2014-09-08T14:14:35Z</dcterms:created>
  <dcterms:modified xsi:type="dcterms:W3CDTF">2019-05-27T14:04:13Z</dcterms:modified>
</cp:coreProperties>
</file>