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2" r:id="rId10"/>
    <p:sldId id="275" r:id="rId11"/>
    <p:sldId id="274" r:id="rId12"/>
    <p:sldId id="273" r:id="rId13"/>
    <p:sldId id="270" r:id="rId14"/>
    <p:sldId id="271" r:id="rId1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80808"/>
    <a:srgbClr val="0055A0"/>
    <a:srgbClr val="993300"/>
    <a:srgbClr val="0B387C"/>
    <a:srgbClr val="FF9900"/>
    <a:srgbClr val="FFFF99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103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04/04/2019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4/4/2019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4/4/2019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SzPct val="70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Clr>
                <a:srgbClr val="080808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</a:defRPr>
            </a:lvl2pPr>
            <a:lvl3pPr marL="1092708" indent="-342900">
              <a:buSzPct val="75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Clr>
                <a:srgbClr val="080808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</a:defRPr>
            </a:lvl4pPr>
            <a:lvl5pPr marL="1650492" indent="-342900">
              <a:buSzPct val="80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4/4/2019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59388/timetable/#all.detailed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9388/timetable/?view=standard#2-atlas" TargetMode="External"/><Relationship Id="rId2" Type="http://schemas.openxmlformats.org/officeDocument/2006/relationships/hyperlink" Target="https://indico.cern.ch/event/759388/timetable/?view=standard#1-alice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759388/timetable/?view=standard#4-lhcb" TargetMode="External"/><Relationship Id="rId4" Type="http://schemas.openxmlformats.org/officeDocument/2006/relationships/hyperlink" Target="https://indico.cern.ch/event/759388/timetable/?view=standard#3-cm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59388/contributions/3303054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59388/contributions/3303371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HSF-OSG-WLCG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workshop summary</a:t>
            </a:r>
            <a:r>
              <a:rPr lang="en-US" sz="2800" dirty="0">
                <a:solidFill>
                  <a:srgbClr val="7030A0"/>
                </a:solidFill>
              </a:rPr>
              <a:t/>
            </a:r>
            <a:br>
              <a:rPr lang="en-US" sz="2800" dirty="0">
                <a:solidFill>
                  <a:srgbClr val="7030A0"/>
                </a:solidFill>
              </a:rPr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3200" dirty="0">
                <a:solidFill>
                  <a:srgbClr val="080808"/>
                </a:solidFill>
              </a:rPr>
              <a:t>ALICE </a:t>
            </a:r>
            <a:r>
              <a:rPr lang="en-US" sz="3200" dirty="0" smtClean="0">
                <a:solidFill>
                  <a:srgbClr val="080808"/>
                </a:solidFill>
              </a:rPr>
              <a:t>Software &amp; Computing week</a:t>
            </a:r>
            <a:br>
              <a:rPr lang="en-US" sz="3200" dirty="0" smtClean="0">
                <a:solidFill>
                  <a:srgbClr val="080808"/>
                </a:solidFill>
              </a:rPr>
            </a:br>
            <a:r>
              <a:rPr lang="en-US" sz="3200" dirty="0" smtClean="0">
                <a:solidFill>
                  <a:srgbClr val="080808"/>
                </a:solidFill>
              </a:rPr>
              <a:t>Apr </a:t>
            </a:r>
            <a:r>
              <a:rPr lang="en-US" sz="3200" dirty="0">
                <a:solidFill>
                  <a:srgbClr val="080808"/>
                </a:solidFill>
              </a:rPr>
              <a:t>4, 2019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>
                <a:solidFill>
                  <a:srgbClr val="0055A0"/>
                </a:solidFill>
              </a:rPr>
              <a:t>Maarten Litmaath</a:t>
            </a:r>
            <a:br>
              <a:rPr lang="en-US" sz="2400" dirty="0">
                <a:solidFill>
                  <a:srgbClr val="0055A0"/>
                </a:solidFill>
              </a:rPr>
            </a:br>
            <a:r>
              <a:rPr lang="en-US" sz="2400" dirty="0">
                <a:solidFill>
                  <a:srgbClr val="0055A0"/>
                </a:solidFill>
              </a:rPr>
              <a:t>CERN</a:t>
            </a:r>
            <a:r>
              <a:rPr lang="en-US" sz="2400" dirty="0">
                <a:solidFill>
                  <a:srgbClr val="0B387C"/>
                </a:solidFill>
              </a:rPr>
              <a:t/>
            </a:r>
            <a:br>
              <a:rPr lang="en-US" sz="2400" dirty="0">
                <a:solidFill>
                  <a:srgbClr val="0B387C"/>
                </a:solidFill>
              </a:rPr>
            </a:br>
            <a:r>
              <a:rPr lang="en-US" sz="2400" dirty="0">
                <a:solidFill>
                  <a:srgbClr val="0B387C"/>
                </a:solidFill>
              </a:rPr>
              <a:t/>
            </a:r>
            <a:br>
              <a:rPr lang="en-US" sz="2400" dirty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80808"/>
                </a:solidFill>
              </a:rPr>
              <a:t>v2.1</a:t>
            </a:r>
            <a:endParaRPr lang="en-US" sz="2400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96659-7CF6-3341-89D8-1FA30928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472"/>
            <a:ext cx="8226854" cy="940443"/>
          </a:xfrm>
        </p:spPr>
        <p:txBody>
          <a:bodyPr/>
          <a:lstStyle/>
          <a:p>
            <a:r>
              <a:rPr lang="en-US" dirty="0"/>
              <a:t>HSF digest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64F722-7BD9-CB48-80B3-2DBB87AE3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EBABB-4376-5C41-AE41-1AF90D2C369D}"/>
              </a:ext>
            </a:extLst>
          </p:cNvPr>
          <p:cNvSpPr txBox="1"/>
          <p:nvPr/>
        </p:nvSpPr>
        <p:spPr>
          <a:xfrm>
            <a:off x="1360448" y="6300595"/>
            <a:ext cx="6434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Thanks to Graeme Stewart and Ian Collier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D65AF8-87BC-B74B-8A65-0CC1F22712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92607"/>
            <a:ext cx="8226854" cy="473507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199" y="950915"/>
            <a:ext cx="8226855" cy="500461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056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96659-7CF6-3341-89D8-1FA30928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472"/>
            <a:ext cx="8226854" cy="940443"/>
          </a:xfrm>
        </p:spPr>
        <p:txBody>
          <a:bodyPr/>
          <a:lstStyle/>
          <a:p>
            <a:r>
              <a:rPr lang="en-US" dirty="0"/>
              <a:t>HSF digest  (3)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64F722-7BD9-CB48-80B3-2DBB87AE3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EBABB-4376-5C41-AE41-1AF90D2C369D}"/>
              </a:ext>
            </a:extLst>
          </p:cNvPr>
          <p:cNvSpPr txBox="1"/>
          <p:nvPr/>
        </p:nvSpPr>
        <p:spPr>
          <a:xfrm>
            <a:off x="1360448" y="6300595"/>
            <a:ext cx="6434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Thanks to Graeme Stewart and Ian Collier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67D567-2030-7043-932A-1EE78B023A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98781"/>
            <a:ext cx="8226854" cy="406179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199" y="950915"/>
            <a:ext cx="8226855" cy="500461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660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96659-7CF6-3341-89D8-1FA30928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472"/>
            <a:ext cx="8226854" cy="940443"/>
          </a:xfrm>
        </p:spPr>
        <p:txBody>
          <a:bodyPr/>
          <a:lstStyle/>
          <a:p>
            <a:r>
              <a:rPr lang="en-US" dirty="0"/>
              <a:t>HSF digest  (4)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64F722-7BD9-CB48-80B3-2DBB87AE3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EBABB-4376-5C41-AE41-1AF90D2C369D}"/>
              </a:ext>
            </a:extLst>
          </p:cNvPr>
          <p:cNvSpPr txBox="1"/>
          <p:nvPr/>
        </p:nvSpPr>
        <p:spPr>
          <a:xfrm>
            <a:off x="1360448" y="6300595"/>
            <a:ext cx="6434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Thanks to Graeme Stewart and Ian Collier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8D3768-8AB6-1647-BAC3-E1042A2855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86571"/>
            <a:ext cx="8226854" cy="474317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199" y="950915"/>
            <a:ext cx="8226855" cy="500461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6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52816-6E74-1741-ADAB-2AC098C96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observations 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11FCD-DD6A-AF4C-91C1-D0693B896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We need to be more cautious about the technology evolutions that can be expected</a:t>
            </a:r>
          </a:p>
          <a:p>
            <a:pPr lvl="1"/>
            <a:r>
              <a:rPr lang="en-US" dirty="0"/>
              <a:t>20% yearly increase “for free” was no longer true lately</a:t>
            </a:r>
          </a:p>
          <a:p>
            <a:pPr lvl="7"/>
            <a:endParaRPr lang="en-US" dirty="0"/>
          </a:p>
          <a:p>
            <a:r>
              <a:rPr lang="en-US" dirty="0"/>
              <a:t>ATLAS and CMS Run 4 requirements are driving a lot of the activities</a:t>
            </a:r>
          </a:p>
          <a:p>
            <a:pPr lvl="1"/>
            <a:r>
              <a:rPr lang="en-US" dirty="0"/>
              <a:t>With benefits already planned for Run 3 and for other experiments and communities, e.g. through Rucio</a:t>
            </a:r>
          </a:p>
          <a:p>
            <a:pPr lvl="7"/>
            <a:endParaRPr lang="en-US" dirty="0"/>
          </a:p>
          <a:p>
            <a:r>
              <a:rPr lang="en-US" dirty="0"/>
              <a:t>Other experiments and communities will at least have somewhat similar requirements</a:t>
            </a:r>
          </a:p>
          <a:p>
            <a:pPr lvl="1"/>
            <a:r>
              <a:rPr lang="en-US" dirty="0"/>
              <a:t>WLCG will evolve toward more explicit forms of collaboration with related communities</a:t>
            </a:r>
          </a:p>
          <a:p>
            <a:pPr lvl="2"/>
            <a:r>
              <a:rPr lang="en-US" dirty="0"/>
              <a:t>Profit better from necessary efforts and investments</a:t>
            </a:r>
          </a:p>
          <a:p>
            <a:pPr lvl="2"/>
            <a:r>
              <a:rPr lang="en-US" dirty="0"/>
              <a:t>Speak to funding agencies with a common voice</a:t>
            </a:r>
          </a:p>
          <a:p>
            <a:pPr lvl="7"/>
            <a:endParaRPr lang="en-US" dirty="0"/>
          </a:p>
          <a:p>
            <a:r>
              <a:rPr lang="en-US" dirty="0"/>
              <a:t>Funding agencies have finally started recognizing the importance of sustainable SW development for big science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DCA947-C248-4C42-B34D-73735CA39D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11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52816-6E74-1741-ADAB-2AC098C96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observations 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11FCD-DD6A-AF4C-91C1-D0693B896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Use of HPC centers and clouds will keep increasing</a:t>
            </a:r>
          </a:p>
          <a:p>
            <a:pPr lvl="1"/>
            <a:r>
              <a:rPr lang="en-US" dirty="0"/>
              <a:t>They are expected to become easier to use</a:t>
            </a:r>
          </a:p>
          <a:p>
            <a:pPr lvl="8"/>
            <a:endParaRPr lang="en-US" dirty="0"/>
          </a:p>
          <a:p>
            <a:r>
              <a:rPr lang="en-US" dirty="0"/>
              <a:t>Use of GPUs, other accelerators and machine learning will become steadily more important</a:t>
            </a:r>
          </a:p>
          <a:p>
            <a:pPr lvl="8"/>
            <a:endParaRPr lang="en-US" dirty="0"/>
          </a:p>
          <a:p>
            <a:r>
              <a:rPr lang="en-US" dirty="0"/>
              <a:t>Authentication and authorization will become easier</a:t>
            </a:r>
          </a:p>
          <a:p>
            <a:pPr lvl="1"/>
            <a:r>
              <a:rPr lang="en-US" dirty="0"/>
              <a:t>Federated identities instead of certificates</a:t>
            </a:r>
          </a:p>
          <a:p>
            <a:pPr lvl="8"/>
            <a:endParaRPr lang="en-US" dirty="0"/>
          </a:p>
          <a:p>
            <a:r>
              <a:rPr lang="en-US" dirty="0"/>
              <a:t>The organization, management and access of big data will shift toward </a:t>
            </a:r>
            <a:r>
              <a:rPr lang="en-US" i="1" dirty="0"/>
              <a:t>data lakes</a:t>
            </a:r>
          </a:p>
          <a:p>
            <a:pPr lvl="1"/>
            <a:r>
              <a:rPr lang="en-US" dirty="0"/>
              <a:t>WLCG will probably be a hybrid infrastructure for many years to come</a:t>
            </a:r>
          </a:p>
          <a:p>
            <a:pPr lvl="8"/>
            <a:endParaRPr lang="en-US" dirty="0"/>
          </a:p>
          <a:p>
            <a:r>
              <a:rPr lang="en-US" dirty="0"/>
              <a:t>Sites will be able to choose between several ways to make their service deployment and operations more lightweight</a:t>
            </a:r>
          </a:p>
          <a:p>
            <a:endParaRPr lang="en-US" i="1" dirty="0"/>
          </a:p>
          <a:p>
            <a:pPr marL="36576" indent="0" algn="ctr">
              <a:buNone/>
            </a:pPr>
            <a:r>
              <a:rPr lang="en-US" sz="4000" dirty="0">
                <a:solidFill>
                  <a:srgbClr val="009900"/>
                </a:solidFill>
              </a:rPr>
              <a:t>We have an interesting decade ahead of us!  ☺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DCA947-C248-4C42-B34D-73735CA39D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783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298A0-868B-1141-A26E-8F4B1F04F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45688"/>
            <a:ext cx="3475973" cy="5647339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09900"/>
                </a:solidFill>
              </a:rPr>
              <a:t>HSF</a:t>
            </a:r>
            <a:r>
              <a:rPr lang="en-US" dirty="0"/>
              <a:t> (HEP Software Foundation) and </a:t>
            </a:r>
            <a:r>
              <a:rPr lang="en-US" dirty="0">
                <a:solidFill>
                  <a:srgbClr val="009900"/>
                </a:solidFill>
              </a:rPr>
              <a:t>WLCG</a:t>
            </a:r>
            <a:r>
              <a:rPr lang="en-US" dirty="0"/>
              <a:t> had a first combined workshop in March 2018</a:t>
            </a:r>
          </a:p>
          <a:p>
            <a:pPr lvl="1"/>
            <a:r>
              <a:rPr lang="en-US" dirty="0"/>
              <a:t>Standard now</a:t>
            </a:r>
          </a:p>
          <a:p>
            <a:endParaRPr lang="en-US" dirty="0"/>
          </a:p>
          <a:p>
            <a:r>
              <a:rPr lang="en-US" dirty="0"/>
              <a:t>This time it was combined ad-hoc with the </a:t>
            </a:r>
            <a:r>
              <a:rPr lang="en-US" dirty="0">
                <a:solidFill>
                  <a:srgbClr val="009900"/>
                </a:solidFill>
              </a:rPr>
              <a:t>OSG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(Open Science Grid) all-hands meeting at </a:t>
            </a:r>
            <a:r>
              <a:rPr lang="en-US" dirty="0">
                <a:solidFill>
                  <a:srgbClr val="7030A0"/>
                </a:solidFill>
              </a:rPr>
              <a:t>JLab</a:t>
            </a:r>
          </a:p>
          <a:p>
            <a:endParaRPr lang="en-US" dirty="0">
              <a:solidFill>
                <a:srgbClr val="7030A0"/>
              </a:solidFill>
            </a:endParaRPr>
          </a:p>
          <a:p>
            <a:r>
              <a:rPr lang="en-US" dirty="0"/>
              <a:t>246 participants</a:t>
            </a:r>
          </a:p>
          <a:p>
            <a:endParaRPr lang="en-US" dirty="0">
              <a:solidFill>
                <a:srgbClr val="7030A0"/>
              </a:solidFill>
            </a:endParaRPr>
          </a:p>
          <a:p>
            <a:r>
              <a:rPr lang="en-US" dirty="0"/>
              <a:t>Good hospitality &amp; nice social events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338AF6-8E20-4447-8396-635858D6D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AA24A98A-43CB-FB4E-A20F-350B1FAA2C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949" y="3188"/>
            <a:ext cx="4438186" cy="685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16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DD39B-D420-6B4B-AD78-DBA89EBC9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6735F-A9EC-3F4F-879C-82522F513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400" dirty="0">
                <a:hlinkClick r:id="rId2"/>
              </a:rPr>
              <a:t>https://indico.cern.ch/event/759388/timetable/#all.detailed</a:t>
            </a:r>
            <a:endParaRPr lang="en-US" sz="2400" dirty="0"/>
          </a:p>
          <a:p>
            <a:endParaRPr lang="en-US" dirty="0"/>
          </a:p>
          <a:p>
            <a:r>
              <a:rPr lang="en-US" dirty="0"/>
              <a:t>Plenary sessions on Monday and Friday</a:t>
            </a:r>
          </a:p>
          <a:p>
            <a:r>
              <a:rPr lang="en-US" dirty="0"/>
              <a:t>Up to 3 (6) parallel (sub)tracks on the other days</a:t>
            </a:r>
          </a:p>
          <a:p>
            <a:pPr lvl="1"/>
            <a:r>
              <a:rPr lang="en-US" dirty="0"/>
              <a:t>WLCG</a:t>
            </a:r>
          </a:p>
          <a:p>
            <a:pPr lvl="1"/>
            <a:r>
              <a:rPr lang="en-US" dirty="0"/>
              <a:t>HSF</a:t>
            </a:r>
          </a:p>
          <a:p>
            <a:pPr lvl="1"/>
            <a:r>
              <a:rPr lang="en-US" dirty="0"/>
              <a:t>OSG – does not concern us here</a:t>
            </a:r>
          </a:p>
          <a:p>
            <a:r>
              <a:rPr lang="en-US" dirty="0"/>
              <a:t>Some overlap between the tracks</a:t>
            </a:r>
          </a:p>
          <a:p>
            <a:pPr lvl="1"/>
            <a:r>
              <a:rPr lang="en-US" dirty="0"/>
              <a:t>Some people had to make choices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C0AEFA-2399-4649-8285-A9BACB516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267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49ADA-E05F-6445-9F11-4C5B35AE1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Monday plenary sessions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9AF04-F1F1-B14D-A84C-1C2256F6F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Introductions to JLab</a:t>
            </a:r>
          </a:p>
          <a:p>
            <a:r>
              <a:rPr lang="en-US" dirty="0"/>
              <a:t>Input from communities/experiments on current and future computing challenges</a:t>
            </a:r>
          </a:p>
          <a:p>
            <a:pPr lvl="1"/>
            <a:r>
              <a:rPr lang="en-US" dirty="0"/>
              <a:t>LHC experiments: </a:t>
            </a:r>
            <a:r>
              <a:rPr lang="en-US" dirty="0">
                <a:hlinkClick r:id="rId2"/>
              </a:rPr>
              <a:t>ALICE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ATLAS</a:t>
            </a:r>
            <a:r>
              <a:rPr lang="en-US" dirty="0"/>
              <a:t>, </a:t>
            </a:r>
            <a:r>
              <a:rPr lang="en-US" dirty="0">
                <a:hlinkClick r:id="rId4"/>
              </a:rPr>
              <a:t>CMS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LHCb</a:t>
            </a:r>
            <a:endParaRPr lang="en-US" dirty="0"/>
          </a:p>
          <a:p>
            <a:pPr lvl="1"/>
            <a:r>
              <a:rPr lang="en-US" dirty="0"/>
              <a:t>DUNE, Belle II</a:t>
            </a:r>
          </a:p>
          <a:p>
            <a:pPr lvl="1"/>
            <a:r>
              <a:rPr lang="en-US" dirty="0"/>
              <a:t>Dark matter</a:t>
            </a:r>
          </a:p>
          <a:p>
            <a:pPr lvl="1"/>
            <a:r>
              <a:rPr lang="en-US" dirty="0"/>
              <a:t>EIC</a:t>
            </a:r>
          </a:p>
          <a:p>
            <a:pPr lvl="1"/>
            <a:r>
              <a:rPr lang="en-US" dirty="0"/>
              <a:t>Photon/neutron sources</a:t>
            </a:r>
          </a:p>
          <a:p>
            <a:pPr lvl="1"/>
            <a:r>
              <a:rPr lang="en-US" dirty="0"/>
              <a:t>LSST</a:t>
            </a:r>
          </a:p>
          <a:p>
            <a:pPr lvl="1"/>
            <a:r>
              <a:rPr lang="en-US" dirty="0"/>
              <a:t>LIGO/VIRGO</a:t>
            </a:r>
          </a:p>
          <a:p>
            <a:pPr lvl="1"/>
            <a:r>
              <a:rPr lang="en-US" dirty="0"/>
              <a:t>IceCube</a:t>
            </a:r>
          </a:p>
          <a:p>
            <a:r>
              <a:rPr lang="en-US" dirty="0"/>
              <a:t>Evolution of the WLCG collaboration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AD173-5607-9241-B091-2F9D85201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51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72F74-BB57-B447-B5E8-C024F1912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Tuesday parallel tracks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E25C2-50CB-7C47-9CBC-41DCF68E1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WLCG (+ HSF)</a:t>
            </a:r>
          </a:p>
          <a:p>
            <a:pPr lvl="1"/>
            <a:r>
              <a:rPr lang="en-US" dirty="0"/>
              <a:t>Technology watch on computing, storage and networking</a:t>
            </a:r>
          </a:p>
          <a:p>
            <a:pPr lvl="1"/>
            <a:r>
              <a:rPr lang="en-US" dirty="0"/>
              <a:t>HPC centers, clouds</a:t>
            </a:r>
          </a:p>
          <a:p>
            <a:pPr lvl="1"/>
            <a:r>
              <a:rPr lang="en-US" dirty="0"/>
              <a:t>Experiment software frameworks on heterogenous resources</a:t>
            </a:r>
          </a:p>
          <a:p>
            <a:pPr lvl="1"/>
            <a:r>
              <a:rPr lang="en-US" dirty="0"/>
              <a:t>Authentication and Authorization Infrastructure evolution</a:t>
            </a:r>
          </a:p>
          <a:p>
            <a:pPr lvl="1"/>
            <a:r>
              <a:rPr lang="en-US" dirty="0"/>
              <a:t>Security operations</a:t>
            </a:r>
          </a:p>
          <a:p>
            <a:pPr lvl="1"/>
            <a:endParaRPr lang="en-US" dirty="0"/>
          </a:p>
          <a:p>
            <a:r>
              <a:rPr lang="en-US" dirty="0"/>
              <a:t>HSF</a:t>
            </a:r>
          </a:p>
          <a:p>
            <a:pPr lvl="1"/>
            <a:r>
              <a:rPr lang="en-US" dirty="0"/>
              <a:t>GPU and other accelerator technologies</a:t>
            </a:r>
          </a:p>
          <a:p>
            <a:pPr lvl="2"/>
            <a:r>
              <a:rPr lang="en-US" dirty="0"/>
              <a:t>Including </a:t>
            </a:r>
            <a:r>
              <a:rPr lang="en-US" dirty="0">
                <a:hlinkClick r:id="rId2"/>
              </a:rPr>
              <a:t>ALICE GPU Algorithms</a:t>
            </a:r>
            <a:r>
              <a:rPr lang="en-US" dirty="0"/>
              <a:t> by David Rohr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1B5200-A5C1-7147-8CEB-5E33EC968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48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260E9-B70B-DF4A-8D5D-CBD5F773C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Wednesday parallel tracks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840D2-BCD6-C14F-AD31-7D480A304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WLCG</a:t>
            </a:r>
          </a:p>
          <a:p>
            <a:pPr lvl="1"/>
            <a:r>
              <a:rPr lang="en-US" dirty="0"/>
              <a:t>Resource and cost estimates</a:t>
            </a:r>
          </a:p>
          <a:p>
            <a:pPr lvl="1"/>
            <a:r>
              <a:rPr lang="en-US" dirty="0"/>
              <a:t>Benchmarking</a:t>
            </a:r>
          </a:p>
          <a:p>
            <a:pPr lvl="1"/>
            <a:r>
              <a:rPr lang="en-US" dirty="0"/>
              <a:t>Performance evaluation</a:t>
            </a:r>
          </a:p>
          <a:p>
            <a:pPr lvl="1"/>
            <a:r>
              <a:rPr lang="en-US" dirty="0"/>
              <a:t>Storage modeling and data popularity</a:t>
            </a:r>
          </a:p>
          <a:p>
            <a:pPr lvl="1"/>
            <a:r>
              <a:rPr lang="en-US" dirty="0"/>
              <a:t>DOMA (Data Organization, Management and Access)</a:t>
            </a:r>
          </a:p>
          <a:p>
            <a:pPr lvl="2"/>
            <a:r>
              <a:rPr lang="en-US" dirty="0"/>
              <a:t>WG topics: 3</a:t>
            </a:r>
            <a:r>
              <a:rPr lang="en-US" baseline="30000" dirty="0"/>
              <a:t>rd</a:t>
            </a:r>
            <a:r>
              <a:rPr lang="en-US" dirty="0"/>
              <a:t> party copies; quality of service; access</a:t>
            </a:r>
          </a:p>
          <a:p>
            <a:pPr lvl="2"/>
            <a:r>
              <a:rPr lang="en-US" dirty="0"/>
              <a:t>Rucio, DIRAC</a:t>
            </a:r>
          </a:p>
          <a:p>
            <a:pPr lvl="2"/>
            <a:r>
              <a:rPr lang="en-US" dirty="0"/>
              <a:t>Data provisioning for HPCs and clouds</a:t>
            </a:r>
          </a:p>
          <a:p>
            <a:pPr lvl="2"/>
            <a:endParaRPr lang="en-US" dirty="0"/>
          </a:p>
          <a:p>
            <a:r>
              <a:rPr lang="en-US" dirty="0"/>
              <a:t>HSF</a:t>
            </a:r>
          </a:p>
          <a:p>
            <a:pPr lvl="1"/>
            <a:r>
              <a:rPr lang="en-US" dirty="0"/>
              <a:t>Simulation, analysis, reconstruction, machine learning</a:t>
            </a:r>
          </a:p>
          <a:p>
            <a:pPr lvl="2"/>
            <a:r>
              <a:rPr lang="en-US" dirty="0"/>
              <a:t>Including </a:t>
            </a:r>
            <a:r>
              <a:rPr lang="en-US" dirty="0">
                <a:hlinkClick r:id="rId2"/>
              </a:rPr>
              <a:t>Real-time analysis model in ALICE</a:t>
            </a:r>
            <a:r>
              <a:rPr lang="en-US" dirty="0"/>
              <a:t> by David Rohr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59DD84-8C6B-FC40-9272-71B90750DC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08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D895E-1ECE-0C40-BD9B-7994D4898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Thursday parallel tracks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63999-B849-3B44-AB72-F1545DDC4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HSF</a:t>
            </a:r>
          </a:p>
          <a:p>
            <a:pPr lvl="1"/>
            <a:r>
              <a:rPr lang="en-US" dirty="0"/>
              <a:t>Present and future technologies for data analysis</a:t>
            </a:r>
          </a:p>
          <a:p>
            <a:pPr lvl="1"/>
            <a:r>
              <a:rPr lang="en-US" dirty="0"/>
              <a:t>Notebooks, Python, ROOT, vectorization, …</a:t>
            </a:r>
          </a:p>
          <a:p>
            <a:pPr lvl="1"/>
            <a:r>
              <a:rPr lang="en-US" dirty="0"/>
              <a:t>Training</a:t>
            </a:r>
          </a:p>
          <a:p>
            <a:pPr lvl="1"/>
            <a:r>
              <a:rPr lang="en-US" dirty="0"/>
              <a:t>Performance monitors/profilers, static analyzers</a:t>
            </a:r>
          </a:p>
          <a:p>
            <a:pPr lvl="1"/>
            <a:r>
              <a:rPr lang="en-US" dirty="0"/>
              <a:t>Packaging</a:t>
            </a:r>
          </a:p>
          <a:p>
            <a:endParaRPr lang="en-US" dirty="0"/>
          </a:p>
          <a:p>
            <a:r>
              <a:rPr lang="en-US" dirty="0"/>
              <a:t>WLCG</a:t>
            </a:r>
          </a:p>
          <a:p>
            <a:pPr lvl="1"/>
            <a:r>
              <a:rPr lang="en-US" dirty="0"/>
              <a:t>Information system evolution</a:t>
            </a:r>
          </a:p>
          <a:p>
            <a:pPr lvl="1"/>
            <a:r>
              <a:rPr lang="en-US" dirty="0"/>
              <a:t>Operational intelligence</a:t>
            </a:r>
          </a:p>
          <a:p>
            <a:pPr lvl="1"/>
            <a:r>
              <a:rPr lang="en-US" dirty="0"/>
              <a:t>Long term future of the storage services at T2s</a:t>
            </a:r>
          </a:p>
          <a:p>
            <a:pPr lvl="1"/>
            <a:r>
              <a:rPr lang="en-US" dirty="0"/>
              <a:t>Lightweight sites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F218A-EDF7-3C46-9A46-F18DAF9FD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32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3FFE1-6B08-C847-9F34-B973B3EA2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Friday plenary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ACBD4-ED95-6E43-AEAD-8E784B7ED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Forward look and close out</a:t>
            </a:r>
          </a:p>
          <a:p>
            <a:pPr lvl="1"/>
            <a:r>
              <a:rPr lang="en-US" dirty="0"/>
              <a:t>DE Funding Initiative</a:t>
            </a:r>
          </a:p>
          <a:p>
            <a:pPr lvl="1"/>
            <a:r>
              <a:rPr lang="en-US" dirty="0"/>
              <a:t>UK IRIS Project</a:t>
            </a:r>
          </a:p>
          <a:p>
            <a:pPr lvl="1"/>
            <a:r>
              <a:rPr lang="en-US" dirty="0"/>
              <a:t>US IRIS-HEP Project</a:t>
            </a:r>
          </a:p>
          <a:p>
            <a:pPr lvl="1"/>
            <a:r>
              <a:rPr lang="en-US" dirty="0"/>
              <a:t>The Future of Scientific Computing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29D5CB-399A-4B4B-BB10-1F27AC44EA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141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96659-7CF6-3341-89D8-1FA30928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472"/>
            <a:ext cx="8226854" cy="940443"/>
          </a:xfrm>
        </p:spPr>
        <p:txBody>
          <a:bodyPr/>
          <a:lstStyle/>
          <a:p>
            <a:r>
              <a:rPr lang="en-US" dirty="0"/>
              <a:t>HSF digest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64F722-7BD9-CB48-80B3-2DBB87AE3E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EBABB-4376-5C41-AE41-1AF90D2C369D}"/>
              </a:ext>
            </a:extLst>
          </p:cNvPr>
          <p:cNvSpPr txBox="1"/>
          <p:nvPr/>
        </p:nvSpPr>
        <p:spPr>
          <a:xfrm>
            <a:off x="1360448" y="6300595"/>
            <a:ext cx="6434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Thanks to Graeme Stewart and Ian Collier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78D73A-6AC0-034A-97D4-E6282133E2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141959"/>
            <a:ext cx="8226855" cy="46140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199" y="950915"/>
            <a:ext cx="8226855" cy="500461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83666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2394</TotalTime>
  <Words>571</Words>
  <Application>Microsoft Office PowerPoint</Application>
  <PresentationFormat>On-screen Show (4:3)</PresentationFormat>
  <Paragraphs>126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CERNCorporate4-3</vt:lpstr>
      <vt:lpstr>HSF-OSG-WLCG workshop summary  ALICE Software &amp; Computing week Apr 4, 2019  Maarten Litmaath CERN  v2.1</vt:lpstr>
      <vt:lpstr>PowerPoint Presentation</vt:lpstr>
      <vt:lpstr>Scientific program</vt:lpstr>
      <vt:lpstr>Monday plenary sessions</vt:lpstr>
      <vt:lpstr>Tuesday parallel tracks</vt:lpstr>
      <vt:lpstr>Wednesday parallel tracks </vt:lpstr>
      <vt:lpstr>Thursday parallel tracks</vt:lpstr>
      <vt:lpstr>Friday plenary session</vt:lpstr>
      <vt:lpstr>HSF digest  (1)</vt:lpstr>
      <vt:lpstr>HSF digest  (2)</vt:lpstr>
      <vt:lpstr>HSF digest  (3)</vt:lpstr>
      <vt:lpstr>HSF digest  (4)</vt:lpstr>
      <vt:lpstr>Concluding observations  (1)</vt:lpstr>
      <vt:lpstr>Concluding observations  (2)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387</cp:revision>
  <cp:lastPrinted>2015-03-25T10:23:14Z</cp:lastPrinted>
  <dcterms:created xsi:type="dcterms:W3CDTF">2015-01-26T14:46:24Z</dcterms:created>
  <dcterms:modified xsi:type="dcterms:W3CDTF">2019-04-04T15:31:34Z</dcterms:modified>
</cp:coreProperties>
</file>