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15"/>
  </p:notesMasterIdLst>
  <p:handoutMasterIdLst>
    <p:handoutMasterId r:id="rId16"/>
  </p:handoutMasterIdLst>
  <p:sldIdLst>
    <p:sldId id="256" r:id="rId5"/>
    <p:sldId id="429" r:id="rId6"/>
    <p:sldId id="418" r:id="rId7"/>
    <p:sldId id="430" r:id="rId8"/>
    <p:sldId id="431" r:id="rId9"/>
    <p:sldId id="432" r:id="rId10"/>
    <p:sldId id="433" r:id="rId11"/>
    <p:sldId id="434" r:id="rId12"/>
    <p:sldId id="428" r:id="rId13"/>
    <p:sldId id="43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6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30" autoAdjust="0"/>
    <p:restoredTop sz="92420" autoAdjust="0"/>
  </p:normalViewPr>
  <p:slideViewPr>
    <p:cSldViewPr snapToGrid="0" snapToObjects="1">
      <p:cViewPr>
        <p:scale>
          <a:sx n="100" d="100"/>
          <a:sy n="100" d="100"/>
        </p:scale>
        <p:origin x="48" y="3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wenzel/Documents/Run2SimPerformance/Run3Extrapol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wenzel/Documents/Run2SimPerformance/Run3Extrapol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wenzel/Documents/Run2SimPerformance/StepNumbersG3vsG4pp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wenzel/Documents/Run2SimPerformance/StepNumbersG3vsG4p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wenzel/Documents/Run2SimPerformance/StepNumbersG3vsG4pp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9693905554031"/>
          <c:y val="7.407407407407407E-2"/>
          <c:w val="0.79652996500437445"/>
          <c:h val="0.7357713619130942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transport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G3</c:v>
                </c:pt>
                <c:pt idx="1">
                  <c:v>G4 BERT</c:v>
                </c:pt>
                <c:pt idx="2">
                  <c:v>G4 INCLXX</c:v>
                </c:pt>
                <c:pt idx="4">
                  <c:v>G3</c:v>
                </c:pt>
                <c:pt idx="5">
                  <c:v>G4 BERT</c:v>
                </c:pt>
                <c:pt idx="6">
                  <c:v>G4 INCLXX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1240</c:v>
                </c:pt>
                <c:pt idx="1">
                  <c:v>1800</c:v>
                </c:pt>
                <c:pt idx="2">
                  <c:v>4404</c:v>
                </c:pt>
                <c:pt idx="4">
                  <c:v>1240</c:v>
                </c:pt>
                <c:pt idx="5">
                  <c:v>1800</c:v>
                </c:pt>
                <c:pt idx="6">
                  <c:v>4404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05-6F46-9040-6C72B194218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digi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G3</c:v>
                </c:pt>
                <c:pt idx="1">
                  <c:v>G4 BERT</c:v>
                </c:pt>
                <c:pt idx="2">
                  <c:v>G4 INCLXX</c:v>
                </c:pt>
                <c:pt idx="4">
                  <c:v>G3</c:v>
                </c:pt>
                <c:pt idx="5">
                  <c:v>G4 BERT</c:v>
                </c:pt>
                <c:pt idx="6">
                  <c:v>G4 INCLXX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1700</c:v>
                </c:pt>
                <c:pt idx="1">
                  <c:v>1700</c:v>
                </c:pt>
                <c:pt idx="2">
                  <c:v>1700</c:v>
                </c:pt>
                <c:pt idx="4">
                  <c:v>85</c:v>
                </c:pt>
                <c:pt idx="5">
                  <c:v>85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05-6F46-9040-6C72B194218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reco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G3</c:v>
                </c:pt>
                <c:pt idx="1">
                  <c:v>G4 BERT</c:v>
                </c:pt>
                <c:pt idx="2">
                  <c:v>G4 INCLXX</c:v>
                </c:pt>
                <c:pt idx="4">
                  <c:v>G3</c:v>
                </c:pt>
                <c:pt idx="5">
                  <c:v>G4 BERT</c:v>
                </c:pt>
                <c:pt idx="6">
                  <c:v>G4 INCLXX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226</c:v>
                </c:pt>
                <c:pt idx="1">
                  <c:v>225</c:v>
                </c:pt>
                <c:pt idx="2">
                  <c:v>225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05-6F46-9040-6C72B194218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854372496"/>
        <c:axId val="1922192752"/>
      </c:barChart>
      <c:catAx>
        <c:axId val="18543724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2192752"/>
        <c:crosses val="autoZero"/>
        <c:auto val="1"/>
        <c:lblAlgn val="ctr"/>
        <c:lblOffset val="100"/>
        <c:noMultiLvlLbl val="0"/>
      </c:catAx>
      <c:valAx>
        <c:axId val="1922192752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4372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765090097738329"/>
          <c:y val="0.83561981617578229"/>
          <c:w val="0.49051035808068355"/>
          <c:h val="4.14746590957021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9693905554031"/>
          <c:y val="7.407407407407407E-2"/>
          <c:w val="0.79652996500437445"/>
          <c:h val="0.7357713619130942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transport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G3</c:v>
                </c:pt>
                <c:pt idx="1">
                  <c:v>G4 BERT</c:v>
                </c:pt>
                <c:pt idx="2">
                  <c:v>G4 INCLXX</c:v>
                </c:pt>
                <c:pt idx="4">
                  <c:v>G3</c:v>
                </c:pt>
                <c:pt idx="5">
                  <c:v>G4 BERT</c:v>
                </c:pt>
                <c:pt idx="6">
                  <c:v>G4 INCLXX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1240</c:v>
                </c:pt>
                <c:pt idx="1">
                  <c:v>1800</c:v>
                </c:pt>
                <c:pt idx="2">
                  <c:v>4404</c:v>
                </c:pt>
                <c:pt idx="4">
                  <c:v>1240</c:v>
                </c:pt>
                <c:pt idx="5">
                  <c:v>1800</c:v>
                </c:pt>
                <c:pt idx="6">
                  <c:v>4404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05-6F46-9040-6C72B194218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digi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G3</c:v>
                </c:pt>
                <c:pt idx="1">
                  <c:v>G4 BERT</c:v>
                </c:pt>
                <c:pt idx="2">
                  <c:v>G4 INCLXX</c:v>
                </c:pt>
                <c:pt idx="4">
                  <c:v>G3</c:v>
                </c:pt>
                <c:pt idx="5">
                  <c:v>G4 BERT</c:v>
                </c:pt>
                <c:pt idx="6">
                  <c:v>G4 INCLXX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1700</c:v>
                </c:pt>
                <c:pt idx="1">
                  <c:v>1700</c:v>
                </c:pt>
                <c:pt idx="2">
                  <c:v>1700</c:v>
                </c:pt>
                <c:pt idx="4">
                  <c:v>85</c:v>
                </c:pt>
                <c:pt idx="5">
                  <c:v>85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05-6F46-9040-6C72B194218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reco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G3</c:v>
                </c:pt>
                <c:pt idx="1">
                  <c:v>G4 BERT</c:v>
                </c:pt>
                <c:pt idx="2">
                  <c:v>G4 INCLXX</c:v>
                </c:pt>
                <c:pt idx="4">
                  <c:v>G3</c:v>
                </c:pt>
                <c:pt idx="5">
                  <c:v>G4 BERT</c:v>
                </c:pt>
                <c:pt idx="6">
                  <c:v>G4 INCLXX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226</c:v>
                </c:pt>
                <c:pt idx="1">
                  <c:v>225</c:v>
                </c:pt>
                <c:pt idx="2">
                  <c:v>225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05-6F46-9040-6C72B194218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854372496"/>
        <c:axId val="1922192752"/>
      </c:barChart>
      <c:catAx>
        <c:axId val="18543724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2192752"/>
        <c:crosses val="autoZero"/>
        <c:auto val="1"/>
        <c:lblAlgn val="ctr"/>
        <c:lblOffset val="100"/>
        <c:noMultiLvlLbl val="0"/>
      </c:catAx>
      <c:valAx>
        <c:axId val="1922192752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4372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765090097738329"/>
          <c:y val="0.83561981617578229"/>
          <c:w val="0.49051035808068355"/>
          <c:h val="4.14746590957021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295491003089117E-2"/>
          <c:y val="8.7498966547639195E-2"/>
          <c:w val="0.93239135416571184"/>
          <c:h val="0.78415136829092569"/>
        </c:manualLayout>
      </c:layout>
      <c:barChart>
        <c:barDir val="col"/>
        <c:grouping val="clustered"/>
        <c:varyColors val="0"/>
        <c:ser>
          <c:idx val="0"/>
          <c:order val="0"/>
          <c:spPr>
            <a:noFill/>
            <a:ln w="25400" cap="flat" cmpd="sng" algn="ctr">
              <a:solidFill>
                <a:schemeClr val="accent6"/>
              </a:solidFill>
              <a:miter lim="800000"/>
            </a:ln>
            <a:effectLst/>
          </c:spPr>
          <c:invertIfNegative val="0"/>
          <c:cat>
            <c:strRef>
              <c:f>'G4'!$A$1:$A$20</c:f>
              <c:strCache>
                <c:ptCount val="20"/>
                <c:pt idx="0">
                  <c:v>DIPO</c:v>
                </c:pt>
                <c:pt idx="1">
                  <c:v>PIPE</c:v>
                </c:pt>
                <c:pt idx="2">
                  <c:v>AD</c:v>
                </c:pt>
                <c:pt idx="3">
                  <c:v>ABSO</c:v>
                </c:pt>
                <c:pt idx="4">
                  <c:v>BODY</c:v>
                </c:pt>
                <c:pt idx="5">
                  <c:v>TRD</c:v>
                </c:pt>
                <c:pt idx="6">
                  <c:v>TPC</c:v>
                </c:pt>
                <c:pt idx="7">
                  <c:v>HALL</c:v>
                </c:pt>
                <c:pt idx="8">
                  <c:v>T0</c:v>
                </c:pt>
                <c:pt idx="9">
                  <c:v>EMCAL</c:v>
                </c:pt>
                <c:pt idx="10">
                  <c:v>PMD</c:v>
                </c:pt>
                <c:pt idx="11">
                  <c:v>MAG</c:v>
                </c:pt>
                <c:pt idx="12">
                  <c:v>SHIL</c:v>
                </c:pt>
                <c:pt idx="13">
                  <c:v>ITS</c:v>
                </c:pt>
                <c:pt idx="14">
                  <c:v>TOF</c:v>
                </c:pt>
                <c:pt idx="15">
                  <c:v>FRAME</c:v>
                </c:pt>
                <c:pt idx="16">
                  <c:v>HMPID</c:v>
                </c:pt>
                <c:pt idx="17">
                  <c:v>FMD</c:v>
                </c:pt>
                <c:pt idx="18">
                  <c:v>VZERO</c:v>
                </c:pt>
                <c:pt idx="19">
                  <c:v>MUON</c:v>
                </c:pt>
              </c:strCache>
            </c:strRef>
          </c:cat>
          <c:val>
            <c:numRef>
              <c:f>'G4'!$B$1:$B$20</c:f>
              <c:numCache>
                <c:formatCode>0.00E+00</c:formatCode>
                <c:ptCount val="20"/>
                <c:pt idx="0">
                  <c:v>75109000</c:v>
                </c:pt>
                <c:pt idx="1">
                  <c:v>55779900</c:v>
                </c:pt>
                <c:pt idx="2">
                  <c:v>26002400</c:v>
                </c:pt>
                <c:pt idx="3">
                  <c:v>22768400</c:v>
                </c:pt>
                <c:pt idx="4">
                  <c:v>16420300</c:v>
                </c:pt>
                <c:pt idx="5">
                  <c:v>9543410</c:v>
                </c:pt>
                <c:pt idx="6">
                  <c:v>8417110</c:v>
                </c:pt>
                <c:pt idx="7">
                  <c:v>7925150</c:v>
                </c:pt>
                <c:pt idx="8">
                  <c:v>6124520</c:v>
                </c:pt>
                <c:pt idx="9">
                  <c:v>5984150</c:v>
                </c:pt>
                <c:pt idx="10">
                  <c:v>4724170</c:v>
                </c:pt>
                <c:pt idx="11">
                  <c:v>3983350</c:v>
                </c:pt>
                <c:pt idx="12">
                  <c:v>3588420</c:v>
                </c:pt>
                <c:pt idx="13">
                  <c:v>3391380</c:v>
                </c:pt>
                <c:pt idx="14">
                  <c:v>2105930</c:v>
                </c:pt>
                <c:pt idx="15">
                  <c:v>2036880</c:v>
                </c:pt>
                <c:pt idx="16" formatCode="General">
                  <c:v>971355</c:v>
                </c:pt>
                <c:pt idx="17" formatCode="General">
                  <c:v>441486</c:v>
                </c:pt>
                <c:pt idx="18" formatCode="General">
                  <c:v>313932</c:v>
                </c:pt>
                <c:pt idx="19" formatCode="General">
                  <c:v>308180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15-5D45-80DD-F4D995107F8F}"/>
            </c:ext>
          </c:extLst>
        </c:ser>
        <c:ser>
          <c:idx val="2"/>
          <c:order val="1"/>
          <c:spPr>
            <a:noFill/>
            <a:ln w="25400" cap="flat" cmpd="sng" algn="ctr">
              <a:solidFill>
                <a:schemeClr val="accent4"/>
              </a:solidFill>
              <a:miter lim="800000"/>
            </a:ln>
            <a:effectLst/>
          </c:spPr>
          <c:invertIfNegative val="0"/>
          <c:cat>
            <c:strRef>
              <c:f>'G4'!$A$1:$A$20</c:f>
              <c:strCache>
                <c:ptCount val="20"/>
                <c:pt idx="0">
                  <c:v>DIPO</c:v>
                </c:pt>
                <c:pt idx="1">
                  <c:v>PIPE</c:v>
                </c:pt>
                <c:pt idx="2">
                  <c:v>AD</c:v>
                </c:pt>
                <c:pt idx="3">
                  <c:v>ABSO</c:v>
                </c:pt>
                <c:pt idx="4">
                  <c:v>BODY</c:v>
                </c:pt>
                <c:pt idx="5">
                  <c:v>TRD</c:v>
                </c:pt>
                <c:pt idx="6">
                  <c:v>TPC</c:v>
                </c:pt>
                <c:pt idx="7">
                  <c:v>HALL</c:v>
                </c:pt>
                <c:pt idx="8">
                  <c:v>T0</c:v>
                </c:pt>
                <c:pt idx="9">
                  <c:v>EMCAL</c:v>
                </c:pt>
                <c:pt idx="10">
                  <c:v>PMD</c:v>
                </c:pt>
                <c:pt idx="11">
                  <c:v>MAG</c:v>
                </c:pt>
                <c:pt idx="12">
                  <c:v>SHIL</c:v>
                </c:pt>
                <c:pt idx="13">
                  <c:v>ITS</c:v>
                </c:pt>
                <c:pt idx="14">
                  <c:v>TOF</c:v>
                </c:pt>
                <c:pt idx="15">
                  <c:v>FRAME</c:v>
                </c:pt>
                <c:pt idx="16">
                  <c:v>HMPID</c:v>
                </c:pt>
                <c:pt idx="17">
                  <c:v>FMD</c:v>
                </c:pt>
                <c:pt idx="18">
                  <c:v>VZERO</c:v>
                </c:pt>
                <c:pt idx="19">
                  <c:v>MUON</c:v>
                </c:pt>
              </c:strCache>
            </c:strRef>
          </c:cat>
          <c:val>
            <c:numRef>
              <c:f>'G4'!$D$1:$D$20</c:f>
              <c:numCache>
                <c:formatCode>General</c:formatCode>
                <c:ptCount val="20"/>
              </c:numCache>
            </c:numRef>
          </c:val>
          <c:extLst>
            <c:ext xmlns:c16="http://schemas.microsoft.com/office/drawing/2014/chart" uri="{C3380CC4-5D6E-409C-BE32-E72D297353CC}">
              <c16:uniqueId val="{00000001-5915-5D45-80DD-F4D995107F8F}"/>
            </c:ext>
          </c:extLst>
        </c:ser>
        <c:ser>
          <c:idx val="4"/>
          <c:order val="2"/>
          <c:spPr>
            <a:noFill/>
            <a:ln w="25400" cap="flat" cmpd="sng" algn="ctr">
              <a:solidFill>
                <a:schemeClr val="accent5">
                  <a:lumMod val="60000"/>
                </a:schemeClr>
              </a:solidFill>
              <a:miter lim="800000"/>
            </a:ln>
            <a:effectLst/>
          </c:spPr>
          <c:invertIfNegative val="0"/>
          <c:cat>
            <c:strRef>
              <c:f>'G4'!$A$1:$A$20</c:f>
              <c:strCache>
                <c:ptCount val="20"/>
                <c:pt idx="0">
                  <c:v>DIPO</c:v>
                </c:pt>
                <c:pt idx="1">
                  <c:v>PIPE</c:v>
                </c:pt>
                <c:pt idx="2">
                  <c:v>AD</c:v>
                </c:pt>
                <c:pt idx="3">
                  <c:v>ABSO</c:v>
                </c:pt>
                <c:pt idx="4">
                  <c:v>BODY</c:v>
                </c:pt>
                <c:pt idx="5">
                  <c:v>TRD</c:v>
                </c:pt>
                <c:pt idx="6">
                  <c:v>TPC</c:v>
                </c:pt>
                <c:pt idx="7">
                  <c:v>HALL</c:v>
                </c:pt>
                <c:pt idx="8">
                  <c:v>T0</c:v>
                </c:pt>
                <c:pt idx="9">
                  <c:v>EMCAL</c:v>
                </c:pt>
                <c:pt idx="10">
                  <c:v>PMD</c:v>
                </c:pt>
                <c:pt idx="11">
                  <c:v>MAG</c:v>
                </c:pt>
                <c:pt idx="12">
                  <c:v>SHIL</c:v>
                </c:pt>
                <c:pt idx="13">
                  <c:v>ITS</c:v>
                </c:pt>
                <c:pt idx="14">
                  <c:v>TOF</c:v>
                </c:pt>
                <c:pt idx="15">
                  <c:v>FRAME</c:v>
                </c:pt>
                <c:pt idx="16">
                  <c:v>HMPID</c:v>
                </c:pt>
                <c:pt idx="17">
                  <c:v>FMD</c:v>
                </c:pt>
                <c:pt idx="18">
                  <c:v>VZERO</c:v>
                </c:pt>
                <c:pt idx="19">
                  <c:v>MUON</c:v>
                </c:pt>
              </c:strCache>
            </c:strRef>
          </c:cat>
          <c:val>
            <c:numRef>
              <c:f>'G4'!$F$1:$F$20</c:f>
              <c:numCache>
                <c:formatCode>General</c:formatCode>
                <c:ptCount val="20"/>
                <c:pt idx="0">
                  <c:v>43178700</c:v>
                </c:pt>
                <c:pt idx="1">
                  <c:v>58982100</c:v>
                </c:pt>
                <c:pt idx="2">
                  <c:v>26978100</c:v>
                </c:pt>
                <c:pt idx="3">
                  <c:v>13803500</c:v>
                </c:pt>
                <c:pt idx="4">
                  <c:v>67277700</c:v>
                </c:pt>
                <c:pt idx="5">
                  <c:v>22464700</c:v>
                </c:pt>
                <c:pt idx="6">
                  <c:v>14442600</c:v>
                </c:pt>
                <c:pt idx="7">
                  <c:v>4365400</c:v>
                </c:pt>
                <c:pt idx="8">
                  <c:v>5640250</c:v>
                </c:pt>
                <c:pt idx="9">
                  <c:v>8058740</c:v>
                </c:pt>
                <c:pt idx="10">
                  <c:v>4625300</c:v>
                </c:pt>
                <c:pt idx="11">
                  <c:v>4123930</c:v>
                </c:pt>
                <c:pt idx="12">
                  <c:v>1872800</c:v>
                </c:pt>
                <c:pt idx="13">
                  <c:v>5274410</c:v>
                </c:pt>
                <c:pt idx="14">
                  <c:v>3725830</c:v>
                </c:pt>
                <c:pt idx="15">
                  <c:v>3576420</c:v>
                </c:pt>
                <c:pt idx="16">
                  <c:v>1181910</c:v>
                </c:pt>
                <c:pt idx="17">
                  <c:v>962810</c:v>
                </c:pt>
                <c:pt idx="18">
                  <c:v>#N/A</c:v>
                </c:pt>
                <c:pt idx="19">
                  <c:v>428599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15-5D45-80DD-F4D995107F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35"/>
        <c:axId val="-2098238848"/>
        <c:axId val="-2100322320"/>
      </c:barChart>
      <c:catAx>
        <c:axId val="-2098238848"/>
        <c:scaling>
          <c:orientation val="minMax"/>
        </c:scaling>
        <c:delete val="0"/>
        <c:axPos val="b"/>
        <c:numFmt formatCode="0.00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00322320"/>
        <c:crosses val="autoZero"/>
        <c:auto val="1"/>
        <c:lblAlgn val="ctr"/>
        <c:lblOffset val="100"/>
        <c:noMultiLvlLbl val="0"/>
      </c:catAx>
      <c:valAx>
        <c:axId val="-2100322320"/>
        <c:scaling>
          <c:orientation val="minMax"/>
        </c:scaling>
        <c:delete val="0"/>
        <c:axPos val="l"/>
        <c:numFmt formatCode="0.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8238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A85-3342-AAA4-3A692DEEFA1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A85-3342-AAA4-3A692DEEFA1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A85-3342-AAA4-3A692DEEFA1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A85-3342-AAA4-3A692DEEFA1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A85-3342-AAA4-3A692DEEFA1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A85-3342-AAA4-3A692DEEFA1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A85-3342-AAA4-3A692DEEFA1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A85-3342-AAA4-3A692DEEFA1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A85-3342-AAA4-3A692DEEFA1D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A85-3342-AAA4-3A692DEEFA1D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A85-3342-AAA4-3A692DEEFA1D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A85-3342-AAA4-3A692DEEFA1D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A85-3342-AAA4-3A692DEEFA1D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A85-3342-AAA4-3A692DEEFA1D}"/>
              </c:ext>
            </c:extLst>
          </c:dPt>
          <c:dLbls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A85-3342-AAA4-3A692DEEFA1D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A85-3342-AAA4-3A692DEEFA1D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5A85-3342-AAA4-3A692DEEFA1D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5A85-3342-AAA4-3A692DEEFA1D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5A85-3342-AAA4-3A692DEEFA1D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5A85-3342-AAA4-3A692DEEFA1D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5A85-3342-AAA4-3A692DEEFA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enlo" panose="020B0609030804020204" pitchFamily="49" charset="0"/>
                    <a:ea typeface="Menlo" panose="020B0609030804020204" pitchFamily="49" charset="0"/>
                    <a:cs typeface="Menlo" panose="020B0609030804020204" pitchFamily="49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'G4'!$A$1:$A$14</c:f>
              <c:strCache>
                <c:ptCount val="14"/>
                <c:pt idx="0">
                  <c:v>DIPO</c:v>
                </c:pt>
                <c:pt idx="1">
                  <c:v>PIPE</c:v>
                </c:pt>
                <c:pt idx="2">
                  <c:v>AD</c:v>
                </c:pt>
                <c:pt idx="3">
                  <c:v>ABSO</c:v>
                </c:pt>
                <c:pt idx="4">
                  <c:v>BODY</c:v>
                </c:pt>
                <c:pt idx="5">
                  <c:v>TRD</c:v>
                </c:pt>
                <c:pt idx="6">
                  <c:v>TPC</c:v>
                </c:pt>
                <c:pt idx="7">
                  <c:v>HALL</c:v>
                </c:pt>
                <c:pt idx="8">
                  <c:v>T0</c:v>
                </c:pt>
                <c:pt idx="9">
                  <c:v>EMCAL</c:v>
                </c:pt>
                <c:pt idx="10">
                  <c:v>PMD</c:v>
                </c:pt>
                <c:pt idx="11">
                  <c:v>MAG</c:v>
                </c:pt>
                <c:pt idx="12">
                  <c:v>SHIL</c:v>
                </c:pt>
                <c:pt idx="13">
                  <c:v>ITS</c:v>
                </c:pt>
              </c:strCache>
            </c:strRef>
          </c:cat>
          <c:val>
            <c:numRef>
              <c:f>'G4'!$F$1:$F$14</c:f>
              <c:numCache>
                <c:formatCode>General</c:formatCode>
                <c:ptCount val="14"/>
                <c:pt idx="0">
                  <c:v>43178700</c:v>
                </c:pt>
                <c:pt idx="1">
                  <c:v>58982100</c:v>
                </c:pt>
                <c:pt idx="2">
                  <c:v>26978100</c:v>
                </c:pt>
                <c:pt idx="3">
                  <c:v>13803500</c:v>
                </c:pt>
                <c:pt idx="4">
                  <c:v>67277700</c:v>
                </c:pt>
                <c:pt idx="5">
                  <c:v>22464700</c:v>
                </c:pt>
                <c:pt idx="6">
                  <c:v>14442600</c:v>
                </c:pt>
                <c:pt idx="7">
                  <c:v>4365400</c:v>
                </c:pt>
                <c:pt idx="8">
                  <c:v>5640250</c:v>
                </c:pt>
                <c:pt idx="9">
                  <c:v>8058740</c:v>
                </c:pt>
                <c:pt idx="10">
                  <c:v>4625300</c:v>
                </c:pt>
                <c:pt idx="11">
                  <c:v>4123930</c:v>
                </c:pt>
                <c:pt idx="12">
                  <c:v>1872800</c:v>
                </c:pt>
                <c:pt idx="13">
                  <c:v>5274410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5A85-3342-AAA4-3A692DEEFA1D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1" i="0">
          <a:latin typeface="Menlo" panose="020B0609030804020204" pitchFamily="49" charset="0"/>
          <a:ea typeface="Menlo" panose="020B0609030804020204" pitchFamily="49" charset="0"/>
          <a:cs typeface="Menlo" panose="020B0609030804020204" pitchFamily="49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464-C644-A94F-7EC4132C8D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464-C644-A94F-7EC4132C8D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464-C644-A94F-7EC4132C8D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464-C644-A94F-7EC4132C8DB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464-C644-A94F-7EC4132C8DB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464-C644-A94F-7EC4132C8DB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464-C644-A94F-7EC4132C8DB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464-C644-A94F-7EC4132C8D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Sheet1!$A$1:$A$8</c:f>
              <c:strCache>
                <c:ptCount val="8"/>
                <c:pt idx="0">
                  <c:v>e-</c:v>
                </c:pt>
                <c:pt idx="1">
                  <c:v>gamma</c:v>
                </c:pt>
                <c:pt idx="2">
                  <c:v>e+</c:v>
                </c:pt>
                <c:pt idx="3">
                  <c:v>Fe56</c:v>
                </c:pt>
                <c:pt idx="4">
                  <c:v>neutron</c:v>
                </c:pt>
                <c:pt idx="5">
                  <c:v>proton</c:v>
                </c:pt>
                <c:pt idx="6">
                  <c:v>Cu63</c:v>
                </c:pt>
                <c:pt idx="7">
                  <c:v>rest</c:v>
                </c:pt>
              </c:strCache>
            </c:strRef>
          </c:cat>
          <c:val>
            <c:numRef>
              <c:f>Sheet1!$B$1:$B$8</c:f>
              <c:numCache>
                <c:formatCode>0.00E+00</c:formatCode>
                <c:ptCount val="8"/>
                <c:pt idx="0">
                  <c:v>14744500</c:v>
                </c:pt>
                <c:pt idx="1">
                  <c:v>4581170</c:v>
                </c:pt>
                <c:pt idx="2" formatCode="General">
                  <c:v>518161</c:v>
                </c:pt>
                <c:pt idx="3" formatCode="General">
                  <c:v>212492</c:v>
                </c:pt>
                <c:pt idx="4" formatCode="General">
                  <c:v>198796</c:v>
                </c:pt>
                <c:pt idx="5" formatCode="General">
                  <c:v>127196</c:v>
                </c:pt>
                <c:pt idx="6" formatCode="General">
                  <c:v>61196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464-C644-A94F-7EC4132C8DB9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7464-C644-A94F-7EC4132C8D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7464-C644-A94F-7EC4132C8D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6-7464-C644-A94F-7EC4132C8D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7464-C644-A94F-7EC4132C8DB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A-7464-C644-A94F-7EC4132C8DB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C-7464-C644-A94F-7EC4132C8DB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7464-C644-A94F-7EC4132C8DB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7464-C644-A94F-7EC4132C8D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Sheet1!$A$1:$A$8</c:f>
              <c:strCache>
                <c:ptCount val="8"/>
                <c:pt idx="0">
                  <c:v>e-</c:v>
                </c:pt>
                <c:pt idx="1">
                  <c:v>gamma</c:v>
                </c:pt>
                <c:pt idx="2">
                  <c:v>e+</c:v>
                </c:pt>
                <c:pt idx="3">
                  <c:v>Fe56</c:v>
                </c:pt>
                <c:pt idx="4">
                  <c:v>neutron</c:v>
                </c:pt>
                <c:pt idx="5">
                  <c:v>proton</c:v>
                </c:pt>
                <c:pt idx="6">
                  <c:v>Cu63</c:v>
                </c:pt>
                <c:pt idx="7">
                  <c:v>rest</c:v>
                </c:pt>
              </c:strCache>
            </c:strRef>
          </c:cat>
          <c:val>
            <c:numRef>
              <c:f>Sheet1!$C$1:$C$8</c:f>
              <c:numCache>
                <c:formatCode>General</c:formatCode>
                <c:ptCount val="8"/>
                <c:pt idx="0">
                  <c:v>0.71393399999999996</c:v>
                </c:pt>
                <c:pt idx="1">
                  <c:v>0.22182199999999999</c:v>
                </c:pt>
                <c:pt idx="2">
                  <c:v>2.50896E-2</c:v>
                </c:pt>
                <c:pt idx="3">
                  <c:v>1.0289E-2</c:v>
                </c:pt>
                <c:pt idx="4">
                  <c:v>9.6257900000000004E-3</c:v>
                </c:pt>
                <c:pt idx="5">
                  <c:v>6.1588900000000002E-3</c:v>
                </c:pt>
                <c:pt idx="6">
                  <c:v>2.96314E-3</c:v>
                </c:pt>
                <c:pt idx="7">
                  <c:v>1.011758000000007E-2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7464-C644-A94F-7EC4132C8DB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03.04.19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03.04.19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221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795157" y="3188772"/>
            <a:ext cx="109728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/>
              <a:t>YOUR TITLE</a:t>
            </a:r>
            <a:br>
              <a:rPr lang="fr-CH" dirty="0"/>
            </a:br>
            <a:r>
              <a:rPr lang="fr-CH" dirty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332165" y="6505213"/>
            <a:ext cx="6250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957" y="4486928"/>
            <a:ext cx="1520608" cy="145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845677" y="606934"/>
            <a:ext cx="9615423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845676" y="1019515"/>
            <a:ext cx="9615379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845677" y="2027238"/>
            <a:ext cx="10392420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2400" baseline="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09720" y="6515846"/>
            <a:ext cx="645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845677" y="850258"/>
            <a:ext cx="9615423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845677" y="1219343"/>
            <a:ext cx="9615379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09720" y="6515846"/>
            <a:ext cx="645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7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9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0656775" y="5131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653969" y="6611677"/>
            <a:ext cx="7007624" cy="2835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0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439" y="417138"/>
            <a:ext cx="728717" cy="699142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7F4D966-5969-314B-A23E-2F19021A4926}"/>
              </a:ext>
            </a:extLst>
          </p:cNvPr>
          <p:cNvSpPr txBox="1">
            <a:spLocks/>
          </p:cNvSpPr>
          <p:nvPr userDrawn="1"/>
        </p:nvSpPr>
        <p:spPr>
          <a:xfrm>
            <a:off x="609600" y="6574428"/>
            <a:ext cx="7007624" cy="2835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>
                <a:solidFill>
                  <a:schemeClr val="tx1"/>
                </a:solidFill>
              </a:rPr>
              <a:t>ALICE</a:t>
            </a:r>
            <a:r>
              <a:rPr lang="en-US" sz="1000" baseline="0" dirty="0">
                <a:solidFill>
                  <a:schemeClr val="tx1"/>
                </a:solidFill>
              </a:rPr>
              <a:t> Software and Computing Week </a:t>
            </a:r>
            <a:r>
              <a:rPr lang="en-US" sz="1000" dirty="0">
                <a:solidFill>
                  <a:schemeClr val="tx1"/>
                </a:solidFill>
              </a:rPr>
              <a:t>| Apr</a:t>
            </a:r>
            <a:r>
              <a:rPr lang="en-US" sz="1000" baseline="0" dirty="0">
                <a:solidFill>
                  <a:schemeClr val="tx1"/>
                </a:solidFill>
              </a:rPr>
              <a:t> 3th, </a:t>
            </a:r>
            <a:r>
              <a:rPr lang="en-US" sz="1000" dirty="0">
                <a:solidFill>
                  <a:schemeClr val="tx1"/>
                </a:solidFill>
              </a:rPr>
              <a:t>2019 |  Sandro</a:t>
            </a:r>
            <a:r>
              <a:rPr lang="en-US" sz="1000" baseline="0" dirty="0">
                <a:solidFill>
                  <a:schemeClr val="tx1"/>
                </a:solidFill>
              </a:rPr>
              <a:t> Wenzel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3" r:id="rId3"/>
    <p:sldLayoutId id="2147493482" r:id="rId4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06602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lice.its.cern.ch/jira/browse/ALIROOT-7121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liceO2Group/VMCStepLogger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272827/contributions/611936/attachments/490529/678087/O2_CWG8_2013-10-10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89000" y="2592580"/>
            <a:ext cx="10278167" cy="1795499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3200" dirty="0"/>
              <a:t>Opportunities for simulation optimizations (in Run3)</a:t>
            </a:r>
            <a:br>
              <a:rPr lang="en-US" sz="3200" dirty="0"/>
            </a:br>
            <a:br>
              <a:rPr lang="en-US" sz="3200" dirty="0"/>
            </a:br>
            <a:r>
              <a:rPr lang="en-US" sz="2800" b="0" dirty="0"/>
              <a:t>Sandro Wenzel (CERN) </a:t>
            </a:r>
            <a:endParaRPr lang="en-US" sz="20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E4B21-C502-3940-9016-4232A0019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77" y="646690"/>
            <a:ext cx="9615423" cy="612409"/>
          </a:xfrm>
        </p:spPr>
        <p:txBody>
          <a:bodyPr/>
          <a:lstStyle/>
          <a:p>
            <a:r>
              <a:rPr lang="en-US" dirty="0"/>
              <a:t>How to continue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ED53E-0851-2E48-AE6F-A82D34A3C69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197893-0BCC-9640-B5BB-F06D2A2FC45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64261" y="1517623"/>
            <a:ext cx="11286439" cy="4998223"/>
          </a:xfrm>
        </p:spPr>
        <p:txBody>
          <a:bodyPr/>
          <a:lstStyle/>
          <a:p>
            <a:r>
              <a:rPr lang="en-US" dirty="0"/>
              <a:t>Believe we have some evident items to work on!</a:t>
            </a:r>
          </a:p>
          <a:p>
            <a:pPr lvl="1"/>
            <a:r>
              <a:rPr lang="en-US" dirty="0"/>
              <a:t>Geometry cuts !</a:t>
            </a:r>
          </a:p>
          <a:p>
            <a:pPr lvl="1"/>
            <a:r>
              <a:rPr lang="en-US" dirty="0"/>
              <a:t>Physics parameter tuning</a:t>
            </a:r>
          </a:p>
          <a:p>
            <a:pPr lvl="1"/>
            <a:r>
              <a:rPr lang="en-US" dirty="0"/>
              <a:t>Parametrized fast sim for few candidates</a:t>
            </a:r>
          </a:p>
          <a:p>
            <a:pPr>
              <a:spcBef>
                <a:spcPts val="1776"/>
              </a:spcBef>
            </a:pPr>
            <a:r>
              <a:rPr lang="en-US" dirty="0"/>
              <a:t>How to organize the work ?</a:t>
            </a:r>
          </a:p>
          <a:p>
            <a:pPr lvl="1"/>
            <a:r>
              <a:rPr lang="en-US" dirty="0"/>
              <a:t>Some dedicated task force / discussion forum would be appropriate / essential</a:t>
            </a:r>
          </a:p>
          <a:p>
            <a:pPr lvl="1"/>
            <a:r>
              <a:rPr lang="en-US" dirty="0"/>
              <a:t>Where to attach such task force ?</a:t>
            </a:r>
          </a:p>
          <a:p>
            <a:pPr lvl="1"/>
            <a:r>
              <a:rPr lang="en-US" dirty="0"/>
              <a:t>Participation and input from PWG and detector experts</a:t>
            </a:r>
          </a:p>
          <a:p>
            <a:pPr>
              <a:spcBef>
                <a:spcPts val="1500"/>
              </a:spcBef>
            </a:pPr>
            <a:r>
              <a:rPr lang="en-US" dirty="0"/>
              <a:t>Continuous performance monitoring</a:t>
            </a:r>
          </a:p>
          <a:p>
            <a:pPr lvl="1"/>
            <a:r>
              <a:rPr lang="en-US" dirty="0"/>
              <a:t>Wishful to have MC reports (such as included here) generated automatically and visible to collaboration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3DDE14-D513-3F4F-B704-EDE9D100F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3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5CF5F-7C35-964E-8B74-169144E4C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77" y="646690"/>
            <a:ext cx="9615423" cy="612409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259C6-81F0-554F-B78F-29029EF1092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5B26DD-67D6-324E-95CB-1009F623FC9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91547" y="1458927"/>
            <a:ext cx="10275526" cy="52069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“Simulate what we need for our physics goals, not more (and not less)”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“Achieve this need within the resource budget (no-gap scenario)”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This session is meant to</a:t>
            </a:r>
          </a:p>
          <a:p>
            <a:r>
              <a:rPr lang="en-US" dirty="0"/>
              <a:t>Get an updated picture of MC requirements needed for Run3 (feedback from PWGs)</a:t>
            </a:r>
          </a:p>
          <a:p>
            <a:r>
              <a:rPr lang="en-US" dirty="0"/>
              <a:t>Give latest numbers on G3/G4 (pp) performance as baseline</a:t>
            </a:r>
          </a:p>
          <a:p>
            <a:r>
              <a:rPr lang="en-US" dirty="0"/>
              <a:t>Give some pointers about simulation hotspots and areas where</a:t>
            </a:r>
          </a:p>
          <a:p>
            <a:pPr lvl="1"/>
            <a:r>
              <a:rPr lang="en-US" dirty="0"/>
              <a:t>Optimization / parameter tuning will be most effective</a:t>
            </a:r>
          </a:p>
          <a:p>
            <a:pPr lvl="1"/>
            <a:r>
              <a:rPr lang="en-US" dirty="0"/>
              <a:t>Fast-simulation modules could make impact</a:t>
            </a:r>
          </a:p>
          <a:p>
            <a:r>
              <a:rPr lang="en-US" dirty="0"/>
              <a:t>Trigger general discussions about approaches for simulation/workflow optimizations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22AE3B-48CC-114D-B3D5-C857666C1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DE4DD1B1-8CBC-DB42-9742-6AE7E58A30A1}"/>
              </a:ext>
            </a:extLst>
          </p:cNvPr>
          <p:cNvSpPr/>
          <p:nvPr/>
        </p:nvSpPr>
        <p:spPr>
          <a:xfrm>
            <a:off x="10302002" y="4255869"/>
            <a:ext cx="283385" cy="140473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C99E8B-F885-E948-A0E9-A391F481FE7C}"/>
              </a:ext>
            </a:extLst>
          </p:cNvPr>
          <p:cNvSpPr txBox="1"/>
          <p:nvPr/>
        </p:nvSpPr>
        <p:spPr>
          <a:xfrm>
            <a:off x="10567073" y="4455755"/>
            <a:ext cx="1482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This talk </a:t>
            </a:r>
            <a:r>
              <a:rPr lang="en-US" dirty="0"/>
              <a:t>… with overlap + extra info in </a:t>
            </a:r>
            <a:r>
              <a:rPr lang="en-US" dirty="0">
                <a:hlinkClick r:id="rId2"/>
              </a:rPr>
              <a:t>yesterday’s session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58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6F31A-1B9A-E848-91ED-3A0495C33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76" y="713310"/>
            <a:ext cx="7728481" cy="612409"/>
          </a:xfrm>
        </p:spPr>
        <p:txBody>
          <a:bodyPr>
            <a:normAutofit/>
          </a:bodyPr>
          <a:lstStyle/>
          <a:p>
            <a:r>
              <a:rPr lang="en-US" dirty="0"/>
              <a:t>Starting point: MC resources for pp (Run2 vs Run3)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9E056-0C44-D04E-A302-9BF2C14A48D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DEC34-67F8-3E4B-89F7-8B41F538FC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274C9CC-92C7-DD4D-BD29-CDA178D3F3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700325"/>
              </p:ext>
            </p:extLst>
          </p:nvPr>
        </p:nvGraphicFramePr>
        <p:xfrm>
          <a:off x="583938" y="1631924"/>
          <a:ext cx="5388981" cy="5020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Left Brace 6">
            <a:extLst>
              <a:ext uri="{FF2B5EF4-FFF2-40B4-BE49-F238E27FC236}">
                <a16:creationId xmlns:a16="http://schemas.microsoft.com/office/drawing/2014/main" id="{D462D485-3986-CD4C-B442-C07FF357F82E}"/>
              </a:ext>
            </a:extLst>
          </p:cNvPr>
          <p:cNvSpPr/>
          <p:nvPr/>
        </p:nvSpPr>
        <p:spPr>
          <a:xfrm>
            <a:off x="400241" y="2084615"/>
            <a:ext cx="367394" cy="150222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AE58FD56-0155-E246-8B7B-C70AB74BB9C3}"/>
              </a:ext>
            </a:extLst>
          </p:cNvPr>
          <p:cNvSpPr/>
          <p:nvPr/>
        </p:nvSpPr>
        <p:spPr>
          <a:xfrm>
            <a:off x="414989" y="4139201"/>
            <a:ext cx="367394" cy="150222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C0868D-9608-034B-931B-312426F37C10}"/>
              </a:ext>
            </a:extLst>
          </p:cNvPr>
          <p:cNvSpPr txBox="1"/>
          <p:nvPr/>
        </p:nvSpPr>
        <p:spPr>
          <a:xfrm rot="16200000">
            <a:off x="-159982" y="2658122"/>
            <a:ext cx="75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0AFCE2-84B8-F348-A628-D02DF7970145}"/>
              </a:ext>
            </a:extLst>
          </p:cNvPr>
          <p:cNvSpPr txBox="1"/>
          <p:nvPr/>
        </p:nvSpPr>
        <p:spPr>
          <a:xfrm rot="16200000">
            <a:off x="-145234" y="4640332"/>
            <a:ext cx="75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Run3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16ABF727-A776-3147-BB5A-6C014F3FC06C}"/>
              </a:ext>
            </a:extLst>
          </p:cNvPr>
          <p:cNvSpPr txBox="1">
            <a:spLocks/>
          </p:cNvSpPr>
          <p:nvPr/>
        </p:nvSpPr>
        <p:spPr>
          <a:xfrm>
            <a:off x="5972919" y="1631924"/>
            <a:ext cx="6219080" cy="1815766"/>
          </a:xfrm>
          <a:prstGeom prst="rect">
            <a:avLst/>
          </a:prstGeom>
        </p:spPr>
        <p:txBody>
          <a:bodyPr vert="horz" lIns="108000" tIns="0" rIns="108000" bIns="0" rtlCol="0">
            <a:norm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Run2:</a:t>
            </a:r>
          </a:p>
          <a:p>
            <a:r>
              <a:rPr lang="en-US" sz="1900" b="1" dirty="0"/>
              <a:t>Transport and digitization </a:t>
            </a:r>
            <a:r>
              <a:rPr lang="en-US" sz="1900" dirty="0"/>
              <a:t>major time consumers</a:t>
            </a:r>
          </a:p>
          <a:p>
            <a:r>
              <a:rPr lang="en-US" sz="1900" dirty="0"/>
              <a:t>Overall G4/G3 ratio: </a:t>
            </a:r>
            <a:r>
              <a:rPr lang="en-US" sz="1900" b="1" dirty="0"/>
              <a:t>2.0x (INCLXX); 1.2x (BERT);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B7331400-5C70-C044-8D0C-0EF9951C9BA0}"/>
              </a:ext>
            </a:extLst>
          </p:cNvPr>
          <p:cNvSpPr txBox="1">
            <a:spLocks/>
          </p:cNvSpPr>
          <p:nvPr/>
        </p:nvSpPr>
        <p:spPr>
          <a:xfrm>
            <a:off x="5972919" y="3218346"/>
            <a:ext cx="5943778" cy="3259496"/>
          </a:xfrm>
          <a:prstGeom prst="rect">
            <a:avLst/>
          </a:prstGeom>
        </p:spPr>
        <p:txBody>
          <a:bodyPr vert="horz" lIns="108000" tIns="0" rIns="108000" bIns="0" rtlCol="0">
            <a:normAutofit fontScale="85000" lnSpcReduction="20000"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/>
              <a:t>Run3:</a:t>
            </a:r>
            <a:r>
              <a:rPr lang="en-US" sz="2200" dirty="0"/>
              <a:t> (current status)</a:t>
            </a:r>
          </a:p>
          <a:p>
            <a:r>
              <a:rPr lang="en-US" sz="2200" dirty="0"/>
              <a:t>Transport time same as Run2 for the moment</a:t>
            </a:r>
          </a:p>
          <a:p>
            <a:r>
              <a:rPr lang="en-US" sz="2200" dirty="0"/>
              <a:t>Much improved time for digitization and </a:t>
            </a:r>
            <a:r>
              <a:rPr lang="en-US" sz="2200" dirty="0" err="1"/>
              <a:t>reco</a:t>
            </a:r>
            <a:endParaRPr lang="en-US" sz="2200" dirty="0"/>
          </a:p>
          <a:p>
            <a:r>
              <a:rPr lang="en-US" sz="2200" dirty="0"/>
              <a:t>Leads to increased effect of G4 globally</a:t>
            </a:r>
          </a:p>
          <a:p>
            <a:pPr lvl="1"/>
            <a:r>
              <a:rPr lang="en-US" sz="1800" b="1" dirty="0"/>
              <a:t>Potentially ~3.4x (INCLXX), ~1.4x (BERT)</a:t>
            </a:r>
          </a:p>
          <a:p>
            <a:pPr lvl="1"/>
            <a:r>
              <a:rPr lang="en-US" sz="1800" b="1" dirty="0"/>
              <a:t>Target to use INCLXX only in ITS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200" dirty="0"/>
              <a:t>Makes </a:t>
            </a:r>
            <a:r>
              <a:rPr lang="en-US" sz="2200" b="1" dirty="0"/>
              <a:t>transport the real hotspot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Calls for optimization effort focusing on transport (cuts, parameters)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Better applicability of traditional fast-sim methods (shower libraries)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99CF59-FD93-B548-AE1E-5EEAC227FECC}"/>
              </a:ext>
            </a:extLst>
          </p:cNvPr>
          <p:cNvSpPr txBox="1"/>
          <p:nvPr/>
        </p:nvSpPr>
        <p:spPr>
          <a:xfrm>
            <a:off x="462015" y="6006259"/>
            <a:ext cx="5632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Time in [s] for 100 pp events using production scripts on a benchmark machine; see </a:t>
            </a:r>
            <a:r>
              <a:rPr lang="en-US" sz="1600">
                <a:hlinkClick r:id="rId3"/>
              </a:rPr>
              <a:t>ALIROOT-7121</a:t>
            </a:r>
            <a:endParaRPr lang="en-US" sz="16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4AFCC3-FC9A-404D-BB6A-A1B39BAF5054}"/>
              </a:ext>
            </a:extLst>
          </p:cNvPr>
          <p:cNvSpPr txBox="1"/>
          <p:nvPr/>
        </p:nvSpPr>
        <p:spPr>
          <a:xfrm>
            <a:off x="3062122" y="4478762"/>
            <a:ext cx="138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78862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6F31A-1B9A-E848-91ED-3A0495C33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76" y="713310"/>
            <a:ext cx="7728481" cy="612409"/>
          </a:xfrm>
        </p:spPr>
        <p:txBody>
          <a:bodyPr>
            <a:normAutofit/>
          </a:bodyPr>
          <a:lstStyle/>
          <a:p>
            <a:r>
              <a:rPr lang="en-US"/>
              <a:t>Starting point: MC resources for pp (Run2 vs Run3)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9E056-0C44-D04E-A302-9BF2C14A48D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DEC34-67F8-3E4B-89F7-8B41F538FC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274C9CC-92C7-DD4D-BD29-CDA178D3F3F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83938" y="1631924"/>
          <a:ext cx="5388981" cy="5020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Left Brace 6">
            <a:extLst>
              <a:ext uri="{FF2B5EF4-FFF2-40B4-BE49-F238E27FC236}">
                <a16:creationId xmlns:a16="http://schemas.microsoft.com/office/drawing/2014/main" id="{D462D485-3986-CD4C-B442-C07FF357F82E}"/>
              </a:ext>
            </a:extLst>
          </p:cNvPr>
          <p:cNvSpPr/>
          <p:nvPr/>
        </p:nvSpPr>
        <p:spPr>
          <a:xfrm>
            <a:off x="400241" y="2084615"/>
            <a:ext cx="367394" cy="150222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AE58FD56-0155-E246-8B7B-C70AB74BB9C3}"/>
              </a:ext>
            </a:extLst>
          </p:cNvPr>
          <p:cNvSpPr/>
          <p:nvPr/>
        </p:nvSpPr>
        <p:spPr>
          <a:xfrm>
            <a:off x="414989" y="4139201"/>
            <a:ext cx="367394" cy="150222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C0868D-9608-034B-931B-312426F37C10}"/>
              </a:ext>
            </a:extLst>
          </p:cNvPr>
          <p:cNvSpPr txBox="1"/>
          <p:nvPr/>
        </p:nvSpPr>
        <p:spPr>
          <a:xfrm rot="16200000">
            <a:off x="-159982" y="2658122"/>
            <a:ext cx="75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Run2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0AFCE2-84B8-F348-A628-D02DF7970145}"/>
              </a:ext>
            </a:extLst>
          </p:cNvPr>
          <p:cNvSpPr txBox="1"/>
          <p:nvPr/>
        </p:nvSpPr>
        <p:spPr>
          <a:xfrm rot="16200000">
            <a:off x="-145234" y="4640332"/>
            <a:ext cx="75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Run3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235E7F-1D27-B449-9056-B49359EDBEE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321287" y="2246216"/>
            <a:ext cx="5698434" cy="2478184"/>
          </a:xfrm>
        </p:spPr>
        <p:txBody>
          <a:bodyPr>
            <a:normAutofit fontScale="62500" lnSpcReduction="20000"/>
          </a:bodyPr>
          <a:lstStyle/>
          <a:p>
            <a:r>
              <a:rPr lang="en-US" sz="2900" b="1" dirty="0"/>
              <a:t>Understand where we spend time in transport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Per detector categories (modules)</a:t>
            </a:r>
          </a:p>
          <a:p>
            <a:pPr lvl="1"/>
            <a:r>
              <a:rPr lang="en-US" dirty="0"/>
              <a:t>Per particle categories (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sz="2900" b="1" dirty="0"/>
              <a:t>Work out few suggestion to follow-up</a:t>
            </a:r>
          </a:p>
          <a:p>
            <a:pPr lvl="1"/>
            <a:endParaRPr lang="en-US" dirty="0"/>
          </a:p>
          <a:p>
            <a:r>
              <a:rPr lang="en-US" sz="2900" dirty="0"/>
              <a:t>Use </a:t>
            </a:r>
            <a:r>
              <a:rPr lang="en-US" sz="2900" dirty="0">
                <a:hlinkClick r:id="rId3"/>
              </a:rPr>
              <a:t>MCStepLogger</a:t>
            </a:r>
            <a:r>
              <a:rPr lang="en-US" sz="2900" dirty="0"/>
              <a:t> to collect step info</a:t>
            </a:r>
          </a:p>
          <a:p>
            <a:pPr lvl="1"/>
            <a:r>
              <a:rPr lang="en-US" dirty="0"/>
              <a:t>Works for both </a:t>
            </a:r>
            <a:r>
              <a:rPr lang="en-US" dirty="0" err="1"/>
              <a:t>AliRoot</a:t>
            </a:r>
            <a:r>
              <a:rPr lang="en-US" dirty="0"/>
              <a:t> and O2</a:t>
            </a:r>
          </a:p>
          <a:p>
            <a:pPr lvl="1"/>
            <a:r>
              <a:rPr lang="en-US" dirty="0"/>
              <a:t>Produces ROOT files which can be analyzed using any sort of query and cuts</a:t>
            </a:r>
          </a:p>
          <a:p>
            <a:pPr lvl="1"/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789BF84-C715-644C-83EC-E5EC3375A456}"/>
              </a:ext>
            </a:extLst>
          </p:cNvPr>
          <p:cNvCxnSpPr>
            <a:cxnSpLocks/>
          </p:cNvCxnSpPr>
          <p:nvPr/>
        </p:nvCxnSpPr>
        <p:spPr>
          <a:xfrm flipH="1">
            <a:off x="3087758" y="3586843"/>
            <a:ext cx="3068857" cy="16137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16EE327-9B6F-0A47-AFAC-284D00996599}"/>
              </a:ext>
            </a:extLst>
          </p:cNvPr>
          <p:cNvCxnSpPr>
            <a:cxnSpLocks/>
          </p:cNvCxnSpPr>
          <p:nvPr/>
        </p:nvCxnSpPr>
        <p:spPr>
          <a:xfrm flipH="1">
            <a:off x="2016741" y="3472070"/>
            <a:ext cx="4139874" cy="6671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898F0C3D-08AF-834B-98FF-ED0ECD41DC73}"/>
              </a:ext>
            </a:extLst>
          </p:cNvPr>
          <p:cNvSpPr/>
          <p:nvPr/>
        </p:nvSpPr>
        <p:spPr>
          <a:xfrm>
            <a:off x="6486993" y="5764959"/>
            <a:ext cx="54372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See also previous </a:t>
            </a:r>
            <a:r>
              <a:rPr lang="en-US" dirty="0">
                <a:hlinkClick r:id="rId4"/>
              </a:rPr>
              <a:t>CWG8 report </a:t>
            </a:r>
            <a:r>
              <a:rPr lang="en-US" dirty="0"/>
              <a:t>(2013) with similar focus and conclusions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AD60A4-A80A-8F40-A1BC-8CB1719D318B}"/>
              </a:ext>
            </a:extLst>
          </p:cNvPr>
          <p:cNvSpPr txBox="1"/>
          <p:nvPr/>
        </p:nvSpPr>
        <p:spPr>
          <a:xfrm>
            <a:off x="4337202" y="4829438"/>
            <a:ext cx="138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09556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49DA7-36B3-A542-919E-181621233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77" y="646690"/>
            <a:ext cx="9615423" cy="612409"/>
          </a:xfrm>
        </p:spPr>
        <p:txBody>
          <a:bodyPr/>
          <a:lstStyle/>
          <a:p>
            <a:r>
              <a:rPr lang="en-US"/>
              <a:t>General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C0C40-453D-6C40-8A80-9B644A07E38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A8D32E-21A2-BE46-8631-56BEBE7AF5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381B4E2-F72A-6443-9134-84EE7E80C68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501429471"/>
              </p:ext>
            </p:extLst>
          </p:nvPr>
        </p:nvGraphicFramePr>
        <p:xfrm>
          <a:off x="291546" y="1525907"/>
          <a:ext cx="11754679" cy="4796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2290">
                  <a:extLst>
                    <a:ext uri="{9D8B030D-6E8A-4147-A177-3AD203B41FA5}">
                      <a16:colId xmlns:a16="http://schemas.microsoft.com/office/drawing/2014/main" val="3654451196"/>
                    </a:ext>
                  </a:extLst>
                </a:gridCol>
                <a:gridCol w="1057239">
                  <a:extLst>
                    <a:ext uri="{9D8B030D-6E8A-4147-A177-3AD203B41FA5}">
                      <a16:colId xmlns:a16="http://schemas.microsoft.com/office/drawing/2014/main" val="1704361278"/>
                    </a:ext>
                  </a:extLst>
                </a:gridCol>
                <a:gridCol w="1057239">
                  <a:extLst>
                    <a:ext uri="{9D8B030D-6E8A-4147-A177-3AD203B41FA5}">
                      <a16:colId xmlns:a16="http://schemas.microsoft.com/office/drawing/2014/main" val="3319191788"/>
                    </a:ext>
                  </a:extLst>
                </a:gridCol>
                <a:gridCol w="1079974">
                  <a:extLst>
                    <a:ext uri="{9D8B030D-6E8A-4147-A177-3AD203B41FA5}">
                      <a16:colId xmlns:a16="http://schemas.microsoft.com/office/drawing/2014/main" val="3007303189"/>
                    </a:ext>
                  </a:extLst>
                </a:gridCol>
                <a:gridCol w="1547834">
                  <a:extLst>
                    <a:ext uri="{9D8B030D-6E8A-4147-A177-3AD203B41FA5}">
                      <a16:colId xmlns:a16="http://schemas.microsoft.com/office/drawing/2014/main" val="2310559741"/>
                    </a:ext>
                  </a:extLst>
                </a:gridCol>
                <a:gridCol w="2523680">
                  <a:extLst>
                    <a:ext uri="{9D8B030D-6E8A-4147-A177-3AD203B41FA5}">
                      <a16:colId xmlns:a16="http://schemas.microsoft.com/office/drawing/2014/main" val="1705670605"/>
                    </a:ext>
                  </a:extLst>
                </a:gridCol>
                <a:gridCol w="1760352">
                  <a:extLst>
                    <a:ext uri="{9D8B030D-6E8A-4147-A177-3AD203B41FA5}">
                      <a16:colId xmlns:a16="http://schemas.microsoft.com/office/drawing/2014/main" val="411484440"/>
                    </a:ext>
                  </a:extLst>
                </a:gridCol>
                <a:gridCol w="1546071">
                  <a:extLst>
                    <a:ext uri="{9D8B030D-6E8A-4147-A177-3AD203B41FA5}">
                      <a16:colId xmlns:a16="http://schemas.microsoft.com/office/drawing/2014/main" val="1370052891"/>
                    </a:ext>
                  </a:extLst>
                </a:gridCol>
              </a:tblGrid>
              <a:tr h="8573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transp.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steps (1E6)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Tracks (1E6)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steps/track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functional hotspots (Intel VTUNE)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dominating PDG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33528"/>
                  </a:ext>
                </a:extLst>
              </a:tr>
              <a:tr h="1261609">
                <a:tc>
                  <a:txBody>
                    <a:bodyPr/>
                    <a:lstStyle/>
                    <a:p>
                      <a:r>
                        <a:rPr lang="en-US"/>
                        <a:t>G3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1240s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11.64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geometry calculations (</a:t>
                      </a:r>
                      <a:r>
                        <a:rPr lang="en-US" err="1"/>
                        <a:t>TGeo</a:t>
                      </a:r>
                      <a:r>
                        <a:rPr lang="en-US"/>
                        <a:t> safety)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gamma: 36%</a:t>
                      </a:r>
                    </a:p>
                    <a:p>
                      <a:r>
                        <a:rPr lang="en-US" sz="1600">
                          <a:solidFill>
                            <a:srgbClr val="FF0000"/>
                          </a:solidFill>
                        </a:rPr>
                        <a:t>e-: 42%</a:t>
                      </a:r>
                    </a:p>
                    <a:p>
                      <a:r>
                        <a:rPr lang="en-US" sz="1600"/>
                        <a:t>e+: 7.2%</a:t>
                      </a:r>
                    </a:p>
                    <a:p>
                      <a:r>
                        <a:rPr lang="en-US" sz="1600"/>
                        <a:t>neutron: 5.6%</a:t>
                      </a:r>
                    </a:p>
                    <a:p>
                      <a:r>
                        <a:rPr lang="en-US" sz="1600"/>
                        <a:t>proton: 1.8%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err="1"/>
                        <a:t>VecGeom</a:t>
                      </a:r>
                      <a:r>
                        <a:rPr lang="en-US"/>
                        <a:t> would be beneficial</a:t>
                      </a:r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766727"/>
                  </a:ext>
                </a:extLst>
              </a:tr>
              <a:tr h="1317491">
                <a:tc>
                  <a:txBody>
                    <a:bodyPr/>
                    <a:lstStyle/>
                    <a:p>
                      <a:r>
                        <a:rPr lang="en-US"/>
                        <a:t>G4-BERT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1800s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geometry calculations (</a:t>
                      </a:r>
                      <a:r>
                        <a:rPr lang="en-US" err="1"/>
                        <a:t>TGeo</a:t>
                      </a:r>
                      <a:r>
                        <a:rPr lang="en-US"/>
                        <a:t> + </a:t>
                      </a:r>
                      <a:r>
                        <a:rPr lang="en-US" err="1"/>
                        <a:t>TGeo</a:t>
                      </a:r>
                      <a:r>
                        <a:rPr lang="en-US"/>
                        <a:t>/G4 conversions lookups)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gamma: 34.6%</a:t>
                      </a:r>
                    </a:p>
                    <a:p>
                      <a:r>
                        <a:rPr lang="en-US" sz="1600">
                          <a:solidFill>
                            <a:srgbClr val="FF0000"/>
                          </a:solidFill>
                        </a:rPr>
                        <a:t>e-: 51%</a:t>
                      </a:r>
                    </a:p>
                    <a:p>
                      <a:r>
                        <a:rPr lang="en-US" sz="1600"/>
                        <a:t>e+: 4.4%</a:t>
                      </a:r>
                    </a:p>
                    <a:p>
                      <a:r>
                        <a:rPr lang="en-US" sz="1600"/>
                        <a:t>neutron: 1.8%</a:t>
                      </a:r>
                    </a:p>
                    <a:p>
                      <a:r>
                        <a:rPr lang="en-US" sz="1600"/>
                        <a:t>proton: 1.6%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/>
                        <a:t>VecGeom</a:t>
                      </a:r>
                      <a:r>
                        <a:rPr lang="en-US"/>
                        <a:t> would be beneficial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429322"/>
                  </a:ext>
                </a:extLst>
              </a:tr>
              <a:tr h="1296637">
                <a:tc>
                  <a:txBody>
                    <a:bodyPr/>
                    <a:lstStyle/>
                    <a:p>
                      <a:r>
                        <a:rPr lang="en-US" dirty="0"/>
                        <a:t>G4-INCLXX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4404s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G4 physics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gamma: 33.6%</a:t>
                      </a:r>
                    </a:p>
                    <a:p>
                      <a:r>
                        <a:rPr lang="en-US" sz="1600">
                          <a:solidFill>
                            <a:srgbClr val="FF0000"/>
                          </a:solidFill>
                        </a:rPr>
                        <a:t>e-: 50.4%</a:t>
                      </a:r>
                    </a:p>
                    <a:p>
                      <a:r>
                        <a:rPr lang="en-US" sz="1600"/>
                        <a:t>e+: 4.2%</a:t>
                      </a:r>
                    </a:p>
                    <a:p>
                      <a:r>
                        <a:rPr lang="en-US" sz="1600"/>
                        <a:t>neutron: 3.2%</a:t>
                      </a:r>
                    </a:p>
                    <a:p>
                      <a:r>
                        <a:rPr lang="en-US" sz="1600"/>
                        <a:t>proton: 2.8%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6991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389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2960E-167A-7341-9AF8-BF0CD9671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77" y="659942"/>
            <a:ext cx="9615423" cy="612409"/>
          </a:xfrm>
        </p:spPr>
        <p:txBody>
          <a:bodyPr/>
          <a:lstStyle/>
          <a:p>
            <a:r>
              <a:rPr lang="en-US"/>
              <a:t>MC transport analysis dashboard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229AC71-D1BF-594A-8DCE-AE547663719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8437790" y="1004524"/>
            <a:ext cx="3754210" cy="264324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69A1C-6FBB-E14E-8A0D-5A70A10EE0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829E16-1C5C-5C42-8B24-B2436FDB4642}"/>
              </a:ext>
            </a:extLst>
          </p:cNvPr>
          <p:cNvSpPr txBox="1"/>
          <p:nvPr/>
        </p:nvSpPr>
        <p:spPr>
          <a:xfrm>
            <a:off x="4549322" y="4357912"/>
            <a:ext cx="3672179" cy="92333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Advertisement that we can get access to insightful (big) data and we should use it!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37F2CE8-25AE-E946-B1EF-229087C19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023" y="1042543"/>
            <a:ext cx="3797478" cy="25753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BB03BB-3E32-0D44-9D3C-16D26FEEA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8590" y="4025900"/>
            <a:ext cx="3670269" cy="26341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6D6528F-2738-AD4E-89A4-A4B54A8FEE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420" y="1082300"/>
            <a:ext cx="3578346" cy="24266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CDFE2BA-6DC6-F149-91AD-1DF7B3B098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731" y="4025900"/>
            <a:ext cx="3641035" cy="260921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24C01F0-5F5A-F049-B6D3-CF0B959A3365}"/>
              </a:ext>
            </a:extLst>
          </p:cNvPr>
          <p:cNvSpPr txBox="1"/>
          <p:nvPr/>
        </p:nvSpPr>
        <p:spPr>
          <a:xfrm>
            <a:off x="5478283" y="277142"/>
            <a:ext cx="2088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432FF"/>
                </a:solidFill>
              </a:rPr>
              <a:t>Blue G4 (INCLXX)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C64E1C-9BF1-6A44-A69D-AC68A2E97079}"/>
              </a:ext>
            </a:extLst>
          </p:cNvPr>
          <p:cNvSpPr txBox="1"/>
          <p:nvPr/>
        </p:nvSpPr>
        <p:spPr>
          <a:xfrm>
            <a:off x="8426891" y="293815"/>
            <a:ext cx="1174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Red G3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B6C455-A431-A44A-91D7-1E084FA6F9F8}"/>
              </a:ext>
            </a:extLst>
          </p:cNvPr>
          <p:cNvSpPr txBox="1"/>
          <p:nvPr/>
        </p:nvSpPr>
        <p:spPr>
          <a:xfrm>
            <a:off x="10095019" y="2994992"/>
            <a:ext cx="1354859" cy="31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log10(E/ GeV)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5A73E4-6181-8848-B01F-10233DB9BB26}"/>
              </a:ext>
            </a:extLst>
          </p:cNvPr>
          <p:cNvSpPr txBox="1"/>
          <p:nvPr/>
        </p:nvSpPr>
        <p:spPr>
          <a:xfrm>
            <a:off x="4549322" y="5592516"/>
            <a:ext cx="3672179" cy="92333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Selections/cuts/joins can be applied to study very specific questions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B8D269-D802-EC49-82A6-1E1B22BE58BD}"/>
              </a:ext>
            </a:extLst>
          </p:cNvPr>
          <p:cNvSpPr txBox="1"/>
          <p:nvPr/>
        </p:nvSpPr>
        <p:spPr>
          <a:xfrm>
            <a:off x="1590261" y="3563080"/>
            <a:ext cx="1881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#Secondaries per step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536AEB-D2DD-8745-A5F9-5B80744D06E8}"/>
              </a:ext>
            </a:extLst>
          </p:cNvPr>
          <p:cNvSpPr txBox="1"/>
          <p:nvPr/>
        </p:nvSpPr>
        <p:spPr>
          <a:xfrm>
            <a:off x="4720341" y="3580848"/>
            <a:ext cx="1455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Steps per track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68E889-C926-4244-8604-3BFC984E769D}"/>
              </a:ext>
            </a:extLst>
          </p:cNvPr>
          <p:cNvSpPr txBox="1"/>
          <p:nvPr/>
        </p:nvSpPr>
        <p:spPr>
          <a:xfrm>
            <a:off x="8653099" y="3608016"/>
            <a:ext cx="31467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Energy spectrum of transported tracks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0A78BF-5D45-C24F-9C65-79C31038DBB6}"/>
              </a:ext>
            </a:extLst>
          </p:cNvPr>
          <p:cNvSpPr txBox="1"/>
          <p:nvPr/>
        </p:nvSpPr>
        <p:spPr>
          <a:xfrm>
            <a:off x="9199074" y="4551607"/>
            <a:ext cx="1573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Field values used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127B28D-D369-0646-B544-B7F20AAFC919}"/>
              </a:ext>
            </a:extLst>
          </p:cNvPr>
          <p:cNvSpPr txBox="1"/>
          <p:nvPr/>
        </p:nvSpPr>
        <p:spPr>
          <a:xfrm>
            <a:off x="1288906" y="5707203"/>
            <a:ext cx="1573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Z-Position profile</a:t>
            </a:r>
          </a:p>
        </p:txBody>
      </p:sp>
    </p:spTree>
    <p:extLst>
      <p:ext uri="{BB962C8B-B14F-4D97-AF65-F5344CB8AC3E}">
        <p14:creationId xmlns:p14="http://schemas.microsoft.com/office/powerpoint/2010/main" val="114056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F22BD-A11F-3643-9351-D0F4D4B31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77" y="655921"/>
            <a:ext cx="9615423" cy="612409"/>
          </a:xfrm>
        </p:spPr>
        <p:txBody>
          <a:bodyPr/>
          <a:lstStyle/>
          <a:p>
            <a:r>
              <a:rPr lang="en-US" dirty="0"/>
              <a:t>Where are MC steps done (Run2 pp setup)?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79170-7BC9-FC48-AB7F-43ED30C3CB7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EC3FBF-EE05-9D44-BDBE-FCCCFE3C614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914259" y="1414191"/>
            <a:ext cx="3148011" cy="5284217"/>
          </a:xfrm>
        </p:spPr>
        <p:txBody>
          <a:bodyPr>
            <a:normAutofit/>
          </a:bodyPr>
          <a:lstStyle/>
          <a:p>
            <a:r>
              <a:rPr lang="en-US" sz="2000" dirty="0"/>
              <a:t>(</a:t>
            </a:r>
            <a:r>
              <a:rPr lang="en-US" sz="2000" dirty="0" err="1"/>
              <a:t>Suprisingly</a:t>
            </a:r>
            <a:r>
              <a:rPr lang="en-US" sz="2000" dirty="0"/>
              <a:t>) most MC steps are done in non-sensitive detector areas</a:t>
            </a:r>
          </a:p>
          <a:p>
            <a:pPr lvl="1"/>
            <a:r>
              <a:rPr lang="en-US" sz="1600" dirty="0">
                <a:solidFill>
                  <a:srgbClr val="0070C0"/>
                </a:solidFill>
              </a:rPr>
              <a:t>DIPO, PIPE, BODY/ALIC standing out</a:t>
            </a:r>
          </a:p>
          <a:p>
            <a:r>
              <a:rPr lang="en-US" sz="2000" dirty="0"/>
              <a:t>AD most important sensitive part (ZDC not included)</a:t>
            </a:r>
          </a:p>
          <a:p>
            <a:r>
              <a:rPr lang="en-US" sz="2000" dirty="0"/>
              <a:t>G3/G4 differ somewhat (DIPO, BODY)</a:t>
            </a:r>
          </a:p>
          <a:p>
            <a:r>
              <a:rPr lang="en-US" sz="2000" dirty="0"/>
              <a:t>Details for DIPO on next slide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3796E-EE18-B54B-8FC5-059DDCA53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100-000004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66061" y="1618348"/>
          <a:ext cx="7391868" cy="5080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0918DD95-C7B0-DF41-9A82-EDA40DB44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017" y="1634161"/>
            <a:ext cx="2651791" cy="2349141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6610270-AAB1-7048-80E2-C9D973AFEAB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804809" y="1414191"/>
          <a:ext cx="3322862" cy="2714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5BEF1C4-FD3C-EE49-88DA-36C6D837644E}"/>
              </a:ext>
            </a:extLst>
          </p:cNvPr>
          <p:cNvSpPr txBox="1"/>
          <p:nvPr/>
        </p:nvSpPr>
        <p:spPr>
          <a:xfrm>
            <a:off x="5387352" y="1598099"/>
            <a:ext cx="532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797F9E-49DD-4246-82FE-6348D30CA5DD}"/>
              </a:ext>
            </a:extLst>
          </p:cNvPr>
          <p:cNvSpPr txBox="1"/>
          <p:nvPr/>
        </p:nvSpPr>
        <p:spPr>
          <a:xfrm>
            <a:off x="8192595" y="1618348"/>
            <a:ext cx="532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FF0726-356A-F343-B868-4E30069B0B89}"/>
              </a:ext>
            </a:extLst>
          </p:cNvPr>
          <p:cNvSpPr txBox="1"/>
          <p:nvPr/>
        </p:nvSpPr>
        <p:spPr>
          <a:xfrm>
            <a:off x="5562600" y="4470400"/>
            <a:ext cx="1485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6EAC46"/>
                </a:solidFill>
              </a:rPr>
              <a:t>Green = G4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3A41DD-1E21-F94A-A045-3E966AE60996}"/>
              </a:ext>
            </a:extLst>
          </p:cNvPr>
          <p:cNvSpPr txBox="1"/>
          <p:nvPr/>
        </p:nvSpPr>
        <p:spPr>
          <a:xfrm>
            <a:off x="5562600" y="4753374"/>
            <a:ext cx="1485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64478"/>
                </a:solidFill>
              </a:rPr>
              <a:t>Blue = G3</a:t>
            </a:r>
          </a:p>
        </p:txBody>
      </p:sp>
    </p:spTree>
    <p:extLst>
      <p:ext uri="{BB962C8B-B14F-4D97-AF65-F5344CB8AC3E}">
        <p14:creationId xmlns:p14="http://schemas.microsoft.com/office/powerpoint/2010/main" val="374483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8418-1160-9B48-AC51-876DACF47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77" y="633438"/>
            <a:ext cx="9615423" cy="612409"/>
          </a:xfrm>
        </p:spPr>
        <p:txBody>
          <a:bodyPr/>
          <a:lstStyle/>
          <a:p>
            <a:r>
              <a:rPr lang="en-US" dirty="0"/>
              <a:t>DIPO: Most evident optimization target for G4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262CDF-5E99-144B-8581-B7ACDD9C7F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53C38D-89C2-FE49-909C-42711AB5A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441" y="1094489"/>
            <a:ext cx="7631236" cy="5584607"/>
          </a:xfrm>
          <a:prstGeom prst="rect">
            <a:avLst/>
          </a:prstGeom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B7A247D-8E38-1943-A3EF-39652C93D878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168789834"/>
              </p:ext>
            </p:extLst>
          </p:nvPr>
        </p:nvGraphicFramePr>
        <p:xfrm>
          <a:off x="8726555" y="1245847"/>
          <a:ext cx="3001617" cy="3121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4D0CC95B-9743-A446-8608-EEDDDEE3E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8011" y="4101549"/>
            <a:ext cx="3474233" cy="2424725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5BE815D-C418-E947-8A53-EFD6AF4AD8F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5"/>
          <a:stretch>
            <a:fillRect/>
          </a:stretch>
        </p:blipFill>
        <p:spPr>
          <a:xfrm>
            <a:off x="2969246" y="1363217"/>
            <a:ext cx="3652064" cy="2716411"/>
          </a:xfr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0C041CB-F3F0-7142-9595-2022184BD62C}"/>
              </a:ext>
            </a:extLst>
          </p:cNvPr>
          <p:cNvCxnSpPr>
            <a:cxnSpLocks/>
          </p:cNvCxnSpPr>
          <p:nvPr/>
        </p:nvCxnSpPr>
        <p:spPr>
          <a:xfrm>
            <a:off x="3498573" y="4075042"/>
            <a:ext cx="2862470" cy="15703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3EA669A-A59B-4942-8733-8C21801089C1}"/>
              </a:ext>
            </a:extLst>
          </p:cNvPr>
          <p:cNvSpPr txBox="1"/>
          <p:nvPr/>
        </p:nvSpPr>
        <p:spPr>
          <a:xfrm>
            <a:off x="3908468" y="5641730"/>
            <a:ext cx="1113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 / cm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D2F3D2-7E80-9547-8D6E-CC4DD0F153B4}"/>
              </a:ext>
            </a:extLst>
          </p:cNvPr>
          <p:cNvSpPr txBox="1"/>
          <p:nvPr/>
        </p:nvSpPr>
        <p:spPr>
          <a:xfrm>
            <a:off x="1167318" y="1363217"/>
            <a:ext cx="1032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 / cm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B28E7D-0224-BD4B-9207-A24DD348C43D}"/>
              </a:ext>
            </a:extLst>
          </p:cNvPr>
          <p:cNvSpPr txBox="1"/>
          <p:nvPr/>
        </p:nvSpPr>
        <p:spPr>
          <a:xfrm>
            <a:off x="5021650" y="4210875"/>
            <a:ext cx="3015761" cy="120032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Dominated by a single iron material on A-side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Gain up to ~25% by optimizing this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9B2F45-42D7-0440-B8A7-B609364AE2CE}"/>
              </a:ext>
            </a:extLst>
          </p:cNvPr>
          <p:cNvSpPr txBox="1"/>
          <p:nvPr/>
        </p:nvSpPr>
        <p:spPr>
          <a:xfrm>
            <a:off x="10178064" y="6075657"/>
            <a:ext cx="1323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log10(E/ GeV)</a:t>
            </a:r>
          </a:p>
        </p:txBody>
      </p:sp>
    </p:spTree>
    <p:extLst>
      <p:ext uri="{BB962C8B-B14F-4D97-AF65-F5344CB8AC3E}">
        <p14:creationId xmlns:p14="http://schemas.microsoft.com/office/powerpoint/2010/main" val="35181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8867A-3074-994B-9348-955AA9682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76" y="679459"/>
            <a:ext cx="9615423" cy="612409"/>
          </a:xfrm>
        </p:spPr>
        <p:txBody>
          <a:bodyPr/>
          <a:lstStyle/>
          <a:p>
            <a:r>
              <a:rPr lang="en-US" dirty="0"/>
              <a:t>Summary : Finding about sim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CD4E0-58D8-C64F-AC87-CE9353FB6F8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590A01-5339-E645-9ABE-491F0023AE6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45676" y="1439770"/>
            <a:ext cx="11081281" cy="5292335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Few very dominating materials</a:t>
            </a:r>
            <a:r>
              <a:rPr lang="en-US" dirty="0"/>
              <a:t> (</a:t>
            </a:r>
            <a:r>
              <a:rPr lang="en-US" dirty="0" err="1"/>
              <a:t>voMagnetYoke</a:t>
            </a:r>
            <a:r>
              <a:rPr lang="en-US" dirty="0"/>
              <a:t>, PIPE)</a:t>
            </a:r>
          </a:p>
          <a:p>
            <a:pPr lvl="1"/>
            <a:r>
              <a:rPr lang="en-US" dirty="0"/>
              <a:t>Should be priority target of optimization</a:t>
            </a:r>
          </a:p>
          <a:p>
            <a:pPr lvl="2"/>
            <a:r>
              <a:rPr lang="en-US" dirty="0"/>
              <a:t>Cut optimizations</a:t>
            </a:r>
          </a:p>
          <a:p>
            <a:pPr lvl="2"/>
            <a:r>
              <a:rPr lang="en-US" dirty="0"/>
              <a:t>Parametrized/fast simulation</a:t>
            </a:r>
          </a:p>
          <a:p>
            <a:r>
              <a:rPr lang="en-US" dirty="0">
                <a:solidFill>
                  <a:srgbClr val="0432FF"/>
                </a:solidFill>
              </a:rPr>
              <a:t>Too large geometry cuts in general</a:t>
            </a:r>
            <a:r>
              <a:rPr lang="en-US" dirty="0"/>
              <a:t>; Too many steps (G3) far away from any detector in mother volume</a:t>
            </a:r>
          </a:p>
          <a:p>
            <a:pPr lvl="1"/>
            <a:r>
              <a:rPr lang="en-US" dirty="0"/>
              <a:t>Example: taking out ACORDE reduces mother volume and instantly gives 10% gain for G3</a:t>
            </a:r>
          </a:p>
          <a:p>
            <a:pPr lvl="1"/>
            <a:r>
              <a:rPr lang="en-US" dirty="0"/>
              <a:t>In general should try to apply geometry tracking cuts as tight as possible</a:t>
            </a:r>
          </a:p>
          <a:p>
            <a:pPr lvl="2"/>
            <a:r>
              <a:rPr lang="en-US" dirty="0"/>
              <a:t>Set </a:t>
            </a:r>
            <a:r>
              <a:rPr lang="en-US" dirty="0" err="1"/>
              <a:t>Rmax</a:t>
            </a:r>
            <a:r>
              <a:rPr lang="en-US" dirty="0"/>
              <a:t>, </a:t>
            </a:r>
            <a:r>
              <a:rPr lang="en-US" dirty="0" err="1"/>
              <a:t>ZmaxA</a:t>
            </a:r>
            <a:r>
              <a:rPr lang="en-US" dirty="0"/>
              <a:t>, </a:t>
            </a:r>
            <a:r>
              <a:rPr lang="en-US" dirty="0" err="1"/>
              <a:t>ZmaxC</a:t>
            </a:r>
            <a:r>
              <a:rPr lang="en-US" dirty="0"/>
              <a:t>, implement “black body” absorber with custom voxels</a:t>
            </a:r>
          </a:p>
          <a:p>
            <a:pPr lvl="2"/>
            <a:r>
              <a:rPr lang="en-US" dirty="0"/>
              <a:t>Might need systematic studies</a:t>
            </a:r>
          </a:p>
          <a:p>
            <a:pPr lvl="1"/>
            <a:r>
              <a:rPr lang="en-US" dirty="0"/>
              <a:t>Crude / fast transport in ALIC</a:t>
            </a:r>
          </a:p>
          <a:p>
            <a:r>
              <a:rPr lang="en-US" dirty="0">
                <a:solidFill>
                  <a:srgbClr val="0432FF"/>
                </a:solidFill>
              </a:rPr>
              <a:t>AD (apart from ZDC) most resource taking sensitive module</a:t>
            </a:r>
            <a:endParaRPr lang="en-US" dirty="0"/>
          </a:p>
          <a:p>
            <a:r>
              <a:rPr lang="en-US" dirty="0"/>
              <a:t>Tailored productions (taking out certain modules or secondaries) if possible will save resources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DD948-3C80-634E-BA1F-4447001B5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0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sharepoint/v3/field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116831</TotalTime>
  <Words>836</Words>
  <Application>Microsoft Macintosh PowerPoint</Application>
  <PresentationFormat>Widescreen</PresentationFormat>
  <Paragraphs>159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Thème Office</vt:lpstr>
      <vt:lpstr>Opportunities for simulation optimizations (in Run3)  Sandro Wenzel (CERN) </vt:lpstr>
      <vt:lpstr>Introduction</vt:lpstr>
      <vt:lpstr>Starting point: MC resources for pp (Run2 vs Run3)</vt:lpstr>
      <vt:lpstr>Starting point: MC resources for pp (Run2 vs Run3)</vt:lpstr>
      <vt:lpstr>General overview</vt:lpstr>
      <vt:lpstr>MC transport analysis dashboard</vt:lpstr>
      <vt:lpstr>Where are MC steps done (Run2 pp setup)?</vt:lpstr>
      <vt:lpstr>DIPO: Most evident optimization target for G4</vt:lpstr>
      <vt:lpstr>Summary : Finding about sim performance</vt:lpstr>
      <vt:lpstr>How to continue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Sandro Wenzel</cp:lastModifiedBy>
  <cp:revision>4175</cp:revision>
  <cp:lastPrinted>2018-12-04T15:48:10Z</cp:lastPrinted>
  <dcterms:created xsi:type="dcterms:W3CDTF">2010-04-12T23:12:02Z</dcterms:created>
  <dcterms:modified xsi:type="dcterms:W3CDTF">2019-04-03T11:50:57Z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