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91" r:id="rId6"/>
    <p:sldId id="289" r:id="rId7"/>
    <p:sldId id="455" r:id="rId8"/>
    <p:sldId id="456" r:id="rId9"/>
    <p:sldId id="457" r:id="rId10"/>
    <p:sldId id="458" r:id="rId11"/>
    <p:sldId id="459" r:id="rId12"/>
    <p:sldId id="460" r:id="rId13"/>
    <p:sldId id="271" r:id="rId14"/>
    <p:sldId id="315" r:id="rId15"/>
    <p:sldId id="452" r:id="rId16"/>
    <p:sldId id="264" r:id="rId17"/>
    <p:sldId id="426" r:id="rId18"/>
    <p:sldId id="427" r:id="rId19"/>
    <p:sldId id="258" r:id="rId20"/>
    <p:sldId id="462" r:id="rId21"/>
    <p:sldId id="261" r:id="rId22"/>
    <p:sldId id="262" r:id="rId23"/>
    <p:sldId id="396" r:id="rId24"/>
    <p:sldId id="377" r:id="rId25"/>
    <p:sldId id="266" r:id="rId26"/>
    <p:sldId id="461" r:id="rId27"/>
    <p:sldId id="268" r:id="rId28"/>
    <p:sldId id="282" r:id="rId2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6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eusz Sosin" initials="MS" lastIdx="1" clrIdx="0">
    <p:extLst>
      <p:ext uri="{19B8F6BF-5375-455C-9EA6-DF929625EA0E}">
        <p15:presenceInfo xmlns:p15="http://schemas.microsoft.com/office/powerpoint/2012/main" userId="S-1-5-21-1526224874-1540688658-1361462980-86017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71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31" autoAdjust="0"/>
    <p:restoredTop sz="94506" autoAdjust="0"/>
  </p:normalViewPr>
  <p:slideViewPr>
    <p:cSldViewPr snapToObjects="1" showGuides="1">
      <p:cViewPr varScale="1">
        <p:scale>
          <a:sx n="117" d="100"/>
          <a:sy n="117" d="100"/>
        </p:scale>
        <p:origin x="192" y="384"/>
      </p:cViewPr>
      <p:guideLst>
        <p:guide orient="horz" pos="1606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277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1306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32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6651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279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M. Giovannozzi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M. Giovannozzi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971600" y="1755150"/>
            <a:ext cx="7776864" cy="1350000"/>
          </a:xfrm>
        </p:spPr>
        <p:txBody>
          <a:bodyPr/>
          <a:lstStyle/>
          <a:p>
            <a:r>
              <a:rPr lang="en-GB" dirty="0"/>
              <a:t>HL-LHC remote alignment system: what it is and what it will bring us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467544" y="2859782"/>
            <a:ext cx="8208912" cy="1296144"/>
          </a:xfrm>
        </p:spPr>
        <p:txBody>
          <a:bodyPr>
            <a:normAutofit/>
          </a:bodyPr>
          <a:lstStyle/>
          <a:p>
            <a:r>
              <a:rPr lang="en-GB" dirty="0"/>
              <a:t>R. De Maria, P. </a:t>
            </a:r>
            <a:r>
              <a:rPr lang="en-GB" dirty="0" err="1"/>
              <a:t>Fessia</a:t>
            </a:r>
            <a:r>
              <a:rPr lang="en-GB" dirty="0"/>
              <a:t>, D. </a:t>
            </a:r>
            <a:r>
              <a:rPr lang="en-GB" dirty="0" err="1"/>
              <a:t>Gamba</a:t>
            </a:r>
            <a:r>
              <a:rPr lang="en-GB" dirty="0"/>
              <a:t>, M. Giovannozzi, J. Hansen, A. </a:t>
            </a:r>
            <a:r>
              <a:rPr lang="en-GB" dirty="0" err="1"/>
              <a:t>Herty</a:t>
            </a:r>
            <a:r>
              <a:rPr lang="en-GB" dirty="0"/>
              <a:t>, I. Lamas Garcia, H. </a:t>
            </a:r>
            <a:r>
              <a:rPr lang="en-GB" dirty="0" err="1"/>
              <a:t>Mainaud</a:t>
            </a:r>
            <a:r>
              <a:rPr lang="en-GB" dirty="0"/>
              <a:t> Durand, S. </a:t>
            </a:r>
            <a:r>
              <a:rPr lang="en-GB" dirty="0" err="1"/>
              <a:t>Redaelli</a:t>
            </a:r>
            <a:r>
              <a:rPr lang="en-GB" dirty="0"/>
              <a:t>, M. </a:t>
            </a:r>
            <a:r>
              <a:rPr lang="en-GB" dirty="0" err="1"/>
              <a:t>Sosin</a:t>
            </a:r>
            <a:r>
              <a:rPr lang="en-GB" dirty="0"/>
              <a:t>, CERN, Geneva, Switzerland</a:t>
            </a:r>
          </a:p>
          <a:p>
            <a:endParaRPr lang="en-GB" sz="2600" dirty="0"/>
          </a:p>
          <a:p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07504" y="4424362"/>
            <a:ext cx="7848872" cy="261938"/>
          </a:xfrm>
        </p:spPr>
        <p:txBody>
          <a:bodyPr>
            <a:noAutofit/>
          </a:bodyPr>
          <a:lstStyle/>
          <a:p>
            <a:r>
              <a:rPr lang="en-GB" sz="1800" i="0" dirty="0">
                <a:solidFill>
                  <a:schemeClr val="bg2"/>
                </a:solidFill>
              </a:rPr>
              <a:t>9th HL-LHC Collaboration Meeting, </a:t>
            </a:r>
            <a:r>
              <a:rPr lang="en-GB" sz="1800" i="0" dirty="0" err="1">
                <a:solidFill>
                  <a:schemeClr val="bg2"/>
                </a:solidFill>
              </a:rPr>
              <a:t>Fermilab</a:t>
            </a:r>
            <a:r>
              <a:rPr lang="en-GB" sz="1800" i="0" dirty="0">
                <a:solidFill>
                  <a:schemeClr val="bg2"/>
                </a:solidFill>
              </a:rPr>
              <a:t>, USA - 14-16 October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039" y="4515966"/>
            <a:ext cx="2039689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109344" y="-1805325"/>
            <a:ext cx="4566300" cy="871193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56917F-7C3C-5248-B249-73A90E010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3CB10-258D-3E4D-98AE-6395F1629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F210D45-F66A-4D41-BB52-1B54A81C75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4008" y="4150078"/>
            <a:ext cx="4474800" cy="1013960"/>
          </a:xfrm>
          <a:solidFill>
            <a:schemeClr val="lt1"/>
          </a:solidFill>
        </p:spPr>
        <p:txBody>
          <a:bodyPr>
            <a:normAutofit fontScale="47500" lnSpcReduction="20000"/>
          </a:bodyPr>
          <a:lstStyle/>
          <a:p>
            <a:pPr marL="0" indent="0" algn="l">
              <a:buNone/>
            </a:pPr>
            <a:endParaRPr lang="en-GB" dirty="0"/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The Full Remote Alignment System (FRAS) allows</a:t>
            </a:r>
          </a:p>
          <a:p>
            <a:pPr lvl="1" algn="l"/>
            <a:r>
              <a:rPr lang="en-GB" dirty="0"/>
              <a:t>Aligning rigidly and remotely all the components from Q1 to Q5 on both sides of the Interaction Point within ± 2.5 mm</a:t>
            </a:r>
          </a:p>
          <a:p>
            <a:pPr lvl="1" algn="l"/>
            <a:r>
              <a:rPr lang="en-GB" dirty="0"/>
              <a:t>Moving independently the components within the stroke of the corresponding bellows.</a:t>
            </a:r>
          </a:p>
          <a:p>
            <a:endParaRPr lang="en-GB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/>
              <a:t>FRAS in a nutshell</a:t>
            </a:r>
          </a:p>
        </p:txBody>
      </p:sp>
    </p:spTree>
    <p:extLst>
      <p:ext uri="{BB962C8B-B14F-4D97-AF65-F5344CB8AC3E}">
        <p14:creationId xmlns:p14="http://schemas.microsoft.com/office/powerpoint/2010/main" val="545776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re 1"/>
          <p:cNvSpPr txBox="1">
            <a:spLocks/>
          </p:cNvSpPr>
          <p:nvPr/>
        </p:nvSpPr>
        <p:spPr>
          <a:xfrm>
            <a:off x="1602000" y="-20538"/>
            <a:ext cx="5940000" cy="54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100" dirty="0">
                <a:solidFill>
                  <a:srgbClr val="0093BE"/>
                </a:solidFill>
              </a:rPr>
              <a:t>Strategy to measure the alignment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66449CE-FDCC-7C4D-B12C-BE144BC7CDF6}"/>
              </a:ext>
            </a:extLst>
          </p:cNvPr>
          <p:cNvGrpSpPr/>
          <p:nvPr/>
        </p:nvGrpSpPr>
        <p:grpSpPr>
          <a:xfrm>
            <a:off x="1235209" y="915454"/>
            <a:ext cx="6655734" cy="3728257"/>
            <a:chOff x="1235209" y="915454"/>
            <a:chExt cx="6655734" cy="3728257"/>
          </a:xfrm>
        </p:grpSpPr>
        <p:grpSp>
          <p:nvGrpSpPr>
            <p:cNvPr id="18" name="Group 17"/>
            <p:cNvGrpSpPr/>
            <p:nvPr/>
          </p:nvGrpSpPr>
          <p:grpSpPr>
            <a:xfrm>
              <a:off x="1235209" y="915454"/>
              <a:ext cx="6486848" cy="3728257"/>
              <a:chOff x="173487" y="908179"/>
              <a:chExt cx="8649131" cy="497100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365304" y="1100350"/>
                <a:ext cx="8457314" cy="4312423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6388826" y="5163521"/>
                <a:ext cx="2310891" cy="71566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longitudinal measurement</a:t>
                </a:r>
              </a:p>
              <a:p>
                <a:pPr algn="ctr"/>
                <a:r>
                  <a:rPr lang="en-US" sz="788" dirty="0">
                    <a:solidFill>
                      <a:schemeClr val="bg1">
                        <a:lumMod val="65000"/>
                      </a:schemeClr>
                    </a:solidFill>
                  </a:rPr>
                  <a:t>was: capacitive DOMS sensor</a:t>
                </a:r>
              </a:p>
              <a:p>
                <a:pPr algn="ctr"/>
                <a:r>
                  <a:rPr lang="en-US" sz="1050" dirty="0">
                    <a:solidFill>
                      <a:srgbClr val="595959"/>
                    </a:solidFill>
                  </a:rPr>
                  <a:t>short range MT-FSI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4694551" y="908179"/>
                <a:ext cx="2548597" cy="92332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rgbClr val="7A9EC7"/>
                    </a:solidFill>
                  </a:rPr>
                  <a:t>Hydrostatic Levelling System</a:t>
                </a:r>
              </a:p>
              <a:p>
                <a:pPr algn="ctr"/>
                <a:r>
                  <a:rPr lang="en-US" sz="750" dirty="0">
                    <a:solidFill>
                      <a:schemeClr val="bg1">
                        <a:lumMod val="65000"/>
                      </a:schemeClr>
                    </a:solidFill>
                  </a:rPr>
                  <a:t>was: capacitive HLS sensor</a:t>
                </a:r>
              </a:p>
              <a:p>
                <a:pPr algn="ctr"/>
                <a:r>
                  <a:rPr lang="en-US" sz="1050" dirty="0">
                    <a:solidFill>
                      <a:srgbClr val="7A9EC7"/>
                    </a:solidFill>
                  </a:rPr>
                  <a:t>interferometric sensor MT-FSI</a:t>
                </a: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3830455" y="3994897"/>
                <a:ext cx="2304256" cy="923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rgbClr val="0000FF"/>
                    </a:solidFill>
                  </a:rPr>
                  <a:t>Wire Positioning System</a:t>
                </a:r>
              </a:p>
              <a:p>
                <a:pPr algn="ctr"/>
                <a:r>
                  <a:rPr lang="en-US" sz="750" dirty="0">
                    <a:solidFill>
                      <a:srgbClr val="A6A6A6"/>
                    </a:solidFill>
                  </a:rPr>
                  <a:t>was: capacitive WPS sensor</a:t>
                </a:r>
              </a:p>
              <a:p>
                <a:pPr algn="ctr"/>
                <a:r>
                  <a:rPr lang="en-US" sz="1050" dirty="0">
                    <a:solidFill>
                      <a:srgbClr val="0000FF"/>
                    </a:solidFill>
                  </a:rPr>
                  <a:t>capacitive in-house sensor &amp; new electronics</a:t>
                </a: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 rot="21399063">
                <a:off x="173487" y="1435230"/>
                <a:ext cx="2406517" cy="1046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50" dirty="0">
                    <a:solidFill>
                      <a:srgbClr val="FF0000"/>
                    </a:solidFill>
                  </a:rPr>
                  <a:t>wire to wire measurement</a:t>
                </a:r>
              </a:p>
              <a:p>
                <a:pPr algn="ctr"/>
                <a:endParaRPr lang="en-US" sz="600" dirty="0">
                  <a:solidFill>
                    <a:srgbClr val="FF0000"/>
                  </a:solidFill>
                </a:endParaRPr>
              </a:p>
              <a:p>
                <a:pPr algn="ctr"/>
                <a:r>
                  <a:rPr lang="en-US" sz="750" dirty="0">
                    <a:solidFill>
                      <a:schemeClr val="bg1">
                        <a:lumMod val="65000"/>
                      </a:schemeClr>
                    </a:solidFill>
                  </a:rPr>
                  <a:t>was: invar rods, 2 DOMS, 2 WPS</a:t>
                </a:r>
              </a:p>
              <a:p>
                <a:pPr algn="ctr"/>
                <a:r>
                  <a:rPr lang="en-US" sz="1050" dirty="0">
                    <a:solidFill>
                      <a:srgbClr val="FF0000"/>
                    </a:solidFill>
                  </a:rPr>
                  <a:t>long range MT-FSI, 2 WPS</a:t>
                </a:r>
              </a:p>
              <a:p>
                <a:pPr algn="ctr"/>
                <a:endParaRPr lang="en-US" sz="105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 rot="1184782">
              <a:off x="7055418" y="3087008"/>
              <a:ext cx="617477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248564">
              <a:off x="4104512" y="2102923"/>
              <a:ext cx="12009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bg1">
                      <a:lumMod val="85000"/>
                    </a:schemeClr>
                  </a:solidFill>
                </a:rPr>
                <a:t>internal</a:t>
              </a:r>
            </a:p>
            <a:p>
              <a:pPr algn="ctr"/>
              <a:r>
                <a:rPr lang="en-US" sz="1200" dirty="0">
                  <a:solidFill>
                    <a:schemeClr val="bg1">
                      <a:lumMod val="85000"/>
                    </a:schemeClr>
                  </a:solidFill>
                </a:rPr>
                <a:t>measurement</a:t>
              </a:r>
            </a:p>
          </p:txBody>
        </p:sp>
        <p:cxnSp>
          <p:nvCxnSpPr>
            <p:cNvPr id="21" name="Straight Connector 20"/>
            <p:cNvCxnSpPr/>
            <p:nvPr/>
          </p:nvCxnSpPr>
          <p:spPr>
            <a:xfrm flipH="1" flipV="1">
              <a:off x="3291955" y="1796330"/>
              <a:ext cx="4381746" cy="1682168"/>
            </a:xfrm>
            <a:prstGeom prst="line">
              <a:avLst/>
            </a:prstGeom>
            <a:ln>
              <a:solidFill>
                <a:srgbClr val="FF0000"/>
              </a:solidFill>
              <a:prstDash val="solid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880730" y="1877351"/>
              <a:ext cx="10102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>
                      <a:lumMod val="50000"/>
                    </a:schemeClr>
                  </a:solidFill>
                </a:rPr>
                <a:t>inclinometer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868223">
              <a:off x="7237299" y="2168150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8F561C"/>
                  </a:solidFill>
                </a:rPr>
                <a:t>wire</a:t>
              </a:r>
            </a:p>
          </p:txBody>
        </p: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F7757C-A748-FA41-979F-54738CB56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9680" y="5097038"/>
            <a:ext cx="6553200" cy="270000"/>
          </a:xfrm>
        </p:spPr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E5F0C-88DA-934D-824C-3ECFCD6E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89B70E9-23E0-6F4C-9336-FEAD333A262B}"/>
              </a:ext>
            </a:extLst>
          </p:cNvPr>
          <p:cNvSpPr/>
          <p:nvPr/>
        </p:nvSpPr>
        <p:spPr>
          <a:xfrm>
            <a:off x="-36512" y="2427734"/>
            <a:ext cx="3942105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For the determination of the position:</a:t>
            </a:r>
          </a:p>
          <a:p>
            <a:endParaRPr lang="en-GB" dirty="0">
              <a:solidFill>
                <a:schemeClr val="accent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Manual or semi-manual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5"/>
                </a:solidFill>
              </a:rPr>
              <a:t>Using Laser tracker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5"/>
                </a:solidFill>
              </a:rPr>
              <a:t>Using permanent targets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3DBCBED-204D-B443-AEA3-BD7BA7BF728B}"/>
              </a:ext>
            </a:extLst>
          </p:cNvPr>
          <p:cNvSpPr/>
          <p:nvPr/>
        </p:nvSpPr>
        <p:spPr>
          <a:xfrm>
            <a:off x="-19352" y="3867894"/>
            <a:ext cx="35637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5"/>
                </a:solidFill>
              </a:rPr>
              <a:t>Alignment sensors</a:t>
            </a:r>
          </a:p>
          <a:p>
            <a:pPr marL="742950" lvl="1" indent="-285750">
              <a:buFont typeface="Wingdings" panose="05000000000000000000" pitchFamily="2" charset="2"/>
              <a:buChar char="ü"/>
            </a:pPr>
            <a:r>
              <a:rPr lang="en-GB" dirty="0">
                <a:solidFill>
                  <a:schemeClr val="accent5"/>
                </a:solidFill>
              </a:rPr>
              <a:t>Using permanent sensors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004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Picture 8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033" y="3155821"/>
            <a:ext cx="1558929" cy="129797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574611" y="1192806"/>
            <a:ext cx="1620180" cy="1143587"/>
            <a:chOff x="0" y="0"/>
            <a:chExt cx="3557269" cy="2482850"/>
          </a:xfrm>
        </p:grpSpPr>
        <p:grpSp>
          <p:nvGrpSpPr>
            <p:cNvPr id="13" name="Group 12"/>
            <p:cNvGrpSpPr/>
            <p:nvPr/>
          </p:nvGrpSpPr>
          <p:grpSpPr>
            <a:xfrm>
              <a:off x="0" y="0"/>
              <a:ext cx="3557269" cy="2482850"/>
              <a:chOff x="0" y="0"/>
              <a:chExt cx="3557520" cy="248285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2695" y="0"/>
                <a:ext cx="1774825" cy="2482850"/>
              </a:xfrm>
              <a:prstGeom prst="rect">
                <a:avLst/>
              </a:prstGeom>
            </p:spPr>
          </p:pic>
          <p:pic>
            <p:nvPicPr>
              <p:cNvPr id="26" name="Picture 2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30736"/>
                <a:ext cx="2132330" cy="1759585"/>
              </a:xfrm>
              <a:prstGeom prst="rect">
                <a:avLst/>
              </a:prstGeom>
            </p:spPr>
          </p:pic>
        </p:grpSp>
        <p:cxnSp>
          <p:nvCxnSpPr>
            <p:cNvPr id="15" name="Straight Connector 14"/>
            <p:cNvCxnSpPr/>
            <p:nvPr/>
          </p:nvCxnSpPr>
          <p:spPr>
            <a:xfrm>
              <a:off x="1052712" y="1759644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284309" y="1506070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1859536" y="975872"/>
              <a:ext cx="7684" cy="64545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068080" y="1629015"/>
              <a:ext cx="799140" cy="7527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 flipV="1">
              <a:off x="284309" y="2182265"/>
              <a:ext cx="776151" cy="20776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2043953" y="699247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1897956" y="1137237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 flipV="1">
              <a:off x="1605963" y="1360074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1375442" y="1629015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1252497" y="1698171"/>
              <a:ext cx="338097" cy="6915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1390695" y="2373654"/>
            <a:ext cx="1836685" cy="364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spcBef>
                <a:spcPts val="750"/>
              </a:spcBef>
              <a:spcAft>
                <a:spcPts val="750"/>
              </a:spcAft>
            </a:pPr>
            <a:r>
              <a:rPr lang="en-GB" sz="7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Universal adjustment platform – manual operation concept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20155" y="1286965"/>
            <a:ext cx="3132348" cy="2541438"/>
          </a:xfrm>
          <a:prstGeom prst="rect">
            <a:avLst/>
          </a:prstGeom>
        </p:spPr>
      </p:pic>
      <p:sp>
        <p:nvSpPr>
          <p:cNvPr id="87" name="Rectangle 86"/>
          <p:cNvSpPr/>
          <p:nvPr/>
        </p:nvSpPr>
        <p:spPr>
          <a:xfrm>
            <a:off x="4382173" y="3816262"/>
            <a:ext cx="367499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Universal adjustment solution – concept of use plug-in motor</a:t>
            </a:r>
            <a: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s:</a:t>
            </a:r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pl-PL" sz="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a) Platform measurement from distance using a laser tracker</a:t>
            </a:r>
            <a: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b) Installation of plug-in motors in less than one minute</a:t>
            </a:r>
            <a: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</a:t>
            </a:r>
            <a:b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c) Remote adjustment from distance</a:t>
            </a:r>
            <a:r>
              <a:rPr lang="pl-PL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GB" sz="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353959" y="3071571"/>
            <a:ext cx="2254560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Universal adjustment solution - permanent motors version concept. Platform equipped with WPS sensors</a:t>
            </a:r>
          </a:p>
        </p:txBody>
      </p:sp>
      <p:cxnSp>
        <p:nvCxnSpPr>
          <p:cNvPr id="91" name="Straight Connector 90"/>
          <p:cNvCxnSpPr/>
          <p:nvPr/>
        </p:nvCxnSpPr>
        <p:spPr>
          <a:xfrm>
            <a:off x="4058137" y="1277056"/>
            <a:ext cx="0" cy="31767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1353959" y="2863317"/>
            <a:ext cx="2704178" cy="141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Content Placeholder 2"/>
          <p:cNvSpPr>
            <a:spLocks noGrp="1"/>
          </p:cNvSpPr>
          <p:nvPr>
            <p:ph idx="1"/>
          </p:nvPr>
        </p:nvSpPr>
        <p:spPr>
          <a:xfrm>
            <a:off x="1704102" y="706853"/>
            <a:ext cx="5217854" cy="350861"/>
          </a:xfrm>
        </p:spPr>
        <p:txBody>
          <a:bodyPr>
            <a:noAutofit/>
          </a:bodyPr>
          <a:lstStyle/>
          <a:p>
            <a:r>
              <a:rPr lang="en-GB" sz="1800" dirty="0"/>
              <a:t>Allows for various operation use cases</a:t>
            </a: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1602000" y="15526"/>
            <a:ext cx="5940000" cy="540000"/>
          </a:xfrm>
        </p:spPr>
        <p:txBody>
          <a:bodyPr/>
          <a:lstStyle/>
          <a:p>
            <a:r>
              <a:rPr lang="en-GB" dirty="0"/>
              <a:t>Universal Adjustment Platform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C7EC33-A4B8-BF4F-9FFC-8C3A9B8D7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3625FD2-3EDA-D641-AD04-2CE113F6F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106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GB" dirty="0"/>
              <a:t>Universal Adjustment Platform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3209" y="756764"/>
            <a:ext cx="6326102" cy="73924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350" dirty="0"/>
              <a:t>Definition of set of design rules and development of standardized and modular components to:</a:t>
            </a:r>
          </a:p>
          <a:p>
            <a:r>
              <a:rPr lang="en-GB" sz="1350" u="sng" dirty="0"/>
              <a:t>increase safety of surveyors</a:t>
            </a:r>
          </a:p>
          <a:p>
            <a:r>
              <a:rPr lang="en-GB" sz="1350" dirty="0"/>
              <a:t>unify </a:t>
            </a:r>
            <a:r>
              <a:rPr lang="pl-PL" sz="1350" dirty="0"/>
              <a:t>small (&lt;2T) </a:t>
            </a:r>
            <a:r>
              <a:rPr lang="en-GB" sz="1350" dirty="0"/>
              <a:t>accelerator components adjustment systems</a:t>
            </a:r>
          </a:p>
          <a:p>
            <a:endParaRPr lang="en-GB" sz="13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3374" y="1577775"/>
            <a:ext cx="6534726" cy="2909083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BE502B-F08B-614B-A430-7D5C8E63D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D545C-F964-A14F-916B-E5A174814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446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395536" y="-20538"/>
            <a:ext cx="8352928" cy="49859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Conceptual Integration of HL-LHC FRAS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787618"/>
            <a:ext cx="56886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100" dirty="0"/>
              <a:t>A first </a:t>
            </a:r>
            <a:r>
              <a:rPr lang="en-GB" sz="1100" b="1" dirty="0"/>
              <a:t>“conceptual integration” </a:t>
            </a:r>
            <a:r>
              <a:rPr lang="en-GB" sz="1100" dirty="0"/>
              <a:t>has been started in close collaboration between WP15.1 and WP15.4 with the aim of facilitating a real mechanical design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980" y="1285797"/>
            <a:ext cx="8232908" cy="38401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 rot="21138040">
            <a:off x="3500864" y="3106914"/>
            <a:ext cx="5760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50" b="1" dirty="0">
                <a:solidFill>
                  <a:schemeClr val="bg1"/>
                </a:solidFill>
              </a:rPr>
              <a:t>FSI</a:t>
            </a:r>
            <a:endParaRPr lang="en-GB" sz="1050" dirty="0">
              <a:solidFill>
                <a:schemeClr val="bg1"/>
              </a:solidFill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3590708" y="2970382"/>
            <a:ext cx="45188" cy="177432"/>
          </a:xfrm>
          <a:prstGeom prst="straightConnector1">
            <a:avLst/>
          </a:prstGeom>
          <a:ln w="9525">
            <a:solidFill>
              <a:schemeClr val="bg1"/>
            </a:solidFill>
            <a:headEnd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626076" y="3363838"/>
            <a:ext cx="45188" cy="207640"/>
          </a:xfrm>
          <a:prstGeom prst="straightConnector1">
            <a:avLst/>
          </a:prstGeom>
          <a:ln w="9525">
            <a:solidFill>
              <a:schemeClr val="bg1"/>
            </a:solidFill>
            <a:headEnd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905648" y="4371950"/>
            <a:ext cx="88294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050" b="1" dirty="0" err="1"/>
              <a:t>Motorised</a:t>
            </a:r>
            <a:r>
              <a:rPr lang="fr-CH" sz="1050" b="1" dirty="0"/>
              <a:t> jacks</a:t>
            </a:r>
            <a:endParaRPr lang="en-GB" sz="10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4598820" y="4466063"/>
            <a:ext cx="333220" cy="121911"/>
          </a:xfrm>
          <a:prstGeom prst="straightConnector1">
            <a:avLst/>
          </a:prstGeom>
          <a:ln w="9525">
            <a:solidFill>
              <a:schemeClr val="tx1"/>
            </a:solidFill>
            <a:headEnd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115616" y="3267603"/>
            <a:ext cx="5760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000" b="1" dirty="0">
                <a:solidFill>
                  <a:schemeClr val="bg1"/>
                </a:solidFill>
              </a:rPr>
              <a:t>Q1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E44AA92-B030-6044-A004-9014D3A11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3E498F-9C0A-CC4F-B7CF-08706A34F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02734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53174" y="669781"/>
            <a:ext cx="221952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Components: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Motorised jacks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Patch panels and crates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 sz="1100" dirty="0"/>
              <a:t>Support for the HLS and WPS </a:t>
            </a:r>
            <a:r>
              <a:rPr lang="fr-CH" sz="1100" dirty="0" err="1"/>
              <a:t>sensors</a:t>
            </a:r>
            <a:endParaRPr lang="en-GB" sz="11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Filling Purging Stations (FPS)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/>
              <a:t>Possible location for SU deep reference</a:t>
            </a:r>
          </a:p>
          <a:p>
            <a:endParaRPr lang="en-GB" sz="1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4442"/>
          <a:stretch/>
        </p:blipFill>
        <p:spPr>
          <a:xfrm>
            <a:off x="2472700" y="843558"/>
            <a:ext cx="6659178" cy="318559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BFBFBF"/>
              </a:clrFrom>
              <a:clrTo>
                <a:srgbClr val="BFBFBF">
                  <a:alpha val="0"/>
                </a:srgbClr>
              </a:clrTo>
            </a:clrChange>
          </a:blip>
          <a:srcRect l="9573" r="5253"/>
          <a:stretch/>
        </p:blipFill>
        <p:spPr>
          <a:xfrm>
            <a:off x="0" y="2240673"/>
            <a:ext cx="3131840" cy="2902827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868144" y="2998076"/>
            <a:ext cx="1296143" cy="72008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7164287" y="1367712"/>
            <a:ext cx="1057817" cy="84761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899374" y="1318884"/>
            <a:ext cx="279649" cy="87609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6598" y="3720982"/>
            <a:ext cx="91702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b="1" dirty="0" err="1">
                <a:solidFill>
                  <a:schemeClr val="bg1"/>
                </a:solidFill>
              </a:rPr>
              <a:t>Space</a:t>
            </a:r>
            <a:r>
              <a:rPr lang="fr-CH" sz="1100" b="1" dirty="0">
                <a:solidFill>
                  <a:schemeClr val="bg1"/>
                </a:solidFill>
              </a:rPr>
              <a:t> </a:t>
            </a:r>
            <a:r>
              <a:rPr lang="fr-CH" sz="1100" b="1" dirty="0" err="1">
                <a:solidFill>
                  <a:schemeClr val="bg1"/>
                </a:solidFill>
              </a:rPr>
              <a:t>reserved</a:t>
            </a:r>
            <a:r>
              <a:rPr lang="fr-CH" sz="1100" b="1" dirty="0">
                <a:solidFill>
                  <a:schemeClr val="bg1"/>
                </a:solidFill>
              </a:rPr>
              <a:t> for transport</a:t>
            </a:r>
            <a:endParaRPr lang="en-GB" sz="1100" dirty="0">
              <a:solidFill>
                <a:schemeClr val="bg1"/>
              </a:solidFill>
            </a:endParaRPr>
          </a:p>
          <a:p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268061">
            <a:off x="5292080" y="1851670"/>
            <a:ext cx="5760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b="1" dirty="0">
                <a:solidFill>
                  <a:schemeClr val="bg1"/>
                </a:solidFill>
              </a:rPr>
              <a:t>WPS</a:t>
            </a:r>
            <a:endParaRPr lang="en-GB" sz="1100" dirty="0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149614" y="1368336"/>
            <a:ext cx="57606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b="1" dirty="0">
                <a:solidFill>
                  <a:srgbClr val="008A3E"/>
                </a:solidFill>
              </a:rPr>
              <a:t>HLS</a:t>
            </a:r>
            <a:endParaRPr lang="en-GB" sz="1100" b="1" dirty="0">
              <a:solidFill>
                <a:srgbClr val="008A3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42618" y="3206156"/>
            <a:ext cx="367922" cy="524155"/>
            <a:chOff x="342618" y="3206156"/>
            <a:chExt cx="367922" cy="524155"/>
          </a:xfrm>
        </p:grpSpPr>
        <p:cxnSp>
          <p:nvCxnSpPr>
            <p:cNvPr id="3" name="Straight Arrow Connector 2"/>
            <p:cNvCxnSpPr/>
            <p:nvPr/>
          </p:nvCxnSpPr>
          <p:spPr>
            <a:xfrm flipH="1">
              <a:off x="342618" y="3435845"/>
              <a:ext cx="195044" cy="2944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4784" y="3206156"/>
              <a:ext cx="345756" cy="303919"/>
            </a:xfrm>
            <a:prstGeom prst="rect">
              <a:avLst/>
            </a:prstGeom>
          </p:spPr>
        </p:pic>
      </p:grpSp>
      <p:sp>
        <p:nvSpPr>
          <p:cNvPr id="18" name="Title 1"/>
          <p:cNvSpPr txBox="1">
            <a:spLocks/>
          </p:cNvSpPr>
          <p:nvPr/>
        </p:nvSpPr>
        <p:spPr>
          <a:xfrm>
            <a:off x="395536" y="-2283"/>
            <a:ext cx="8352928" cy="485801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Conceptual Integration of HL-LHC FRAS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258235" y="4470967"/>
            <a:ext cx="61359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b="1" dirty="0"/>
              <a:t>QXL</a:t>
            </a:r>
            <a:endParaRPr lang="en-GB" sz="1100" dirty="0"/>
          </a:p>
        </p:txBody>
      </p:sp>
      <p:sp>
        <p:nvSpPr>
          <p:cNvPr id="22" name="Rectangle 21"/>
          <p:cNvSpPr/>
          <p:nvPr/>
        </p:nvSpPr>
        <p:spPr>
          <a:xfrm>
            <a:off x="2475223" y="2370228"/>
            <a:ext cx="79321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100" b="1" dirty="0"/>
              <a:t>Tunnel services</a:t>
            </a:r>
            <a:endParaRPr lang="en-GB" sz="1100" dirty="0"/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565033" y="2770859"/>
            <a:ext cx="206767" cy="1039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pSp>
        <p:nvGrpSpPr>
          <p:cNvPr id="54" name="Group 53"/>
          <p:cNvGrpSpPr/>
          <p:nvPr/>
        </p:nvGrpSpPr>
        <p:grpSpPr>
          <a:xfrm>
            <a:off x="3581995" y="3435845"/>
            <a:ext cx="5475434" cy="1700178"/>
            <a:chOff x="3581995" y="3435845"/>
            <a:chExt cx="5475434" cy="1700178"/>
          </a:xfrm>
        </p:grpSpPr>
        <p:sp>
          <p:nvSpPr>
            <p:cNvPr id="8" name="Oval 7"/>
            <p:cNvSpPr/>
            <p:nvPr/>
          </p:nvSpPr>
          <p:spPr>
            <a:xfrm>
              <a:off x="6948264" y="3435845"/>
              <a:ext cx="1152128" cy="643759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81995" y="4434457"/>
              <a:ext cx="1049764" cy="701566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618910" y="4553929"/>
              <a:ext cx="1177844" cy="582094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127024" y="4432649"/>
              <a:ext cx="986228" cy="660874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731925" y="4581495"/>
              <a:ext cx="872523" cy="501865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3733975" y="4155196"/>
              <a:ext cx="1904689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/>
                <a:t>Patch panels for FSI system 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773112" y="4167010"/>
              <a:ext cx="1608133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/>
                <a:t>Patch panels for motors</a:t>
              </a: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7386779" y="4169867"/>
              <a:ext cx="1670650" cy="25391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50" dirty="0"/>
                <a:t>Volume for inclinometers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flipH="1">
              <a:off x="5508104" y="3880671"/>
              <a:ext cx="1501278" cy="33933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>
              <a:off x="7039198" y="4029151"/>
              <a:ext cx="197098" cy="16992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7858190" y="4014183"/>
              <a:ext cx="224127" cy="18489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4603AA-AF15-E54D-94CA-395F8935F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3EBF0-21AD-8647-8C85-F18A42DC9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941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848661" y="1266514"/>
            <a:ext cx="5459643" cy="1207421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612000" y="-20538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 dirty="0"/>
              <a:t>Alignment needs around ATLAS and CMS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 bwMode="auto">
          <a:xfrm>
            <a:off x="1691680" y="627534"/>
            <a:ext cx="5808309" cy="280197"/>
          </a:xfrm>
        </p:spPr>
        <p:txBody>
          <a:bodyPr>
            <a:normAutofit/>
          </a:bodyPr>
          <a:lstStyle/>
          <a:p>
            <a:pPr marL="0" indent="0">
              <a:lnSpc>
                <a:spcPct val="95000"/>
              </a:lnSpc>
              <a:buNone/>
              <a:defRPr/>
            </a:pPr>
            <a:r>
              <a:rPr lang="en-US" sz="1350" b="1" dirty="0">
                <a:solidFill>
                  <a:srgbClr val="0713FF"/>
                </a:solidFill>
              </a:rPr>
              <a:t>HL-LHC simplified lattice and beam envelopes around the experiments</a:t>
            </a:r>
            <a:endParaRPr sz="1350" b="1" dirty="0">
              <a:solidFill>
                <a:srgbClr val="0713FF"/>
              </a:solidFill>
            </a:endParaRPr>
          </a:p>
          <a:p>
            <a:pPr marL="0" indent="0">
              <a:lnSpc>
                <a:spcPct val="80000"/>
              </a:lnSpc>
              <a:buNone/>
              <a:defRPr/>
            </a:pPr>
            <a:endParaRPr lang="en-GB" sz="1350" dirty="0"/>
          </a:p>
        </p:txBody>
      </p:sp>
      <p:grpSp>
        <p:nvGrpSpPr>
          <p:cNvPr id="2" name="Group 1"/>
          <p:cNvGrpSpPr/>
          <p:nvPr/>
        </p:nvGrpSpPr>
        <p:grpSpPr>
          <a:xfrm>
            <a:off x="1979712" y="967472"/>
            <a:ext cx="5243776" cy="243027"/>
            <a:chOff x="1144694" y="1289962"/>
            <a:chExt cx="6991701" cy="324036"/>
          </a:xfrm>
        </p:grpSpPr>
        <p:sp>
          <p:nvSpPr>
            <p:cNvPr id="8" name="Rectangle 6"/>
            <p:cNvSpPr/>
            <p:nvPr/>
          </p:nvSpPr>
          <p:spPr bwMode="auto">
            <a:xfrm>
              <a:off x="1144694" y="1289962"/>
              <a:ext cx="1357845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Q7-Q4</a:t>
              </a:r>
              <a:endParaRPr lang="en-GB" sz="1050" dirty="0"/>
            </a:p>
          </p:txBody>
        </p:sp>
        <p:sp>
          <p:nvSpPr>
            <p:cNvPr id="9" name="Rectangle 73"/>
            <p:cNvSpPr/>
            <p:nvPr/>
          </p:nvSpPr>
          <p:spPr bwMode="auto">
            <a:xfrm>
              <a:off x="2574807" y="1289962"/>
              <a:ext cx="106633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C</a:t>
              </a:r>
              <a:endParaRPr lang="en-GB" sz="1050" dirty="0"/>
            </a:p>
          </p:txBody>
        </p:sp>
        <p:sp>
          <p:nvSpPr>
            <p:cNvPr id="10" name="Rectangle 74"/>
            <p:cNvSpPr/>
            <p:nvPr/>
          </p:nvSpPr>
          <p:spPr bwMode="auto">
            <a:xfrm>
              <a:off x="2753708" y="1289962"/>
              <a:ext cx="703712" cy="32403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D2-D1</a:t>
              </a:r>
              <a:endParaRPr lang="en-GB" sz="900" dirty="0"/>
            </a:p>
          </p:txBody>
        </p:sp>
        <p:sp>
          <p:nvSpPr>
            <p:cNvPr id="11" name="Rectangle 75"/>
            <p:cNvSpPr/>
            <p:nvPr/>
          </p:nvSpPr>
          <p:spPr bwMode="auto">
            <a:xfrm>
              <a:off x="3529688" y="1289962"/>
              <a:ext cx="792087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/>
                <a:t>Q3-Q1</a:t>
              </a:r>
              <a:endParaRPr lang="en-GB" sz="1050"/>
            </a:p>
          </p:txBody>
        </p:sp>
        <p:sp>
          <p:nvSpPr>
            <p:cNvPr id="12" name="Rectangle 76"/>
            <p:cNvSpPr/>
            <p:nvPr/>
          </p:nvSpPr>
          <p:spPr bwMode="auto">
            <a:xfrm>
              <a:off x="4394043" y="1289962"/>
              <a:ext cx="568696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EXP</a:t>
              </a:r>
              <a:endParaRPr lang="en-GB" sz="900" dirty="0"/>
            </a:p>
          </p:txBody>
        </p:sp>
        <p:sp>
          <p:nvSpPr>
            <p:cNvPr id="13" name="Rectangle 77"/>
            <p:cNvSpPr/>
            <p:nvPr/>
          </p:nvSpPr>
          <p:spPr bwMode="auto">
            <a:xfrm>
              <a:off x="5035007" y="1289962"/>
              <a:ext cx="806500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1050" dirty="0"/>
                <a:t>Q1-Q3</a:t>
              </a:r>
              <a:endParaRPr lang="en-GB" sz="1050" dirty="0"/>
            </a:p>
          </p:txBody>
        </p:sp>
        <p:sp>
          <p:nvSpPr>
            <p:cNvPr id="14" name="Rectangle 78"/>
            <p:cNvSpPr/>
            <p:nvPr/>
          </p:nvSpPr>
          <p:spPr bwMode="auto">
            <a:xfrm>
              <a:off x="5913775" y="1289962"/>
              <a:ext cx="707973" cy="324036"/>
            </a:xfrm>
            <a:prstGeom prst="rect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D1-D2</a:t>
              </a:r>
              <a:endParaRPr lang="en-GB" sz="900" dirty="0"/>
            </a:p>
          </p:txBody>
        </p:sp>
        <p:sp>
          <p:nvSpPr>
            <p:cNvPr id="15" name="Rectangle 79"/>
            <p:cNvSpPr/>
            <p:nvPr/>
          </p:nvSpPr>
          <p:spPr bwMode="auto">
            <a:xfrm>
              <a:off x="6694016" y="1289962"/>
              <a:ext cx="166626" cy="324036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C</a:t>
              </a:r>
              <a:endParaRPr lang="en-GB" sz="1050" dirty="0"/>
            </a:p>
          </p:txBody>
        </p:sp>
        <p:sp>
          <p:nvSpPr>
            <p:cNvPr id="16" name="Rectangle 80"/>
            <p:cNvSpPr/>
            <p:nvPr/>
          </p:nvSpPr>
          <p:spPr bwMode="auto">
            <a:xfrm>
              <a:off x="6932910" y="1289962"/>
              <a:ext cx="1203485" cy="324036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r>
                <a:rPr lang="en-US" sz="900" dirty="0"/>
                <a:t>Q4-Q7</a:t>
              </a:r>
              <a:endParaRPr lang="en-GB" sz="900" dirty="0"/>
            </a:p>
          </p:txBody>
        </p:sp>
      </p:grp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BD520D-45CB-2745-822C-9686224C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A4DE385-F687-8B48-AB5A-D4075293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889A95C-C90B-7243-9CCB-15C4A04D37B4}"/>
              </a:ext>
            </a:extLst>
          </p:cNvPr>
          <p:cNvSpPr txBox="1">
            <a:spLocks/>
          </p:cNvSpPr>
          <p:nvPr/>
        </p:nvSpPr>
        <p:spPr>
          <a:xfrm>
            <a:off x="611560" y="2499742"/>
            <a:ext cx="7920000" cy="2217738"/>
          </a:xfrm>
          <a:prstGeom prst="rect">
            <a:avLst/>
          </a:prstGeom>
        </p:spPr>
        <p:txBody>
          <a:bodyPr vert="horz" lIns="0" tIns="0" rIns="0" bIns="0" rtlCol="0">
            <a:normAutofit fontScale="6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/>
              <a:t>Good alignment is needed for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Inner tracker </a:t>
            </a:r>
            <a:r>
              <a:rPr lang="en-GB" dirty="0"/>
              <a:t>to be transversely centred to the interaction point (IP) for reducing radiation damage and improve tracks reconstruction (&lt;1 mm)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Quadrupoles</a:t>
            </a:r>
            <a:r>
              <a:rPr lang="en-GB" dirty="0"/>
              <a:t> to be centred around the reference orbit to remain within orbit corrector strength budget and reduce orbit distortions (&lt;0.5 mm)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Crab cavities </a:t>
            </a:r>
            <a:r>
              <a:rPr lang="en-GB" dirty="0"/>
              <a:t>to be transversely centred around the beam orbit to keep RF power within operational limits (&lt;1 mm)</a:t>
            </a:r>
          </a:p>
          <a:p>
            <a:pPr algn="l"/>
            <a:r>
              <a:rPr lang="en-GB" dirty="0"/>
              <a:t>Good alignment of non active elements is also needed to</a:t>
            </a:r>
          </a:p>
          <a:p>
            <a:pPr lvl="1" algn="l"/>
            <a:r>
              <a:rPr lang="en-GB" dirty="0"/>
              <a:t>Preserve </a:t>
            </a:r>
            <a:r>
              <a:rPr lang="en-GB" b="1" dirty="0">
                <a:solidFill>
                  <a:srgbClr val="0713FF"/>
                </a:solidFill>
              </a:rPr>
              <a:t>stay clear regions </a:t>
            </a:r>
            <a:r>
              <a:rPr lang="en-GB" dirty="0"/>
              <a:t>for the beam at low </a:t>
            </a:r>
            <a:r>
              <a:rPr lang="el-GR" dirty="0"/>
              <a:t>β*</a:t>
            </a:r>
          </a:p>
          <a:p>
            <a:pPr lvl="1" algn="l"/>
            <a:r>
              <a:rPr lang="en-GB" dirty="0"/>
              <a:t>Maintain effective shielding of </a:t>
            </a:r>
            <a:r>
              <a:rPr lang="en-GB" b="1" dirty="0">
                <a:solidFill>
                  <a:srgbClr val="0713FF"/>
                </a:solidFill>
              </a:rPr>
              <a:t>protecting masks </a:t>
            </a:r>
            <a:r>
              <a:rPr lang="en-GB" dirty="0"/>
              <a:t>for superconducting magnets</a:t>
            </a:r>
          </a:p>
          <a:p>
            <a:pPr algn="l"/>
            <a:endParaRPr lang="en-GB" dirty="0"/>
          </a:p>
          <a:p>
            <a:pPr algn="l"/>
            <a:endParaRPr lang="en-GB" dirty="0"/>
          </a:p>
          <a:p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37323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2" name="Picture 6">
            <a:extLst>
              <a:ext uri="{FF2B5EF4-FFF2-40B4-BE49-F238E27FC236}">
                <a16:creationId xmlns:a16="http://schemas.microsoft.com/office/drawing/2014/main" id="{DD230020-79B0-444F-B4AD-2AA61291778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8900"/>
          <a:stretch/>
        </p:blipFill>
        <p:spPr bwMode="auto">
          <a:xfrm>
            <a:off x="1411899" y="3291830"/>
            <a:ext cx="2896585" cy="18737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 bwMode="auto">
          <a:xfrm>
            <a:off x="612000" y="-20538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 dirty="0"/>
              <a:t>Alignment needs for ATLAS and CMS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BD520D-45CB-2745-822C-9686224C2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A4DE385-F687-8B48-AB5A-D40752931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A889A95C-C90B-7243-9CCB-15C4A04D37B4}"/>
              </a:ext>
            </a:extLst>
          </p:cNvPr>
          <p:cNvSpPr txBox="1">
            <a:spLocks/>
          </p:cNvSpPr>
          <p:nvPr/>
        </p:nvSpPr>
        <p:spPr>
          <a:xfrm>
            <a:off x="467984" y="535645"/>
            <a:ext cx="8280480" cy="2180121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b="1" dirty="0">
                <a:solidFill>
                  <a:srgbClr val="0713FF"/>
                </a:solidFill>
              </a:rPr>
              <a:t>ATLAS and CMS request that the machine is able to adjust the IP within ±2 mm in H/V</a:t>
            </a:r>
          </a:p>
          <a:p>
            <a:pPr lvl="1" algn="l"/>
            <a:r>
              <a:rPr lang="en-GB" dirty="0"/>
              <a:t>Inner tracker cannot be easily mechanically aligned</a:t>
            </a:r>
          </a:p>
          <a:p>
            <a:pPr lvl="1" algn="l"/>
            <a:r>
              <a:rPr lang="en-GB" dirty="0"/>
              <a:t>The experiments do not expect to control the positioning of the inner tracker better than few mm</a:t>
            </a:r>
          </a:p>
          <a:p>
            <a:pPr lvl="1" algn="l"/>
            <a:r>
              <a:rPr lang="en-GB" dirty="0"/>
              <a:t>Observed ground motion can be in the order of several mm after several years </a:t>
            </a:r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The beam orbit can be adjusted </a:t>
            </a:r>
          </a:p>
          <a:p>
            <a:pPr lvl="1" algn="l"/>
            <a:r>
              <a:rPr lang="en-GB" dirty="0"/>
              <a:t>With </a:t>
            </a:r>
            <a:r>
              <a:rPr lang="en-GB" b="1" dirty="0">
                <a:solidFill>
                  <a:srgbClr val="0713FF"/>
                </a:solidFill>
              </a:rPr>
              <a:t>orbit correctors</a:t>
            </a:r>
            <a:endParaRPr lang="en-GB" dirty="0"/>
          </a:p>
          <a:p>
            <a:pPr lvl="2" algn="l"/>
            <a:r>
              <a:rPr lang="en-GB" b="1" dirty="0">
                <a:solidFill>
                  <a:srgbClr val="C00000"/>
                </a:solidFill>
              </a:rPr>
              <a:t>Expensive in terms of integrated dipole correctors strength</a:t>
            </a:r>
          </a:p>
          <a:p>
            <a:pPr lvl="2" algn="l"/>
            <a:r>
              <a:rPr lang="en-GB" b="1" dirty="0">
                <a:solidFill>
                  <a:srgbClr val="C00000"/>
                </a:solidFill>
              </a:rPr>
              <a:t>Expensive in terms of aperture (residual orbit distortions in the triplets and crab cavities)</a:t>
            </a:r>
          </a:p>
          <a:p>
            <a:pPr lvl="1" algn="l"/>
            <a:r>
              <a:rPr lang="en-GB" dirty="0"/>
              <a:t>By </a:t>
            </a:r>
            <a:r>
              <a:rPr lang="en-GB" b="1" dirty="0">
                <a:solidFill>
                  <a:srgbClr val="0713FF"/>
                </a:solidFill>
              </a:rPr>
              <a:t>re-aligning</a:t>
            </a:r>
            <a:r>
              <a:rPr lang="en-GB" dirty="0"/>
              <a:t> the machine from Q5 left to Q5 right</a:t>
            </a:r>
          </a:p>
          <a:p>
            <a:pPr lvl="2" algn="l"/>
            <a:r>
              <a:rPr lang="en-GB" b="1" dirty="0">
                <a:solidFill>
                  <a:srgbClr val="00B050"/>
                </a:solidFill>
              </a:rPr>
              <a:t>FRAS</a:t>
            </a:r>
          </a:p>
          <a:p>
            <a:pPr algn="l"/>
            <a:endParaRPr lang="en-GB" dirty="0"/>
          </a:p>
          <a:p>
            <a:pPr algn="l"/>
            <a:endParaRPr lang="en-GB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13D11CB-D3F9-2641-9609-98B26285CB86}"/>
              </a:ext>
            </a:extLst>
          </p:cNvPr>
          <p:cNvGrpSpPr/>
          <p:nvPr/>
        </p:nvGrpSpPr>
        <p:grpSpPr>
          <a:xfrm>
            <a:off x="1619672" y="2067694"/>
            <a:ext cx="5832647" cy="1635424"/>
            <a:chOff x="1178669" y="4225526"/>
            <a:chExt cx="6558019" cy="1353928"/>
          </a:xfrm>
        </p:grpSpPr>
        <p:cxnSp>
          <p:nvCxnSpPr>
            <p:cNvPr id="22" name="Straight Connector 5">
              <a:extLst>
                <a:ext uri="{FF2B5EF4-FFF2-40B4-BE49-F238E27FC236}">
                  <a16:creationId xmlns:a16="http://schemas.microsoft.com/office/drawing/2014/main" id="{15269488-B21E-FF40-944E-3F3942840B65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43333" y="5174660"/>
              <a:ext cx="535580" cy="3596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6">
              <a:extLst>
                <a:ext uri="{FF2B5EF4-FFF2-40B4-BE49-F238E27FC236}">
                  <a16:creationId xmlns:a16="http://schemas.microsoft.com/office/drawing/2014/main" id="{52AD6CA8-087A-394E-9F82-DBEE31B487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8669" y="5060118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Q7</a:t>
              </a:r>
              <a:endParaRPr lang="en-GB" sz="1350" dirty="0"/>
            </a:p>
          </p:txBody>
        </p:sp>
        <p:sp>
          <p:nvSpPr>
            <p:cNvPr id="24" name="TextBox 7">
              <a:extLst>
                <a:ext uri="{FF2B5EF4-FFF2-40B4-BE49-F238E27FC236}">
                  <a16:creationId xmlns:a16="http://schemas.microsoft.com/office/drawing/2014/main" id="{B3036DC6-4E95-C04A-A66B-D35B7A9EEC1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2691" y="4467613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/>
                <a:t>Q7</a:t>
              </a:r>
              <a:endParaRPr lang="en-GB" sz="1350"/>
            </a:p>
          </p:txBody>
        </p:sp>
        <p:cxnSp>
          <p:nvCxnSpPr>
            <p:cNvPr id="25" name="Straight Connector 8">
              <a:extLst>
                <a:ext uri="{FF2B5EF4-FFF2-40B4-BE49-F238E27FC236}">
                  <a16:creationId xmlns:a16="http://schemas.microsoft.com/office/drawing/2014/main" id="{F9798467-0A4E-7542-92C7-391D09A6224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61804" y="4815404"/>
              <a:ext cx="953095" cy="9310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9">
              <a:extLst>
                <a:ext uri="{FF2B5EF4-FFF2-40B4-BE49-F238E27FC236}">
                  <a16:creationId xmlns:a16="http://schemas.microsoft.com/office/drawing/2014/main" id="{17BD9110-92F1-D54B-8FA1-DC043666B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8528" y="4421554"/>
              <a:ext cx="1605653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Inner Tracker</a:t>
              </a:r>
              <a:endParaRPr lang="en-GB" sz="1350" dirty="0"/>
            </a:p>
          </p:txBody>
        </p:sp>
        <p:sp>
          <p:nvSpPr>
            <p:cNvPr id="27" name="TextBox 10">
              <a:extLst>
                <a:ext uri="{FF2B5EF4-FFF2-40B4-BE49-F238E27FC236}">
                  <a16:creationId xmlns:a16="http://schemas.microsoft.com/office/drawing/2014/main" id="{3CFC9DF6-0513-F147-9E4B-0D55E6BAD4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974576" y="4600395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Q4</a:t>
              </a:r>
              <a:endParaRPr lang="en-GB" sz="1350" dirty="0"/>
            </a:p>
          </p:txBody>
        </p:sp>
        <p:sp>
          <p:nvSpPr>
            <p:cNvPr id="28" name="TextBox 11">
              <a:extLst>
                <a:ext uri="{FF2B5EF4-FFF2-40B4-BE49-F238E27FC236}">
                  <a16:creationId xmlns:a16="http://schemas.microsoft.com/office/drawing/2014/main" id="{CD858642-C4F1-364A-BFC2-0DA404798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381" y="4225526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Q4</a:t>
              </a:r>
              <a:endParaRPr lang="en-GB" sz="1350" dirty="0"/>
            </a:p>
          </p:txBody>
        </p:sp>
        <p:sp>
          <p:nvSpPr>
            <p:cNvPr id="29" name="TextBox 12">
              <a:extLst>
                <a:ext uri="{FF2B5EF4-FFF2-40B4-BE49-F238E27FC236}">
                  <a16:creationId xmlns:a16="http://schemas.microsoft.com/office/drawing/2014/main" id="{218075B3-3194-4149-ABD7-D7DB5E98FD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844" y="5060118"/>
              <a:ext cx="701478" cy="248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TAXS</a:t>
              </a:r>
              <a:endParaRPr lang="en-GB" sz="1350" dirty="0"/>
            </a:p>
          </p:txBody>
        </p:sp>
        <p:sp>
          <p:nvSpPr>
            <p:cNvPr id="30" name="TextBox 13">
              <a:extLst>
                <a:ext uri="{FF2B5EF4-FFF2-40B4-BE49-F238E27FC236}">
                  <a16:creationId xmlns:a16="http://schemas.microsoft.com/office/drawing/2014/main" id="{D86D3AF8-FF86-D942-B6C8-8F0DC37C268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160" y="4838850"/>
              <a:ext cx="701478" cy="248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TAXS</a:t>
              </a:r>
              <a:endParaRPr lang="en-GB" sz="1350" dirty="0"/>
            </a:p>
          </p:txBody>
        </p:sp>
        <p:cxnSp>
          <p:nvCxnSpPr>
            <p:cNvPr id="31" name="Straight Connector 14">
              <a:extLst>
                <a:ext uri="{FF2B5EF4-FFF2-40B4-BE49-F238E27FC236}">
                  <a16:creationId xmlns:a16="http://schemas.microsoft.com/office/drawing/2014/main" id="{295AC131-648E-FA4D-8239-B9BDD919CA6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74497" y="4492983"/>
              <a:ext cx="747107" cy="8489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15">
              <a:extLst>
                <a:ext uri="{FF2B5EF4-FFF2-40B4-BE49-F238E27FC236}">
                  <a16:creationId xmlns:a16="http://schemas.microsoft.com/office/drawing/2014/main" id="{8984893D-9BE6-D84B-AB0B-DEB943650C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35604" y="4540781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Q1</a:t>
              </a:r>
              <a:endParaRPr lang="en-GB" sz="1350" dirty="0"/>
            </a:p>
          </p:txBody>
        </p:sp>
        <p:sp>
          <p:nvSpPr>
            <p:cNvPr id="33" name="TextBox 16">
              <a:extLst>
                <a:ext uri="{FF2B5EF4-FFF2-40B4-BE49-F238E27FC236}">
                  <a16:creationId xmlns:a16="http://schemas.microsoft.com/office/drawing/2014/main" id="{64381D54-9150-3947-9587-10B030F72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9697" y="4302324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Q1</a:t>
              </a:r>
              <a:endParaRPr lang="en-GB" sz="1350" dirty="0"/>
            </a:p>
          </p:txBody>
        </p:sp>
        <p:cxnSp>
          <p:nvCxnSpPr>
            <p:cNvPr id="34" name="Straight Connector 17">
              <a:extLst>
                <a:ext uri="{FF2B5EF4-FFF2-40B4-BE49-F238E27FC236}">
                  <a16:creationId xmlns:a16="http://schemas.microsoft.com/office/drawing/2014/main" id="{15B57893-63ED-9D4F-84CB-C2E857579D6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4399891" y="4685131"/>
              <a:ext cx="38954" cy="25309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18">
              <a:extLst>
                <a:ext uri="{FF2B5EF4-FFF2-40B4-BE49-F238E27FC236}">
                  <a16:creationId xmlns:a16="http://schemas.microsoft.com/office/drawing/2014/main" id="{DF3D01F9-D107-FA4B-A202-E23D5C7BACA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371376" y="4492983"/>
              <a:ext cx="3941147" cy="415527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tx1"/>
            </a:fontRef>
          </p:style>
        </p:cxnSp>
        <p:cxnSp>
          <p:nvCxnSpPr>
            <p:cNvPr id="36" name="Straight Connector 19">
              <a:extLst>
                <a:ext uri="{FF2B5EF4-FFF2-40B4-BE49-F238E27FC236}">
                  <a16:creationId xmlns:a16="http://schemas.microsoft.com/office/drawing/2014/main" id="{7F70F9A4-57FD-504C-9A64-3C4832D03426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644615" y="4670483"/>
              <a:ext cx="5467279" cy="540140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rgbClr val="000000"/>
            </a:lnRef>
            <a:fillRef idx="0">
              <a:srgbClr val="000000"/>
            </a:fillRef>
            <a:effectRef idx="0">
              <a:srgbClr val="000000"/>
            </a:effectRef>
            <a:fontRef idx="minor">
              <a:schemeClr val="tx1"/>
            </a:fontRef>
          </p:style>
        </p:cxnSp>
        <p:cxnSp>
          <p:nvCxnSpPr>
            <p:cNvPr id="37" name="Straight Connector 20">
              <a:extLst>
                <a:ext uri="{FF2B5EF4-FFF2-40B4-BE49-F238E27FC236}">
                  <a16:creationId xmlns:a16="http://schemas.microsoft.com/office/drawing/2014/main" id="{10E94BA3-BE86-8B41-9369-E297AABD5E0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623228" y="4689194"/>
              <a:ext cx="489949" cy="4647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21">
              <a:extLst>
                <a:ext uri="{FF2B5EF4-FFF2-40B4-BE49-F238E27FC236}">
                  <a16:creationId xmlns:a16="http://schemas.microsoft.com/office/drawing/2014/main" id="{1ADB7EF8-84F8-F147-8F67-4E037B0A5BE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2178913" y="4908508"/>
              <a:ext cx="182891" cy="26615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22">
              <a:extLst>
                <a:ext uri="{FF2B5EF4-FFF2-40B4-BE49-F238E27FC236}">
                  <a16:creationId xmlns:a16="http://schemas.microsoft.com/office/drawing/2014/main" id="{FF390488-8EC1-5B4F-84BC-D9483BC141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001047" y="5179345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Q6</a:t>
              </a:r>
              <a:endParaRPr lang="en-GB" sz="1350" dirty="0"/>
            </a:p>
          </p:txBody>
        </p:sp>
        <p:cxnSp>
          <p:nvCxnSpPr>
            <p:cNvPr id="40" name="Straight Connector 23">
              <a:extLst>
                <a:ext uri="{FF2B5EF4-FFF2-40B4-BE49-F238E27FC236}">
                  <a16:creationId xmlns:a16="http://schemas.microsoft.com/office/drawing/2014/main" id="{52985EAD-E9D6-0846-98DE-ADA7E2AD91BC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313805" y="4507165"/>
              <a:ext cx="309423" cy="22850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24">
              <a:extLst>
                <a:ext uri="{FF2B5EF4-FFF2-40B4-BE49-F238E27FC236}">
                  <a16:creationId xmlns:a16="http://schemas.microsoft.com/office/drawing/2014/main" id="{9DC09998-82BF-AC48-AF42-F928409C6653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3296074" y="4815404"/>
              <a:ext cx="2319222" cy="2227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25">
              <a:extLst>
                <a:ext uri="{FF2B5EF4-FFF2-40B4-BE49-F238E27FC236}">
                  <a16:creationId xmlns:a16="http://schemas.microsoft.com/office/drawing/2014/main" id="{374CADC0-A962-1844-A917-128CF808729E}"/>
                </a:ext>
              </a:extLst>
            </p:cNvPr>
            <p:cNvSpPr/>
            <p:nvPr/>
          </p:nvSpPr>
          <p:spPr bwMode="auto">
            <a:xfrm>
              <a:off x="3255275" y="4792081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3" name="Oval 26">
              <a:extLst>
                <a:ext uri="{FF2B5EF4-FFF2-40B4-BE49-F238E27FC236}">
                  <a16:creationId xmlns:a16="http://schemas.microsoft.com/office/drawing/2014/main" id="{07DC8A72-218A-1742-82A8-C1F7AC0DE2AF}"/>
                </a:ext>
              </a:extLst>
            </p:cNvPr>
            <p:cNvSpPr/>
            <p:nvPr/>
          </p:nvSpPr>
          <p:spPr bwMode="auto">
            <a:xfrm>
              <a:off x="3274099" y="4999987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4" name="Oval 27">
              <a:extLst>
                <a:ext uri="{FF2B5EF4-FFF2-40B4-BE49-F238E27FC236}">
                  <a16:creationId xmlns:a16="http://schemas.microsoft.com/office/drawing/2014/main" id="{5AB4498C-F988-0D4C-830D-A2F273A96F9B}"/>
                </a:ext>
              </a:extLst>
            </p:cNvPr>
            <p:cNvSpPr/>
            <p:nvPr/>
          </p:nvSpPr>
          <p:spPr bwMode="auto">
            <a:xfrm>
              <a:off x="5569095" y="478879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5" name="Oval 28">
              <a:extLst>
                <a:ext uri="{FF2B5EF4-FFF2-40B4-BE49-F238E27FC236}">
                  <a16:creationId xmlns:a16="http://schemas.microsoft.com/office/drawing/2014/main" id="{6221855E-6282-C341-8C04-8EFD9BC8CEF7}"/>
                </a:ext>
              </a:extLst>
            </p:cNvPr>
            <p:cNvSpPr/>
            <p:nvPr/>
          </p:nvSpPr>
          <p:spPr bwMode="auto">
            <a:xfrm>
              <a:off x="6383324" y="455071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6" name="Oval 29">
              <a:extLst>
                <a:ext uri="{FF2B5EF4-FFF2-40B4-BE49-F238E27FC236}">
                  <a16:creationId xmlns:a16="http://schemas.microsoft.com/office/drawing/2014/main" id="{53BE4753-253B-F44A-9218-D6FD93EFA1EA}"/>
                </a:ext>
              </a:extLst>
            </p:cNvPr>
            <p:cNvSpPr/>
            <p:nvPr/>
          </p:nvSpPr>
          <p:spPr bwMode="auto">
            <a:xfrm>
              <a:off x="6582428" y="467362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7" name="Oval 30">
              <a:extLst>
                <a:ext uri="{FF2B5EF4-FFF2-40B4-BE49-F238E27FC236}">
                  <a16:creationId xmlns:a16="http://schemas.microsoft.com/office/drawing/2014/main" id="{F29DE5C5-B960-3F4D-9FD8-966BB0BAD4AB}"/>
                </a:ext>
              </a:extLst>
            </p:cNvPr>
            <p:cNvSpPr/>
            <p:nvPr/>
          </p:nvSpPr>
          <p:spPr bwMode="auto">
            <a:xfrm>
              <a:off x="7039284" y="4641728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8" name="Oval 31">
              <a:extLst>
                <a:ext uri="{FF2B5EF4-FFF2-40B4-BE49-F238E27FC236}">
                  <a16:creationId xmlns:a16="http://schemas.microsoft.com/office/drawing/2014/main" id="{AEBF94C0-608C-2842-890B-05ABAB6C33A5}"/>
                </a:ext>
              </a:extLst>
            </p:cNvPr>
            <p:cNvSpPr/>
            <p:nvPr/>
          </p:nvSpPr>
          <p:spPr bwMode="auto">
            <a:xfrm>
              <a:off x="5512777" y="4542402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49" name="Oval 32">
              <a:extLst>
                <a:ext uri="{FF2B5EF4-FFF2-40B4-BE49-F238E27FC236}">
                  <a16:creationId xmlns:a16="http://schemas.microsoft.com/office/drawing/2014/main" id="{E4A969DB-E125-B648-815A-F94D1B726058}"/>
                </a:ext>
              </a:extLst>
            </p:cNvPr>
            <p:cNvSpPr/>
            <p:nvPr/>
          </p:nvSpPr>
          <p:spPr bwMode="auto">
            <a:xfrm>
              <a:off x="2331992" y="4857190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0" name="Oval 33">
              <a:extLst>
                <a:ext uri="{FF2B5EF4-FFF2-40B4-BE49-F238E27FC236}">
                  <a16:creationId xmlns:a16="http://schemas.microsoft.com/office/drawing/2014/main" id="{78190961-55FE-244D-99E8-E7D33D660FAD}"/>
                </a:ext>
              </a:extLst>
            </p:cNvPr>
            <p:cNvSpPr/>
            <p:nvPr/>
          </p:nvSpPr>
          <p:spPr bwMode="auto">
            <a:xfrm>
              <a:off x="2244067" y="4995795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1" name="Oval 34">
              <a:extLst>
                <a:ext uri="{FF2B5EF4-FFF2-40B4-BE49-F238E27FC236}">
                  <a16:creationId xmlns:a16="http://schemas.microsoft.com/office/drawing/2014/main" id="{67461E7A-28F8-6047-A8AC-7633DB992E7B}"/>
                </a:ext>
              </a:extLst>
            </p:cNvPr>
            <p:cNvSpPr/>
            <p:nvPr/>
          </p:nvSpPr>
          <p:spPr bwMode="auto">
            <a:xfrm>
              <a:off x="2120866" y="5134401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2" name="Oval 35">
              <a:extLst>
                <a:ext uri="{FF2B5EF4-FFF2-40B4-BE49-F238E27FC236}">
                  <a16:creationId xmlns:a16="http://schemas.microsoft.com/office/drawing/2014/main" id="{D45B8F25-3FE1-9443-86E0-2E3FD4C7C33F}"/>
                </a:ext>
              </a:extLst>
            </p:cNvPr>
            <p:cNvSpPr/>
            <p:nvPr/>
          </p:nvSpPr>
          <p:spPr bwMode="auto">
            <a:xfrm>
              <a:off x="4365945" y="4664313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3" name="TextBox 36">
              <a:extLst>
                <a:ext uri="{FF2B5EF4-FFF2-40B4-BE49-F238E27FC236}">
                  <a16:creationId xmlns:a16="http://schemas.microsoft.com/office/drawing/2014/main" id="{7B57A3CB-6B86-8647-B560-1AB62CCA2F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0525" y="4769365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/>
                <a:t>Q5</a:t>
              </a:r>
              <a:endParaRPr lang="en-GB" sz="1350"/>
            </a:p>
          </p:txBody>
        </p:sp>
        <p:sp>
          <p:nvSpPr>
            <p:cNvPr id="54" name="TextBox 37">
              <a:extLst>
                <a:ext uri="{FF2B5EF4-FFF2-40B4-BE49-F238E27FC236}">
                  <a16:creationId xmlns:a16="http://schemas.microsoft.com/office/drawing/2014/main" id="{83E4690B-C3EB-F048-BBF0-0BA51B6EDB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92422" y="4287188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/>
                <a:t>Q5</a:t>
              </a:r>
              <a:endParaRPr lang="en-GB" sz="1350"/>
            </a:p>
          </p:txBody>
        </p:sp>
        <p:sp>
          <p:nvSpPr>
            <p:cNvPr id="55" name="TextBox 38">
              <a:extLst>
                <a:ext uri="{FF2B5EF4-FFF2-40B4-BE49-F238E27FC236}">
                  <a16:creationId xmlns:a16="http://schemas.microsoft.com/office/drawing/2014/main" id="{EBE557FF-F3A3-F441-9947-7ECC6BD0B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489763" y="4719622"/>
              <a:ext cx="553997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Q6</a:t>
              </a:r>
              <a:endParaRPr lang="en-GB" sz="1350" dirty="0"/>
            </a:p>
          </p:txBody>
        </p:sp>
        <p:sp>
          <p:nvSpPr>
            <p:cNvPr id="56" name="Oval 40">
              <a:extLst>
                <a:ext uri="{FF2B5EF4-FFF2-40B4-BE49-F238E27FC236}">
                  <a16:creationId xmlns:a16="http://schemas.microsoft.com/office/drawing/2014/main" id="{0950F9B1-FB42-0145-9041-3DD617CBCE6B}"/>
                </a:ext>
              </a:extLst>
            </p:cNvPr>
            <p:cNvSpPr/>
            <p:nvPr/>
          </p:nvSpPr>
          <p:spPr bwMode="auto">
            <a:xfrm>
              <a:off x="2703188" y="481948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7" name="Oval 42">
              <a:extLst>
                <a:ext uri="{FF2B5EF4-FFF2-40B4-BE49-F238E27FC236}">
                  <a16:creationId xmlns:a16="http://schemas.microsoft.com/office/drawing/2014/main" id="{ACE58011-4831-BA43-B51E-5C1F5BDF53AC}"/>
                </a:ext>
              </a:extLst>
            </p:cNvPr>
            <p:cNvSpPr/>
            <p:nvPr/>
          </p:nvSpPr>
          <p:spPr bwMode="auto">
            <a:xfrm>
              <a:off x="6257993" y="445944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8" name="Oval 43">
              <a:extLst>
                <a:ext uri="{FF2B5EF4-FFF2-40B4-BE49-F238E27FC236}">
                  <a16:creationId xmlns:a16="http://schemas.microsoft.com/office/drawing/2014/main" id="{D6822FCB-5685-1148-9489-2AA1162BBA1C}"/>
                </a:ext>
              </a:extLst>
            </p:cNvPr>
            <p:cNvSpPr/>
            <p:nvPr/>
          </p:nvSpPr>
          <p:spPr bwMode="auto">
            <a:xfrm>
              <a:off x="5871540" y="4491236"/>
              <a:ext cx="81599" cy="7622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en-GB" sz="1350"/>
            </a:p>
          </p:txBody>
        </p:sp>
        <p:sp>
          <p:nvSpPr>
            <p:cNvPr id="59" name="TextBox 44">
              <a:extLst>
                <a:ext uri="{FF2B5EF4-FFF2-40B4-BE49-F238E27FC236}">
                  <a16:creationId xmlns:a16="http://schemas.microsoft.com/office/drawing/2014/main" id="{68AC5CF9-88B5-154A-BED8-CE4057563D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423" y="4242711"/>
              <a:ext cx="57964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CC</a:t>
              </a:r>
              <a:endParaRPr lang="en-GB" sz="1350" dirty="0"/>
            </a:p>
          </p:txBody>
        </p:sp>
        <p:sp>
          <p:nvSpPr>
            <p:cNvPr id="60" name="TextBox 45">
              <a:extLst>
                <a:ext uri="{FF2B5EF4-FFF2-40B4-BE49-F238E27FC236}">
                  <a16:creationId xmlns:a16="http://schemas.microsoft.com/office/drawing/2014/main" id="{E4AA8CCB-5992-8E46-B0FB-EBFA9186CF4F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4114" y="4583208"/>
              <a:ext cx="579645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en-US" sz="1350" dirty="0"/>
                <a:t>CC</a:t>
              </a:r>
              <a:endParaRPr lang="en-GB" sz="1350" dirty="0"/>
            </a:p>
          </p:txBody>
        </p:sp>
      </p:grpSp>
      <p:pic>
        <p:nvPicPr>
          <p:cNvPr id="61" name="Picture 4">
            <a:extLst>
              <a:ext uri="{FF2B5EF4-FFF2-40B4-BE49-F238E27FC236}">
                <a16:creationId xmlns:a16="http://schemas.microsoft.com/office/drawing/2014/main" id="{6FF4032D-B659-504B-8BC5-FFBC714D4D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328973" y="3282960"/>
            <a:ext cx="3590229" cy="1881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20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12000" y="15526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 dirty="0"/>
              <a:t>Orbit correctors strength budget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2"/>
          <a:srcRect t="5547"/>
          <a:stretch/>
        </p:blipFill>
        <p:spPr bwMode="auto">
          <a:xfrm>
            <a:off x="1331640" y="870561"/>
            <a:ext cx="3440498" cy="1404029"/>
          </a:xfrm>
          <a:prstGeom prst="rect">
            <a:avLst/>
          </a:prstGeom>
        </p:spPr>
      </p:pic>
      <p:sp>
        <p:nvSpPr>
          <p:cNvPr id="7" name="TextBox 2"/>
          <p:cNvSpPr>
            <a:spLocks/>
          </p:cNvSpPr>
          <p:nvPr/>
        </p:nvSpPr>
        <p:spPr bwMode="auto">
          <a:xfrm>
            <a:off x="1043609" y="2409874"/>
            <a:ext cx="7128791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rgbClr val="0000FF"/>
                </a:solidFill>
              </a:rPr>
              <a:t>FRAS allows re-using LHC orbit correctors and magnet assemblies</a:t>
            </a:r>
            <a:endParaRPr sz="1350" b="1" dirty="0">
              <a:solidFill>
                <a:srgbClr val="0000FF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chemeClr val="accent5"/>
                </a:solidFill>
              </a:rPr>
              <a:t>Q4: 16 x MCBY 1.9 K -&gt;  12 x MCBY at 4.5 K with </a:t>
            </a:r>
            <a:r>
              <a:rPr lang="en-US" sz="1350" b="1" dirty="0">
                <a:solidFill>
                  <a:srgbClr val="00B050"/>
                </a:solidFill>
              </a:rPr>
              <a:t>FRAS</a:t>
            </a:r>
            <a:endParaRPr sz="1350" b="1" dirty="0">
              <a:solidFill>
                <a:srgbClr val="00B05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350" dirty="0">
                <a:solidFill>
                  <a:schemeClr val="accent5"/>
                </a:solidFill>
              </a:rPr>
              <a:t>Q5: 12 x MCBY 1.9 K -&gt;    4 x MCBC at 4.5 K with </a:t>
            </a:r>
            <a:r>
              <a:rPr lang="en-US" sz="1350" b="1" dirty="0">
                <a:solidFill>
                  <a:srgbClr val="00B050"/>
                </a:solidFill>
              </a:rPr>
              <a:t>FRAS</a:t>
            </a:r>
            <a:endParaRPr sz="1350" b="1" dirty="0">
              <a:solidFill>
                <a:srgbClr val="00B050"/>
              </a:solidFill>
            </a:endParaRPr>
          </a:p>
          <a:p>
            <a:pPr>
              <a:defRPr/>
            </a:pPr>
            <a:endParaRPr lang="en-US" sz="1350" dirty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US" sz="1350" b="1" dirty="0">
                <a:solidFill>
                  <a:srgbClr val="0000FF"/>
                </a:solidFill>
              </a:rPr>
              <a:t>Additional potential benefits</a:t>
            </a:r>
            <a:endParaRPr sz="1350" b="1" dirty="0">
              <a:solidFill>
                <a:srgbClr val="0000FF"/>
              </a:solidFill>
            </a:endParaRPr>
          </a:p>
          <a:p>
            <a:pPr marL="214313" indent="-214313">
              <a:buFont typeface="Arial"/>
              <a:buChar char="•"/>
              <a:defRPr/>
            </a:pPr>
            <a:r>
              <a:rPr lang="en-US" sz="1350" dirty="0">
                <a:solidFill>
                  <a:schemeClr val="accent5"/>
                </a:solidFill>
              </a:rPr>
              <a:t>Perform orbit corrector strength minimization during beam-commissioning (</a:t>
            </a:r>
            <a:r>
              <a:rPr lang="en-US" sz="1350" b="1" dirty="0">
                <a:solidFill>
                  <a:srgbClr val="00B050"/>
                </a:solidFill>
              </a:rPr>
              <a:t>better orbit residual, hence more aperture</a:t>
            </a:r>
            <a:r>
              <a:rPr lang="en-US" sz="1350" dirty="0">
                <a:solidFill>
                  <a:schemeClr val="accent5"/>
                </a:solidFill>
              </a:rPr>
              <a:t>)</a:t>
            </a:r>
            <a:endParaRPr sz="1350" dirty="0">
              <a:solidFill>
                <a:schemeClr val="accent5"/>
              </a:solidFill>
            </a:endParaRPr>
          </a:p>
          <a:p>
            <a:pPr marL="214313" indent="-214313">
              <a:buFont typeface="Arial"/>
              <a:buChar char="•"/>
              <a:defRPr/>
            </a:pPr>
            <a:r>
              <a:rPr lang="en-US" sz="1350" dirty="0">
                <a:solidFill>
                  <a:schemeClr val="accent5"/>
                </a:solidFill>
              </a:rPr>
              <a:t>Mitigate impact of non-conform orbit correctors</a:t>
            </a:r>
            <a:r>
              <a:rPr lang="en-GB" sz="1350" dirty="0">
                <a:solidFill>
                  <a:schemeClr val="accent5"/>
                </a:solidFill>
              </a:rPr>
              <a:t> by performing ad-hoc fine tuning with circulating (</a:t>
            </a:r>
            <a:r>
              <a:rPr lang="en-GB" sz="1350" b="1" dirty="0">
                <a:solidFill>
                  <a:schemeClr val="accent5"/>
                </a:solidFill>
              </a:rPr>
              <a:t>safe</a:t>
            </a:r>
            <a:r>
              <a:rPr lang="en-GB" sz="1350" dirty="0">
                <a:solidFill>
                  <a:schemeClr val="accent5"/>
                </a:solidFill>
              </a:rPr>
              <a:t>) beam as reference</a:t>
            </a:r>
            <a:endParaRPr lang="en-US" sz="135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>
            <a:spLocks/>
          </p:cNvSpPr>
          <p:nvPr/>
        </p:nvSpPr>
        <p:spPr bwMode="auto">
          <a:xfrm>
            <a:off x="1489924" y="548901"/>
            <a:ext cx="298350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rgbClr val="0000FF"/>
                </a:solidFill>
              </a:rPr>
              <a:t>HL-LHCV1.4 after MS optimization</a:t>
            </a:r>
            <a:endParaRPr lang="en-GB" sz="135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>
            <a:spLocks/>
          </p:cNvSpPr>
          <p:nvPr/>
        </p:nvSpPr>
        <p:spPr bwMode="auto">
          <a:xfrm>
            <a:off x="4762242" y="572529"/>
            <a:ext cx="313739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350" b="1" dirty="0">
                <a:solidFill>
                  <a:srgbClr val="0000FF"/>
                </a:solidFill>
              </a:rPr>
              <a:t>HL-LHCV1.3 before MS optimization</a:t>
            </a:r>
            <a:endParaRPr lang="en-GB" sz="1350" b="1" dirty="0">
              <a:solidFill>
                <a:srgbClr val="0000FF"/>
              </a:solidFill>
            </a:endParaRPr>
          </a:p>
        </p:txBody>
      </p:sp>
      <p:pic>
        <p:nvPicPr>
          <p:cNvPr id="11" name="13A836E0-A09B-4B06-A9CF-90374D818FEA" descr="AF7493FB-EC96-4EDC-A999-69038F228F1F@home"/>
          <p:cNvPicPr>
            <a:picLocks noChangeAspect="1" noChangeArrowheads="1"/>
          </p:cNvPicPr>
          <p:nvPr/>
        </p:nvPicPr>
        <p:blipFill>
          <a:blip r:embed="rId3"/>
          <a:srcRect l="4525" t="4033" r="5828"/>
          <a:stretch/>
        </p:blipFill>
        <p:spPr bwMode="auto">
          <a:xfrm>
            <a:off x="4572001" y="816556"/>
            <a:ext cx="3168875" cy="1545272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Rectangle 9"/>
          <p:cNvSpPr/>
          <p:nvPr/>
        </p:nvSpPr>
        <p:spPr bwMode="auto">
          <a:xfrm>
            <a:off x="2627784" y="1238488"/>
            <a:ext cx="675075" cy="1123340"/>
          </a:xfrm>
          <a:prstGeom prst="rect">
            <a:avLst/>
          </a:prstGeom>
          <a:solidFill>
            <a:srgbClr val="C6D2EC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13" name="Rectangle 11"/>
          <p:cNvSpPr/>
          <p:nvPr/>
        </p:nvSpPr>
        <p:spPr bwMode="auto">
          <a:xfrm>
            <a:off x="5625117" y="1243953"/>
            <a:ext cx="918102" cy="1123340"/>
          </a:xfrm>
          <a:prstGeom prst="rect">
            <a:avLst/>
          </a:prstGeom>
          <a:solidFill>
            <a:srgbClr val="C6D2EC">
              <a:alpha val="27843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sz="135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B81F273-2613-3A41-A1B5-193D546D6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B4E3D26-FF95-C143-9BF4-95768583E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312F24-1133-3649-AD08-724C386FA2C7}"/>
              </a:ext>
            </a:extLst>
          </p:cNvPr>
          <p:cNvSpPr txBox="1"/>
          <p:nvPr/>
        </p:nvSpPr>
        <p:spPr>
          <a:xfrm>
            <a:off x="5940152" y="2573491"/>
            <a:ext cx="320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FRAS allows optimising the Matching Section layout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317E9B-AF60-0F48-8FD9-042EE4E0C2F7}"/>
              </a:ext>
            </a:extLst>
          </p:cNvPr>
          <p:cNvSpPr txBox="1"/>
          <p:nvPr/>
        </p:nvSpPr>
        <p:spPr bwMode="auto">
          <a:xfrm>
            <a:off x="5148064" y="4091365"/>
            <a:ext cx="320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FRAS allows preserving HL-LHC performance</a:t>
            </a:r>
          </a:p>
        </p:txBody>
      </p:sp>
    </p:spTree>
    <p:extLst>
      <p:ext uri="{BB962C8B-B14F-4D97-AF65-F5344CB8AC3E}">
        <p14:creationId xmlns:p14="http://schemas.microsoft.com/office/powerpoint/2010/main" val="2026578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5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12000" y="15526"/>
            <a:ext cx="7920000" cy="540000"/>
          </a:xfrm>
        </p:spPr>
        <p:txBody>
          <a:bodyPr/>
          <a:lstStyle/>
          <a:p>
            <a:pPr>
              <a:defRPr/>
            </a:pPr>
            <a:r>
              <a:rPr lang="en-US" dirty="0"/>
              <a:t>Aperture situation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83075891"/>
              </p:ext>
            </p:extLst>
          </p:nvPr>
        </p:nvGraphicFramePr>
        <p:xfrm>
          <a:off x="1602000" y="682362"/>
          <a:ext cx="3699081" cy="2537460"/>
        </p:xfrm>
        <a:graphic>
          <a:graphicData uri="http://schemas.openxmlformats.org/drawingml/2006/table">
            <a:tbl>
              <a:tblPr firstRow="1" bandRow="1"/>
              <a:tblGrid>
                <a:gridCol w="750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23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1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54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685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Old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/>
                        <a:t>FRAS</a:t>
                      </a:r>
                      <a:endParaRPr lang="en-GB" sz="140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Old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FRAS</a:t>
                      </a:r>
                      <a:endParaRPr lang="en-GB" sz="140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endParaRPr lang="en-GB" sz="1400"/>
                    </a:p>
                  </a:txBody>
                  <a:tcPr marL="68580" marR="68580" marT="34290" marB="34290"/>
                </a:tc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Round </a:t>
                      </a:r>
                      <a:r>
                        <a:rPr lang="el-GR" sz="1400"/>
                        <a:t>β</a:t>
                      </a:r>
                      <a:r>
                        <a:rPr lang="en-US" sz="1400"/>
                        <a:t>*=15 cm</a:t>
                      </a:r>
                      <a:endParaRPr lang="en-GB" sz="140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Flat </a:t>
                      </a:r>
                      <a:r>
                        <a:rPr lang="el-GR" sz="1400"/>
                        <a:t>β</a:t>
                      </a:r>
                      <a:r>
                        <a:rPr lang="en-US" sz="1400"/>
                        <a:t>*=7.5 cm </a:t>
                      </a:r>
                      <a:endParaRPr lang="en-GB" sz="140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TAXS</a:t>
                      </a:r>
                      <a:endParaRPr lang="en-GB" sz="1400" baseline="30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15.4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15.4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13.3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13.3</a:t>
                      </a:r>
                      <a:endParaRPr lang="en-GB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Triplets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12.0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00B050"/>
                          </a:solidFill>
                        </a:rPr>
                        <a:t>13.1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chemeClr val="accent6"/>
                          </a:solidFill>
                        </a:rPr>
                        <a:t>11.8</a:t>
                      </a:r>
                      <a:endParaRPr lang="en-GB" sz="1400">
                        <a:solidFill>
                          <a:schemeClr val="accent6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00B050"/>
                          </a:solidFill>
                        </a:rPr>
                        <a:t>12.7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TAXN</a:t>
                      </a:r>
                      <a:endParaRPr lang="en-GB" sz="1400" baseline="30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15.4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00B050"/>
                          </a:solidFill>
                        </a:rPr>
                        <a:t>17.3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12.4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00B050"/>
                          </a:solidFill>
                        </a:rPr>
                        <a:t>13.9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D2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15.5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19.3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12.9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400"/>
                        <a:t>14.5</a:t>
                      </a:r>
                      <a:endParaRPr lang="en-GB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Q4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14.5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19.3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FF0000"/>
                          </a:solidFill>
                        </a:rPr>
                        <a:t>10.4</a:t>
                      </a:r>
                      <a:endParaRPr lang="en-GB" sz="140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>
                          <a:solidFill>
                            <a:srgbClr val="00B050"/>
                          </a:solidFill>
                        </a:rPr>
                        <a:t>13.6</a:t>
                      </a:r>
                      <a:endParaRPr lang="en-GB" sz="1400">
                        <a:solidFill>
                          <a:srgbClr val="00B050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Q5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24.8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21.1</a:t>
                      </a:r>
                      <a:r>
                        <a:rPr lang="en-US" sz="1400" baseline="30000"/>
                        <a:t>1</a:t>
                      </a:r>
                      <a:endParaRPr lang="en-GB" sz="1400" baseline="300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17.6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14.9</a:t>
                      </a:r>
                      <a:r>
                        <a:rPr lang="en-US" sz="1400" baseline="30000"/>
                        <a:t>1</a:t>
                      </a:r>
                      <a:endParaRPr lang="en-GB" sz="140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dirty="0"/>
                        <a:t>Q6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25.5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26.7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/>
                        <a:t>18.0</a:t>
                      </a:r>
                      <a:endParaRPr lang="en-GB" sz="140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>
                        <a:defRPr/>
                      </a:pPr>
                      <a:r>
                        <a:rPr lang="en-US" sz="1400" dirty="0"/>
                        <a:t>18.9</a:t>
                      </a:r>
                      <a:endParaRPr lang="en-GB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7" name="TextBox 8"/>
          <p:cNvSpPr>
            <a:spLocks/>
          </p:cNvSpPr>
          <p:nvPr/>
        </p:nvSpPr>
        <p:spPr bwMode="auto">
          <a:xfrm>
            <a:off x="5292080" y="979634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400" dirty="0">
                <a:solidFill>
                  <a:schemeClr val="accent5"/>
                </a:solidFill>
              </a:rPr>
              <a:t>Aperture requirements (beam </a:t>
            </a:r>
            <a:r>
              <a:rPr lang="el-GR" sz="1400" dirty="0">
                <a:solidFill>
                  <a:schemeClr val="accent5"/>
                </a:solidFill>
              </a:rPr>
              <a:t>σ</a:t>
            </a:r>
            <a:r>
              <a:rPr lang="en-US" sz="1400" dirty="0">
                <a:solidFill>
                  <a:schemeClr val="accent5"/>
                </a:solidFill>
              </a:rPr>
              <a:t>)</a:t>
            </a:r>
            <a:endParaRPr dirty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chemeClr val="accent5"/>
                </a:solidFill>
              </a:rPr>
              <a:t>&gt; 12 </a:t>
            </a:r>
            <a:r>
              <a:rPr lang="el-GR" sz="1400" dirty="0">
                <a:solidFill>
                  <a:schemeClr val="accent5"/>
                </a:solidFill>
              </a:rPr>
              <a:t>σ</a:t>
            </a:r>
            <a:r>
              <a:rPr lang="en-US" sz="1400" dirty="0">
                <a:solidFill>
                  <a:schemeClr val="accent5"/>
                </a:solidFill>
              </a:rPr>
              <a:t>  in triplets </a:t>
            </a:r>
            <a:endParaRPr dirty="0">
              <a:solidFill>
                <a:schemeClr val="accent5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chemeClr val="accent5"/>
                </a:solidFill>
              </a:rPr>
              <a:t>&gt; 14.6 </a:t>
            </a:r>
            <a:r>
              <a:rPr lang="el-GR" sz="1400" dirty="0">
                <a:solidFill>
                  <a:schemeClr val="accent5"/>
                </a:solidFill>
              </a:rPr>
              <a:t>σ</a:t>
            </a:r>
            <a:r>
              <a:rPr lang="en-US" sz="1400" dirty="0">
                <a:solidFill>
                  <a:schemeClr val="accent5"/>
                </a:solidFill>
              </a:rPr>
              <a:t> in Q6</a:t>
            </a:r>
          </a:p>
          <a:p>
            <a:pPr>
              <a:defRPr/>
            </a:pPr>
            <a:r>
              <a:rPr lang="en-US" sz="1400" dirty="0">
                <a:solidFill>
                  <a:schemeClr val="accent5"/>
                </a:solidFill>
              </a:rPr>
              <a:t>&gt; 19.2 </a:t>
            </a:r>
            <a:r>
              <a:rPr lang="el-GR" sz="1400" dirty="0">
                <a:solidFill>
                  <a:schemeClr val="accent5"/>
                </a:solidFill>
              </a:rPr>
              <a:t>σ</a:t>
            </a:r>
            <a:r>
              <a:rPr lang="en-US" sz="1400" dirty="0">
                <a:solidFill>
                  <a:schemeClr val="accent5"/>
                </a:solidFill>
              </a:rPr>
              <a:t> elsewhere </a:t>
            </a:r>
            <a:endParaRPr lang="en-US" sz="1050" dirty="0"/>
          </a:p>
        </p:txBody>
      </p:sp>
      <p:sp>
        <p:nvSpPr>
          <p:cNvPr id="8" name="TextBox 6"/>
          <p:cNvSpPr>
            <a:spLocks/>
          </p:cNvSpPr>
          <p:nvPr/>
        </p:nvSpPr>
        <p:spPr bwMode="auto">
          <a:xfrm>
            <a:off x="5318702" y="2571750"/>
            <a:ext cx="23496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baseline="30000" dirty="0">
                <a:solidFill>
                  <a:schemeClr val="accent5"/>
                </a:solidFill>
              </a:rPr>
              <a:t>1</a:t>
            </a:r>
            <a:r>
              <a:rPr lang="en-US" sz="1200" dirty="0">
                <a:solidFill>
                  <a:schemeClr val="accent5"/>
                </a:solidFill>
              </a:rPr>
              <a:t>due to reduced Q5 aperture from 70 mm to 56 mm after MS optimization </a:t>
            </a:r>
            <a:endParaRPr lang="en-US" sz="1200" baseline="30000" dirty="0">
              <a:solidFill>
                <a:schemeClr val="accent5"/>
              </a:solidFill>
            </a:endParaRPr>
          </a:p>
        </p:txBody>
      </p:sp>
      <p:sp>
        <p:nvSpPr>
          <p:cNvPr id="9" name="TextBox 2"/>
          <p:cNvSpPr>
            <a:spLocks/>
          </p:cNvSpPr>
          <p:nvPr/>
        </p:nvSpPr>
        <p:spPr bwMode="auto">
          <a:xfrm>
            <a:off x="1763688" y="3363838"/>
            <a:ext cx="56512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chemeClr val="accent5"/>
                </a:solidFill>
              </a:rPr>
              <a:t>Aperture estimates based on LHC design assumptions on ground motion and </a:t>
            </a:r>
            <a:r>
              <a:rPr lang="en-US" sz="1200" dirty="0" err="1">
                <a:solidFill>
                  <a:schemeClr val="accent5"/>
                </a:solidFill>
              </a:rPr>
              <a:t>fiducialization</a:t>
            </a:r>
            <a:r>
              <a:rPr lang="en-US" sz="1200" dirty="0">
                <a:solidFill>
                  <a:schemeClr val="accent5"/>
                </a:solidFill>
              </a:rPr>
              <a:t> which are under review for HL-LHC.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30AF593-1302-E645-82F5-E0AFDD1E05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B6A81E-A409-4240-A4C1-74C14A600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1E4B971-6EA3-BE41-87B3-5BFE33E6412C}"/>
              </a:ext>
            </a:extLst>
          </p:cNvPr>
          <p:cNvSpPr txBox="1"/>
          <p:nvPr/>
        </p:nvSpPr>
        <p:spPr bwMode="auto">
          <a:xfrm>
            <a:off x="2141042" y="4011910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FRAS allows pushing HL-LHC performance</a:t>
            </a:r>
          </a:p>
        </p:txBody>
      </p:sp>
    </p:spTree>
    <p:extLst>
      <p:ext uri="{BB962C8B-B14F-4D97-AF65-F5344CB8AC3E}">
        <p14:creationId xmlns:p14="http://schemas.microsoft.com/office/powerpoint/2010/main" val="179623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sz="3200" dirty="0"/>
              <a:t>Outline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827584" y="691728"/>
            <a:ext cx="7499136" cy="3680222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What has been done in the LHC</a:t>
            </a:r>
          </a:p>
          <a:p>
            <a:pPr algn="l"/>
            <a:r>
              <a:rPr lang="en-US" dirty="0"/>
              <a:t>What is the HL-LHC remote alignment system </a:t>
            </a:r>
          </a:p>
          <a:p>
            <a:pPr algn="l"/>
            <a:r>
              <a:rPr lang="en-US" dirty="0"/>
              <a:t>What it will bring us</a:t>
            </a:r>
          </a:p>
          <a:p>
            <a:pPr algn="l"/>
            <a:r>
              <a:rPr lang="en-US" dirty="0"/>
              <a:t>Summary</a:t>
            </a:r>
            <a:endParaRPr lang="el-GR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4682A84-A158-4D44-ACA5-85070F163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BC046F-CF0E-244A-ACA6-43D890B42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0637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-2170"/>
            <a:ext cx="6851817" cy="574304"/>
          </a:xfrm>
        </p:spPr>
        <p:txBody>
          <a:bodyPr/>
          <a:lstStyle/>
          <a:p>
            <a:r>
              <a:rPr lang="en-US" dirty="0"/>
              <a:t>FRAS goals and benefits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267754" y="2247714"/>
            <a:ext cx="633645" cy="482538"/>
          </a:xfrm>
          <a:prstGeom prst="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FRA</a:t>
            </a:r>
            <a:endParaRPr lang="en-GB" sz="1350" dirty="0"/>
          </a:p>
        </p:txBody>
      </p:sp>
      <p:sp>
        <p:nvSpPr>
          <p:cNvPr id="11" name="Rectangle 10"/>
          <p:cNvSpPr/>
          <p:nvPr/>
        </p:nvSpPr>
        <p:spPr>
          <a:xfrm>
            <a:off x="1143000" y="1059582"/>
            <a:ext cx="2726922" cy="368624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Reduce dose to survey team</a:t>
            </a:r>
            <a:endParaRPr lang="en-GB" sz="1350" dirty="0"/>
          </a:p>
        </p:txBody>
      </p:sp>
      <p:sp>
        <p:nvSpPr>
          <p:cNvPr id="12" name="Rectangle 11"/>
          <p:cNvSpPr/>
          <p:nvPr/>
        </p:nvSpPr>
        <p:spPr>
          <a:xfrm>
            <a:off x="1165409" y="1482418"/>
            <a:ext cx="2726922" cy="981320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Cope with </a:t>
            </a:r>
          </a:p>
          <a:p>
            <a:pPr algn="ctr"/>
            <a:r>
              <a:rPr lang="en-US" sz="1350" dirty="0"/>
              <a:t>experiment vs. machine misalignment in Run 4</a:t>
            </a:r>
          </a:p>
          <a:p>
            <a:pPr algn="ctr"/>
            <a:r>
              <a:rPr lang="en-US" sz="1350" dirty="0"/>
              <a:t> after completion of installation</a:t>
            </a:r>
            <a:endParaRPr lang="en-GB" sz="1350" dirty="0"/>
          </a:p>
        </p:txBody>
      </p:sp>
      <p:sp>
        <p:nvSpPr>
          <p:cNvPr id="13" name="Rectangle 12"/>
          <p:cNvSpPr/>
          <p:nvPr/>
        </p:nvSpPr>
        <p:spPr>
          <a:xfrm>
            <a:off x="1165810" y="2527402"/>
            <a:ext cx="2726922" cy="590549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Correct yearly ground motion drift without manned intervention in the tunnel</a:t>
            </a:r>
            <a:endParaRPr lang="en-GB" sz="1350" dirty="0"/>
          </a:p>
        </p:txBody>
      </p:sp>
      <p:sp>
        <p:nvSpPr>
          <p:cNvPr id="14" name="Rectangle 13"/>
          <p:cNvSpPr/>
          <p:nvPr/>
        </p:nvSpPr>
        <p:spPr>
          <a:xfrm>
            <a:off x="1175933" y="3213733"/>
            <a:ext cx="2726922" cy="85360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Provide tools to eliminate or at least minimize residual alignment errors using beam as reference </a:t>
            </a:r>
            <a:endParaRPr lang="en-GB" sz="1350" dirty="0"/>
          </a:p>
        </p:txBody>
      </p:sp>
      <p:sp>
        <p:nvSpPr>
          <p:cNvPr id="15" name="Rectangle 14"/>
          <p:cNvSpPr/>
          <p:nvPr/>
        </p:nvSpPr>
        <p:spPr>
          <a:xfrm>
            <a:off x="1137886" y="638020"/>
            <a:ext cx="2726922" cy="368624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FF0000"/>
                </a:solidFill>
              </a:rPr>
              <a:t>Goals</a:t>
            </a:r>
            <a:endParaRPr lang="en-GB" sz="1350" b="1" dirty="0">
              <a:solidFill>
                <a:srgbClr val="FF0000"/>
              </a:solidFill>
            </a:endParaRPr>
          </a:p>
        </p:txBody>
      </p:sp>
      <p:cxnSp>
        <p:nvCxnSpPr>
          <p:cNvPr id="17" name="Elbow Connector 16"/>
          <p:cNvCxnSpPr>
            <a:stCxn id="10" idx="1"/>
            <a:endCxn id="11" idx="3"/>
          </p:cNvCxnSpPr>
          <p:nvPr/>
        </p:nvCxnSpPr>
        <p:spPr>
          <a:xfrm rot="10800000">
            <a:off x="3869922" y="1243895"/>
            <a:ext cx="397832" cy="124508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Elbow Connector 17"/>
          <p:cNvCxnSpPr>
            <a:stCxn id="10" idx="1"/>
            <a:endCxn id="12" idx="3"/>
          </p:cNvCxnSpPr>
          <p:nvPr/>
        </p:nvCxnSpPr>
        <p:spPr>
          <a:xfrm rot="10800000">
            <a:off x="3892331" y="1973079"/>
            <a:ext cx="375423" cy="515905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0" idx="1"/>
            <a:endCxn id="13" idx="3"/>
          </p:cNvCxnSpPr>
          <p:nvPr/>
        </p:nvCxnSpPr>
        <p:spPr>
          <a:xfrm rot="10800000" flipV="1">
            <a:off x="3892733" y="2488983"/>
            <a:ext cx="375022" cy="33369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1"/>
            <a:endCxn id="14" idx="3"/>
          </p:cNvCxnSpPr>
          <p:nvPr/>
        </p:nvCxnSpPr>
        <p:spPr>
          <a:xfrm rot="10800000" flipV="1">
            <a:off x="3902857" y="2488983"/>
            <a:ext cx="364898" cy="115155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5147586" y="638020"/>
            <a:ext cx="2510513" cy="368624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rgbClr val="92D050"/>
                </a:solidFill>
              </a:rPr>
              <a:t>By products</a:t>
            </a:r>
            <a:endParaRPr lang="en-GB" sz="1350" b="1" dirty="0">
              <a:solidFill>
                <a:srgbClr val="92D050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5147586" y="2031690"/>
            <a:ext cx="2510513" cy="48253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Matching</a:t>
            </a:r>
          </a:p>
          <a:p>
            <a:pPr algn="ctr"/>
            <a:r>
              <a:rPr lang="en-US" sz="1350" dirty="0"/>
              <a:t>Section Optimization</a:t>
            </a:r>
            <a:endParaRPr lang="en-GB" sz="1350" dirty="0"/>
          </a:p>
        </p:txBody>
      </p:sp>
      <p:cxnSp>
        <p:nvCxnSpPr>
          <p:cNvPr id="48" name="Straight Arrow Connector 47"/>
          <p:cNvCxnSpPr>
            <a:stCxn id="37" idx="2"/>
            <a:endCxn id="45" idx="0"/>
          </p:cNvCxnSpPr>
          <p:nvPr/>
        </p:nvCxnSpPr>
        <p:spPr>
          <a:xfrm>
            <a:off x="6402842" y="1739041"/>
            <a:ext cx="0" cy="29264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>
            <a:stCxn id="38" idx="0"/>
            <a:endCxn id="45" idx="2"/>
          </p:cNvCxnSpPr>
          <p:nvPr/>
        </p:nvCxnSpPr>
        <p:spPr>
          <a:xfrm flipH="1" flipV="1">
            <a:off x="6402843" y="2514228"/>
            <a:ext cx="1" cy="1655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Rectangle 76"/>
          <p:cNvSpPr/>
          <p:nvPr/>
        </p:nvSpPr>
        <p:spPr>
          <a:xfrm>
            <a:off x="1175933" y="4245936"/>
            <a:ext cx="2726922" cy="758576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Cope with unexpected sources of misalignment avoiding performance losses and loss of time for physics</a:t>
            </a:r>
            <a:endParaRPr lang="en-GB" sz="1350" dirty="0"/>
          </a:p>
        </p:txBody>
      </p:sp>
      <p:cxnSp>
        <p:nvCxnSpPr>
          <p:cNvPr id="78" name="Elbow Connector 77"/>
          <p:cNvCxnSpPr>
            <a:stCxn id="10" idx="1"/>
            <a:endCxn id="77" idx="3"/>
          </p:cNvCxnSpPr>
          <p:nvPr/>
        </p:nvCxnSpPr>
        <p:spPr>
          <a:xfrm rot="10800000" flipV="1">
            <a:off x="3902857" y="2488983"/>
            <a:ext cx="364898" cy="213624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4901399" y="1252917"/>
            <a:ext cx="2756701" cy="3209044"/>
            <a:chOff x="5011198" y="1670555"/>
            <a:chExt cx="3675601" cy="4278725"/>
          </a:xfrm>
        </p:grpSpPr>
        <p:sp>
          <p:nvSpPr>
            <p:cNvPr id="37" name="Rectangle 36"/>
            <p:cNvSpPr/>
            <p:nvPr/>
          </p:nvSpPr>
          <p:spPr>
            <a:xfrm>
              <a:off x="5339448" y="1670555"/>
              <a:ext cx="3347350" cy="648167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>
                  <a:solidFill>
                    <a:srgbClr val="92D050"/>
                  </a:solidFill>
                </a:rPr>
                <a:t>Gain aperture margin in various equipment</a:t>
              </a:r>
              <a:endParaRPr lang="en-GB" sz="1350" dirty="0">
                <a:solidFill>
                  <a:srgbClr val="92D05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39448" y="3573016"/>
              <a:ext cx="3347351" cy="979769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350" dirty="0">
                  <a:solidFill>
                    <a:srgbClr val="92D050"/>
                  </a:solidFill>
                </a:rPr>
                <a:t>Reduce the requirement on the Matching Section orbit Corrector System </a:t>
              </a:r>
              <a:endParaRPr lang="en-GB" sz="1350" dirty="0">
                <a:solidFill>
                  <a:srgbClr val="92D050"/>
                </a:solidFill>
              </a:endParaRPr>
            </a:p>
          </p:txBody>
        </p:sp>
        <p:cxnSp>
          <p:nvCxnSpPr>
            <p:cNvPr id="39" name="Elbow Connector 38"/>
            <p:cNvCxnSpPr>
              <a:stCxn id="10" idx="3"/>
              <a:endCxn id="37" idx="1"/>
            </p:cNvCxnSpPr>
            <p:nvPr/>
          </p:nvCxnSpPr>
          <p:spPr>
            <a:xfrm flipV="1">
              <a:off x="5011198" y="1994639"/>
              <a:ext cx="328250" cy="1324005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Elbow Connector 41"/>
            <p:cNvCxnSpPr>
              <a:stCxn id="10" idx="3"/>
              <a:endCxn id="38" idx="1"/>
            </p:cNvCxnSpPr>
            <p:nvPr/>
          </p:nvCxnSpPr>
          <p:spPr>
            <a:xfrm>
              <a:off x="5011198" y="3318644"/>
              <a:ext cx="328250" cy="744257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Rectangle 80"/>
            <p:cNvSpPr/>
            <p:nvPr/>
          </p:nvSpPr>
          <p:spPr>
            <a:xfrm>
              <a:off x="5339446" y="4774869"/>
              <a:ext cx="3347351" cy="1174411"/>
            </a:xfrm>
            <a:prstGeom prst="rect">
              <a:avLst/>
            </a:prstGeom>
            <a:solidFill>
              <a:schemeClr val="tx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50" dirty="0">
                  <a:solidFill>
                    <a:srgbClr val="92D050"/>
                  </a:solidFill>
                </a:rPr>
                <a:t>Mitigate spurious orbit deviations in the triplet </a:t>
              </a:r>
              <a:r>
                <a:rPr lang="en-GB" sz="1200" dirty="0">
                  <a:solidFill>
                    <a:srgbClr val="92D050"/>
                  </a:solidFill>
                </a:rPr>
                <a:t>(simplifying non linear corrections)</a:t>
              </a:r>
            </a:p>
          </p:txBody>
        </p:sp>
        <p:cxnSp>
          <p:nvCxnSpPr>
            <p:cNvPr id="82" name="Elbow Connector 81"/>
            <p:cNvCxnSpPr>
              <a:stCxn id="10" idx="3"/>
              <a:endCxn id="81" idx="1"/>
            </p:cNvCxnSpPr>
            <p:nvPr/>
          </p:nvCxnSpPr>
          <p:spPr>
            <a:xfrm>
              <a:off x="5011198" y="3318644"/>
              <a:ext cx="328248" cy="2043431"/>
            </a:xfrm>
            <a:prstGeom prst="bent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A56684-2F3E-454C-8735-A8F9625CF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3D6B8-AEA2-0D45-BF3C-023245C201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562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"/>
          <p:cNvSpPr txBox="1">
            <a:spLocks/>
          </p:cNvSpPr>
          <p:nvPr/>
        </p:nvSpPr>
        <p:spPr>
          <a:xfrm>
            <a:off x="467544" y="520253"/>
            <a:ext cx="8219256" cy="428374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400" dirty="0"/>
              <a:t>The FRAS is a </a:t>
            </a:r>
            <a:r>
              <a:rPr lang="en-US" sz="2400" b="1" dirty="0">
                <a:solidFill>
                  <a:srgbClr val="0000FF"/>
                </a:solidFill>
              </a:rPr>
              <a:t>highly-sophisticated</a:t>
            </a:r>
            <a:r>
              <a:rPr lang="en-US" sz="2400" dirty="0"/>
              <a:t> based on</a:t>
            </a:r>
          </a:p>
          <a:p>
            <a:pPr lvl="1" algn="just"/>
            <a:r>
              <a:rPr lang="en-US" sz="2000" dirty="0"/>
              <a:t>Position monitoring systems</a:t>
            </a:r>
          </a:p>
          <a:p>
            <a:pPr lvl="1" algn="just"/>
            <a:r>
              <a:rPr lang="en-US" sz="2000" dirty="0"/>
              <a:t>Remotely-controllable adjustment devices</a:t>
            </a:r>
          </a:p>
          <a:p>
            <a:pPr algn="just"/>
            <a:r>
              <a:rPr lang="en-US" sz="2400" dirty="0"/>
              <a:t>It brings </a:t>
            </a:r>
            <a:r>
              <a:rPr lang="en-US" sz="2400" b="1" dirty="0">
                <a:solidFill>
                  <a:srgbClr val="0000FF"/>
                </a:solidFill>
              </a:rPr>
              <a:t>already now</a:t>
            </a:r>
          </a:p>
          <a:p>
            <a:pPr lvl="1" algn="just"/>
            <a:r>
              <a:rPr lang="en-US" sz="2000" dirty="0"/>
              <a:t>The possibility to re-optimize the Matching Section, i.e.</a:t>
            </a:r>
          </a:p>
          <a:p>
            <a:pPr lvl="2" algn="just"/>
            <a:r>
              <a:rPr lang="en-US" sz="1600" dirty="0"/>
              <a:t>Re-using LHC components, e.g. Q4 and Q5</a:t>
            </a:r>
          </a:p>
          <a:p>
            <a:pPr lvl="2" algn="just"/>
            <a:r>
              <a:rPr lang="en-US" sz="1600" dirty="0"/>
              <a:t>Reducing the amount of work to be performed and the extent of the LHC machine modifications </a:t>
            </a:r>
          </a:p>
          <a:p>
            <a:pPr lvl="1" algn="just"/>
            <a:r>
              <a:rPr lang="en-US" sz="2000" dirty="0"/>
              <a:t>The simplification of the design of few elements, e.g. collimators</a:t>
            </a:r>
          </a:p>
          <a:p>
            <a:pPr algn="just"/>
            <a:r>
              <a:rPr lang="en-US" sz="2400" dirty="0"/>
              <a:t>It will bring </a:t>
            </a:r>
            <a:r>
              <a:rPr lang="en-US" sz="2400" b="1" dirty="0">
                <a:solidFill>
                  <a:srgbClr val="0000FF"/>
                </a:solidFill>
              </a:rPr>
              <a:t>in the future</a:t>
            </a:r>
          </a:p>
          <a:p>
            <a:pPr lvl="1" algn="just"/>
            <a:r>
              <a:rPr lang="en-US" sz="2000" dirty="0"/>
              <a:t>Reduction of radiation to personnel</a:t>
            </a:r>
          </a:p>
          <a:p>
            <a:pPr lvl="1" algn="just"/>
            <a:r>
              <a:rPr lang="en-US" sz="2000" dirty="0"/>
              <a:t>Increased window for machine optimization (larger aperture margin and lower </a:t>
            </a:r>
            <a:r>
              <a:rPr lang="el-GR" sz="2000" dirty="0"/>
              <a:t>β</a:t>
            </a:r>
            <a:r>
              <a:rPr lang="el-GR" sz="2000" baseline="30000" dirty="0"/>
              <a:t>∗</a:t>
            </a:r>
            <a:r>
              <a:rPr lang="el-GR" sz="2000" dirty="0"/>
              <a:t>  </a:t>
            </a:r>
            <a:r>
              <a:rPr lang="en-US" sz="2000" dirty="0"/>
              <a:t>reach)</a:t>
            </a:r>
          </a:p>
          <a:p>
            <a:pPr lvl="1" algn="just"/>
            <a:r>
              <a:rPr lang="en-US" sz="2000" dirty="0"/>
              <a:t>Increased machine flexibility and reduced reaction time</a:t>
            </a:r>
            <a:endParaRPr lang="en-US" sz="2000" b="1" dirty="0">
              <a:solidFill>
                <a:srgbClr val="0000FF"/>
              </a:solidFill>
            </a:endParaRPr>
          </a:p>
          <a:p>
            <a:pPr lvl="1" algn="just"/>
            <a:r>
              <a:rPr lang="en-US" sz="2000" dirty="0"/>
              <a:t>Decreased demands on orbit corrector system</a:t>
            </a:r>
          </a:p>
          <a:p>
            <a:pPr lvl="1" algn="just"/>
            <a:endParaRPr lang="en-US" sz="2000" dirty="0"/>
          </a:p>
          <a:p>
            <a:pPr algn="just"/>
            <a:endParaRPr lang="en-US" sz="2400" dirty="0"/>
          </a:p>
          <a:p>
            <a:pPr algn="just"/>
            <a:endParaRPr lang="en-US" sz="2400" dirty="0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sz="3200" dirty="0"/>
              <a:t>Summary</a:t>
            </a:r>
            <a:endParaRPr lang="en-GB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073B23-D142-4B40-87B7-1AABFBC88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A001DD-0E06-7F4F-9E86-0A0141836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68374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E81DA-54A4-644F-844B-59E778780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0CBBD-1D97-FB4C-A8DA-CE4B36A76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Spare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E81DA-54A4-644F-844B-59E778780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0CBBD-1D97-FB4C-A8DA-CE4B36A76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9801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84039" y="4515966"/>
            <a:ext cx="2039689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FRAS life cycle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741932"/>
            <a:ext cx="8432492" cy="1852326"/>
          </a:xfrm>
          <a:prstGeom prst="rect">
            <a:avLst/>
          </a:prstGeom>
        </p:spPr>
      </p:pic>
      <p:sp>
        <p:nvSpPr>
          <p:cNvPr id="10" name="Espace réservé du contenu 8"/>
          <p:cNvSpPr>
            <a:spLocks noGrp="1"/>
          </p:cNvSpPr>
          <p:nvPr>
            <p:ph idx="1"/>
          </p:nvPr>
        </p:nvSpPr>
        <p:spPr>
          <a:xfrm>
            <a:off x="203104" y="2643758"/>
            <a:ext cx="8867288" cy="2105474"/>
          </a:xfrm>
        </p:spPr>
        <p:txBody>
          <a:bodyPr>
            <a:noAutofit/>
          </a:bodyPr>
          <a:lstStyle/>
          <a:p>
            <a:pPr algn="l"/>
            <a:r>
              <a:rPr lang="en-GB" sz="1600" dirty="0"/>
              <a:t>The initial alignment will be performed w.r.t underground geodetic network</a:t>
            </a:r>
          </a:p>
          <a:p>
            <a:pPr algn="l"/>
            <a:r>
              <a:rPr lang="en-GB" sz="1600" dirty="0"/>
              <a:t>The smoothing will be performed along an “ideal” line from Q7 left – Inner tracker detector – Q7 right to make the first pilot beam pass through</a:t>
            </a:r>
          </a:p>
          <a:p>
            <a:pPr algn="l"/>
            <a:r>
              <a:rPr lang="en-GB" sz="1600" dirty="0"/>
              <a:t>After a few weeks of operation, a rigid remote re-alignment will be performed from Q5 left to Q5 right according to the offsets seen in the inner tracker</a:t>
            </a:r>
          </a:p>
          <a:p>
            <a:pPr algn="l"/>
            <a:r>
              <a:rPr lang="en-GB" sz="1600" dirty="0"/>
              <a:t>During the first year, all motors will be re-</a:t>
            </a:r>
            <a:r>
              <a:rPr lang="en-GB" sz="1600" dirty="0" err="1"/>
              <a:t>centered</a:t>
            </a:r>
            <a:r>
              <a:rPr lang="en-GB" sz="1600" dirty="0"/>
              <a:t> to benefit from the maximum stroke</a:t>
            </a:r>
          </a:p>
          <a:p>
            <a:pPr algn="l"/>
            <a:r>
              <a:rPr lang="en-GB" sz="1600" dirty="0"/>
              <a:t>The compensation of ground motion will take place preferably during TS, as a machine requalification is required after. Small machine movements could be allowed without requalification during the operation of a pilot beam.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C34EA3-9EDF-9242-BB2F-F0FE7727F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43A229-5749-4244-82BB-EC6BF56E0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9396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Ground motion in IR1/5</a:t>
            </a:r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-324545" y="3304583"/>
            <a:ext cx="53569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45" marR="0" algn="just">
              <a:spcBef>
                <a:spcPts val="0"/>
              </a:spcBef>
              <a:spcAft>
                <a:spcPts val="0"/>
              </a:spcAft>
            </a:pPr>
            <a:r>
              <a:rPr lang="en-GB" sz="1600" dirty="0">
                <a:solidFill>
                  <a:schemeClr val="accent5"/>
                </a:solidFill>
              </a:rPr>
              <a:t>Maximum displacement in millimetre per year measured between the detector and the machine.</a:t>
            </a:r>
            <a:endParaRPr lang="en-US" sz="1600" dirty="0">
              <a:solidFill>
                <a:schemeClr val="accent5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02171" y="3298192"/>
            <a:ext cx="3671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600" dirty="0">
                <a:solidFill>
                  <a:schemeClr val="accent5"/>
                </a:solidFill>
              </a:rPr>
              <a:t>Ground motion around point 5 on the tunnel floor since 2006.</a:t>
            </a:r>
            <a:endParaRPr lang="en-US" sz="1600" dirty="0">
              <a:solidFill>
                <a:schemeClr val="accent5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4088" y="907623"/>
            <a:ext cx="3548134" cy="2328831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07504" y="1247359"/>
          <a:ext cx="4924917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4749">
                  <a:extLst>
                    <a:ext uri="{9D8B030D-6E8A-4147-A177-3AD203B41FA5}">
                      <a16:colId xmlns:a16="http://schemas.microsoft.com/office/drawing/2014/main" val="4162186531"/>
                    </a:ext>
                  </a:extLst>
                </a:gridCol>
                <a:gridCol w="1211045">
                  <a:extLst>
                    <a:ext uri="{9D8B030D-6E8A-4147-A177-3AD203B41FA5}">
                      <a16:colId xmlns:a16="http://schemas.microsoft.com/office/drawing/2014/main" val="3818537968"/>
                    </a:ext>
                  </a:extLst>
                </a:gridCol>
                <a:gridCol w="2529123">
                  <a:extLst>
                    <a:ext uri="{9D8B030D-6E8A-4147-A177-3AD203B41FA5}">
                      <a16:colId xmlns:a16="http://schemas.microsoft.com/office/drawing/2014/main" val="10582059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Radial (mm/</a:t>
                      </a:r>
                      <a:r>
                        <a:rPr lang="fr-CH" sz="1400" dirty="0" err="1"/>
                        <a:t>year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400" dirty="0"/>
                        <a:t>Vertical (mm/</a:t>
                      </a:r>
                      <a:r>
                        <a:rPr lang="fr-CH" sz="1400" dirty="0" err="1"/>
                        <a:t>year</a:t>
                      </a:r>
                      <a:r>
                        <a:rPr lang="fr-CH" sz="1400" dirty="0"/>
                        <a:t>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3096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Around</a:t>
                      </a:r>
                      <a:r>
                        <a:rPr lang="fr-CH" sz="1400" dirty="0"/>
                        <a:t> IP5 (CMS)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± 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+ 0.7</a:t>
                      </a:r>
                      <a:r>
                        <a:rPr lang="en-US" sz="1400" baseline="0" dirty="0"/>
                        <a:t> in 5L (two specific area)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aseline="0" dirty="0"/>
                        <a:t>+ 0.5 in 5R (</a:t>
                      </a:r>
                      <a:r>
                        <a:rPr lang="fr-CH" sz="1400" baseline="0" dirty="0" err="1"/>
                        <a:t>two</a:t>
                      </a:r>
                      <a:r>
                        <a:rPr lang="fr-CH" sz="1400" baseline="0" dirty="0"/>
                        <a:t> </a:t>
                      </a:r>
                      <a:r>
                        <a:rPr lang="fr-CH" sz="1400" baseline="0" dirty="0" err="1"/>
                        <a:t>specific</a:t>
                      </a:r>
                      <a:r>
                        <a:rPr lang="fr-CH" sz="1400" baseline="0" dirty="0"/>
                        <a:t> area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aseline="0" dirty="0"/>
                        <a:t>+ 0.2 in </a:t>
                      </a:r>
                      <a:r>
                        <a:rPr lang="fr-CH" sz="1400" baseline="0" dirty="0" err="1"/>
                        <a:t>any</a:t>
                      </a:r>
                      <a:r>
                        <a:rPr lang="fr-CH" sz="1400" baseline="0" dirty="0"/>
                        <a:t> </a:t>
                      </a:r>
                      <a:r>
                        <a:rPr lang="fr-CH" sz="1400" baseline="0" dirty="0" err="1"/>
                        <a:t>other</a:t>
                      </a:r>
                      <a:r>
                        <a:rPr lang="fr-CH" sz="1400" baseline="0" dirty="0"/>
                        <a:t> area</a:t>
                      </a:r>
                      <a:endParaRPr lang="en-US" sz="1400" dirty="0"/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2381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/>
                        <a:t>Around</a:t>
                      </a:r>
                      <a:r>
                        <a:rPr lang="fr-CH" sz="1400" dirty="0"/>
                        <a:t> IP1 (ATLAS)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± 0.2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± 0.3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8199954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7D11F1-850C-CC41-B92B-AFA8168AF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676691D-09D1-DF42-A8CB-5662DC80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231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00" y="4711500"/>
            <a:ext cx="370639" cy="36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10231" r="27398"/>
          <a:stretch/>
        </p:blipFill>
        <p:spPr>
          <a:xfrm>
            <a:off x="1143001" y="0"/>
            <a:ext cx="6885384" cy="51435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rot="20128239">
            <a:off x="2828325" y="456079"/>
            <a:ext cx="234872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 err="1">
                <a:solidFill>
                  <a:schemeClr val="bg1"/>
                </a:solidFill>
              </a:rPr>
              <a:t>hydrostatic</a:t>
            </a:r>
            <a:r>
              <a:rPr lang="de-CH" sz="1350" dirty="0">
                <a:solidFill>
                  <a:schemeClr val="bg1"/>
                </a:solidFill>
              </a:rPr>
              <a:t> </a:t>
            </a:r>
            <a:r>
              <a:rPr lang="de-CH" sz="1350" dirty="0" err="1">
                <a:solidFill>
                  <a:schemeClr val="bg1"/>
                </a:solidFill>
              </a:rPr>
              <a:t>levelling</a:t>
            </a:r>
            <a:r>
              <a:rPr lang="de-CH" sz="1350" dirty="0">
                <a:solidFill>
                  <a:schemeClr val="bg1"/>
                </a:solidFill>
              </a:rPr>
              <a:t> </a:t>
            </a:r>
            <a:r>
              <a:rPr lang="de-CH" sz="1350" dirty="0" err="1">
                <a:solidFill>
                  <a:schemeClr val="bg1"/>
                </a:solidFill>
              </a:rPr>
              <a:t>network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669522">
            <a:off x="5821823" y="627767"/>
            <a:ext cx="21852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>
                <a:solidFill>
                  <a:schemeClr val="bg1"/>
                </a:solidFill>
              </a:rPr>
              <a:t>stretched</a:t>
            </a:r>
            <a:r>
              <a:rPr lang="de-CH" sz="1350" dirty="0">
                <a:solidFill>
                  <a:schemeClr val="bg1"/>
                </a:solidFill>
              </a:rPr>
              <a:t> </a:t>
            </a:r>
            <a:r>
              <a:rPr lang="de-CH" sz="1350" dirty="0" err="1">
                <a:solidFill>
                  <a:schemeClr val="bg1"/>
                </a:solidFill>
              </a:rPr>
              <a:t>wire</a:t>
            </a:r>
            <a:r>
              <a:rPr lang="de-CH" sz="1350" dirty="0">
                <a:solidFill>
                  <a:schemeClr val="bg1"/>
                </a:solidFill>
              </a:rPr>
              <a:t> (</a:t>
            </a:r>
            <a:r>
              <a:rPr lang="de-CH" sz="1350" dirty="0" err="1">
                <a:solidFill>
                  <a:schemeClr val="bg1"/>
                </a:solidFill>
              </a:rPr>
              <a:t>protection</a:t>
            </a:r>
            <a:r>
              <a:rPr lang="de-CH" sz="1350" dirty="0">
                <a:solidFill>
                  <a:schemeClr val="bg1"/>
                </a:solidFill>
              </a:rPr>
              <a:t>)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67844" y="1057735"/>
            <a:ext cx="10887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>
                <a:solidFill>
                  <a:schemeClr val="bg1"/>
                </a:solidFill>
              </a:rPr>
              <a:t>HLS </a:t>
            </a:r>
            <a:r>
              <a:rPr lang="de-CH" sz="1350" dirty="0" err="1">
                <a:solidFill>
                  <a:schemeClr val="bg1"/>
                </a:solidFill>
              </a:rPr>
              <a:t>sensor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10136" y="1653648"/>
            <a:ext cx="11464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>
                <a:solidFill>
                  <a:schemeClr val="bg1"/>
                </a:solidFill>
              </a:rPr>
              <a:t>WPS </a:t>
            </a:r>
            <a:r>
              <a:rPr lang="de-CH" sz="1350" dirty="0" err="1">
                <a:solidFill>
                  <a:schemeClr val="bg1"/>
                </a:solidFill>
              </a:rPr>
              <a:t>sensor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68614" y="2294751"/>
            <a:ext cx="13292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 err="1">
                <a:solidFill>
                  <a:schemeClr val="bg1"/>
                </a:solidFill>
              </a:rPr>
              <a:t>sensor</a:t>
            </a:r>
            <a:r>
              <a:rPr lang="de-CH" sz="1350" dirty="0">
                <a:solidFill>
                  <a:schemeClr val="bg1"/>
                </a:solidFill>
              </a:rPr>
              <a:t> </a:t>
            </a:r>
            <a:r>
              <a:rPr lang="de-CH" sz="1350" dirty="0" err="1">
                <a:solidFill>
                  <a:schemeClr val="bg1"/>
                </a:solidFill>
              </a:rPr>
              <a:t>support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832989" y="2642289"/>
            <a:ext cx="167545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>
                <a:solidFill>
                  <a:schemeClr val="bg1"/>
                </a:solidFill>
              </a:rPr>
              <a:t>HLS </a:t>
            </a:r>
            <a:r>
              <a:rPr lang="de-CH" sz="1350" dirty="0" err="1">
                <a:solidFill>
                  <a:schemeClr val="bg1"/>
                </a:solidFill>
              </a:rPr>
              <a:t>network</a:t>
            </a:r>
            <a:r>
              <a:rPr lang="de-CH" sz="1350" dirty="0">
                <a:solidFill>
                  <a:schemeClr val="bg1"/>
                </a:solidFill>
              </a:rPr>
              <a:t> </a:t>
            </a:r>
            <a:r>
              <a:rPr lang="de-CH" sz="1350" dirty="0" err="1">
                <a:solidFill>
                  <a:schemeClr val="bg1"/>
                </a:solidFill>
              </a:rPr>
              <a:t>pillars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23780" y="2642289"/>
            <a:ext cx="18870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>
                <a:solidFill>
                  <a:schemeClr val="bg1"/>
                </a:solidFill>
              </a:rPr>
              <a:t>HLS remote </a:t>
            </a:r>
            <a:r>
              <a:rPr lang="de-CH" sz="1350" dirty="0" err="1">
                <a:solidFill>
                  <a:schemeClr val="bg1"/>
                </a:solidFill>
              </a:rPr>
              <a:t>validation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37874" y="4589502"/>
            <a:ext cx="57900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 err="1">
                <a:solidFill>
                  <a:schemeClr val="bg1"/>
                </a:solidFill>
              </a:rPr>
              <a:t>jacks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0156" y="4475228"/>
            <a:ext cx="71365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350" dirty="0" err="1">
                <a:solidFill>
                  <a:schemeClr val="bg1"/>
                </a:solidFill>
              </a:rPr>
              <a:t>motors</a:t>
            </a:r>
            <a:endParaRPr lang="en-GB" sz="1350" dirty="0">
              <a:solidFill>
                <a:schemeClr val="bg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5E0247-80FB-4B4A-9C86-B8CA8B7AD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BFDE4E-E8BF-5247-BB55-5E397C0172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BF52F8D7-25EE-F240-9D15-CE0CD0D10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99643" y="3946580"/>
            <a:ext cx="3907733" cy="852574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What has been done in the LHC</a:t>
            </a:r>
          </a:p>
        </p:txBody>
      </p:sp>
    </p:spTree>
    <p:extLst>
      <p:ext uri="{BB962C8B-B14F-4D97-AF65-F5344CB8AC3E}">
        <p14:creationId xmlns:p14="http://schemas.microsoft.com/office/powerpoint/2010/main" val="216815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9F773-06E8-0A47-BE5F-1A000B3E0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-9016"/>
            <a:ext cx="5198750" cy="852574"/>
          </a:xfrm>
        </p:spPr>
        <p:txBody>
          <a:bodyPr/>
          <a:lstStyle/>
          <a:p>
            <a:r>
              <a:rPr lang="en-GB" dirty="0"/>
              <a:t>What has been done in the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663D0-00E9-544E-B70A-1DA19FAB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05F6CE-8715-384C-9961-4ACB5BB9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6" descr="IMG_1006">
            <a:extLst>
              <a:ext uri="{FF2B5EF4-FFF2-40B4-BE49-F238E27FC236}">
                <a16:creationId xmlns:a16="http://schemas.microsoft.com/office/drawing/2014/main" id="{AD84CF39-798F-B042-95E2-269572D93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0386" y="1310360"/>
            <a:ext cx="2135668" cy="2846679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IMG_1004">
            <a:extLst>
              <a:ext uri="{FF2B5EF4-FFF2-40B4-BE49-F238E27FC236}">
                <a16:creationId xmlns:a16="http://schemas.microsoft.com/office/drawing/2014/main" id="{333B07A5-38FB-4D46-AA18-F2611B31AC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5165" y="1310360"/>
            <a:ext cx="3791054" cy="28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73064AF-A011-6945-8E07-E6A3602220E1}"/>
              </a:ext>
            </a:extLst>
          </p:cNvPr>
          <p:cNvSpPr txBox="1">
            <a:spLocks/>
          </p:cNvSpPr>
          <p:nvPr/>
        </p:nvSpPr>
        <p:spPr>
          <a:xfrm>
            <a:off x="2665165" y="4248625"/>
            <a:ext cx="5938508" cy="83375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rmAutofit fontScale="5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200" dirty="0"/>
              <a:t>Relative determination of the position of quadrupoles inside the triplet:  a few µm</a:t>
            </a:r>
          </a:p>
          <a:p>
            <a:pPr algn="just"/>
            <a:r>
              <a:rPr lang="fr-CH" sz="2200" dirty="0" err="1"/>
              <a:t>Positioning</a:t>
            </a:r>
            <a:r>
              <a:rPr lang="fr-CH" sz="2200" dirty="0"/>
              <a:t> of the </a:t>
            </a:r>
            <a:r>
              <a:rPr lang="fr-CH" sz="2200" dirty="0" err="1"/>
              <a:t>fiducials</a:t>
            </a:r>
            <a:r>
              <a:rPr lang="fr-CH" sz="2200" dirty="0"/>
              <a:t> of the triplet </a:t>
            </a:r>
            <a:r>
              <a:rPr lang="fr-CH" sz="2200" dirty="0" err="1"/>
              <a:t>quadrupoles</a:t>
            </a:r>
            <a:r>
              <a:rPr lang="fr-CH" sz="2200" dirty="0"/>
              <a:t>:</a:t>
            </a:r>
          </a:p>
          <a:p>
            <a:pPr lvl="1" algn="just"/>
            <a:r>
              <a:rPr lang="fr-CH" dirty="0"/>
              <a:t>Radial </a:t>
            </a:r>
            <a:r>
              <a:rPr lang="fr-CH" dirty="0" err="1"/>
              <a:t>error</a:t>
            </a:r>
            <a:r>
              <a:rPr lang="fr-CH" dirty="0"/>
              <a:t>: ± 0.2mm (1</a:t>
            </a:r>
            <a:r>
              <a:rPr lang="el-GR" dirty="0"/>
              <a:t>σ</a:t>
            </a:r>
            <a:r>
              <a:rPr lang="fr-CH" dirty="0"/>
              <a:t>)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left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to right </a:t>
            </a:r>
            <a:r>
              <a:rPr lang="fr-CH" dirty="0" err="1"/>
              <a:t>side</a:t>
            </a:r>
            <a:endParaRPr lang="fr-CH" dirty="0"/>
          </a:p>
          <a:p>
            <a:pPr lvl="1" algn="just"/>
            <a:r>
              <a:rPr lang="fr-CH" dirty="0" err="1"/>
              <a:t>Levelling</a:t>
            </a:r>
            <a:r>
              <a:rPr lang="fr-CH" dirty="0"/>
              <a:t> </a:t>
            </a:r>
            <a:r>
              <a:rPr lang="fr-CH" dirty="0" err="1"/>
              <a:t>error</a:t>
            </a:r>
            <a:r>
              <a:rPr lang="fr-CH" dirty="0"/>
              <a:t>: ± 0.1 mm (1</a:t>
            </a:r>
            <a:r>
              <a:rPr lang="el-GR" dirty="0"/>
              <a:t>σ</a:t>
            </a:r>
            <a:r>
              <a:rPr lang="fr-CH" dirty="0"/>
              <a:t>)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fr-CH" dirty="0" err="1"/>
              <a:t>left</a:t>
            </a:r>
            <a:r>
              <a:rPr lang="fr-CH" dirty="0"/>
              <a:t> </a:t>
            </a:r>
            <a:r>
              <a:rPr lang="fr-CH" dirty="0" err="1"/>
              <a:t>side</a:t>
            </a:r>
            <a:r>
              <a:rPr lang="fr-CH" dirty="0"/>
              <a:t> to right </a:t>
            </a:r>
            <a:r>
              <a:rPr lang="fr-CH" dirty="0" err="1"/>
              <a:t>side</a:t>
            </a:r>
            <a:endParaRPr lang="en-US" dirty="0"/>
          </a:p>
        </p:txBody>
      </p:sp>
      <p:grpSp>
        <p:nvGrpSpPr>
          <p:cNvPr id="9" name="Group 6">
            <a:extLst>
              <a:ext uri="{FF2B5EF4-FFF2-40B4-BE49-F238E27FC236}">
                <a16:creationId xmlns:a16="http://schemas.microsoft.com/office/drawing/2014/main" id="{69E91B3E-9D31-9049-8910-97019918B29D}"/>
              </a:ext>
            </a:extLst>
          </p:cNvPr>
          <p:cNvGrpSpPr>
            <a:grpSpLocks/>
          </p:cNvGrpSpPr>
          <p:nvPr/>
        </p:nvGrpSpPr>
        <p:grpSpPr bwMode="auto">
          <a:xfrm>
            <a:off x="147599" y="2355241"/>
            <a:ext cx="2297606" cy="1639274"/>
            <a:chOff x="2993" y="867"/>
            <a:chExt cx="2616" cy="1439"/>
          </a:xfrm>
        </p:grpSpPr>
        <p:pic>
          <p:nvPicPr>
            <p:cNvPr id="10" name="Picture 7" descr="point1">
              <a:extLst>
                <a:ext uri="{FF2B5EF4-FFF2-40B4-BE49-F238E27FC236}">
                  <a16:creationId xmlns:a16="http://schemas.microsoft.com/office/drawing/2014/main" id="{8677A4E6-7D67-9543-A4DC-C32983D266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3" y="867"/>
              <a:ext cx="2616" cy="1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Oval 8">
              <a:extLst>
                <a:ext uri="{FF2B5EF4-FFF2-40B4-BE49-F238E27FC236}">
                  <a16:creationId xmlns:a16="http://schemas.microsoft.com/office/drawing/2014/main" id="{938DC513-AB68-7F47-8D37-F722577CD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2" y="1525"/>
              <a:ext cx="182" cy="11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2" name="Oval 9">
              <a:extLst>
                <a:ext uri="{FF2B5EF4-FFF2-40B4-BE49-F238E27FC236}">
                  <a16:creationId xmlns:a16="http://schemas.microsoft.com/office/drawing/2014/main" id="{0A7541A8-5601-2242-A031-699645A6AF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47" y="1525"/>
              <a:ext cx="272" cy="11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3" name="Oval 10">
              <a:extLst>
                <a:ext uri="{FF2B5EF4-FFF2-40B4-BE49-F238E27FC236}">
                  <a16:creationId xmlns:a16="http://schemas.microsoft.com/office/drawing/2014/main" id="{D34642F0-1169-DD41-B543-89F000CAEE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0" y="1525"/>
              <a:ext cx="227" cy="113"/>
            </a:xfrm>
            <a:prstGeom prst="ellipse">
              <a:avLst/>
            </a:prstGeom>
            <a:noFill/>
            <a:ln w="2857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4" name="Oval 11">
              <a:extLst>
                <a:ext uri="{FF2B5EF4-FFF2-40B4-BE49-F238E27FC236}">
                  <a16:creationId xmlns:a16="http://schemas.microsoft.com/office/drawing/2014/main" id="{892C8A44-77C7-9C48-9C27-2F4B41A4D1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52" y="1480"/>
              <a:ext cx="817" cy="204"/>
            </a:xfrm>
            <a:prstGeom prst="ellipse">
              <a:avLst/>
            </a:prstGeom>
            <a:noFill/>
            <a:ln w="28575" algn="ctr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15" name="Oval 12">
              <a:extLst>
                <a:ext uri="{FF2B5EF4-FFF2-40B4-BE49-F238E27FC236}">
                  <a16:creationId xmlns:a16="http://schemas.microsoft.com/office/drawing/2014/main" id="{24EBE155-987B-8841-9C74-50DAB5EF1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17" y="1480"/>
              <a:ext cx="817" cy="204"/>
            </a:xfrm>
            <a:prstGeom prst="ellipse">
              <a:avLst/>
            </a:prstGeom>
            <a:noFill/>
            <a:ln w="28575" algn="ctr">
              <a:solidFill>
                <a:srgbClr val="3333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1350"/>
            </a:p>
          </p:txBody>
        </p:sp>
      </p:grpSp>
      <p:pic>
        <p:nvPicPr>
          <p:cNvPr id="16" name="Picture 4">
            <a:extLst>
              <a:ext uri="{FF2B5EF4-FFF2-40B4-BE49-F238E27FC236}">
                <a16:creationId xmlns:a16="http://schemas.microsoft.com/office/drawing/2014/main" id="{2F3F01E0-21C6-014A-8A79-13A72C070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30243" y="21857"/>
            <a:ext cx="3613757" cy="1243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33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9F773-06E8-0A47-BE5F-1A000B3E0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-9016"/>
            <a:ext cx="5198750" cy="852574"/>
          </a:xfrm>
        </p:spPr>
        <p:txBody>
          <a:bodyPr/>
          <a:lstStyle/>
          <a:p>
            <a:r>
              <a:rPr lang="en-GB" dirty="0"/>
              <a:t>What has been done in the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663D0-00E9-544E-B70A-1DA19FAB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05F6CE-8715-384C-9961-4ACB5BB9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374F311E-9BF7-F44A-B3B6-2F6E9554780E}"/>
              </a:ext>
            </a:extLst>
          </p:cNvPr>
          <p:cNvSpPr txBox="1">
            <a:spLocks/>
          </p:cNvSpPr>
          <p:nvPr/>
        </p:nvSpPr>
        <p:spPr>
          <a:xfrm>
            <a:off x="971600" y="3867894"/>
            <a:ext cx="7200360" cy="118950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rmAutofit fontScale="925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500" dirty="0"/>
              <a:t>Final errors of alignment of one triplet fiducials w.r.t the main elements of the Matching Section (MS) : requested: ± 0.1 mm (1σ) but not achieved</a:t>
            </a:r>
          </a:p>
          <a:p>
            <a:pPr algn="just"/>
            <a:r>
              <a:rPr lang="en-US" sz="1500" dirty="0"/>
              <a:t>For all other components of the MS: smoothing: ± 0.15 mm (1σ) over 110 m. Achieved.</a:t>
            </a:r>
          </a:p>
          <a:p>
            <a:pPr algn="just"/>
            <a:r>
              <a:rPr lang="en-US" sz="1500" dirty="0"/>
              <a:t>Intermediary components: smoothing w.r.t. adjacent quadrupoles. </a:t>
            </a:r>
          </a:p>
        </p:txBody>
      </p:sp>
      <p:pic>
        <p:nvPicPr>
          <p:cNvPr id="18" name="Picture 2" descr="Gaines ecarto derniere generation (12)">
            <a:extLst>
              <a:ext uri="{FF2B5EF4-FFF2-40B4-BE49-F238E27FC236}">
                <a16:creationId xmlns:a16="http://schemas.microsoft.com/office/drawing/2014/main" id="{CE610976-8CF3-204E-8591-CC673FDB59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12" y="1597907"/>
            <a:ext cx="2784000" cy="20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4" descr="G:\Support\SurveyingEng\Users\FUCHS_JeanFrederic\9902_PHOTOS CERN\NIV\IMG_5583.JPG">
            <a:extLst>
              <a:ext uri="{FF2B5EF4-FFF2-40B4-BE49-F238E27FC236}">
                <a16:creationId xmlns:a16="http://schemas.microsoft.com/office/drawing/2014/main" id="{D6E55CB6-5286-FB4B-9268-97F87F2531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810" y="1587829"/>
            <a:ext cx="3131371" cy="2088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 descr="G:\Support\SurveyingEng\Users\FUCHS_JeanFrederic\9902_PHOTOS CERN\TDA5005\IMG_5805.JPG">
            <a:extLst>
              <a:ext uri="{FF2B5EF4-FFF2-40B4-BE49-F238E27FC236}">
                <a16:creationId xmlns:a16="http://schemas.microsoft.com/office/drawing/2014/main" id="{7507549D-CF12-D041-B999-120EB385A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998" y="1597907"/>
            <a:ext cx="3132002" cy="20880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E1BA291-6549-2749-95A7-7DD148A708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3824" y="436827"/>
            <a:ext cx="4472975" cy="91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73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9F773-06E8-0A47-BE5F-1A000B3E0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9016"/>
            <a:ext cx="7848872" cy="852574"/>
          </a:xfrm>
        </p:spPr>
        <p:txBody>
          <a:bodyPr/>
          <a:lstStyle/>
          <a:p>
            <a:r>
              <a:rPr lang="en-GB" dirty="0"/>
              <a:t>What has been done in the LHC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663D0-00E9-544E-B70A-1DA19FABB4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05F6CE-8715-384C-9961-4ACB5BB98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2E17E4A-C616-0A47-AAFF-837255AC6B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757749"/>
            <a:ext cx="4500000" cy="338396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492B1B9-DE12-8147-9642-2790B2C26ED7}"/>
              </a:ext>
            </a:extLst>
          </p:cNvPr>
          <p:cNvSpPr txBox="1">
            <a:spLocks/>
          </p:cNvSpPr>
          <p:nvPr/>
        </p:nvSpPr>
        <p:spPr>
          <a:xfrm>
            <a:off x="323528" y="693930"/>
            <a:ext cx="8568952" cy="10137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lIns="68580" tIns="34290" rIns="68580" bIns="34290" rtlCol="0" anchor="ctr">
            <a:normAutofit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1800" dirty="0"/>
              <a:t>WPS data analyzed by the shift crews in the CERN Control Center to estimate the effective deflection of the triplet. Two ways to solve «large» movements:</a:t>
            </a:r>
            <a:endParaRPr lang="en-US" sz="1600" dirty="0"/>
          </a:p>
          <a:p>
            <a:pPr lvl="1" algn="just"/>
            <a:r>
              <a:rPr lang="fr-CH" sz="1600" dirty="0" err="1"/>
              <a:t>Magnetic</a:t>
            </a:r>
            <a:r>
              <a:rPr lang="fr-CH" sz="1600" dirty="0"/>
              <a:t> corrections</a:t>
            </a:r>
            <a:endParaRPr lang="en-US" sz="1600" dirty="0"/>
          </a:p>
          <a:p>
            <a:pPr lvl="1" algn="just"/>
            <a:r>
              <a:rPr lang="en-US" sz="1600" dirty="0"/>
              <a:t>Remote re-alignment using WPS readings + motorized jacks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9F37C24-C870-E841-99BB-D1BEC73E0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9343" y="1923678"/>
            <a:ext cx="4500000" cy="319974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637781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9669-C81E-634F-A333-760AC1ED1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/>
              <a:t>New features for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6A44-5142-D847-9C32-64637A124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99542"/>
            <a:ext cx="7920000" cy="3816424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GB" b="1" dirty="0">
                <a:solidFill>
                  <a:srgbClr val="0713FF"/>
                </a:solidFill>
              </a:rPr>
              <a:t>Longitudinal monitoring</a:t>
            </a:r>
          </a:p>
          <a:p>
            <a:pPr lvl="1" algn="l"/>
            <a:r>
              <a:rPr lang="en-GB" dirty="0"/>
              <a:t>Concept as already installed for cryostats in LHC since YETS 2017/18 and LS2</a:t>
            </a:r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Internal cold mass monitoring</a:t>
            </a:r>
          </a:p>
          <a:p>
            <a:pPr lvl="1" algn="l"/>
            <a:r>
              <a:rPr lang="en-GB" dirty="0"/>
              <a:t>Request to determine the cold mass position and not only cryostat position</a:t>
            </a:r>
          </a:p>
          <a:p>
            <a:pPr lvl="1" algn="l"/>
            <a:r>
              <a:rPr lang="en-GB" dirty="0"/>
              <a:t>Testing and validation of concept for crab cavities and dipole measurements</a:t>
            </a:r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Permanently monitored reference points</a:t>
            </a:r>
          </a:p>
          <a:p>
            <a:pPr lvl="1" algn="l"/>
            <a:r>
              <a:rPr lang="en-GB" dirty="0"/>
              <a:t>Deep references (GITL) for vertical network to be installed</a:t>
            </a:r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Inclination sensors</a:t>
            </a:r>
          </a:p>
          <a:p>
            <a:pPr lvl="1" algn="l"/>
            <a:r>
              <a:rPr lang="en-GB" dirty="0"/>
              <a:t>Additional concept either for HLS redundancy or where no HLS can be diploid</a:t>
            </a:r>
          </a:p>
          <a:p>
            <a:pPr algn="l"/>
            <a:r>
              <a:rPr lang="en-GB" b="1" dirty="0">
                <a:solidFill>
                  <a:srgbClr val="0713FF"/>
                </a:solidFill>
              </a:rPr>
              <a:t>Different measurement technologies</a:t>
            </a:r>
          </a:p>
          <a:p>
            <a:pPr lvl="1" algn="l"/>
            <a:r>
              <a:rPr lang="en-GB" dirty="0"/>
              <a:t>Capacitive sensors and Multi Target Frequency Scanning Interferometry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45683-5A83-1E47-8B9C-EF1133E8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M. Giovannozzi - 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C9D79-7EDD-F841-8FE1-CFD1A2693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7357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9669-C81E-634F-A333-760AC1ED1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/>
              <a:t>FRAS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45683-5A83-1E47-8B9C-EF1133E8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C9D79-7EDD-F841-8FE1-CFD1A2693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F12779-F179-2B42-94BE-CA12293C097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472" t="24669" r="7468" b="13584"/>
          <a:stretch/>
        </p:blipFill>
        <p:spPr>
          <a:xfrm>
            <a:off x="1143001" y="735546"/>
            <a:ext cx="6858000" cy="309183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197BC5D-F67E-9949-95D7-7F400DFC8A05}"/>
              </a:ext>
            </a:extLst>
          </p:cNvPr>
          <p:cNvCxnSpPr/>
          <p:nvPr/>
        </p:nvCxnSpPr>
        <p:spPr>
          <a:xfrm>
            <a:off x="3707904" y="1167519"/>
            <a:ext cx="2052228" cy="486054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D4DD12F-B351-7942-B4EC-912AB8A37B37}"/>
              </a:ext>
            </a:extLst>
          </p:cNvPr>
          <p:cNvCxnSpPr/>
          <p:nvPr/>
        </p:nvCxnSpPr>
        <p:spPr>
          <a:xfrm>
            <a:off x="1482402" y="924552"/>
            <a:ext cx="6383965" cy="1511992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BC5B22C-FCE2-484A-AFAD-EAA4B2A10E02}"/>
              </a:ext>
            </a:extLst>
          </p:cNvPr>
          <p:cNvSpPr txBox="1"/>
          <p:nvPr/>
        </p:nvSpPr>
        <p:spPr>
          <a:xfrm rot="786784">
            <a:off x="3236251" y="1193322"/>
            <a:ext cx="30748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7030A0"/>
                </a:solidFill>
              </a:rPr>
              <a:t>130 m LHC (Q1 to Q3 each side + cavern link)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100D47-B95F-7E4C-88EF-70600B7AFE9C}"/>
              </a:ext>
            </a:extLst>
          </p:cNvPr>
          <p:cNvSpPr txBox="1"/>
          <p:nvPr/>
        </p:nvSpPr>
        <p:spPr>
          <a:xfrm rot="786784">
            <a:off x="2141796" y="1076643"/>
            <a:ext cx="1106393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CH" sz="1050" b="1" dirty="0">
                <a:solidFill>
                  <a:schemeClr val="accent6">
                    <a:lumMod val="75000"/>
                  </a:schemeClr>
                </a:solidFill>
              </a:rPr>
              <a:t>470 m HL-LHC</a:t>
            </a:r>
            <a:endParaRPr lang="en-GB" sz="105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57C58F-0F0F-314C-A2FB-A31738BF8F4F}"/>
              </a:ext>
            </a:extLst>
          </p:cNvPr>
          <p:cNvSpPr txBox="1"/>
          <p:nvPr/>
        </p:nvSpPr>
        <p:spPr>
          <a:xfrm rot="786784">
            <a:off x="5555598" y="2018822"/>
            <a:ext cx="2340705" cy="25391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accent6">
                    <a:lumMod val="75000"/>
                  </a:schemeClr>
                </a:solidFill>
              </a:rPr>
              <a:t>(Q1 to Q5 each side + cavern link)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85E347-461F-D946-9EF3-3FD9EB03A5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6124" y="2956880"/>
            <a:ext cx="2855220" cy="15659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6A44-5142-D847-9C32-64637A124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6056" y="3399111"/>
            <a:ext cx="3671968" cy="1368152"/>
          </a:xfrm>
        </p:spPr>
        <p:txBody>
          <a:bodyPr>
            <a:normAutofit fontScale="47500" lnSpcReduction="20000"/>
          </a:bodyPr>
          <a:lstStyle/>
          <a:p>
            <a:pPr algn="l"/>
            <a:r>
              <a:rPr lang="en-GB" dirty="0"/>
              <a:t>Not taking into account, environmental sensors and actuator equipment.</a:t>
            </a:r>
          </a:p>
          <a:p>
            <a:pPr algn="l"/>
            <a:r>
              <a:rPr lang="en-GB" dirty="0"/>
              <a:t>In addition to the sensors: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4 wire stretching devices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Approx. 1 km of wire and wire protection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Approx. 1 km of hydraulic network</a:t>
            </a:r>
          </a:p>
          <a:p>
            <a:pPr lvl="1" algn="l"/>
            <a:r>
              <a:rPr lang="en-GB" b="1" dirty="0">
                <a:solidFill>
                  <a:srgbClr val="0713FF"/>
                </a:solidFill>
              </a:rPr>
              <a:t>Remote diagnostic tools for sensors and systems</a:t>
            </a:r>
          </a:p>
        </p:txBody>
      </p:sp>
    </p:spTree>
    <p:extLst>
      <p:ext uri="{BB962C8B-B14F-4D97-AF65-F5344CB8AC3E}">
        <p14:creationId xmlns:p14="http://schemas.microsoft.com/office/powerpoint/2010/main" val="17385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6F9669-C81E-634F-A333-760AC1ED18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GB" dirty="0"/>
              <a:t>FRAS in a nutshell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45683-5A83-1E47-8B9C-EF1133E825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M. Giovannozzi -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0C9D79-7EDD-F841-8FE1-CFD1A2693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758E1DC-8D58-A044-AF78-D2247A526A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255" y="710924"/>
            <a:ext cx="8394209" cy="3012954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B56A44-5142-D847-9C32-64637A124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2929" y="123478"/>
            <a:ext cx="2448272" cy="504055"/>
          </a:xfrm>
        </p:spPr>
        <p:txBody>
          <a:bodyPr>
            <a:normAutofit fontScale="62500" lnSpcReduction="20000"/>
          </a:bodyPr>
          <a:lstStyle/>
          <a:p>
            <a:pPr marL="0" indent="0" algn="l">
              <a:buNone/>
            </a:pPr>
            <a:r>
              <a:rPr lang="en-GB" dirty="0">
                <a:solidFill>
                  <a:srgbClr val="0713FF"/>
                </a:solidFill>
              </a:rPr>
              <a:t>130 WPS sensors</a:t>
            </a:r>
          </a:p>
          <a:p>
            <a:pPr marL="0" indent="0" algn="l">
              <a:buNone/>
            </a:pPr>
            <a:r>
              <a:rPr lang="en-GB" dirty="0">
                <a:solidFill>
                  <a:srgbClr val="0713FF"/>
                </a:solidFill>
              </a:rPr>
              <a:t>150 HLS sensors</a:t>
            </a: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14C53C6-4569-974B-A46E-8923B4281373}"/>
              </a:ext>
            </a:extLst>
          </p:cNvPr>
          <p:cNvSpPr txBox="1">
            <a:spLocks/>
          </p:cNvSpPr>
          <p:nvPr/>
        </p:nvSpPr>
        <p:spPr>
          <a:xfrm>
            <a:off x="1095415" y="4062697"/>
            <a:ext cx="7004977" cy="669293"/>
          </a:xfrm>
          <a:prstGeom prst="rect">
            <a:avLst/>
          </a:prstGeom>
        </p:spPr>
        <p:txBody>
          <a:bodyPr vert="horz" lIns="0" tIns="0" rIns="0" bIns="0" rtlCol="0">
            <a:normAutofit fontScale="550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dirty="0">
                <a:solidFill>
                  <a:srgbClr val="0713FF"/>
                </a:solidFill>
              </a:rPr>
              <a:t>Combined with an internal monitoring of the position of cold masses in the Inner Triplet cryostats using FSI system</a:t>
            </a:r>
          </a:p>
          <a:p>
            <a:pPr algn="l"/>
            <a:r>
              <a:rPr lang="en-GB" dirty="0">
                <a:solidFill>
                  <a:srgbClr val="0713FF"/>
                </a:solidFill>
              </a:rPr>
              <a:t>Motorized jacks supporting all main components.</a:t>
            </a:r>
          </a:p>
        </p:txBody>
      </p:sp>
    </p:spTree>
    <p:extLst>
      <p:ext uri="{BB962C8B-B14F-4D97-AF65-F5344CB8AC3E}">
        <p14:creationId xmlns:p14="http://schemas.microsoft.com/office/powerpoint/2010/main" val="5908420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16:9 format</Description0>
    <Note xmlns="8946e33d-fd2f-4ae4-8ee9-d90c129cdf9e">For presentations to be given at Joint HL-LHC/LARP annual meetings (US or European locations).
https://edms.cern.ch/document/1607173/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8D53C2-CD29-4E3D-9B40-86F354B694A2}">
  <ds:schemaRefs>
    <ds:schemaRef ds:uri="8946e33d-fd2f-4ae4-8ee9-d90c129cdf9e"/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A872CBE-B11C-4B5C-8E3B-8257C4220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FA0FA1-5039-465F-BC86-6B01966C1D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18762</TotalTime>
  <Words>1848</Words>
  <Application>Microsoft Macintosh PowerPoint</Application>
  <PresentationFormat>On-screen Show (16:9)</PresentationFormat>
  <Paragraphs>329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Calibri</vt:lpstr>
      <vt:lpstr>Times New Roman</vt:lpstr>
      <vt:lpstr>Verdana</vt:lpstr>
      <vt:lpstr>Wingdings</vt:lpstr>
      <vt:lpstr>Wingdings 2</vt:lpstr>
      <vt:lpstr>Thème Office</vt:lpstr>
      <vt:lpstr>HL-LHC remote alignment system: what it is and what it will bring us</vt:lpstr>
      <vt:lpstr>Outline</vt:lpstr>
      <vt:lpstr>What has been done in the LHC</vt:lpstr>
      <vt:lpstr>What has been done in the LHC</vt:lpstr>
      <vt:lpstr>What has been done in the LHC</vt:lpstr>
      <vt:lpstr>What has been done in the LHC</vt:lpstr>
      <vt:lpstr>New features for HL-LHC</vt:lpstr>
      <vt:lpstr>FRAS in a nutshell</vt:lpstr>
      <vt:lpstr>FRAS in a nutshell</vt:lpstr>
      <vt:lpstr>FRAS in a nutshell</vt:lpstr>
      <vt:lpstr>PowerPoint Presentation</vt:lpstr>
      <vt:lpstr>Universal Adjustment Platform</vt:lpstr>
      <vt:lpstr>Universal Adjustment Platform</vt:lpstr>
      <vt:lpstr>PowerPoint Presentation</vt:lpstr>
      <vt:lpstr>PowerPoint Presentation</vt:lpstr>
      <vt:lpstr>Alignment needs around ATLAS and CMS</vt:lpstr>
      <vt:lpstr>Alignment needs for ATLAS and CMS</vt:lpstr>
      <vt:lpstr>Orbit correctors strength budget</vt:lpstr>
      <vt:lpstr>Aperture situation</vt:lpstr>
      <vt:lpstr>FRAS goals and benefits</vt:lpstr>
      <vt:lpstr>Summary</vt:lpstr>
      <vt:lpstr>Thank you for your attention!</vt:lpstr>
      <vt:lpstr>Spare slides</vt:lpstr>
      <vt:lpstr>FRAS life cycle</vt:lpstr>
      <vt:lpstr>Ground motion in IR1/5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HiLumi-Pres-Template-16-9-LARP</dc:title>
  <dc:creator>André-Pierre OLIVIER</dc:creator>
  <cp:lastModifiedBy>Massimo Giovannozzi</cp:lastModifiedBy>
  <cp:revision>901</cp:revision>
  <dcterms:created xsi:type="dcterms:W3CDTF">2016-03-23T13:26:05Z</dcterms:created>
  <dcterms:modified xsi:type="dcterms:W3CDTF">2019-10-13T11:50:15Z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