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28"/>
  </p:notesMasterIdLst>
  <p:sldIdLst>
    <p:sldId id="300" r:id="rId5"/>
    <p:sldId id="542" r:id="rId6"/>
    <p:sldId id="386" r:id="rId7"/>
    <p:sldId id="548" r:id="rId8"/>
    <p:sldId id="566" r:id="rId9"/>
    <p:sldId id="570" r:id="rId10"/>
    <p:sldId id="532" r:id="rId11"/>
    <p:sldId id="568" r:id="rId12"/>
    <p:sldId id="498" r:id="rId13"/>
    <p:sldId id="481" r:id="rId14"/>
    <p:sldId id="563" r:id="rId15"/>
    <p:sldId id="564" r:id="rId16"/>
    <p:sldId id="328" r:id="rId17"/>
    <p:sldId id="569" r:id="rId18"/>
    <p:sldId id="562" r:id="rId19"/>
    <p:sldId id="556" r:id="rId20"/>
    <p:sldId id="558" r:id="rId21"/>
    <p:sldId id="571" r:id="rId22"/>
    <p:sldId id="330" r:id="rId23"/>
    <p:sldId id="567" r:id="rId24"/>
    <p:sldId id="405" r:id="rId25"/>
    <p:sldId id="309" r:id="rId26"/>
    <p:sldId id="547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5698" autoAdjust="0"/>
  </p:normalViewPr>
  <p:slideViewPr>
    <p:cSldViewPr snapToGrid="0">
      <p:cViewPr varScale="1">
        <p:scale>
          <a:sx n="83" d="100"/>
          <a:sy n="83" d="100"/>
        </p:scale>
        <p:origin x="1339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27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7.wmf"/><Relationship Id="rId1" Type="http://schemas.openxmlformats.org/officeDocument/2006/relationships/image" Target="../media/image5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0AF751-047C-48C0-B0B4-521A7D6F44D2}" type="datetimeFigureOut">
              <a:rPr lang="en-US" smtClean="0"/>
              <a:t>10/14/2019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C8165B-EE07-4416-B7AE-6C1767501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98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48547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 SPS, work is organized in 2 phases, where most infrastructure will</a:t>
            </a:r>
            <a:r>
              <a:rPr lang="en-GB" baseline="0" dirty="0"/>
              <a:t> </a:t>
            </a:r>
            <a:r>
              <a:rPr lang="en-GB" baseline="0"/>
              <a:t>be installed in EYETS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36484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960 </a:t>
            </a:r>
            <a:r>
              <a:rPr lang="en-US" dirty="0" err="1" smtClean="0"/>
              <a:t>mhz</a:t>
            </a:r>
            <a:r>
              <a:rPr lang="en-US" dirty="0" smtClean="0"/>
              <a:t> mode needs to be </a:t>
            </a:r>
            <a:r>
              <a:rPr lang="en-US" dirty="0" err="1" smtClean="0"/>
              <a:t>titleedd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C8165B-EE07-4416-B7AE-6C176750197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234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3602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786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578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50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15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930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581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77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85694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microsoft.com/office/2007/relationships/hdphoto" Target="../media/hdphoto1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tiff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40.png"/><Relationship Id="rId7" Type="http://schemas.openxmlformats.org/officeDocument/2006/relationships/image" Target="../media/image76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5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7" Type="http://schemas.openxmlformats.org/officeDocument/2006/relationships/image" Target="../media/image5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56.w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12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tiff"/><Relationship Id="rId11" Type="http://schemas.openxmlformats.org/officeDocument/2006/relationships/image" Target="../media/image14.png"/><Relationship Id="rId5" Type="http://schemas.openxmlformats.org/officeDocument/2006/relationships/image" Target="../media/image7.tiff"/><Relationship Id="rId10" Type="http://schemas.openxmlformats.org/officeDocument/2006/relationships/image" Target="../media/image13.png"/><Relationship Id="rId4" Type="http://schemas.openxmlformats.org/officeDocument/2006/relationships/image" Target="../media/image6.jpeg"/><Relationship Id="rId9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13" Type="http://schemas.openxmlformats.org/officeDocument/2006/relationships/image" Target="../media/image74.png"/><Relationship Id="rId3" Type="http://schemas.openxmlformats.org/officeDocument/2006/relationships/image" Target="../media/image64.jpeg"/><Relationship Id="rId7" Type="http://schemas.openxmlformats.org/officeDocument/2006/relationships/image" Target="../media/image68.png"/><Relationship Id="rId12" Type="http://schemas.openxmlformats.org/officeDocument/2006/relationships/image" Target="../media/image73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7.jpeg"/><Relationship Id="rId11" Type="http://schemas.openxmlformats.org/officeDocument/2006/relationships/image" Target="../media/image72.jpeg"/><Relationship Id="rId5" Type="http://schemas.openxmlformats.org/officeDocument/2006/relationships/image" Target="../media/image66.jpeg"/><Relationship Id="rId10" Type="http://schemas.openxmlformats.org/officeDocument/2006/relationships/image" Target="../media/image71.jpeg"/><Relationship Id="rId4" Type="http://schemas.openxmlformats.org/officeDocument/2006/relationships/image" Target="../media/image65.jpeg"/><Relationship Id="rId9" Type="http://schemas.openxmlformats.org/officeDocument/2006/relationships/image" Target="../media/image7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png"/><Relationship Id="rId4" Type="http://schemas.openxmlformats.org/officeDocument/2006/relationships/image" Target="../media/image5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00392" y="2819400"/>
            <a:ext cx="7200000" cy="1463040"/>
          </a:xfrm>
        </p:spPr>
        <p:txBody>
          <a:bodyPr/>
          <a:lstStyle/>
          <a:p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SPS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Tests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of Crab Cavities &amp; Lessons Learned</a:t>
            </a:r>
            <a:endParaRPr lang="en-GB" sz="2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00392" y="3497077"/>
            <a:ext cx="6802607" cy="408243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GB" sz="1800" b="1" dirty="0"/>
              <a:t>HL-LHC WP4, CERN</a:t>
            </a:r>
          </a:p>
          <a:p>
            <a:endParaRPr lang="en-GB" b="1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5899150"/>
            <a:ext cx="6480000" cy="457200"/>
          </a:xfrm>
        </p:spPr>
        <p:txBody>
          <a:bodyPr>
            <a:normAutofit/>
          </a:bodyPr>
          <a:lstStyle/>
          <a:p>
            <a:r>
              <a:rPr lang="en-GB" dirty="0"/>
              <a:t>14 October 2019,  HL-LHC Annual Meeting, FNAL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89" y="5946775"/>
            <a:ext cx="613411" cy="60325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163730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Loading &amp; Electrical Center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12000" y="900000"/>
                <a:ext cx="7920000" cy="1365097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 smtClean="0"/>
                  <a:t>Electrical center from beam induced voltage to validate mechanical alignment</a:t>
                </a:r>
                <a:endParaRPr lang="en-US" dirty="0"/>
              </a:p>
              <a:p>
                <a:r>
                  <a:rPr lang="en-US" dirty="0"/>
                  <a:t>T</a:t>
                </a:r>
                <a:r>
                  <a:rPr lang="en-US" dirty="0" smtClean="0"/>
                  <a:t>est </a:t>
                </a:r>
                <a:r>
                  <a:rPr lang="en-US" dirty="0"/>
                  <a:t>static re-alignment of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~150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/>
                  <a:t> in LS2 and re-measure with beam in 2021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2000" y="900000"/>
                <a:ext cx="7920000" cy="1365097"/>
              </a:xfrm>
              <a:blipFill rotWithShape="0">
                <a:blip r:embed="rId2"/>
                <a:stretch>
                  <a:fillRect l="-2154" t="-12054" r="-1231" b="-49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759104" y="2437620"/>
            <a:ext cx="7549286" cy="3762324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6372910" y="3555804"/>
            <a:ext cx="0" cy="4572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989630" y="4119684"/>
            <a:ext cx="0" cy="4572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27656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</a:t>
            </a:r>
            <a:r>
              <a:rPr lang="en-US" dirty="0"/>
              <a:t>: Field Antenna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848" y="1032627"/>
            <a:ext cx="7920000" cy="1582964"/>
          </a:xfrm>
        </p:spPr>
        <p:txBody>
          <a:bodyPr>
            <a:normAutofit/>
          </a:bodyPr>
          <a:lstStyle/>
          <a:p>
            <a:r>
              <a:rPr lang="en-US" dirty="0"/>
              <a:t>Strong coupling of the field antenna (like a BPM) to the beam passage instead of just measuring cavity field variation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4743297"/>
            <a:ext cx="3973848" cy="20862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564" y="2676556"/>
            <a:ext cx="4527282" cy="19341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54463" y="2668525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ANT1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577948" y="2741766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ANT2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8061871" y="3658733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BPM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5728209" y="4233801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10 ns/div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440641" y="4902897"/>
            <a:ext cx="2621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36 bunches x 4 batches</a:t>
            </a:r>
            <a:endParaRPr lang="en-GB" dirty="0"/>
          </a:p>
        </p:txBody>
      </p:sp>
      <p:pic>
        <p:nvPicPr>
          <p:cNvPr id="14" name="Content Placeholder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2246" y="5012822"/>
            <a:ext cx="2026158" cy="1145744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7F6C0297-06F9-5744-887E-7D0D1EA3A993}"/>
              </a:ext>
            </a:extLst>
          </p:cNvPr>
          <p:cNvGrpSpPr/>
          <p:nvPr/>
        </p:nvGrpSpPr>
        <p:grpSpPr>
          <a:xfrm>
            <a:off x="878182" y="3253457"/>
            <a:ext cx="2177143" cy="1489840"/>
            <a:chOff x="1512991" y="4393314"/>
            <a:chExt cx="2937985" cy="210181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E38C0F55-91A2-9B49-9E09-6EA7C824E5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10542" r="15006" b="11227"/>
            <a:stretch/>
          </p:blipFill>
          <p:spPr>
            <a:xfrm>
              <a:off x="1512991" y="4393314"/>
              <a:ext cx="2937985" cy="2101810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EC8873B-EFAF-E64E-8A25-00D56B6A6CD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duotone>
                <a:prstClr val="black"/>
                <a:srgbClr val="FFC000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047663" y="5375631"/>
              <a:ext cx="917413" cy="713038"/>
            </a:xfrm>
            <a:prstGeom prst="rect">
              <a:avLst/>
            </a:prstGeom>
          </p:spPr>
        </p:pic>
      </p:grpSp>
      <p:sp>
        <p:nvSpPr>
          <p:cNvPr id="18" name="Oval 17"/>
          <p:cNvSpPr/>
          <p:nvPr/>
        </p:nvSpPr>
        <p:spPr>
          <a:xfrm>
            <a:off x="966204" y="3768658"/>
            <a:ext cx="1076042" cy="842013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27324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 Beam Coupling Mitigation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12000" y="1006764"/>
                <a:ext cx="7920000" cy="775852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Design change for field antenna adopted </a:t>
                </a:r>
                <a:r>
                  <a:rPr lang="en-US" dirty="0" smtClean="0"/>
                  <a:t>for HL-LHC to </a:t>
                </a:r>
                <a:r>
                  <a:rPr lang="en-US" dirty="0"/>
                  <a:t>minimize this effect by </a:t>
                </a:r>
                <a:r>
                  <a:rPr lang="en-US" dirty="0" smtClean="0"/>
                  <a:t>approx.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10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2000" y="1006764"/>
                <a:ext cx="7920000" cy="775852"/>
              </a:xfrm>
              <a:blipFill>
                <a:blip r:embed="rId2"/>
                <a:stretch>
                  <a:fillRect l="-2308" t="-18898" b="-181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4749620"/>
            <a:ext cx="1996440" cy="1519555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6480" y="4601666"/>
            <a:ext cx="1508760" cy="1572894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3760" y="4601666"/>
            <a:ext cx="1463040" cy="1572895"/>
          </a:xfrm>
          <a:prstGeom prst="rect">
            <a:avLst/>
          </a:prstGeom>
          <a:noFill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8424FA8-87C2-0843-A40D-921C48C616B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-3278" t="-6368" b="-6368"/>
          <a:stretch/>
        </p:blipFill>
        <p:spPr>
          <a:xfrm>
            <a:off x="5484483" y="4533085"/>
            <a:ext cx="1800237" cy="15513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47247" y="4228405"/>
            <a:ext cx="1723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SPS</a:t>
            </a:r>
            <a:r>
              <a:rPr lang="en-GB" dirty="0"/>
              <a:t> Field ANT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292359" y="4223309"/>
            <a:ext cx="2121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HL-LHC</a:t>
            </a:r>
            <a:r>
              <a:rPr lang="en-GB" dirty="0"/>
              <a:t> Field ANT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9388C48-74E9-D94E-936D-80F96B296F6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7276" t="21152" r="2570" b="4113"/>
          <a:stretch/>
        </p:blipFill>
        <p:spPr>
          <a:xfrm>
            <a:off x="2119381" y="1913927"/>
            <a:ext cx="4587210" cy="229923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890904" y="197214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SPS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703649" y="2538447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HL-LHC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172611" y="3730917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Approx</a:t>
            </a:r>
            <a:r>
              <a:rPr lang="en-GB" dirty="0"/>
              <a:t> x5-10 reduction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569114" y="2553628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BPM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3439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7</a:t>
            </a:r>
            <a:r>
              <a:rPr lang="en-GB" dirty="0"/>
              <a:t>: RF Feedthroughs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9BF4A77-121B-4758-AEC9-F69F31CB368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12000" y="956244"/>
                <a:ext cx="7920000" cy="1610771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/>
                  <a:t>Vacuum </a:t>
                </a:r>
                <a:r>
                  <a:rPr lang="en-US" dirty="0" smtClean="0"/>
                  <a:t>leaks </a:t>
                </a:r>
                <a:r>
                  <a:rPr lang="en-US" dirty="0"/>
                  <a:t>at 2K </a:t>
                </a:r>
                <a:r>
                  <a:rPr lang="en-US" dirty="0" smtClean="0"/>
                  <a:t>experience during SPS solved with re-design for window brazing</a:t>
                </a:r>
                <a:endParaRPr lang="en-US" dirty="0"/>
              </a:p>
              <a:p>
                <a:r>
                  <a:rPr lang="en-US" dirty="0" smtClean="0"/>
                  <a:t>Feedthrough </a:t>
                </a:r>
                <a:r>
                  <a:rPr lang="en-US" dirty="0"/>
                  <a:t>impedance used for SPS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38 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US" dirty="0"/>
                  <a:t>! I</a:t>
                </a:r>
                <a:r>
                  <a:rPr lang="en-US" dirty="0" smtClean="0"/>
                  <a:t>deally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50 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en-US" dirty="0"/>
                  <a:t>d</a:t>
                </a:r>
                <a:r>
                  <a:rPr lang="en-US" dirty="0" smtClean="0"/>
                  <a:t>ecision </a:t>
                </a:r>
                <a:r>
                  <a:rPr lang="en-US" dirty="0"/>
                  <a:t>to go for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25 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US" dirty="0"/>
                  <a:t> for </a:t>
                </a:r>
                <a:r>
                  <a:rPr lang="en-US" dirty="0" smtClean="0"/>
                  <a:t>robustness &amp; standardized feedthroughs for all couplers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89BF4A77-121B-4758-AEC9-F69F31CB368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2000" y="956244"/>
                <a:ext cx="7920000" cy="1610771"/>
              </a:xfrm>
              <a:blipFill rotWithShape="0">
                <a:blip r:embed="rId2"/>
                <a:stretch>
                  <a:fillRect l="-2154" t="-10227" r="-2231" b="-7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91" t="3077" r="29356" b="1995"/>
          <a:stretch/>
        </p:blipFill>
        <p:spPr>
          <a:xfrm>
            <a:off x="217776" y="2751681"/>
            <a:ext cx="2880000" cy="35022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68" t="10797" r="32029" b="19860"/>
          <a:stretch/>
        </p:blipFill>
        <p:spPr>
          <a:xfrm>
            <a:off x="5626800" y="2262639"/>
            <a:ext cx="3240000" cy="399081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0657965-B10E-4BB3-8D72-329BA63D30D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908"/>
          <a:stretch/>
        </p:blipFill>
        <p:spPr>
          <a:xfrm>
            <a:off x="4001621" y="3209878"/>
            <a:ext cx="721334" cy="10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51D7C02-2627-4FBB-9A63-50790C97294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912"/>
          <a:stretch/>
        </p:blipFill>
        <p:spPr>
          <a:xfrm>
            <a:off x="4001621" y="4831224"/>
            <a:ext cx="721190" cy="10863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2BB2FF0-DE0F-4004-BD22-6844EE1F4C57}"/>
                  </a:ext>
                </a:extLst>
              </p:cNvPr>
              <p:cNvSpPr txBox="1"/>
              <p:nvPr/>
            </p:nvSpPr>
            <p:spPr>
              <a:xfrm>
                <a:off x="4022202" y="2863598"/>
                <a:ext cx="7136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50 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2BB2FF0-DE0F-4004-BD22-6844EE1F4C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2202" y="2863598"/>
                <a:ext cx="713657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AD2D7EE-3E3F-49E4-A50F-27F1E13AAA5E}"/>
                  </a:ext>
                </a:extLst>
              </p:cNvPr>
              <p:cNvSpPr txBox="1"/>
              <p:nvPr/>
            </p:nvSpPr>
            <p:spPr>
              <a:xfrm>
                <a:off x="4017876" y="4474544"/>
                <a:ext cx="7136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25 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latin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AD2D7EE-3E3F-49E4-A50F-27F1E13AAA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7876" y="4474544"/>
                <a:ext cx="713657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571344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/>
          <p:nvPr/>
        </p:nvSpPr>
        <p:spPr>
          <a:xfrm>
            <a:off x="1435300" y="3190532"/>
            <a:ext cx="726161" cy="349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0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dirty="0" smtClean="0"/>
              <a:t>800k</a:t>
            </a:r>
            <a:r>
              <a:rPr lang="en-US" dirty="0" smtClean="0"/>
              <a:t>V</a:t>
            </a:r>
            <a:endParaRPr dirty="0"/>
          </a:p>
        </p:txBody>
      </p:sp>
      <p:pic>
        <p:nvPicPr>
          <p:cNvPr id="164" name="Cav2-ant-OpenLoop-vset1900kV-SA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833228" y="3619939"/>
            <a:ext cx="3725335" cy="2235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5" name="Cav2-ant-OpenLoop-vset800kV-SA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04679" y="3619939"/>
            <a:ext cx="3725336" cy="2235201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Electro-acoustic Instabilities &gt; 1MV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624246" y="1097280"/>
                <a:ext cx="7920000" cy="4906963"/>
              </a:xfrm>
            </p:spPr>
            <p:txBody>
              <a:bodyPr/>
              <a:lstStyle/>
              <a:p>
                <a:r>
                  <a:rPr lang="en-US" dirty="0" smtClean="0"/>
                  <a:t>Electro-acoustic instabilities above 1 MV (LFD is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~400 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Hz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which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is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1/2</m:t>
                    </m:r>
                  </m:oMath>
                </a14:m>
                <a:r>
                  <a:rPr lang="en-US" dirty="0" smtClean="0"/>
                  <a:t> the cavity BW)</a:t>
                </a:r>
              </a:p>
              <a:p>
                <a:r>
                  <a:rPr lang="en-US" dirty="0"/>
                  <a:t>Self excited loop essential for </a:t>
                </a:r>
                <a:r>
                  <a:rPr lang="en-US" dirty="0" smtClean="0"/>
                  <a:t>setup. Now </a:t>
                </a:r>
                <a:r>
                  <a:rPr lang="en-US" dirty="0"/>
                  <a:t>in place but not the case in 2018 MDs</a:t>
                </a:r>
              </a:p>
              <a:p>
                <a:endParaRPr lang="en-US" dirty="0" smtClean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4246" y="1097280"/>
                <a:ext cx="7920000" cy="4906963"/>
              </a:xfrm>
              <a:blipFill>
                <a:blip r:embed="rId4"/>
                <a:stretch>
                  <a:fillRect l="-2462" t="-22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12" name="Shape 162"/>
          <p:cNvSpPr/>
          <p:nvPr/>
        </p:nvSpPr>
        <p:spPr>
          <a:xfrm>
            <a:off x="6196646" y="3172072"/>
            <a:ext cx="803105" cy="349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0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dirty="0" smtClean="0"/>
              <a:t>1.9 MV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89509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losedLoop_crab2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62035" y="4300925"/>
            <a:ext cx="3607265" cy="134638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</a:t>
            </a:r>
            <a:r>
              <a:rPr lang="en-US" dirty="0"/>
              <a:t>: Microphonics</a:t>
            </a:r>
            <a:endParaRPr lang="en-GB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CAE1957C-3556-49DB-A96F-1A50471D02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615" y="975518"/>
            <a:ext cx="7920000" cy="4906963"/>
          </a:xfrm>
        </p:spPr>
        <p:txBody>
          <a:bodyPr/>
          <a:lstStyle/>
          <a:p>
            <a:r>
              <a:rPr lang="en-US" dirty="0"/>
              <a:t>Microphonics, non-issue due small detuning &amp; sufficient RF </a:t>
            </a:r>
            <a:r>
              <a:rPr lang="en-US" dirty="0" smtClean="0"/>
              <a:t>bandwidth</a:t>
            </a:r>
          </a:p>
          <a:p>
            <a:r>
              <a:rPr lang="en-US" dirty="0" smtClean="0"/>
              <a:t>Choice </a:t>
            </a:r>
            <a:r>
              <a:rPr lang="en-US" dirty="0"/>
              <a:t>of bandwidth appropriate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4" name="ClosedLoop_crab1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42651" y="2918569"/>
            <a:ext cx="3544122" cy="1346381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extBox 5"/>
          <p:cNvSpPr txBox="1"/>
          <p:nvPr/>
        </p:nvSpPr>
        <p:spPr>
          <a:xfrm>
            <a:off x="2420882" y="3037928"/>
            <a:ext cx="8322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Cavity 1</a:t>
            </a:r>
            <a:endParaRPr lang="en-GB" sz="14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6518524"/>
              </p:ext>
            </p:extLst>
          </p:nvPr>
        </p:nvGraphicFramePr>
        <p:xfrm>
          <a:off x="3925910" y="2812984"/>
          <a:ext cx="4634475" cy="32230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1915">
                  <a:extLst>
                    <a:ext uri="{9D8B030D-6E8A-4147-A177-3AD203B41FA5}">
                      <a16:colId xmlns:a16="http://schemas.microsoft.com/office/drawing/2014/main" val="607693935"/>
                    </a:ext>
                  </a:extLst>
                </a:gridCol>
                <a:gridCol w="1052755">
                  <a:extLst>
                    <a:ext uri="{9D8B030D-6E8A-4147-A177-3AD203B41FA5}">
                      <a16:colId xmlns:a16="http://schemas.microsoft.com/office/drawing/2014/main" val="1017285398"/>
                    </a:ext>
                  </a:extLst>
                </a:gridCol>
                <a:gridCol w="1099805">
                  <a:extLst>
                    <a:ext uri="{9D8B030D-6E8A-4147-A177-3AD203B41FA5}">
                      <a16:colId xmlns:a16="http://schemas.microsoft.com/office/drawing/2014/main" val="1154345975"/>
                    </a:ext>
                  </a:extLst>
                </a:gridCol>
              </a:tblGrid>
              <a:tr h="325421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Cav 1 [Hz]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Cav 2 [Hz]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9648850"/>
                  </a:ext>
                </a:extLst>
              </a:tr>
              <a:tr h="325421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Pumps ?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20-30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20-30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9061222"/>
                  </a:ext>
                </a:extLst>
              </a:tr>
              <a:tr h="423514">
                <a:tc>
                  <a:txBody>
                    <a:bodyPr/>
                    <a:lstStyle/>
                    <a:p>
                      <a:r>
                        <a:rPr lang="en-US" sz="1400" dirty="0"/>
                        <a:t>TX HV ripple + Tuner mode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49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9160892"/>
                  </a:ext>
                </a:extLst>
              </a:tr>
              <a:tr h="325421">
                <a:tc>
                  <a:txBody>
                    <a:bodyPr/>
                    <a:lstStyle/>
                    <a:p>
                      <a:r>
                        <a:rPr lang="en-US" sz="1400" dirty="0"/>
                        <a:t>Mech. mode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73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90840"/>
                  </a:ext>
                </a:extLst>
              </a:tr>
              <a:tr h="423514">
                <a:tc>
                  <a:txBody>
                    <a:bodyPr/>
                    <a:lstStyle/>
                    <a:p>
                      <a:r>
                        <a:rPr lang="en-US" sz="1400" dirty="0"/>
                        <a:t>Harmonics</a:t>
                      </a:r>
                      <a:r>
                        <a:rPr lang="en-US" sz="1400" baseline="0" dirty="0"/>
                        <a:t> of TX ripple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98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264359"/>
                  </a:ext>
                </a:extLst>
              </a:tr>
              <a:tr h="325421">
                <a:tc>
                  <a:txBody>
                    <a:bodyPr/>
                    <a:lstStyle/>
                    <a:p>
                      <a:r>
                        <a:rPr lang="en-US" sz="1400" dirty="0"/>
                        <a:t>Not Identified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171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172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5975891"/>
                  </a:ext>
                </a:extLst>
              </a:tr>
              <a:tr h="423514">
                <a:tc>
                  <a:txBody>
                    <a:bodyPr/>
                    <a:lstStyle/>
                    <a:p>
                      <a:r>
                        <a:rPr lang="en-US" sz="1400" dirty="0"/>
                        <a:t>Harmonics</a:t>
                      </a:r>
                      <a:r>
                        <a:rPr lang="en-US" sz="1400" baseline="0" dirty="0"/>
                        <a:t> of TX ripple ?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195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343266"/>
                  </a:ext>
                </a:extLst>
              </a:tr>
              <a:tr h="325421">
                <a:tc>
                  <a:txBody>
                    <a:bodyPr/>
                    <a:lstStyle/>
                    <a:p>
                      <a:r>
                        <a:rPr lang="en-US" sz="1400" dirty="0"/>
                        <a:t>Mechanical</a:t>
                      </a:r>
                      <a:r>
                        <a:rPr lang="en-US" sz="1400" baseline="0" dirty="0"/>
                        <a:t> Mode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210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212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0635619"/>
                  </a:ext>
                </a:extLst>
              </a:tr>
              <a:tr h="325421">
                <a:tc>
                  <a:txBody>
                    <a:bodyPr/>
                    <a:lstStyle/>
                    <a:p>
                      <a:r>
                        <a:rPr lang="en-US" sz="1400" dirty="0"/>
                        <a:t>Not identified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342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342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7294674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D5279274-E5EA-4D95-855E-2CA98B6DF885}"/>
              </a:ext>
            </a:extLst>
          </p:cNvPr>
          <p:cNvSpPr txBox="1"/>
          <p:nvPr/>
        </p:nvSpPr>
        <p:spPr>
          <a:xfrm>
            <a:off x="2440397" y="4424518"/>
            <a:ext cx="8322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Cavity 2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5776126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r>
              <a:rPr lang="en-US" dirty="0"/>
              <a:t>: Voltage </a:t>
            </a:r>
            <a:r>
              <a:rPr lang="en-US" dirty="0" smtClean="0"/>
              <a:t>Program, Ramp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81" t="20693" r="17062" b="19146"/>
          <a:stretch/>
        </p:blipFill>
        <p:spPr>
          <a:xfrm>
            <a:off x="321868" y="3435097"/>
            <a:ext cx="3899288" cy="27944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19" t="20693" r="16977" b="18933"/>
          <a:stretch/>
        </p:blipFill>
        <p:spPr>
          <a:xfrm>
            <a:off x="4769510" y="3435097"/>
            <a:ext cx="3828325" cy="27887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59149" y="3026831"/>
            <a:ext cx="43732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Cav1 ~1MV (400.787 MHZ), Cav2 off (400.528 MHz)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13924" y="3795412"/>
            <a:ext cx="29303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Beam Dumped due to voltage ramp set at start injection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1536192" y="4298290"/>
            <a:ext cx="234086" cy="38770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304482" y="3795412"/>
            <a:ext cx="24518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After setting voltage to end of ramp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6422746" y="4441743"/>
            <a:ext cx="0" cy="3247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1352093" y="5084261"/>
            <a:ext cx="0" cy="3247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088FBB70-E721-4441-952B-BE9711215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46426"/>
            <a:ext cx="7920000" cy="1755686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The easiest way  (almost “brute force</a:t>
            </a:r>
            <a:r>
              <a:rPr lang="en-US" dirty="0" smtClean="0"/>
              <a:t>”) was to run cavities off to </a:t>
            </a:r>
            <a:r>
              <a:rPr lang="en-US" dirty="0"/>
              <a:t>circulate beam in the </a:t>
            </a:r>
            <a:r>
              <a:rPr lang="en-US" dirty="0" smtClean="0"/>
              <a:t>SPS</a:t>
            </a:r>
            <a:endParaRPr lang="en-US" dirty="0"/>
          </a:p>
          <a:p>
            <a:r>
              <a:rPr lang="en-US" dirty="0"/>
              <a:t>Could be new operational scenario for HL-LHC where we turn on cavities at flattop. Easier than counter-phasing with low voltage, although the latter is baseline for HL-LHC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0494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11</a:t>
            </a:r>
            <a:r>
              <a:rPr lang="en-GB" dirty="0"/>
              <a:t>: Emittance Growth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12000" y="928771"/>
                <a:ext cx="7920000" cy="1579938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GB" dirty="0"/>
                  <a:t>Measured emittance growth is lower by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/>
                  <a:t>2-4 compared to predicted </a:t>
                </a:r>
                <a:r>
                  <a:rPr lang="en-US" dirty="0" smtClean="0"/>
                  <a:t>values </a:t>
                </a:r>
              </a:p>
              <a:p>
                <a:r>
                  <a:rPr lang="en-US" dirty="0" smtClean="0"/>
                  <a:t>Not </a:t>
                </a:r>
                <a:r>
                  <a:rPr lang="en-US" dirty="0"/>
                  <a:t>fully </a:t>
                </a:r>
                <a:r>
                  <a:rPr lang="en-US" dirty="0" smtClean="0"/>
                  <a:t>understood </a:t>
                </a:r>
                <a:r>
                  <a:rPr lang="en-US" dirty="0" smtClean="0"/>
                  <a:t>– appears like a systematic </a:t>
                </a:r>
                <a:r>
                  <a:rPr lang="en-US" smtClean="0"/>
                  <a:t>error, but </a:t>
                </a:r>
                <a:r>
                  <a:rPr lang="en-US" dirty="0" smtClean="0"/>
                  <a:t>positive outcome for HL-LHC</a:t>
                </a:r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2000" y="928771"/>
                <a:ext cx="7920000" cy="1579938"/>
              </a:xfrm>
              <a:blipFill>
                <a:blip r:embed="rId2"/>
                <a:stretch>
                  <a:fillRect l="-2308" t="-8846" b="-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4951485" y="5303260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 cavity at 1 MV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252048" y="2646984"/>
            <a:ext cx="6639903" cy="3773874"/>
            <a:chOff x="1252048" y="2608670"/>
            <a:chExt cx="6639903" cy="377387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202" b="1"/>
            <a:stretch/>
          </p:blipFill>
          <p:spPr>
            <a:xfrm>
              <a:off x="1252048" y="2608670"/>
              <a:ext cx="6639903" cy="3773874"/>
            </a:xfrm>
            <a:prstGeom prst="rect">
              <a:avLst/>
            </a:prstGeom>
          </p:spPr>
        </p:pic>
        <p:cxnSp>
          <p:nvCxnSpPr>
            <p:cNvPr id="6" name="Straight Arrow Connector 5"/>
            <p:cNvCxnSpPr/>
            <p:nvPr/>
          </p:nvCxnSpPr>
          <p:spPr>
            <a:xfrm>
              <a:off x="4279392" y="4513479"/>
              <a:ext cx="7315" cy="519379"/>
            </a:xfrm>
            <a:prstGeom prst="straightConnector1">
              <a:avLst/>
            </a:prstGeom>
            <a:ln w="38100"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4485109" y="4709692"/>
              <a:ext cx="196720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Up to x</a:t>
              </a:r>
              <a:r>
                <a:rPr lang="en-US" dirty="0" smtClean="0"/>
                <a:t>4 lower</a:t>
              </a:r>
            </a:p>
            <a:p>
              <a:r>
                <a:rPr lang="en-US" dirty="0" smtClean="0"/>
                <a:t>In measurements</a:t>
              </a:r>
              <a:endParaRPr lang="en-US" dirty="0"/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01659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348" y="2293960"/>
            <a:ext cx="7690752" cy="27815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12: Impedance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12000" y="900001"/>
                <a:ext cx="7920000" cy="1498141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US" dirty="0" smtClean="0"/>
                  <a:t>Integrated max HOM power measured </a:t>
                </a:r>
                <a14:m>
                  <m:oMath xmlns:m="http://schemas.openxmlformats.org/officeDocument/2006/math">
                    <m:r>
                      <a:rPr lang="en-GB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3 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W</m:t>
                    </m:r>
                  </m:oMath>
                </a14:m>
                <a:r>
                  <a:rPr lang="en-US" dirty="0" smtClean="0"/>
                  <a:t>. More than 75% from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~960 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MHz</m:t>
                    </m:r>
                  </m:oMath>
                </a14:m>
                <a:r>
                  <a:rPr lang="en-US" dirty="0" smtClean="0"/>
                  <a:t> as expected</a:t>
                </a:r>
              </a:p>
              <a:p>
                <a:r>
                  <a:rPr lang="en-US" dirty="0" smtClean="0"/>
                  <a:t>Overall </a:t>
                </a:r>
                <a:r>
                  <a:rPr lang="en-US" dirty="0"/>
                  <a:t>HOM power &amp; scaling to the </a:t>
                </a:r>
                <a:r>
                  <a:rPr lang="en-US" dirty="0" smtClean="0"/>
                  <a:t>HL-LHC </a:t>
                </a:r>
                <a:r>
                  <a:rPr lang="en-US" dirty="0"/>
                  <a:t>looks </a:t>
                </a:r>
                <a:r>
                  <a:rPr lang="en-US" dirty="0" smtClean="0"/>
                  <a:t>reasonable, some deviations related to lack of accurate beam profile 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2000" y="900001"/>
                <a:ext cx="7920000" cy="1498141"/>
              </a:xfrm>
              <a:blipFill rotWithShape="0">
                <a:blip r:embed="rId4"/>
                <a:stretch>
                  <a:fillRect l="-2000" t="-10204" b="-61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5814" y="5075491"/>
            <a:ext cx="3700904" cy="174318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495500" y="5833130"/>
            <a:ext cx="21603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(including bunch length/distribution range)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69817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12</a:t>
            </a:r>
            <a:r>
              <a:rPr lang="fr-CH" dirty="0"/>
              <a:t>: Vacuum Dynamics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647CA3C3-6424-40E3-A59A-9BF1FFDDA44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12000" y="1108365"/>
                <a:ext cx="7920000" cy="1414181"/>
              </a:xfrm>
            </p:spPr>
            <p:txBody>
              <a:bodyPr>
                <a:normAutofit fontScale="85000" lnSpcReduction="10000"/>
              </a:bodyPr>
              <a:lstStyle/>
              <a:p>
                <a:r>
                  <a:rPr lang="en-US" dirty="0"/>
                  <a:t>High intensity limited by pressure rise in bypass (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2×60</m:t>
                    </m:r>
                  </m:oMath>
                </a14:m>
                <a:r>
                  <a:rPr lang="en-US" dirty="0"/>
                  <a:t> nominal bunches). No obvious problems with cavities or intensity related failure </a:t>
                </a:r>
                <a:r>
                  <a:rPr lang="en-US" dirty="0" smtClean="0"/>
                  <a:t>scenarios </a:t>
                </a:r>
                <a:r>
                  <a:rPr lang="en-US" dirty="0"/>
                  <a:t>(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=1</m:t>
                    </m:r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MV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r>
                  <a:rPr lang="en-US" dirty="0"/>
                  <a:t>Scrubbing needed </a:t>
                </a:r>
                <a:r>
                  <a:rPr lang="en-US" dirty="0" smtClean="0"/>
                  <a:t>post LS2 to </a:t>
                </a:r>
                <a:r>
                  <a:rPr lang="en-US" dirty="0"/>
                  <a:t>fill max </a:t>
                </a:r>
                <a:r>
                  <a:rPr lang="en-US" dirty="0" smtClean="0"/>
                  <a:t>current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647CA3C3-6424-40E3-A59A-9BF1FFDDA44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2000" y="1108365"/>
                <a:ext cx="7920000" cy="1414181"/>
              </a:xfrm>
              <a:blipFill>
                <a:blip r:embed="rId3"/>
                <a:stretch>
                  <a:fillRect l="-2154" t="-9052" r="-2769" b="-116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7385793"/>
              </p:ext>
            </p:extLst>
          </p:nvPr>
        </p:nvGraphicFramePr>
        <p:xfrm>
          <a:off x="252626" y="2633381"/>
          <a:ext cx="4538133" cy="337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8" name="Graph" r:id="rId4" imgW="4031640" imgH="3000960" progId="Origin50.Graph">
                  <p:embed/>
                </p:oleObj>
              </mc:Choice>
              <mc:Fallback>
                <p:oleObj name="Graph" r:id="rId4" imgW="4031640" imgH="3000960" progId="Origin50.Graph">
                  <p:embed/>
                  <p:pic>
                    <p:nvPicPr>
                      <p:cNvPr id="9" name="Object 8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52626" y="2633381"/>
                        <a:ext cx="4538133" cy="3376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1944862"/>
              </p:ext>
            </p:extLst>
          </p:nvPr>
        </p:nvGraphicFramePr>
        <p:xfrm>
          <a:off x="4596374" y="2716874"/>
          <a:ext cx="4195762" cy="320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9" name="Graph" r:id="rId6" imgW="3920760" imgH="3000960" progId="Origin50.Graph">
                  <p:embed/>
                </p:oleObj>
              </mc:Choice>
              <mc:Fallback>
                <p:oleObj name="Graph" r:id="rId6" imgW="3920760" imgH="3000960" progId="Origin50.Graph">
                  <p:embed/>
                  <p:pic>
                    <p:nvPicPr>
                      <p:cNvPr id="10" name="Object 9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96374" y="2716874"/>
                        <a:ext cx="4195762" cy="3209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ight Arrow 4"/>
          <p:cNvSpPr/>
          <p:nvPr/>
        </p:nvSpPr>
        <p:spPr>
          <a:xfrm rot="951423">
            <a:off x="6673554" y="3656579"/>
            <a:ext cx="1080120" cy="13554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2169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Dressed Cavity Geometries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 Box 11"/>
              <p:cNvSpPr txBox="1">
                <a:spLocks noChangeArrowheads="1"/>
              </p:cNvSpPr>
              <p:nvPr/>
            </p:nvSpPr>
            <p:spPr bwMode="auto">
              <a:xfrm>
                <a:off x="2951880" y="1988840"/>
                <a:ext cx="3063875" cy="3059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 cap="flat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5000" rIns="90000" bIns="45000"/>
              <a:lstStyle>
                <a:defPPr>
                  <a:defRPr lang="en-GB"/>
                </a:defPPr>
                <a:lvl1pPr algn="l" defTabSz="457200" rtl="0" fontAlgn="base" hangingPunct="0">
                  <a:lnSpc>
                    <a:spcPct val="94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DejaVu Sans" panose="020B0603030804020204" pitchFamily="34" charset="0"/>
                  </a:defRPr>
                </a:lvl1pPr>
                <a:lvl2pPr marL="742950" indent="-285750" algn="l" defTabSz="457200" rtl="0" fontAlgn="base" hangingPunct="0">
                  <a:lnSpc>
                    <a:spcPct val="94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DejaVu Sans" panose="020B0603030804020204" pitchFamily="34" charset="0"/>
                  </a:defRPr>
                </a:lvl2pPr>
                <a:lvl3pPr marL="1143000" indent="-228600" algn="l" defTabSz="457200" rtl="0" fontAlgn="base" hangingPunct="0">
                  <a:lnSpc>
                    <a:spcPct val="94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DejaVu Sans" panose="020B0603030804020204" pitchFamily="34" charset="0"/>
                  </a:defRPr>
                </a:lvl3pPr>
                <a:lvl4pPr marL="1600200" indent="-228600" algn="l" defTabSz="457200" rtl="0" fontAlgn="base" hangingPunct="0">
                  <a:lnSpc>
                    <a:spcPct val="94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DejaVu Sans" panose="020B0603030804020204" pitchFamily="34" charset="0"/>
                  </a:defRPr>
                </a:lvl4pPr>
                <a:lvl5pPr marL="2057400" indent="-228600" algn="l" defTabSz="457200" rtl="0" fontAlgn="base" hangingPunct="0">
                  <a:lnSpc>
                    <a:spcPct val="94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DejaVu Sans" panose="020B0603030804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DejaVu Sans" panose="020B0603030804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DejaVu Sans" panose="020B0603030804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DejaVu Sans" panose="020B0603030804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DejaVu Sans" panose="020B0603030804020204" pitchFamily="34" charset="0"/>
                  </a:defRPr>
                </a:lvl9pPr>
              </a:lstStyle>
              <a:p>
                <a:pPr algn="ctr">
                  <a:lnSpc>
                    <a:spcPct val="123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sz="25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en-US" sz="2500" b="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altLang="en-US" sz="25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altLang="en-US" sz="25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sz="2500" i="1" dirty="0" smtClean="0">
                        <a:latin typeface="Cambria Math" panose="02040503050406030204" pitchFamily="18" charset="0"/>
                      </a:rPr>
                      <m:t>400 </m:t>
                    </m:r>
                    <m:r>
                      <m:rPr>
                        <m:sty m:val="p"/>
                      </m:rPr>
                      <a:rPr lang="en-US" altLang="en-US" sz="2500" i="0" dirty="0" smtClean="0">
                        <a:latin typeface="Cambria Math" panose="02040503050406030204" pitchFamily="18" charset="0"/>
                      </a:rPr>
                      <m:t>MHz</m:t>
                    </m:r>
                  </m:oMath>
                </a14:m>
                <a:r>
                  <a:rPr lang="en-US" altLang="en-US" sz="2500" dirty="0">
                    <a:latin typeface="LMSans10" pitchFamily="32" charset="0"/>
                  </a:rPr>
                  <a:t> </a:t>
                </a:r>
                <a:endParaRPr lang="en-GB" altLang="en-US" sz="2500" i="0" dirty="0">
                  <a:latin typeface="Cambria Math" panose="02040503050406030204" pitchFamily="18" charset="0"/>
                </a:endParaRPr>
              </a:p>
              <a:p>
                <a:pPr algn="ctr">
                  <a:lnSpc>
                    <a:spcPct val="123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en-US" sz="2500" i="0" dirty="0" smtClean="0">
                        <a:latin typeface="Cambria Math" panose="02040503050406030204" pitchFamily="18" charset="0"/>
                      </a:rPr>
                      <m:t>V</m:t>
                    </m:r>
                    <m:r>
                      <m:rPr>
                        <m:sty m:val="p"/>
                      </m:rPr>
                      <a:rPr lang="en-US" altLang="en-US" sz="2500" i="0" baseline="-33000" dirty="0"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altLang="en-US" sz="2500" i="1" dirty="0">
                        <a:latin typeface="Cambria Math" panose="02040503050406030204" pitchFamily="18" charset="0"/>
                      </a:rPr>
                      <m:t> = 3.4 </m:t>
                    </m:r>
                    <m:r>
                      <m:rPr>
                        <m:sty m:val="p"/>
                      </m:rPr>
                      <a:rPr lang="en-US" altLang="en-US" sz="2500" i="0" dirty="0">
                        <a:latin typeface="Cambria Math" panose="02040503050406030204" pitchFamily="18" charset="0"/>
                      </a:rPr>
                      <m:t>MV</m:t>
                    </m:r>
                  </m:oMath>
                </a14:m>
                <a:r>
                  <a:rPr lang="en-US" altLang="en-US" sz="2500" dirty="0">
                    <a:latin typeface="LMSans10" pitchFamily="32" charset="0"/>
                  </a:rPr>
                  <a:t>/cavity</a:t>
                </a:r>
              </a:p>
              <a:p>
                <a:pPr algn="ctr">
                  <a:lnSpc>
                    <a:spcPct val="123000"/>
                  </a:lnSpc>
                </a:pPr>
                <a:r>
                  <a:rPr lang="en-US" altLang="en-US" dirty="0">
                    <a:latin typeface="LMSans10" pitchFamily="32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i="0" dirty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altLang="en-US" b="0" i="0" dirty="0" smtClean="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  <m:r>
                      <a:rPr lang="en-GB" altLang="en-US" b="0" i="1" dirty="0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alt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i="0" dirty="0" err="1"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altLang="en-US" b="0" i="0" dirty="0" smtClean="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  <m:r>
                      <a:rPr lang="en-US" altLang="en-US" i="1" dirty="0">
                        <a:latin typeface="Cambria Math" panose="02040503050406030204" pitchFamily="18" charset="0"/>
                      </a:rPr>
                      <m:t> &lt;</m:t>
                    </m:r>
                    <m:r>
                      <a:rPr lang="en-GB" altLang="en-US" b="0" i="1" dirty="0" smtClean="0">
                        <a:latin typeface="Cambria Math" panose="02040503050406030204" pitchFamily="18" charset="0"/>
                      </a:rPr>
                      <m:t>40</m:t>
                    </m:r>
                    <m:r>
                      <a:rPr lang="en-US" altLang="en-US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en-US" i="0" dirty="0">
                        <a:latin typeface="Cambria Math" panose="02040503050406030204" pitchFamily="18" charset="0"/>
                      </a:rPr>
                      <m:t>MV</m:t>
                    </m:r>
                    <m:r>
                      <a:rPr lang="en-US" altLang="en-US" i="0" dirty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altLang="en-US" i="0" dirty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altLang="en-US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GB" altLang="en-US" b="0" i="1" dirty="0" smtClean="0">
                        <a:latin typeface="Cambria Math" panose="02040503050406030204" pitchFamily="18" charset="0"/>
                      </a:rPr>
                      <m:t>7</m:t>
                    </m:r>
                    <m:r>
                      <a:rPr lang="en-US" altLang="en-US" i="1" dirty="0">
                        <a:latin typeface="Cambria Math" panose="02040503050406030204" pitchFamily="18" charset="0"/>
                      </a:rPr>
                      <m:t>0 </m:t>
                    </m:r>
                    <m:r>
                      <m:rPr>
                        <m:sty m:val="p"/>
                      </m:rPr>
                      <a:rPr lang="en-US" altLang="en-US" i="0" dirty="0" err="1">
                        <a:latin typeface="Cambria Math" panose="02040503050406030204" pitchFamily="18" charset="0"/>
                      </a:rPr>
                      <m:t>mT</m:t>
                    </m:r>
                  </m:oMath>
                </a14:m>
                <a:r>
                  <a:rPr lang="en-US" altLang="en-US" dirty="0">
                    <a:latin typeface="LMSans10" pitchFamily="32" charset="0"/>
                  </a:rPr>
                  <a:t>)</a:t>
                </a:r>
              </a:p>
              <a:p>
                <a:pPr algn="ctr">
                  <a:lnSpc>
                    <a:spcPct val="123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en-US" i="0" dirty="0" smtClean="0">
                          <a:latin typeface="Cambria Math" panose="02040503050406030204" pitchFamily="18" charset="0"/>
                        </a:rPr>
                        <m:t>Beam</m:t>
                      </m:r>
                      <m:r>
                        <a:rPr lang="en-US" altLang="en-US" i="0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altLang="en-US" i="0" dirty="0" smtClean="0">
                          <a:latin typeface="Cambria Math" panose="02040503050406030204" pitchFamily="18" charset="0"/>
                        </a:rPr>
                        <m:t>aperture</m:t>
                      </m:r>
                      <m:r>
                        <a:rPr lang="en-US" altLang="en-US" i="0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en-US" i="1" dirty="0" smtClean="0">
                          <a:latin typeface="Cambria Math" panose="02040503050406030204" pitchFamily="18" charset="0"/>
                        </a:rPr>
                        <m:t>= 84 </m:t>
                      </m:r>
                      <m:r>
                        <m:rPr>
                          <m:sty m:val="p"/>
                        </m:rPr>
                        <a:rPr lang="en-US" altLang="en-US" i="0" dirty="0" smtClean="0"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en-US" altLang="en-US" dirty="0">
                  <a:latin typeface="LMSans10" pitchFamily="32" charset="0"/>
                </a:endParaRPr>
              </a:p>
              <a:p>
                <a:pPr algn="ctr">
                  <a:lnSpc>
                    <a:spcPct val="123000"/>
                  </a:lnSpc>
                </a:pPr>
                <a:r>
                  <a:rPr lang="en-GB" altLang="en-US" dirty="0">
                    <a:latin typeface="Cambria Math" panose="02040503050406030204" pitchFamily="18" charset="0"/>
                  </a:rPr>
                  <a:t>Beam-to-beam dist</a:t>
                </a:r>
                <a14:m>
                  <m:oMath xmlns:m="http://schemas.openxmlformats.org/officeDocument/2006/math">
                    <m:r>
                      <a:rPr lang="en-GB" altLang="en-US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altLang="en-US" dirty="0">
                        <a:latin typeface="Cambria Math" panose="02040503050406030204" pitchFamily="18" charset="0"/>
                      </a:rPr>
                      <m:t>=194 </m:t>
                    </m:r>
                    <m:r>
                      <m:rPr>
                        <m:sty m:val="p"/>
                      </m:rPr>
                      <a:rPr lang="en-GB" altLang="en-US" dirty="0"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endParaRPr lang="en-GB" altLang="en-US" dirty="0">
                  <a:latin typeface="Cambria Math" panose="02040503050406030204" pitchFamily="18" charset="0"/>
                </a:endParaRPr>
              </a:p>
              <a:p>
                <a:pPr algn="ctr">
                  <a:lnSpc>
                    <a:spcPct val="123000"/>
                  </a:lnSpc>
                </a:pPr>
                <a:r>
                  <a:rPr lang="en-US" altLang="en-US" dirty="0">
                    <a:latin typeface="Cambria Math" panose="02040503050406030204" pitchFamily="18" charset="0"/>
                  </a:rPr>
                  <a:t>Common FPC = 40 kW-CW</a:t>
                </a:r>
              </a:p>
              <a:p>
                <a:pPr algn="ctr">
                  <a:lnSpc>
                    <a:spcPct val="123000"/>
                  </a:lnSpc>
                </a:pPr>
                <a:r>
                  <a:rPr lang="en-US" altLang="en-US" dirty="0">
                    <a:latin typeface="Cambria Math" panose="02040503050406030204" pitchFamily="18" charset="0"/>
                  </a:rPr>
                  <a:t>Operating Temp = 2 K</a:t>
                </a:r>
              </a:p>
            </p:txBody>
          </p:sp>
        </mc:Choice>
        <mc:Fallback xmlns="">
          <p:sp>
            <p:nvSpPr>
              <p:cNvPr id="8" name="Text 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51880" y="1988840"/>
                <a:ext cx="3063875" cy="3059262"/>
              </a:xfrm>
              <a:prstGeom prst="rect">
                <a:avLst/>
              </a:prstGeom>
              <a:blipFill>
                <a:blip r:embed="rId2"/>
                <a:stretch>
                  <a:fillRect l="-2982" r="-39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422099" y="900000"/>
            <a:ext cx="2407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Double Quarter Wave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963890" y="900000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RF Dipole</a:t>
            </a:r>
          </a:p>
        </p:txBody>
      </p:sp>
      <p:pic>
        <p:nvPicPr>
          <p:cNvPr id="12" name="Picture 11" descr="C:\Users\rcalaga\AppData\Local\Temp\CRAB CAVITY DQW 2018 - 01 light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82" r="14853"/>
          <a:stretch/>
        </p:blipFill>
        <p:spPr bwMode="auto">
          <a:xfrm>
            <a:off x="539552" y="1411499"/>
            <a:ext cx="2206442" cy="187192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Picture 12" descr="C:\Users\rcalaga\AppData\Local\Temp\CRAB Cavity RFD - 77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0" t="4576" r="2544" b="4552"/>
          <a:stretch/>
        </p:blipFill>
        <p:spPr bwMode="auto">
          <a:xfrm>
            <a:off x="6221642" y="1349471"/>
            <a:ext cx="2645158" cy="16263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Picture 13" descr="C:\Users\rcalaga\AppData\Local\Temp\DQW CAVITY 1-1.tif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82" t="8297" r="37026" b="13717"/>
          <a:stretch/>
        </p:blipFill>
        <p:spPr bwMode="auto">
          <a:xfrm>
            <a:off x="172781" y="3618716"/>
            <a:ext cx="2103419" cy="25196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14" descr="C:\Users\rcalaga\AppData\Local\Temp\RFD CAVITY 1-1.tif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64" t="5930" r="34240" b="4867"/>
          <a:stretch/>
        </p:blipFill>
        <p:spPr bwMode="auto">
          <a:xfrm>
            <a:off x="6510114" y="3573016"/>
            <a:ext cx="2310358" cy="25196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7" name="Straight Arrow Connector 16"/>
          <p:cNvCxnSpPr/>
          <p:nvPr/>
        </p:nvCxnSpPr>
        <p:spPr>
          <a:xfrm flipV="1">
            <a:off x="1731912" y="5266845"/>
            <a:ext cx="432048" cy="144016"/>
          </a:xfrm>
          <a:prstGeom prst="straightConnector1">
            <a:avLst/>
          </a:prstGeom>
          <a:ln w="38100">
            <a:solidFill>
              <a:srgbClr val="FFFF00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8054563" y="5279457"/>
            <a:ext cx="432048" cy="144016"/>
          </a:xfrm>
          <a:prstGeom prst="straightConnector1">
            <a:avLst/>
          </a:prstGeom>
          <a:ln w="38100">
            <a:solidFill>
              <a:srgbClr val="FFFF00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\\cern.ch\dfs\Departments\AB\Groups\RF\Sections\PM\Crab_Cavity\mecanique\Illustrations\DQW HOMS 001.bmp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10" t="5084" r="29763" b="11184"/>
          <a:stretch/>
        </p:blipFill>
        <p:spPr bwMode="auto">
          <a:xfrm>
            <a:off x="2103067" y="5313949"/>
            <a:ext cx="796379" cy="11393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1" name="Picture 20" descr="\\cern.ch\dfs\Departments\AB\Groups\RF\Sections\PM\Crab_Cavity\mecanique\Illustrations\DQW PICKUP 001.bmp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91" t="6280" r="39050" b="7296"/>
          <a:stretch/>
        </p:blipFill>
        <p:spPr bwMode="auto">
          <a:xfrm>
            <a:off x="2910930" y="5313948"/>
            <a:ext cx="488281" cy="10673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2" name="Picture 21" descr="\\cern.ch\dfs\Departments\AB\Groups\RF\Sections\PM\Crab_Cavity\mecanique\Illustrations\RFD HOMS H 003.bmp"/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52" t="15551" r="41751" b="9662"/>
          <a:stretch/>
        </p:blipFill>
        <p:spPr bwMode="auto">
          <a:xfrm>
            <a:off x="5325677" y="5135461"/>
            <a:ext cx="501146" cy="124530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3" name="Picture 22" descr="\\cern.ch\dfs\Departments\AB\Groups\RF\Sections\PM\Crab_Cavity\mecanique\Illustrations\RFD HOMS V 002.bmp"/>
          <p:cNvPicPr/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78" t="7775" r="38712" b="15969"/>
          <a:stretch/>
        </p:blipFill>
        <p:spPr bwMode="auto">
          <a:xfrm>
            <a:off x="5797361" y="5085184"/>
            <a:ext cx="599980" cy="125849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12" t="22092" r="44488" b="15114"/>
          <a:stretch/>
        </p:blipFill>
        <p:spPr>
          <a:xfrm flipH="1">
            <a:off x="3518045" y="5276865"/>
            <a:ext cx="405883" cy="11415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13" t="17905" r="39762" b="16509"/>
          <a:stretch/>
        </p:blipFill>
        <p:spPr>
          <a:xfrm>
            <a:off x="6358571" y="5085184"/>
            <a:ext cx="568987" cy="121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9766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593" y="2240130"/>
            <a:ext cx="8034777" cy="428521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13</a:t>
            </a:r>
            <a:r>
              <a:rPr lang="en-US" sz="3000" dirty="0"/>
              <a:t>: Cryogenics</a:t>
            </a:r>
            <a:endParaRPr lang="fr-FR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411EA64B-A87C-42BC-9494-646A51A7BA8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12000" y="935707"/>
                <a:ext cx="7920000" cy="1113417"/>
              </a:xfrm>
            </p:spPr>
            <p:txBody>
              <a:bodyPr>
                <a:normAutofit fontScale="85000" lnSpcReduction="10000"/>
              </a:bodyPr>
              <a:lstStyle/>
              <a:p>
                <a:r>
                  <a:rPr lang="en-US" dirty="0" smtClean="0"/>
                  <a:t>Cav1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~15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W</m:t>
                    </m:r>
                  </m:oMath>
                </a14:m>
                <a:r>
                  <a:rPr lang="en-US" dirty="0"/>
                  <a:t> &amp; Cav2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~8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W</m:t>
                    </m:r>
                  </m:oMath>
                </a14:m>
                <a:r>
                  <a:rPr lang="en-US" dirty="0"/>
                  <a:t> (at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~2.1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MV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</a:t>
                </a:r>
                <a:endParaRPr lang="en-US" dirty="0" smtClean="0"/>
              </a:p>
              <a:p>
                <a:r>
                  <a:rPr lang="en-US" dirty="0" smtClean="0"/>
                  <a:t>Much higher </a:t>
                </a:r>
                <a:r>
                  <a:rPr lang="en-US" dirty="0"/>
                  <a:t>than vertical </a:t>
                </a:r>
                <a:r>
                  <a:rPr lang="en-US" dirty="0" smtClean="0"/>
                  <a:t>tests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W</m:t>
                    </m:r>
                  </m:oMath>
                </a14:m>
                <a:r>
                  <a:rPr lang="en-US" dirty="0" smtClean="0"/>
                  <a:t>). </a:t>
                </a:r>
                <a:r>
                  <a:rPr lang="en-US" dirty="0"/>
                  <a:t>Better estimates needed post-LS2 after improved conditioning</a:t>
                </a: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411EA64B-A87C-42BC-9494-646A51A7BA8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2000" y="935707"/>
                <a:ext cx="7920000" cy="1113417"/>
              </a:xfrm>
              <a:blipFill rotWithShape="0">
                <a:blip r:embed="rId3"/>
                <a:stretch>
                  <a:fillRect l="-2154" t="-10929" b="-125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noProof="0"/>
              <a:t>K. Brodzinski, CC review, 2019.06.20</a:t>
            </a:r>
            <a:endParaRPr lang="en-GB" noProof="0" dirty="0"/>
          </a:p>
        </p:txBody>
      </p:sp>
      <p:sp>
        <p:nvSpPr>
          <p:cNvPr id="3" name="Rectangle 2"/>
          <p:cNvSpPr/>
          <p:nvPr/>
        </p:nvSpPr>
        <p:spPr>
          <a:xfrm>
            <a:off x="2267744" y="2224515"/>
            <a:ext cx="792088" cy="288032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4283968" y="2224515"/>
            <a:ext cx="792088" cy="288032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95921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/>
              <a:t>14: RF Power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HL-LHC International Review of Crab Cavity System Design</a:t>
            </a:r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4069" y="3359694"/>
            <a:ext cx="4788207" cy="238692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2E1A33B-ADB9-4258-A2AF-CA08197EFA5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81" y="3418918"/>
            <a:ext cx="3256790" cy="224591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02AE743-4010-403A-985B-0130F387713B}"/>
              </a:ext>
            </a:extLst>
          </p:cNvPr>
          <p:cNvSpPr txBox="1"/>
          <p:nvPr/>
        </p:nvSpPr>
        <p:spPr>
          <a:xfrm>
            <a:off x="1357056" y="3176591"/>
            <a:ext cx="1257706" cy="318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Surface-BA6</a:t>
            </a: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10">
                <a:extLst>
                  <a:ext uri="{FF2B5EF4-FFF2-40B4-BE49-F238E27FC236}">
                    <a16:creationId xmlns:a16="http://schemas.microsoft.com/office/drawing/2014/main" id="{24FC4DFD-FB2B-4D36-97DF-CD74693B297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12000" y="1025372"/>
                <a:ext cx="7920000" cy="1392455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Only notable issue with RF power was linearity at low power (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&lt;5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kW</m:t>
                    </m:r>
                  </m:oMath>
                </a14:m>
                <a:r>
                  <a:rPr lang="en-US" dirty="0"/>
                  <a:t>). Added to specification for HL-LHC amplifiers (now SSPA)</a:t>
                </a:r>
              </a:p>
              <a:p>
                <a:r>
                  <a:rPr lang="en-US" dirty="0"/>
                  <a:t>Rest of the RF chain validated</a:t>
                </a:r>
              </a:p>
            </p:txBody>
          </p:sp>
        </mc:Choice>
        <mc:Fallback xmlns="">
          <p:sp>
            <p:nvSpPr>
              <p:cNvPr id="11" name="Content Placeholder 10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24FC4DFD-FB2B-4D36-97DF-CD74693B29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2000" y="1025372"/>
                <a:ext cx="7920000" cy="1392455"/>
              </a:xfrm>
              <a:blipFill rotWithShape="0">
                <a:blip r:embed="rId4"/>
                <a:stretch>
                  <a:fillRect l="-2308" t="-13100" b="-109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50391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Final Comments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5325540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SPS tests with Crab Cavities </a:t>
            </a:r>
          </a:p>
          <a:p>
            <a:pPr lvl="1"/>
            <a:r>
              <a:rPr lang="en-GB" dirty="0"/>
              <a:t>SPS-DQW experience was invaluable for </a:t>
            </a:r>
            <a:r>
              <a:rPr lang="en-GB" dirty="0" smtClean="0"/>
              <a:t>beam &amp; hardware validation in an “almost</a:t>
            </a:r>
            <a:r>
              <a:rPr lang="en-GB" dirty="0"/>
              <a:t>” LHC like environment</a:t>
            </a:r>
          </a:p>
          <a:p>
            <a:pPr lvl="1"/>
            <a:r>
              <a:rPr lang="en-GB" dirty="0"/>
              <a:t>Several operational aspects will be fine-tuned during </a:t>
            </a:r>
            <a:r>
              <a:rPr lang="en-GB" dirty="0" smtClean="0"/>
              <a:t>2021-24. </a:t>
            </a:r>
            <a:r>
              <a:rPr lang="en-GB" dirty="0"/>
              <a:t>Scrubbing </a:t>
            </a:r>
            <a:r>
              <a:rPr lang="en-GB" dirty="0" smtClean="0"/>
              <a:t>needed </a:t>
            </a:r>
            <a:r>
              <a:rPr lang="en-GB" dirty="0"/>
              <a:t>before MDs</a:t>
            </a:r>
          </a:p>
          <a:p>
            <a:pPr lvl="1"/>
            <a:r>
              <a:rPr lang="en-GB" dirty="0"/>
              <a:t>The next prototype module (RFD) fabrication </a:t>
            </a:r>
            <a:r>
              <a:rPr lang="en-GB" dirty="0" smtClean="0"/>
              <a:t>on track for installation in 2021-22. </a:t>
            </a:r>
            <a:r>
              <a:rPr lang="en-GB" dirty="0"/>
              <a:t>Series for HL-LHC is now launched</a:t>
            </a:r>
          </a:p>
          <a:p>
            <a:endParaRPr lang="en-GB" dirty="0"/>
          </a:p>
          <a:p>
            <a:r>
              <a:rPr lang="en-GB" dirty="0"/>
              <a:t>The SCRF infrastructure in SPS-LSS6 is unique can could serve for future SRF studies</a:t>
            </a:r>
          </a:p>
          <a:p>
            <a:endParaRPr lang="en-GB" dirty="0"/>
          </a:p>
          <a:p>
            <a:r>
              <a:rPr lang="en-GB" dirty="0"/>
              <a:t>Special thanks to our collaborations (UK &amp; US) who played a critical part in the SPS success</a:t>
            </a:r>
          </a:p>
          <a:p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31980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l0-img-fr.iloveimg.com/tmp_images/s8c21hqdaeenk59u2hgqf1k3v2_5a70587940c00_1517312121_0/o_1c53ct7461hub3a14a418ns13vhd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9" t="21298" r="11981" b="14869"/>
          <a:stretch/>
        </p:blipFill>
        <p:spPr bwMode="auto">
          <a:xfrm>
            <a:off x="4427984" y="1399820"/>
            <a:ext cx="2222223" cy="136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Thank You 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01" r="13301"/>
          <a:stretch/>
        </p:blipFill>
        <p:spPr>
          <a:xfrm>
            <a:off x="319597" y="4658465"/>
            <a:ext cx="2308188" cy="12818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07" b="14142"/>
          <a:stretch/>
        </p:blipFill>
        <p:spPr>
          <a:xfrm>
            <a:off x="2843808" y="4658465"/>
            <a:ext cx="2448272" cy="1276966"/>
          </a:xfrm>
          <a:prstGeom prst="rect">
            <a:avLst/>
          </a:prstGeom>
        </p:spPr>
      </p:pic>
      <p:pic>
        <p:nvPicPr>
          <p:cNvPr id="11" name="Content Placeholder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5" t="24252" r="16026"/>
          <a:stretch/>
        </p:blipFill>
        <p:spPr>
          <a:xfrm>
            <a:off x="6700999" y="1399820"/>
            <a:ext cx="2345801" cy="134207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72" t="15534" r="17864" b="11457"/>
          <a:stretch/>
        </p:blipFill>
        <p:spPr>
          <a:xfrm>
            <a:off x="319596" y="3171791"/>
            <a:ext cx="1895834" cy="134553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41169" y="3174093"/>
            <a:ext cx="2230971" cy="134323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054631" y="6400677"/>
            <a:ext cx="6314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https://videos.cern.ch/record/ (2631455, 2631454, 2630818)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82" r="20356"/>
          <a:stretch/>
        </p:blipFill>
        <p:spPr>
          <a:xfrm>
            <a:off x="4697879" y="3180662"/>
            <a:ext cx="2075783" cy="127948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7953" y="1383097"/>
            <a:ext cx="2397956" cy="1360172"/>
          </a:xfrm>
          <a:prstGeom prst="rect">
            <a:avLst/>
          </a:prstGeom>
        </p:spPr>
      </p:pic>
      <p:pic>
        <p:nvPicPr>
          <p:cNvPr id="24" name="Content Placeholder 5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60" r="14949" b="39005"/>
          <a:stretch/>
        </p:blipFill>
        <p:spPr>
          <a:xfrm>
            <a:off x="6973556" y="3180662"/>
            <a:ext cx="2073244" cy="128715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17"/>
          <a:stretch/>
        </p:blipFill>
        <p:spPr>
          <a:xfrm>
            <a:off x="7559159" y="4658465"/>
            <a:ext cx="1311889" cy="125911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67" r="17894" b="20335"/>
          <a:stretch/>
        </p:blipFill>
        <p:spPr>
          <a:xfrm>
            <a:off x="5508103" y="4658465"/>
            <a:ext cx="1835033" cy="127696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3"/>
          <a:srcRect l="14677" t="10281" r="16621" b="15914"/>
          <a:stretch/>
        </p:blipFill>
        <p:spPr>
          <a:xfrm>
            <a:off x="2605134" y="1391577"/>
            <a:ext cx="1703039" cy="1373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05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90" t="5712" r="11536" b="3808"/>
          <a:stretch/>
        </p:blipFill>
        <p:spPr>
          <a:xfrm>
            <a:off x="290861" y="1033003"/>
            <a:ext cx="4081810" cy="36081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25941"/>
            <a:ext cx="7920000" cy="720000"/>
          </a:xfrm>
        </p:spPr>
        <p:txBody>
          <a:bodyPr/>
          <a:lstStyle/>
          <a:p>
            <a:r>
              <a:rPr lang="fr-FR" dirty="0"/>
              <a:t>Super Proton Synchrotron, SPS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035761" y="3624207"/>
            <a:ext cx="441960" cy="245054"/>
          </a:xfrm>
          <a:prstGeom prst="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5155388"/>
              </p:ext>
            </p:extLst>
          </p:nvPr>
        </p:nvGraphicFramePr>
        <p:xfrm>
          <a:off x="1952529" y="4828219"/>
          <a:ext cx="6651039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673">
                  <a:extLst>
                    <a:ext uri="{9D8B030D-6E8A-4147-A177-3AD203B41FA5}">
                      <a16:colId xmlns:a16="http://schemas.microsoft.com/office/drawing/2014/main" val="1361425669"/>
                    </a:ext>
                  </a:extLst>
                </a:gridCol>
                <a:gridCol w="2993366">
                  <a:extLst>
                    <a:ext uri="{9D8B030D-6E8A-4147-A177-3AD203B41FA5}">
                      <a16:colId xmlns:a16="http://schemas.microsoft.com/office/drawing/2014/main" val="2620242471"/>
                    </a:ext>
                  </a:extLst>
                </a:gridCol>
              </a:tblGrid>
              <a:tr h="240344">
                <a:tc>
                  <a:txBody>
                    <a:bodyPr/>
                    <a:lstStyle/>
                    <a:p>
                      <a:r>
                        <a:rPr lang="en-US" dirty="0"/>
                        <a:t>Circumference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 km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4551554"/>
                  </a:ext>
                </a:extLst>
              </a:tr>
              <a:tr h="240344">
                <a:tc>
                  <a:txBody>
                    <a:bodyPr/>
                    <a:lstStyle/>
                    <a:p>
                      <a:r>
                        <a:rPr lang="en-US" dirty="0"/>
                        <a:t>Injection-Extraction energy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26-450 GeV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6824741"/>
                  </a:ext>
                </a:extLst>
              </a:tr>
              <a:tr h="240344">
                <a:tc>
                  <a:txBody>
                    <a:bodyPr/>
                    <a:lstStyle/>
                    <a:p>
                      <a:r>
                        <a:rPr lang="en-US" dirty="0"/>
                        <a:t>Main RF Frequency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200 MHz, TW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2461855"/>
                  </a:ext>
                </a:extLst>
              </a:tr>
              <a:tr h="308478">
                <a:tc>
                  <a:txBody>
                    <a:bodyPr/>
                    <a:lstStyle/>
                    <a:p>
                      <a:r>
                        <a:rPr lang="en-US" dirty="0"/>
                        <a:t>CC </a:t>
                      </a:r>
                      <a:r>
                        <a:rPr lang="en-US" dirty="0" smtClean="0"/>
                        <a:t>Operating </a:t>
                      </a:r>
                      <a:r>
                        <a:rPr lang="en-US" dirty="0" err="1" smtClean="0"/>
                        <a:t>Freq</a:t>
                      </a:r>
                      <a:r>
                        <a:rPr lang="en-US" dirty="0" smtClean="0"/>
                        <a:t> Range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400.528 – 400.788</a:t>
                      </a:r>
                      <a:r>
                        <a:rPr lang="en-US" baseline="0" dirty="0"/>
                        <a:t> MHz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3875754"/>
                  </a:ext>
                </a:extLst>
              </a:tr>
            </a:tbl>
          </a:graphicData>
        </a:graphic>
      </p:graphicFrame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2477721" y="3910105"/>
            <a:ext cx="466852" cy="667019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4643568" y="1314635"/>
            <a:ext cx="43965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LSS6-BA6 is the highest energy superconducting test facility in the world!</a:t>
            </a:r>
          </a:p>
          <a:p>
            <a:endParaRPr lang="en-US" sz="2400" dirty="0"/>
          </a:p>
          <a:p>
            <a:r>
              <a:rPr lang="en-US" sz="2400" dirty="0" smtClean="0"/>
              <a:t>DQW cavities successfully installed &amp; tested in 2018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770497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SPS-LSS6 – Crab Cavity Module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82" b="7870"/>
          <a:stretch/>
        </p:blipFill>
        <p:spPr>
          <a:xfrm>
            <a:off x="771323" y="1043940"/>
            <a:ext cx="7760677" cy="5213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163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A8FA5-8182-4D98-8E57-5B21ED572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dirty="0"/>
              <a:t>: </a:t>
            </a:r>
            <a:r>
              <a:rPr lang="en-US" dirty="0" smtClean="0"/>
              <a:t>We can Crab Protons!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5C8992-611D-49E3-B8A6-640EC833BB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75519"/>
            <a:ext cx="7920000" cy="174920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We can crab the proton beams of 3 </a:t>
            </a:r>
            <a:r>
              <a:rPr lang="en-US" dirty="0" smtClean="0"/>
              <a:t>ns</a:t>
            </a:r>
            <a:r>
              <a:rPr lang="en-US" dirty="0"/>
              <a:t>, with p</a:t>
            </a:r>
            <a:r>
              <a:rPr lang="en-US" dirty="0" smtClean="0"/>
              <a:t>redicted </a:t>
            </a:r>
            <a:r>
              <a:rPr lang="en-US" dirty="0"/>
              <a:t>crabbing agrees with measured angles within 10%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No noticeable </a:t>
            </a:r>
            <a:r>
              <a:rPr lang="en-US" dirty="0"/>
              <a:t>e</a:t>
            </a:r>
            <a:r>
              <a:rPr lang="en-US" dirty="0" smtClean="0"/>
              <a:t>ffect </a:t>
            </a:r>
            <a:r>
              <a:rPr lang="en-US" dirty="0"/>
              <a:t>on beam </a:t>
            </a:r>
            <a:r>
              <a:rPr lang="en-US" dirty="0" smtClean="0"/>
              <a:t>in variety of conditions including strong RF curvature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9F5629-9CD5-42D3-A026-2E40C2BD7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B51F10-F428-445D-8023-D03768717DB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8"/>
          <a:stretch/>
        </p:blipFill>
        <p:spPr>
          <a:xfrm>
            <a:off x="490596" y="3014129"/>
            <a:ext cx="4266220" cy="2743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E0F63BB-B714-49A6-8A94-D2153386B45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7" t="6744" r="7877"/>
          <a:stretch/>
        </p:blipFill>
        <p:spPr>
          <a:xfrm>
            <a:off x="5272068" y="3334405"/>
            <a:ext cx="3468520" cy="2223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686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2: Transparency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10"/>
          <a:stretch/>
        </p:blipFill>
        <p:spPr>
          <a:xfrm>
            <a:off x="4856275" y="3018153"/>
            <a:ext cx="3600000" cy="329004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90923" y="2660722"/>
            <a:ext cx="20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Cavity 1 - Cavity 2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598934" y="2685511"/>
            <a:ext cx="2114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Cavity 1 + Cavity 2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27"/>
          <a:stretch/>
        </p:blipFill>
        <p:spPr>
          <a:xfrm>
            <a:off x="477522" y="3014810"/>
            <a:ext cx="3290400" cy="318088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1EE549E0-D894-4817-85B9-367D31C0A735}"/>
              </a:ext>
            </a:extLst>
          </p:cNvPr>
          <p:cNvSpPr txBox="1">
            <a:spLocks/>
          </p:cNvSpPr>
          <p:nvPr/>
        </p:nvSpPr>
        <p:spPr>
          <a:xfrm>
            <a:off x="612000" y="969817"/>
            <a:ext cx="7920000" cy="149405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We can regulate the intra-cavity phase in a precise and stable manner. In next run, we need to understand timescale of phase drifts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155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r>
              <a:rPr lang="en-US" dirty="0"/>
              <a:t>: Voltage Ramp-Up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ontent Placeholder 14">
                <a:extLst>
                  <a:ext uri="{FF2B5EF4-FFF2-40B4-BE49-F238E27FC236}">
                    <a16:creationId xmlns:a16="http://schemas.microsoft.com/office/drawing/2014/main" id="{6AC0A440-1ED2-4B99-A40B-B2C784D5147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12000" y="975518"/>
                <a:ext cx="7920000" cy="714413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Long RF conditioning to go beyond </a:t>
                </a:r>
                <a14:m>
                  <m:oMath xmlns:m="http://schemas.openxmlformats.org/officeDocument/2006/math"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1 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MV</m:t>
                    </m:r>
                  </m:oMath>
                </a14:m>
                <a:r>
                  <a:rPr lang="en-US" dirty="0"/>
                  <a:t> stable operation. Maximum reached was </a:t>
                </a:r>
                <a14:m>
                  <m:oMath xmlns:m="http://schemas.openxmlformats.org/officeDocument/2006/math"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2.5 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MV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15" name="Content Placeholder 14">
                <a:extLst>
                  <a:ext uri="{FF2B5EF4-FFF2-40B4-BE49-F238E27FC236}">
                    <a16:creationId xmlns:a16="http://schemas.microsoft.com/office/drawing/2014/main" id="{6AC0A440-1ED2-4B99-A40B-B2C784D514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2000" y="975518"/>
                <a:ext cx="7920000" cy="714413"/>
              </a:xfrm>
              <a:blipFill>
                <a:blip r:embed="rId2"/>
                <a:stretch>
                  <a:fillRect l="-2308" t="-20513" b="-282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7112" t="10390" r="6547" b="4654"/>
          <a:stretch/>
        </p:blipFill>
        <p:spPr>
          <a:xfrm>
            <a:off x="291481" y="1882103"/>
            <a:ext cx="8511479" cy="44665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49089" y="4110661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Sep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21566" y="4110661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Aug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28843" y="4110661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70515" y="4110661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Nov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41669" y="4095421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Oct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01024" y="4616375"/>
            <a:ext cx="8322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MD 6&amp;7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98856" y="4616375"/>
            <a:ext cx="8322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MD 4&amp;5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14886" y="4927281"/>
            <a:ext cx="954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Voltage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67950" y="2086472"/>
            <a:ext cx="10011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/>
              <a:t>Vaccum</a:t>
            </a:r>
            <a:endParaRPr lang="en-US" dirty="0"/>
          </a:p>
          <a:p>
            <a:pPr algn="ctr"/>
            <a:r>
              <a:rPr lang="en-US" dirty="0" err="1"/>
              <a:t>Cryo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822036" y="5376961"/>
            <a:ext cx="2225964" cy="18473"/>
          </a:xfrm>
          <a:prstGeom prst="line">
            <a:avLst/>
          </a:prstGeom>
          <a:ln w="9525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826657" y="4762740"/>
            <a:ext cx="2225964" cy="18473"/>
          </a:xfrm>
          <a:prstGeom prst="line">
            <a:avLst/>
          </a:prstGeom>
          <a:ln w="9525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47387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B40771-BA8B-492D-A7EB-366081D2E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r>
              <a:rPr lang="en-US" dirty="0"/>
              <a:t>: Freq Tuning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C97B6D56-8361-47D4-80DD-93F95055E69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12000" y="1219201"/>
                <a:ext cx="7920000" cy="1972076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Maximum range of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&gt;300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kHz</m:t>
                    </m:r>
                  </m:oMath>
                </a14:m>
                <a:r>
                  <a:rPr lang="en-US" dirty="0"/>
                  <a:t> achieved with resolution of few 10’s Hz (cavity BW 800 Hz)</a:t>
                </a:r>
              </a:p>
              <a:p>
                <a:r>
                  <a:rPr lang="en-US" dirty="0"/>
                  <a:t>But observed sudden increase in stiffness and motor gear slippage towards end of 2018 – new mechanism warm part will be replaced in LS2</a:t>
                </a: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C97B6D56-8361-47D4-80DD-93F95055E69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2000" y="1219201"/>
                <a:ext cx="7920000" cy="1972076"/>
              </a:xfrm>
              <a:blipFill>
                <a:blip r:embed="rId2"/>
                <a:stretch>
                  <a:fillRect l="-2308" t="-7407" b="-43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101EA3E-A5FA-4D91-BE90-B8C96C462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3F182F-1C62-4507-86CA-F3BBECF4CA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762" y="3500169"/>
            <a:ext cx="4490871" cy="252411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3FBE6AD-D4EB-4870-8447-43F736AA3E6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348" t="13653"/>
          <a:stretch/>
        </p:blipFill>
        <p:spPr>
          <a:xfrm>
            <a:off x="5190733" y="3697727"/>
            <a:ext cx="3683505" cy="2152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2007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2005533" y="2474259"/>
            <a:ext cx="6252309" cy="3730022"/>
            <a:chOff x="72008" y="599899"/>
            <a:chExt cx="8396648" cy="546908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2FFFF"/>
                </a:clrFrom>
                <a:clrTo>
                  <a:srgbClr val="F2FFFF">
                    <a:alpha val="0"/>
                  </a:srgbClr>
                </a:clrTo>
              </a:clrChange>
            </a:blip>
            <a:srcRect r="14715"/>
            <a:stretch/>
          </p:blipFill>
          <p:spPr>
            <a:xfrm>
              <a:off x="72008" y="908720"/>
              <a:ext cx="8028384" cy="5160265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7934865" y="2236232"/>
              <a:ext cx="520581" cy="10801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948075" y="4358599"/>
              <a:ext cx="520581" cy="10801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579811" y="599899"/>
              <a:ext cx="520581" cy="10801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2FFFF"/>
              </a:clrFrom>
              <a:clrTo>
                <a:srgbClr val="F2FFFF">
                  <a:alpha val="0"/>
                </a:srgbClr>
              </a:clrTo>
            </a:clrChange>
          </a:blip>
          <a:srcRect l="69003" t="10387" r="14936" b="79226"/>
          <a:stretch/>
        </p:blipFill>
        <p:spPr>
          <a:xfrm>
            <a:off x="143787" y="5037765"/>
            <a:ext cx="2555493" cy="851831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5</a:t>
            </a:r>
            <a:r>
              <a:rPr lang="en-GB" dirty="0"/>
              <a:t>: </a:t>
            </a:r>
            <a:r>
              <a:rPr lang="en-GB" dirty="0" smtClean="0"/>
              <a:t>Alignment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E241599-AA04-4DB1-B829-6D95F14BF64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42801" y="975518"/>
                <a:ext cx="7920000" cy="4906963"/>
              </a:xfrm>
            </p:spPr>
            <p:txBody>
              <a:bodyPr/>
              <a:lstStyle/>
              <a:p>
                <a:r>
                  <a:rPr lang="en-US" dirty="0" smtClean="0"/>
                  <a:t>Intra-cavity alignment tolerances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500 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/>
                  <a:t> in the transverse plane required. </a:t>
                </a:r>
                <a:endParaRPr lang="en-US" dirty="0" smtClean="0"/>
              </a:p>
              <a:p>
                <a:r>
                  <a:rPr lang="en-US" dirty="0" smtClean="0"/>
                  <a:t>Achieved </a:t>
                </a:r>
                <a:r>
                  <a:rPr lang="en-US" dirty="0"/>
                  <a:t>successfully </a:t>
                </a:r>
                <a:r>
                  <a:rPr lang="en-US" dirty="0" smtClean="0"/>
                  <a:t>during SPS test including </a:t>
                </a:r>
                <a:r>
                  <a:rPr lang="en-US" dirty="0"/>
                  <a:t>validation of FSI system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E241599-AA04-4DB1-B829-6D95F14BF64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42801" y="975518"/>
                <a:ext cx="7920000" cy="4906963"/>
              </a:xfrm>
              <a:blipFill>
                <a:blip r:embed="rId4"/>
                <a:stretch>
                  <a:fillRect l="-2463" t="-2236" r="-37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04B413D-1486-4912-9C88-33261128C4AE}"/>
                  </a:ext>
                </a:extLst>
              </p:cNvPr>
              <p:cNvSpPr txBox="1"/>
              <p:nvPr/>
            </p:nvSpPr>
            <p:spPr>
              <a:xfrm>
                <a:off x="7008746" y="2845148"/>
                <a:ext cx="1802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0" dirty="0"/>
                  <a:t>radius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~130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04B413D-1486-4912-9C88-33261128C4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8746" y="2845148"/>
                <a:ext cx="1802866" cy="369332"/>
              </a:xfrm>
              <a:prstGeom prst="rect">
                <a:avLst/>
              </a:prstGeom>
              <a:blipFill>
                <a:blip r:embed="rId5"/>
                <a:stretch>
                  <a:fillRect l="-3051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D010D02-659B-4AED-9292-9574E13D933A}"/>
              </a:ext>
            </a:extLst>
          </p:cNvPr>
          <p:cNvCxnSpPr/>
          <p:nvPr/>
        </p:nvCxnSpPr>
        <p:spPr>
          <a:xfrm>
            <a:off x="6977103" y="2879438"/>
            <a:ext cx="0" cy="331484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981763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F49B01D9AEA045814FF7F2BA4722C2" ma:contentTypeVersion="0" ma:contentTypeDescription="Create a new document." ma:contentTypeScope="" ma:versionID="656b29beff1e80359c4cbbd1d7ce3c0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8C214BE-DF91-4B3A-A6AB-AB5291CF0A9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88710C4-54E8-4321-9C79-98B8EDD56E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1AB9FD5-3832-4A41-BCBF-FBEDF17216BC}">
  <ds:schemaRefs>
    <ds:schemaRef ds:uri="http://purl.org/dc/terms/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31539</TotalTime>
  <Words>986</Words>
  <Application>Microsoft Office PowerPoint</Application>
  <PresentationFormat>On-screen Show (4:3)</PresentationFormat>
  <Paragraphs>183</Paragraphs>
  <Slides>23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Arial</vt:lpstr>
      <vt:lpstr>Calibri</vt:lpstr>
      <vt:lpstr>Cambria Math</vt:lpstr>
      <vt:lpstr>DejaVu Sans</vt:lpstr>
      <vt:lpstr>LMSans10</vt:lpstr>
      <vt:lpstr>Times New Roman</vt:lpstr>
      <vt:lpstr>Wingdings</vt:lpstr>
      <vt:lpstr>Thème Office</vt:lpstr>
      <vt:lpstr>Graph</vt:lpstr>
      <vt:lpstr>SPS Tests of Crab Cavities &amp; Lessons Learned</vt:lpstr>
      <vt:lpstr>Dressed Cavity Geometries</vt:lpstr>
      <vt:lpstr>Super Proton Synchrotron, SPS</vt:lpstr>
      <vt:lpstr>SPS-LSS6 – Crab Cavity Module</vt:lpstr>
      <vt:lpstr>1: We can Crab Protons!</vt:lpstr>
      <vt:lpstr>2: Transparency</vt:lpstr>
      <vt:lpstr>3: Voltage Ramp-Up</vt:lpstr>
      <vt:lpstr>4: Freq Tuning</vt:lpstr>
      <vt:lpstr>5: Alignment</vt:lpstr>
      <vt:lpstr>Beam Loading &amp; Electrical Center</vt:lpstr>
      <vt:lpstr>6: Field Antenna</vt:lpstr>
      <vt:lpstr>Direct Beam Coupling Mitigation</vt:lpstr>
      <vt:lpstr>7: RF Feedthroughs</vt:lpstr>
      <vt:lpstr>Electro-acoustic Instabilities &gt; 1MV</vt:lpstr>
      <vt:lpstr>9: Microphonics</vt:lpstr>
      <vt:lpstr>10: Voltage Program, Ramp</vt:lpstr>
      <vt:lpstr>11: Emittance Growth</vt:lpstr>
      <vt:lpstr>12: Impedance</vt:lpstr>
      <vt:lpstr>12: Vacuum Dynamics</vt:lpstr>
      <vt:lpstr>13: Cryogenics</vt:lpstr>
      <vt:lpstr>14: RF Power</vt:lpstr>
      <vt:lpstr>Final Comments</vt:lpstr>
      <vt:lpstr>Thank You 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MD #1 – Protons meet Crabs</dc:title>
  <dc:creator>Rama Calaga</dc:creator>
  <cp:lastModifiedBy>Rama Calaga</cp:lastModifiedBy>
  <cp:revision>660</cp:revision>
  <dcterms:created xsi:type="dcterms:W3CDTF">2018-05-24T10:53:35Z</dcterms:created>
  <dcterms:modified xsi:type="dcterms:W3CDTF">2019-10-14T13:28:02Z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0x01010067F49B01D9AEA045814FF7F2BA4722C2</vt:lpwstr>
  </property>
</Properties>
</file>