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docx" ContentType="application/vnd.openxmlformats-officedocument.wordprocessingml.document"/>
  <Default Extension="tif" ContentType="image/tif"/>
  <Default Extension="vml" ContentType="application/vnd.openxmlformats-officedocument.vmlDrawin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  <p:sldMasterId id="2147483659" r:id="rId5"/>
    <p:sldMasterId id="2147483678" r:id="rId6"/>
  </p:sldMasterIdLst>
  <p:notesMasterIdLst>
    <p:notesMasterId r:id="rId37"/>
  </p:notesMasterIdLst>
  <p:handoutMasterIdLst>
    <p:handoutMasterId r:id="rId38"/>
  </p:handoutMasterIdLst>
  <p:sldIdLst>
    <p:sldId id="263" r:id="rId7"/>
    <p:sldId id="347" r:id="rId8"/>
    <p:sldId id="332" r:id="rId9"/>
    <p:sldId id="417" r:id="rId10"/>
    <p:sldId id="330" r:id="rId11"/>
    <p:sldId id="268" r:id="rId12"/>
    <p:sldId id="404" r:id="rId13"/>
    <p:sldId id="403" r:id="rId14"/>
    <p:sldId id="414" r:id="rId15"/>
    <p:sldId id="405" r:id="rId16"/>
    <p:sldId id="393" r:id="rId17"/>
    <p:sldId id="284" r:id="rId18"/>
    <p:sldId id="394" r:id="rId19"/>
    <p:sldId id="391" r:id="rId20"/>
    <p:sldId id="402" r:id="rId21"/>
    <p:sldId id="408" r:id="rId22"/>
    <p:sldId id="413" r:id="rId23"/>
    <p:sldId id="415" r:id="rId24"/>
    <p:sldId id="409" r:id="rId25"/>
    <p:sldId id="412" r:id="rId26"/>
    <p:sldId id="375" r:id="rId27"/>
    <p:sldId id="411" r:id="rId28"/>
    <p:sldId id="406" r:id="rId29"/>
    <p:sldId id="416" r:id="rId30"/>
    <p:sldId id="336" r:id="rId31"/>
    <p:sldId id="266" r:id="rId32"/>
    <p:sldId id="339" r:id="rId33"/>
    <p:sldId id="331" r:id="rId34"/>
    <p:sldId id="307" r:id="rId35"/>
    <p:sldId id="324" r:id="rId36"/>
  </p:sldIdLst>
  <p:sldSz cx="9144000" cy="5143500" type="screen16x9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Lucio Rossi" initials="LR" lastIdx="4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A5A5A"/>
    <a:srgbClr val="64BDD7"/>
    <a:srgbClr val="991B93"/>
    <a:srgbClr val="961E8D"/>
    <a:srgbClr val="892B7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971"/>
    <p:restoredTop sz="94643"/>
  </p:normalViewPr>
  <p:slideViewPr>
    <p:cSldViewPr snapToObjects="1" showGuides="1">
      <p:cViewPr varScale="1">
        <p:scale>
          <a:sx n="126" d="100"/>
          <a:sy n="126" d="100"/>
        </p:scale>
        <p:origin x="192" y="728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Objects="1">
      <p:cViewPr varScale="1">
        <p:scale>
          <a:sx n="70" d="100"/>
          <a:sy n="70" d="100"/>
        </p:scale>
        <p:origin x="2578" y="43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slide" Target="slides/slide20.xml"/><Relationship Id="rId39" Type="http://schemas.openxmlformats.org/officeDocument/2006/relationships/commentAuthors" Target="commentAuthors.xml"/><Relationship Id="rId21" Type="http://schemas.openxmlformats.org/officeDocument/2006/relationships/slide" Target="slides/slide15.xml"/><Relationship Id="rId34" Type="http://schemas.openxmlformats.org/officeDocument/2006/relationships/slide" Target="slides/slide28.xml"/><Relationship Id="rId42" Type="http://schemas.openxmlformats.org/officeDocument/2006/relationships/theme" Target="theme/theme1.xml"/><Relationship Id="rId7" Type="http://schemas.openxmlformats.org/officeDocument/2006/relationships/slide" Target="slides/slide1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29" Type="http://schemas.openxmlformats.org/officeDocument/2006/relationships/slide" Target="slides/slide23.xml"/><Relationship Id="rId41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24" Type="http://schemas.openxmlformats.org/officeDocument/2006/relationships/slide" Target="slides/slide18.xml"/><Relationship Id="rId32" Type="http://schemas.openxmlformats.org/officeDocument/2006/relationships/slide" Target="slides/slide26.xml"/><Relationship Id="rId37" Type="http://schemas.openxmlformats.org/officeDocument/2006/relationships/notesMaster" Target="notesMasters/notesMaster1.xml"/><Relationship Id="rId40" Type="http://schemas.openxmlformats.org/officeDocument/2006/relationships/presProps" Target="presProp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slide" Target="slides/slide22.xml"/><Relationship Id="rId36" Type="http://schemas.openxmlformats.org/officeDocument/2006/relationships/slide" Target="slides/slide30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31" Type="http://schemas.openxmlformats.org/officeDocument/2006/relationships/slide" Target="slides/slide2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slide" Target="slides/slide21.xml"/><Relationship Id="rId30" Type="http://schemas.openxmlformats.org/officeDocument/2006/relationships/slide" Target="slides/slide24.xml"/><Relationship Id="rId35" Type="http://schemas.openxmlformats.org/officeDocument/2006/relationships/slide" Target="slides/slide29.xml"/><Relationship Id="rId43" Type="http://schemas.openxmlformats.org/officeDocument/2006/relationships/tableStyles" Target="tableStyles.xml"/><Relationship Id="rId8" Type="http://schemas.openxmlformats.org/officeDocument/2006/relationships/slide" Target="slides/slide2.xml"/><Relationship Id="rId3" Type="http://schemas.openxmlformats.org/officeDocument/2006/relationships/customXml" Target="../customXml/item3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slide" Target="slides/slide19.xml"/><Relationship Id="rId33" Type="http://schemas.openxmlformats.org/officeDocument/2006/relationships/slide" Target="slides/slide27.xml"/><Relationship Id="rId38" Type="http://schemas.openxmlformats.org/officeDocument/2006/relationships/handoutMaster" Target="handoutMasters/handoutMaster1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19.emf"/><Relationship Id="rId1" Type="http://schemas.openxmlformats.org/officeDocument/2006/relationships/image" Target="../media/image18.e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36.emf"/><Relationship Id="rId1" Type="http://schemas.openxmlformats.org/officeDocument/2006/relationships/image" Target="../media/image18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7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15/10/2019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4053827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15/10/2019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6059624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5187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tif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tif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14.tif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6.jpeg"/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6.jpeg"/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1755150"/>
            <a:ext cx="7200000" cy="135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dirty="0"/>
              <a:t>Presentation title - line 1 - Arial 30pt - bold </a:t>
            </a:r>
            <a:r>
              <a:rPr lang="en-GB" noProof="0" dirty="0" err="1"/>
              <a:t>HiLumi</a:t>
            </a:r>
            <a:r>
              <a:rPr lang="en-GB" noProof="0" dirty="0"/>
              <a:t> dark grey - line 2</a:t>
            </a:r>
            <a:br>
              <a:rPr lang="en-GB" noProof="0" dirty="0"/>
            </a:br>
            <a:r>
              <a:rPr lang="en-GB" noProof="0" dirty="0"/>
              <a:t>line 3</a:t>
            </a:r>
            <a:br>
              <a:rPr lang="en-GB" noProof="0" dirty="0"/>
            </a:br>
            <a:r>
              <a:rPr lang="en-GB" noProof="0" dirty="0"/>
              <a:t>line 4  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3600450"/>
            <a:ext cx="6480000" cy="74295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990600" y="4767263"/>
            <a:ext cx="6690000" cy="27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fr-FR" noProof="0"/>
              <a:t>Lucio Rossi - C&amp;SR3 -CERN March 2018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4767263"/>
            <a:ext cx="360000" cy="27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4424362"/>
            <a:ext cx="6480000" cy="261938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400" b="1" i="1">
                <a:solidFill>
                  <a:srgbClr val="700A00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5_Diapositive de titre">
    <p:bg>
      <p:bgPr>
        <a:solidFill>
          <a:schemeClr val="accent1">
            <a:lumOff val="51343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LogoOutline.ai" descr="LogoOutline.ai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312001" y="1626749"/>
            <a:ext cx="2520001" cy="1890002"/>
          </a:xfrm>
          <a:prstGeom prst="rect">
            <a:avLst/>
          </a:prstGeom>
          <a:ln w="12700">
            <a:miter lim="400000"/>
          </a:ln>
        </p:spPr>
      </p:pic>
      <p:sp>
        <p:nvSpPr>
          <p:cNvPr id="2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969960401"/>
      </p:ext>
    </p:extLst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6_Diapositive de titre">
    <p:bg>
      <p:bgPr>
        <a:solidFill>
          <a:schemeClr val="accent1">
            <a:lumOff val="51343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" name="logoBadgeWeb.eps" descr="logoBadgeWeb.eps"/>
          <p:cNvPicPr>
            <a:picLocks noChangeAspect="1"/>
          </p:cNvPicPr>
          <p:nvPr/>
        </p:nvPicPr>
        <p:blipFill>
          <a:blip r:embed="rId2">
            <a:extLst/>
          </a:blip>
          <a:srcRect b="17835"/>
          <a:stretch>
            <a:fillRect/>
          </a:stretch>
        </p:blipFill>
        <p:spPr>
          <a:xfrm>
            <a:off x="3959441" y="2074472"/>
            <a:ext cx="1221947" cy="946449"/>
          </a:xfrm>
          <a:prstGeom prst="rect">
            <a:avLst/>
          </a:prstGeom>
          <a:ln w="12700">
            <a:miter lim="400000"/>
          </a:ln>
        </p:spPr>
      </p:pic>
      <p:sp>
        <p:nvSpPr>
          <p:cNvPr id="37" name="Title Text"/>
          <p:cNvSpPr txBox="1">
            <a:spLocks noGrp="1"/>
          </p:cNvSpPr>
          <p:nvPr>
            <p:ph type="title"/>
          </p:nvPr>
        </p:nvSpPr>
        <p:spPr>
          <a:xfrm>
            <a:off x="457200" y="4793159"/>
            <a:ext cx="8226854" cy="169802"/>
          </a:xfrm>
          <a:prstGeom prst="rect">
            <a:avLst/>
          </a:prstGeom>
        </p:spPr>
        <p:txBody>
          <a:bodyPr/>
          <a:lstStyle>
            <a:lvl1pPr algn="ctr">
              <a:defRPr sz="1050">
                <a:latin typeface="Optima"/>
                <a:ea typeface="Optima"/>
                <a:cs typeface="Optima"/>
                <a:sym typeface="Optima"/>
              </a:defRPr>
            </a:lvl1pPr>
          </a:lstStyle>
          <a:p>
            <a:r>
              <a:t>Title Text</a:t>
            </a:r>
          </a:p>
        </p:txBody>
      </p:sp>
      <p:sp>
        <p:nvSpPr>
          <p:cNvPr id="3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728042593"/>
      </p:ext>
    </p:extLst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3_Titre et contenu">
    <p:bg>
      <p:bgPr>
        <a:solidFill>
          <a:schemeClr val="accent1">
            <a:lumOff val="51343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" name="bande-01.eps" descr="bande-01.eps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4618247"/>
            <a:ext cx="9144000" cy="530402"/>
          </a:xfrm>
          <a:prstGeom prst="rect">
            <a:avLst/>
          </a:prstGeom>
          <a:ln w="12700">
            <a:miter lim="400000"/>
          </a:ln>
        </p:spPr>
      </p:pic>
      <p:sp>
        <p:nvSpPr>
          <p:cNvPr id="46" name="Title Text"/>
          <p:cNvSpPr txBox="1">
            <a:spLocks noGrp="1"/>
          </p:cNvSpPr>
          <p:nvPr>
            <p:ph type="title"/>
          </p:nvPr>
        </p:nvSpPr>
        <p:spPr>
          <a:xfrm>
            <a:off x="457200" y="1833610"/>
            <a:ext cx="8226854" cy="705333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47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459819" y="4788769"/>
            <a:ext cx="226983" cy="230832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48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57200" y="2543343"/>
            <a:ext cx="2743200" cy="314741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spcBef>
                <a:spcPts val="225"/>
              </a:spcBef>
              <a:buClrTx/>
              <a:buSzTx/>
              <a:buFontTx/>
              <a:buNone/>
              <a:defRPr sz="1050"/>
            </a:lvl1pPr>
            <a:lvl2pPr marL="0" indent="336041">
              <a:spcBef>
                <a:spcPts val="225"/>
              </a:spcBef>
              <a:buClrTx/>
              <a:buSzTx/>
              <a:buFontTx/>
              <a:buNone/>
              <a:defRPr sz="1050"/>
            </a:lvl2pPr>
            <a:lvl3pPr marL="0" indent="562356">
              <a:spcBef>
                <a:spcPts val="225"/>
              </a:spcBef>
              <a:buClrTx/>
              <a:buSzTx/>
              <a:buFontTx/>
              <a:buNone/>
              <a:defRPr sz="1050"/>
            </a:lvl3pPr>
            <a:lvl4pPr marL="0" indent="781812">
              <a:spcBef>
                <a:spcPts val="225"/>
              </a:spcBef>
              <a:buClrTx/>
              <a:buSzTx/>
              <a:buFontTx/>
              <a:buNone/>
              <a:defRPr sz="1050"/>
            </a:lvl4pPr>
            <a:lvl5pPr marL="0" indent="980694">
              <a:spcBef>
                <a:spcPts val="225"/>
              </a:spcBef>
              <a:buClrTx/>
              <a:buSzTx/>
              <a:buFontTx/>
              <a:buNone/>
              <a:defRPr sz="105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</p:spTree>
    <p:extLst>
      <p:ext uri="{BB962C8B-B14F-4D97-AF65-F5344CB8AC3E}">
        <p14:creationId xmlns:p14="http://schemas.microsoft.com/office/powerpoint/2010/main" val="3023238842"/>
      </p:ext>
    </p:extLst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2_Titre et contenu">
    <p:bg>
      <p:bgPr>
        <a:solidFill>
          <a:schemeClr val="accent1">
            <a:lumOff val="51343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Title Text"/>
          <p:cNvSpPr txBox="1">
            <a:spLocks noGrp="1"/>
          </p:cNvSpPr>
          <p:nvPr>
            <p:ph type="title"/>
          </p:nvPr>
        </p:nvSpPr>
        <p:spPr>
          <a:xfrm>
            <a:off x="457200" y="1833610"/>
            <a:ext cx="8226854" cy="705333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56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57200" y="2543343"/>
            <a:ext cx="2743200" cy="314741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spcBef>
                <a:spcPts val="225"/>
              </a:spcBef>
              <a:buClrTx/>
              <a:buSzTx/>
              <a:buFontTx/>
              <a:buNone/>
              <a:defRPr sz="1050"/>
            </a:lvl1pPr>
            <a:lvl2pPr marL="0" indent="336041">
              <a:spcBef>
                <a:spcPts val="225"/>
              </a:spcBef>
              <a:buClrTx/>
              <a:buSzTx/>
              <a:buFontTx/>
              <a:buNone/>
              <a:defRPr sz="1050"/>
            </a:lvl2pPr>
            <a:lvl3pPr marL="0" indent="562356">
              <a:spcBef>
                <a:spcPts val="225"/>
              </a:spcBef>
              <a:buClrTx/>
              <a:buSzTx/>
              <a:buFontTx/>
              <a:buNone/>
              <a:defRPr sz="1050"/>
            </a:lvl3pPr>
            <a:lvl4pPr marL="0" indent="781812">
              <a:spcBef>
                <a:spcPts val="225"/>
              </a:spcBef>
              <a:buClrTx/>
              <a:buSzTx/>
              <a:buFontTx/>
              <a:buNone/>
              <a:defRPr sz="1050"/>
            </a:lvl4pPr>
            <a:lvl5pPr marL="0" indent="980694">
              <a:spcBef>
                <a:spcPts val="225"/>
              </a:spcBef>
              <a:buClrTx/>
              <a:buSzTx/>
              <a:buFontTx/>
              <a:buNone/>
              <a:defRPr sz="105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545578726"/>
      </p:ext>
    </p:extLst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_Titre et contenu">
    <p:bg>
      <p:bgPr>
        <a:solidFill>
          <a:schemeClr val="accent1">
            <a:lumOff val="51343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" name="bande-01.eps" descr="bande-01.eps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4618247"/>
            <a:ext cx="9144000" cy="530402"/>
          </a:xfrm>
          <a:prstGeom prst="rect">
            <a:avLst/>
          </a:prstGeom>
          <a:ln w="12700">
            <a:miter lim="400000"/>
          </a:ln>
        </p:spPr>
      </p:pic>
      <p:sp>
        <p:nvSpPr>
          <p:cNvPr id="65" name="Title Text"/>
          <p:cNvSpPr txBox="1">
            <a:spLocks noGrp="1"/>
          </p:cNvSpPr>
          <p:nvPr>
            <p:ph type="title"/>
          </p:nvPr>
        </p:nvSpPr>
        <p:spPr>
          <a:xfrm>
            <a:off x="457200" y="175118"/>
            <a:ext cx="8226854" cy="705333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rgbClr val="FF0000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66" name="Body Level One…"/>
          <p:cNvSpPr txBox="1">
            <a:spLocks noGrp="1"/>
          </p:cNvSpPr>
          <p:nvPr>
            <p:ph type="body" idx="1"/>
          </p:nvPr>
        </p:nvSpPr>
        <p:spPr>
          <a:xfrm>
            <a:off x="457200" y="994205"/>
            <a:ext cx="8226854" cy="3500566"/>
          </a:xfrm>
          <a:prstGeom prst="rect">
            <a:avLst/>
          </a:prstGeom>
        </p:spPr>
        <p:txBody>
          <a:bodyPr/>
          <a:lstStyle>
            <a:lvl1pPr>
              <a:buFontTx/>
              <a:buChar char="❑"/>
            </a:lvl1pPr>
            <a:lvl2pPr>
              <a:buClr>
                <a:srgbClr val="000000"/>
              </a:buClr>
              <a:buFontTx/>
              <a:buChar char="✴"/>
              <a:defRPr>
                <a:solidFill>
                  <a:srgbClr val="000000"/>
                </a:solidFill>
              </a:defRPr>
            </a:lvl2pPr>
            <a:lvl3pPr>
              <a:buClr>
                <a:srgbClr val="008F00"/>
              </a:buClr>
              <a:buFontTx/>
              <a:buChar char="✦"/>
              <a:defRPr>
                <a:solidFill>
                  <a:srgbClr val="008F00"/>
                </a:solidFill>
              </a:defRPr>
            </a:lvl3pPr>
            <a:lvl4pPr>
              <a:buFontTx/>
              <a:buChar char="❑"/>
            </a:lvl4pPr>
            <a:lvl5pPr>
              <a:buFontTx/>
              <a:buChar char="❑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7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459819" y="4788769"/>
            <a:ext cx="226983" cy="230832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963328232"/>
      </p:ext>
    </p:extLst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Deux contenus">
    <p:bg>
      <p:bgPr>
        <a:solidFill>
          <a:schemeClr val="accent1">
            <a:lumOff val="51343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4" name="bande-01.eps" descr="bande-01.eps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4618247"/>
            <a:ext cx="9144000" cy="530402"/>
          </a:xfrm>
          <a:prstGeom prst="rect">
            <a:avLst/>
          </a:prstGeom>
          <a:ln w="12700">
            <a:miter lim="400000"/>
          </a:ln>
        </p:spPr>
      </p:pic>
      <p:sp>
        <p:nvSpPr>
          <p:cNvPr id="75" name="Title Text"/>
          <p:cNvSpPr txBox="1">
            <a:spLocks noGrp="1"/>
          </p:cNvSpPr>
          <p:nvPr>
            <p:ph type="title"/>
          </p:nvPr>
        </p:nvSpPr>
        <p:spPr>
          <a:xfrm>
            <a:off x="457200" y="205979"/>
            <a:ext cx="7467600" cy="857251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76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457200" y="1200150"/>
            <a:ext cx="3657600" cy="3262790"/>
          </a:xfrm>
          <a:prstGeom prst="rect">
            <a:avLst/>
          </a:prstGeom>
        </p:spPr>
        <p:txBody>
          <a:bodyPr/>
          <a:lstStyle>
            <a:lvl1pPr>
              <a:spcBef>
                <a:spcPts val="450"/>
              </a:spcBef>
              <a:defRPr sz="1950"/>
            </a:lvl1pPr>
            <a:lvl2pPr marL="741287" indent="-405245">
              <a:spcBef>
                <a:spcPts val="450"/>
              </a:spcBef>
              <a:defRPr sz="1950"/>
            </a:lvl2pPr>
            <a:lvl3pPr marL="896683" indent="-334327">
              <a:spcBef>
                <a:spcPts val="450"/>
              </a:spcBef>
              <a:defRPr sz="1950"/>
            </a:lvl3pPr>
            <a:lvl4pPr marL="1153287" indent="-371475">
              <a:spcBef>
                <a:spcPts val="450"/>
              </a:spcBef>
              <a:defRPr sz="1950"/>
            </a:lvl4pPr>
            <a:lvl5pPr marL="1352169" indent="-371475">
              <a:spcBef>
                <a:spcPts val="450"/>
              </a:spcBef>
              <a:defRPr sz="195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7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459819" y="4788769"/>
            <a:ext cx="226983" cy="230832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974976167"/>
      </p:ext>
    </p:extLst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mparaison">
    <p:bg>
      <p:bgPr>
        <a:solidFill>
          <a:schemeClr val="accent1">
            <a:lumOff val="51343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" name="bande-01.eps" descr="bande-01.eps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4618247"/>
            <a:ext cx="9144000" cy="530402"/>
          </a:xfrm>
          <a:prstGeom prst="rect">
            <a:avLst/>
          </a:prstGeom>
          <a:ln w="12700">
            <a:miter lim="400000"/>
          </a:ln>
        </p:spPr>
      </p:pic>
      <p:sp>
        <p:nvSpPr>
          <p:cNvPr id="85" name="Title Text"/>
          <p:cNvSpPr txBox="1">
            <a:spLocks noGrp="1"/>
          </p:cNvSpPr>
          <p:nvPr>
            <p:ph type="title"/>
          </p:nvPr>
        </p:nvSpPr>
        <p:spPr>
          <a:xfrm>
            <a:off x="457200" y="204787"/>
            <a:ext cx="8229600" cy="670484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86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57200" y="3826475"/>
            <a:ext cx="4040188" cy="628651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375"/>
              </a:spcBef>
              <a:buClrTx/>
              <a:buSzTx/>
              <a:buFontTx/>
              <a:buNone/>
              <a:defRPr sz="1800" b="1"/>
            </a:lvl1pPr>
            <a:lvl2pPr marL="0" indent="336041">
              <a:spcBef>
                <a:spcPts val="375"/>
              </a:spcBef>
              <a:buClrTx/>
              <a:buSzTx/>
              <a:buFontTx/>
              <a:buNone/>
              <a:defRPr sz="1800" b="1"/>
            </a:lvl2pPr>
            <a:lvl3pPr marL="0" indent="562356">
              <a:spcBef>
                <a:spcPts val="375"/>
              </a:spcBef>
              <a:buClrTx/>
              <a:buSzTx/>
              <a:buFontTx/>
              <a:buNone/>
              <a:defRPr sz="1800" b="1"/>
            </a:lvl3pPr>
            <a:lvl4pPr marL="0" indent="781812">
              <a:spcBef>
                <a:spcPts val="375"/>
              </a:spcBef>
              <a:buClrTx/>
              <a:buSzTx/>
              <a:buFontTx/>
              <a:buNone/>
              <a:defRPr sz="1800" b="1"/>
            </a:lvl4pPr>
            <a:lvl5pPr marL="0" indent="980694">
              <a:spcBef>
                <a:spcPts val="375"/>
              </a:spcBef>
              <a:buClrTx/>
              <a:buSzTx/>
              <a:buFontTx/>
              <a:buNone/>
              <a:defRPr sz="1800" b="1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87" name="Rectangle"/>
          <p:cNvSpPr>
            <a:spLocks noGrp="1"/>
          </p:cNvSpPr>
          <p:nvPr>
            <p:ph type="body" sz="quarter" idx="13"/>
          </p:nvPr>
        </p:nvSpPr>
        <p:spPr>
          <a:xfrm>
            <a:off x="4645026" y="3826475"/>
            <a:ext cx="4041775" cy="628651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375"/>
              </a:spcBef>
              <a:buClrTx/>
              <a:buSzTx/>
              <a:buFontTx/>
              <a:buNone/>
              <a:defRPr sz="2400" b="1"/>
            </a:lvl1pPr>
          </a:lstStyle>
          <a:p>
            <a:pPr marL="0" indent="0">
              <a:spcBef>
                <a:spcPts val="500"/>
              </a:spcBef>
              <a:buClrTx/>
              <a:buSzTx/>
              <a:buFontTx/>
              <a:buNone/>
              <a:defRPr sz="2400" b="1"/>
            </a:pPr>
            <a:endParaRPr/>
          </a:p>
        </p:txBody>
      </p:sp>
      <p:sp>
        <p:nvSpPr>
          <p:cNvPr id="88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459819" y="4788769"/>
            <a:ext cx="226983" cy="230832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766353332"/>
      </p:ext>
    </p:extLst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Vide">
    <p:bg>
      <p:bgPr>
        <a:solidFill>
          <a:schemeClr val="accent1">
            <a:lumOff val="51343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5" name="bande-01.eps" descr="bande-01.eps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4618247"/>
            <a:ext cx="9144000" cy="530402"/>
          </a:xfrm>
          <a:prstGeom prst="rect">
            <a:avLst/>
          </a:prstGeom>
          <a:ln w="12700">
            <a:miter lim="400000"/>
          </a:ln>
        </p:spPr>
      </p:pic>
      <p:sp>
        <p:nvSpPr>
          <p:cNvPr id="96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459819" y="4788769"/>
            <a:ext cx="226983" cy="230832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029053314"/>
      </p:ext>
    </p:extLst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ntenu avec légende">
    <p:bg>
      <p:bgPr>
        <a:solidFill>
          <a:schemeClr val="accent1">
            <a:lumOff val="51343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" name="bande-01.eps" descr="bande-01.eps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4618247"/>
            <a:ext cx="9144000" cy="530402"/>
          </a:xfrm>
          <a:prstGeom prst="rect">
            <a:avLst/>
          </a:prstGeom>
          <a:ln w="12700">
            <a:miter lim="400000"/>
          </a:ln>
        </p:spPr>
      </p:pic>
      <p:sp>
        <p:nvSpPr>
          <p:cNvPr id="104" name="Title Text"/>
          <p:cNvSpPr txBox="1">
            <a:spLocks noGrp="1"/>
          </p:cNvSpPr>
          <p:nvPr>
            <p:ph type="title"/>
          </p:nvPr>
        </p:nvSpPr>
        <p:spPr>
          <a:xfrm>
            <a:off x="457200" y="889147"/>
            <a:ext cx="3200400" cy="547688"/>
          </a:xfrm>
          <a:prstGeom prst="rect">
            <a:avLst/>
          </a:prstGeom>
        </p:spPr>
        <p:txBody>
          <a:bodyPr lIns="0" tIns="0" rIns="0" bIns="0" anchor="t"/>
          <a:lstStyle>
            <a:lvl1pPr>
              <a:defRPr sz="1350" b="1"/>
            </a:lvl1pPr>
          </a:lstStyle>
          <a:p>
            <a:r>
              <a:t>Title Text</a:t>
            </a:r>
          </a:p>
        </p:txBody>
      </p:sp>
      <p:sp>
        <p:nvSpPr>
          <p:cNvPr id="105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57200" y="160818"/>
            <a:ext cx="2743200" cy="685801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spcBef>
                <a:spcPts val="225"/>
              </a:spcBef>
              <a:buClrTx/>
              <a:buSzTx/>
              <a:buFontTx/>
              <a:buNone/>
              <a:defRPr sz="1050"/>
            </a:lvl1pPr>
            <a:lvl2pPr marL="0" indent="336041">
              <a:spcBef>
                <a:spcPts val="225"/>
              </a:spcBef>
              <a:buClrTx/>
              <a:buSzTx/>
              <a:buFontTx/>
              <a:buNone/>
              <a:defRPr sz="1050"/>
            </a:lvl2pPr>
            <a:lvl3pPr marL="0" indent="562356">
              <a:spcBef>
                <a:spcPts val="225"/>
              </a:spcBef>
              <a:buClrTx/>
              <a:buSzTx/>
              <a:buFontTx/>
              <a:buNone/>
              <a:defRPr sz="1050"/>
            </a:lvl3pPr>
            <a:lvl4pPr marL="0" indent="781812">
              <a:spcBef>
                <a:spcPts val="225"/>
              </a:spcBef>
              <a:buClrTx/>
              <a:buSzTx/>
              <a:buFontTx/>
              <a:buNone/>
              <a:defRPr sz="1050"/>
            </a:lvl4pPr>
            <a:lvl5pPr marL="0" indent="980694">
              <a:spcBef>
                <a:spcPts val="225"/>
              </a:spcBef>
              <a:buClrTx/>
              <a:buSzTx/>
              <a:buFontTx/>
              <a:buNone/>
              <a:defRPr sz="105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06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459819" y="4788769"/>
            <a:ext cx="226983" cy="230832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65131452"/>
      </p:ext>
    </p:extLst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Image avec légende">
    <p:bg>
      <p:bgPr>
        <a:solidFill>
          <a:schemeClr val="accent1">
            <a:lumOff val="51343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3" name="bande-01.eps" descr="bande-01.eps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4618247"/>
            <a:ext cx="9144000" cy="530402"/>
          </a:xfrm>
          <a:prstGeom prst="rect">
            <a:avLst/>
          </a:prstGeom>
          <a:ln w="12700">
            <a:miter lim="400000"/>
          </a:ln>
        </p:spPr>
      </p:pic>
      <p:sp>
        <p:nvSpPr>
          <p:cNvPr id="114" name="Title Text"/>
          <p:cNvSpPr txBox="1">
            <a:spLocks noGrp="1"/>
          </p:cNvSpPr>
          <p:nvPr>
            <p:ph type="title"/>
          </p:nvPr>
        </p:nvSpPr>
        <p:spPr>
          <a:xfrm>
            <a:off x="5556733" y="1279282"/>
            <a:ext cx="3053869" cy="940357"/>
          </a:xfrm>
          <a:prstGeom prst="rect">
            <a:avLst/>
          </a:prstGeom>
        </p:spPr>
        <p:txBody>
          <a:bodyPr anchor="b"/>
          <a:lstStyle>
            <a:lvl1pPr>
              <a:defRPr sz="1650" b="1"/>
            </a:lvl1pPr>
          </a:lstStyle>
          <a:p>
            <a:r>
              <a:t>Title Text</a:t>
            </a:r>
          </a:p>
        </p:txBody>
      </p:sp>
      <p:sp>
        <p:nvSpPr>
          <p:cNvPr id="115" name="Image"/>
          <p:cNvSpPr>
            <a:spLocks noGrp="1"/>
          </p:cNvSpPr>
          <p:nvPr>
            <p:ph type="pic" sz="half" idx="13"/>
          </p:nvPr>
        </p:nvSpPr>
        <p:spPr>
          <a:xfrm>
            <a:off x="558796" y="601647"/>
            <a:ext cx="4759516" cy="3569637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16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5556734" y="2249074"/>
            <a:ext cx="3053866" cy="1997612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150"/>
              </a:spcBef>
              <a:buClrTx/>
              <a:buSzTx/>
              <a:buFontTx/>
              <a:buNone/>
              <a:defRPr sz="900"/>
            </a:lvl1pPr>
            <a:lvl2pPr marL="0" indent="336041">
              <a:spcBef>
                <a:spcPts val="150"/>
              </a:spcBef>
              <a:buClrTx/>
              <a:buSzTx/>
              <a:buFontTx/>
              <a:buNone/>
              <a:defRPr sz="900"/>
            </a:lvl2pPr>
            <a:lvl3pPr marL="0" indent="562356">
              <a:spcBef>
                <a:spcPts val="150"/>
              </a:spcBef>
              <a:buClrTx/>
              <a:buSzTx/>
              <a:buFontTx/>
              <a:buNone/>
              <a:defRPr sz="900"/>
            </a:lvl3pPr>
            <a:lvl4pPr marL="0" indent="781812">
              <a:spcBef>
                <a:spcPts val="150"/>
              </a:spcBef>
              <a:buClrTx/>
              <a:buSzTx/>
              <a:buFontTx/>
              <a:buNone/>
              <a:defRPr sz="900"/>
            </a:lvl4pPr>
            <a:lvl5pPr marL="0" indent="980694">
              <a:spcBef>
                <a:spcPts val="150"/>
              </a:spcBef>
              <a:buClrTx/>
              <a:buSzTx/>
              <a:buFontTx/>
              <a:buNone/>
              <a:defRPr sz="9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17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459819" y="4788769"/>
            <a:ext cx="226983" cy="230832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512688739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914401"/>
            <a:ext cx="7920000" cy="3680222"/>
          </a:xfrm>
        </p:spPr>
        <p:txBody>
          <a:bodyPr lIns="0" tIns="0" rIns="0" bIns="0"/>
          <a:lstStyle/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fr-FR" noProof="0"/>
              <a:t>Lucio Rossi - C&amp;SR3 -CERN March 2018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3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Title Text"/>
          <p:cNvSpPr txBox="1">
            <a:spLocks noGrp="1"/>
          </p:cNvSpPr>
          <p:nvPr>
            <p:ph type="title"/>
          </p:nvPr>
        </p:nvSpPr>
        <p:spPr>
          <a:xfrm>
            <a:off x="457200" y="4793159"/>
            <a:ext cx="8226854" cy="169802"/>
          </a:xfrm>
          <a:prstGeom prst="rect">
            <a:avLst/>
          </a:prstGeom>
        </p:spPr>
        <p:txBody>
          <a:bodyPr/>
          <a:lstStyle>
            <a:lvl1pPr algn="ctr">
              <a:defRPr sz="1050">
                <a:solidFill>
                  <a:schemeClr val="accent1">
                    <a:lumOff val="51343"/>
                  </a:schemeClr>
                </a:solidFill>
                <a:latin typeface="Optima"/>
                <a:ea typeface="Optima"/>
                <a:cs typeface="Optima"/>
                <a:sym typeface="Optima"/>
              </a:defRPr>
            </a:lvl1pPr>
          </a:lstStyle>
          <a:p>
            <a:r>
              <a:t>Title Text</a:t>
            </a:r>
          </a:p>
        </p:txBody>
      </p:sp>
      <p:pic>
        <p:nvPicPr>
          <p:cNvPr id="125" name="logooutline.eps" descr="logooutline.eps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799170" y="1997953"/>
            <a:ext cx="1545658" cy="1147593"/>
          </a:xfrm>
          <a:prstGeom prst="rect">
            <a:avLst/>
          </a:prstGeom>
          <a:ln w="12700">
            <a:miter lim="400000"/>
          </a:ln>
        </p:spPr>
      </p:pic>
      <p:sp>
        <p:nvSpPr>
          <p:cNvPr id="12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203095842"/>
      </p:ext>
    </p:extLst>
  </p:cSld>
  <p:clrMapOvr>
    <a:masterClrMapping/>
  </p:clrMapOvr>
  <p:transition spd="med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&amp; Bullets">
    <p:bg>
      <p:bgPr>
        <a:solidFill>
          <a:schemeClr val="accent1">
            <a:lumOff val="51343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" name="PastedGraphic-1.pdf" descr="PastedGraphic-1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076958" y="-40184"/>
            <a:ext cx="1075973" cy="817067"/>
          </a:xfrm>
          <a:prstGeom prst="rect">
            <a:avLst/>
          </a:prstGeom>
          <a:ln w="12700">
            <a:miter lim="400000"/>
          </a:ln>
        </p:spPr>
      </p:pic>
      <p:pic>
        <p:nvPicPr>
          <p:cNvPr id="134" name="cern_logo_white.tiff" descr="cern_logo_white.tiff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" y="0"/>
            <a:ext cx="1071563" cy="777945"/>
          </a:xfrm>
          <a:prstGeom prst="rect">
            <a:avLst/>
          </a:prstGeom>
          <a:ln w="12700">
            <a:miter lim="400000"/>
          </a:ln>
        </p:spPr>
      </p:pic>
      <p:sp>
        <p:nvSpPr>
          <p:cNvPr id="135" name="B. Salvachua"/>
          <p:cNvSpPr txBox="1"/>
          <p:nvPr/>
        </p:nvSpPr>
        <p:spPr>
          <a:xfrm>
            <a:off x="3345" y="4950090"/>
            <a:ext cx="839391" cy="192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26789" tIns="26789" rIns="26789" bIns="26789" anchor="ctr">
            <a:spAutoFit/>
          </a:bodyPr>
          <a:lstStyle>
            <a:lvl1pPr defTabSz="410765">
              <a:defRPr sz="1200" i="1">
                <a:solidFill>
                  <a:srgbClr val="000000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r>
              <a:rPr sz="900"/>
              <a:t>B. Salvachua</a:t>
            </a:r>
          </a:p>
        </p:txBody>
      </p:sp>
      <p:sp>
        <p:nvSpPr>
          <p:cNvPr id="136" name="LRBB Workshop - 20 Mar 2017"/>
          <p:cNvSpPr txBox="1"/>
          <p:nvPr/>
        </p:nvSpPr>
        <p:spPr>
          <a:xfrm>
            <a:off x="2366368" y="4953438"/>
            <a:ext cx="4402337" cy="192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26789" tIns="26789" rIns="26789" bIns="26789" anchor="ctr">
            <a:spAutoFit/>
          </a:bodyPr>
          <a:lstStyle>
            <a:lvl1pPr algn="ctr" defTabSz="410765">
              <a:defRPr sz="1200">
                <a:solidFill>
                  <a:srgbClr val="000000"/>
                </a:solidFill>
              </a:defRPr>
            </a:lvl1pPr>
          </a:lstStyle>
          <a:p>
            <a:r>
              <a:rPr sz="900"/>
              <a:t>LRBB Workshop - 20 Mar 2017</a:t>
            </a:r>
          </a:p>
        </p:txBody>
      </p:sp>
      <p:sp>
        <p:nvSpPr>
          <p:cNvPr id="137" name="Title Text"/>
          <p:cNvSpPr txBox="1">
            <a:spLocks noGrp="1"/>
          </p:cNvSpPr>
          <p:nvPr>
            <p:ph type="title"/>
          </p:nvPr>
        </p:nvSpPr>
        <p:spPr>
          <a:xfrm>
            <a:off x="1044773" y="0"/>
            <a:ext cx="7009806" cy="776883"/>
          </a:xfrm>
          <a:prstGeom prst="rect">
            <a:avLst/>
          </a:prstGeom>
        </p:spPr>
        <p:txBody>
          <a:bodyPr lIns="35718" tIns="35718" rIns="35718" bIns="35718">
            <a:noAutofit/>
          </a:bodyPr>
          <a:lstStyle>
            <a:lvl1pPr algn="ctr" defTabSz="308074">
              <a:defRPr sz="4350" b="1">
                <a:solidFill>
                  <a:srgbClr val="E32400"/>
                </a:solidFill>
                <a:latin typeface="Times"/>
                <a:ea typeface="Times"/>
                <a:cs typeface="Times"/>
                <a:sym typeface="Times"/>
              </a:defRPr>
            </a:lvl1pPr>
          </a:lstStyle>
          <a:p>
            <a:r>
              <a:t>Title Text</a:t>
            </a:r>
          </a:p>
        </p:txBody>
      </p:sp>
      <p:sp>
        <p:nvSpPr>
          <p:cNvPr id="138" name="Body Level One…"/>
          <p:cNvSpPr txBox="1">
            <a:spLocks noGrp="1"/>
          </p:cNvSpPr>
          <p:nvPr>
            <p:ph type="body" idx="1"/>
          </p:nvPr>
        </p:nvSpPr>
        <p:spPr>
          <a:xfrm>
            <a:off x="98227" y="803671"/>
            <a:ext cx="8965407" cy="3670103"/>
          </a:xfrm>
          <a:prstGeom prst="rect">
            <a:avLst/>
          </a:prstGeom>
        </p:spPr>
        <p:txBody>
          <a:bodyPr lIns="35718" tIns="35718" rIns="35718" bIns="35718" anchor="ctr">
            <a:noAutofit/>
          </a:bodyPr>
          <a:lstStyle>
            <a:lvl1pPr marL="454025" indent="-215900" defTabSz="308074">
              <a:spcBef>
                <a:spcPts val="1200"/>
              </a:spcBef>
              <a:buClrTx/>
              <a:buSzPct val="171000"/>
              <a:buFontTx/>
              <a:defRPr sz="2100" b="1">
                <a:solidFill>
                  <a:srgbClr val="0042AA"/>
                </a:solidFill>
                <a:latin typeface="Times"/>
                <a:ea typeface="Times"/>
                <a:cs typeface="Times"/>
                <a:sym typeface="Times"/>
              </a:defRPr>
            </a:lvl1pPr>
            <a:lvl2pPr marL="876300" indent="-190500" defTabSz="308074">
              <a:spcBef>
                <a:spcPts val="1200"/>
              </a:spcBef>
              <a:buClrTx/>
              <a:buSzPct val="168999"/>
              <a:buFontTx/>
              <a:buChar char="-"/>
              <a:defRPr sz="2100">
                <a:solidFill>
                  <a:srgbClr val="000000"/>
                </a:solidFill>
                <a:latin typeface="Times"/>
                <a:ea typeface="Times"/>
                <a:cs typeface="Times"/>
                <a:sym typeface="Times"/>
              </a:defRPr>
            </a:lvl2pPr>
            <a:lvl3pPr marL="1266825" indent="-190500" defTabSz="308074">
              <a:spcBef>
                <a:spcPts val="1200"/>
              </a:spcBef>
              <a:buClrTx/>
              <a:buSzPct val="100000"/>
              <a:buFontTx/>
              <a:buChar char="‣"/>
              <a:defRPr sz="2100">
                <a:solidFill>
                  <a:srgbClr val="FF4013"/>
                </a:solidFill>
                <a:latin typeface="Times"/>
                <a:ea typeface="Times"/>
                <a:cs typeface="Times"/>
                <a:sym typeface="Times"/>
              </a:defRPr>
            </a:lvl3pPr>
            <a:lvl4pPr marL="1524000" indent="-285750" defTabSz="308074">
              <a:spcBef>
                <a:spcPts val="1200"/>
              </a:spcBef>
              <a:buClrTx/>
              <a:buSzPct val="100000"/>
              <a:buFontTx/>
              <a:buChar char="✦"/>
              <a:defRPr sz="2100">
                <a:solidFill>
                  <a:srgbClr val="669C35"/>
                </a:solidFill>
                <a:latin typeface="Times"/>
                <a:ea typeface="Times"/>
                <a:cs typeface="Times"/>
                <a:sym typeface="Times"/>
              </a:defRPr>
            </a:lvl4pPr>
            <a:lvl5pPr marL="1857375" indent="-285750" defTabSz="308074">
              <a:spcBef>
                <a:spcPts val="1200"/>
              </a:spcBef>
              <a:buClrTx/>
              <a:buFontTx/>
              <a:buChar char="★"/>
              <a:defRPr sz="2100">
                <a:solidFill>
                  <a:srgbClr val="FFAA00"/>
                </a:solidFill>
                <a:latin typeface="Times"/>
                <a:ea typeface="Times"/>
                <a:cs typeface="Times"/>
                <a:sym typeface="Times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9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874493" y="4906079"/>
            <a:ext cx="190756" cy="210633"/>
          </a:xfrm>
          <a:prstGeom prst="rect">
            <a:avLst/>
          </a:prstGeom>
        </p:spPr>
        <p:txBody>
          <a:bodyPr lIns="35718" tIns="35718" rIns="35718" bIns="35718" anchor="b"/>
          <a:lstStyle>
            <a:lvl1pPr algn="ctr" defTabSz="308074">
              <a:defRPr i="1">
                <a:solidFill>
                  <a:srgbClr val="000000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077611999"/>
      </p:ext>
    </p:extLst>
  </p:cSld>
  <p:clrMapOvr>
    <a:masterClrMapping/>
  </p:clrMapOvr>
  <p:transition spd="med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&amp; Bullets copy 9">
    <p:bg>
      <p:bgPr>
        <a:solidFill>
          <a:schemeClr val="accent1">
            <a:lumOff val="51343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6" name="PastedGraphic-1.pdf" descr="PastedGraphic-1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076958" y="-40184"/>
            <a:ext cx="1075973" cy="817067"/>
          </a:xfrm>
          <a:prstGeom prst="rect">
            <a:avLst/>
          </a:prstGeom>
          <a:ln w="12700">
            <a:miter lim="400000"/>
          </a:ln>
        </p:spPr>
      </p:pic>
      <p:pic>
        <p:nvPicPr>
          <p:cNvPr id="147" name="cern_logo_white.tiff" descr="cern_logo_white.tiff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" y="0"/>
            <a:ext cx="1071563" cy="777945"/>
          </a:xfrm>
          <a:prstGeom prst="rect">
            <a:avLst/>
          </a:prstGeom>
          <a:ln w="12700">
            <a:miter lim="400000"/>
          </a:ln>
        </p:spPr>
      </p:pic>
      <p:sp>
        <p:nvSpPr>
          <p:cNvPr id="148" name="B. Salvachua"/>
          <p:cNvSpPr/>
          <p:nvPr/>
        </p:nvSpPr>
        <p:spPr>
          <a:xfrm>
            <a:off x="3345" y="4950090"/>
            <a:ext cx="839391" cy="192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26789" tIns="26789" rIns="26789" bIns="26789" anchor="ctr">
            <a:spAutoFit/>
          </a:bodyPr>
          <a:lstStyle>
            <a:lvl1pPr defTabSz="410765">
              <a:defRPr sz="1200" i="1">
                <a:solidFill>
                  <a:srgbClr val="000000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r>
              <a:rPr sz="900"/>
              <a:t>B. Salvachua</a:t>
            </a:r>
          </a:p>
        </p:txBody>
      </p:sp>
      <p:sp>
        <p:nvSpPr>
          <p:cNvPr id="149" name="22/01/2016 - ColUSM"/>
          <p:cNvSpPr/>
          <p:nvPr/>
        </p:nvSpPr>
        <p:spPr>
          <a:xfrm>
            <a:off x="2366368" y="4953438"/>
            <a:ext cx="4402337" cy="192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26789" tIns="26789" rIns="26789" bIns="26789" anchor="ctr">
            <a:spAutoFit/>
          </a:bodyPr>
          <a:lstStyle>
            <a:lvl1pPr algn="ctr" defTabSz="410765">
              <a:defRPr sz="1200">
                <a:solidFill>
                  <a:srgbClr val="000000"/>
                </a:solidFill>
              </a:defRPr>
            </a:lvl1pPr>
          </a:lstStyle>
          <a:p>
            <a:r>
              <a:rPr sz="900"/>
              <a:t>22/01/2016 - ColUSM</a:t>
            </a:r>
          </a:p>
        </p:txBody>
      </p:sp>
      <p:sp>
        <p:nvSpPr>
          <p:cNvPr id="150" name="Title Text"/>
          <p:cNvSpPr txBox="1">
            <a:spLocks noGrp="1"/>
          </p:cNvSpPr>
          <p:nvPr>
            <p:ph type="title"/>
          </p:nvPr>
        </p:nvSpPr>
        <p:spPr>
          <a:xfrm>
            <a:off x="1044773" y="0"/>
            <a:ext cx="7009806" cy="776883"/>
          </a:xfrm>
          <a:prstGeom prst="rect">
            <a:avLst/>
          </a:prstGeom>
        </p:spPr>
        <p:txBody>
          <a:bodyPr lIns="35718" tIns="35718" rIns="35718" bIns="35718">
            <a:noAutofit/>
          </a:bodyPr>
          <a:lstStyle>
            <a:lvl1pPr algn="ctr" defTabSz="308074">
              <a:defRPr sz="4350" b="1">
                <a:solidFill>
                  <a:srgbClr val="E32400"/>
                </a:solidFill>
                <a:latin typeface="Times"/>
                <a:ea typeface="Times"/>
                <a:cs typeface="Times"/>
                <a:sym typeface="Times"/>
              </a:defRPr>
            </a:lvl1pPr>
          </a:lstStyle>
          <a:p>
            <a:r>
              <a:t>Title Text</a:t>
            </a:r>
          </a:p>
        </p:txBody>
      </p:sp>
      <p:sp>
        <p:nvSpPr>
          <p:cNvPr id="151" name="Body Level One…"/>
          <p:cNvSpPr txBox="1">
            <a:spLocks noGrp="1"/>
          </p:cNvSpPr>
          <p:nvPr>
            <p:ph type="body" idx="1"/>
          </p:nvPr>
        </p:nvSpPr>
        <p:spPr>
          <a:xfrm>
            <a:off x="98227" y="803671"/>
            <a:ext cx="8965407" cy="3670103"/>
          </a:xfrm>
          <a:prstGeom prst="rect">
            <a:avLst/>
          </a:prstGeom>
        </p:spPr>
        <p:txBody>
          <a:bodyPr lIns="35718" tIns="35718" rIns="35718" bIns="35718" anchor="ctr">
            <a:noAutofit/>
          </a:bodyPr>
          <a:lstStyle>
            <a:lvl1pPr marL="454025" indent="-215900" defTabSz="308074">
              <a:spcBef>
                <a:spcPts val="1200"/>
              </a:spcBef>
              <a:buClrTx/>
              <a:buSzPct val="171000"/>
              <a:buFontTx/>
              <a:defRPr sz="2100" b="1">
                <a:solidFill>
                  <a:srgbClr val="0042AA"/>
                </a:solidFill>
                <a:latin typeface="Times"/>
                <a:ea typeface="Times"/>
                <a:cs typeface="Times"/>
                <a:sym typeface="Times"/>
              </a:defRPr>
            </a:lvl1pPr>
            <a:lvl2pPr marL="876300" indent="-190500" defTabSz="308074">
              <a:spcBef>
                <a:spcPts val="1200"/>
              </a:spcBef>
              <a:buClrTx/>
              <a:buSzPct val="168999"/>
              <a:buFontTx/>
              <a:buChar char="-"/>
              <a:defRPr sz="2100">
                <a:solidFill>
                  <a:srgbClr val="000000"/>
                </a:solidFill>
                <a:latin typeface="Times"/>
                <a:ea typeface="Times"/>
                <a:cs typeface="Times"/>
                <a:sym typeface="Times"/>
              </a:defRPr>
            </a:lvl2pPr>
            <a:lvl3pPr marL="1266825" indent="-190500" defTabSz="308074">
              <a:spcBef>
                <a:spcPts val="1200"/>
              </a:spcBef>
              <a:buClrTx/>
              <a:buSzPct val="100000"/>
              <a:buFontTx/>
              <a:buChar char="‣"/>
              <a:defRPr sz="2100">
                <a:solidFill>
                  <a:srgbClr val="FF4013"/>
                </a:solidFill>
                <a:latin typeface="Times"/>
                <a:ea typeface="Times"/>
                <a:cs typeface="Times"/>
                <a:sym typeface="Times"/>
              </a:defRPr>
            </a:lvl3pPr>
            <a:lvl4pPr marL="1524000" indent="-285750" defTabSz="308074">
              <a:spcBef>
                <a:spcPts val="1200"/>
              </a:spcBef>
              <a:buClrTx/>
              <a:buSzPct val="100000"/>
              <a:buFontTx/>
              <a:buChar char="✦"/>
              <a:defRPr sz="2100">
                <a:solidFill>
                  <a:srgbClr val="669C35"/>
                </a:solidFill>
                <a:latin typeface="Times"/>
                <a:ea typeface="Times"/>
                <a:cs typeface="Times"/>
                <a:sym typeface="Times"/>
              </a:defRPr>
            </a:lvl4pPr>
            <a:lvl5pPr marL="1857375" indent="-285750" defTabSz="308074">
              <a:spcBef>
                <a:spcPts val="1200"/>
              </a:spcBef>
              <a:buClrTx/>
              <a:buFontTx/>
              <a:buChar char="★"/>
              <a:defRPr sz="2100">
                <a:solidFill>
                  <a:srgbClr val="FFAA00"/>
                </a:solidFill>
                <a:latin typeface="Times"/>
                <a:ea typeface="Times"/>
                <a:cs typeface="Times"/>
                <a:sym typeface="Times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52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874493" y="4906079"/>
            <a:ext cx="190756" cy="210633"/>
          </a:xfrm>
          <a:prstGeom prst="rect">
            <a:avLst/>
          </a:prstGeom>
        </p:spPr>
        <p:txBody>
          <a:bodyPr lIns="35718" tIns="35718" rIns="35718" bIns="35718" anchor="b"/>
          <a:lstStyle>
            <a:lvl1pPr algn="ctr" defTabSz="308074">
              <a:defRPr i="1">
                <a:solidFill>
                  <a:srgbClr val="000000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27078155"/>
      </p:ext>
    </p:extLst>
  </p:cSld>
  <p:clrMapOvr>
    <a:masterClrMapping/>
  </p:clrMapOvr>
  <p:transition spd="med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Logo/Title">
    <p:bg>
      <p:bgPr>
        <a:solidFill>
          <a:schemeClr val="accent1">
            <a:lumOff val="51343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9" name="Screen Shot 2016-09-22 at 11.16.45.png" descr="Screen Shot 2016-09-22 at 11.16.45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537215" y="2743067"/>
            <a:ext cx="606353" cy="2410973"/>
          </a:xfrm>
          <a:prstGeom prst="rect">
            <a:avLst/>
          </a:prstGeom>
          <a:ln w="12700">
            <a:miter lim="400000"/>
          </a:ln>
        </p:spPr>
      </p:pic>
      <p:pic>
        <p:nvPicPr>
          <p:cNvPr id="160" name="lcoll_logo3_small.png" descr="lcoll_logo3_small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8523386" y="5023"/>
            <a:ext cx="616150" cy="490253"/>
          </a:xfrm>
          <a:prstGeom prst="rect">
            <a:avLst/>
          </a:prstGeom>
          <a:ln w="12700">
            <a:miter lim="400000"/>
          </a:ln>
        </p:spPr>
      </p:pic>
      <p:sp>
        <p:nvSpPr>
          <p:cNvPr id="161" name="B. Salvachua, Review Hollow E-lens 06-10-2016, p."/>
          <p:cNvSpPr/>
          <p:nvPr/>
        </p:nvSpPr>
        <p:spPr>
          <a:xfrm>
            <a:off x="5671140" y="4980796"/>
            <a:ext cx="2830712" cy="1579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26789" tIns="26789" rIns="26789" bIns="26789" anchor="ctr">
            <a:spAutoFit/>
          </a:bodyPr>
          <a:lstStyle>
            <a:lvl1pPr algn="ctr" defTabSz="410765">
              <a:defRPr sz="900" i="1">
                <a:solidFill>
                  <a:srgbClr val="000000"/>
                </a:solidFill>
                <a:latin typeface="+mj-lt"/>
                <a:ea typeface="+mj-ea"/>
                <a:cs typeface="+mj-cs"/>
                <a:sym typeface="Helvetica"/>
              </a:defRPr>
            </a:lvl1pPr>
          </a:lstStyle>
          <a:p>
            <a:r>
              <a:rPr sz="675"/>
              <a:t>B. Salvachua, Review Hollow E-lens 06-10-2016, p. </a:t>
            </a:r>
          </a:p>
        </p:txBody>
      </p:sp>
      <p:pic>
        <p:nvPicPr>
          <p:cNvPr id="162" name="Screen Shot 2016-09-22 at 11.16.26.png" descr="Screen Shot 2016-09-22 at 11.16.26.pn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-2389" y="-10691"/>
            <a:ext cx="594138" cy="2162271"/>
          </a:xfrm>
          <a:prstGeom prst="rect">
            <a:avLst/>
          </a:prstGeom>
          <a:ln w="12700">
            <a:miter lim="400000"/>
          </a:ln>
        </p:spPr>
      </p:pic>
      <p:pic>
        <p:nvPicPr>
          <p:cNvPr id="163" name="CERNlogo.png" descr="CERNlogo.png"/>
          <p:cNvPicPr>
            <a:picLocks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562982" y="-9595"/>
            <a:ext cx="580431" cy="442020"/>
          </a:xfrm>
          <a:prstGeom prst="rect">
            <a:avLst/>
          </a:prstGeom>
          <a:ln w="12700">
            <a:miter lim="400000"/>
          </a:ln>
        </p:spPr>
      </p:pic>
      <p:pic>
        <p:nvPicPr>
          <p:cNvPr id="164" name="Image" descr="Image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-85149" y="4717474"/>
            <a:ext cx="1260176" cy="442020"/>
          </a:xfrm>
          <a:prstGeom prst="rect">
            <a:avLst/>
          </a:prstGeom>
          <a:ln w="12700">
            <a:miter lim="400000"/>
          </a:ln>
        </p:spPr>
      </p:pic>
      <p:sp>
        <p:nvSpPr>
          <p:cNvPr id="165" name="Title Text"/>
          <p:cNvSpPr txBox="1">
            <a:spLocks noGrp="1"/>
          </p:cNvSpPr>
          <p:nvPr>
            <p:ph type="title"/>
          </p:nvPr>
        </p:nvSpPr>
        <p:spPr>
          <a:xfrm>
            <a:off x="1154367" y="-39733"/>
            <a:ext cx="7358064" cy="502296"/>
          </a:xfrm>
          <a:prstGeom prst="rect">
            <a:avLst/>
          </a:prstGeom>
        </p:spPr>
        <p:txBody>
          <a:bodyPr lIns="35718" tIns="35718" rIns="35718" bIns="35718">
            <a:noAutofit/>
          </a:bodyPr>
          <a:lstStyle>
            <a:lvl1pPr algn="ctr" defTabSz="308074">
              <a:defRPr sz="2250" b="1">
                <a:solidFill>
                  <a:srgbClr val="0E78A9"/>
                </a:solidFill>
                <a:latin typeface="+mj-lt"/>
                <a:ea typeface="+mj-ea"/>
                <a:cs typeface="+mj-cs"/>
                <a:sym typeface="Helvetica"/>
              </a:defRPr>
            </a:lvl1pPr>
          </a:lstStyle>
          <a:p>
            <a:r>
              <a:t>Title Text</a:t>
            </a:r>
          </a:p>
        </p:txBody>
      </p:sp>
      <p:sp>
        <p:nvSpPr>
          <p:cNvPr id="166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398702" y="4982765"/>
            <a:ext cx="177932" cy="176008"/>
          </a:xfrm>
          <a:prstGeom prst="rect">
            <a:avLst/>
          </a:prstGeom>
        </p:spPr>
        <p:txBody>
          <a:bodyPr lIns="35718" tIns="35718" rIns="35718" bIns="35718" anchor="t"/>
          <a:lstStyle>
            <a:lvl1pPr algn="ctr" defTabSz="308074">
              <a:defRPr sz="675" i="1">
                <a:solidFill>
                  <a:srgbClr val="000000"/>
                </a:solidFill>
                <a:latin typeface="+mj-lt"/>
                <a:ea typeface="+mj-ea"/>
                <a:cs typeface="+mj-cs"/>
                <a:sym typeface="Helvetica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72670302"/>
      </p:ext>
    </p:extLst>
  </p:cSld>
  <p:clrMapOvr>
    <a:masterClrMapping/>
  </p:clrMapOvr>
  <p:transition spd="med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4_Titre et contenu">
    <p:bg>
      <p:bgPr>
        <a:solidFill>
          <a:schemeClr val="accent1">
            <a:lumOff val="51343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3" name="bande-01.eps" descr="bande-01.eps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4618247"/>
            <a:ext cx="9144000" cy="530402"/>
          </a:xfrm>
          <a:prstGeom prst="rect">
            <a:avLst/>
          </a:prstGeom>
          <a:ln w="12700">
            <a:miter lim="400000"/>
          </a:ln>
        </p:spPr>
      </p:pic>
      <p:sp>
        <p:nvSpPr>
          <p:cNvPr id="174" name="Title Text"/>
          <p:cNvSpPr txBox="1">
            <a:spLocks noGrp="1"/>
          </p:cNvSpPr>
          <p:nvPr>
            <p:ph type="title"/>
          </p:nvPr>
        </p:nvSpPr>
        <p:spPr>
          <a:xfrm>
            <a:off x="457200" y="175118"/>
            <a:ext cx="8226854" cy="705333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rgbClr val="FF0000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175" name="Body Level One…"/>
          <p:cNvSpPr txBox="1">
            <a:spLocks noGrp="1"/>
          </p:cNvSpPr>
          <p:nvPr>
            <p:ph type="body" idx="1"/>
          </p:nvPr>
        </p:nvSpPr>
        <p:spPr>
          <a:xfrm>
            <a:off x="457200" y="994205"/>
            <a:ext cx="8226854" cy="3500566"/>
          </a:xfrm>
          <a:prstGeom prst="rect">
            <a:avLst/>
          </a:prstGeom>
        </p:spPr>
        <p:txBody>
          <a:bodyPr/>
          <a:lstStyle>
            <a:lvl1pPr>
              <a:buFontTx/>
              <a:buChar char="❑"/>
              <a:defRPr>
                <a:latin typeface="Verdana"/>
                <a:ea typeface="Verdana"/>
                <a:cs typeface="Verdana"/>
                <a:sym typeface="Verdana"/>
              </a:defRPr>
            </a:lvl1pPr>
            <a:lvl2pPr>
              <a:buClr>
                <a:srgbClr val="424242"/>
              </a:buClr>
              <a:buFontTx/>
              <a:buChar char="✴"/>
              <a:defRPr>
                <a:solidFill>
                  <a:srgbClr val="424242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>
              <a:buClr>
                <a:srgbClr val="008F00"/>
              </a:buClr>
              <a:buFontTx/>
              <a:buChar char="✦"/>
              <a:defRPr>
                <a:solidFill>
                  <a:srgbClr val="4F8F00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>
              <a:buFontTx/>
              <a:buChar char="❑"/>
              <a:defRPr>
                <a:latin typeface="Verdana"/>
                <a:ea typeface="Verdana"/>
                <a:cs typeface="Verdana"/>
                <a:sym typeface="Verdana"/>
              </a:defRPr>
            </a:lvl4pPr>
            <a:lvl5pPr>
              <a:buFontTx/>
              <a:buChar char="❑"/>
              <a:defRPr>
                <a:latin typeface="Verdana"/>
                <a:ea typeface="Verdana"/>
                <a:cs typeface="Verdana"/>
                <a:sym typeface="Verdana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76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459819" y="4788769"/>
            <a:ext cx="226983" cy="230832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623224737"/>
      </p:ext>
    </p:extLst>
  </p:cSld>
  <p:clrMapOvr>
    <a:masterClrMapping/>
  </p:clrMapOvr>
  <p:transition spd="med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5_Titre et contenu">
    <p:bg>
      <p:bgPr>
        <a:solidFill>
          <a:schemeClr val="accent1">
            <a:lumOff val="51343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3" name="bande-01.eps" descr="bande-01.eps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4618247"/>
            <a:ext cx="9144000" cy="530402"/>
          </a:xfrm>
          <a:prstGeom prst="rect">
            <a:avLst/>
          </a:prstGeom>
          <a:ln w="12700">
            <a:miter lim="400000"/>
          </a:ln>
        </p:spPr>
      </p:pic>
      <p:sp>
        <p:nvSpPr>
          <p:cNvPr id="184" name="Title Text"/>
          <p:cNvSpPr txBox="1">
            <a:spLocks noGrp="1"/>
          </p:cNvSpPr>
          <p:nvPr>
            <p:ph type="title"/>
          </p:nvPr>
        </p:nvSpPr>
        <p:spPr>
          <a:xfrm>
            <a:off x="457200" y="175118"/>
            <a:ext cx="8226854" cy="705333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rgbClr val="FF0000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185" name="Body Level One…"/>
          <p:cNvSpPr txBox="1">
            <a:spLocks noGrp="1"/>
          </p:cNvSpPr>
          <p:nvPr>
            <p:ph type="body" idx="1"/>
          </p:nvPr>
        </p:nvSpPr>
        <p:spPr>
          <a:xfrm>
            <a:off x="457200" y="994205"/>
            <a:ext cx="8226854" cy="3500566"/>
          </a:xfrm>
          <a:prstGeom prst="rect">
            <a:avLst/>
          </a:prstGeom>
        </p:spPr>
        <p:txBody>
          <a:bodyPr/>
          <a:lstStyle>
            <a:lvl1pPr>
              <a:buFontTx/>
              <a:buChar char="❑"/>
            </a:lvl1pPr>
            <a:lvl2pPr>
              <a:buFontTx/>
              <a:buChar char="❑"/>
            </a:lvl2pPr>
            <a:lvl3pPr>
              <a:buFontTx/>
              <a:buChar char="❑"/>
            </a:lvl3pPr>
            <a:lvl4pPr>
              <a:buFontTx/>
              <a:buChar char="❑"/>
            </a:lvl4pPr>
            <a:lvl5pPr>
              <a:buFontTx/>
              <a:buChar char="❑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86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459819" y="4788769"/>
            <a:ext cx="226983" cy="230832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004073820"/>
      </p:ext>
    </p:extLst>
  </p:cSld>
  <p:clrMapOvr>
    <a:masterClrMapping/>
  </p:clrMapOvr>
  <p:transition spd="med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2114550"/>
            <a:ext cx="7200000" cy="135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1575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/>
              <a:t>Presentation title - line 1 - Arial 30pt - bold HiLumi dark grey - line 2</a:t>
            </a:r>
            <a:br>
              <a:rPr lang="en-GB" noProof="0"/>
            </a:br>
            <a:r>
              <a:rPr lang="en-GB" noProof="0"/>
              <a:t>line 3</a:t>
            </a:r>
            <a:br>
              <a:rPr lang="en-GB" noProof="0"/>
            </a:br>
            <a:r>
              <a:rPr lang="en-GB" noProof="0"/>
              <a:t>line 4  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3600450"/>
            <a:ext cx="6480000" cy="74295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1125" b="0" baseline="0">
                <a:solidFill>
                  <a:schemeClr val="accent5"/>
                </a:solidFill>
              </a:defRPr>
            </a:lvl1pPr>
            <a:lvl2pPr marL="2571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51435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7715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2858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54305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8002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990600" y="4767263"/>
            <a:ext cx="6690000" cy="27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en-GB" dirty="0"/>
              <a:t>A. Rossi, International Review of the HL-LHC Collimation System, CERN, 11-12 February 2019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4767263"/>
            <a:ext cx="360000" cy="27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71600" y="505283"/>
            <a:ext cx="3785364" cy="1150791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4424362"/>
            <a:ext cx="6480000" cy="261938"/>
          </a:xfrm>
        </p:spPr>
        <p:txBody>
          <a:bodyPr>
            <a:normAutofit/>
          </a:bodyPr>
          <a:lstStyle>
            <a:lvl1pPr marL="192881" marR="0" indent="-192881" algn="l" defTabSz="257175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9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192881" marR="0" lvl="0" indent="-192881" algn="l" defTabSz="257175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900" b="0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429307806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 dirty="0"/>
              <a:t>Slide title – line 1 – Arial 30 </a:t>
            </a:r>
            <a:r>
              <a:rPr lang="en-GB" noProof="0" dirty="0" err="1"/>
              <a:t>pt</a:t>
            </a:r>
            <a:r>
              <a:rPr lang="en-GB" noProof="0" dirty="0"/>
              <a:t>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914402"/>
            <a:ext cx="7920000" cy="3680222"/>
          </a:xfrm>
        </p:spPr>
        <p:txBody>
          <a:bodyPr lIns="0" tIns="0" rIns="0" bIns="0"/>
          <a:lstStyle/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en-GB" dirty="0"/>
              <a:t>A. Rossi, International Review of the HL-LHC Collimation System, CERN, 11-12 February 2019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5490123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Slide title – line 1 – Arial 30 </a:t>
            </a:r>
            <a:r>
              <a:rPr lang="en-GB" noProof="0" dirty="0" err="1"/>
              <a:t>pt</a:t>
            </a:r>
            <a:r>
              <a:rPr lang="en-GB" noProof="0" dirty="0"/>
              <a:t>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911424"/>
            <a:ext cx="4040188" cy="479822"/>
          </a:xfrm>
        </p:spPr>
        <p:txBody>
          <a:bodyPr anchor="t">
            <a:normAutofit/>
          </a:bodyPr>
          <a:lstStyle>
            <a:lvl1pPr marL="0" indent="0">
              <a:buNone/>
              <a:defRPr sz="1125" b="1" baseline="0"/>
            </a:lvl1pPr>
            <a:lvl2pPr marL="257175" indent="0">
              <a:buNone/>
              <a:defRPr sz="1125" b="1"/>
            </a:lvl2pPr>
            <a:lvl3pPr marL="514350" indent="0">
              <a:buNone/>
              <a:defRPr sz="1013" b="1"/>
            </a:lvl3pPr>
            <a:lvl4pPr marL="771525" indent="0">
              <a:buNone/>
              <a:defRPr sz="900" b="1"/>
            </a:lvl4pPr>
            <a:lvl5pPr marL="1028700" indent="0">
              <a:buNone/>
              <a:defRPr sz="900" b="1"/>
            </a:lvl5pPr>
            <a:lvl6pPr marL="1285875" indent="0">
              <a:buNone/>
              <a:defRPr sz="900" b="1"/>
            </a:lvl6pPr>
            <a:lvl7pPr marL="1543050" indent="0">
              <a:buNone/>
              <a:defRPr sz="900" b="1"/>
            </a:lvl7pPr>
            <a:lvl8pPr marL="1800225" indent="0">
              <a:buNone/>
              <a:defRPr sz="900" b="1"/>
            </a:lvl8pPr>
            <a:lvl9pPr marL="2057400" indent="0">
              <a:buNone/>
              <a:defRPr sz="900" b="1"/>
            </a:lvl9pPr>
          </a:lstStyle>
          <a:p>
            <a:pPr lvl="0"/>
            <a:r>
              <a:rPr lang="en-GB" noProof="0" dirty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1543050"/>
            <a:ext cx="4040188" cy="2963466"/>
          </a:xfrm>
        </p:spPr>
        <p:txBody>
          <a:bodyPr/>
          <a:lstStyle>
            <a:lvl1pPr>
              <a:defRPr sz="1350"/>
            </a:lvl1pPr>
            <a:lvl2pPr>
              <a:defRPr sz="1125"/>
            </a:lvl2pPr>
            <a:lvl3pPr>
              <a:defRPr sz="1013"/>
            </a:lvl3pPr>
            <a:lvl4pPr>
              <a:defRPr sz="900"/>
            </a:lvl4pPr>
            <a:lvl5pPr>
              <a:defRPr sz="900"/>
            </a:lvl5pPr>
            <a:lvl6pPr>
              <a:defRPr sz="900"/>
            </a:lvl6pPr>
            <a:lvl7pPr>
              <a:defRPr sz="900"/>
            </a:lvl7pPr>
            <a:lvl8pPr>
              <a:defRPr sz="900"/>
            </a:lvl8pPr>
            <a:lvl9pPr>
              <a:defRPr sz="9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7" y="911424"/>
            <a:ext cx="4041775" cy="479822"/>
          </a:xfrm>
        </p:spPr>
        <p:txBody>
          <a:bodyPr anchor="t">
            <a:normAutofit/>
          </a:bodyPr>
          <a:lstStyle>
            <a:lvl1pPr marL="0" indent="0">
              <a:buNone/>
              <a:defRPr sz="1125" b="1" baseline="0"/>
            </a:lvl1pPr>
            <a:lvl2pPr marL="257175" indent="0">
              <a:buNone/>
              <a:defRPr sz="1125" b="1"/>
            </a:lvl2pPr>
            <a:lvl3pPr marL="514350" indent="0">
              <a:buNone/>
              <a:defRPr sz="1013" b="1"/>
            </a:lvl3pPr>
            <a:lvl4pPr marL="771525" indent="0">
              <a:buNone/>
              <a:defRPr sz="900" b="1"/>
            </a:lvl4pPr>
            <a:lvl5pPr marL="1028700" indent="0">
              <a:buNone/>
              <a:defRPr sz="900" b="1"/>
            </a:lvl5pPr>
            <a:lvl6pPr marL="1285875" indent="0">
              <a:buNone/>
              <a:defRPr sz="900" b="1"/>
            </a:lvl6pPr>
            <a:lvl7pPr marL="1543050" indent="0">
              <a:buNone/>
              <a:defRPr sz="900" b="1"/>
            </a:lvl7pPr>
            <a:lvl8pPr marL="1800225" indent="0">
              <a:buNone/>
              <a:defRPr sz="900" b="1"/>
            </a:lvl8pPr>
            <a:lvl9pPr marL="2057400" indent="0">
              <a:buNone/>
              <a:defRPr sz="900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7" y="1543050"/>
            <a:ext cx="4041775" cy="2963466"/>
          </a:xfrm>
        </p:spPr>
        <p:txBody>
          <a:bodyPr/>
          <a:lstStyle>
            <a:lvl1pPr>
              <a:defRPr sz="1350"/>
            </a:lvl1pPr>
            <a:lvl2pPr>
              <a:defRPr sz="1125"/>
            </a:lvl2pPr>
            <a:lvl3pPr>
              <a:defRPr sz="1013"/>
            </a:lvl3pPr>
            <a:lvl4pPr>
              <a:defRPr sz="900"/>
            </a:lvl4pPr>
            <a:lvl5pPr>
              <a:defRPr sz="900"/>
            </a:lvl5pPr>
            <a:lvl6pPr>
              <a:defRPr sz="900"/>
            </a:lvl6pPr>
            <a:lvl7pPr>
              <a:defRPr sz="900"/>
            </a:lvl7pPr>
            <a:lvl8pPr>
              <a:defRPr sz="900"/>
            </a:lvl8pPr>
            <a:lvl9pPr>
              <a:defRPr sz="9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en-GB" dirty="0"/>
              <a:t>A. Rossi, International Review of the HL-LHC Collimation System, CERN, 11-12 February 2019</a:t>
            </a: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9014702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sz="2400"/>
            </a:lvl1pPr>
          </a:lstStyle>
          <a:p>
            <a:r>
              <a:rPr lang="en-GB" noProof="0" dirty="0"/>
              <a:t>Slide title – line 1 – Arial 30 </a:t>
            </a:r>
            <a:r>
              <a:rPr lang="en-GB" noProof="0" dirty="0" err="1"/>
              <a:t>pt</a:t>
            </a:r>
            <a:r>
              <a:rPr lang="en-GB" noProof="0" dirty="0"/>
              <a:t> – HiLumi blue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en-GB" dirty="0"/>
              <a:t>A. Rossi, International Review of the HL-LHC Collimation System, CERN, 11-12 February 2019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70125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911424"/>
            <a:ext cx="4040188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1543050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6" y="911424"/>
            <a:ext cx="4041775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6" y="1543050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fr-FR" noProof="0"/>
              <a:t>Lucio Rossi - C&amp;SR3 -CERN March 2018</a:t>
            </a:r>
            <a:endParaRPr lang="en-GB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3200" cy="270000"/>
          </a:xfrm>
        </p:spPr>
        <p:txBody>
          <a:bodyPr/>
          <a:lstStyle/>
          <a:p>
            <a:r>
              <a:rPr lang="en-GB" dirty="0"/>
              <a:t>A. Rossi, International Review of the HL-LHC Collimation System, CERN, 11-12 February 2019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2013938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342900"/>
            <a:ext cx="7920000" cy="3086100"/>
          </a:xfrm>
        </p:spPr>
        <p:txBody>
          <a:bodyPr/>
          <a:lstStyle>
            <a:lvl1pPr marL="0" indent="0">
              <a:buNone/>
              <a:defRPr sz="1800"/>
            </a:lvl1pPr>
            <a:lvl2pPr marL="257175" indent="0">
              <a:buNone/>
              <a:defRPr sz="1575"/>
            </a:lvl2pPr>
            <a:lvl3pPr marL="514350" indent="0">
              <a:buNone/>
              <a:defRPr sz="1350"/>
            </a:lvl3pPr>
            <a:lvl4pPr marL="771525" indent="0">
              <a:buNone/>
              <a:defRPr sz="1125"/>
            </a:lvl4pPr>
            <a:lvl5pPr marL="1028700" indent="0">
              <a:buNone/>
              <a:defRPr sz="1125"/>
            </a:lvl5pPr>
            <a:lvl6pPr marL="1285875" indent="0">
              <a:buNone/>
              <a:defRPr sz="1125"/>
            </a:lvl6pPr>
            <a:lvl7pPr marL="1543050" indent="0">
              <a:buNone/>
              <a:defRPr sz="1125"/>
            </a:lvl7pPr>
            <a:lvl8pPr marL="1800225" indent="0">
              <a:buNone/>
              <a:defRPr sz="1125"/>
            </a:lvl8pPr>
            <a:lvl9pPr marL="2057400" indent="0">
              <a:buNone/>
              <a:defRPr sz="1125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3829050"/>
            <a:ext cx="7920000" cy="742950"/>
          </a:xfrm>
        </p:spPr>
        <p:txBody>
          <a:bodyPr/>
          <a:lstStyle>
            <a:lvl1pPr marL="0" indent="0">
              <a:buNone/>
              <a:defRPr sz="788"/>
            </a:lvl1pPr>
            <a:lvl2pPr marL="257175" indent="0">
              <a:buNone/>
              <a:defRPr sz="675"/>
            </a:lvl2pPr>
            <a:lvl3pPr marL="514350" indent="0">
              <a:buNone/>
              <a:defRPr sz="563"/>
            </a:lvl3pPr>
            <a:lvl4pPr marL="771525" indent="0">
              <a:buNone/>
              <a:defRPr sz="506"/>
            </a:lvl4pPr>
            <a:lvl5pPr marL="1028700" indent="0">
              <a:buNone/>
              <a:defRPr sz="506"/>
            </a:lvl5pPr>
            <a:lvl6pPr marL="1285875" indent="0">
              <a:buNone/>
              <a:defRPr sz="506"/>
            </a:lvl6pPr>
            <a:lvl7pPr marL="1543050" indent="0">
              <a:buNone/>
              <a:defRPr sz="506"/>
            </a:lvl7pPr>
            <a:lvl8pPr marL="1800225" indent="0">
              <a:buNone/>
              <a:defRPr sz="506"/>
            </a:lvl8pPr>
            <a:lvl9pPr marL="2057400" indent="0">
              <a:buNone/>
              <a:defRPr sz="506"/>
            </a:lvl9pPr>
          </a:lstStyle>
          <a:p>
            <a:pPr lvl="0"/>
            <a:r>
              <a:rPr lang="en-GB" noProof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0800" cy="270000"/>
          </a:xfrm>
        </p:spPr>
        <p:txBody>
          <a:bodyPr/>
          <a:lstStyle/>
          <a:p>
            <a:r>
              <a:rPr lang="en-GB" dirty="0"/>
              <a:t>A. Rossi, International Review of the HL-LHC Collimation System, CERN, 11-12 February 2019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1" y="3486150"/>
            <a:ext cx="7918450" cy="285750"/>
          </a:xfrm>
        </p:spPr>
        <p:txBody>
          <a:bodyPr/>
          <a:lstStyle>
            <a:lvl1pPr>
              <a:buFontTx/>
              <a:buNone/>
              <a:defRPr sz="1013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Image title</a:t>
            </a:r>
          </a:p>
        </p:txBody>
      </p:sp>
    </p:spTree>
    <p:extLst>
      <p:ext uri="{BB962C8B-B14F-4D97-AF65-F5344CB8AC3E}">
        <p14:creationId xmlns:p14="http://schemas.microsoft.com/office/powerpoint/2010/main" val="343364595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031750"/>
            <a:ext cx="6440400" cy="12258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/>
              <a:t>Thank you message....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219200" y="4767263"/>
            <a:ext cx="6573000" cy="270000"/>
          </a:xfrm>
        </p:spPr>
        <p:txBody>
          <a:bodyPr/>
          <a:lstStyle/>
          <a:p>
            <a:r>
              <a:rPr lang="en-GB" dirty="0"/>
              <a:t>A. Rossi, International Review of the HL-LHC Collimation System, CERN, 11-12 February 2019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71600" y="505283"/>
            <a:ext cx="3785364" cy="1150791"/>
          </a:xfrm>
          <a:prstGeom prst="rect">
            <a:avLst/>
          </a:prstGeom>
        </p:spPr>
      </p:pic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3714750"/>
            <a:ext cx="6440400" cy="914400"/>
          </a:xfrm>
        </p:spPr>
        <p:txBody>
          <a:bodyPr anchor="b">
            <a:noAutofit/>
          </a:bodyPr>
          <a:lstStyle>
            <a:lvl1pPr>
              <a:buFontTx/>
              <a:buNone/>
              <a:defRPr sz="675" baseline="0">
                <a:solidFill>
                  <a:schemeClr val="tx2"/>
                </a:solidFill>
              </a:defRPr>
            </a:lvl1pPr>
            <a:lvl2pPr>
              <a:buFontTx/>
              <a:buNone/>
              <a:defRPr sz="788"/>
            </a:lvl2pPr>
            <a:lvl3pPr>
              <a:buFontTx/>
              <a:buNone/>
              <a:defRPr sz="788"/>
            </a:lvl3pPr>
            <a:lvl4pPr>
              <a:buFontTx/>
              <a:buNone/>
              <a:defRPr sz="788"/>
            </a:lvl4pPr>
            <a:lvl5pPr>
              <a:buFontTx/>
              <a:buNone/>
              <a:defRPr sz="788"/>
            </a:lvl5pPr>
          </a:lstStyle>
          <a:p>
            <a:pPr lvl="0"/>
            <a:r>
              <a:rPr lang="en-GB" noProof="0"/>
              <a:t>Credits if needed: reference 1, reference 2 ...</a:t>
            </a:r>
          </a:p>
        </p:txBody>
      </p:sp>
    </p:spTree>
    <p:extLst>
      <p:ext uri="{BB962C8B-B14F-4D97-AF65-F5344CB8AC3E}">
        <p14:creationId xmlns:p14="http://schemas.microsoft.com/office/powerpoint/2010/main" val="2118718238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4767263"/>
            <a:ext cx="65508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675">
                <a:solidFill>
                  <a:schemeClr val="accent1"/>
                </a:solidFill>
              </a:defRPr>
            </a:lvl1pPr>
          </a:lstStyle>
          <a:p>
            <a:r>
              <a:rPr lang="en-GB" dirty="0"/>
              <a:t>A. Rossi, International Review of the HL-LHC Collimation System, CERN, 11-12 February 2019</a:t>
            </a:r>
          </a:p>
        </p:txBody>
      </p:sp>
    </p:spTree>
    <p:extLst>
      <p:ext uri="{BB962C8B-B14F-4D97-AF65-F5344CB8AC3E}">
        <p14:creationId xmlns:p14="http://schemas.microsoft.com/office/powerpoint/2010/main" val="81609099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sz="2400"/>
            </a:lvl1pPr>
          </a:lstStyle>
          <a:p>
            <a:r>
              <a:rPr lang="x-none" dirty="0"/>
              <a:t>Slide Title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 hasCustomPrompt="1"/>
          </p:nvPr>
        </p:nvSpPr>
        <p:spPr>
          <a:xfrm>
            <a:off x="457205" y="945002"/>
            <a:ext cx="8226425" cy="3762051"/>
          </a:xfrm>
        </p:spPr>
        <p:txBody>
          <a:bodyPr/>
          <a:lstStyle>
            <a:lvl2pPr>
              <a:defRPr baseline="0"/>
            </a:lvl2pPr>
          </a:lstStyle>
          <a:p>
            <a:pPr lvl="0"/>
            <a:r>
              <a:rPr lang="x-none" dirty="0"/>
              <a:t>Slide text first level</a:t>
            </a:r>
          </a:p>
          <a:p>
            <a:pPr lvl="1"/>
            <a:r>
              <a:rPr lang="x-none" dirty="0"/>
              <a:t>Slide text second level</a:t>
            </a:r>
          </a:p>
          <a:p>
            <a:pPr lvl="2"/>
            <a:r>
              <a:rPr lang="x-none" dirty="0"/>
              <a:t>Slide text third level</a:t>
            </a:r>
          </a:p>
          <a:p>
            <a:pPr lvl="3"/>
            <a:r>
              <a:rPr lang="x-none" dirty="0"/>
              <a:t>Slide text fourth level</a:t>
            </a:r>
          </a:p>
          <a:p>
            <a:pPr lvl="4"/>
            <a:r>
              <a:rPr lang="x-none" dirty="0"/>
              <a:t>Slide text fifth level</a:t>
            </a:r>
            <a:endParaRPr lang="en-US" dirty="0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4767263"/>
            <a:ext cx="65508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675">
                <a:solidFill>
                  <a:schemeClr val="accent1"/>
                </a:solidFill>
              </a:defRPr>
            </a:lvl1pPr>
          </a:lstStyle>
          <a:p>
            <a:r>
              <a:rPr lang="en-GB" dirty="0"/>
              <a:t>A. Rossi, International Review of the HL-LHC Collimation System, CERN, 11-12 February 2019</a:t>
            </a:r>
          </a:p>
        </p:txBody>
      </p:sp>
    </p:spTree>
    <p:extLst>
      <p:ext uri="{BB962C8B-B14F-4D97-AF65-F5344CB8AC3E}">
        <p14:creationId xmlns:p14="http://schemas.microsoft.com/office/powerpoint/2010/main" val="7795499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fr-FR" noProof="0"/>
              <a:t>Lucio Rossi - C&amp;SR3 -CERN March 2018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3200" cy="270000"/>
          </a:xfrm>
        </p:spPr>
        <p:txBody>
          <a:bodyPr/>
          <a:lstStyle/>
          <a:p>
            <a:r>
              <a:rPr lang="fr-FR" noProof="0"/>
              <a:t>Lucio Rossi - C&amp;SR3 -CERN March 2018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342900"/>
            <a:ext cx="79200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3829050"/>
            <a:ext cx="7920000" cy="7429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0800" cy="270000"/>
          </a:xfrm>
        </p:spPr>
        <p:txBody>
          <a:bodyPr/>
          <a:lstStyle/>
          <a:p>
            <a:r>
              <a:rPr lang="fr-FR" noProof="0"/>
              <a:t>Lucio Rossi - C&amp;SR3 -CERN March 2018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3486150"/>
            <a:ext cx="7918450" cy="28575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Image title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031750"/>
            <a:ext cx="6440400" cy="12258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/>
              <a:t>Thank you message....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219200" y="4767263"/>
            <a:ext cx="6573000" cy="270000"/>
          </a:xfrm>
        </p:spPr>
        <p:txBody>
          <a:bodyPr/>
          <a:lstStyle/>
          <a:p>
            <a:r>
              <a:rPr lang="fr-FR" noProof="0"/>
              <a:t>Lucio Rossi - C&amp;SR3 -CERN March 2018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3714750"/>
            <a:ext cx="6440400" cy="9144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/>
              <a:t>Credits if needed: reference 1, reference 2 ...</a:t>
            </a:r>
          </a:p>
        </p:txBody>
      </p:sp>
      <p:pic>
        <p:nvPicPr>
          <p:cNvPr id="7" name="Image 6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705370063"/>
      </p:ext>
    </p:extLst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4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Text"/>
          <p:cNvSpPr txBox="1">
            <a:spLocks noGrp="1"/>
          </p:cNvSpPr>
          <p:nvPr>
            <p:ph type="title"/>
          </p:nvPr>
        </p:nvSpPr>
        <p:spPr>
          <a:xfrm>
            <a:off x="457200" y="4793159"/>
            <a:ext cx="8226854" cy="169802"/>
          </a:xfrm>
          <a:prstGeom prst="rect">
            <a:avLst/>
          </a:prstGeom>
        </p:spPr>
        <p:txBody>
          <a:bodyPr/>
          <a:lstStyle>
            <a:lvl1pPr algn="ctr">
              <a:defRPr sz="1050">
                <a:solidFill>
                  <a:schemeClr val="accent1">
                    <a:lumOff val="51343"/>
                  </a:schemeClr>
                </a:solidFill>
                <a:latin typeface="Optima"/>
                <a:ea typeface="Optima"/>
                <a:cs typeface="Optima"/>
                <a:sym typeface="Optima"/>
              </a:defRPr>
            </a:lvl1pPr>
          </a:lstStyle>
          <a:p>
            <a:r>
              <a:t>Title Text</a:t>
            </a:r>
          </a:p>
        </p:txBody>
      </p:sp>
      <p:pic>
        <p:nvPicPr>
          <p:cNvPr id="20" name="logooutline.eps" descr="logooutline.eps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799170" y="1997953"/>
            <a:ext cx="1545658" cy="1147593"/>
          </a:xfrm>
          <a:prstGeom prst="rect">
            <a:avLst/>
          </a:prstGeom>
          <a:ln w="12700">
            <a:miter lim="400000"/>
          </a:ln>
        </p:spPr>
      </p:pic>
      <p:sp>
        <p:nvSpPr>
          <p:cNvPr id="2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166927674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.xml"/><Relationship Id="rId13" Type="http://schemas.openxmlformats.org/officeDocument/2006/relationships/slideLayout" Target="../slideLayouts/slideLayout20.xml"/><Relationship Id="rId1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10.xml"/><Relationship Id="rId7" Type="http://schemas.openxmlformats.org/officeDocument/2006/relationships/slideLayout" Target="../slideLayouts/slideLayout14.xml"/><Relationship Id="rId12" Type="http://schemas.openxmlformats.org/officeDocument/2006/relationships/slideLayout" Target="../slideLayouts/slideLayout19.xml"/><Relationship Id="rId17" Type="http://schemas.openxmlformats.org/officeDocument/2006/relationships/slideLayout" Target="../slideLayouts/slideLayout24.xml"/><Relationship Id="rId2" Type="http://schemas.openxmlformats.org/officeDocument/2006/relationships/slideLayout" Target="../slideLayouts/slideLayout9.xml"/><Relationship Id="rId16" Type="http://schemas.openxmlformats.org/officeDocument/2006/relationships/slideLayout" Target="../slideLayouts/slideLayout23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8.xml"/><Relationship Id="rId6" Type="http://schemas.openxmlformats.org/officeDocument/2006/relationships/slideLayout" Target="../slideLayouts/slideLayout13.xml"/><Relationship Id="rId11" Type="http://schemas.openxmlformats.org/officeDocument/2006/relationships/slideLayout" Target="../slideLayouts/slideLayout18.xml"/><Relationship Id="rId5" Type="http://schemas.openxmlformats.org/officeDocument/2006/relationships/slideLayout" Target="../slideLayouts/slideLayout12.xml"/><Relationship Id="rId1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17.xml"/><Relationship Id="rId19" Type="http://schemas.openxmlformats.org/officeDocument/2006/relationships/theme" Target="../theme/theme2.xml"/><Relationship Id="rId4" Type="http://schemas.openxmlformats.org/officeDocument/2006/relationships/slideLayout" Target="../slideLayouts/slideLayout11.xml"/><Relationship Id="rId9" Type="http://schemas.openxmlformats.org/officeDocument/2006/relationships/slideLayout" Target="../slideLayouts/slideLayout16.xml"/><Relationship Id="rId14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3.xml"/><Relationship Id="rId3" Type="http://schemas.openxmlformats.org/officeDocument/2006/relationships/slideLayout" Target="../slideLayouts/slideLayout28.xml"/><Relationship Id="rId7" Type="http://schemas.openxmlformats.org/officeDocument/2006/relationships/slideLayout" Target="../slideLayouts/slideLayout32.xml"/><Relationship Id="rId2" Type="http://schemas.openxmlformats.org/officeDocument/2006/relationships/slideLayout" Target="../slideLayouts/slideLayout27.xml"/><Relationship Id="rId1" Type="http://schemas.openxmlformats.org/officeDocument/2006/relationships/slideLayout" Target="../slideLayouts/slideLayout26.xml"/><Relationship Id="rId6" Type="http://schemas.openxmlformats.org/officeDocument/2006/relationships/slideLayout" Target="../slideLayouts/slideLayout31.xml"/><Relationship Id="rId11" Type="http://schemas.openxmlformats.org/officeDocument/2006/relationships/image" Target="../media/image15.png"/><Relationship Id="rId5" Type="http://schemas.openxmlformats.org/officeDocument/2006/relationships/slideLayout" Target="../slideLayouts/slideLayout30.xml"/><Relationship Id="rId10" Type="http://schemas.openxmlformats.org/officeDocument/2006/relationships/theme" Target="../theme/theme3.xml"/><Relationship Id="rId4" Type="http://schemas.openxmlformats.org/officeDocument/2006/relationships/slideLayout" Target="../slideLayouts/slideLayout29.xml"/><Relationship Id="rId9" Type="http://schemas.openxmlformats.org/officeDocument/2006/relationships/slideLayout" Target="../slideLayouts/slideLayout3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54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028701"/>
            <a:ext cx="7920000" cy="356592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4767263"/>
            <a:ext cx="65508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100">
                <a:solidFill>
                  <a:schemeClr val="accent1"/>
                </a:solidFill>
              </a:defRPr>
            </a:lvl1pPr>
          </a:lstStyle>
          <a:p>
            <a:r>
              <a:rPr lang="fr-FR"/>
              <a:t>Lucio Rossi - C&amp;SR3 -CERN March 2018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4767263"/>
            <a:ext cx="3600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logooutline.eps" descr="logooutline.eps"/>
          <p:cNvPicPr>
            <a:picLocks noChangeAspect="1"/>
          </p:cNvPicPr>
          <p:nvPr/>
        </p:nvPicPr>
        <p:blipFill>
          <a:blip r:embed="rId20">
            <a:extLst/>
          </a:blip>
          <a:stretch>
            <a:fillRect/>
          </a:stretch>
        </p:blipFill>
        <p:spPr>
          <a:xfrm>
            <a:off x="3312001" y="1636247"/>
            <a:ext cx="2520001" cy="1871007"/>
          </a:xfrm>
          <a:prstGeom prst="rect">
            <a:avLst/>
          </a:prstGeom>
          <a:ln w="12700">
            <a:miter lim="400000"/>
          </a:ln>
        </p:spPr>
      </p:pic>
      <p:sp>
        <p:nvSpPr>
          <p:cNvPr id="3" name="Title Text"/>
          <p:cNvSpPr txBox="1">
            <a:spLocks noGrp="1"/>
          </p:cNvSpPr>
          <p:nvPr>
            <p:ph type="title"/>
          </p:nvPr>
        </p:nvSpPr>
        <p:spPr>
          <a:xfrm>
            <a:off x="457200" y="69055"/>
            <a:ext cx="8229600" cy="113109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 anchor="ctr">
            <a:normAutofit/>
          </a:bodyPr>
          <a:lstStyle/>
          <a:p>
            <a:r>
              <a:t>Title Text</a:t>
            </a:r>
          </a:p>
        </p:txBody>
      </p:sp>
      <p:sp>
        <p:nvSpPr>
          <p:cNvPr id="4" name="Body Level One…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94335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326217" y="4651847"/>
            <a:ext cx="226983" cy="230832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 anchor="ctr">
            <a:spAutoFit/>
          </a:bodyPr>
          <a:lstStyle>
            <a:lvl1pPr algn="r">
              <a:defRPr sz="900">
                <a:solidFill>
                  <a:srgbClr val="8897BD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69505500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  <p:sldLayoutId id="2147483672" r:id="rId13"/>
    <p:sldLayoutId id="2147483673" r:id="rId14"/>
    <p:sldLayoutId id="2147483674" r:id="rId15"/>
    <p:sldLayoutId id="2147483675" r:id="rId16"/>
    <p:sldLayoutId id="2147483676" r:id="rId17"/>
    <p:sldLayoutId id="2147483677" r:id="rId18"/>
  </p:sldLayoutIdLst>
  <p:transition spd="med"/>
  <p:txStyles>
    <p:titleStyle>
      <a:lvl1pPr marL="0" marR="0" indent="0" algn="l" defTabSz="6858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450" b="0" i="0" u="none" strike="noStrike" cap="none" spc="0" baseline="0">
          <a:ln>
            <a:noFill/>
          </a:ln>
          <a:solidFill>
            <a:srgbClr val="0055A0"/>
          </a:solidFill>
          <a:uFillTx/>
          <a:latin typeface="Arial"/>
          <a:ea typeface="Arial"/>
          <a:cs typeface="Arial"/>
          <a:sym typeface="Arial"/>
        </a:defRPr>
      </a:lvl1pPr>
      <a:lvl2pPr marL="0" marR="0" indent="0" algn="l" defTabSz="6858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450" b="0" i="0" u="none" strike="noStrike" cap="none" spc="0" baseline="0">
          <a:ln>
            <a:noFill/>
          </a:ln>
          <a:solidFill>
            <a:srgbClr val="0055A0"/>
          </a:solidFill>
          <a:uFillTx/>
          <a:latin typeface="Arial"/>
          <a:ea typeface="Arial"/>
          <a:cs typeface="Arial"/>
          <a:sym typeface="Arial"/>
        </a:defRPr>
      </a:lvl2pPr>
      <a:lvl3pPr marL="0" marR="0" indent="0" algn="l" defTabSz="6858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450" b="0" i="0" u="none" strike="noStrike" cap="none" spc="0" baseline="0">
          <a:ln>
            <a:noFill/>
          </a:ln>
          <a:solidFill>
            <a:srgbClr val="0055A0"/>
          </a:solidFill>
          <a:uFillTx/>
          <a:latin typeface="Arial"/>
          <a:ea typeface="Arial"/>
          <a:cs typeface="Arial"/>
          <a:sym typeface="Arial"/>
        </a:defRPr>
      </a:lvl3pPr>
      <a:lvl4pPr marL="0" marR="0" indent="0" algn="l" defTabSz="6858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450" b="0" i="0" u="none" strike="noStrike" cap="none" spc="0" baseline="0">
          <a:ln>
            <a:noFill/>
          </a:ln>
          <a:solidFill>
            <a:srgbClr val="0055A0"/>
          </a:solidFill>
          <a:uFillTx/>
          <a:latin typeface="Arial"/>
          <a:ea typeface="Arial"/>
          <a:cs typeface="Arial"/>
          <a:sym typeface="Arial"/>
        </a:defRPr>
      </a:lvl4pPr>
      <a:lvl5pPr marL="0" marR="0" indent="0" algn="l" defTabSz="6858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450" b="0" i="0" u="none" strike="noStrike" cap="none" spc="0" baseline="0">
          <a:ln>
            <a:noFill/>
          </a:ln>
          <a:solidFill>
            <a:srgbClr val="0055A0"/>
          </a:solidFill>
          <a:uFillTx/>
          <a:latin typeface="Arial"/>
          <a:ea typeface="Arial"/>
          <a:cs typeface="Arial"/>
          <a:sym typeface="Arial"/>
        </a:defRPr>
      </a:lvl5pPr>
      <a:lvl6pPr marL="0" marR="0" indent="0" algn="l" defTabSz="6858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450" b="0" i="0" u="none" strike="noStrike" cap="none" spc="0" baseline="0">
          <a:ln>
            <a:noFill/>
          </a:ln>
          <a:solidFill>
            <a:srgbClr val="0055A0"/>
          </a:solidFill>
          <a:uFillTx/>
          <a:latin typeface="Arial"/>
          <a:ea typeface="Arial"/>
          <a:cs typeface="Arial"/>
          <a:sym typeface="Arial"/>
        </a:defRPr>
      </a:lvl6pPr>
      <a:lvl7pPr marL="0" marR="0" indent="0" algn="l" defTabSz="6858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450" b="0" i="0" u="none" strike="noStrike" cap="none" spc="0" baseline="0">
          <a:ln>
            <a:noFill/>
          </a:ln>
          <a:solidFill>
            <a:srgbClr val="0055A0"/>
          </a:solidFill>
          <a:uFillTx/>
          <a:latin typeface="Arial"/>
          <a:ea typeface="Arial"/>
          <a:cs typeface="Arial"/>
          <a:sym typeface="Arial"/>
        </a:defRPr>
      </a:lvl7pPr>
      <a:lvl8pPr marL="0" marR="0" indent="0" algn="l" defTabSz="6858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450" b="0" i="0" u="none" strike="noStrike" cap="none" spc="0" baseline="0">
          <a:ln>
            <a:noFill/>
          </a:ln>
          <a:solidFill>
            <a:srgbClr val="0055A0"/>
          </a:solidFill>
          <a:uFillTx/>
          <a:latin typeface="Arial"/>
          <a:ea typeface="Arial"/>
          <a:cs typeface="Arial"/>
          <a:sym typeface="Arial"/>
        </a:defRPr>
      </a:lvl8pPr>
      <a:lvl9pPr marL="0" marR="0" indent="0" algn="l" defTabSz="6858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450" b="0" i="0" u="none" strike="noStrike" cap="none" spc="0" baseline="0">
          <a:ln>
            <a:noFill/>
          </a:ln>
          <a:solidFill>
            <a:srgbClr val="0055A0"/>
          </a:solidFill>
          <a:uFillTx/>
          <a:latin typeface="Arial"/>
          <a:ea typeface="Arial"/>
          <a:cs typeface="Arial"/>
          <a:sym typeface="Arial"/>
        </a:defRPr>
      </a:lvl9pPr>
    </p:titleStyle>
    <p:bodyStyle>
      <a:lvl1pPr marL="370332" marR="0" indent="-342900" algn="l" defTabSz="685800" rtl="0" latinLnBrk="0">
        <a:lnSpc>
          <a:spcPct val="100000"/>
        </a:lnSpc>
        <a:spcBef>
          <a:spcPts val="525"/>
        </a:spcBef>
        <a:spcAft>
          <a:spcPts val="0"/>
        </a:spcAft>
        <a:buClr>
          <a:srgbClr val="0055A0"/>
        </a:buClr>
        <a:buSzPct val="80000"/>
        <a:buFont typeface="Arial"/>
        <a:buChar char="•"/>
        <a:tabLst/>
        <a:defRPr sz="2250" b="0" i="0" u="none" strike="noStrike" cap="none" spc="0" baseline="0">
          <a:ln>
            <a:noFill/>
          </a:ln>
          <a:solidFill>
            <a:srgbClr val="0055A0"/>
          </a:solidFill>
          <a:uFillTx/>
          <a:latin typeface="Arial"/>
          <a:ea typeface="Arial"/>
          <a:cs typeface="Arial"/>
          <a:sym typeface="Arial"/>
        </a:defRPr>
      </a:lvl1pPr>
      <a:lvl2pPr marL="731696" marR="0" indent="-395654" algn="l" defTabSz="685800" rtl="0" latinLnBrk="0">
        <a:lnSpc>
          <a:spcPct val="100000"/>
        </a:lnSpc>
        <a:spcBef>
          <a:spcPts val="525"/>
        </a:spcBef>
        <a:spcAft>
          <a:spcPts val="0"/>
        </a:spcAft>
        <a:buClr>
          <a:srgbClr val="0055A0"/>
        </a:buClr>
        <a:buSzPct val="90000"/>
        <a:buFont typeface="Arial"/>
        <a:buChar char="•"/>
        <a:tabLst/>
        <a:defRPr sz="2250" b="0" i="0" u="none" strike="noStrike" cap="none" spc="0" baseline="0">
          <a:ln>
            <a:noFill/>
          </a:ln>
          <a:solidFill>
            <a:srgbClr val="0055A0"/>
          </a:solidFill>
          <a:uFillTx/>
          <a:latin typeface="Arial"/>
          <a:ea typeface="Arial"/>
          <a:cs typeface="Arial"/>
          <a:sym typeface="Arial"/>
        </a:defRPr>
      </a:lvl2pPr>
      <a:lvl3pPr marL="883825" marR="0" indent="-321469" algn="l" defTabSz="685800" rtl="0" latinLnBrk="0">
        <a:lnSpc>
          <a:spcPct val="100000"/>
        </a:lnSpc>
        <a:spcBef>
          <a:spcPts val="525"/>
        </a:spcBef>
        <a:spcAft>
          <a:spcPts val="0"/>
        </a:spcAft>
        <a:buClr>
          <a:srgbClr val="0055A0"/>
        </a:buClr>
        <a:buSzPct val="85000"/>
        <a:buFont typeface="Arial"/>
        <a:buChar char="•"/>
        <a:tabLst/>
        <a:defRPr sz="2250" b="0" i="0" u="none" strike="noStrike" cap="none" spc="0" baseline="0">
          <a:ln>
            <a:noFill/>
          </a:ln>
          <a:solidFill>
            <a:srgbClr val="0055A0"/>
          </a:solidFill>
          <a:uFillTx/>
          <a:latin typeface="Arial"/>
          <a:ea typeface="Arial"/>
          <a:cs typeface="Arial"/>
          <a:sym typeface="Arial"/>
        </a:defRPr>
      </a:lvl3pPr>
      <a:lvl4pPr marL="1167575" marR="0" indent="-385763" algn="l" defTabSz="685800" rtl="0" latinLnBrk="0">
        <a:lnSpc>
          <a:spcPct val="100000"/>
        </a:lnSpc>
        <a:spcBef>
          <a:spcPts val="525"/>
        </a:spcBef>
        <a:spcAft>
          <a:spcPts val="0"/>
        </a:spcAft>
        <a:buClr>
          <a:srgbClr val="0055A0"/>
        </a:buClr>
        <a:buSzPct val="90000"/>
        <a:buFont typeface="Arial"/>
        <a:buChar char="•"/>
        <a:tabLst/>
        <a:defRPr sz="2250" b="0" i="0" u="none" strike="noStrike" cap="none" spc="0" baseline="0">
          <a:ln>
            <a:noFill/>
          </a:ln>
          <a:solidFill>
            <a:srgbClr val="0055A0"/>
          </a:solidFill>
          <a:uFillTx/>
          <a:latin typeface="Arial"/>
          <a:ea typeface="Arial"/>
          <a:cs typeface="Arial"/>
          <a:sym typeface="Arial"/>
        </a:defRPr>
      </a:lvl4pPr>
      <a:lvl5pPr marL="1366457" marR="0" indent="-385763" algn="l" defTabSz="685800" rtl="0" latinLnBrk="0">
        <a:lnSpc>
          <a:spcPct val="100000"/>
        </a:lnSpc>
        <a:spcBef>
          <a:spcPts val="525"/>
        </a:spcBef>
        <a:spcAft>
          <a:spcPts val="0"/>
        </a:spcAft>
        <a:buClr>
          <a:srgbClr val="0055A0"/>
        </a:buClr>
        <a:buSzPct val="100000"/>
        <a:buFont typeface="Arial"/>
        <a:buChar char="•"/>
        <a:tabLst/>
        <a:defRPr sz="2250" b="0" i="0" u="none" strike="noStrike" cap="none" spc="0" baseline="0">
          <a:ln>
            <a:noFill/>
          </a:ln>
          <a:solidFill>
            <a:srgbClr val="0055A0"/>
          </a:solidFill>
          <a:uFillTx/>
          <a:latin typeface="Arial"/>
          <a:ea typeface="Arial"/>
          <a:cs typeface="Arial"/>
          <a:sym typeface="Arial"/>
        </a:defRPr>
      </a:lvl5pPr>
      <a:lvl6pPr marL="1344167" marR="0" indent="-205739" algn="l" defTabSz="685800" rtl="0" latinLnBrk="0">
        <a:lnSpc>
          <a:spcPct val="100000"/>
        </a:lnSpc>
        <a:spcBef>
          <a:spcPts val="525"/>
        </a:spcBef>
        <a:spcAft>
          <a:spcPts val="0"/>
        </a:spcAft>
        <a:buClr>
          <a:srgbClr val="0055A0"/>
        </a:buClr>
        <a:buSzPct val="100000"/>
        <a:buFont typeface="Arial"/>
        <a:buChar char="-"/>
        <a:tabLst/>
        <a:defRPr sz="2250" b="0" i="0" u="none" strike="noStrike" cap="none" spc="0" baseline="0">
          <a:ln>
            <a:noFill/>
          </a:ln>
          <a:solidFill>
            <a:srgbClr val="0055A0"/>
          </a:solidFill>
          <a:uFillTx/>
          <a:latin typeface="Arial"/>
          <a:ea typeface="Arial"/>
          <a:cs typeface="Arial"/>
          <a:sym typeface="Arial"/>
        </a:defRPr>
      </a:lvl6pPr>
      <a:lvl7pPr marL="1531619" marR="0" indent="-228599" algn="l" defTabSz="685800" rtl="0" latinLnBrk="0">
        <a:lnSpc>
          <a:spcPct val="100000"/>
        </a:lnSpc>
        <a:spcBef>
          <a:spcPts val="525"/>
        </a:spcBef>
        <a:spcAft>
          <a:spcPts val="0"/>
        </a:spcAft>
        <a:buClr>
          <a:srgbClr val="0055A0"/>
        </a:buClr>
        <a:buSzPct val="100000"/>
        <a:buFont typeface="Arial"/>
        <a:buChar char="•"/>
        <a:tabLst/>
        <a:defRPr sz="2250" b="0" i="0" u="none" strike="noStrike" cap="none" spc="0" baseline="0">
          <a:ln>
            <a:noFill/>
          </a:ln>
          <a:solidFill>
            <a:srgbClr val="0055A0"/>
          </a:solidFill>
          <a:uFillTx/>
          <a:latin typeface="Arial"/>
          <a:ea typeface="Arial"/>
          <a:cs typeface="Arial"/>
          <a:sym typeface="Arial"/>
        </a:defRPr>
      </a:lvl7pPr>
      <a:lvl8pPr marL="1724786" marR="0" indent="-257174" algn="l" defTabSz="685800" rtl="0" latinLnBrk="0">
        <a:lnSpc>
          <a:spcPct val="100000"/>
        </a:lnSpc>
        <a:spcBef>
          <a:spcPts val="525"/>
        </a:spcBef>
        <a:spcAft>
          <a:spcPts val="0"/>
        </a:spcAft>
        <a:buClr>
          <a:srgbClr val="0055A0"/>
        </a:buClr>
        <a:buSzPct val="100000"/>
        <a:buFont typeface="Arial"/>
        <a:buChar char="▪"/>
        <a:tabLst/>
        <a:defRPr sz="2250" b="0" i="0" u="none" strike="noStrike" cap="none" spc="0" baseline="0">
          <a:ln>
            <a:noFill/>
          </a:ln>
          <a:solidFill>
            <a:srgbClr val="0055A0"/>
          </a:solidFill>
          <a:uFillTx/>
          <a:latin typeface="Arial"/>
          <a:ea typeface="Arial"/>
          <a:cs typeface="Arial"/>
          <a:sym typeface="Arial"/>
        </a:defRPr>
      </a:lvl8pPr>
      <a:lvl9pPr marL="1868804" marR="0" indent="-257174" algn="l" defTabSz="685800" rtl="0" latinLnBrk="0">
        <a:lnSpc>
          <a:spcPct val="100000"/>
        </a:lnSpc>
        <a:spcBef>
          <a:spcPts val="525"/>
        </a:spcBef>
        <a:spcAft>
          <a:spcPts val="0"/>
        </a:spcAft>
        <a:buClr>
          <a:srgbClr val="0055A0"/>
        </a:buClr>
        <a:buSzPct val="100000"/>
        <a:buFont typeface="Arial"/>
        <a:buChar char="•"/>
        <a:tabLst/>
        <a:defRPr sz="2250" b="0" i="0" u="none" strike="noStrike" cap="none" spc="0" baseline="0">
          <a:ln>
            <a:noFill/>
          </a:ln>
          <a:solidFill>
            <a:srgbClr val="0055A0"/>
          </a:solidFill>
          <a:uFillTx/>
          <a:latin typeface="Arial"/>
          <a:ea typeface="Arial"/>
          <a:cs typeface="Arial"/>
          <a:sym typeface="Arial"/>
        </a:defRPr>
      </a:lvl9pPr>
    </p:bodyStyle>
    <p:otherStyle>
      <a:lvl1pPr marL="0" marR="0" indent="0" algn="r" defTabSz="6858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1pPr>
      <a:lvl2pPr marL="0" marR="0" indent="342900" algn="r" defTabSz="6858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2pPr>
      <a:lvl3pPr marL="0" marR="0" indent="685800" algn="r" defTabSz="6858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3pPr>
      <a:lvl4pPr marL="0" marR="0" indent="1028700" algn="r" defTabSz="6858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4pPr>
      <a:lvl5pPr marL="0" marR="0" indent="1371600" algn="r" defTabSz="6858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5pPr>
      <a:lvl6pPr marL="0" marR="0" indent="1714500" algn="r" defTabSz="6858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6pPr>
      <a:lvl7pPr marL="0" marR="0" indent="2057400" algn="r" defTabSz="6858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7pPr>
      <a:lvl8pPr marL="0" marR="0" indent="2400300" algn="r" defTabSz="6858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8pPr>
      <a:lvl9pPr marL="0" marR="0" indent="2743200" algn="r" defTabSz="6858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1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54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 dirty="0"/>
              <a:t>Slide title – line 1 – Arial 30 </a:t>
            </a:r>
            <a:r>
              <a:rPr lang="en-GB" noProof="0" dirty="0" err="1"/>
              <a:t>pt</a:t>
            </a:r>
            <a:r>
              <a:rPr lang="en-GB" noProof="0" dirty="0"/>
              <a:t>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028701"/>
            <a:ext cx="7920000" cy="356592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4767263"/>
            <a:ext cx="65508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675">
                <a:solidFill>
                  <a:schemeClr val="accent1"/>
                </a:solidFill>
              </a:defRPr>
            </a:lvl1pPr>
          </a:lstStyle>
          <a:p>
            <a:r>
              <a:rPr lang="en-GB" dirty="0"/>
              <a:t>A. Rossi, International Review of the HL-LHC Collimation System, CERN, 11-12 February 2019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4767263"/>
            <a:ext cx="3600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675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5284877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</p:sldLayoutIdLst>
  <p:hf hdr="0" dt="0"/>
  <p:txStyles>
    <p:titleStyle>
      <a:lvl1pPr algn="ctr" defTabSz="257175" rtl="0" eaLnBrk="1" latinLnBrk="0" hangingPunct="1">
        <a:spcBef>
          <a:spcPct val="0"/>
        </a:spcBef>
        <a:buNone/>
        <a:defRPr sz="24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192881" indent="-192881" algn="l" defTabSz="257175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575" kern="1200">
          <a:solidFill>
            <a:schemeClr val="accent5"/>
          </a:solidFill>
          <a:latin typeface="+mn-lt"/>
          <a:ea typeface="+mn-ea"/>
          <a:cs typeface="+mn-cs"/>
        </a:defRPr>
      </a:lvl1pPr>
      <a:lvl2pPr marL="417910" indent="-160735" algn="l" defTabSz="257175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350" kern="1200">
          <a:solidFill>
            <a:schemeClr val="accent5"/>
          </a:solidFill>
          <a:latin typeface="+mn-lt"/>
          <a:ea typeface="+mn-ea"/>
          <a:cs typeface="+mn-cs"/>
        </a:defRPr>
      </a:lvl2pPr>
      <a:lvl3pPr marL="642938" indent="-128588" algn="l" defTabSz="257175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125" kern="1200">
          <a:solidFill>
            <a:schemeClr val="accent5"/>
          </a:solidFill>
          <a:latin typeface="+mn-lt"/>
          <a:ea typeface="+mn-ea"/>
          <a:cs typeface="+mn-cs"/>
        </a:defRPr>
      </a:lvl3pPr>
      <a:lvl4pPr marL="900113" indent="-128588" algn="l" defTabSz="257175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013" kern="1200">
          <a:solidFill>
            <a:schemeClr val="accent5"/>
          </a:solidFill>
          <a:latin typeface="+mn-lt"/>
          <a:ea typeface="+mn-ea"/>
          <a:cs typeface="+mn-cs"/>
        </a:defRPr>
      </a:lvl4pPr>
      <a:lvl5pPr marL="1157288" indent="-128588" algn="l" defTabSz="257175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9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1414463" indent="-128588" algn="l" defTabSz="257175" rtl="0" eaLnBrk="1" latinLnBrk="0" hangingPunct="1">
        <a:spcBef>
          <a:spcPct val="20000"/>
        </a:spcBef>
        <a:buFont typeface="Arial"/>
        <a:buChar char="•"/>
        <a:defRPr sz="1125" kern="1200">
          <a:solidFill>
            <a:schemeClr val="tx1"/>
          </a:solidFill>
          <a:latin typeface="+mn-lt"/>
          <a:ea typeface="+mn-ea"/>
          <a:cs typeface="+mn-cs"/>
        </a:defRPr>
      </a:lvl6pPr>
      <a:lvl7pPr marL="1671638" indent="-128588" algn="l" defTabSz="257175" rtl="0" eaLnBrk="1" latinLnBrk="0" hangingPunct="1">
        <a:spcBef>
          <a:spcPct val="20000"/>
        </a:spcBef>
        <a:buFont typeface="Arial"/>
        <a:buChar char="•"/>
        <a:defRPr sz="1125" kern="1200">
          <a:solidFill>
            <a:schemeClr val="tx1"/>
          </a:solidFill>
          <a:latin typeface="+mn-lt"/>
          <a:ea typeface="+mn-ea"/>
          <a:cs typeface="+mn-cs"/>
        </a:defRPr>
      </a:lvl7pPr>
      <a:lvl8pPr marL="1928813" indent="-128588" algn="l" defTabSz="257175" rtl="0" eaLnBrk="1" latinLnBrk="0" hangingPunct="1">
        <a:spcBef>
          <a:spcPct val="20000"/>
        </a:spcBef>
        <a:buFont typeface="Arial"/>
        <a:buChar char="•"/>
        <a:defRPr sz="1125" kern="1200">
          <a:solidFill>
            <a:schemeClr val="tx1"/>
          </a:solidFill>
          <a:latin typeface="+mn-lt"/>
          <a:ea typeface="+mn-ea"/>
          <a:cs typeface="+mn-cs"/>
        </a:defRPr>
      </a:lvl8pPr>
      <a:lvl9pPr marL="2185988" indent="-128588" algn="l" defTabSz="257175" rtl="0" eaLnBrk="1" latinLnBrk="0" hangingPunct="1">
        <a:spcBef>
          <a:spcPct val="20000"/>
        </a:spcBef>
        <a:buFont typeface="Arial"/>
        <a:buChar char="•"/>
        <a:defRPr sz="112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257175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algn="l" defTabSz="257175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2pPr>
      <a:lvl3pPr marL="514350" algn="l" defTabSz="257175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3pPr>
      <a:lvl4pPr marL="771525" algn="l" defTabSz="257175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4pPr>
      <a:lvl5pPr marL="1028700" algn="l" defTabSz="257175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5pPr>
      <a:lvl6pPr marL="1285875" algn="l" defTabSz="257175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543050" algn="l" defTabSz="257175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800225" algn="l" defTabSz="257175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algn="l" defTabSz="257175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emf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7.xml"/><Relationship Id="rId5" Type="http://schemas.openxmlformats.org/officeDocument/2006/relationships/image" Target="../media/image28.emf"/><Relationship Id="rId4" Type="http://schemas.openxmlformats.org/officeDocument/2006/relationships/image" Target="../media/image27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30.xml"/><Relationship Id="rId4" Type="http://schemas.openxmlformats.org/officeDocument/2006/relationships/image" Target="../media/image31.emf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36.emf"/><Relationship Id="rId5" Type="http://schemas.openxmlformats.org/officeDocument/2006/relationships/oleObject" Target="../embeddings/oleObject3.bin"/><Relationship Id="rId4" Type="http://schemas.openxmlformats.org/officeDocument/2006/relationships/image" Target="../media/image18.emf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37.emf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9.emf"/><Relationship Id="rId5" Type="http://schemas.openxmlformats.org/officeDocument/2006/relationships/package" Target="../embeddings/Microsoft_Word_Document.docx"/><Relationship Id="rId4" Type="http://schemas.openxmlformats.org/officeDocument/2006/relationships/image" Target="../media/image18.emf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re 17"/>
          <p:cNvSpPr>
            <a:spLocks noGrp="1"/>
          </p:cNvSpPr>
          <p:nvPr>
            <p:ph type="ctrTitle"/>
          </p:nvPr>
        </p:nvSpPr>
        <p:spPr>
          <a:xfrm>
            <a:off x="1371600" y="2139702"/>
            <a:ext cx="7200000" cy="1656184"/>
          </a:xfrm>
        </p:spPr>
        <p:txBody>
          <a:bodyPr/>
          <a:lstStyle/>
          <a:p>
            <a:r>
              <a:rPr lang="en-US" dirty="0">
                <a:solidFill>
                  <a:schemeClr val="tx2"/>
                </a:solidFill>
              </a:rPr>
              <a:t>HL-LHC Options</a:t>
            </a:r>
            <a:br>
              <a:rPr lang="en-US" dirty="0">
                <a:solidFill>
                  <a:schemeClr val="tx2"/>
                </a:solidFill>
              </a:rPr>
            </a:br>
            <a:r>
              <a:rPr lang="en-US" dirty="0">
                <a:solidFill>
                  <a:schemeClr val="tx2"/>
                </a:solidFill>
              </a:rPr>
              <a:t>Reasons for Embarking on 3 Additional Options in the Baseline</a:t>
            </a:r>
          </a:p>
        </p:txBody>
      </p:sp>
      <p:sp>
        <p:nvSpPr>
          <p:cNvPr id="19" name="Sous-titre 18"/>
          <p:cNvSpPr>
            <a:spLocks noGrp="1"/>
          </p:cNvSpPr>
          <p:nvPr>
            <p:ph type="subTitle" idx="1"/>
          </p:nvPr>
        </p:nvSpPr>
        <p:spPr>
          <a:xfrm>
            <a:off x="1371600" y="3939902"/>
            <a:ext cx="6480000" cy="403498"/>
          </a:xfrm>
        </p:spPr>
        <p:txBody>
          <a:bodyPr/>
          <a:lstStyle/>
          <a:p>
            <a:r>
              <a:rPr lang="fr-CH" dirty="0"/>
              <a:t>Oliver Brüning</a:t>
            </a:r>
            <a:endParaRPr lang="en-GB" dirty="0"/>
          </a:p>
        </p:txBody>
      </p:sp>
      <p:sp>
        <p:nvSpPr>
          <p:cNvPr id="20" name="Espace réservé du texte 19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b="0" i="0" dirty="0">
                <a:solidFill>
                  <a:schemeClr val="bg2"/>
                </a:solidFill>
              </a:rPr>
              <a:t>Annual HL-LHC meeting – 14-16 October 2019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632507-A01C-FB4B-83F4-FE9C1D5784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 dirty="0"/>
              <a:t>Hollow Electron Lens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0AC42A-1EAF-7C49-A2BE-83C67E5192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9512" y="699542"/>
            <a:ext cx="8795280" cy="4128998"/>
          </a:xfrm>
        </p:spPr>
        <p:txBody>
          <a:bodyPr>
            <a:normAutofit/>
          </a:bodyPr>
          <a:lstStyle/>
          <a:p>
            <a:r>
              <a:rPr lang="en-US" sz="2600" dirty="0"/>
              <a:t>Several reviews organized that underlined the necessity and benefit during 2012 to 2017: </a:t>
            </a:r>
            <a:r>
              <a:rPr lang="en-US" sz="1900" dirty="0"/>
              <a:t>internal review 2012; Intern. Review on the needs in 2016; Intern. technical readiness 2017</a:t>
            </a:r>
          </a:p>
          <a:p>
            <a:r>
              <a:rPr lang="en-US" sz="2600" dirty="0">
                <a:sym typeface="Wingdings" pitchFamily="2" charset="2"/>
              </a:rPr>
              <a:t>No clear demonstration of definite need for operation:</a:t>
            </a:r>
          </a:p>
          <a:p>
            <a:pPr marL="0" indent="0">
              <a:buNone/>
            </a:pPr>
            <a:r>
              <a:rPr lang="en-US" sz="1800" dirty="0">
                <a:sym typeface="Wingdings" pitchFamily="2" charset="2"/>
              </a:rPr>
              <a:t>      Loss spikes of Run1 not evident during Run2; but beam dynamics and losses with</a:t>
            </a:r>
          </a:p>
          <a:p>
            <a:pPr marL="0" indent="0">
              <a:buNone/>
            </a:pPr>
            <a:r>
              <a:rPr lang="en-US" sz="1800" dirty="0">
                <a:sym typeface="Wingdings" pitchFamily="2" charset="2"/>
              </a:rPr>
              <a:t>      HL-LHC beams [2x beam intensity and beam-beam] not easily predictable</a:t>
            </a:r>
          </a:p>
          <a:p>
            <a:pPr>
              <a:spcAft>
                <a:spcPts val="600"/>
              </a:spcAft>
            </a:pPr>
            <a:r>
              <a:rPr lang="en-US" sz="2600" dirty="0">
                <a:sym typeface="Wingdings" pitchFamily="2" charset="2"/>
              </a:rPr>
              <a:t>But clear outline of risk when operating with a beam with over 30MJ stored beam energy in beam halo [&gt; 3</a:t>
            </a:r>
            <a:r>
              <a:rPr lang="en-US" sz="2600" dirty="0">
                <a:latin typeface="Symbol" pitchFamily="2" charset="2"/>
                <a:sym typeface="Wingdings" pitchFamily="2" charset="2"/>
              </a:rPr>
              <a:t>s</a:t>
            </a:r>
            <a:r>
              <a:rPr lang="en-US" sz="2600" dirty="0">
                <a:sym typeface="Wingdings" pitchFamily="2" charset="2"/>
              </a:rPr>
              <a:t>]	</a:t>
            </a:r>
          </a:p>
          <a:p>
            <a:pPr marL="0" indent="0" algn="ctr">
              <a:spcBef>
                <a:spcPts val="624"/>
              </a:spcBef>
              <a:buNone/>
            </a:pPr>
            <a:r>
              <a:rPr lang="en-US" sz="2600" dirty="0">
                <a:solidFill>
                  <a:srgbClr val="00B050"/>
                </a:solidFill>
                <a:sym typeface="Wingdings" pitchFamily="2" charset="2"/>
              </a:rPr>
              <a:t> Prudent mitigation of risk for efficient operation! </a:t>
            </a:r>
            <a:r>
              <a:rPr lang="en-US" sz="2600" dirty="0">
                <a:solidFill>
                  <a:srgbClr val="00B050"/>
                </a:solidFill>
              </a:rPr>
              <a:t> 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E7F02E0-89C1-5149-A479-B296983562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10</a:t>
            </a:fld>
            <a:endParaRPr lang="fr-FR"/>
          </a:p>
        </p:txBody>
      </p:sp>
      <p:sp>
        <p:nvSpPr>
          <p:cNvPr id="6" name="Footer Placeholder 2">
            <a:extLst>
              <a:ext uri="{FF2B5EF4-FFF2-40B4-BE49-F238E27FC236}">
                <a16:creationId xmlns:a16="http://schemas.microsoft.com/office/drawing/2014/main" id="{201D23B1-0EB7-E24D-A993-E4FCC6A8AC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838604" y="4846286"/>
            <a:ext cx="6627000" cy="270000"/>
          </a:xfrm>
        </p:spPr>
        <p:txBody>
          <a:bodyPr/>
          <a:lstStyle/>
          <a:p>
            <a:r>
              <a:rPr lang="en-US" dirty="0">
                <a:solidFill>
                  <a:schemeClr val="bg2"/>
                </a:solidFill>
              </a:rPr>
              <a:t>Annual HL-LHC meeting – 14-16 October 2019, FNAL USA</a:t>
            </a:r>
          </a:p>
        </p:txBody>
      </p:sp>
    </p:spTree>
    <p:extLst>
      <p:ext uri="{BB962C8B-B14F-4D97-AF65-F5344CB8AC3E}">
        <p14:creationId xmlns:p14="http://schemas.microsoft.com/office/powerpoint/2010/main" val="123939220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2000" y="-20538"/>
            <a:ext cx="5940000" cy="540000"/>
          </a:xfrm>
        </p:spPr>
        <p:txBody>
          <a:bodyPr/>
          <a:lstStyle/>
          <a:p>
            <a:r>
              <a:rPr lang="en-US" u="sng" dirty="0"/>
              <a:t>Motivations</a:t>
            </a:r>
            <a:endParaRPr lang="en-GB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93658" y="483518"/>
            <a:ext cx="6434442" cy="1007351"/>
          </a:xfrm>
        </p:spPr>
        <p:txBody>
          <a:bodyPr>
            <a:noAutofit/>
          </a:bodyPr>
          <a:lstStyle/>
          <a:p>
            <a:r>
              <a:rPr lang="en-GB" sz="1500" dirty="0"/>
              <a:t>Around 5% of the beams is in the tails (&gt; 3.5 sigma), compared to 0.22% for Gaussian </a:t>
            </a:r>
          </a:p>
          <a:p>
            <a:r>
              <a:rPr lang="en-GB" sz="1500" dirty="0"/>
              <a:t>Factor 22 difference: </a:t>
            </a:r>
            <a:r>
              <a:rPr lang="en-GB" sz="1500" dirty="0">
                <a:solidFill>
                  <a:srgbClr val="FB963C"/>
                </a:solidFill>
              </a:rPr>
              <a:t>scaling to HL-LHC parameters = 33.6 MJ </a:t>
            </a:r>
            <a:r>
              <a:rPr lang="en-GB" sz="1500" dirty="0"/>
              <a:t>vs 1.48 MJ</a:t>
            </a:r>
          </a:p>
          <a:p>
            <a:r>
              <a:rPr lang="en-GB" sz="1500" dirty="0"/>
              <a:t>No apparent correlation with energy</a:t>
            </a:r>
          </a:p>
          <a:p>
            <a:endParaRPr lang="en-GB" sz="15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342900"/>
            <a:fld id="{BFDCA1C4-9514-7B4F-976F-D92F7E296653}" type="slidenum">
              <a:rPr lang="fr-FR">
                <a:solidFill>
                  <a:srgbClr val="64BCD9"/>
                </a:solidFill>
                <a:latin typeface="Arial"/>
              </a:rPr>
              <a:pPr defTabSz="342900"/>
              <a:t>11</a:t>
            </a:fld>
            <a:endParaRPr lang="fr-FR">
              <a:solidFill>
                <a:srgbClr val="64BCD9"/>
              </a:solidFill>
              <a:latin typeface="Arial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03748" y="1544935"/>
            <a:ext cx="4536504" cy="3402378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CEA889D5-5203-774F-AC72-BBEB9E1A457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14140" y="4853113"/>
            <a:ext cx="6718300" cy="368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447012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" name="MD results"/>
          <p:cNvSpPr txBox="1">
            <a:spLocks noGrp="1"/>
          </p:cNvSpPr>
          <p:nvPr>
            <p:ph type="title"/>
          </p:nvPr>
        </p:nvSpPr>
        <p:spPr>
          <a:xfrm>
            <a:off x="372797" y="68614"/>
            <a:ext cx="8226854" cy="705333"/>
          </a:xfrm>
          <a:prstGeom prst="rect">
            <a:avLst/>
          </a:prstGeom>
        </p:spPr>
        <p:txBody>
          <a:bodyPr/>
          <a:lstStyle/>
          <a:p>
            <a:r>
              <a:rPr u="sng" dirty="0"/>
              <a:t>MD results</a:t>
            </a:r>
          </a:p>
        </p:txBody>
      </p:sp>
      <p:sp>
        <p:nvSpPr>
          <p:cNvPr id="523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479055" y="4788769"/>
            <a:ext cx="207747" cy="230832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12</a:t>
            </a:fld>
            <a:endParaRPr/>
          </a:p>
        </p:txBody>
      </p:sp>
      <p:pic>
        <p:nvPicPr>
          <p:cNvPr id="524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168845" y="1605426"/>
            <a:ext cx="4432700" cy="2567483"/>
          </a:xfrm>
          <a:prstGeom prst="rect">
            <a:avLst/>
          </a:prstGeom>
          <a:ln w="12700">
            <a:miter lim="400000"/>
          </a:ln>
        </p:spPr>
      </p:pic>
      <p:sp>
        <p:nvSpPr>
          <p:cNvPr id="525" name="Studies at injection, step size 50um/5s, with 1 bunch…"/>
          <p:cNvSpPr txBox="1"/>
          <p:nvPr/>
        </p:nvSpPr>
        <p:spPr>
          <a:xfrm>
            <a:off x="1215013" y="771946"/>
            <a:ext cx="6532334" cy="80278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34289" rIns="34289">
            <a:spAutoFit/>
          </a:bodyPr>
          <a:lstStyle/>
          <a:p>
            <a:pPr>
              <a:spcBef>
                <a:spcPts val="525"/>
              </a:spcBef>
              <a:defRPr sz="140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pPr>
            <a:r>
              <a:rPr sz="1050"/>
              <a:t>Studies at injection, step size 50um/5s, with 1 bunch</a:t>
            </a:r>
          </a:p>
          <a:p>
            <a:pPr>
              <a:spcBef>
                <a:spcPts val="525"/>
              </a:spcBef>
              <a:defRPr sz="1400">
                <a:latin typeface="Verdana"/>
                <a:ea typeface="Verdana"/>
                <a:cs typeface="Verdana"/>
                <a:sym typeface="Verdana"/>
              </a:defRPr>
            </a:pPr>
            <a:r>
              <a:rPr sz="1050"/>
              <a:t>Measurements confirm overpopulation of beam tails.The fraction of particles in the </a:t>
            </a:r>
            <a:r>
              <a:rPr sz="1050" b="1"/>
              <a:t>tails over 4</a:t>
            </a:r>
            <a:r>
              <a:rPr sz="1050" b="1" i="1"/>
              <a:t>σ </a:t>
            </a:r>
            <a:r>
              <a:rPr sz="1050"/>
              <a:t>has also been evaluated, from which it has obtained that in the </a:t>
            </a:r>
            <a:r>
              <a:rPr sz="1050" b="1">
                <a:solidFill>
                  <a:srgbClr val="FF2600"/>
                </a:solidFill>
              </a:rPr>
              <a:t>horizontal plane it is in a range between 2% and 3%</a:t>
            </a:r>
            <a:r>
              <a:rPr sz="1050"/>
              <a:t>, while in the </a:t>
            </a:r>
            <a:r>
              <a:rPr sz="1050" b="1">
                <a:solidFill>
                  <a:srgbClr val="008F00"/>
                </a:solidFill>
              </a:rPr>
              <a:t>vertical plane between 3% and 6%.</a:t>
            </a:r>
            <a:r>
              <a:rPr sz="1050"/>
              <a:t> </a:t>
            </a:r>
            <a:endParaRPr sz="900"/>
          </a:p>
        </p:txBody>
      </p:sp>
      <p:sp>
        <p:nvSpPr>
          <p:cNvPr id="526" name="H.Morales, P.Racano"/>
          <p:cNvSpPr txBox="1"/>
          <p:nvPr/>
        </p:nvSpPr>
        <p:spPr>
          <a:xfrm>
            <a:off x="6171061" y="4264079"/>
            <a:ext cx="1502589" cy="30008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34289" rIns="34289">
            <a:spAutoFit/>
          </a:bodyPr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sz="1350"/>
              <a:t>H.Morales, P.Racano</a:t>
            </a:r>
          </a:p>
        </p:txBody>
      </p:sp>
      <p:sp>
        <p:nvSpPr>
          <p:cNvPr id="527" name="2019-02-11 International Review HL-LHC Collimation System                                                   Belen Salvachua"/>
          <p:cNvSpPr txBox="1"/>
          <p:nvPr/>
        </p:nvSpPr>
        <p:spPr>
          <a:xfrm>
            <a:off x="1827919" y="4788768"/>
            <a:ext cx="5657880" cy="2308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34289" rIns="34289" anchor="ctr">
            <a:spAutoFit/>
          </a:bodyPr>
          <a:lstStyle>
            <a:lvl1pPr algn="ctr">
              <a:defRPr sz="1200">
                <a:solidFill>
                  <a:srgbClr val="8897BD"/>
                </a:solidFill>
              </a:defRPr>
            </a:lvl1pPr>
          </a:lstStyle>
          <a:p>
            <a:r>
              <a:rPr sz="900"/>
              <a:t>2019-02-11 International Review HL-LHC Collimation System                                                   Belen Salvachua</a:t>
            </a:r>
          </a:p>
        </p:txBody>
      </p:sp>
    </p:spTree>
    <p:extLst>
      <p:ext uri="{BB962C8B-B14F-4D97-AF65-F5344CB8AC3E}">
        <p14:creationId xmlns:p14="http://schemas.microsoft.com/office/powerpoint/2010/main" val="3713677676"/>
      </p:ext>
    </p:extLst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 dirty="0"/>
              <a:t>Motivations</a:t>
            </a:r>
            <a:endParaRPr lang="en-GB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2000" y="735546"/>
            <a:ext cx="5940000" cy="4158462"/>
          </a:xfrm>
        </p:spPr>
        <p:txBody>
          <a:bodyPr>
            <a:normAutofit/>
          </a:bodyPr>
          <a:lstStyle/>
          <a:p>
            <a:r>
              <a:rPr lang="en-US" dirty="0"/>
              <a:t>Crab Cavity failure can induce fast (few turns) orbit shift or bunch rotation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r>
              <a:rPr lang="en-GB" dirty="0"/>
              <a:t>Small earthquakes (Geothermie2020)</a:t>
            </a:r>
          </a:p>
          <a:p>
            <a:r>
              <a:rPr lang="en-GB" dirty="0"/>
              <a:t>In 2012 and 2016 LHC operation sometimes sudden beam losses occurred =&gt; beam dumps in HL-LHC? </a:t>
            </a:r>
          </a:p>
          <a:p>
            <a:r>
              <a:rPr lang="en-GB" dirty="0"/>
              <a:t>Increase of operational margin (e.g. less sensitive to transients)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342900"/>
            <a:fld id="{BFDCA1C4-9514-7B4F-976F-D92F7E296653}" type="slidenum">
              <a:rPr lang="fr-FR">
                <a:solidFill>
                  <a:srgbClr val="64BCD9"/>
                </a:solidFill>
                <a:latin typeface="Arial"/>
              </a:rPr>
              <a:pPr defTabSz="342900"/>
              <a:t>13</a:t>
            </a:fld>
            <a:endParaRPr lang="fr-FR">
              <a:solidFill>
                <a:srgbClr val="64BCD9"/>
              </a:solidFill>
              <a:latin typeface="Arial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27784" y="1282158"/>
            <a:ext cx="3337453" cy="215368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404523" y="1131590"/>
            <a:ext cx="1582484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342900"/>
            <a:r>
              <a:rPr lang="en-US" sz="1350" dirty="0">
                <a:solidFill>
                  <a:srgbClr val="FF0000"/>
                </a:solidFill>
                <a:latin typeface="Arial"/>
              </a:rPr>
              <a:t>Orbit shift (&gt;1.5</a:t>
            </a:r>
            <a:r>
              <a:rPr lang="en-US" sz="1350" dirty="0">
                <a:solidFill>
                  <a:srgbClr val="FF0000"/>
                </a:solidFill>
                <a:latin typeface="Symbol" panose="05050102010706020507" pitchFamily="18" charset="2"/>
              </a:rPr>
              <a:t>s</a:t>
            </a:r>
            <a:r>
              <a:rPr lang="en-US" sz="1350" dirty="0">
                <a:solidFill>
                  <a:srgbClr val="FF0000"/>
                </a:solidFill>
                <a:latin typeface="Arial"/>
              </a:rPr>
              <a:t>) </a:t>
            </a:r>
            <a:endParaRPr lang="en-GB" sz="1350" dirty="0">
              <a:solidFill>
                <a:srgbClr val="FF0000"/>
              </a:solidFill>
              <a:latin typeface="Arial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-752528" y="1834549"/>
            <a:ext cx="18473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342900"/>
            <a:endParaRPr lang="en-US" sz="1350" dirty="0">
              <a:solidFill>
                <a:prstClr val="black"/>
              </a:solidFill>
              <a:latin typeface="Arial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B0B5E366-0E9D-6842-B4A1-E606942910D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91680" y="4853113"/>
            <a:ext cx="6718300" cy="368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753531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 dirty="0"/>
              <a:t>Principle of Hollow Electron Lens</a:t>
            </a:r>
            <a:endParaRPr lang="en-GB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2000" y="789552"/>
            <a:ext cx="5940000" cy="4104456"/>
          </a:xfrm>
        </p:spPr>
        <p:txBody>
          <a:bodyPr>
            <a:normAutofit lnSpcReduction="10000"/>
          </a:bodyPr>
          <a:lstStyle/>
          <a:p>
            <a:r>
              <a:rPr lang="en-GB" dirty="0"/>
              <a:t>Circulating beam travelling inside a hollow electron beam (cylindrical shell) over a short distance</a:t>
            </a:r>
          </a:p>
          <a:p>
            <a:r>
              <a:rPr lang="en-GB" dirty="0"/>
              <a:t>Halo particles kicked to higher amplitudes </a:t>
            </a:r>
            <a:br>
              <a:rPr lang="en-GB" dirty="0"/>
            </a:br>
            <a:r>
              <a:rPr lang="en-GB" dirty="0"/>
              <a:t>by electromagnetic field of electron beam </a:t>
            </a:r>
            <a:br>
              <a:rPr lang="en-GB" dirty="0"/>
            </a:br>
            <a:r>
              <a:rPr lang="en-GB" dirty="0"/>
              <a:t>(slow process)</a:t>
            </a:r>
          </a:p>
          <a:p>
            <a:r>
              <a:rPr lang="en-GB" dirty="0"/>
              <a:t>Eventually hit collimators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GB" dirty="0"/>
          </a:p>
          <a:p>
            <a:endParaRPr lang="en-US" dirty="0"/>
          </a:p>
          <a:p>
            <a:endParaRPr lang="en-GB" dirty="0"/>
          </a:p>
          <a:p>
            <a:r>
              <a:rPr lang="en-GB" dirty="0"/>
              <a:t>Circulating beam core not affected (in field-free region)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14</a:t>
            </a:fld>
            <a:endParaRPr lang="fr-FR"/>
          </a:p>
        </p:txBody>
      </p:sp>
      <p:grpSp>
        <p:nvGrpSpPr>
          <p:cNvPr id="9" name="Group 8"/>
          <p:cNvGrpSpPr/>
          <p:nvPr/>
        </p:nvGrpSpPr>
        <p:grpSpPr>
          <a:xfrm>
            <a:off x="5707107" y="1128000"/>
            <a:ext cx="1771235" cy="2997696"/>
            <a:chOff x="6599008" y="677406"/>
            <a:chExt cx="2361647" cy="3996928"/>
          </a:xfrm>
        </p:grpSpPr>
        <p:pic>
          <p:nvPicPr>
            <p:cNvPr id="10" name="Picture 9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599008" y="677406"/>
              <a:ext cx="2361647" cy="39969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12700" cap="flat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" name="Rectangle 10"/>
            <p:cNvSpPr/>
            <p:nvPr/>
          </p:nvSpPr>
          <p:spPr>
            <a:xfrm>
              <a:off x="7596336" y="4130593"/>
              <a:ext cx="1128497" cy="430887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fr-FR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750" i="1" dirty="0"/>
                <a:t>Courtesy of </a:t>
              </a:r>
            </a:p>
            <a:p>
              <a:r>
                <a:rPr lang="en-US" sz="750" i="1" dirty="0">
                  <a:solidFill>
                    <a:srgbClr val="0093BE"/>
                  </a:solidFill>
                </a:rPr>
                <a:t>G. </a:t>
              </a:r>
              <a:r>
                <a:rPr lang="en-US" sz="750" i="1" dirty="0" err="1">
                  <a:solidFill>
                    <a:srgbClr val="0093BE"/>
                  </a:solidFill>
                </a:rPr>
                <a:t>Stancari</a:t>
              </a:r>
              <a:endParaRPr lang="en-US" sz="750" i="1" dirty="0"/>
            </a:p>
          </p:txBody>
        </p:sp>
        <p:pic>
          <p:nvPicPr>
            <p:cNvPr id="12" name="Picture 11" descr="radius-hel.pdf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037439" y="1275606"/>
              <a:ext cx="796197" cy="355226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16" name="Picture 1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40177" y="2247715"/>
            <a:ext cx="3071883" cy="184096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C44D9621-7505-414C-BB95-00EB99F275A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752910" y="4853113"/>
            <a:ext cx="6718300" cy="368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145779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15</a:t>
            </a:fld>
            <a:endParaRPr lang="fr-FR"/>
          </a:p>
        </p:txBody>
      </p:sp>
      <p:grpSp>
        <p:nvGrpSpPr>
          <p:cNvPr id="60" name="Group 59"/>
          <p:cNvGrpSpPr/>
          <p:nvPr/>
        </p:nvGrpSpPr>
        <p:grpSpPr>
          <a:xfrm>
            <a:off x="1729504" y="465516"/>
            <a:ext cx="6293198" cy="3737633"/>
            <a:chOff x="611560" y="836712"/>
            <a:chExt cx="8390931" cy="4983510"/>
          </a:xfrm>
        </p:grpSpPr>
        <p:grpSp>
          <p:nvGrpSpPr>
            <p:cNvPr id="40" name="Group 39"/>
            <p:cNvGrpSpPr/>
            <p:nvPr/>
          </p:nvGrpSpPr>
          <p:grpSpPr>
            <a:xfrm>
              <a:off x="611560" y="836712"/>
              <a:ext cx="7931224" cy="4813142"/>
              <a:chOff x="755576" y="1052736"/>
              <a:chExt cx="7931224" cy="4813142"/>
            </a:xfrm>
          </p:grpSpPr>
          <p:grpSp>
            <p:nvGrpSpPr>
              <p:cNvPr id="21" name="Group 20"/>
              <p:cNvGrpSpPr/>
              <p:nvPr/>
            </p:nvGrpSpPr>
            <p:grpSpPr>
              <a:xfrm>
                <a:off x="755576" y="1052736"/>
                <a:ext cx="7931224" cy="4813142"/>
                <a:chOff x="755576" y="1052736"/>
                <a:chExt cx="7931224" cy="4813142"/>
              </a:xfrm>
            </p:grpSpPr>
            <p:pic>
              <p:nvPicPr>
                <p:cNvPr id="4" name="Picture 3"/>
                <p:cNvPicPr>
                  <a:picLocks noChangeAspect="1"/>
                </p:cNvPicPr>
                <p:nvPr/>
              </p:nvPicPr>
              <p:blipFill rotWithShape="1"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/>
              </p:blipFill>
              <p:spPr>
                <a:xfrm>
                  <a:off x="755576" y="1052736"/>
                  <a:ext cx="7488832" cy="4813142"/>
                </a:xfrm>
                <a:prstGeom prst="rect">
                  <a:avLst/>
                </a:prstGeom>
              </p:spPr>
            </p:pic>
            <p:cxnSp>
              <p:nvCxnSpPr>
                <p:cNvPr id="5" name="Straight Connector 4"/>
                <p:cNvCxnSpPr/>
                <p:nvPr/>
              </p:nvCxnSpPr>
              <p:spPr>
                <a:xfrm>
                  <a:off x="2684204" y="4455863"/>
                  <a:ext cx="1659283" cy="846333"/>
                </a:xfrm>
                <a:prstGeom prst="line">
                  <a:avLst/>
                </a:prstGeom>
                <a:ln w="952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" name="Straight Connector 5"/>
                <p:cNvCxnSpPr/>
                <p:nvPr/>
              </p:nvCxnSpPr>
              <p:spPr>
                <a:xfrm>
                  <a:off x="7236296" y="3166351"/>
                  <a:ext cx="1450504" cy="720080"/>
                </a:xfrm>
                <a:prstGeom prst="line">
                  <a:avLst/>
                </a:prstGeom>
                <a:ln w="952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" name="Straight Connector 6"/>
                <p:cNvCxnSpPr/>
                <p:nvPr/>
              </p:nvCxnSpPr>
              <p:spPr>
                <a:xfrm flipH="1">
                  <a:off x="4343487" y="3886431"/>
                  <a:ext cx="4343313" cy="1415765"/>
                </a:xfrm>
                <a:prstGeom prst="line">
                  <a:avLst/>
                </a:prstGeom>
                <a:ln w="9525">
                  <a:solidFill>
                    <a:schemeClr val="tx1"/>
                  </a:solidFill>
                  <a:headEnd type="stealth" w="med" len="lg"/>
                  <a:tailEnd type="stealt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8" name="TextBox 7"/>
                <p:cNvSpPr txBox="1"/>
                <p:nvPr/>
              </p:nvSpPr>
              <p:spPr>
                <a:xfrm rot="20430800">
                  <a:off x="6536043" y="4025906"/>
                  <a:ext cx="1017839" cy="53878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defTabSz="514350">
                    <a:defRPr/>
                  </a:pPr>
                  <a:r>
                    <a:rPr lang="en-GB" sz="1013" dirty="0">
                      <a:solidFill>
                        <a:prstClr val="black"/>
                      </a:solidFill>
                      <a:latin typeface="Calibri" panose="020F0502020204030204"/>
                    </a:rPr>
                    <a:t>~ 4000 mm</a:t>
                  </a:r>
                </a:p>
              </p:txBody>
            </p:sp>
          </p:grpSp>
          <p:cxnSp>
            <p:nvCxnSpPr>
              <p:cNvPr id="22" name="Straight Connector 21"/>
              <p:cNvCxnSpPr/>
              <p:nvPr/>
            </p:nvCxnSpPr>
            <p:spPr>
              <a:xfrm flipV="1">
                <a:off x="1187624" y="2636913"/>
                <a:ext cx="6892013" cy="2179704"/>
              </a:xfrm>
              <a:prstGeom prst="line">
                <a:avLst/>
              </a:prstGeom>
              <a:ln w="34925">
                <a:solidFill>
                  <a:srgbClr val="FF0000"/>
                </a:solidFill>
                <a:tailEnd type="stealt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3" name="TextBox 22"/>
              <p:cNvSpPr txBox="1"/>
              <p:nvPr/>
            </p:nvSpPr>
            <p:spPr>
              <a:xfrm rot="20545830" flipH="1">
                <a:off x="1086249" y="4223292"/>
                <a:ext cx="1683779" cy="33094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defTabSz="514350">
                  <a:defRPr/>
                </a:pPr>
                <a:r>
                  <a:rPr lang="en-GB" sz="1013" b="1" dirty="0">
                    <a:solidFill>
                      <a:srgbClr val="FF0000"/>
                    </a:solidFill>
                    <a:latin typeface="Calibri" panose="020F0502020204030204"/>
                  </a:rPr>
                  <a:t>HL-LHC protons</a:t>
                </a:r>
              </a:p>
            </p:txBody>
          </p:sp>
          <p:cxnSp>
            <p:nvCxnSpPr>
              <p:cNvPr id="24" name="Straight Arrow Connector 23"/>
              <p:cNvCxnSpPr/>
              <p:nvPr/>
            </p:nvCxnSpPr>
            <p:spPr>
              <a:xfrm flipH="1">
                <a:off x="7092280" y="2316271"/>
                <a:ext cx="576064" cy="574275"/>
              </a:xfrm>
              <a:prstGeom prst="straightConnector1">
                <a:avLst/>
              </a:prstGeom>
              <a:ln w="41275">
                <a:solidFill>
                  <a:srgbClr val="FFFF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Arrow Connector 24"/>
              <p:cNvCxnSpPr/>
              <p:nvPr/>
            </p:nvCxnSpPr>
            <p:spPr>
              <a:xfrm flipH="1">
                <a:off x="1897403" y="4284757"/>
                <a:ext cx="871080" cy="884016"/>
              </a:xfrm>
              <a:prstGeom prst="straightConnector1">
                <a:avLst/>
              </a:prstGeom>
              <a:ln w="41275">
                <a:solidFill>
                  <a:srgbClr val="FFFF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Arrow Connector 25"/>
              <p:cNvCxnSpPr/>
              <p:nvPr/>
            </p:nvCxnSpPr>
            <p:spPr>
              <a:xfrm flipH="1">
                <a:off x="2771801" y="2906287"/>
                <a:ext cx="4272868" cy="1362729"/>
              </a:xfrm>
              <a:prstGeom prst="straightConnector1">
                <a:avLst/>
              </a:prstGeom>
              <a:ln w="41275">
                <a:solidFill>
                  <a:srgbClr val="FFFF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9" name="TextBox 38"/>
              <p:cNvSpPr txBox="1"/>
              <p:nvPr/>
            </p:nvSpPr>
            <p:spPr>
              <a:xfrm rot="18962905" flipH="1">
                <a:off x="6988947" y="2177132"/>
                <a:ext cx="994113" cy="33094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defTabSz="514350">
                  <a:defRPr/>
                </a:pPr>
                <a:r>
                  <a:rPr lang="en-GB" sz="1013" b="1" dirty="0">
                    <a:solidFill>
                      <a:srgbClr val="FFFF00"/>
                    </a:solidFill>
                    <a:latin typeface="Calibri" panose="020F0502020204030204"/>
                  </a:rPr>
                  <a:t>e - ring</a:t>
                </a:r>
              </a:p>
            </p:txBody>
          </p:sp>
        </p:grpSp>
        <p:sp>
          <p:nvSpPr>
            <p:cNvPr id="41" name="TextBox 40"/>
            <p:cNvSpPr txBox="1"/>
            <p:nvPr/>
          </p:nvSpPr>
          <p:spPr>
            <a:xfrm>
              <a:off x="2681909" y="5327779"/>
              <a:ext cx="755460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514350">
                <a:defRPr/>
              </a:pPr>
              <a:r>
                <a:rPr lang="en-GB" sz="900" dirty="0">
                  <a:solidFill>
                    <a:prstClr val="black"/>
                  </a:solidFill>
                  <a:latin typeface="Calibri" panose="020F0502020204030204"/>
                </a:rPr>
                <a:t>Collector</a:t>
              </a:r>
            </a:p>
          </p:txBody>
        </p:sp>
        <p:cxnSp>
          <p:nvCxnSpPr>
            <p:cNvPr id="42" name="Straight Arrow Connector 41"/>
            <p:cNvCxnSpPr>
              <a:stCxn id="41" idx="1"/>
            </p:cNvCxnSpPr>
            <p:nvPr/>
          </p:nvCxnSpPr>
          <p:spPr>
            <a:xfrm flipH="1" flipV="1">
              <a:off x="1765917" y="5028099"/>
              <a:ext cx="915992" cy="545901"/>
            </a:xfrm>
            <a:prstGeom prst="straightConnector1">
              <a:avLst/>
            </a:prstGeom>
            <a:ln w="158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Arrow Connector 44"/>
            <p:cNvCxnSpPr>
              <a:stCxn id="47" idx="1"/>
            </p:cNvCxnSpPr>
            <p:nvPr/>
          </p:nvCxnSpPr>
          <p:spPr>
            <a:xfrm flipV="1">
              <a:off x="6051922" y="3019530"/>
              <a:ext cx="432048" cy="2092994"/>
            </a:xfrm>
            <a:prstGeom prst="straightConnector1">
              <a:avLst/>
            </a:prstGeom>
            <a:ln w="158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Arrow Connector 45"/>
            <p:cNvCxnSpPr>
              <a:stCxn id="47" idx="1"/>
            </p:cNvCxnSpPr>
            <p:nvPr/>
          </p:nvCxnSpPr>
          <p:spPr>
            <a:xfrm flipH="1" flipV="1">
              <a:off x="3670591" y="3826724"/>
              <a:ext cx="2381331" cy="1285801"/>
            </a:xfrm>
            <a:prstGeom prst="straightConnector1">
              <a:avLst/>
            </a:prstGeom>
            <a:ln w="158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7" name="TextBox 46"/>
            <p:cNvSpPr txBox="1"/>
            <p:nvPr/>
          </p:nvSpPr>
          <p:spPr>
            <a:xfrm>
              <a:off x="6051922" y="4958637"/>
              <a:ext cx="1284017" cy="3077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514350">
                <a:defRPr/>
              </a:pPr>
              <a:r>
                <a:rPr lang="en-GB" sz="900" dirty="0">
                  <a:solidFill>
                    <a:prstClr val="black"/>
                  </a:solidFill>
                  <a:latin typeface="Calibri" panose="020F0502020204030204"/>
                </a:rPr>
                <a:t>Main solenoids</a:t>
              </a:r>
            </a:p>
          </p:txBody>
        </p:sp>
        <p:sp>
          <p:nvSpPr>
            <p:cNvPr id="56" name="TextBox 55"/>
            <p:cNvSpPr txBox="1"/>
            <p:nvPr/>
          </p:nvSpPr>
          <p:spPr>
            <a:xfrm>
              <a:off x="7815550" y="2929470"/>
              <a:ext cx="1186941" cy="3077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514350">
                <a:defRPr/>
              </a:pPr>
              <a:r>
                <a:rPr lang="en-GB" sz="900" dirty="0">
                  <a:solidFill>
                    <a:prstClr val="black"/>
                  </a:solidFill>
                  <a:latin typeface="Calibri" panose="020F0502020204030204"/>
                </a:rPr>
                <a:t>E-gun solenoid</a:t>
              </a:r>
            </a:p>
          </p:txBody>
        </p:sp>
        <p:cxnSp>
          <p:nvCxnSpPr>
            <p:cNvPr id="57" name="Straight Arrow Connector 56"/>
            <p:cNvCxnSpPr/>
            <p:nvPr/>
          </p:nvCxnSpPr>
          <p:spPr>
            <a:xfrm flipH="1" flipV="1">
              <a:off x="7524328" y="2253447"/>
              <a:ext cx="706617" cy="720912"/>
            </a:xfrm>
            <a:prstGeom prst="straightConnector1">
              <a:avLst/>
            </a:prstGeom>
            <a:ln w="158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1" name="TextBox 60"/>
          <p:cNvSpPr txBox="1"/>
          <p:nvPr/>
        </p:nvSpPr>
        <p:spPr>
          <a:xfrm>
            <a:off x="1696969" y="95293"/>
            <a:ext cx="40230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u="sng" dirty="0">
                <a:solidFill>
                  <a:schemeClr val="bg2"/>
                </a:solidFill>
              </a:rPr>
              <a:t>The system configuration</a:t>
            </a:r>
          </a:p>
        </p:txBody>
      </p:sp>
      <p:sp>
        <p:nvSpPr>
          <p:cNvPr id="62" name="TextBox 61"/>
          <p:cNvSpPr txBox="1"/>
          <p:nvPr/>
        </p:nvSpPr>
        <p:spPr>
          <a:xfrm>
            <a:off x="2141730" y="4197359"/>
            <a:ext cx="5408358" cy="71558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just" defTabSz="514350">
              <a:defRPr/>
            </a:pPr>
            <a:r>
              <a:rPr lang="en-GB" sz="1350" dirty="0">
                <a:solidFill>
                  <a:prstClr val="black"/>
                </a:solidFill>
                <a:latin typeface="Calibri" panose="020F0502020204030204"/>
              </a:rPr>
              <a:t>Electrons are produced by the  cathode of an e-gun.</a:t>
            </a:r>
          </a:p>
          <a:p>
            <a:pPr algn="just" defTabSz="514350">
              <a:defRPr/>
            </a:pPr>
            <a:r>
              <a:rPr lang="en-GB" sz="1350" dirty="0">
                <a:solidFill>
                  <a:prstClr val="black"/>
                </a:solidFill>
                <a:latin typeface="Calibri" panose="020F0502020204030204"/>
              </a:rPr>
              <a:t>A system of superconducting solenoids cooled at 4.5K generates the magnetic field to tune de size and steer the trajectory of the electron ring.</a:t>
            </a:r>
          </a:p>
        </p:txBody>
      </p:sp>
      <p:grpSp>
        <p:nvGrpSpPr>
          <p:cNvPr id="88" name="Group 87"/>
          <p:cNvGrpSpPr/>
          <p:nvPr/>
        </p:nvGrpSpPr>
        <p:grpSpPr>
          <a:xfrm>
            <a:off x="1363134" y="829267"/>
            <a:ext cx="3436700" cy="1165826"/>
            <a:chOff x="348271" y="1076585"/>
            <a:chExt cx="4582266" cy="1554435"/>
          </a:xfrm>
        </p:grpSpPr>
        <p:pic>
          <p:nvPicPr>
            <p:cNvPr id="63" name="Picture 62" descr="Book-red - PDF-XChange Editor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 rot="9848122">
              <a:off x="348271" y="1374850"/>
              <a:ext cx="4582266" cy="981843"/>
            </a:xfrm>
            <a:prstGeom prst="rect">
              <a:avLst/>
            </a:prstGeom>
          </p:spPr>
        </p:pic>
        <p:sp>
          <p:nvSpPr>
            <p:cNvPr id="64" name="TextBox 63"/>
            <p:cNvSpPr txBox="1"/>
            <p:nvPr/>
          </p:nvSpPr>
          <p:spPr>
            <a:xfrm rot="20696925">
              <a:off x="1616404" y="1076585"/>
              <a:ext cx="2520280" cy="55399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GB" sz="1050" dirty="0"/>
                <a:t>Force directed radially inward</a:t>
              </a:r>
            </a:p>
          </p:txBody>
        </p:sp>
        <p:sp>
          <p:nvSpPr>
            <p:cNvPr id="86" name="TextBox 85"/>
            <p:cNvSpPr txBox="1"/>
            <p:nvPr/>
          </p:nvSpPr>
          <p:spPr>
            <a:xfrm rot="20651339">
              <a:off x="1191224" y="2292465"/>
              <a:ext cx="1827638" cy="338555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GB" sz="1050" dirty="0"/>
                <a:t>Magnetic flux lines</a:t>
              </a:r>
            </a:p>
          </p:txBody>
        </p:sp>
        <p:sp>
          <p:nvSpPr>
            <p:cNvPr id="87" name="TextBox 86"/>
            <p:cNvSpPr txBox="1"/>
            <p:nvPr/>
          </p:nvSpPr>
          <p:spPr>
            <a:xfrm rot="20651339">
              <a:off x="2870012" y="1815658"/>
              <a:ext cx="1061513" cy="55399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GB" sz="1050" dirty="0"/>
                <a:t>e trajectory</a:t>
              </a:r>
            </a:p>
          </p:txBody>
        </p:sp>
      </p:grpSp>
      <p:sp>
        <p:nvSpPr>
          <p:cNvPr id="33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3953700" y="115528"/>
            <a:ext cx="4913100" cy="270000"/>
          </a:xfrm>
          <a:prstGeom prst="rect">
            <a:avLst/>
          </a:prstGeom>
        </p:spPr>
        <p:txBody>
          <a:bodyPr anchor="b"/>
          <a:lstStyle/>
          <a:p>
            <a:pPr algn="r"/>
            <a:r>
              <a:rPr lang="en-GB" dirty="0">
                <a:solidFill>
                  <a:srgbClr val="3E9EC3"/>
                </a:solidFill>
              </a:rPr>
              <a:t>D. Perini, 8</a:t>
            </a:r>
            <a:r>
              <a:rPr lang="en-GB" baseline="30000" dirty="0">
                <a:solidFill>
                  <a:srgbClr val="3E9EC3"/>
                </a:solidFill>
              </a:rPr>
              <a:t>th</a:t>
            </a:r>
            <a:r>
              <a:rPr lang="en-GB" dirty="0">
                <a:solidFill>
                  <a:srgbClr val="3E9EC3"/>
                </a:solidFill>
              </a:rPr>
              <a:t> HL-LHC Collaboration Meeting, CERN, 15-18 October 2018</a:t>
            </a:r>
          </a:p>
        </p:txBody>
      </p:sp>
      <p:cxnSp>
        <p:nvCxnSpPr>
          <p:cNvPr id="34" name="Straight Arrow Connector 33"/>
          <p:cNvCxnSpPr/>
          <p:nvPr/>
        </p:nvCxnSpPr>
        <p:spPr>
          <a:xfrm flipH="1" flipV="1">
            <a:off x="4896036" y="2517745"/>
            <a:ext cx="756084" cy="1419947"/>
          </a:xfrm>
          <a:prstGeom prst="straightConnector1">
            <a:avLst/>
          </a:prstGeom>
          <a:ln w="15875">
            <a:solidFill>
              <a:schemeClr val="bg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5140979" y="3921901"/>
            <a:ext cx="1220206" cy="21929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en-US" sz="825" dirty="0">
                <a:solidFill>
                  <a:schemeClr val="bg2"/>
                </a:solidFill>
              </a:rPr>
              <a:t>room for BGC monitor</a:t>
            </a:r>
            <a:endParaRPr lang="en-GB" sz="825" dirty="0">
              <a:solidFill>
                <a:schemeClr val="bg2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6711901" y="3096331"/>
            <a:ext cx="1046453" cy="98103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825" dirty="0">
                <a:solidFill>
                  <a:schemeClr val="bg2"/>
                </a:solidFill>
              </a:rPr>
              <a:t>BPMs integrated in vacuum chamber</a:t>
            </a:r>
          </a:p>
          <a:p>
            <a:pPr algn="ctr"/>
            <a:endParaRPr lang="en-US" sz="825" dirty="0">
              <a:solidFill>
                <a:schemeClr val="bg2"/>
              </a:solidFill>
            </a:endParaRPr>
          </a:p>
          <a:p>
            <a:pPr algn="ctr"/>
            <a:r>
              <a:rPr lang="en-US" sz="825" dirty="0">
                <a:solidFill>
                  <a:schemeClr val="bg2"/>
                </a:solidFill>
              </a:rPr>
              <a:t>Checking for diagnostics at collector</a:t>
            </a:r>
            <a:endParaRPr lang="en-GB" sz="825" dirty="0">
              <a:solidFill>
                <a:schemeClr val="bg2"/>
              </a:solidFill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E607DC6F-48BB-904D-ADE2-90FB117762C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35696" y="4848582"/>
            <a:ext cx="6718300" cy="368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59828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37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F56C47-E7FD-D343-A524-F7DFE655A0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 dirty="0"/>
              <a:t>Power Converter optimization and Modulator strategy for HEL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F0D02AF-DB66-114B-9C30-57466DA635D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1339800"/>
            <a:ext cx="7920000" cy="3680222"/>
          </a:xfrm>
        </p:spPr>
        <p:txBody>
          <a:bodyPr/>
          <a:lstStyle/>
          <a:p>
            <a:r>
              <a:rPr lang="en-US" dirty="0"/>
              <a:t>Power converters recovered and updated at CERN where possible</a:t>
            </a:r>
          </a:p>
          <a:p>
            <a:r>
              <a:rPr lang="en-US" dirty="0"/>
              <a:t>Modulator: participation to the design by Russian personnel under BE/RF supervision (under discussion)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5A72BEE-5D8E-1E44-AACC-32D85EA762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16</a:t>
            </a:fld>
            <a:endParaRPr lang="fr-FR"/>
          </a:p>
        </p:txBody>
      </p:sp>
      <p:sp>
        <p:nvSpPr>
          <p:cNvPr id="6" name="Footer Placeholder 2">
            <a:extLst>
              <a:ext uri="{FF2B5EF4-FFF2-40B4-BE49-F238E27FC236}">
                <a16:creationId xmlns:a16="http://schemas.microsoft.com/office/drawing/2014/main" id="{77B59D42-953A-274E-8E35-921D532792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838604" y="4846286"/>
            <a:ext cx="6627000" cy="270000"/>
          </a:xfrm>
        </p:spPr>
        <p:txBody>
          <a:bodyPr/>
          <a:lstStyle/>
          <a:p>
            <a:r>
              <a:rPr lang="en-US" dirty="0">
                <a:solidFill>
                  <a:schemeClr val="bg2"/>
                </a:solidFill>
              </a:rPr>
              <a:t>Annual HL-LHC meeting – 14-16 October 2019, FNAL USA</a:t>
            </a:r>
          </a:p>
        </p:txBody>
      </p:sp>
    </p:spTree>
    <p:extLst>
      <p:ext uri="{BB962C8B-B14F-4D97-AF65-F5344CB8AC3E}">
        <p14:creationId xmlns:p14="http://schemas.microsoft.com/office/powerpoint/2010/main" val="2109741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632507-A01C-FB4B-83F4-FE9C1D5784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 dirty="0"/>
              <a:t>Hollow Electron Lens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0AC42A-1EAF-7C49-A2BE-83C67E5192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9512" y="699542"/>
            <a:ext cx="8795280" cy="4128998"/>
          </a:xfrm>
        </p:spPr>
        <p:txBody>
          <a:bodyPr>
            <a:normAutofit/>
          </a:bodyPr>
          <a:lstStyle/>
          <a:p>
            <a:r>
              <a:rPr lang="en-US" sz="2600" dirty="0"/>
              <a:t>Organized review for technical readiness and design maturity for production in October 2018</a:t>
            </a:r>
          </a:p>
          <a:p>
            <a:r>
              <a:rPr lang="en-US" sz="2600" dirty="0"/>
              <a:t>International Collimation Review at CERN 11-12 Feb </a:t>
            </a:r>
            <a:r>
              <a:rPr lang="en-US" dirty="0"/>
              <a:t>2019: </a:t>
            </a:r>
            <a:r>
              <a:rPr lang="en-US" sz="1800" dirty="0"/>
              <a:t>https://</a:t>
            </a:r>
            <a:r>
              <a:rPr lang="en-US" sz="1800" dirty="0" err="1"/>
              <a:t>indico.cern.ch</a:t>
            </a:r>
            <a:r>
              <a:rPr lang="en-US" sz="1800" dirty="0"/>
              <a:t>/event/780182/ </a:t>
            </a:r>
            <a:endParaRPr lang="en-US" dirty="0"/>
          </a:p>
          <a:p>
            <a:r>
              <a:rPr lang="en-US" sz="2600" dirty="0"/>
              <a:t>Prepared resource document for CERN groups and HL-LHC Work Packages: EDMS</a:t>
            </a:r>
            <a:r>
              <a:rPr lang="en-US" dirty="0"/>
              <a:t> 2186609</a:t>
            </a:r>
            <a:endParaRPr lang="en-US" sz="2600" dirty="0"/>
          </a:p>
          <a:p>
            <a:pPr marL="0" indent="0">
              <a:buNone/>
            </a:pPr>
            <a:r>
              <a:rPr lang="en-US" sz="2600" dirty="0">
                <a:sym typeface="Wingdings" pitchFamily="2" charset="2"/>
              </a:rPr>
              <a:t>	 lowered CERN core cost to ca. 35% of total budget</a:t>
            </a:r>
          </a:p>
          <a:p>
            <a:r>
              <a:rPr lang="en-US" sz="2600" dirty="0">
                <a:sym typeface="Wingdings" pitchFamily="2" charset="2"/>
              </a:rPr>
              <a:t>Discussed required manpower at CERN with implied groups	 </a:t>
            </a:r>
            <a:r>
              <a:rPr lang="en-US" sz="2600" dirty="0"/>
              <a:t> 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E7F02E0-89C1-5149-A479-B296983562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17</a:t>
            </a:fld>
            <a:endParaRPr lang="fr-FR"/>
          </a:p>
        </p:txBody>
      </p:sp>
      <p:sp>
        <p:nvSpPr>
          <p:cNvPr id="6" name="Footer Placeholder 2">
            <a:extLst>
              <a:ext uri="{FF2B5EF4-FFF2-40B4-BE49-F238E27FC236}">
                <a16:creationId xmlns:a16="http://schemas.microsoft.com/office/drawing/2014/main" id="{80A92C66-0574-4945-BBB2-2BD1D4EE53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838604" y="4846286"/>
            <a:ext cx="6627000" cy="270000"/>
          </a:xfrm>
        </p:spPr>
        <p:txBody>
          <a:bodyPr/>
          <a:lstStyle/>
          <a:p>
            <a:r>
              <a:rPr lang="en-US" dirty="0">
                <a:solidFill>
                  <a:schemeClr val="bg2"/>
                </a:solidFill>
              </a:rPr>
              <a:t>Annual HL-LHC meeting – 14-16 October 2019, FNAL USA</a:t>
            </a:r>
          </a:p>
        </p:txBody>
      </p:sp>
    </p:spTree>
    <p:extLst>
      <p:ext uri="{BB962C8B-B14F-4D97-AF65-F5344CB8AC3E}">
        <p14:creationId xmlns:p14="http://schemas.microsoft.com/office/powerpoint/2010/main" val="59599246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7AF9FC-6D9A-F04C-8675-2A5523EC35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 dirty="0"/>
              <a:t>Summary of Russia Collaboration agreement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9573BF-A468-2F49-ABB6-E2692EEC905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699542"/>
            <a:ext cx="7920000" cy="433213"/>
          </a:xfrm>
        </p:spPr>
        <p:txBody>
          <a:bodyPr/>
          <a:lstStyle/>
          <a:p>
            <a:r>
              <a:rPr lang="en-US" dirty="0"/>
              <a:t>A precise list has been agreed during Summer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99DEA76-41B3-D442-9C93-458AFEA89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18</a:t>
            </a:fld>
            <a:endParaRPr lang="fr-FR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80D066F-5914-2047-BCBB-677D7CBA877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57305" y="1320024"/>
            <a:ext cx="3024131" cy="376936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9C0055D6-6A54-964A-8A7F-49B431E530E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496" y="1348980"/>
            <a:ext cx="3094361" cy="3461018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66E3AF21-CEA5-E942-9215-48FDD7C8F99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36884" y="1858374"/>
            <a:ext cx="3207116" cy="2692664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A4D1FC6E-F4C1-1D4F-8366-A424034225F8}"/>
              </a:ext>
            </a:extLst>
          </p:cNvPr>
          <p:cNvSpPr txBox="1"/>
          <p:nvPr/>
        </p:nvSpPr>
        <p:spPr>
          <a:xfrm>
            <a:off x="2695667" y="1017850"/>
            <a:ext cx="7360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rgbClr val="FF0000"/>
                </a:solidFill>
              </a:rPr>
              <a:t>BINP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8A2C5B5-DED6-0D47-ACDA-BEB7F969A0AC}"/>
              </a:ext>
            </a:extLst>
          </p:cNvPr>
          <p:cNvSpPr txBox="1"/>
          <p:nvPr/>
        </p:nvSpPr>
        <p:spPr>
          <a:xfrm>
            <a:off x="7172392" y="1400619"/>
            <a:ext cx="8386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rgbClr val="FF0000"/>
                </a:solidFill>
              </a:rPr>
              <a:t>CERN</a:t>
            </a:r>
          </a:p>
        </p:txBody>
      </p:sp>
      <p:sp>
        <p:nvSpPr>
          <p:cNvPr id="14" name="Footer Placeholder 2">
            <a:extLst>
              <a:ext uri="{FF2B5EF4-FFF2-40B4-BE49-F238E27FC236}">
                <a16:creationId xmlns:a16="http://schemas.microsoft.com/office/drawing/2014/main" id="{AC275A54-E363-8B4C-ADA1-E8399C94EE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838604" y="4846286"/>
            <a:ext cx="6627000" cy="270000"/>
          </a:xfrm>
        </p:spPr>
        <p:txBody>
          <a:bodyPr/>
          <a:lstStyle/>
          <a:p>
            <a:r>
              <a:rPr lang="en-US" dirty="0">
                <a:solidFill>
                  <a:schemeClr val="bg2"/>
                </a:solidFill>
              </a:rPr>
              <a:t>Annual HL-LHC meeting – 14-16 October 2019, FNAL USA</a:t>
            </a:r>
          </a:p>
        </p:txBody>
      </p:sp>
    </p:spTree>
    <p:extLst>
      <p:ext uri="{BB962C8B-B14F-4D97-AF65-F5344CB8AC3E}">
        <p14:creationId xmlns:p14="http://schemas.microsoft.com/office/powerpoint/2010/main" val="244163821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632507-A01C-FB4B-83F4-FE9C1D5784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 dirty="0"/>
              <a:t>Crystal Collimation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0AC42A-1EAF-7C49-A2BE-83C67E5192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5536" y="906749"/>
            <a:ext cx="8652505" cy="3680222"/>
          </a:xfrm>
        </p:spPr>
        <p:txBody>
          <a:bodyPr>
            <a:normAutofit lnSpcReduction="10000"/>
          </a:bodyPr>
          <a:lstStyle/>
          <a:p>
            <a:r>
              <a:rPr lang="en-US" dirty="0"/>
              <a:t>Organized HL-LHC Crystal Collimation day at CERN in October 2018: </a:t>
            </a:r>
            <a:r>
              <a:rPr lang="en-US" sz="1800" dirty="0"/>
              <a:t>https://</a:t>
            </a:r>
            <a:r>
              <a:rPr lang="en-US" sz="1800" dirty="0" err="1"/>
              <a:t>indico.cern.ch</a:t>
            </a:r>
            <a:r>
              <a:rPr lang="en-US" sz="1800" dirty="0"/>
              <a:t>/event/752062/timetable/#20181019</a:t>
            </a:r>
          </a:p>
          <a:p>
            <a:r>
              <a:rPr lang="en-US" dirty="0"/>
              <a:t>International Collimation Review at CERN 11-12 Feb 2019: </a:t>
            </a:r>
            <a:r>
              <a:rPr lang="en-US" sz="1800" dirty="0"/>
              <a:t>https://</a:t>
            </a:r>
            <a:r>
              <a:rPr lang="en-US" sz="1800" dirty="0" err="1"/>
              <a:t>indico.cern.ch</a:t>
            </a:r>
            <a:r>
              <a:rPr lang="en-US" sz="1800" dirty="0"/>
              <a:t>/event/780182/ </a:t>
            </a:r>
          </a:p>
          <a:p>
            <a:r>
              <a:rPr lang="en-US" dirty="0"/>
              <a:t>Prepared resource document for CERN groups and HL-LHC Work Packages: </a:t>
            </a:r>
            <a:r>
              <a:rPr lang="en-US" sz="2400" dirty="0">
                <a:solidFill>
                  <a:schemeClr val="tx1"/>
                </a:solidFill>
              </a:rPr>
              <a:t>EDMS Number 2186610</a:t>
            </a:r>
          </a:p>
          <a:p>
            <a:pPr marL="0" indent="0">
              <a:buNone/>
            </a:pPr>
            <a:r>
              <a:rPr lang="en-US" dirty="0">
                <a:sym typeface="Wingdings" pitchFamily="2" charset="2"/>
              </a:rPr>
              <a:t>	 lowered CERN core cost to less than 0.5MCHF</a:t>
            </a:r>
          </a:p>
          <a:p>
            <a:pPr marL="0" indent="0">
              <a:buNone/>
            </a:pPr>
            <a:r>
              <a:rPr lang="en-US" dirty="0">
                <a:sym typeface="Wingdings" pitchFamily="2" charset="2"/>
              </a:rPr>
              <a:t>     	can be financed by remaining R&amp;D funds </a:t>
            </a:r>
            <a:r>
              <a:rPr lang="en-US" dirty="0"/>
              <a:t> 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E7F02E0-89C1-5149-A479-B296983562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19</a:t>
            </a:fld>
            <a:endParaRPr lang="fr-FR"/>
          </a:p>
        </p:txBody>
      </p:sp>
      <p:sp>
        <p:nvSpPr>
          <p:cNvPr id="6" name="Footer Placeholder 2">
            <a:extLst>
              <a:ext uri="{FF2B5EF4-FFF2-40B4-BE49-F238E27FC236}">
                <a16:creationId xmlns:a16="http://schemas.microsoft.com/office/drawing/2014/main" id="{135EB0FA-FFD4-594C-9352-9BEDC554F4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838604" y="4846286"/>
            <a:ext cx="6627000" cy="270000"/>
          </a:xfrm>
        </p:spPr>
        <p:txBody>
          <a:bodyPr/>
          <a:lstStyle/>
          <a:p>
            <a:r>
              <a:rPr lang="en-US" dirty="0">
                <a:solidFill>
                  <a:schemeClr val="bg2"/>
                </a:solidFill>
              </a:rPr>
              <a:t>Annual HL-LHC meeting – 14-16 October 2019, FNAL USA</a:t>
            </a:r>
          </a:p>
        </p:txBody>
      </p:sp>
    </p:spTree>
    <p:extLst>
      <p:ext uri="{BB962C8B-B14F-4D97-AF65-F5344CB8AC3E}">
        <p14:creationId xmlns:p14="http://schemas.microsoft.com/office/powerpoint/2010/main" val="29705850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half" idx="2"/>
          </p:nvPr>
        </p:nvSpPr>
        <p:spPr>
          <a:xfrm>
            <a:off x="159236" y="2437210"/>
            <a:ext cx="2396540" cy="1790724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fr-CH" sz="1300" dirty="0">
                <a:solidFill>
                  <a:schemeClr val="tx1"/>
                </a:solidFill>
              </a:rPr>
              <a:t>In the C&amp;SR 2016, </a:t>
            </a:r>
            <a:r>
              <a:rPr lang="fr-CH" sz="1300" dirty="0" err="1">
                <a:solidFill>
                  <a:schemeClr val="tx1"/>
                </a:solidFill>
              </a:rPr>
              <a:t>we</a:t>
            </a:r>
            <a:r>
              <a:rPr lang="fr-CH" sz="1300" dirty="0">
                <a:solidFill>
                  <a:schemeClr val="tx1"/>
                </a:solidFill>
              </a:rPr>
              <a:t> </a:t>
            </a:r>
            <a:r>
              <a:rPr lang="fr-CH" sz="1300" dirty="0" err="1">
                <a:solidFill>
                  <a:schemeClr val="tx1"/>
                </a:solidFill>
              </a:rPr>
              <a:t>presented</a:t>
            </a:r>
            <a:r>
              <a:rPr lang="fr-CH" sz="1300" dirty="0">
                <a:solidFill>
                  <a:schemeClr val="tx1"/>
                </a:solidFill>
              </a:rPr>
              <a:t> a list of «</a:t>
            </a:r>
            <a:r>
              <a:rPr lang="fr-CH" sz="1300" dirty="0" err="1">
                <a:solidFill>
                  <a:schemeClr val="tx1"/>
                </a:solidFill>
              </a:rPr>
              <a:t>desirable</a:t>
            </a:r>
            <a:r>
              <a:rPr lang="fr-CH" sz="1300" dirty="0">
                <a:solidFill>
                  <a:schemeClr val="tx1"/>
                </a:solidFill>
              </a:rPr>
              <a:t>» options in the </a:t>
            </a:r>
            <a:r>
              <a:rPr lang="fr-CH" sz="1300" dirty="0" err="1">
                <a:solidFill>
                  <a:schemeClr val="tx1"/>
                </a:solidFill>
              </a:rPr>
              <a:t>project</a:t>
            </a:r>
            <a:r>
              <a:rPr lang="fr-CH" sz="1300" dirty="0">
                <a:solidFill>
                  <a:schemeClr val="tx1"/>
                </a:solidFill>
              </a:rPr>
              <a:t>. </a:t>
            </a:r>
          </a:p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fr-CH" sz="1300" dirty="0" err="1">
                <a:solidFill>
                  <a:schemeClr val="tx1"/>
                </a:solidFill>
              </a:rPr>
              <a:t>Some</a:t>
            </a:r>
            <a:r>
              <a:rPr lang="fr-CH" sz="1300" dirty="0">
                <a:solidFill>
                  <a:schemeClr val="tx1"/>
                </a:solidFill>
              </a:rPr>
              <a:t> </a:t>
            </a:r>
            <a:r>
              <a:rPr lang="fr-CH" sz="1300" dirty="0" err="1">
                <a:solidFill>
                  <a:schemeClr val="tx1"/>
                </a:solidFill>
              </a:rPr>
              <a:t>others</a:t>
            </a:r>
            <a:r>
              <a:rPr lang="fr-CH" sz="1300" dirty="0">
                <a:solidFill>
                  <a:schemeClr val="tx1"/>
                </a:solidFill>
              </a:rPr>
              <a:t> have been </a:t>
            </a:r>
            <a:r>
              <a:rPr lang="fr-CH" sz="1300" dirty="0" err="1">
                <a:solidFill>
                  <a:schemeClr val="tx1"/>
                </a:solidFill>
              </a:rPr>
              <a:t>added</a:t>
            </a:r>
            <a:r>
              <a:rPr lang="fr-CH" sz="1300" dirty="0">
                <a:solidFill>
                  <a:schemeClr val="tx1"/>
                </a:solidFill>
              </a:rPr>
              <a:t> in the last 18 </a:t>
            </a:r>
            <a:r>
              <a:rPr lang="fr-CH" sz="1300" dirty="0" err="1">
                <a:solidFill>
                  <a:schemeClr val="tx1"/>
                </a:solidFill>
              </a:rPr>
              <a:t>months</a:t>
            </a:r>
            <a:r>
              <a:rPr lang="fr-CH" sz="1300" dirty="0">
                <a:solidFill>
                  <a:schemeClr val="tx1"/>
                </a:solidFill>
              </a:rPr>
              <a:t>: </a:t>
            </a:r>
            <a:br>
              <a:rPr lang="fr-CH" sz="1300" dirty="0">
                <a:solidFill>
                  <a:schemeClr val="tx1"/>
                </a:solidFill>
              </a:rPr>
            </a:br>
            <a:r>
              <a:rPr lang="fr-CH" sz="1300" b="1" dirty="0" err="1">
                <a:solidFill>
                  <a:schemeClr val="tx1"/>
                </a:solidFill>
              </a:rPr>
              <a:t>Where</a:t>
            </a:r>
            <a:r>
              <a:rPr lang="fr-CH" sz="1300" b="1" dirty="0">
                <a:solidFill>
                  <a:schemeClr val="tx1"/>
                </a:solidFill>
              </a:rPr>
              <a:t> are </a:t>
            </a:r>
            <a:r>
              <a:rPr lang="fr-CH" sz="1300" b="1" dirty="0" err="1">
                <a:solidFill>
                  <a:schemeClr val="tx1"/>
                </a:solidFill>
              </a:rPr>
              <a:t>we</a:t>
            </a:r>
            <a:r>
              <a:rPr lang="fr-CH" sz="1300" b="1" dirty="0">
                <a:solidFill>
                  <a:schemeClr val="tx1"/>
                </a:solidFill>
              </a:rPr>
              <a:t>?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/>
              <a:t>Lucio Rossi @ C&amp;SR3 -CERN March 2018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71800" y="-1"/>
            <a:ext cx="6372201" cy="3991499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 rot="979534">
            <a:off x="6015278" y="773061"/>
            <a:ext cx="1080120" cy="261610"/>
          </a:xfrm>
          <a:prstGeom prst="rect">
            <a:avLst/>
          </a:prstGeom>
          <a:solidFill>
            <a:schemeClr val="accent3"/>
          </a:solidFill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chemeClr val="bg1"/>
                </a:solidFill>
              </a:rPr>
              <a:t>Hollow e-lens</a:t>
            </a:r>
            <a:endParaRPr lang="en-GB" sz="1100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 rot="979534">
            <a:off x="5610579" y="1904427"/>
            <a:ext cx="725507" cy="261610"/>
          </a:xfrm>
          <a:prstGeom prst="rect">
            <a:avLst/>
          </a:prstGeom>
          <a:solidFill>
            <a:schemeClr val="accent3"/>
          </a:solidFill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chemeClr val="bg1"/>
                </a:solidFill>
              </a:rPr>
              <a:t>Crystals</a:t>
            </a:r>
            <a:endParaRPr lang="en-GB" sz="1100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 rot="2655195">
            <a:off x="3307875" y="1898988"/>
            <a:ext cx="856690" cy="261610"/>
          </a:xfrm>
          <a:prstGeom prst="rect">
            <a:avLst/>
          </a:prstGeom>
          <a:solidFill>
            <a:schemeClr val="accent3"/>
          </a:solidFill>
        </p:spPr>
        <p:txBody>
          <a:bodyPr wrap="square" rtlCol="0">
            <a:spAutoFit/>
          </a:bodyPr>
          <a:lstStyle/>
          <a:p>
            <a:r>
              <a:rPr lang="en-US" sz="1100" dirty="0" err="1">
                <a:solidFill>
                  <a:schemeClr val="bg1"/>
                </a:solidFill>
              </a:rPr>
              <a:t>Undulator</a:t>
            </a:r>
            <a:endParaRPr lang="en-GB" sz="1100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 rot="21159045">
            <a:off x="5147384" y="1333871"/>
            <a:ext cx="665765" cy="261610"/>
          </a:xfrm>
          <a:prstGeom prst="rect">
            <a:avLst/>
          </a:prstGeom>
          <a:solidFill>
            <a:schemeClr val="accent3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solidFill>
                  <a:schemeClr val="bg1"/>
                </a:solidFill>
              </a:rPr>
              <a:t>LLRB</a:t>
            </a:r>
            <a:endParaRPr lang="en-GB" sz="1100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 rot="979534">
            <a:off x="4338855" y="3493363"/>
            <a:ext cx="806787" cy="261610"/>
          </a:xfrm>
          <a:prstGeom prst="rect">
            <a:avLst/>
          </a:prstGeom>
          <a:solidFill>
            <a:schemeClr val="accent3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solidFill>
                  <a:schemeClr val="bg1"/>
                </a:solidFill>
              </a:rPr>
              <a:t>LESS</a:t>
            </a:r>
            <a:endParaRPr lang="en-GB" sz="1100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 rot="20016980">
            <a:off x="5789814" y="2944087"/>
            <a:ext cx="634151" cy="261610"/>
          </a:xfrm>
          <a:prstGeom prst="rect">
            <a:avLst/>
          </a:prstGeom>
          <a:solidFill>
            <a:schemeClr val="accent3"/>
          </a:solidFill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chemeClr val="bg1"/>
                </a:solidFill>
              </a:rPr>
              <a:t>WFBS</a:t>
            </a:r>
            <a:endParaRPr lang="en-GB" sz="1100" dirty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 rot="19532243">
            <a:off x="7737409" y="2068684"/>
            <a:ext cx="877012" cy="261610"/>
          </a:xfrm>
          <a:prstGeom prst="rect">
            <a:avLst/>
          </a:prstGeom>
          <a:solidFill>
            <a:schemeClr val="accent3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solidFill>
                  <a:schemeClr val="bg1"/>
                </a:solidFill>
              </a:rPr>
              <a:t>200 MHz</a:t>
            </a:r>
            <a:endParaRPr lang="en-GB" sz="1100" dirty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 rot="497910">
            <a:off x="7183768" y="1283339"/>
            <a:ext cx="764200" cy="261610"/>
          </a:xfrm>
          <a:prstGeom prst="rect">
            <a:avLst/>
          </a:prstGeom>
          <a:solidFill>
            <a:schemeClr val="accent3"/>
          </a:solidFill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chemeClr val="bg1"/>
                </a:solidFill>
              </a:rPr>
              <a:t>800 MHz</a:t>
            </a:r>
            <a:endParaRPr lang="en-GB" sz="1100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 rot="979534">
            <a:off x="4398093" y="980525"/>
            <a:ext cx="596584" cy="261610"/>
          </a:xfrm>
          <a:prstGeom prst="rect">
            <a:avLst/>
          </a:prstGeom>
          <a:solidFill>
            <a:schemeClr val="accent3"/>
          </a:solidFill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chemeClr val="bg1"/>
                </a:solidFill>
              </a:rPr>
              <a:t>MQYY</a:t>
            </a:r>
            <a:endParaRPr lang="en-GB" sz="1100" dirty="0">
              <a:solidFill>
                <a:schemeClr val="bg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686486" y="4058000"/>
            <a:ext cx="6457514" cy="7017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fr-CH" sz="1200" dirty="0">
                <a:solidFill>
                  <a:schemeClr val="accent2"/>
                </a:solidFill>
              </a:rPr>
              <a:t>Note: LHC </a:t>
            </a:r>
            <a:r>
              <a:rPr lang="fr-CH" sz="1200" dirty="0" err="1">
                <a:solidFill>
                  <a:schemeClr val="accent2"/>
                </a:solidFill>
              </a:rPr>
              <a:t>is</a:t>
            </a:r>
            <a:r>
              <a:rPr lang="fr-CH" sz="1200" dirty="0">
                <a:solidFill>
                  <a:schemeClr val="accent2"/>
                </a:solidFill>
              </a:rPr>
              <a:t> </a:t>
            </a:r>
            <a:r>
              <a:rPr lang="fr-CH" sz="1200" dirty="0" err="1">
                <a:solidFill>
                  <a:schemeClr val="accent2"/>
                </a:solidFill>
              </a:rPr>
              <a:t>approaching</a:t>
            </a:r>
            <a:r>
              <a:rPr lang="fr-CH" sz="1200" dirty="0">
                <a:solidFill>
                  <a:schemeClr val="accent2"/>
                </a:solidFill>
              </a:rPr>
              <a:t> </a:t>
            </a:r>
            <a:r>
              <a:rPr lang="fr-CH" sz="1200" dirty="0" err="1">
                <a:solidFill>
                  <a:schemeClr val="accent2"/>
                </a:solidFill>
              </a:rPr>
              <a:t>its</a:t>
            </a:r>
            <a:r>
              <a:rPr lang="fr-CH" sz="1200" dirty="0">
                <a:solidFill>
                  <a:schemeClr val="accent2"/>
                </a:solidFill>
              </a:rPr>
              <a:t> real </a:t>
            </a:r>
            <a:r>
              <a:rPr lang="fr-CH" sz="1200" dirty="0" err="1">
                <a:solidFill>
                  <a:schemeClr val="accent2"/>
                </a:solidFill>
              </a:rPr>
              <a:t>limits</a:t>
            </a:r>
            <a:r>
              <a:rPr lang="fr-CH" sz="1200" dirty="0">
                <a:solidFill>
                  <a:schemeClr val="accent2"/>
                </a:solidFill>
              </a:rPr>
              <a:t> </a:t>
            </a:r>
            <a:r>
              <a:rPr lang="fr-CH" sz="1200" dirty="0" err="1">
                <a:solidFill>
                  <a:schemeClr val="accent2"/>
                </a:solidFill>
              </a:rPr>
              <a:t>only</a:t>
            </a:r>
            <a:r>
              <a:rPr lang="fr-CH" sz="1200" dirty="0">
                <a:solidFill>
                  <a:schemeClr val="accent2"/>
                </a:solidFill>
              </a:rPr>
              <a:t> </a:t>
            </a:r>
            <a:r>
              <a:rPr lang="fr-CH" sz="1200" dirty="0" err="1">
                <a:solidFill>
                  <a:schemeClr val="accent2"/>
                </a:solidFill>
              </a:rPr>
              <a:t>now</a:t>
            </a:r>
            <a:r>
              <a:rPr lang="fr-CH" sz="1200" dirty="0">
                <a:solidFill>
                  <a:schemeClr val="accent2"/>
                </a:solidFill>
              </a:rPr>
              <a:t>. The situation </a:t>
            </a:r>
            <a:r>
              <a:rPr lang="fr-CH" sz="1200" dirty="0" err="1">
                <a:solidFill>
                  <a:schemeClr val="accent2"/>
                </a:solidFill>
              </a:rPr>
              <a:t>is</a:t>
            </a:r>
            <a:r>
              <a:rPr lang="fr-CH" sz="1200" dirty="0">
                <a:solidFill>
                  <a:schemeClr val="accent2"/>
                </a:solidFill>
              </a:rPr>
              <a:t> </a:t>
            </a:r>
            <a:r>
              <a:rPr lang="fr-CH" sz="1200" dirty="0" err="1">
                <a:solidFill>
                  <a:schemeClr val="accent2"/>
                </a:solidFill>
              </a:rPr>
              <a:t>different</a:t>
            </a:r>
            <a:r>
              <a:rPr lang="fr-CH" sz="1200" dirty="0">
                <a:solidFill>
                  <a:schemeClr val="accent2"/>
                </a:solidFill>
              </a:rPr>
              <a:t> </a:t>
            </a:r>
            <a:r>
              <a:rPr lang="fr-CH" sz="1200" dirty="0" err="1">
                <a:solidFill>
                  <a:schemeClr val="accent2"/>
                </a:solidFill>
              </a:rPr>
              <a:t>than</a:t>
            </a:r>
            <a:r>
              <a:rPr lang="fr-CH" sz="1200" dirty="0">
                <a:solidFill>
                  <a:schemeClr val="accent2"/>
                </a:solidFill>
              </a:rPr>
              <a:t> a few </a:t>
            </a:r>
            <a:r>
              <a:rPr lang="fr-CH" sz="1200" dirty="0" err="1">
                <a:solidFill>
                  <a:schemeClr val="accent2"/>
                </a:solidFill>
              </a:rPr>
              <a:t>years</a:t>
            </a:r>
            <a:r>
              <a:rPr lang="fr-CH" sz="1200" dirty="0">
                <a:solidFill>
                  <a:schemeClr val="accent2"/>
                </a:solidFill>
              </a:rPr>
              <a:t> </a:t>
            </a:r>
            <a:r>
              <a:rPr lang="fr-CH" sz="1200" dirty="0" err="1">
                <a:solidFill>
                  <a:schemeClr val="accent2"/>
                </a:solidFill>
              </a:rPr>
              <a:t>ago</a:t>
            </a:r>
            <a:r>
              <a:rPr lang="fr-CH" sz="1200" dirty="0">
                <a:solidFill>
                  <a:schemeClr val="accent2"/>
                </a:solidFill>
              </a:rPr>
              <a:t>  for </a:t>
            </a:r>
            <a:r>
              <a:rPr lang="fr-CH" sz="1200" dirty="0" err="1">
                <a:solidFill>
                  <a:schemeClr val="accent2"/>
                </a:solidFill>
              </a:rPr>
              <a:t>knowledge</a:t>
            </a:r>
            <a:r>
              <a:rPr lang="fr-CH" sz="1200" dirty="0">
                <a:solidFill>
                  <a:schemeClr val="accent2"/>
                </a:solidFill>
              </a:rPr>
              <a:t> of aperture, control of collision, </a:t>
            </a:r>
            <a:r>
              <a:rPr lang="fr-CH" sz="1200" dirty="0" err="1">
                <a:solidFill>
                  <a:schemeClr val="accent2"/>
                </a:solidFill>
              </a:rPr>
              <a:t>head</a:t>
            </a:r>
            <a:r>
              <a:rPr lang="fr-CH" sz="1200" dirty="0">
                <a:solidFill>
                  <a:schemeClr val="accent2"/>
                </a:solidFill>
              </a:rPr>
              <a:t>-on </a:t>
            </a:r>
            <a:r>
              <a:rPr lang="fr-CH" sz="1200" dirty="0" err="1">
                <a:solidFill>
                  <a:schemeClr val="accent2"/>
                </a:solidFill>
              </a:rPr>
              <a:t>beam-beam</a:t>
            </a:r>
            <a:r>
              <a:rPr lang="fr-CH" sz="1200" dirty="0">
                <a:solidFill>
                  <a:schemeClr val="accent2"/>
                </a:solidFill>
              </a:rPr>
              <a:t> </a:t>
            </a:r>
            <a:r>
              <a:rPr lang="fr-CH" sz="1200" dirty="0" err="1">
                <a:solidFill>
                  <a:schemeClr val="accent2"/>
                </a:solidFill>
              </a:rPr>
              <a:t>limit</a:t>
            </a:r>
            <a:r>
              <a:rPr lang="fr-CH" sz="1200" dirty="0">
                <a:solidFill>
                  <a:schemeClr val="accent2"/>
                </a:solidFill>
              </a:rPr>
              <a:t>, </a:t>
            </a:r>
            <a:r>
              <a:rPr lang="fr-CH" sz="1200" dirty="0" err="1">
                <a:solidFill>
                  <a:schemeClr val="accent2"/>
                </a:solidFill>
              </a:rPr>
              <a:t>injector</a:t>
            </a:r>
            <a:r>
              <a:rPr lang="fr-CH" sz="1200" dirty="0">
                <a:solidFill>
                  <a:schemeClr val="accent2"/>
                </a:solidFill>
              </a:rPr>
              <a:t> performance, pile up/PUD </a:t>
            </a:r>
            <a:r>
              <a:rPr lang="fr-CH" sz="1200" dirty="0" err="1">
                <a:solidFill>
                  <a:schemeClr val="accent2"/>
                </a:solidFill>
              </a:rPr>
              <a:t>acceptability</a:t>
            </a:r>
            <a:r>
              <a:rPr lang="fr-CH" sz="1200" dirty="0">
                <a:solidFill>
                  <a:schemeClr val="accent2"/>
                </a:solidFill>
              </a:rPr>
              <a:t>. </a:t>
            </a:r>
            <a:r>
              <a:rPr lang="fr-CH" sz="1200" b="1" dirty="0">
                <a:solidFill>
                  <a:srgbClr val="C00000"/>
                </a:solidFill>
              </a:rPr>
              <a:t>The upgrade </a:t>
            </a:r>
            <a:r>
              <a:rPr lang="fr-CH" sz="1200" b="1" dirty="0" err="1">
                <a:solidFill>
                  <a:srgbClr val="C00000"/>
                </a:solidFill>
              </a:rPr>
              <a:t>is</a:t>
            </a:r>
            <a:r>
              <a:rPr lang="fr-CH" sz="1200" b="1" dirty="0">
                <a:solidFill>
                  <a:srgbClr val="C00000"/>
                </a:solidFill>
              </a:rPr>
              <a:t> shooting at a </a:t>
            </a:r>
            <a:r>
              <a:rPr lang="fr-CH" sz="1200" b="1" dirty="0" err="1">
                <a:solidFill>
                  <a:srgbClr val="C00000"/>
                </a:solidFill>
              </a:rPr>
              <a:t>moving</a:t>
            </a:r>
            <a:r>
              <a:rPr lang="fr-CH" sz="1200" b="1" dirty="0">
                <a:solidFill>
                  <a:srgbClr val="C00000"/>
                </a:solidFill>
              </a:rPr>
              <a:t> </a:t>
            </a:r>
            <a:r>
              <a:rPr lang="fr-CH" sz="1200" b="1" dirty="0" err="1">
                <a:solidFill>
                  <a:srgbClr val="C00000"/>
                </a:solidFill>
              </a:rPr>
              <a:t>target</a:t>
            </a:r>
            <a:r>
              <a:rPr lang="fr-CH" sz="1200" b="1" dirty="0">
                <a:solidFill>
                  <a:srgbClr val="C00000"/>
                </a:solidFill>
              </a:rPr>
              <a:t>!</a:t>
            </a:r>
            <a:endParaRPr lang="en-GB" sz="1200" b="1" dirty="0">
              <a:solidFill>
                <a:srgbClr val="C00000"/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quarter" idx="14"/>
          </p:nvPr>
        </p:nvSpPr>
        <p:spPr>
          <a:xfrm>
            <a:off x="179513" y="421764"/>
            <a:ext cx="2558336" cy="1933962"/>
          </a:xfrm>
        </p:spPr>
        <p:txBody>
          <a:bodyPr>
            <a:normAutofit/>
          </a:bodyPr>
          <a:lstStyle/>
          <a:p>
            <a:pPr algn="ctr"/>
            <a:r>
              <a:rPr lang="fr-CH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OPTIONS</a:t>
            </a:r>
          </a:p>
          <a:p>
            <a:pPr algn="ctr"/>
            <a:r>
              <a:rPr lang="fr-CH" dirty="0"/>
              <a:t> </a:t>
            </a:r>
          </a:p>
          <a:p>
            <a:pPr algn="ctr"/>
            <a:r>
              <a:rPr lang="fr-CH" sz="2800" dirty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arrington" panose="04040505050A02020702" pitchFamily="82" charset="0"/>
              </a:rPr>
              <a:t>THE</a:t>
            </a:r>
          </a:p>
          <a:p>
            <a:pPr algn="ctr"/>
            <a:r>
              <a:rPr lang="fr-CH" sz="2800" dirty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arrington" panose="04040505050A02020702" pitchFamily="82" charset="0"/>
              </a:rPr>
              <a:t>NEVERLAND!</a:t>
            </a:r>
            <a:endParaRPr lang="en-GB" sz="2800" dirty="0">
              <a:solidFill>
                <a:schemeClr val="accent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arrington" panose="04040505050A02020702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1982193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Simulated peak power load on DS magnets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20</a:t>
            </a:fld>
            <a:endParaRPr lang="fr-FR"/>
          </a:p>
        </p:txBody>
      </p:sp>
      <p:graphicFrame>
        <p:nvGraphicFramePr>
          <p:cNvPr id="6" name="Google Shape;241;p28"/>
          <p:cNvGraphicFramePr/>
          <p:nvPr>
            <p:extLst/>
          </p:nvPr>
        </p:nvGraphicFramePr>
        <p:xfrm>
          <a:off x="196133" y="843558"/>
          <a:ext cx="8850667" cy="3781371"/>
        </p:xfrm>
        <a:graphic>
          <a:graphicData uri="http://schemas.openxmlformats.org/drawingml/2006/table">
            <a:tbl>
              <a:tblPr>
                <a:noFill/>
              </a:tblPr>
              <a:tblGrid>
                <a:gridCol w="111721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06712">
                  <a:extLst>
                    <a:ext uri="{9D8B030D-6E8A-4147-A177-3AD203B41FA5}">
                      <a16:colId xmlns:a16="http://schemas.microsoft.com/office/drawing/2014/main" val="3856061559"/>
                    </a:ext>
                  </a:extLst>
                </a:gridCol>
                <a:gridCol w="6368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5635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5622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6546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65463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636875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603538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611475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997237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997237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</a:tblGrid>
              <a:tr h="290121">
                <a:tc rowSpan="3" gridSpan="2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900"/>
                        <a:buFont typeface="Calibri"/>
                        <a:buNone/>
                      </a:pPr>
                      <a:r>
                        <a:rPr lang="en-GB" sz="1600" b="1" u="none" strike="noStrike" cap="none" dirty="0">
                          <a:latin typeface="Calibri" panose="020F0502020204030204" pitchFamily="34" charset="0"/>
                          <a:ea typeface="Calibri"/>
                          <a:cs typeface="Calibri" panose="020F0502020204030204" pitchFamily="34" charset="0"/>
                          <a:sym typeface="Calibri"/>
                        </a:rPr>
                        <a:t>TCLD position</a:t>
                      </a:r>
                      <a:endParaRPr sz="12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1425" marR="91425" marT="91425" marB="91425" anchor="b">
                    <a:lnL w="9525" cap="flat" cmpd="sng">
                      <a:noFill/>
                      <a:prstDash val="solid"/>
                      <a:round/>
                      <a:headEnd type="none" w="sm" len="sm"/>
                      <a:tailEnd type="none" w="sm" len="sm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noFill/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rowSpan="3" hMerge="1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900"/>
                        <a:buFont typeface="Calibri"/>
                        <a:buNone/>
                      </a:pPr>
                      <a:endParaRPr sz="1500" dirty="0"/>
                    </a:p>
                  </a:txBody>
                  <a:tcPr marL="91425" marR="91425" marT="91425" marB="91425" anchor="ctr">
                    <a:lnT w="9525" cap="flat" cmpd="sng">
                      <a:solidFill>
                        <a:srgbClr val="888888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</a:tcPr>
                </a:tc>
                <a:tc gridSpan="5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5"/>
                        </a:buClr>
                        <a:buSzPts val="1900"/>
                        <a:buFont typeface="Calibri"/>
                        <a:buNone/>
                      </a:pPr>
                      <a:r>
                        <a:rPr lang="en-GB" sz="1600" b="1" u="none" strike="noStrike" cap="none" dirty="0">
                          <a:solidFill>
                            <a:schemeClr val="accent5"/>
                          </a:solidFill>
                          <a:latin typeface="Calibri" panose="020F0502020204030204" pitchFamily="34" charset="0"/>
                          <a:ea typeface="Calibri"/>
                          <a:cs typeface="Calibri" panose="020F0502020204030204" pitchFamily="34" charset="0"/>
                          <a:sym typeface="Calibri"/>
                        </a:rPr>
                        <a:t>PROTONS (</a:t>
                      </a:r>
                      <a:r>
                        <a:rPr lang="en-GB" sz="1600" b="1" u="none" strike="noStrike" cap="none" dirty="0" err="1">
                          <a:solidFill>
                            <a:schemeClr val="accent5"/>
                          </a:solidFill>
                          <a:latin typeface="Calibri" panose="020F0502020204030204" pitchFamily="34" charset="0"/>
                          <a:ea typeface="Calibri"/>
                          <a:cs typeface="Calibri" panose="020F0502020204030204" pitchFamily="34" charset="0"/>
                          <a:sym typeface="Calibri"/>
                        </a:rPr>
                        <a:t>mW</a:t>
                      </a:r>
                      <a:r>
                        <a:rPr lang="en-GB" sz="1600" b="1" u="none" strike="noStrike" cap="none" dirty="0">
                          <a:solidFill>
                            <a:schemeClr val="accent5"/>
                          </a:solidFill>
                          <a:latin typeface="Calibri" panose="020F0502020204030204" pitchFamily="34" charset="0"/>
                          <a:ea typeface="Calibri"/>
                          <a:cs typeface="Calibri" panose="020F0502020204030204" pitchFamily="34" charset="0"/>
                          <a:sym typeface="Calibri"/>
                        </a:rPr>
                        <a:t>/cm</a:t>
                      </a:r>
                      <a:r>
                        <a:rPr lang="en-GB" sz="1600" b="1" u="none" strike="noStrike" cap="none" baseline="30000" dirty="0">
                          <a:solidFill>
                            <a:schemeClr val="accent5"/>
                          </a:solidFill>
                          <a:latin typeface="Calibri" panose="020F0502020204030204" pitchFamily="34" charset="0"/>
                          <a:ea typeface="Calibri"/>
                          <a:cs typeface="Calibri" panose="020F0502020204030204" pitchFamily="34" charset="0"/>
                          <a:sym typeface="Calibri"/>
                        </a:rPr>
                        <a:t>3</a:t>
                      </a:r>
                      <a:r>
                        <a:rPr lang="en-GB" sz="1600" b="1" u="none" strike="noStrike" cap="none" dirty="0">
                          <a:solidFill>
                            <a:schemeClr val="accent5"/>
                          </a:solidFill>
                          <a:latin typeface="Calibri" panose="020F0502020204030204" pitchFamily="34" charset="0"/>
                          <a:ea typeface="Calibri"/>
                          <a:cs typeface="Calibri" panose="020F0502020204030204" pitchFamily="34" charset="0"/>
                          <a:sym typeface="Calibri"/>
                        </a:rPr>
                        <a:t>)</a:t>
                      </a:r>
                    </a:p>
                  </a:txBody>
                  <a:tcPr marL="91425" marR="91425" marT="91425" marB="91425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888888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solidFill>
                      <a:srgbClr val="64BCD9">
                        <a:alpha val="6627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1900"/>
                        <a:buFont typeface="Calibri"/>
                        <a:buNone/>
                      </a:pPr>
                      <a:r>
                        <a:rPr lang="en-GB" sz="1600" b="1" u="none" strike="noStrike" cap="none" dirty="0">
                          <a:solidFill>
                            <a:schemeClr val="lt1"/>
                          </a:solidFill>
                          <a:latin typeface="Calibri" panose="020F0502020204030204" pitchFamily="34" charset="0"/>
                          <a:ea typeface="Calibri"/>
                          <a:cs typeface="Calibri" panose="020F0502020204030204" pitchFamily="34" charset="0"/>
                          <a:sym typeface="Calibri"/>
                        </a:rPr>
                        <a:t>IONS (</a:t>
                      </a:r>
                      <a:r>
                        <a:rPr lang="en-GB" sz="1600" b="1" u="none" strike="noStrike" cap="none" dirty="0" err="1">
                          <a:solidFill>
                            <a:schemeClr val="lt1"/>
                          </a:solidFill>
                          <a:latin typeface="Calibri" panose="020F0502020204030204" pitchFamily="34" charset="0"/>
                          <a:ea typeface="Calibri"/>
                          <a:cs typeface="Calibri" panose="020F0502020204030204" pitchFamily="34" charset="0"/>
                          <a:sym typeface="Calibri"/>
                        </a:rPr>
                        <a:t>mW</a:t>
                      </a:r>
                      <a:r>
                        <a:rPr lang="en-GB" sz="1600" b="1" u="none" strike="noStrike" cap="none" dirty="0">
                          <a:solidFill>
                            <a:schemeClr val="lt1"/>
                          </a:solidFill>
                          <a:latin typeface="Calibri" panose="020F0502020204030204" pitchFamily="34" charset="0"/>
                          <a:ea typeface="Calibri"/>
                          <a:cs typeface="Calibri" panose="020F0502020204030204" pitchFamily="34" charset="0"/>
                          <a:sym typeface="Calibri"/>
                        </a:rPr>
                        <a:t>/cm3)</a:t>
                      </a:r>
                    </a:p>
                  </a:txBody>
                  <a:tcPr marL="91425" marR="91425" marT="91425" marB="91425">
                    <a:lnL w="9525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888888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5F8C">
                        <a:alpha val="5725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1000">
                <a:tc gridSpan="2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5"/>
                        </a:buClr>
                        <a:buSzPts val="1900"/>
                        <a:buFont typeface="Calibri"/>
                        <a:buNone/>
                      </a:pPr>
                      <a:r>
                        <a:rPr lang="en-GB" sz="1600" b="1" u="none" strike="noStrike" cap="none" dirty="0">
                          <a:solidFill>
                            <a:schemeClr val="accent5"/>
                          </a:solidFill>
                          <a:latin typeface="Calibri" panose="020F0502020204030204" pitchFamily="34" charset="0"/>
                          <a:ea typeface="Calibri"/>
                          <a:cs typeface="Calibri" panose="020F0502020204030204" pitchFamily="34" charset="0"/>
                          <a:sym typeface="Calibri"/>
                        </a:rPr>
                        <a:t>Cell 8/9</a:t>
                      </a:r>
                      <a:endParaRPr sz="12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1425" marR="91425" marT="91425" marB="91425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64BCD9">
                        <a:alpha val="6627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5"/>
                        </a:buClr>
                        <a:buSzPts val="1900"/>
                        <a:buFont typeface="Calibri"/>
                        <a:buNone/>
                      </a:pPr>
                      <a:r>
                        <a:rPr lang="en-GB" sz="1600" b="1" u="none" strike="noStrike" cap="none" dirty="0">
                          <a:solidFill>
                            <a:schemeClr val="accent5"/>
                          </a:solidFill>
                          <a:latin typeface="Calibri" panose="020F0502020204030204" pitchFamily="34" charset="0"/>
                          <a:ea typeface="Calibri"/>
                          <a:cs typeface="Calibri" panose="020F0502020204030204" pitchFamily="34" charset="0"/>
                          <a:sym typeface="Calibri"/>
                        </a:rPr>
                        <a:t>Cell 11</a:t>
                      </a:r>
                      <a:endParaRPr sz="12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1425" marR="91425" marT="91425" marB="91425">
                    <a:lnR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solidFill>
                      <a:srgbClr val="64BCD9">
                        <a:alpha val="6627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1900"/>
                        <a:buFont typeface="Calibri"/>
                        <a:buNone/>
                      </a:pPr>
                      <a:r>
                        <a:rPr lang="en-GB" sz="1600" b="1" u="none" strike="noStrike" cap="none" dirty="0">
                          <a:solidFill>
                            <a:schemeClr val="lt1"/>
                          </a:solidFill>
                          <a:latin typeface="Calibri" panose="020F0502020204030204" pitchFamily="34" charset="0"/>
                          <a:ea typeface="Calibri"/>
                          <a:cs typeface="Calibri" panose="020F0502020204030204" pitchFamily="34" charset="0"/>
                          <a:sym typeface="Calibri"/>
                        </a:rPr>
                        <a:t>Cell 8/9</a:t>
                      </a:r>
                      <a:endParaRPr sz="12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5F8C">
                        <a:alpha val="5725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1900"/>
                        <a:buFont typeface="Calibri"/>
                        <a:buNone/>
                      </a:pPr>
                      <a:r>
                        <a:rPr lang="en-GB" sz="1600" b="1" u="none" strike="noStrike" cap="none" dirty="0">
                          <a:solidFill>
                            <a:schemeClr val="lt1"/>
                          </a:solidFill>
                          <a:latin typeface="Calibri" panose="020F0502020204030204" pitchFamily="34" charset="0"/>
                          <a:ea typeface="Calibri"/>
                          <a:cs typeface="Calibri" panose="020F0502020204030204" pitchFamily="34" charset="0"/>
                          <a:sym typeface="Calibri"/>
                        </a:rPr>
                        <a:t>Cell 11</a:t>
                      </a:r>
                      <a:endParaRPr sz="12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5F8C">
                        <a:alpha val="5725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1000">
                <a:tc gridSpan="2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5"/>
                        </a:buClr>
                        <a:buSzPts val="1900"/>
                        <a:buFont typeface="Calibri"/>
                        <a:buNone/>
                      </a:pPr>
                      <a:r>
                        <a:rPr lang="en-GB" sz="1600" i="1" u="none" strike="noStrike" cap="none" dirty="0">
                          <a:solidFill>
                            <a:schemeClr val="accent5"/>
                          </a:solidFill>
                          <a:effectLst/>
                          <a:latin typeface="Calibri" panose="020F0502020204030204" pitchFamily="34" charset="0"/>
                          <a:ea typeface="Calibri"/>
                          <a:cs typeface="Calibri" panose="020F0502020204030204" pitchFamily="34" charset="0"/>
                          <a:sym typeface="Calibri"/>
                        </a:rPr>
                        <a:t>MB</a:t>
                      </a:r>
                      <a:r>
                        <a:rPr lang="en-GB" sz="1600" i="1" u="none" strike="noStrike" cap="none" baseline="30000" dirty="0">
                          <a:solidFill>
                            <a:schemeClr val="accent5"/>
                          </a:solidFill>
                          <a:effectLst/>
                          <a:latin typeface="Calibri" panose="020F0502020204030204" pitchFamily="34" charset="0"/>
                          <a:ea typeface="Calibri"/>
                          <a:cs typeface="Calibri" panose="020F0502020204030204" pitchFamily="34" charset="0"/>
                          <a:sym typeface="Calibri"/>
                        </a:rPr>
                        <a:t>*</a:t>
                      </a:r>
                      <a:endParaRPr sz="1600" i="1" u="none" strike="noStrike" cap="none" baseline="30000" dirty="0">
                        <a:solidFill>
                          <a:schemeClr val="accent5"/>
                        </a:solidFill>
                        <a:effectLst/>
                        <a:latin typeface="Calibri" panose="020F0502020204030204" pitchFamily="34" charset="0"/>
                        <a:ea typeface="Calibri"/>
                        <a:cs typeface="Calibri" panose="020F0502020204030204" pitchFamily="34" charset="0"/>
                        <a:sym typeface="Calibri"/>
                      </a:endParaRPr>
                    </a:p>
                  </a:txBody>
                  <a:tcPr marL="91425" marR="91425" marT="91425" marB="91425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381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4BCD9">
                        <a:alpha val="6627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5"/>
                        </a:buClr>
                        <a:buSzPts val="1900"/>
                        <a:buFont typeface="Calibri"/>
                        <a:buNone/>
                      </a:pPr>
                      <a:r>
                        <a:rPr lang="en-GB" sz="1600" i="1" u="none" strike="noStrike" cap="none" dirty="0">
                          <a:solidFill>
                            <a:schemeClr val="accent5"/>
                          </a:solidFill>
                          <a:effectLst/>
                          <a:latin typeface="Calibri" panose="020F0502020204030204" pitchFamily="34" charset="0"/>
                          <a:ea typeface="Calibri"/>
                          <a:cs typeface="Calibri" panose="020F0502020204030204" pitchFamily="34" charset="0"/>
                          <a:sym typeface="Calibri"/>
                        </a:rPr>
                        <a:t>MQ</a:t>
                      </a:r>
                      <a:endParaRPr sz="1600" i="1" u="none" strike="noStrike" cap="none" dirty="0">
                        <a:solidFill>
                          <a:schemeClr val="accent5"/>
                        </a:solidFill>
                        <a:effectLst/>
                        <a:latin typeface="Calibri" panose="020F0502020204030204" pitchFamily="34" charset="0"/>
                        <a:ea typeface="Calibri"/>
                        <a:cs typeface="Calibri" panose="020F0502020204030204" pitchFamily="34" charset="0"/>
                        <a:sym typeface="Calibri"/>
                      </a:endParaRPr>
                    </a:p>
                  </a:txBody>
                  <a:tcPr marL="91425" marR="91425" marT="91425" marB="91425">
                    <a:lnB w="381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4BCD9">
                        <a:alpha val="6627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5"/>
                        </a:buClr>
                        <a:buSzPts val="1900"/>
                        <a:buFont typeface="Calibri"/>
                        <a:buNone/>
                      </a:pPr>
                      <a:r>
                        <a:rPr lang="en-GB" sz="1600" i="1" u="none" strike="noStrike" cap="none" dirty="0">
                          <a:solidFill>
                            <a:schemeClr val="accent5"/>
                          </a:solidFill>
                          <a:effectLst/>
                          <a:latin typeface="Calibri" panose="020F0502020204030204" pitchFamily="34" charset="0"/>
                          <a:ea typeface="Calibri"/>
                          <a:cs typeface="Calibri" panose="020F0502020204030204" pitchFamily="34" charset="0"/>
                          <a:sym typeface="Calibri"/>
                        </a:rPr>
                        <a:t>11T</a:t>
                      </a:r>
                      <a:endParaRPr sz="1200" i="1" u="none" dirty="0"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1425" marR="91425" marT="91425" marB="91425">
                    <a:lnB w="381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4BCD9">
                        <a:alpha val="6627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5"/>
                        </a:buClr>
                        <a:buSzPts val="1900"/>
                        <a:buFont typeface="Calibri"/>
                        <a:buNone/>
                      </a:pPr>
                      <a:r>
                        <a:rPr lang="en-GB" sz="1600" i="1" u="none" strike="noStrike" cap="none" dirty="0">
                          <a:solidFill>
                            <a:schemeClr val="accent5"/>
                          </a:solidFill>
                          <a:effectLst/>
                          <a:latin typeface="Calibri" panose="020F0502020204030204" pitchFamily="34" charset="0"/>
                          <a:ea typeface="Calibri"/>
                          <a:cs typeface="Calibri" panose="020F0502020204030204" pitchFamily="34" charset="0"/>
                          <a:sym typeface="Calibri"/>
                        </a:rPr>
                        <a:t>MB</a:t>
                      </a:r>
                      <a:r>
                        <a:rPr lang="en-GB" sz="1600" i="1" u="none" strike="noStrike" cap="none" baseline="30000" dirty="0">
                          <a:solidFill>
                            <a:schemeClr val="accent5"/>
                          </a:solidFill>
                          <a:effectLst/>
                          <a:latin typeface="Calibri" panose="020F0502020204030204" pitchFamily="34" charset="0"/>
                          <a:ea typeface="Calibri"/>
                          <a:cs typeface="Calibri" panose="020F0502020204030204" pitchFamily="34" charset="0"/>
                          <a:sym typeface="Calibri"/>
                        </a:rPr>
                        <a:t>*</a:t>
                      </a:r>
                    </a:p>
                  </a:txBody>
                  <a:tcPr marL="91425" marR="91425" marT="91425" marB="91425">
                    <a:lnR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B w="381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4BCD9">
                        <a:alpha val="6627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5"/>
                        </a:buClr>
                        <a:buSzPts val="1900"/>
                        <a:buFont typeface="Calibri"/>
                        <a:buNone/>
                      </a:pPr>
                      <a:r>
                        <a:rPr lang="en-GB" sz="1600" i="1" u="none" strike="noStrike" cap="none" dirty="0">
                          <a:solidFill>
                            <a:schemeClr val="accent5"/>
                          </a:solidFill>
                          <a:effectLst/>
                          <a:latin typeface="Calibri" panose="020F0502020204030204" pitchFamily="34" charset="0"/>
                          <a:ea typeface="Calibri"/>
                          <a:cs typeface="Calibri" panose="020F0502020204030204" pitchFamily="34" charset="0"/>
                          <a:sym typeface="Calibri"/>
                        </a:rPr>
                        <a:t>MQ</a:t>
                      </a:r>
                      <a:endParaRPr sz="1600" i="1" u="none" strike="noStrike" cap="none" dirty="0">
                        <a:solidFill>
                          <a:schemeClr val="accent5"/>
                        </a:solidFill>
                        <a:effectLst/>
                        <a:latin typeface="Calibri" panose="020F0502020204030204" pitchFamily="34" charset="0"/>
                        <a:ea typeface="Calibri"/>
                        <a:cs typeface="Calibri" panose="020F0502020204030204" pitchFamily="34" charset="0"/>
                        <a:sym typeface="Calibri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B w="381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4BCD9">
                        <a:alpha val="6627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1900"/>
                        <a:buFont typeface="Calibri"/>
                        <a:buNone/>
                        <a:tabLst/>
                        <a:defRPr/>
                      </a:pPr>
                      <a:r>
                        <a:rPr lang="en-GB" sz="1600" i="1" u="none" strike="noStrike" cap="non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Calibri"/>
                          <a:cs typeface="Calibri" panose="020F0502020204030204" pitchFamily="34" charset="0"/>
                          <a:sym typeface="Calibri"/>
                        </a:rPr>
                        <a:t>MB</a:t>
                      </a:r>
                      <a:r>
                        <a:rPr lang="en-GB" sz="1600" i="1" u="none" strike="noStrike" cap="none" baseline="3000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Calibri"/>
                          <a:cs typeface="Calibri" panose="020F0502020204030204" pitchFamily="34" charset="0"/>
                          <a:sym typeface="Calibri"/>
                        </a:rPr>
                        <a:t>*</a:t>
                      </a:r>
                    </a:p>
                  </a:txBody>
                  <a:tcPr marL="91425" marR="91425" marT="91425" marB="91425">
                    <a:lnL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F8C">
                        <a:alpha val="5725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1900"/>
                        <a:buFont typeface="Calibri"/>
                        <a:buNone/>
                      </a:pPr>
                      <a:r>
                        <a:rPr lang="en-GB" sz="1600" i="1" u="none" strike="noStrike" cap="non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Calibri"/>
                          <a:cs typeface="Calibri" panose="020F0502020204030204" pitchFamily="34" charset="0"/>
                          <a:sym typeface="Calibri"/>
                        </a:rPr>
                        <a:t>MQ</a:t>
                      </a:r>
                      <a:endParaRPr sz="1600" i="1" u="none" strike="noStrike" cap="non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/>
                        <a:cs typeface="Calibri" panose="020F0502020204030204" pitchFamily="34" charset="0"/>
                        <a:sym typeface="Calibri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F8C">
                        <a:alpha val="5725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1900"/>
                        <a:buFont typeface="Calibri"/>
                        <a:buNone/>
                      </a:pPr>
                      <a:r>
                        <a:rPr lang="en-GB" sz="1600" i="1" u="none" strike="noStrike" cap="non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Calibri"/>
                          <a:cs typeface="Calibri" panose="020F0502020204030204" pitchFamily="34" charset="0"/>
                          <a:sym typeface="Calibri"/>
                        </a:rPr>
                        <a:t>11T</a:t>
                      </a:r>
                      <a:endParaRPr sz="1200" i="1" u="non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F8C">
                        <a:alpha val="5725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1900"/>
                        <a:buFont typeface="Calibri"/>
                        <a:buNone/>
                        <a:tabLst/>
                        <a:defRPr/>
                      </a:pPr>
                      <a:r>
                        <a:rPr lang="en-GB" sz="1600" i="1" u="none" strike="noStrike" cap="non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Calibri"/>
                          <a:cs typeface="Calibri" panose="020F0502020204030204" pitchFamily="34" charset="0"/>
                          <a:sym typeface="Calibri"/>
                        </a:rPr>
                        <a:t>MB</a:t>
                      </a:r>
                      <a:r>
                        <a:rPr lang="en-GB" sz="1600" i="1" u="none" strike="noStrike" cap="none" baseline="3000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Calibri"/>
                          <a:cs typeface="Calibri" panose="020F0502020204030204" pitchFamily="34" charset="0"/>
                          <a:sym typeface="Calibri"/>
                        </a:rPr>
                        <a:t>*</a:t>
                      </a:r>
                    </a:p>
                  </a:txBody>
                  <a:tcPr marL="91425" marR="91425" marT="91425" marB="91425">
                    <a:lnL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F8C">
                        <a:alpha val="5725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1900"/>
                        <a:buFont typeface="Calibri"/>
                        <a:buNone/>
                      </a:pPr>
                      <a:r>
                        <a:rPr lang="en-GB" sz="1600" i="1" u="none" strike="noStrike" cap="none" dirty="0">
                          <a:solidFill>
                            <a:schemeClr val="lt1"/>
                          </a:solidFill>
                          <a:effectLst/>
                          <a:latin typeface="Calibri" panose="020F0502020204030204" pitchFamily="34" charset="0"/>
                          <a:ea typeface="Calibri"/>
                          <a:cs typeface="Calibri" panose="020F0502020204030204" pitchFamily="34" charset="0"/>
                          <a:sym typeface="Calibri"/>
                        </a:rPr>
                        <a:t>MQ</a:t>
                      </a:r>
                      <a:endParaRPr sz="1600" i="1" u="none" strike="noStrike" cap="none" dirty="0">
                        <a:solidFill>
                          <a:schemeClr val="lt1"/>
                        </a:solidFill>
                        <a:effectLst/>
                        <a:latin typeface="Calibri" panose="020F0502020204030204" pitchFamily="34" charset="0"/>
                        <a:ea typeface="Calibri"/>
                        <a:cs typeface="Calibri" panose="020F0502020204030204" pitchFamily="34" charset="0"/>
                        <a:sym typeface="Calibri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F8C">
                        <a:alpha val="5725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36205">
                <a:tc rowSpan="2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900"/>
                        <a:buFont typeface="Calibri"/>
                        <a:buNone/>
                      </a:pPr>
                      <a:r>
                        <a:rPr lang="en-GB" sz="1600" b="0" i="0" u="none" strike="noStrike" cap="none" dirty="0">
                          <a:effectLst/>
                          <a:latin typeface="Calibri" panose="020F0502020204030204" pitchFamily="34" charset="0"/>
                          <a:ea typeface="Calibri"/>
                          <a:cs typeface="Calibri" panose="020F0502020204030204" pitchFamily="34" charset="0"/>
                          <a:sym typeface="Calibri"/>
                        </a:rPr>
                        <a:t>No TCLD</a:t>
                      </a:r>
                      <a:endParaRPr sz="1200" b="0" i="0" u="none" dirty="0"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1425" marR="91425" marT="91425" marB="91425" anchor="ctr">
                    <a:lnL w="381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900"/>
                        <a:buFont typeface="Calibri"/>
                        <a:buNone/>
                      </a:pPr>
                      <a:r>
                        <a:rPr lang="en-GB" sz="1400" b="0" i="0" u="non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0.2h </a:t>
                      </a:r>
                      <a:endParaRPr sz="1400" b="0" i="0" u="none" dirty="0"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1425" marR="91425" marT="91425" marB="91425" anchor="ctr">
                    <a:lnT w="381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5"/>
                        </a:buClr>
                        <a:buSzPts val="1900"/>
                        <a:buFont typeface="Calibri"/>
                        <a:buNone/>
                      </a:pPr>
                      <a:r>
                        <a:rPr lang="en-GB" sz="1600" b="1" i="0" u="sng" dirty="0">
                          <a:solidFill>
                            <a:schemeClr val="accent5"/>
                          </a:solidFill>
                          <a:effectLst/>
                          <a:latin typeface="Calibri" panose="020F0502020204030204" pitchFamily="34" charset="0"/>
                          <a:ea typeface="Calibri"/>
                          <a:cs typeface="Calibri" panose="020F0502020204030204" pitchFamily="34" charset="0"/>
                          <a:sym typeface="Calibri"/>
                        </a:rPr>
                        <a:t>21</a:t>
                      </a:r>
                      <a:endParaRPr sz="1600" b="1" i="0" u="sng" dirty="0"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1425" marR="91425" marT="91425" marB="91425">
                    <a:lnT w="381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1">
                        <a:lumMod val="40000"/>
                        <a:lumOff val="60000"/>
                        <a:alpha val="6627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5"/>
                        </a:buClr>
                        <a:buSzPts val="1900"/>
                        <a:buFont typeface="Calibri"/>
                        <a:buNone/>
                      </a:pPr>
                      <a:r>
                        <a:rPr lang="en-GB" sz="1400" b="0" i="0" u="none" dirty="0">
                          <a:solidFill>
                            <a:schemeClr val="accent5"/>
                          </a:solidFill>
                          <a:effectLst/>
                          <a:latin typeface="Calibri" panose="020F0502020204030204" pitchFamily="34" charset="0"/>
                          <a:ea typeface="Calibri"/>
                          <a:cs typeface="Calibri" panose="020F0502020204030204" pitchFamily="34" charset="0"/>
                          <a:sym typeface="Calibri"/>
                        </a:rPr>
                        <a:t>9.9</a:t>
                      </a:r>
                      <a:endParaRPr sz="1400" b="0" i="0" u="none" strike="noStrike" cap="none" dirty="0">
                        <a:solidFill>
                          <a:schemeClr val="accent5"/>
                        </a:solidFill>
                        <a:effectLst/>
                        <a:latin typeface="Calibri" panose="020F0502020204030204" pitchFamily="34" charset="0"/>
                        <a:ea typeface="Calibri"/>
                        <a:cs typeface="Calibri" panose="020F0502020204030204" pitchFamily="34" charset="0"/>
                        <a:sym typeface="Calibri"/>
                      </a:endParaRPr>
                    </a:p>
                  </a:txBody>
                  <a:tcPr marL="91425" marR="91425" marT="91425" marB="91425">
                    <a:lnT w="381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1">
                        <a:lumMod val="40000"/>
                        <a:lumOff val="60000"/>
                        <a:alpha val="6627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5"/>
                        </a:buClr>
                        <a:buSzPts val="1900"/>
                        <a:buFont typeface="Calibri"/>
                        <a:buNone/>
                      </a:pPr>
                      <a:r>
                        <a:rPr lang="en-GB" sz="1400" b="0" i="0" u="none" strike="noStrike" cap="none" dirty="0">
                          <a:solidFill>
                            <a:schemeClr val="accent5"/>
                          </a:solidFill>
                          <a:effectLst/>
                          <a:latin typeface="Calibri" panose="020F0502020204030204" pitchFamily="34" charset="0"/>
                          <a:ea typeface="Calibri"/>
                          <a:cs typeface="Calibri" panose="020F0502020204030204" pitchFamily="34" charset="0"/>
                          <a:sym typeface="Calibri"/>
                        </a:rPr>
                        <a:t>-</a:t>
                      </a:r>
                      <a:endParaRPr sz="1400" b="0" i="0" u="none" dirty="0"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1425" marR="91425" marT="91425" marB="91425">
                    <a:lnT w="381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1">
                        <a:lumMod val="40000"/>
                        <a:lumOff val="60000"/>
                        <a:alpha val="6627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5"/>
                        </a:buClr>
                        <a:buSzPts val="1900"/>
                        <a:buFont typeface="Calibri"/>
                        <a:buNone/>
                      </a:pPr>
                      <a:r>
                        <a:rPr lang="en-GB" sz="1400" b="0" i="0" u="none" dirty="0">
                          <a:solidFill>
                            <a:schemeClr val="accent5"/>
                          </a:solidFill>
                          <a:effectLst/>
                          <a:latin typeface="Calibri" panose="020F0502020204030204" pitchFamily="34" charset="0"/>
                          <a:ea typeface="Calibri"/>
                          <a:cs typeface="Calibri" panose="020F0502020204030204" pitchFamily="34" charset="0"/>
                          <a:sym typeface="Calibri"/>
                        </a:rPr>
                        <a:t>12</a:t>
                      </a:r>
                      <a:endParaRPr sz="1400" b="0" i="0" u="none" strike="noStrike" cap="none" dirty="0">
                        <a:solidFill>
                          <a:schemeClr val="accent5"/>
                        </a:solidFill>
                        <a:effectLst/>
                        <a:latin typeface="Calibri" panose="020F0502020204030204" pitchFamily="34" charset="0"/>
                        <a:ea typeface="Calibri"/>
                        <a:cs typeface="Calibri" panose="020F0502020204030204" pitchFamily="34" charset="0"/>
                        <a:sym typeface="Calibri"/>
                      </a:endParaRPr>
                    </a:p>
                  </a:txBody>
                  <a:tcPr marL="91425" marR="91425" marT="91425" marB="91425">
                    <a:lnR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1">
                        <a:lumMod val="40000"/>
                        <a:lumOff val="60000"/>
                        <a:alpha val="6627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5"/>
                        </a:buClr>
                        <a:buSzPts val="1900"/>
                        <a:buFont typeface="Calibri"/>
                        <a:buNone/>
                      </a:pPr>
                      <a:r>
                        <a:rPr lang="en-GB" sz="1400" b="0" i="0" u="none" dirty="0">
                          <a:solidFill>
                            <a:schemeClr val="accent5"/>
                          </a:solidFill>
                          <a:effectLst/>
                          <a:latin typeface="Calibri" panose="020F0502020204030204" pitchFamily="34" charset="0"/>
                          <a:ea typeface="Calibri"/>
                          <a:cs typeface="Calibri" panose="020F0502020204030204" pitchFamily="34" charset="0"/>
                          <a:sym typeface="Calibri"/>
                        </a:rPr>
                        <a:t>13</a:t>
                      </a:r>
                      <a:endParaRPr sz="1400" b="0" i="0" u="none" dirty="0"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1">
                        <a:lumMod val="40000"/>
                        <a:lumOff val="60000"/>
                        <a:alpha val="6627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1900"/>
                        <a:buFont typeface="Calibri"/>
                        <a:buNone/>
                      </a:pPr>
                      <a:r>
                        <a:rPr lang="en-GB" sz="1600" b="1" i="0" u="sng" dirty="0">
                          <a:solidFill>
                            <a:schemeClr val="lt1"/>
                          </a:solidFill>
                          <a:effectLst/>
                          <a:latin typeface="Calibri" panose="020F0502020204030204" pitchFamily="34" charset="0"/>
                          <a:ea typeface="Calibri"/>
                          <a:cs typeface="Calibri" panose="020F0502020204030204" pitchFamily="34" charset="0"/>
                          <a:sym typeface="Calibri"/>
                        </a:rPr>
                        <a:t>57</a:t>
                      </a:r>
                      <a:endParaRPr sz="1600" b="1" i="0" u="sng" dirty="0"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1425" marR="91425" marT="91425" marB="91425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98BDD0">
                        <a:alpha val="7882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1900"/>
                        <a:buFont typeface="Calibri"/>
                        <a:buNone/>
                      </a:pPr>
                      <a:r>
                        <a:rPr lang="en-GB" sz="1400" b="0" i="0" u="none" dirty="0">
                          <a:solidFill>
                            <a:schemeClr val="lt1"/>
                          </a:solidFill>
                          <a:effectLst/>
                          <a:latin typeface="Calibri" panose="020F0502020204030204" pitchFamily="34" charset="0"/>
                          <a:ea typeface="Calibri"/>
                          <a:cs typeface="Calibri" panose="020F0502020204030204" pitchFamily="34" charset="0"/>
                          <a:sym typeface="Calibri"/>
                        </a:rPr>
                        <a:t>27</a:t>
                      </a:r>
                      <a:endParaRPr sz="1400" b="0" i="0" u="none" strike="noStrike" cap="none" dirty="0">
                        <a:solidFill>
                          <a:schemeClr val="lt1"/>
                        </a:solidFill>
                        <a:effectLst/>
                        <a:latin typeface="Calibri" panose="020F0502020204030204" pitchFamily="34" charset="0"/>
                        <a:ea typeface="Calibri"/>
                        <a:cs typeface="Calibri" panose="020F0502020204030204" pitchFamily="34" charset="0"/>
                        <a:sym typeface="Calibri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98BDD0">
                        <a:alpha val="7882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1900"/>
                        <a:buFont typeface="Calibri"/>
                        <a:buNone/>
                      </a:pPr>
                      <a:r>
                        <a:rPr lang="en-GB" sz="1400" b="0" i="0" u="none" strike="noStrike" cap="none" dirty="0">
                          <a:solidFill>
                            <a:schemeClr val="lt1"/>
                          </a:solidFill>
                          <a:effectLst/>
                          <a:latin typeface="Calibri" panose="020F0502020204030204" pitchFamily="34" charset="0"/>
                          <a:ea typeface="Calibri"/>
                          <a:cs typeface="Calibri" panose="020F0502020204030204" pitchFamily="34" charset="0"/>
                          <a:sym typeface="Calibri"/>
                        </a:rPr>
                        <a:t>-</a:t>
                      </a:r>
                      <a:endParaRPr sz="1400" b="0" i="0" u="none" dirty="0"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98BDD0">
                        <a:alpha val="7882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1900"/>
                        <a:buFont typeface="Calibri"/>
                        <a:buNone/>
                      </a:pPr>
                      <a:r>
                        <a:rPr lang="en-GB" sz="1600" b="1" i="0" u="sng" dirty="0">
                          <a:solidFill>
                            <a:schemeClr val="lt1"/>
                          </a:solidFill>
                          <a:effectLst/>
                          <a:latin typeface="Calibri" panose="020F0502020204030204" pitchFamily="34" charset="0"/>
                          <a:ea typeface="Calibri"/>
                          <a:cs typeface="Calibri" panose="020F0502020204030204" pitchFamily="34" charset="0"/>
                          <a:sym typeface="Calibri"/>
                        </a:rPr>
                        <a:t>57</a:t>
                      </a:r>
                      <a:endParaRPr sz="1600" b="1" i="0" u="sng" dirty="0"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98BDD0">
                        <a:alpha val="7882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1900"/>
                        <a:buFont typeface="Calibri"/>
                        <a:buNone/>
                      </a:pPr>
                      <a:r>
                        <a:rPr lang="en-GB" sz="1400" b="0" i="0" u="none" dirty="0">
                          <a:solidFill>
                            <a:schemeClr val="lt1"/>
                          </a:solidFill>
                          <a:effectLst/>
                          <a:latin typeface="Calibri" panose="020F0502020204030204" pitchFamily="34" charset="0"/>
                          <a:ea typeface="Calibri"/>
                          <a:cs typeface="Calibri" panose="020F0502020204030204" pitchFamily="34" charset="0"/>
                          <a:sym typeface="Calibri"/>
                        </a:rPr>
                        <a:t>36</a:t>
                      </a:r>
                      <a:endParaRPr sz="1400" b="0" i="0" u="none" strike="noStrike" cap="none" dirty="0">
                        <a:solidFill>
                          <a:schemeClr val="lt1"/>
                        </a:solidFill>
                        <a:effectLst/>
                        <a:latin typeface="Calibri" panose="020F0502020204030204" pitchFamily="34" charset="0"/>
                        <a:ea typeface="Calibri"/>
                        <a:cs typeface="Calibri" panose="020F0502020204030204" pitchFamily="34" charset="0"/>
                        <a:sym typeface="Calibri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98BDD0">
                        <a:alpha val="78824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36205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900"/>
                        <a:buFont typeface="Calibri"/>
                        <a:buNone/>
                      </a:pPr>
                      <a:r>
                        <a:rPr lang="en-GB" sz="1400" b="0" i="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1h</a:t>
                      </a:r>
                      <a:endParaRPr sz="1400" b="0" i="0" u="none" strike="noStrike" dirty="0"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1425" marR="91425" marT="91425" marB="91425" anchor="ctr"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5A5A5A"/>
                        </a:buClr>
                        <a:buSzPts val="1900"/>
                        <a:buFont typeface="Calibri"/>
                        <a:buNone/>
                      </a:pPr>
                      <a:r>
                        <a:rPr lang="en-GB" sz="1600" b="1" i="0" u="sng" strike="noStrike" dirty="0">
                          <a:solidFill>
                            <a:schemeClr val="accent5"/>
                          </a:solidFill>
                          <a:effectLst/>
                          <a:latin typeface="Calibri" panose="020F0502020204030204" pitchFamily="34" charset="0"/>
                          <a:ea typeface="Calibri"/>
                          <a:cs typeface="Calibri" panose="020F0502020204030204" pitchFamily="34" charset="0"/>
                          <a:sym typeface="Calibri"/>
                        </a:rPr>
                        <a:t>4.2</a:t>
                      </a:r>
                      <a:endParaRPr sz="1600" b="1" i="0" u="sng" strike="noStrike" dirty="0">
                        <a:solidFill>
                          <a:schemeClr val="accent5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1425" marR="91425" marT="91425" marB="91425">
                    <a:lnT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alpha val="6627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5A5A5A"/>
                        </a:buClr>
                        <a:buSzPts val="1900"/>
                        <a:buFont typeface="Calibri"/>
                        <a:buNone/>
                      </a:pPr>
                      <a:r>
                        <a:rPr lang="en-GB" sz="1400" b="0" i="0" u="none" strike="noStrike" dirty="0">
                          <a:solidFill>
                            <a:schemeClr val="accent5"/>
                          </a:solidFill>
                          <a:effectLst/>
                          <a:latin typeface="Calibri" panose="020F0502020204030204" pitchFamily="34" charset="0"/>
                          <a:ea typeface="Calibri"/>
                          <a:cs typeface="Calibri" panose="020F0502020204030204" pitchFamily="34" charset="0"/>
                          <a:sym typeface="Calibri"/>
                        </a:rPr>
                        <a:t>2</a:t>
                      </a:r>
                      <a:endParaRPr sz="1400" b="0" i="0" u="none" strike="noStrike" cap="none" dirty="0">
                        <a:solidFill>
                          <a:schemeClr val="accent5"/>
                        </a:solidFill>
                        <a:effectLst/>
                        <a:latin typeface="Calibri" panose="020F0502020204030204" pitchFamily="34" charset="0"/>
                        <a:ea typeface="Calibri"/>
                        <a:cs typeface="Calibri" panose="020F0502020204030204" pitchFamily="34" charset="0"/>
                        <a:sym typeface="Calibri"/>
                      </a:endParaRPr>
                    </a:p>
                  </a:txBody>
                  <a:tcPr marL="91425" marR="91425" marT="91425" marB="91425">
                    <a:lnT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alpha val="6627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5A5A5A"/>
                        </a:buClr>
                        <a:buSzPts val="1900"/>
                        <a:buFont typeface="Calibri"/>
                        <a:buNone/>
                      </a:pPr>
                      <a:r>
                        <a:rPr lang="en-GB" sz="1400" b="0" i="0" u="none" strike="noStrike" cap="none" dirty="0">
                          <a:solidFill>
                            <a:schemeClr val="accent5"/>
                          </a:solidFill>
                          <a:effectLst/>
                          <a:latin typeface="Calibri" panose="020F0502020204030204" pitchFamily="34" charset="0"/>
                          <a:ea typeface="Calibri"/>
                          <a:cs typeface="Calibri" panose="020F0502020204030204" pitchFamily="34" charset="0"/>
                          <a:sym typeface="Calibri"/>
                        </a:rPr>
                        <a:t>-</a:t>
                      </a:r>
                      <a:endParaRPr sz="1400" b="0" i="0" u="none" strike="noStrike" dirty="0">
                        <a:solidFill>
                          <a:schemeClr val="accent5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1425" marR="91425" marT="91425" marB="91425">
                    <a:lnT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alpha val="6627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5A5A5A"/>
                        </a:buClr>
                        <a:buSzPts val="1900"/>
                        <a:buFont typeface="Calibri"/>
                        <a:buNone/>
                      </a:pPr>
                      <a:r>
                        <a:rPr lang="en-GB" sz="1400" b="0" i="0" u="none" strike="noStrike" dirty="0">
                          <a:solidFill>
                            <a:schemeClr val="accent5"/>
                          </a:solidFill>
                          <a:effectLst/>
                          <a:latin typeface="Calibri" panose="020F0502020204030204" pitchFamily="34" charset="0"/>
                          <a:ea typeface="Calibri"/>
                          <a:cs typeface="Calibri" panose="020F0502020204030204" pitchFamily="34" charset="0"/>
                          <a:sym typeface="Calibri"/>
                        </a:rPr>
                        <a:t>2.4</a:t>
                      </a:r>
                      <a:endParaRPr sz="1400" b="0" i="0" u="none" strike="noStrike" cap="none" dirty="0">
                        <a:solidFill>
                          <a:schemeClr val="accent5"/>
                        </a:solidFill>
                        <a:effectLst/>
                        <a:latin typeface="Calibri" panose="020F0502020204030204" pitchFamily="34" charset="0"/>
                        <a:ea typeface="Calibri"/>
                        <a:cs typeface="Calibri" panose="020F0502020204030204" pitchFamily="34" charset="0"/>
                        <a:sym typeface="Calibri"/>
                      </a:endParaRPr>
                    </a:p>
                  </a:txBody>
                  <a:tcPr marL="91425" marR="91425" marT="91425" marB="91425">
                    <a:lnR w="9525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alpha val="6627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5A5A5A"/>
                        </a:buClr>
                        <a:buSzPts val="1900"/>
                        <a:buFont typeface="Calibri"/>
                        <a:buNone/>
                      </a:pPr>
                      <a:r>
                        <a:rPr lang="en-GB" sz="1400" b="0" i="0" u="none" strike="noStrike" dirty="0">
                          <a:solidFill>
                            <a:schemeClr val="accent5"/>
                          </a:solidFill>
                          <a:effectLst/>
                          <a:latin typeface="Calibri" panose="020F0502020204030204" pitchFamily="34" charset="0"/>
                          <a:ea typeface="Calibri"/>
                          <a:cs typeface="Calibri" panose="020F0502020204030204" pitchFamily="34" charset="0"/>
                          <a:sym typeface="Calibri"/>
                        </a:rPr>
                        <a:t>2.6</a:t>
                      </a:r>
                      <a:endParaRPr sz="1400" b="0" i="0" u="none" strike="noStrike" dirty="0">
                        <a:solidFill>
                          <a:schemeClr val="accent5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1425" marR="91425" marT="91425" marB="91425">
                    <a:lnL w="9525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alpha val="6627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FFFF"/>
                        </a:buClr>
                        <a:buSzPts val="1900"/>
                        <a:buFont typeface="Calibri"/>
                        <a:buNone/>
                      </a:pPr>
                      <a:r>
                        <a:rPr lang="en-GB" sz="1600" b="1" i="0" u="sng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Calibri"/>
                          <a:cs typeface="Calibri" panose="020F0502020204030204" pitchFamily="34" charset="0"/>
                          <a:sym typeface="Calibri"/>
                        </a:rPr>
                        <a:t>11</a:t>
                      </a:r>
                      <a:endParaRPr sz="1600" b="1" i="0" u="sng" strike="noStrike" dirty="0"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1425" marR="91425" marT="91425" marB="91425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F8C">
                        <a:alpha val="5725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FFFF"/>
                        </a:buClr>
                        <a:buSzPts val="1900"/>
                        <a:buFont typeface="Calibri"/>
                        <a:buNone/>
                      </a:pPr>
                      <a:r>
                        <a:rPr lang="en-GB" sz="1400" b="0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Calibri"/>
                          <a:cs typeface="Calibri" panose="020F0502020204030204" pitchFamily="34" charset="0"/>
                          <a:sym typeface="Calibri"/>
                        </a:rPr>
                        <a:t>5.4</a:t>
                      </a:r>
                      <a:endParaRPr sz="1400" b="0" i="0" u="none" strike="noStrike" cap="non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  <a:ea typeface="Calibri"/>
                        <a:cs typeface="Calibri" panose="020F0502020204030204" pitchFamily="34" charset="0"/>
                        <a:sym typeface="Calibri"/>
                      </a:endParaRPr>
                    </a:p>
                  </a:txBody>
                  <a:tcPr marL="91425" marR="91425" marT="91425" marB="91425">
                    <a:lnL w="9525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F8C">
                        <a:alpha val="5725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FFFF"/>
                        </a:buClr>
                        <a:buSzPts val="1900"/>
                        <a:buFont typeface="Calibri"/>
                        <a:buNone/>
                      </a:pPr>
                      <a:r>
                        <a:rPr lang="en-GB" sz="1400" b="0" i="0" u="none" strike="noStrike" cap="non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Calibri"/>
                          <a:cs typeface="Calibri" panose="020F0502020204030204" pitchFamily="34" charset="0"/>
                          <a:sym typeface="Calibri"/>
                        </a:rPr>
                        <a:t>-</a:t>
                      </a:r>
                      <a:endParaRPr sz="1400" b="0" i="0" u="none" strike="noStrike" dirty="0"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1425" marR="91425" marT="91425" marB="91425">
                    <a:lnL w="9525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F8C">
                        <a:alpha val="5725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FFFF"/>
                        </a:buClr>
                        <a:buSzPts val="1900"/>
                        <a:buFont typeface="Calibri"/>
                        <a:buNone/>
                      </a:pPr>
                      <a:r>
                        <a:rPr lang="en-GB" sz="1600" b="1" i="0" u="sng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Calibri"/>
                          <a:cs typeface="Calibri" panose="020F0502020204030204" pitchFamily="34" charset="0"/>
                          <a:sym typeface="Calibri"/>
                        </a:rPr>
                        <a:t>11</a:t>
                      </a:r>
                      <a:endParaRPr sz="1600" b="1" i="0" u="sng" strike="noStrike" dirty="0"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1425" marR="91425" marT="91425" marB="91425">
                    <a:lnL w="9525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F8C">
                        <a:alpha val="5725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FFFF"/>
                        </a:buClr>
                        <a:buSzPts val="1900"/>
                        <a:buFont typeface="Calibri"/>
                        <a:buNone/>
                      </a:pPr>
                      <a:r>
                        <a:rPr lang="en-GB" sz="1400" b="0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Calibri"/>
                          <a:cs typeface="Calibri" panose="020F0502020204030204" pitchFamily="34" charset="0"/>
                          <a:sym typeface="Calibri"/>
                        </a:rPr>
                        <a:t>7.2</a:t>
                      </a:r>
                      <a:endParaRPr sz="1400" b="0" i="0" u="none" strike="noStrike" cap="non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  <a:ea typeface="Calibri"/>
                        <a:cs typeface="Calibri" panose="020F0502020204030204" pitchFamily="34" charset="0"/>
                        <a:sym typeface="Calibri"/>
                      </a:endParaRPr>
                    </a:p>
                  </a:txBody>
                  <a:tcPr marL="91425" marR="91425" marT="91425" marB="91425">
                    <a:lnL w="9525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F8C">
                        <a:alpha val="5725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5650336"/>
                  </a:ext>
                </a:extLst>
              </a:tr>
              <a:tr h="236205">
                <a:tc rowSpan="2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900"/>
                        <a:buFont typeface="Calibri"/>
                        <a:buNone/>
                      </a:pPr>
                      <a:r>
                        <a:rPr lang="en-GB" sz="1600" b="0" i="0" u="none" strike="noStrike" cap="none" dirty="0">
                          <a:effectLst/>
                          <a:latin typeface="Calibri" panose="020F0502020204030204" pitchFamily="34" charset="0"/>
                          <a:ea typeface="Calibri"/>
                          <a:cs typeface="Calibri" panose="020F0502020204030204" pitchFamily="34" charset="0"/>
                          <a:sym typeface="Calibri"/>
                        </a:rPr>
                        <a:t>MBB.8</a:t>
                      </a:r>
                      <a:endParaRPr sz="1200" b="0" i="0" u="none" dirty="0"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1425" marR="91425" marT="91425" marB="91425" anchor="ctr">
                    <a:lnL w="381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900"/>
                        <a:buFont typeface="Calibri"/>
                        <a:buNone/>
                      </a:pPr>
                      <a:r>
                        <a:rPr lang="en-GB" sz="1400" b="0" i="0" u="non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0.2h</a:t>
                      </a:r>
                      <a:endParaRPr sz="1400" b="0" i="0" u="none" dirty="0"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1425" marR="91425" marT="91425" marB="91425" anchor="ctr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5"/>
                        </a:buClr>
                        <a:buSzPts val="1900"/>
                        <a:buFont typeface="Calibri"/>
                        <a:buNone/>
                      </a:pPr>
                      <a:r>
                        <a:rPr lang="en-GB" sz="1400" b="0" i="0" u="none" dirty="0">
                          <a:solidFill>
                            <a:schemeClr val="accent5"/>
                          </a:solidFill>
                          <a:effectLst/>
                          <a:latin typeface="Calibri" panose="020F0502020204030204" pitchFamily="34" charset="0"/>
                          <a:ea typeface="Calibri"/>
                          <a:cs typeface="Calibri" panose="020F0502020204030204" pitchFamily="34" charset="0"/>
                          <a:sym typeface="Calibri"/>
                        </a:rPr>
                        <a:t>6.6</a:t>
                      </a:r>
                      <a:endParaRPr sz="1400" b="0" i="0" u="none" strike="noStrike" cap="none" dirty="0">
                        <a:solidFill>
                          <a:schemeClr val="accent5"/>
                        </a:solidFill>
                        <a:effectLst/>
                        <a:latin typeface="Calibri" panose="020F0502020204030204" pitchFamily="34" charset="0"/>
                        <a:ea typeface="Calibri"/>
                        <a:cs typeface="Calibri" panose="020F0502020204030204" pitchFamily="34" charset="0"/>
                        <a:sym typeface="Calibri"/>
                      </a:endParaRPr>
                    </a:p>
                  </a:txBody>
                  <a:tcPr marL="91425" marR="91425" marT="91425" marB="9142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1">
                        <a:lumMod val="40000"/>
                        <a:lumOff val="60000"/>
                        <a:alpha val="6627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5"/>
                        </a:buClr>
                        <a:buSzPts val="1900"/>
                        <a:buFont typeface="Calibri"/>
                        <a:buNone/>
                      </a:pPr>
                      <a:r>
                        <a:rPr lang="en-GB" sz="1400" b="0" i="0" u="none" dirty="0">
                          <a:solidFill>
                            <a:schemeClr val="accent5"/>
                          </a:solidFill>
                          <a:effectLst/>
                          <a:latin typeface="Calibri" panose="020F0502020204030204" pitchFamily="34" charset="0"/>
                          <a:ea typeface="Calibri"/>
                          <a:cs typeface="Calibri" panose="020F0502020204030204" pitchFamily="34" charset="0"/>
                          <a:sym typeface="Calibri"/>
                        </a:rPr>
                        <a:t>8.1</a:t>
                      </a:r>
                      <a:endParaRPr sz="1400" b="0" i="0" u="none" dirty="0"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1">
                        <a:lumMod val="40000"/>
                        <a:lumOff val="60000"/>
                        <a:alpha val="6627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5"/>
                        </a:buClr>
                        <a:buSzPts val="1900"/>
                        <a:buFont typeface="Calibri"/>
                        <a:buNone/>
                      </a:pPr>
                      <a:r>
                        <a:rPr lang="en-GB" sz="1400" b="0" i="0" u="none" dirty="0">
                          <a:solidFill>
                            <a:schemeClr val="accent5"/>
                          </a:solidFill>
                          <a:effectLst/>
                          <a:latin typeface="Calibri" panose="020F0502020204030204" pitchFamily="34" charset="0"/>
                          <a:ea typeface="Calibri"/>
                          <a:cs typeface="Calibri" panose="020F0502020204030204" pitchFamily="34" charset="0"/>
                          <a:sym typeface="Calibri"/>
                        </a:rPr>
                        <a:t>11</a:t>
                      </a:r>
                      <a:endParaRPr sz="1400" b="0" i="0" u="none" dirty="0"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1">
                        <a:lumMod val="40000"/>
                        <a:lumOff val="60000"/>
                        <a:alpha val="6627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5"/>
                        </a:buClr>
                        <a:buSzPts val="1900"/>
                        <a:buFont typeface="Calibri"/>
                        <a:buNone/>
                      </a:pPr>
                      <a:r>
                        <a:rPr lang="en-GB" sz="1400" b="0" i="0" u="none" dirty="0">
                          <a:solidFill>
                            <a:schemeClr val="accent5"/>
                          </a:solidFill>
                          <a:effectLst/>
                          <a:latin typeface="Calibri" panose="020F0502020204030204" pitchFamily="34" charset="0"/>
                          <a:ea typeface="Calibri"/>
                          <a:cs typeface="Calibri" panose="020F0502020204030204" pitchFamily="34" charset="0"/>
                          <a:sym typeface="Calibri"/>
                        </a:rPr>
                        <a:t>8.7</a:t>
                      </a:r>
                      <a:endParaRPr sz="1400" b="0" i="0" u="none" strike="noStrike" cap="none" dirty="0">
                        <a:solidFill>
                          <a:schemeClr val="accent5"/>
                        </a:solidFill>
                        <a:effectLst/>
                        <a:latin typeface="Calibri" panose="020F0502020204030204" pitchFamily="34" charset="0"/>
                        <a:ea typeface="Calibri"/>
                        <a:cs typeface="Calibri" panose="020F0502020204030204" pitchFamily="34" charset="0"/>
                        <a:sym typeface="Calibri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1">
                        <a:lumMod val="40000"/>
                        <a:lumOff val="60000"/>
                        <a:alpha val="6627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5"/>
                        </a:buClr>
                        <a:buSzPts val="1900"/>
                        <a:buFont typeface="Calibri"/>
                        <a:buNone/>
                      </a:pPr>
                      <a:r>
                        <a:rPr lang="en-GB" sz="1400" b="0" i="0" u="none" dirty="0">
                          <a:solidFill>
                            <a:schemeClr val="accent5"/>
                          </a:solidFill>
                          <a:effectLst/>
                          <a:latin typeface="Calibri" panose="020F0502020204030204" pitchFamily="34" charset="0"/>
                          <a:ea typeface="Calibri"/>
                          <a:cs typeface="Calibri" panose="020F0502020204030204" pitchFamily="34" charset="0"/>
                          <a:sym typeface="Calibri"/>
                        </a:rPr>
                        <a:t>13</a:t>
                      </a:r>
                      <a:endParaRPr sz="1400" b="0" i="0" u="none" dirty="0"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1">
                        <a:lumMod val="40000"/>
                        <a:lumOff val="60000"/>
                        <a:alpha val="6627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1900"/>
                        <a:buFont typeface="Calibri"/>
                        <a:buNone/>
                      </a:pPr>
                      <a:r>
                        <a:rPr lang="en-GB" sz="1400" b="0" i="0" u="none" strike="noStrike" cap="none" dirty="0">
                          <a:solidFill>
                            <a:schemeClr val="lt1"/>
                          </a:solidFill>
                          <a:effectLst/>
                          <a:latin typeface="Calibri" panose="020F0502020204030204" pitchFamily="34" charset="0"/>
                          <a:ea typeface="Calibri"/>
                          <a:cs typeface="Calibri" panose="020F0502020204030204" pitchFamily="34" charset="0"/>
                          <a:sym typeface="Calibri"/>
                        </a:rPr>
                        <a:t>5.4</a:t>
                      </a:r>
                      <a:endParaRPr sz="1400" b="0" i="0" u="none" strike="noStrike" cap="none" dirty="0">
                        <a:solidFill>
                          <a:schemeClr val="lt1"/>
                        </a:solidFill>
                        <a:effectLst/>
                        <a:latin typeface="Calibri" panose="020F0502020204030204" pitchFamily="34" charset="0"/>
                        <a:ea typeface="Calibri"/>
                        <a:cs typeface="Calibri" panose="020F0502020204030204" pitchFamily="34" charset="0"/>
                        <a:sym typeface="Calibri"/>
                      </a:endParaRPr>
                    </a:p>
                  </a:txBody>
                  <a:tcPr marL="91425" marR="91425" marT="91425" marB="91425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F2F2F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6DA3BD">
                        <a:alpha val="5725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1900"/>
                        <a:buFont typeface="Calibri"/>
                        <a:buNone/>
                      </a:pPr>
                      <a:r>
                        <a:rPr lang="en-GB" sz="1400" b="0" i="0" u="none" strike="noStrike" cap="none" dirty="0">
                          <a:solidFill>
                            <a:schemeClr val="lt1"/>
                          </a:solidFill>
                          <a:effectLst/>
                          <a:latin typeface="Calibri" panose="020F0502020204030204" pitchFamily="34" charset="0"/>
                          <a:ea typeface="Calibri"/>
                          <a:cs typeface="Calibri" panose="020F0502020204030204" pitchFamily="34" charset="0"/>
                          <a:sym typeface="Calibri"/>
                        </a:rPr>
                        <a:t>15</a:t>
                      </a:r>
                      <a:endParaRPr sz="1400" b="0" i="0" u="none" strike="noStrike" cap="none" dirty="0">
                        <a:solidFill>
                          <a:schemeClr val="lt1"/>
                        </a:solidFill>
                        <a:effectLst/>
                        <a:latin typeface="Calibri" panose="020F0502020204030204" pitchFamily="34" charset="0"/>
                        <a:ea typeface="Calibri"/>
                        <a:cs typeface="Calibri" panose="020F0502020204030204" pitchFamily="34" charset="0"/>
                        <a:sym typeface="Calibri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F2F2F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2F2F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6DA3BD">
                        <a:alpha val="5725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1900"/>
                        <a:buFont typeface="Calibri"/>
                        <a:buNone/>
                      </a:pPr>
                      <a:r>
                        <a:rPr lang="en-GB" sz="1400" b="0" i="0" u="none" strike="noStrike" cap="none" dirty="0">
                          <a:solidFill>
                            <a:schemeClr val="lt1"/>
                          </a:solidFill>
                          <a:effectLst/>
                          <a:latin typeface="Calibri" panose="020F0502020204030204" pitchFamily="34" charset="0"/>
                          <a:ea typeface="Calibri"/>
                          <a:cs typeface="Calibri" panose="020F0502020204030204" pitchFamily="34" charset="0"/>
                          <a:sym typeface="Calibri"/>
                        </a:rPr>
                        <a:t>21</a:t>
                      </a:r>
                      <a:endParaRPr sz="1400" b="0" i="0" u="none" strike="noStrike" cap="none" dirty="0">
                        <a:solidFill>
                          <a:schemeClr val="lt1"/>
                        </a:solidFill>
                        <a:effectLst/>
                        <a:latin typeface="Calibri" panose="020F0502020204030204" pitchFamily="34" charset="0"/>
                        <a:ea typeface="Calibri"/>
                        <a:cs typeface="Calibri" panose="020F0502020204030204" pitchFamily="34" charset="0"/>
                        <a:sym typeface="Arial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F2F2F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2F2F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6DA3BD">
                        <a:alpha val="5725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1900"/>
                        <a:buFont typeface="Calibri"/>
                        <a:buNone/>
                      </a:pPr>
                      <a:r>
                        <a:rPr lang="en-GB" sz="1600" b="1" i="0" u="sng" strike="noStrike" cap="none" dirty="0">
                          <a:solidFill>
                            <a:schemeClr val="lt1"/>
                          </a:solidFill>
                          <a:effectLst/>
                          <a:latin typeface="Calibri" panose="020F0502020204030204" pitchFamily="34" charset="0"/>
                          <a:ea typeface="Calibri"/>
                          <a:cs typeface="Calibri" panose="020F0502020204030204" pitchFamily="34" charset="0"/>
                          <a:sym typeface="Calibri"/>
                        </a:rPr>
                        <a:t>36</a:t>
                      </a:r>
                      <a:endParaRPr sz="1600" b="1" i="0" u="sng" strike="noStrike" cap="none" dirty="0">
                        <a:solidFill>
                          <a:schemeClr val="lt1"/>
                        </a:solidFill>
                        <a:effectLst/>
                        <a:latin typeface="Calibri" panose="020F0502020204030204" pitchFamily="34" charset="0"/>
                        <a:ea typeface="Calibri"/>
                        <a:cs typeface="Calibri" panose="020F0502020204030204" pitchFamily="34" charset="0"/>
                        <a:sym typeface="Arial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F2F2F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2F2F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6DA3BD">
                        <a:alpha val="5725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1900"/>
                        <a:buFont typeface="Calibri"/>
                        <a:buNone/>
                      </a:pPr>
                      <a:r>
                        <a:rPr lang="en-GB" sz="1400" b="0" i="0" u="none" strike="noStrike" cap="none" dirty="0">
                          <a:solidFill>
                            <a:schemeClr val="lt1"/>
                          </a:solidFill>
                          <a:effectLst/>
                          <a:latin typeface="Calibri" panose="020F0502020204030204" pitchFamily="34" charset="0"/>
                          <a:ea typeface="Calibri"/>
                          <a:cs typeface="Calibri" panose="020F0502020204030204" pitchFamily="34" charset="0"/>
                          <a:sym typeface="Calibri"/>
                        </a:rPr>
                        <a:t>33</a:t>
                      </a:r>
                      <a:endParaRPr sz="1400" b="0" i="0" u="none" strike="noStrike" cap="none" dirty="0">
                        <a:solidFill>
                          <a:schemeClr val="lt1"/>
                        </a:solidFill>
                        <a:effectLst/>
                        <a:latin typeface="Calibri" panose="020F0502020204030204" pitchFamily="34" charset="0"/>
                        <a:ea typeface="Calibri"/>
                        <a:cs typeface="Calibri" panose="020F0502020204030204" pitchFamily="34" charset="0"/>
                        <a:sym typeface="Calibri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F2F2F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6DA3BD">
                        <a:alpha val="5725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28811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900"/>
                        <a:buFont typeface="Calibri"/>
                        <a:buNone/>
                      </a:pPr>
                      <a:r>
                        <a:rPr lang="en-GB" sz="1400" b="0" i="0" u="none" strike="noStrike" cap="none" dirty="0">
                          <a:solidFill>
                            <a:schemeClr val="accent5"/>
                          </a:solidFill>
                          <a:effectLst/>
                          <a:latin typeface="Calibri" panose="020F0502020204030204" pitchFamily="34" charset="0"/>
                          <a:ea typeface="Calibri"/>
                          <a:cs typeface="Calibri" panose="020F0502020204030204" pitchFamily="34" charset="0"/>
                          <a:sym typeface="Arial"/>
                        </a:rPr>
                        <a:t>1h</a:t>
                      </a:r>
                      <a:endParaRPr sz="1400" b="0" i="0" u="none" strike="noStrike" cap="none" dirty="0">
                        <a:solidFill>
                          <a:schemeClr val="accent5"/>
                        </a:solidFill>
                        <a:effectLst/>
                        <a:latin typeface="Calibri" panose="020F0502020204030204" pitchFamily="34" charset="0"/>
                        <a:ea typeface="Calibri"/>
                        <a:cs typeface="Calibri" panose="020F0502020204030204" pitchFamily="34" charset="0"/>
                        <a:sym typeface="Arial"/>
                      </a:endParaRPr>
                    </a:p>
                  </a:txBody>
                  <a:tcPr marL="91425" marR="91425" marT="91425" marB="91425" anchor="ctr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5A5A5A"/>
                        </a:buClr>
                        <a:buSzPts val="1900"/>
                        <a:buFont typeface="Calibri"/>
                        <a:buNone/>
                      </a:pPr>
                      <a:r>
                        <a:rPr lang="en-GB" sz="1400" b="0" i="0" u="none" strike="noStrike" cap="none" dirty="0">
                          <a:solidFill>
                            <a:schemeClr val="accent5"/>
                          </a:solidFill>
                          <a:effectLst/>
                          <a:latin typeface="Calibri" panose="020F0502020204030204" pitchFamily="34" charset="0"/>
                          <a:ea typeface="Calibri"/>
                          <a:cs typeface="Calibri" panose="020F0502020204030204" pitchFamily="34" charset="0"/>
                          <a:sym typeface="Calibri"/>
                        </a:rPr>
                        <a:t>1.3</a:t>
                      </a:r>
                      <a:endParaRPr sz="1400" b="0" i="0" u="none" strike="noStrike" cap="none" dirty="0">
                        <a:solidFill>
                          <a:schemeClr val="accent5"/>
                        </a:solidFill>
                        <a:effectLst/>
                        <a:latin typeface="Calibri" panose="020F0502020204030204" pitchFamily="34" charset="0"/>
                        <a:ea typeface="Calibri"/>
                        <a:cs typeface="Calibri" panose="020F0502020204030204" pitchFamily="34" charset="0"/>
                        <a:sym typeface="Calibri"/>
                      </a:endParaRPr>
                    </a:p>
                  </a:txBody>
                  <a:tcPr marL="91425" marR="91425" marT="91425" marB="9142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alpha val="6627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5A5A5A"/>
                        </a:buClr>
                        <a:buSzPts val="1900"/>
                        <a:buFont typeface="Calibri"/>
                        <a:buNone/>
                      </a:pPr>
                      <a:r>
                        <a:rPr lang="en-GB" sz="1400" b="0" i="0" u="none" strike="noStrike" cap="none" dirty="0">
                          <a:solidFill>
                            <a:schemeClr val="accent5"/>
                          </a:solidFill>
                          <a:effectLst/>
                          <a:latin typeface="Calibri" panose="020F0502020204030204" pitchFamily="34" charset="0"/>
                          <a:ea typeface="Calibri"/>
                          <a:cs typeface="Calibri" panose="020F0502020204030204" pitchFamily="34" charset="0"/>
                          <a:sym typeface="Calibri"/>
                        </a:rPr>
                        <a:t>1.6</a:t>
                      </a:r>
                      <a:endParaRPr sz="1400" b="0" i="0" u="none" strike="noStrike" cap="none" dirty="0">
                        <a:solidFill>
                          <a:schemeClr val="accent5"/>
                        </a:solidFill>
                        <a:effectLst/>
                        <a:latin typeface="Calibri" panose="020F0502020204030204" pitchFamily="34" charset="0"/>
                        <a:ea typeface="Calibri"/>
                        <a:cs typeface="Calibri" panose="020F0502020204030204" pitchFamily="34" charset="0"/>
                        <a:sym typeface="Arial"/>
                      </a:endParaRPr>
                    </a:p>
                  </a:txBody>
                  <a:tcPr marL="91425" marR="91425" marT="91425" marB="9142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alpha val="6627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5A5A5A"/>
                        </a:buClr>
                        <a:buSzPts val="1900"/>
                        <a:buFont typeface="Calibri"/>
                        <a:buNone/>
                      </a:pPr>
                      <a:r>
                        <a:rPr lang="en-GB" sz="1400" b="0" i="0" u="none" strike="noStrike" cap="none" dirty="0">
                          <a:solidFill>
                            <a:schemeClr val="accent5"/>
                          </a:solidFill>
                          <a:effectLst/>
                          <a:latin typeface="Calibri" panose="020F0502020204030204" pitchFamily="34" charset="0"/>
                          <a:ea typeface="Calibri"/>
                          <a:cs typeface="Calibri" panose="020F0502020204030204" pitchFamily="34" charset="0"/>
                          <a:sym typeface="Calibri"/>
                        </a:rPr>
                        <a:t>2.2</a:t>
                      </a:r>
                      <a:endParaRPr sz="1400" b="0" i="0" u="none" strike="noStrike" cap="none" dirty="0">
                        <a:solidFill>
                          <a:schemeClr val="accent5"/>
                        </a:solidFill>
                        <a:effectLst/>
                        <a:latin typeface="Calibri" panose="020F0502020204030204" pitchFamily="34" charset="0"/>
                        <a:ea typeface="Calibri"/>
                        <a:cs typeface="Calibri" panose="020F0502020204030204" pitchFamily="34" charset="0"/>
                        <a:sym typeface="Arial"/>
                      </a:endParaRPr>
                    </a:p>
                  </a:txBody>
                  <a:tcPr marL="91425" marR="91425" marT="91425" marB="9142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alpha val="6627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5A5A5A"/>
                        </a:buClr>
                        <a:buSzPts val="1900"/>
                        <a:buFont typeface="Calibri"/>
                        <a:buNone/>
                      </a:pPr>
                      <a:r>
                        <a:rPr lang="en-GB" sz="1400" b="0" i="0" u="none" strike="noStrike" cap="none" dirty="0">
                          <a:solidFill>
                            <a:schemeClr val="accent5"/>
                          </a:solidFill>
                          <a:effectLst/>
                          <a:latin typeface="Calibri" panose="020F0502020204030204" pitchFamily="34" charset="0"/>
                          <a:ea typeface="Calibri"/>
                          <a:cs typeface="Calibri" panose="020F0502020204030204" pitchFamily="34" charset="0"/>
                          <a:sym typeface="Calibri"/>
                        </a:rPr>
                        <a:t>1.7</a:t>
                      </a:r>
                      <a:endParaRPr sz="1400" b="0" i="0" u="none" strike="noStrike" cap="none" dirty="0">
                        <a:solidFill>
                          <a:schemeClr val="accent5"/>
                        </a:solidFill>
                        <a:effectLst/>
                        <a:latin typeface="Calibri" panose="020F0502020204030204" pitchFamily="34" charset="0"/>
                        <a:ea typeface="Calibri"/>
                        <a:cs typeface="Calibri" panose="020F0502020204030204" pitchFamily="34" charset="0"/>
                        <a:sym typeface="Calibri"/>
                      </a:endParaRPr>
                    </a:p>
                  </a:txBody>
                  <a:tcPr marL="91425" marR="91425" marT="91425" marB="9142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alpha val="6627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5A5A5A"/>
                        </a:buClr>
                        <a:buSzPts val="1900"/>
                        <a:buFont typeface="Calibri"/>
                        <a:buNone/>
                      </a:pPr>
                      <a:r>
                        <a:rPr lang="en-GB" sz="1400" b="0" i="0" u="none" strike="noStrike" cap="none" dirty="0">
                          <a:solidFill>
                            <a:schemeClr val="accent5"/>
                          </a:solidFill>
                          <a:effectLst/>
                          <a:latin typeface="Calibri" panose="020F0502020204030204" pitchFamily="34" charset="0"/>
                          <a:ea typeface="Calibri"/>
                          <a:cs typeface="Calibri" panose="020F0502020204030204" pitchFamily="34" charset="0"/>
                          <a:sym typeface="Calibri"/>
                        </a:rPr>
                        <a:t>2.6</a:t>
                      </a:r>
                      <a:endParaRPr sz="1400" b="0" i="0" u="none" strike="noStrike" cap="none" dirty="0">
                        <a:solidFill>
                          <a:schemeClr val="accent5"/>
                        </a:solidFill>
                        <a:effectLst/>
                        <a:latin typeface="Calibri" panose="020F0502020204030204" pitchFamily="34" charset="0"/>
                        <a:ea typeface="Calibri"/>
                        <a:cs typeface="Calibri" panose="020F0502020204030204" pitchFamily="34" charset="0"/>
                        <a:sym typeface="Arial"/>
                      </a:endParaRPr>
                    </a:p>
                  </a:txBody>
                  <a:tcPr marL="91425" marR="91425" marT="91425" marB="91425">
                    <a:lnL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alpha val="6627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FFFF"/>
                        </a:buClr>
                        <a:buSzPts val="1900"/>
                        <a:buFont typeface="Calibri"/>
                        <a:buNone/>
                      </a:pPr>
                      <a:r>
                        <a:rPr lang="en-GB" sz="1400" b="0" i="0" u="non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Calibri"/>
                          <a:cs typeface="Calibri" panose="020F0502020204030204" pitchFamily="34" charset="0"/>
                          <a:sym typeface="Calibri"/>
                        </a:rPr>
                        <a:t>1.1</a:t>
                      </a:r>
                      <a:endParaRPr sz="1400" b="0" i="0" u="none" strike="noStrike" cap="non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  <a:ea typeface="Calibri"/>
                        <a:cs typeface="Calibri" panose="020F0502020204030204" pitchFamily="34" charset="0"/>
                        <a:sym typeface="Calibri"/>
                      </a:endParaRPr>
                    </a:p>
                  </a:txBody>
                  <a:tcPr marL="91425" marR="91425" marT="91425" marB="91425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F8C">
                        <a:alpha val="5725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FFFF"/>
                        </a:buClr>
                        <a:buSzPts val="1900"/>
                        <a:buFont typeface="Calibri"/>
                        <a:buNone/>
                      </a:pPr>
                      <a:r>
                        <a:rPr lang="en-GB" sz="1400" b="0" i="0" u="non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Calibri"/>
                          <a:cs typeface="Calibri" panose="020F0502020204030204" pitchFamily="34" charset="0"/>
                          <a:sym typeface="Calibri"/>
                        </a:rPr>
                        <a:t>3</a:t>
                      </a:r>
                      <a:endParaRPr sz="1400" b="0" i="0" u="none" strike="noStrike" cap="non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  <a:ea typeface="Calibri"/>
                        <a:cs typeface="Calibri" panose="020F0502020204030204" pitchFamily="34" charset="0"/>
                        <a:sym typeface="Calibri"/>
                      </a:endParaRPr>
                    </a:p>
                  </a:txBody>
                  <a:tcPr marL="91425" marR="91425" marT="91425" marB="91425">
                    <a:lnL w="9525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F8C">
                        <a:alpha val="5725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FFFF"/>
                        </a:buClr>
                        <a:buSzPts val="1900"/>
                        <a:buFont typeface="Calibri"/>
                        <a:buNone/>
                      </a:pPr>
                      <a:r>
                        <a:rPr lang="en-GB" sz="1400" b="0" i="0" u="non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Calibri"/>
                          <a:cs typeface="Calibri" panose="020F0502020204030204" pitchFamily="34" charset="0"/>
                          <a:sym typeface="Calibri"/>
                        </a:rPr>
                        <a:t>4.2</a:t>
                      </a:r>
                      <a:endParaRPr sz="1400" b="0" i="0" u="none" dirty="0"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1425" marR="91425" marT="91425" marB="91425">
                    <a:lnL w="9525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F8C">
                        <a:alpha val="5725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FFFF"/>
                        </a:buClr>
                        <a:buSzPts val="1900"/>
                        <a:buFont typeface="Calibri"/>
                        <a:buNone/>
                      </a:pPr>
                      <a:r>
                        <a:rPr lang="en-GB" sz="1600" b="1" i="0" u="sng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Calibri"/>
                          <a:cs typeface="Calibri" panose="020F0502020204030204" pitchFamily="34" charset="0"/>
                          <a:sym typeface="Calibri"/>
                        </a:rPr>
                        <a:t>7.2</a:t>
                      </a:r>
                      <a:endParaRPr sz="1600" b="1" i="0" u="sng" dirty="0"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1425" marR="91425" marT="91425" marB="91425">
                    <a:lnL w="9525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F8C">
                        <a:alpha val="5725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FFFF"/>
                        </a:buClr>
                        <a:buSzPts val="1900"/>
                        <a:buFont typeface="Calibri"/>
                        <a:buNone/>
                      </a:pPr>
                      <a:r>
                        <a:rPr lang="en-GB" sz="1400" b="0" i="0" u="non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Calibri"/>
                          <a:cs typeface="Calibri" panose="020F0502020204030204" pitchFamily="34" charset="0"/>
                          <a:sym typeface="Calibri"/>
                        </a:rPr>
                        <a:t>6.6</a:t>
                      </a:r>
                      <a:endParaRPr sz="1400" b="0" i="0" u="none" strike="noStrike" cap="non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  <a:ea typeface="Calibri"/>
                        <a:cs typeface="Calibri" panose="020F0502020204030204" pitchFamily="34" charset="0"/>
                        <a:sym typeface="Calibri"/>
                      </a:endParaRPr>
                    </a:p>
                  </a:txBody>
                  <a:tcPr marL="91425" marR="91425" marT="91425" marB="91425">
                    <a:lnL w="9525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F8C">
                        <a:alpha val="5725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00884548"/>
                  </a:ext>
                </a:extLst>
              </a:tr>
              <a:tr h="236205">
                <a:tc rowSpan="2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900"/>
                        <a:buFont typeface="Calibri"/>
                        <a:buNone/>
                      </a:pPr>
                      <a:r>
                        <a:rPr lang="en-GB" sz="1600" b="0" i="0" u="none" strike="noStrike" cap="none" dirty="0">
                          <a:effectLst/>
                          <a:latin typeface="Calibri" panose="020F0502020204030204" pitchFamily="34" charset="0"/>
                          <a:ea typeface="Calibri"/>
                          <a:cs typeface="Calibri" panose="020F0502020204030204" pitchFamily="34" charset="0"/>
                          <a:sym typeface="Calibri"/>
                        </a:rPr>
                        <a:t>MBA.9</a:t>
                      </a:r>
                      <a:endParaRPr sz="1200" b="0" i="0" u="none" dirty="0"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1425" marR="91425" marT="91425" marB="91425" anchor="ctr">
                    <a:lnL w="381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900"/>
                        <a:buFont typeface="Calibri"/>
                        <a:buNone/>
                      </a:pPr>
                      <a:r>
                        <a:rPr lang="en-GB" sz="1400" b="0" i="0" u="non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0.2h</a:t>
                      </a:r>
                      <a:endParaRPr sz="1400" b="0" i="0" u="none" dirty="0"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1425" marR="91425" marT="91425" marB="91425" anchor="ctr">
                    <a:lnT w="381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5"/>
                        </a:buClr>
                        <a:buSzPts val="1900"/>
                        <a:buFont typeface="Calibri"/>
                        <a:buNone/>
                      </a:pPr>
                      <a:r>
                        <a:rPr lang="en-GB" sz="1400" b="0" i="0" u="none" dirty="0">
                          <a:solidFill>
                            <a:schemeClr val="accent5"/>
                          </a:solidFill>
                          <a:effectLst/>
                          <a:latin typeface="Calibri" panose="020F0502020204030204" pitchFamily="34" charset="0"/>
                          <a:ea typeface="Calibri"/>
                          <a:cs typeface="Calibri" panose="020F0502020204030204" pitchFamily="34" charset="0"/>
                          <a:sym typeface="Calibri"/>
                        </a:rPr>
                        <a:t>6.0</a:t>
                      </a:r>
                      <a:endParaRPr sz="1400" b="0" i="0" u="none" strike="noStrike" cap="none" dirty="0">
                        <a:solidFill>
                          <a:schemeClr val="accent5"/>
                        </a:solidFill>
                        <a:effectLst/>
                        <a:latin typeface="Calibri" panose="020F0502020204030204" pitchFamily="34" charset="0"/>
                        <a:ea typeface="Calibri"/>
                        <a:cs typeface="Calibri" panose="020F0502020204030204" pitchFamily="34" charset="0"/>
                        <a:sym typeface="Calibri"/>
                      </a:endParaRPr>
                    </a:p>
                  </a:txBody>
                  <a:tcPr marL="91425" marR="91425" marT="91425" marB="91425">
                    <a:lnT w="381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>
                        <a:lumMod val="40000"/>
                        <a:lumOff val="60000"/>
                        <a:alpha val="6627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5"/>
                        </a:buClr>
                        <a:buSzPts val="1900"/>
                        <a:buFont typeface="Calibri"/>
                        <a:buNone/>
                      </a:pPr>
                      <a:r>
                        <a:rPr lang="en-GB" sz="1400" b="0" i="0" u="none" dirty="0">
                          <a:solidFill>
                            <a:schemeClr val="accent5"/>
                          </a:solidFill>
                          <a:effectLst/>
                          <a:latin typeface="Calibri" panose="020F0502020204030204" pitchFamily="34" charset="0"/>
                          <a:ea typeface="Calibri"/>
                          <a:cs typeface="Calibri" panose="020F0502020204030204" pitchFamily="34" charset="0"/>
                          <a:sym typeface="Calibri"/>
                        </a:rPr>
                        <a:t>8.1</a:t>
                      </a:r>
                      <a:endParaRPr sz="1400" b="0" i="0" u="none" dirty="0">
                        <a:solidFill>
                          <a:schemeClr val="accent5"/>
                        </a:solidFill>
                        <a:effectLst/>
                        <a:latin typeface="Calibri" panose="020F0502020204030204" pitchFamily="34" charset="0"/>
                        <a:ea typeface="Calibri"/>
                        <a:cs typeface="Calibri" panose="020F0502020204030204" pitchFamily="34" charset="0"/>
                        <a:sym typeface="Calibri"/>
                      </a:endParaRPr>
                    </a:p>
                  </a:txBody>
                  <a:tcPr marL="91425" marR="91425" marT="91425" marB="91425">
                    <a:lnT w="381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>
                        <a:lumMod val="40000"/>
                        <a:lumOff val="60000"/>
                        <a:alpha val="6627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5"/>
                        </a:buClr>
                        <a:buSzPts val="1900"/>
                        <a:buFont typeface="Calibri"/>
                        <a:buNone/>
                      </a:pPr>
                      <a:r>
                        <a:rPr lang="en-GB" sz="1400" b="1" i="0" u="sng" dirty="0">
                          <a:solidFill>
                            <a:schemeClr val="accent5"/>
                          </a:solidFill>
                          <a:effectLst/>
                          <a:latin typeface="Calibri" panose="020F0502020204030204" pitchFamily="34" charset="0"/>
                          <a:ea typeface="Calibri"/>
                          <a:cs typeface="Calibri" panose="020F0502020204030204" pitchFamily="34" charset="0"/>
                          <a:sym typeface="Calibri"/>
                        </a:rPr>
                        <a:t>48</a:t>
                      </a:r>
                      <a:endParaRPr sz="1400" b="1" i="0" u="sng" dirty="0"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1425" marR="91425" marT="91425" marB="91425">
                    <a:lnT w="381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>
                        <a:lumMod val="40000"/>
                        <a:lumOff val="60000"/>
                        <a:alpha val="6627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5"/>
                        </a:buClr>
                        <a:buSzPts val="1900"/>
                        <a:buFont typeface="Calibri"/>
                        <a:buNone/>
                      </a:pPr>
                      <a:r>
                        <a:rPr lang="en-GB" sz="1400" b="0" i="0" u="none" strike="noStrike" cap="none" dirty="0">
                          <a:solidFill>
                            <a:schemeClr val="accent5"/>
                          </a:solidFill>
                          <a:effectLst/>
                          <a:latin typeface="Calibri" panose="020F0502020204030204" pitchFamily="34" charset="0"/>
                          <a:ea typeface="Calibri"/>
                          <a:cs typeface="Calibri" panose="020F0502020204030204" pitchFamily="34" charset="0"/>
                          <a:sym typeface="Calibri"/>
                        </a:rPr>
                        <a:t>&lt;0.</a:t>
                      </a:r>
                      <a:r>
                        <a:rPr lang="en-GB" sz="1400" b="0" i="0" u="none" dirty="0">
                          <a:solidFill>
                            <a:schemeClr val="accent5"/>
                          </a:solidFill>
                          <a:effectLst/>
                          <a:latin typeface="Calibri" panose="020F0502020204030204" pitchFamily="34" charset="0"/>
                          <a:ea typeface="Calibri"/>
                          <a:cs typeface="Calibri" panose="020F0502020204030204" pitchFamily="34" charset="0"/>
                          <a:sym typeface="Calibri"/>
                        </a:rPr>
                        <a:t>3</a:t>
                      </a:r>
                      <a:endParaRPr sz="1400" b="0" i="0" u="none" dirty="0"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1425" marR="91425" marT="91425" marB="91425">
                    <a:lnR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>
                        <a:lumMod val="40000"/>
                        <a:lumOff val="60000"/>
                        <a:alpha val="6627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5"/>
                        </a:buClr>
                        <a:buSzPts val="1900"/>
                        <a:buFont typeface="Calibri"/>
                        <a:buNone/>
                      </a:pPr>
                      <a:r>
                        <a:rPr lang="en-GB" sz="1400" b="0" i="0" u="none" strike="noStrike" cap="none" dirty="0">
                          <a:solidFill>
                            <a:schemeClr val="accent5"/>
                          </a:solidFill>
                          <a:effectLst/>
                          <a:latin typeface="Calibri" panose="020F0502020204030204" pitchFamily="34" charset="0"/>
                          <a:ea typeface="Calibri"/>
                          <a:cs typeface="Calibri" panose="020F0502020204030204" pitchFamily="34" charset="0"/>
                          <a:sym typeface="Calibri"/>
                        </a:rPr>
                        <a:t>&lt;0.</a:t>
                      </a:r>
                      <a:r>
                        <a:rPr lang="en-GB" sz="1400" b="0" i="0" u="none" dirty="0">
                          <a:solidFill>
                            <a:schemeClr val="accent5"/>
                          </a:solidFill>
                          <a:effectLst/>
                          <a:latin typeface="Calibri" panose="020F0502020204030204" pitchFamily="34" charset="0"/>
                          <a:ea typeface="Calibri"/>
                          <a:cs typeface="Calibri" panose="020F0502020204030204" pitchFamily="34" charset="0"/>
                          <a:sym typeface="Calibri"/>
                        </a:rPr>
                        <a:t>3</a:t>
                      </a:r>
                      <a:endParaRPr sz="1400" b="0" i="0" u="none" dirty="0"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>
                        <a:lumMod val="40000"/>
                        <a:lumOff val="60000"/>
                        <a:alpha val="6627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1900"/>
                        <a:buFont typeface="Calibri"/>
                        <a:buNone/>
                      </a:pPr>
                      <a:r>
                        <a:rPr lang="en-GB" sz="1400" b="0" i="0" u="none" strike="noStrike" cap="none" dirty="0">
                          <a:solidFill>
                            <a:schemeClr val="lt1"/>
                          </a:solidFill>
                          <a:effectLst/>
                          <a:latin typeface="Calibri" panose="020F0502020204030204" pitchFamily="34" charset="0"/>
                          <a:ea typeface="Calibri"/>
                          <a:cs typeface="Calibri" panose="020F0502020204030204" pitchFamily="34" charset="0"/>
                          <a:sym typeface="Calibri"/>
                        </a:rPr>
                        <a:t>6.0</a:t>
                      </a:r>
                      <a:endParaRPr sz="1400" b="0" i="0" u="none" strike="noStrike" cap="none" dirty="0">
                        <a:solidFill>
                          <a:schemeClr val="lt1"/>
                        </a:solidFill>
                        <a:effectLst/>
                        <a:latin typeface="Calibri" panose="020F0502020204030204" pitchFamily="34" charset="0"/>
                        <a:ea typeface="Calibri"/>
                        <a:cs typeface="Calibri" panose="020F0502020204030204" pitchFamily="34" charset="0"/>
                        <a:sym typeface="Arial"/>
                      </a:endParaRPr>
                    </a:p>
                  </a:txBody>
                  <a:tcPr marL="91425" marR="91425" marT="91425" marB="91425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6DA3BD">
                        <a:alpha val="5725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1900"/>
                        <a:buFont typeface="Calibri"/>
                        <a:buNone/>
                      </a:pPr>
                      <a:r>
                        <a:rPr lang="en-GB" sz="1400" b="0" i="0" u="none" strike="noStrike" cap="none" dirty="0">
                          <a:solidFill>
                            <a:schemeClr val="lt1"/>
                          </a:solidFill>
                          <a:effectLst/>
                          <a:latin typeface="Calibri" panose="020F0502020204030204" pitchFamily="34" charset="0"/>
                          <a:ea typeface="Calibri"/>
                          <a:cs typeface="Calibri" panose="020F0502020204030204" pitchFamily="34" charset="0"/>
                          <a:sym typeface="Calibri"/>
                        </a:rPr>
                        <a:t>3.6</a:t>
                      </a:r>
                      <a:endParaRPr sz="1400" b="0" i="0" u="none" strike="noStrike" cap="none" dirty="0">
                        <a:solidFill>
                          <a:schemeClr val="lt1"/>
                        </a:solidFill>
                        <a:effectLst/>
                        <a:latin typeface="Calibri" panose="020F0502020204030204" pitchFamily="34" charset="0"/>
                        <a:ea typeface="Calibri"/>
                        <a:cs typeface="Calibri" panose="020F0502020204030204" pitchFamily="34" charset="0"/>
                        <a:sym typeface="Calibri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6DA3BD">
                        <a:alpha val="5725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1900"/>
                        <a:buFont typeface="Calibri"/>
                        <a:buNone/>
                      </a:pPr>
                      <a:r>
                        <a:rPr lang="en-GB" sz="1400" b="1" i="0" u="sng" strike="noStrike" cap="none" dirty="0">
                          <a:solidFill>
                            <a:schemeClr val="lt1"/>
                          </a:solidFill>
                          <a:effectLst/>
                          <a:latin typeface="Calibri" panose="020F0502020204030204" pitchFamily="34" charset="0"/>
                          <a:ea typeface="Calibri"/>
                          <a:cs typeface="Calibri" panose="020F0502020204030204" pitchFamily="34" charset="0"/>
                          <a:sym typeface="Calibri"/>
                        </a:rPr>
                        <a:t>33</a:t>
                      </a:r>
                      <a:endParaRPr sz="1400" b="1" i="0" u="sng" strike="noStrike" cap="none" dirty="0">
                        <a:solidFill>
                          <a:schemeClr val="lt1"/>
                        </a:solidFill>
                        <a:effectLst/>
                        <a:latin typeface="Calibri" panose="020F0502020204030204" pitchFamily="34" charset="0"/>
                        <a:ea typeface="Calibri"/>
                        <a:cs typeface="Calibri" panose="020F0502020204030204" pitchFamily="34" charset="0"/>
                        <a:sym typeface="Arial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6DA3BD">
                        <a:alpha val="5725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1900"/>
                        <a:buFont typeface="Calibri"/>
                        <a:buNone/>
                      </a:pPr>
                      <a:r>
                        <a:rPr lang="en-GB" sz="1400" b="0" i="0" u="none" strike="noStrike" cap="none" dirty="0">
                          <a:solidFill>
                            <a:schemeClr val="lt1"/>
                          </a:solidFill>
                          <a:effectLst/>
                          <a:latin typeface="Calibri" panose="020F0502020204030204" pitchFamily="34" charset="0"/>
                          <a:ea typeface="Calibri"/>
                          <a:cs typeface="Calibri" panose="020F0502020204030204" pitchFamily="34" charset="0"/>
                          <a:sym typeface="Calibri"/>
                        </a:rPr>
                        <a:t>&lt;0.003</a:t>
                      </a:r>
                      <a:endParaRPr sz="1400" b="0" i="0" u="none" strike="noStrike" cap="none" dirty="0">
                        <a:solidFill>
                          <a:schemeClr val="lt1"/>
                        </a:solidFill>
                        <a:effectLst/>
                        <a:latin typeface="Calibri" panose="020F0502020204030204" pitchFamily="34" charset="0"/>
                        <a:ea typeface="Calibri"/>
                        <a:cs typeface="Calibri" panose="020F0502020204030204" pitchFamily="34" charset="0"/>
                        <a:sym typeface="Arial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6DA3BD">
                        <a:alpha val="5725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1900"/>
                        <a:buFont typeface="Calibri"/>
                        <a:buNone/>
                      </a:pPr>
                      <a:r>
                        <a:rPr lang="en-GB" sz="1400" b="0" i="0" u="none" strike="noStrike" cap="none" dirty="0">
                          <a:solidFill>
                            <a:schemeClr val="lt1"/>
                          </a:solidFill>
                          <a:effectLst/>
                          <a:latin typeface="Calibri" panose="020F0502020204030204" pitchFamily="34" charset="0"/>
                          <a:ea typeface="Calibri"/>
                          <a:cs typeface="Calibri" panose="020F0502020204030204" pitchFamily="34" charset="0"/>
                          <a:sym typeface="Calibri"/>
                        </a:rPr>
                        <a:t>&lt;0.003</a:t>
                      </a:r>
                      <a:endParaRPr sz="1400" b="0" i="0" u="none" strike="noStrike" cap="none" dirty="0">
                        <a:solidFill>
                          <a:schemeClr val="lt1"/>
                        </a:solidFill>
                        <a:effectLst/>
                        <a:latin typeface="Calibri" panose="020F0502020204030204" pitchFamily="34" charset="0"/>
                        <a:ea typeface="Calibri"/>
                        <a:cs typeface="Calibri" panose="020F0502020204030204" pitchFamily="34" charset="0"/>
                        <a:sym typeface="Arial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6DA3BD">
                        <a:alpha val="5725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5A5A5A"/>
                        </a:buClr>
                        <a:buSzPts val="1900"/>
                        <a:buFont typeface="Calibri"/>
                        <a:buNone/>
                      </a:pPr>
                      <a:r>
                        <a:rPr lang="en-GB" sz="1400" b="0" i="0" u="none" strike="noStrike" cap="none" dirty="0">
                          <a:solidFill>
                            <a:schemeClr val="accent5"/>
                          </a:solidFill>
                          <a:effectLst/>
                          <a:latin typeface="Calibri" panose="020F0502020204030204" pitchFamily="34" charset="0"/>
                          <a:ea typeface="Calibri"/>
                          <a:cs typeface="Calibri" panose="020F0502020204030204" pitchFamily="34" charset="0"/>
                          <a:sym typeface="Arial"/>
                        </a:rPr>
                        <a:t>1h</a:t>
                      </a:r>
                      <a:endParaRPr sz="1400" b="0" i="0" u="none" strike="noStrike" cap="none" dirty="0">
                        <a:solidFill>
                          <a:schemeClr val="accent5"/>
                        </a:solidFill>
                        <a:effectLst/>
                        <a:latin typeface="Calibri" panose="020F0502020204030204" pitchFamily="34" charset="0"/>
                        <a:ea typeface="Calibri"/>
                        <a:cs typeface="Calibri" panose="020F0502020204030204" pitchFamily="34" charset="0"/>
                        <a:sym typeface="Arial"/>
                      </a:endParaRPr>
                    </a:p>
                  </a:txBody>
                  <a:tcPr marL="91425" marR="91425" marT="91425" marB="91425" anchor="ctr"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5A5A5A"/>
                        </a:buClr>
                        <a:buSzPts val="1900"/>
                        <a:buFont typeface="Calibri"/>
                        <a:buNone/>
                      </a:pPr>
                      <a:r>
                        <a:rPr lang="en-GB" sz="1400" b="0" i="0" u="none" strike="noStrike" cap="none" dirty="0">
                          <a:solidFill>
                            <a:schemeClr val="accent5"/>
                          </a:solidFill>
                          <a:effectLst/>
                          <a:latin typeface="Calibri" panose="020F0502020204030204" pitchFamily="34" charset="0"/>
                          <a:ea typeface="Calibri"/>
                          <a:cs typeface="Calibri" panose="020F0502020204030204" pitchFamily="34" charset="0"/>
                          <a:sym typeface="Calibri"/>
                        </a:rPr>
                        <a:t>1.2</a:t>
                      </a:r>
                      <a:endParaRPr sz="1400" b="0" i="0" u="none" strike="noStrike" cap="none" dirty="0">
                        <a:solidFill>
                          <a:schemeClr val="accent5"/>
                        </a:solidFill>
                        <a:effectLst/>
                        <a:latin typeface="Calibri" panose="020F0502020204030204" pitchFamily="34" charset="0"/>
                        <a:ea typeface="Calibri"/>
                        <a:cs typeface="Calibri" panose="020F0502020204030204" pitchFamily="34" charset="0"/>
                        <a:sym typeface="Calibri"/>
                      </a:endParaRPr>
                    </a:p>
                  </a:txBody>
                  <a:tcPr marL="91425" marR="91425" marT="91425" marB="91425">
                    <a:lnB w="381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alpha val="6627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5A5A5A"/>
                        </a:buClr>
                        <a:buSzPts val="1900"/>
                        <a:buFont typeface="Calibri"/>
                        <a:buNone/>
                      </a:pPr>
                      <a:r>
                        <a:rPr lang="en-GB" sz="1400" b="0" i="0" u="none" strike="noStrike" cap="none" dirty="0">
                          <a:solidFill>
                            <a:schemeClr val="accent5"/>
                          </a:solidFill>
                          <a:effectLst/>
                          <a:latin typeface="Calibri" panose="020F0502020204030204" pitchFamily="34" charset="0"/>
                          <a:ea typeface="Calibri"/>
                          <a:cs typeface="Calibri" panose="020F0502020204030204" pitchFamily="34" charset="0"/>
                          <a:sym typeface="Calibri"/>
                        </a:rPr>
                        <a:t>1.6</a:t>
                      </a:r>
                      <a:endParaRPr sz="1400" b="0" i="0" u="none" strike="noStrike" cap="none" dirty="0">
                        <a:solidFill>
                          <a:schemeClr val="accent5"/>
                        </a:solidFill>
                        <a:effectLst/>
                        <a:latin typeface="Calibri" panose="020F0502020204030204" pitchFamily="34" charset="0"/>
                        <a:ea typeface="Calibri"/>
                        <a:cs typeface="Calibri" panose="020F0502020204030204" pitchFamily="34" charset="0"/>
                        <a:sym typeface="Calibri"/>
                      </a:endParaRPr>
                    </a:p>
                  </a:txBody>
                  <a:tcPr marL="91425" marR="91425" marT="91425" marB="91425">
                    <a:lnB w="381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alpha val="6627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5A5A5A"/>
                        </a:buClr>
                        <a:buSzPts val="1900"/>
                        <a:buFont typeface="Calibri"/>
                        <a:buNone/>
                      </a:pPr>
                      <a:r>
                        <a:rPr lang="en-GB" sz="1400" b="1" i="0" u="sng" strike="noStrike" cap="none" dirty="0">
                          <a:solidFill>
                            <a:schemeClr val="accent5"/>
                          </a:solidFill>
                          <a:effectLst/>
                          <a:latin typeface="Calibri" panose="020F0502020204030204" pitchFamily="34" charset="0"/>
                          <a:ea typeface="Calibri"/>
                          <a:cs typeface="Calibri" panose="020F0502020204030204" pitchFamily="34" charset="0"/>
                          <a:sym typeface="Calibri"/>
                        </a:rPr>
                        <a:t>9.6</a:t>
                      </a:r>
                      <a:endParaRPr sz="1400" b="1" i="0" u="sng" strike="noStrike" cap="none" dirty="0">
                        <a:solidFill>
                          <a:schemeClr val="accent5"/>
                        </a:solidFill>
                        <a:effectLst/>
                        <a:latin typeface="Calibri" panose="020F0502020204030204" pitchFamily="34" charset="0"/>
                        <a:ea typeface="Calibri"/>
                        <a:cs typeface="Calibri" panose="020F0502020204030204" pitchFamily="34" charset="0"/>
                        <a:sym typeface="Arial"/>
                      </a:endParaRPr>
                    </a:p>
                  </a:txBody>
                  <a:tcPr marL="91425" marR="91425" marT="91425" marB="91425">
                    <a:lnB w="381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alpha val="6627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5A5A5A"/>
                        </a:buClr>
                        <a:buSzPts val="1900"/>
                        <a:buFont typeface="Calibri"/>
                        <a:buNone/>
                      </a:pPr>
                      <a:r>
                        <a:rPr lang="en-GB" sz="1400" b="0" i="0" u="none" strike="noStrike" cap="none" dirty="0">
                          <a:solidFill>
                            <a:schemeClr val="accent5"/>
                          </a:solidFill>
                          <a:effectLst/>
                          <a:latin typeface="Calibri" panose="020F0502020204030204" pitchFamily="34" charset="0"/>
                          <a:ea typeface="Calibri"/>
                          <a:cs typeface="Calibri" panose="020F0502020204030204" pitchFamily="34" charset="0"/>
                          <a:sym typeface="Calibri"/>
                        </a:rPr>
                        <a:t>&lt;0.06</a:t>
                      </a:r>
                      <a:endParaRPr sz="1400" b="0" i="0" u="none" strike="noStrike" cap="none" dirty="0">
                        <a:solidFill>
                          <a:schemeClr val="accent5"/>
                        </a:solidFill>
                        <a:effectLst/>
                        <a:latin typeface="Calibri" panose="020F0502020204030204" pitchFamily="34" charset="0"/>
                        <a:ea typeface="Calibri"/>
                        <a:cs typeface="Calibri" panose="020F0502020204030204" pitchFamily="34" charset="0"/>
                        <a:sym typeface="Arial"/>
                      </a:endParaRPr>
                    </a:p>
                  </a:txBody>
                  <a:tcPr marL="91425" marR="91425" marT="91425" marB="91425">
                    <a:lnR w="9525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B w="381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alpha val="6627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5A5A5A"/>
                        </a:buClr>
                        <a:buSzPts val="1900"/>
                        <a:buFont typeface="Calibri"/>
                        <a:buNone/>
                      </a:pPr>
                      <a:r>
                        <a:rPr lang="en-GB" sz="1400" b="0" i="0" u="none" strike="noStrike" cap="none" dirty="0">
                          <a:solidFill>
                            <a:schemeClr val="accent5"/>
                          </a:solidFill>
                          <a:effectLst/>
                          <a:latin typeface="Calibri" panose="020F0502020204030204" pitchFamily="34" charset="0"/>
                          <a:ea typeface="Calibri"/>
                          <a:cs typeface="Calibri" panose="020F0502020204030204" pitchFamily="34" charset="0"/>
                          <a:sym typeface="Calibri"/>
                        </a:rPr>
                        <a:t>&lt;0.06</a:t>
                      </a:r>
                      <a:endParaRPr sz="1400" b="0" i="0" u="none" strike="noStrike" cap="none" dirty="0">
                        <a:solidFill>
                          <a:schemeClr val="accent5"/>
                        </a:solidFill>
                        <a:effectLst/>
                        <a:latin typeface="Calibri" panose="020F0502020204030204" pitchFamily="34" charset="0"/>
                        <a:ea typeface="Calibri"/>
                        <a:cs typeface="Calibri" panose="020F0502020204030204" pitchFamily="34" charset="0"/>
                        <a:sym typeface="Arial"/>
                      </a:endParaRPr>
                    </a:p>
                  </a:txBody>
                  <a:tcPr marL="91425" marR="91425" marT="91425" marB="91425">
                    <a:lnL w="9525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alpha val="6627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FFFF"/>
                        </a:buClr>
                        <a:buSzPts val="1900"/>
                        <a:buFont typeface="Calibri"/>
                        <a:buNone/>
                      </a:pPr>
                      <a:r>
                        <a:rPr lang="en-GB" sz="1400" b="0" i="0" u="non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Calibri"/>
                          <a:cs typeface="Calibri" panose="020F0502020204030204" pitchFamily="34" charset="0"/>
                          <a:sym typeface="Calibri"/>
                        </a:rPr>
                        <a:t>1.2</a:t>
                      </a:r>
                      <a:endParaRPr sz="1400" b="0" i="0" u="none" dirty="0"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1425" marR="91425" marT="91425" marB="91425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F8C">
                        <a:alpha val="5725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FFFF"/>
                        </a:buClr>
                        <a:buSzPts val="1900"/>
                        <a:buFont typeface="Calibri"/>
                        <a:buNone/>
                      </a:pPr>
                      <a:r>
                        <a:rPr lang="en-GB" sz="1400" b="0" i="0" u="non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Calibri"/>
                          <a:cs typeface="Calibri" panose="020F0502020204030204" pitchFamily="34" charset="0"/>
                          <a:sym typeface="Calibri"/>
                        </a:rPr>
                        <a:t>0.7</a:t>
                      </a:r>
                      <a:endParaRPr sz="1400" b="0" i="0" u="none" strike="noStrike" cap="non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  <a:ea typeface="Calibri"/>
                        <a:cs typeface="Calibri" panose="020F0502020204030204" pitchFamily="34" charset="0"/>
                        <a:sym typeface="Calibri"/>
                      </a:endParaRPr>
                    </a:p>
                  </a:txBody>
                  <a:tcPr marL="91425" marR="91425" marT="91425" marB="91425">
                    <a:lnL w="9525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F8C">
                        <a:alpha val="5725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FFFF"/>
                        </a:buClr>
                        <a:buSzPts val="1900"/>
                        <a:buFont typeface="Calibri"/>
                        <a:buNone/>
                      </a:pPr>
                      <a:r>
                        <a:rPr lang="en-GB" sz="1400" b="1" i="0" u="sng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Calibri"/>
                          <a:cs typeface="Calibri" panose="020F0502020204030204" pitchFamily="34" charset="0"/>
                          <a:sym typeface="Calibri"/>
                        </a:rPr>
                        <a:t>6.6</a:t>
                      </a:r>
                      <a:endParaRPr sz="1400" b="1" i="0" u="sng" dirty="0"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1425" marR="91425" marT="91425" marB="91425">
                    <a:lnL w="9525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F8C">
                        <a:alpha val="5725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FFFF"/>
                        </a:buClr>
                        <a:buSzPts val="1900"/>
                        <a:buFont typeface="Calibri"/>
                        <a:buNone/>
                      </a:pPr>
                      <a:r>
                        <a:rPr lang="en-GB" sz="1400" b="0" i="0" u="none" strike="noStrike" cap="non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Calibri"/>
                          <a:cs typeface="Calibri" panose="020F0502020204030204" pitchFamily="34" charset="0"/>
                          <a:sym typeface="Calibri"/>
                        </a:rPr>
                        <a:t>&lt;0.00</a:t>
                      </a:r>
                      <a:r>
                        <a:rPr lang="en-GB" sz="1400" b="0" i="0" u="non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Calibri"/>
                          <a:cs typeface="Calibri" panose="020F0502020204030204" pitchFamily="34" charset="0"/>
                          <a:sym typeface="Calibri"/>
                        </a:rPr>
                        <a:t>06</a:t>
                      </a:r>
                      <a:endParaRPr sz="1400" b="0" i="0" u="none" dirty="0"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1425" marR="91425" marT="91425" marB="91425">
                    <a:lnL w="9525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F8C">
                        <a:alpha val="5725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FFFF"/>
                        </a:buClr>
                        <a:buSzPts val="1900"/>
                        <a:buFont typeface="Calibri"/>
                        <a:buNone/>
                      </a:pPr>
                      <a:r>
                        <a:rPr lang="en-GB" sz="1400" b="0" i="0" u="none" strike="noStrike" cap="non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Calibri"/>
                          <a:cs typeface="Calibri" panose="020F0502020204030204" pitchFamily="34" charset="0"/>
                          <a:sym typeface="Calibri"/>
                        </a:rPr>
                        <a:t>&lt;0.00</a:t>
                      </a:r>
                      <a:r>
                        <a:rPr lang="en-GB" sz="1400" b="0" i="0" u="non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Calibri"/>
                          <a:cs typeface="Calibri" panose="020F0502020204030204" pitchFamily="34" charset="0"/>
                          <a:sym typeface="Calibri"/>
                        </a:rPr>
                        <a:t>06</a:t>
                      </a:r>
                      <a:endParaRPr sz="1400" b="0" i="0" u="none" dirty="0"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1425" marR="91425" marT="91425" marB="91425">
                    <a:lnL w="9525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F8C">
                        <a:alpha val="5725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94452561"/>
                  </a:ext>
                </a:extLst>
              </a:tr>
            </a:tbl>
          </a:graphicData>
        </a:graphic>
      </p:graphicFrame>
      <p:sp>
        <p:nvSpPr>
          <p:cNvPr id="7" name="Google Shape;243;p28"/>
          <p:cNvSpPr txBox="1"/>
          <p:nvPr/>
        </p:nvSpPr>
        <p:spPr>
          <a:xfrm>
            <a:off x="1331640" y="4515966"/>
            <a:ext cx="7537244" cy="58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500" u="sng" dirty="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*Quench limit for MB estimated to be ~20 </a:t>
            </a:r>
            <a:r>
              <a:rPr lang="en-GB" sz="1500" u="sng" dirty="0" err="1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mW</a:t>
            </a:r>
            <a:r>
              <a:rPr lang="en-GB" sz="1500" u="sng" dirty="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/cm</a:t>
            </a:r>
            <a:r>
              <a:rPr lang="en-GB" sz="1500" u="sng" baseline="30000" dirty="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3</a:t>
            </a:r>
            <a:r>
              <a:rPr lang="en-GB" sz="1500" u="sng" dirty="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 for steady state losses at 6.37</a:t>
            </a:r>
            <a:r>
              <a:rPr lang="en-GB" sz="1500" i="1" u="sng" dirty="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Z</a:t>
            </a:r>
            <a:r>
              <a:rPr lang="en-GB" sz="1500" u="sng" dirty="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500" u="sng" dirty="0" err="1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TeV</a:t>
            </a:r>
            <a:r>
              <a:rPr lang="en-GB" sz="1500" u="sng" dirty="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)</a:t>
            </a:r>
            <a:endParaRPr sz="1500" u="sng" baseline="30000" dirty="0">
              <a:solidFill>
                <a:srgbClr val="FF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" name="Oval 9"/>
          <p:cNvSpPr/>
          <p:nvPr/>
        </p:nvSpPr>
        <p:spPr>
          <a:xfrm>
            <a:off x="7239631" y="2957055"/>
            <a:ext cx="572729" cy="896227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13"/>
          <p:cNvSpPr/>
          <p:nvPr/>
        </p:nvSpPr>
        <p:spPr>
          <a:xfrm>
            <a:off x="5175872" y="2059065"/>
            <a:ext cx="572035" cy="914356"/>
          </a:xfrm>
          <a:prstGeom prst="rect">
            <a:avLst/>
          </a:prstGeom>
          <a:noFill/>
          <a:ln w="381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ectangle 14"/>
          <p:cNvSpPr/>
          <p:nvPr/>
        </p:nvSpPr>
        <p:spPr>
          <a:xfrm>
            <a:off x="6430337" y="3795886"/>
            <a:ext cx="589935" cy="896226"/>
          </a:xfrm>
          <a:prstGeom prst="rect">
            <a:avLst/>
          </a:prstGeom>
          <a:noFill/>
          <a:ln w="381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1C9EFB9D-D19E-9844-BE62-1C252DE711B0}"/>
              </a:ext>
            </a:extLst>
          </p:cNvPr>
          <p:cNvSpPr txBox="1"/>
          <p:nvPr/>
        </p:nvSpPr>
        <p:spPr>
          <a:xfrm>
            <a:off x="35496" y="630436"/>
            <a:ext cx="18002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dirty="0"/>
              <a:t>C. </a:t>
            </a:r>
            <a:r>
              <a:rPr lang="en-US" sz="1600" i="1" dirty="0" err="1"/>
              <a:t>Bahamonde</a:t>
            </a:r>
            <a:r>
              <a:rPr lang="en-US" sz="1600" i="1" dirty="0"/>
              <a:t> - Tuesday’s talk</a:t>
            </a:r>
          </a:p>
          <a:p>
            <a:r>
              <a:rPr lang="en-US" sz="1600" i="1" dirty="0"/>
              <a:t>&amp; 8</a:t>
            </a:r>
            <a:r>
              <a:rPr lang="en-US" sz="1600" i="1" baseline="30000" dirty="0"/>
              <a:t>th</a:t>
            </a:r>
            <a:r>
              <a:rPr lang="en-US" sz="1600" i="1" dirty="0"/>
              <a:t> annual meeting Oct 2018</a:t>
            </a:r>
          </a:p>
        </p:txBody>
      </p:sp>
      <p:sp>
        <p:nvSpPr>
          <p:cNvPr id="18" name="Footer Placeholder 2">
            <a:extLst>
              <a:ext uri="{FF2B5EF4-FFF2-40B4-BE49-F238E27FC236}">
                <a16:creationId xmlns:a16="http://schemas.microsoft.com/office/drawing/2014/main" id="{2DE67885-9452-2248-8BA0-C55526E56E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838604" y="4846286"/>
            <a:ext cx="6627000" cy="270000"/>
          </a:xfrm>
        </p:spPr>
        <p:txBody>
          <a:bodyPr/>
          <a:lstStyle/>
          <a:p>
            <a:r>
              <a:rPr lang="en-US" dirty="0">
                <a:solidFill>
                  <a:schemeClr val="bg2"/>
                </a:solidFill>
              </a:rPr>
              <a:t>Annual HL-LHC meeting – 14-16 October 2019, FNAL USA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B8FA5908-D461-4548-A265-0817F3EA85EA}"/>
              </a:ext>
            </a:extLst>
          </p:cNvPr>
          <p:cNvSpPr/>
          <p:nvPr/>
        </p:nvSpPr>
        <p:spPr>
          <a:xfrm>
            <a:off x="7240325" y="2071890"/>
            <a:ext cx="572035" cy="914356"/>
          </a:xfrm>
          <a:prstGeom prst="rect">
            <a:avLst/>
          </a:prstGeom>
          <a:noFill/>
          <a:ln w="381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488528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19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01F522-E2FB-3E44-A340-8B6289E6D7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 dirty="0"/>
              <a:t>Outcome of the analysis by LS2 team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753DAAF-DF29-C649-AE7E-C3A55865584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2355726"/>
            <a:ext cx="7920000" cy="2288274"/>
          </a:xfrm>
        </p:spPr>
        <p:txBody>
          <a:bodyPr>
            <a:normAutofit lnSpcReduction="10000"/>
          </a:bodyPr>
          <a:lstStyle/>
          <a:p>
            <a:pPr marL="257175" indent="-257175">
              <a:buFont typeface="Arial" panose="020B0604020202020204" pitchFamily="34" charset="0"/>
              <a:buChar char="•"/>
            </a:pPr>
            <a:r>
              <a:rPr lang="en-US" sz="1800" dirty="0"/>
              <a:t>Scenario 2 is preferred</a:t>
            </a:r>
          </a:p>
          <a:p>
            <a:pPr marL="257175" indent="-257175">
              <a:buFont typeface="Arial" panose="020B0604020202020204" pitchFamily="34" charset="0"/>
              <a:buChar char="•"/>
            </a:pPr>
            <a:r>
              <a:rPr lang="en-US" sz="1800" b="1" dirty="0"/>
              <a:t>The installation of a 11T dipole full assembly after LS2 would require about 41 weeks, broken down as follows:</a:t>
            </a:r>
            <a:endParaRPr lang="en-US" sz="1800" dirty="0"/>
          </a:p>
          <a:p>
            <a:pPr marL="600075" lvl="1" indent="-257175">
              <a:buFont typeface="Arial" panose="020B0604020202020204" pitchFamily="34" charset="0"/>
              <a:buChar char="•"/>
            </a:pPr>
            <a:r>
              <a:rPr lang="en-US" sz="1800" dirty="0"/>
              <a:t>6 weeks for sector warm-up + ELQA @ warm</a:t>
            </a:r>
          </a:p>
          <a:p>
            <a:pPr marL="600075" lvl="1" indent="-257175">
              <a:buFont typeface="Arial" panose="020B0604020202020204" pitchFamily="34" charset="0"/>
              <a:buChar char="•"/>
            </a:pPr>
            <a:r>
              <a:rPr lang="en-US" sz="1800" dirty="0"/>
              <a:t>25 weeks for 11T installation (MB removal + preparation works + 11T installation + TCLD installation)</a:t>
            </a:r>
          </a:p>
          <a:p>
            <a:pPr marL="600075" lvl="1" indent="-257175">
              <a:buFont typeface="Arial" panose="020B0604020202020204" pitchFamily="34" charset="0"/>
              <a:buChar char="•"/>
            </a:pPr>
            <a:r>
              <a:rPr lang="en-US" sz="1800" dirty="0"/>
              <a:t>About 10 weeks for sector cool down + ELQA + powering tests (and this </a:t>
            </a:r>
            <a:r>
              <a:rPr lang="en-US" sz="1800" b="1" dirty="0"/>
              <a:t>does not take into account the part commissioning</a:t>
            </a:r>
            <a:r>
              <a:rPr lang="en-US" sz="1800" dirty="0"/>
              <a:t>)</a:t>
            </a:r>
          </a:p>
          <a:p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DCE2D6A-BF0F-DC47-80F1-C1DC42C206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883840" y="2189911"/>
            <a:ext cx="3144298" cy="270000"/>
          </a:xfrm>
        </p:spPr>
        <p:txBody>
          <a:bodyPr/>
          <a:lstStyle/>
          <a:p>
            <a:r>
              <a:rPr lang="fr-FR" noProof="0" dirty="0"/>
              <a:t>F. Savary @ 78th Meeting of the HL-LHC TCC</a:t>
            </a:r>
            <a:endParaRPr lang="en-GB" noProof="0" dirty="0"/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AE3063F5-0E62-A54D-86FF-F0FEC9C7A70C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445590" y="843557"/>
          <a:ext cx="8086410" cy="1252563"/>
        </p:xfrm>
        <a:graphic>
          <a:graphicData uri="http://schemas.openxmlformats.org/drawingml/2006/table">
            <a:tbl>
              <a:tblPr/>
              <a:tblGrid>
                <a:gridCol w="2520000">
                  <a:extLst>
                    <a:ext uri="{9D8B030D-6E8A-4147-A177-3AD203B41FA5}">
                      <a16:colId xmlns:a16="http://schemas.microsoft.com/office/drawing/2014/main" val="155291899"/>
                    </a:ext>
                  </a:extLst>
                </a:gridCol>
                <a:gridCol w="2868930">
                  <a:extLst>
                    <a:ext uri="{9D8B030D-6E8A-4147-A177-3AD203B41FA5}">
                      <a16:colId xmlns:a16="http://schemas.microsoft.com/office/drawing/2014/main" val="623859683"/>
                    </a:ext>
                  </a:extLst>
                </a:gridCol>
                <a:gridCol w="2697480">
                  <a:extLst>
                    <a:ext uri="{9D8B030D-6E8A-4147-A177-3AD203B41FA5}">
                      <a16:colId xmlns:a16="http://schemas.microsoft.com/office/drawing/2014/main" val="2980240998"/>
                    </a:ext>
                  </a:extLst>
                </a:gridCol>
              </a:tblGrid>
              <a:tr h="618353">
                <a:tc>
                  <a:txBody>
                    <a:bodyPr/>
                    <a:lstStyle/>
                    <a:p>
                      <a:pPr algn="l" fontAlgn="b"/>
                      <a:endParaRPr lang="en-GB" sz="1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5856" marR="15856" marT="15856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9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Delay in S 6-7</a:t>
                      </a:r>
                    </a:p>
                  </a:txBody>
                  <a:tcPr marL="15856" marR="15856" marT="15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3F4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9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Delay in S 7-8</a:t>
                      </a:r>
                    </a:p>
                  </a:txBody>
                  <a:tcPr marL="15856" marR="15856" marT="15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3F4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7374173"/>
                  </a:ext>
                </a:extLst>
              </a:tr>
              <a:tr h="317105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9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Scenario 1: First in S 6-7</a:t>
                      </a:r>
                    </a:p>
                  </a:txBody>
                  <a:tcPr marL="15856" marR="15856" marT="15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3F4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900" b="1" i="0" u="none" strike="noStrike" dirty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-8 Weeks</a:t>
                      </a:r>
                    </a:p>
                  </a:txBody>
                  <a:tcPr marL="15856" marR="15856" marT="15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900" b="1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+14 Weeks</a:t>
                      </a:r>
                    </a:p>
                  </a:txBody>
                  <a:tcPr marL="15856" marR="15856" marT="15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91438283"/>
                  </a:ext>
                </a:extLst>
              </a:tr>
              <a:tr h="317105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9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Scenario 2: First in S 7-8</a:t>
                      </a:r>
                    </a:p>
                  </a:txBody>
                  <a:tcPr marL="15856" marR="15856" marT="15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3F4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900" b="1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+8 Weeks</a:t>
                      </a:r>
                    </a:p>
                  </a:txBody>
                  <a:tcPr marL="15856" marR="15856" marT="15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900" b="1" i="0" u="none" strike="noStrike" dirty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-2.5 Weeks</a:t>
                      </a:r>
                    </a:p>
                  </a:txBody>
                  <a:tcPr marL="15856" marR="15856" marT="15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09650757"/>
                  </a:ext>
                </a:extLst>
              </a:tr>
            </a:tbl>
          </a:graphicData>
        </a:graphic>
      </p:graphicFrame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52BFC806-9ED5-0748-9A84-10CBF5871700}"/>
              </a:ext>
            </a:extLst>
          </p:cNvPr>
          <p:cNvSpPr/>
          <p:nvPr/>
        </p:nvSpPr>
        <p:spPr>
          <a:xfrm>
            <a:off x="445590" y="1779661"/>
            <a:ext cx="8086410" cy="316459"/>
          </a:xfrm>
          <a:prstGeom prst="roundRect">
            <a:avLst>
              <a:gd name="adj" fmla="val 22550"/>
            </a:avLst>
          </a:prstGeom>
          <a:noFill/>
          <a:ln w="19050">
            <a:solidFill>
              <a:schemeClr val="accent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2E9736D-ED61-C64E-AB20-1B74B942B8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21</a:t>
            </a:fld>
            <a:endParaRPr lang="fr-FR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1A37122-3D95-754C-925C-75734B895D48}"/>
              </a:ext>
            </a:extLst>
          </p:cNvPr>
          <p:cNvSpPr txBox="1"/>
          <p:nvPr/>
        </p:nvSpPr>
        <p:spPr>
          <a:xfrm>
            <a:off x="3779913" y="4628749"/>
            <a:ext cx="4367952" cy="246221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ctr"/>
            <a:r>
              <a:rPr lang="en-US" sz="1600" i="1" dirty="0">
                <a:solidFill>
                  <a:schemeClr val="accent6">
                    <a:lumMod val="50000"/>
                  </a:schemeClr>
                </a:solidFill>
              </a:rPr>
              <a:t>Courtesy M. </a:t>
            </a:r>
            <a:r>
              <a:rPr lang="en-US" sz="1600" i="1" dirty="0" err="1">
                <a:solidFill>
                  <a:schemeClr val="accent6">
                    <a:lumMod val="50000"/>
                  </a:schemeClr>
                </a:solidFill>
              </a:rPr>
              <a:t>Bernardini</a:t>
            </a:r>
            <a:r>
              <a:rPr lang="en-US" sz="1600" i="1" dirty="0">
                <a:solidFill>
                  <a:schemeClr val="accent6">
                    <a:lumMod val="50000"/>
                  </a:schemeClr>
                </a:solidFill>
              </a:rPr>
              <a:t>, S.E. Bustamante</a:t>
            </a:r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5894983D-C885-9C4D-A4E9-A5239568D260}"/>
              </a:ext>
            </a:extLst>
          </p:cNvPr>
          <p:cNvSpPr/>
          <p:nvPr/>
        </p:nvSpPr>
        <p:spPr>
          <a:xfrm>
            <a:off x="4747250" y="3381868"/>
            <a:ext cx="4268637" cy="1323764"/>
          </a:xfrm>
          <a:prstGeom prst="roundRect">
            <a:avLst/>
          </a:prstGeom>
          <a:gradFill>
            <a:gsLst>
              <a:gs pos="0">
                <a:srgbClr val="00B050"/>
              </a:gs>
              <a:gs pos="100000">
                <a:srgbClr val="92D05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  <a:p>
            <a:pPr algn="ctr"/>
            <a:r>
              <a:rPr lang="en-US" dirty="0">
                <a:sym typeface="Wingdings" pitchFamily="2" charset="2"/>
              </a:rPr>
              <a:t></a:t>
            </a:r>
            <a:endParaRPr lang="en-US" dirty="0"/>
          </a:p>
          <a:p>
            <a:pPr algn="ctr"/>
            <a:r>
              <a:rPr lang="en-US" dirty="0"/>
              <a:t>Crystal Collimators as a backup plan for late TCLD installation after LS2!!!</a:t>
            </a:r>
          </a:p>
          <a:p>
            <a:pPr algn="ctr"/>
            <a:endParaRPr lang="en-US" dirty="0"/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6B82A648-73EE-3445-8F43-FD1A432F1897}"/>
              </a:ext>
            </a:extLst>
          </p:cNvPr>
          <p:cNvSpPr/>
          <p:nvPr/>
        </p:nvSpPr>
        <p:spPr>
          <a:xfrm>
            <a:off x="612000" y="2383950"/>
            <a:ext cx="3527952" cy="1411935"/>
          </a:xfrm>
          <a:prstGeom prst="roundRect">
            <a:avLst/>
          </a:prstGeom>
          <a:gradFill>
            <a:gsLst>
              <a:gs pos="0">
                <a:srgbClr val="FF0000"/>
              </a:gs>
              <a:gs pos="100000">
                <a:schemeClr val="accent2">
                  <a:lumMod val="40000"/>
                  <a:lumOff val="6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  <a:p>
            <a:pPr algn="ctr"/>
            <a:r>
              <a:rPr lang="en-US" dirty="0"/>
              <a:t>Impact on delayed TCLD installation in IR7 on ion runs during Run3?!</a:t>
            </a:r>
          </a:p>
          <a:p>
            <a:pPr algn="ctr"/>
            <a:endParaRPr lang="en-US" dirty="0"/>
          </a:p>
        </p:txBody>
      </p:sp>
      <p:sp>
        <p:nvSpPr>
          <p:cNvPr id="11" name="Footer Placeholder 2">
            <a:extLst>
              <a:ext uri="{FF2B5EF4-FFF2-40B4-BE49-F238E27FC236}">
                <a16:creationId xmlns:a16="http://schemas.microsoft.com/office/drawing/2014/main" id="{63FECF2F-C80D-8547-AAF1-2C4328F385DB}"/>
              </a:ext>
            </a:extLst>
          </p:cNvPr>
          <p:cNvSpPr txBox="1">
            <a:spLocks/>
          </p:cNvSpPr>
          <p:nvPr/>
        </p:nvSpPr>
        <p:spPr>
          <a:xfrm>
            <a:off x="1838604" y="4846286"/>
            <a:ext cx="66270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defPPr>
              <a:defRPr lang="fr-FR"/>
            </a:defPPr>
            <a:lvl1pPr marL="0" algn="r" defTabSz="457200" rtl="0" eaLnBrk="1" latinLnBrk="0" hangingPunct="1">
              <a:defRPr sz="11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>
                <a:solidFill>
                  <a:schemeClr val="bg2"/>
                </a:solidFill>
              </a:rPr>
              <a:t>Annual HL-LHC meeting – 14-16 October 2019, FNAL USA</a:t>
            </a:r>
            <a:endParaRPr lang="en-US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6198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C82897A-B311-494B-9817-CD798DBB3C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22</a:t>
            </a:fld>
            <a:endParaRPr lang="fr-FR"/>
          </a:p>
        </p:txBody>
      </p:sp>
      <p:pic>
        <p:nvPicPr>
          <p:cNvPr id="12" name="Content Placeholder 11">
            <a:extLst>
              <a:ext uri="{FF2B5EF4-FFF2-40B4-BE49-F238E27FC236}">
                <a16:creationId xmlns:a16="http://schemas.microsoft.com/office/drawing/2014/main" id="{5704470B-07AD-4C44-8D4F-B8FE7F34754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21193" cy="5226551"/>
          </a:xfr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A6271256-EBDF-DC47-A416-7B3A1A5A621A}"/>
              </a:ext>
            </a:extLst>
          </p:cNvPr>
          <p:cNvSpPr txBox="1"/>
          <p:nvPr/>
        </p:nvSpPr>
        <p:spPr>
          <a:xfrm>
            <a:off x="3923928" y="627534"/>
            <a:ext cx="218040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5A5A5A"/>
                </a:solidFill>
              </a:rPr>
              <a:t>S. </a:t>
            </a:r>
            <a:r>
              <a:rPr lang="en-US" sz="1200" dirty="0" err="1">
                <a:solidFill>
                  <a:srgbClr val="5A5A5A"/>
                </a:solidFill>
              </a:rPr>
              <a:t>Redaelli</a:t>
            </a:r>
            <a:r>
              <a:rPr lang="en-US" sz="1200" dirty="0">
                <a:solidFill>
                  <a:srgbClr val="5A5A5A"/>
                </a:solidFill>
              </a:rPr>
              <a:t> @ Feb’19 Review</a:t>
            </a:r>
          </a:p>
        </p:txBody>
      </p:sp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DFEB035E-2B80-6540-B27D-EE49207E2840}"/>
              </a:ext>
            </a:extLst>
          </p:cNvPr>
          <p:cNvSpPr/>
          <p:nvPr/>
        </p:nvSpPr>
        <p:spPr>
          <a:xfrm>
            <a:off x="4736181" y="2688146"/>
            <a:ext cx="2736304" cy="1008112"/>
          </a:xfrm>
          <a:prstGeom prst="roundRect">
            <a:avLst/>
          </a:prstGeom>
          <a:gradFill>
            <a:gsLst>
              <a:gs pos="0">
                <a:srgbClr val="00B050"/>
              </a:gs>
              <a:gs pos="100000">
                <a:srgbClr val="92D05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Factor 7 better cleaning efficiency with Crystals!!!</a:t>
            </a:r>
          </a:p>
        </p:txBody>
      </p:sp>
      <p:sp>
        <p:nvSpPr>
          <p:cNvPr id="15" name="Curved Left Arrow 14">
            <a:extLst>
              <a:ext uri="{FF2B5EF4-FFF2-40B4-BE49-F238E27FC236}">
                <a16:creationId xmlns:a16="http://schemas.microsoft.com/office/drawing/2014/main" id="{1CF8DC57-41EC-DA4C-984B-F58076406B55}"/>
              </a:ext>
            </a:extLst>
          </p:cNvPr>
          <p:cNvSpPr/>
          <p:nvPr/>
        </p:nvSpPr>
        <p:spPr>
          <a:xfrm>
            <a:off x="3995936" y="2207732"/>
            <a:ext cx="442352" cy="2664296"/>
          </a:xfrm>
          <a:prstGeom prst="curvedLeftArrow">
            <a:avLst/>
          </a:prstGeom>
          <a:gradFill>
            <a:gsLst>
              <a:gs pos="0">
                <a:srgbClr val="00B050"/>
              </a:gs>
              <a:gs pos="100000">
                <a:srgbClr val="92D05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6" name="Curved Left Arrow 15">
            <a:extLst>
              <a:ext uri="{FF2B5EF4-FFF2-40B4-BE49-F238E27FC236}">
                <a16:creationId xmlns:a16="http://schemas.microsoft.com/office/drawing/2014/main" id="{8E3E9470-9722-574B-9021-5CB13FE22859}"/>
              </a:ext>
            </a:extLst>
          </p:cNvPr>
          <p:cNvSpPr/>
          <p:nvPr/>
        </p:nvSpPr>
        <p:spPr>
          <a:xfrm>
            <a:off x="8604448" y="1860054"/>
            <a:ext cx="442352" cy="2664296"/>
          </a:xfrm>
          <a:prstGeom prst="curvedLeftArrow">
            <a:avLst/>
          </a:prstGeom>
          <a:gradFill>
            <a:gsLst>
              <a:gs pos="0">
                <a:srgbClr val="00B050"/>
              </a:gs>
              <a:gs pos="100000">
                <a:srgbClr val="92D05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68DC4B60-DE08-EA4E-B4C2-5E855CDC6F99}"/>
              </a:ext>
            </a:extLst>
          </p:cNvPr>
          <p:cNvSpPr/>
          <p:nvPr/>
        </p:nvSpPr>
        <p:spPr>
          <a:xfrm>
            <a:off x="4736181" y="3696258"/>
            <a:ext cx="2736304" cy="1035732"/>
          </a:xfrm>
          <a:prstGeom prst="roundRect">
            <a:avLst/>
          </a:prstGeom>
          <a:gradFill>
            <a:gsLst>
              <a:gs pos="0">
                <a:srgbClr val="00B050"/>
              </a:gs>
              <a:gs pos="100000">
                <a:srgbClr val="92D05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Up to 50 with MD settings for non-limiting </a:t>
            </a:r>
          </a:p>
          <a:p>
            <a:pPr algn="ctr"/>
            <a:r>
              <a:rPr lang="en-US" dirty="0"/>
              <a:t>loss spikes!</a:t>
            </a:r>
          </a:p>
        </p:txBody>
      </p:sp>
    </p:spTree>
    <p:extLst>
      <p:ext uri="{BB962C8B-B14F-4D97-AF65-F5344CB8AC3E}">
        <p14:creationId xmlns:p14="http://schemas.microsoft.com/office/powerpoint/2010/main" val="27805160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16" grpId="0" animBg="1"/>
      <p:bldP spid="17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632507-A01C-FB4B-83F4-FE9C1D5784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6520"/>
            <a:ext cx="7920000" cy="540000"/>
          </a:xfrm>
        </p:spPr>
        <p:txBody>
          <a:bodyPr/>
          <a:lstStyle/>
          <a:p>
            <a:r>
              <a:rPr lang="en-US" u="sng" dirty="0"/>
              <a:t>Crystal Collimation System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0AC42A-1EAF-7C49-A2BE-83C67E5192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3528" y="674999"/>
            <a:ext cx="8723272" cy="4362263"/>
          </a:xfrm>
        </p:spPr>
        <p:txBody>
          <a:bodyPr>
            <a:normAutofit fontScale="77500" lnSpcReduction="20000"/>
          </a:bodyPr>
          <a:lstStyle/>
          <a:p>
            <a:r>
              <a:rPr lang="en-US" dirty="0"/>
              <a:t>Discussions on the location of the 11T Collimator unit in IR7 underlined that the </a:t>
            </a:r>
            <a:r>
              <a:rPr lang="en-US" dirty="0" err="1"/>
              <a:t>Pb</a:t>
            </a:r>
            <a:r>
              <a:rPr lang="en-US" dirty="0"/>
              <a:t> operation during HL-LHC will create losses that will induce magnet quenches without DS collimators </a:t>
            </a:r>
          </a:p>
          <a:p>
            <a:r>
              <a:rPr lang="en-US" dirty="0"/>
              <a:t>Very good MD results on the improved cleaning efficiency with crystals: </a:t>
            </a:r>
            <a:r>
              <a:rPr lang="en-US" dirty="0">
                <a:sym typeface="Wingdings" pitchFamily="2" charset="2"/>
              </a:rPr>
              <a:t> factor 7 better efficiency</a:t>
            </a:r>
          </a:p>
          <a:p>
            <a:r>
              <a:rPr lang="en-US" dirty="0"/>
              <a:t>Cost effective backup plan for Risk mitigation in case the 11T dipole / collimator units are late for installation in LS3! </a:t>
            </a:r>
          </a:p>
          <a:p>
            <a:pPr marL="0" indent="0">
              <a:buNone/>
            </a:pPr>
            <a:r>
              <a:rPr lang="en-US" dirty="0">
                <a:solidFill>
                  <a:srgbClr val="C00000"/>
                </a:solidFill>
                <a:sym typeface="Wingdings" pitchFamily="2" charset="2"/>
              </a:rPr>
              <a:t>	 Strictly speaking not required if 11T collimators are on schedule</a:t>
            </a:r>
            <a:endParaRPr lang="en-US" dirty="0">
              <a:solidFill>
                <a:srgbClr val="C00000"/>
              </a:solidFill>
            </a:endParaRPr>
          </a:p>
          <a:p>
            <a:r>
              <a:rPr lang="en-US" dirty="0"/>
              <a:t>Prepared resource document for CERN groups and HL-LHC Work Packages: </a:t>
            </a:r>
            <a:r>
              <a:rPr lang="en-US" dirty="0">
                <a:solidFill>
                  <a:schemeClr val="tx1"/>
                </a:solidFill>
              </a:rPr>
              <a:t>EDMS Number 2186610</a:t>
            </a:r>
          </a:p>
          <a:p>
            <a:pPr marL="0" indent="0">
              <a:buNone/>
            </a:pPr>
            <a:r>
              <a:rPr lang="en-US" dirty="0">
                <a:sym typeface="Wingdings" pitchFamily="2" charset="2"/>
              </a:rPr>
              <a:t>	 lowered CERN core cost to ca. 0.4MCHF	 </a:t>
            </a:r>
          </a:p>
          <a:p>
            <a:r>
              <a:rPr lang="en-US" dirty="0"/>
              <a:t> Definition of a reduced system with 4 crystal collimators as</a:t>
            </a:r>
          </a:p>
          <a:p>
            <a:pPr marL="0" indent="0">
              <a:buNone/>
            </a:pPr>
            <a:r>
              <a:rPr lang="en-US" dirty="0"/>
              <a:t>     backup plan </a:t>
            </a:r>
            <a:r>
              <a:rPr lang="en-US" dirty="0">
                <a:sym typeface="Wingdings" pitchFamily="2" charset="2"/>
              </a:rPr>
              <a:t> overall cost 1.2MCHF with 2/3</a:t>
            </a:r>
            <a:r>
              <a:rPr lang="en-US" baseline="30000" dirty="0">
                <a:sym typeface="Wingdings" pitchFamily="2" charset="2"/>
              </a:rPr>
              <a:t>rd</a:t>
            </a:r>
            <a:r>
              <a:rPr lang="en-US" dirty="0">
                <a:sym typeface="Wingdings" pitchFamily="2" charset="2"/>
              </a:rPr>
              <a:t> of in-kind!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E7F02E0-89C1-5149-A479-B296983562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23</a:t>
            </a:fld>
            <a:endParaRPr lang="fr-FR"/>
          </a:p>
        </p:txBody>
      </p:sp>
      <p:sp>
        <p:nvSpPr>
          <p:cNvPr id="6" name="Footer Placeholder 2">
            <a:extLst>
              <a:ext uri="{FF2B5EF4-FFF2-40B4-BE49-F238E27FC236}">
                <a16:creationId xmlns:a16="http://schemas.microsoft.com/office/drawing/2014/main" id="{2AC87269-FB2B-A54D-9CFE-B66FFE96D1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838604" y="4846286"/>
            <a:ext cx="6627000" cy="270000"/>
          </a:xfrm>
        </p:spPr>
        <p:txBody>
          <a:bodyPr/>
          <a:lstStyle/>
          <a:p>
            <a:r>
              <a:rPr lang="en-US" dirty="0">
                <a:solidFill>
                  <a:schemeClr val="bg2"/>
                </a:solidFill>
              </a:rPr>
              <a:t>Annual HL-LHC meeting – 14-16 October 2019, FNAL USA</a:t>
            </a:r>
          </a:p>
        </p:txBody>
      </p:sp>
    </p:spTree>
    <p:extLst>
      <p:ext uri="{BB962C8B-B14F-4D97-AF65-F5344CB8AC3E}">
        <p14:creationId xmlns:p14="http://schemas.microsoft.com/office/powerpoint/2010/main" val="241877641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7AF9FC-6D9A-F04C-8675-2A5523EC35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 dirty="0"/>
              <a:t>Summary of Russia Collaboration agreement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9573BF-A468-2F49-ABB6-E2692EEC905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Two Institutes in Russia shall produce 4 + 2 crystal collimation systems</a:t>
            </a:r>
          </a:p>
          <a:p>
            <a:r>
              <a:rPr lang="en-US" dirty="0"/>
              <a:t>Motors and controls by CERN with reuse of material for standard collimation within a limited budget</a:t>
            </a:r>
          </a:p>
          <a:p>
            <a:r>
              <a:rPr lang="en-US" dirty="0"/>
              <a:t>CERN hardware will define also how many systems can be installed</a:t>
            </a:r>
          </a:p>
          <a:p>
            <a:r>
              <a:rPr lang="en-US" dirty="0"/>
              <a:t>Schedule and funding in Russia agreed with some flexibility to try to get first unit already before end LS2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99DEA76-41B3-D442-9C93-458AFEA89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24</a:t>
            </a:fld>
            <a:endParaRPr lang="fr-FR"/>
          </a:p>
        </p:txBody>
      </p:sp>
      <p:sp>
        <p:nvSpPr>
          <p:cNvPr id="6" name="Footer Placeholder 2">
            <a:extLst>
              <a:ext uri="{FF2B5EF4-FFF2-40B4-BE49-F238E27FC236}">
                <a16:creationId xmlns:a16="http://schemas.microsoft.com/office/drawing/2014/main" id="{45F7F14B-C42F-D749-81DA-6A1AA901D4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838604" y="4846286"/>
            <a:ext cx="6627000" cy="270000"/>
          </a:xfrm>
        </p:spPr>
        <p:txBody>
          <a:bodyPr/>
          <a:lstStyle/>
          <a:p>
            <a:r>
              <a:rPr lang="en-US" dirty="0">
                <a:solidFill>
                  <a:schemeClr val="bg2"/>
                </a:solidFill>
              </a:rPr>
              <a:t>Annual HL-LHC meeting – 14-16 October 2019, FNAL USA</a:t>
            </a:r>
          </a:p>
        </p:txBody>
      </p:sp>
    </p:spTree>
    <p:extLst>
      <p:ext uri="{BB962C8B-B14F-4D97-AF65-F5344CB8AC3E}">
        <p14:creationId xmlns:p14="http://schemas.microsoft.com/office/powerpoint/2010/main" val="328201014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 dirty="0"/>
              <a:t>Options that have been rejected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25</a:t>
            </a:fld>
            <a:endParaRPr lang="fr-FR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75290886"/>
              </p:ext>
            </p:extLst>
          </p:nvPr>
        </p:nvGraphicFramePr>
        <p:xfrm>
          <a:off x="134932" y="1006575"/>
          <a:ext cx="8861425" cy="11541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97" name="Document" r:id="rId3" imgW="8861020" imgH="1156576" progId="Word.Document.12">
                  <p:embed/>
                </p:oleObj>
              </mc:Choice>
              <mc:Fallback>
                <p:oleObj name="Document" r:id="rId3" imgW="8861020" imgH="1156576" progId="Word.Document.12">
                  <p:embed/>
                  <p:pic>
                    <p:nvPicPr>
                      <p:cNvPr id="5" name="Object 4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34932" y="1006575"/>
                        <a:ext cx="8861425" cy="11541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96848804"/>
              </p:ext>
            </p:extLst>
          </p:nvPr>
        </p:nvGraphicFramePr>
        <p:xfrm>
          <a:off x="127000" y="1858963"/>
          <a:ext cx="8816975" cy="29289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98" name="Document" r:id="rId5" imgW="8856519" imgH="2947701" progId="Word.Document.12">
                  <p:embed/>
                </p:oleObj>
              </mc:Choice>
              <mc:Fallback>
                <p:oleObj name="Document" r:id="rId5" imgW="8856519" imgH="2947701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27000" y="1858963"/>
                        <a:ext cx="8816975" cy="29289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Footer Placeholder 2">
            <a:extLst>
              <a:ext uri="{FF2B5EF4-FFF2-40B4-BE49-F238E27FC236}">
                <a16:creationId xmlns:a16="http://schemas.microsoft.com/office/drawing/2014/main" id="{3AAABF12-8544-2B41-A1AC-E06E2D3960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838604" y="4846286"/>
            <a:ext cx="6627000" cy="270000"/>
          </a:xfrm>
        </p:spPr>
        <p:txBody>
          <a:bodyPr/>
          <a:lstStyle/>
          <a:p>
            <a:r>
              <a:rPr lang="en-US" dirty="0">
                <a:solidFill>
                  <a:schemeClr val="bg2"/>
                </a:solidFill>
              </a:rPr>
              <a:t>Annual HL-LHC meeting – 14-16 October 2019, FNAL USA</a:t>
            </a:r>
          </a:p>
        </p:txBody>
      </p:sp>
    </p:spTree>
    <p:extLst>
      <p:ext uri="{BB962C8B-B14F-4D97-AF65-F5344CB8AC3E}">
        <p14:creationId xmlns:p14="http://schemas.microsoft.com/office/powerpoint/2010/main" val="230714423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26</a:t>
            </a:fld>
            <a:endParaRPr lang="fr-FR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Reserve slides</a:t>
            </a:r>
            <a:endParaRPr lang="en-GB" dirty="0"/>
          </a:p>
        </p:txBody>
      </p:sp>
      <p:sp>
        <p:nvSpPr>
          <p:cNvPr id="6" name="Footer Placeholder 2">
            <a:extLst>
              <a:ext uri="{FF2B5EF4-FFF2-40B4-BE49-F238E27FC236}">
                <a16:creationId xmlns:a16="http://schemas.microsoft.com/office/drawing/2014/main" id="{C4D2EBD2-E0FF-A34E-9296-DFFDB2CCB5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115616" y="4843105"/>
            <a:ext cx="6627000" cy="270000"/>
          </a:xfrm>
        </p:spPr>
        <p:txBody>
          <a:bodyPr/>
          <a:lstStyle/>
          <a:p>
            <a:r>
              <a:rPr lang="en-US" dirty="0">
                <a:solidFill>
                  <a:schemeClr val="bg2"/>
                </a:solidFill>
              </a:rPr>
              <a:t>Annual HL-LHC meeting – 14-16 October 2019, FNAL USA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Baseline </a:t>
            </a:r>
            <a:r>
              <a:rPr lang="fr-CH" dirty="0" err="1"/>
              <a:t>recap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>
              <a:lnSpc>
                <a:spcPct val="120000"/>
              </a:lnSpc>
            </a:pPr>
            <a:r>
              <a:rPr lang="fr-CH" b="1" dirty="0"/>
              <a:t>Baseline 0</a:t>
            </a:r>
            <a:r>
              <a:rPr lang="fr-CH" dirty="0"/>
              <a:t> (Design </a:t>
            </a:r>
            <a:r>
              <a:rPr lang="fr-CH" dirty="0" err="1"/>
              <a:t>Study</a:t>
            </a:r>
            <a:r>
              <a:rPr lang="fr-CH" dirty="0"/>
              <a:t>): C&amp;SR1 March 2015 </a:t>
            </a:r>
            <a:r>
              <a:rPr lang="fr-CH" dirty="0" err="1"/>
              <a:t>with</a:t>
            </a:r>
            <a:r>
              <a:rPr lang="fr-CH" dirty="0"/>
              <a:t> initial Civil Engineering and T.I. not </a:t>
            </a:r>
            <a:r>
              <a:rPr lang="fr-CH" dirty="0" err="1"/>
              <a:t>fully</a:t>
            </a:r>
            <a:r>
              <a:rPr lang="fr-CH" dirty="0"/>
              <a:t> </a:t>
            </a:r>
            <a:r>
              <a:rPr lang="fr-CH" dirty="0" err="1"/>
              <a:t>finalized</a:t>
            </a:r>
            <a:r>
              <a:rPr lang="fr-CH" dirty="0"/>
              <a:t>. No EVM, </a:t>
            </a:r>
            <a:r>
              <a:rPr lang="fr-CH" u="sng" dirty="0" err="1"/>
              <a:t>assessment</a:t>
            </a:r>
            <a:r>
              <a:rPr lang="fr-CH" u="sng" dirty="0"/>
              <a:t> of the </a:t>
            </a:r>
            <a:r>
              <a:rPr lang="fr-CH" u="sng" dirty="0" err="1"/>
              <a:t>integral</a:t>
            </a:r>
            <a:r>
              <a:rPr lang="fr-CH" u="sng" dirty="0"/>
              <a:t> </a:t>
            </a:r>
            <a:r>
              <a:rPr lang="fr-CH" u="sng" dirty="0" err="1"/>
              <a:t>sum</a:t>
            </a:r>
            <a:r>
              <a:rPr lang="fr-CH" u="sng" dirty="0"/>
              <a:t>, profile not </a:t>
            </a:r>
            <a:r>
              <a:rPr lang="fr-CH" u="sng" dirty="0" err="1"/>
              <a:t>too</a:t>
            </a:r>
            <a:r>
              <a:rPr lang="fr-CH" u="sng" dirty="0"/>
              <a:t> </a:t>
            </a:r>
            <a:r>
              <a:rPr lang="fr-CH" u="sng" dirty="0" err="1"/>
              <a:t>detailed</a:t>
            </a:r>
            <a:r>
              <a:rPr lang="fr-CH" u="sng" dirty="0"/>
              <a:t>.</a:t>
            </a:r>
          </a:p>
          <a:p>
            <a:pPr>
              <a:lnSpc>
                <a:spcPct val="120000"/>
              </a:lnSpc>
            </a:pPr>
            <a:r>
              <a:rPr lang="fr-CH" dirty="0">
                <a:solidFill>
                  <a:schemeClr val="bg2"/>
                </a:solidFill>
              </a:rPr>
              <a:t>Baseline 1</a:t>
            </a:r>
            <a:r>
              <a:rPr lang="fr-CH" dirty="0"/>
              <a:t> (</a:t>
            </a:r>
            <a:r>
              <a:rPr lang="fr-CH" dirty="0" err="1"/>
              <a:t>after</a:t>
            </a:r>
            <a:r>
              <a:rPr lang="fr-CH" dirty="0"/>
              <a:t> </a:t>
            </a:r>
            <a:r>
              <a:rPr lang="fr-CH" dirty="0" err="1"/>
              <a:t>big</a:t>
            </a:r>
            <a:r>
              <a:rPr lang="fr-CH" dirty="0"/>
              <a:t> </a:t>
            </a:r>
            <a:r>
              <a:rPr lang="fr-CH" dirty="0" err="1"/>
              <a:t>rebaselining</a:t>
            </a:r>
            <a:r>
              <a:rPr lang="fr-CH" dirty="0"/>
              <a:t> of </a:t>
            </a:r>
            <a:r>
              <a:rPr lang="fr-CH" dirty="0" err="1"/>
              <a:t>Aug</a:t>
            </a:r>
            <a:r>
              <a:rPr lang="fr-CH" dirty="0"/>
              <a:t>. 2016; </a:t>
            </a:r>
            <a:r>
              <a:rPr lang="fr-CH" b="1" dirty="0"/>
              <a:t>TDR_V0.1</a:t>
            </a:r>
            <a:r>
              <a:rPr lang="fr-CH" dirty="0"/>
              <a:t>) : </a:t>
            </a:r>
            <a:r>
              <a:rPr lang="fr-CH" dirty="0" err="1"/>
              <a:t>endorsed</a:t>
            </a:r>
            <a:r>
              <a:rPr lang="fr-CH" dirty="0"/>
              <a:t> C&amp;SR2 </a:t>
            </a:r>
            <a:r>
              <a:rPr lang="fr-CH" dirty="0" err="1"/>
              <a:t>October</a:t>
            </a:r>
            <a:r>
              <a:rPr lang="fr-CH" dirty="0"/>
              <a:t> 2016, first EVM and new </a:t>
            </a:r>
            <a:r>
              <a:rPr lang="fr-CH" dirty="0" err="1"/>
              <a:t>schedule</a:t>
            </a:r>
            <a:r>
              <a:rPr lang="fr-CH" dirty="0"/>
              <a:t>; Project </a:t>
            </a:r>
            <a:r>
              <a:rPr lang="fr-CH" dirty="0" err="1"/>
              <a:t>complete</a:t>
            </a:r>
            <a:r>
              <a:rPr lang="fr-CH" dirty="0"/>
              <a:t> of final C.E. + T.I. </a:t>
            </a:r>
          </a:p>
          <a:p>
            <a:pPr>
              <a:lnSpc>
                <a:spcPct val="120000"/>
              </a:lnSpc>
            </a:pPr>
            <a:r>
              <a:rPr lang="fr-CH" dirty="0">
                <a:solidFill>
                  <a:srgbClr val="7030A0"/>
                </a:solidFill>
              </a:rPr>
              <a:t>Baseline 2</a:t>
            </a:r>
            <a:r>
              <a:rPr lang="fr-CH" dirty="0"/>
              <a:t> (</a:t>
            </a:r>
            <a:r>
              <a:rPr lang="fr-CH" dirty="0" err="1"/>
              <a:t>better</a:t>
            </a:r>
            <a:r>
              <a:rPr lang="fr-CH" dirty="0"/>
              <a:t> </a:t>
            </a:r>
            <a:r>
              <a:rPr lang="fr-CH" dirty="0" err="1"/>
              <a:t>granularity</a:t>
            </a:r>
            <a:r>
              <a:rPr lang="fr-CH" dirty="0"/>
              <a:t> and more </a:t>
            </a:r>
            <a:r>
              <a:rPr lang="fr-CH" dirty="0" err="1"/>
              <a:t>accurate</a:t>
            </a:r>
            <a:r>
              <a:rPr lang="fr-CH" dirty="0"/>
              <a:t> time profile): </a:t>
            </a:r>
            <a:r>
              <a:rPr lang="fr-CH" dirty="0" err="1"/>
              <a:t>after</a:t>
            </a:r>
            <a:r>
              <a:rPr lang="fr-CH" dirty="0"/>
              <a:t> C&amp;SR2</a:t>
            </a:r>
          </a:p>
          <a:p>
            <a:pPr>
              <a:lnSpc>
                <a:spcPct val="120000"/>
              </a:lnSpc>
            </a:pPr>
            <a:r>
              <a:rPr lang="fr-CH" dirty="0">
                <a:solidFill>
                  <a:srgbClr val="961E8D"/>
                </a:solidFill>
              </a:rPr>
              <a:t>Baseline 2.1</a:t>
            </a:r>
            <a:r>
              <a:rPr lang="fr-CH" dirty="0"/>
              <a:t>: </a:t>
            </a:r>
            <a:r>
              <a:rPr lang="fr-CH" dirty="0" err="1"/>
              <a:t>Following</a:t>
            </a:r>
            <a:r>
              <a:rPr lang="fr-CH" dirty="0"/>
              <a:t> </a:t>
            </a:r>
            <a:r>
              <a:rPr lang="fr-CH" dirty="0" err="1"/>
              <a:t>this</a:t>
            </a:r>
            <a:r>
              <a:rPr lang="fr-CH" dirty="0"/>
              <a:t> C&amp;SR3 of March 2018. It </a:t>
            </a:r>
            <a:r>
              <a:rPr lang="fr-CH" dirty="0" err="1"/>
              <a:t>integrates</a:t>
            </a:r>
            <a:r>
              <a:rPr lang="fr-CH" dirty="0"/>
              <a:t> all </a:t>
            </a:r>
            <a:r>
              <a:rPr lang="fr-CH" dirty="0" err="1"/>
              <a:t>small</a:t>
            </a:r>
            <a:r>
              <a:rPr lang="fr-CH" dirty="0"/>
              <a:t> </a:t>
            </a:r>
            <a:r>
              <a:rPr lang="fr-CH" dirty="0" err="1"/>
              <a:t>re-scoping</a:t>
            </a:r>
            <a:r>
              <a:rPr lang="fr-CH" dirty="0"/>
              <a:t> </a:t>
            </a:r>
            <a:r>
              <a:rPr lang="fr-CH" dirty="0" err="1"/>
              <a:t>after</a:t>
            </a:r>
            <a:r>
              <a:rPr lang="fr-CH" dirty="0"/>
              <a:t> C&amp;SR2 of 2016 and </a:t>
            </a:r>
            <a:r>
              <a:rPr lang="fr-CH" dirty="0" err="1"/>
              <a:t>schedule</a:t>
            </a:r>
            <a:r>
              <a:rPr lang="fr-CH" dirty="0"/>
              <a:t> </a:t>
            </a:r>
            <a:r>
              <a:rPr lang="fr-CH" dirty="0" err="1"/>
              <a:t>actualization</a:t>
            </a:r>
            <a:r>
              <a:rPr lang="fr-CH" dirty="0"/>
              <a:t>; all extra/</a:t>
            </a:r>
            <a:r>
              <a:rPr lang="fr-CH" dirty="0" err="1"/>
              <a:t>under-costs</a:t>
            </a:r>
            <a:r>
              <a:rPr lang="fr-CH" dirty="0"/>
              <a:t> are </a:t>
            </a:r>
            <a:r>
              <a:rPr lang="fr-CH" dirty="0" err="1"/>
              <a:t>noted</a:t>
            </a:r>
            <a:r>
              <a:rPr lang="fr-CH" dirty="0"/>
              <a:t> down but NOT INTEGRATED. </a:t>
            </a:r>
          </a:p>
          <a:p>
            <a:pPr>
              <a:lnSpc>
                <a:spcPct val="120000"/>
              </a:lnSpc>
            </a:pPr>
            <a:r>
              <a:rPr lang="fr-CH" b="1" dirty="0">
                <a:solidFill>
                  <a:srgbClr val="00B050"/>
                </a:solidFill>
              </a:rPr>
              <a:t>Baseline 3.0</a:t>
            </a:r>
            <a:r>
              <a:rPr lang="fr-CH" dirty="0"/>
              <a:t>: End of 2018 for new final TDR:  2.1 + </a:t>
            </a:r>
            <a:r>
              <a:rPr lang="fr-CH" dirty="0" err="1"/>
              <a:t>other</a:t>
            </a:r>
            <a:r>
              <a:rPr lang="fr-CH" dirty="0"/>
              <a:t> possible </a:t>
            </a:r>
            <a:r>
              <a:rPr lang="fr-CH" dirty="0" err="1"/>
              <a:t>rescoping</a:t>
            </a:r>
            <a:r>
              <a:rPr lang="fr-CH" dirty="0"/>
              <a:t> (MS final </a:t>
            </a:r>
            <a:r>
              <a:rPr lang="fr-CH" dirty="0" err="1"/>
              <a:t>optimization</a:t>
            </a:r>
            <a:r>
              <a:rPr lang="fr-CH" dirty="0"/>
              <a:t>, cold diode, HEL?; Crystal?)  </a:t>
            </a:r>
          </a:p>
          <a:p>
            <a:endParaRPr lang="fr-CH" dirty="0"/>
          </a:p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27</a:t>
            </a:fld>
            <a:endParaRPr lang="fr-FR"/>
          </a:p>
        </p:txBody>
      </p:sp>
      <p:sp>
        <p:nvSpPr>
          <p:cNvPr id="6" name="Footer Placeholder 2">
            <a:extLst>
              <a:ext uri="{FF2B5EF4-FFF2-40B4-BE49-F238E27FC236}">
                <a16:creationId xmlns:a16="http://schemas.microsoft.com/office/drawing/2014/main" id="{06AA651C-B0DD-2D49-9E78-2A6AAD5E4B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838604" y="4846286"/>
            <a:ext cx="6627000" cy="270000"/>
          </a:xfrm>
        </p:spPr>
        <p:txBody>
          <a:bodyPr/>
          <a:lstStyle/>
          <a:p>
            <a:r>
              <a:rPr lang="en-US" dirty="0">
                <a:solidFill>
                  <a:schemeClr val="bg2"/>
                </a:solidFill>
              </a:rPr>
              <a:t>Annual HL-LHC meeting – 14-16 October 2019, FNAL USA</a:t>
            </a:r>
          </a:p>
        </p:txBody>
      </p:sp>
    </p:spTree>
    <p:extLst>
      <p:ext uri="{BB962C8B-B14F-4D97-AF65-F5344CB8AC3E}">
        <p14:creationId xmlns:p14="http://schemas.microsoft.com/office/powerpoint/2010/main" val="426535823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Options </a:t>
            </a:r>
            <a:r>
              <a:rPr lang="fr-CH" dirty="0" err="1"/>
              <a:t>approved</a:t>
            </a:r>
            <a:r>
              <a:rPr lang="fr-CH" dirty="0"/>
              <a:t> and </a:t>
            </a:r>
            <a:r>
              <a:rPr lang="fr-CH" dirty="0" err="1"/>
              <a:t>will</a:t>
            </a:r>
            <a:r>
              <a:rPr lang="fr-CH" dirty="0"/>
              <a:t> </a:t>
            </a:r>
            <a:r>
              <a:rPr lang="fr-CH" dirty="0" err="1"/>
              <a:t>be</a:t>
            </a:r>
            <a:r>
              <a:rPr lang="fr-CH" dirty="0"/>
              <a:t> </a:t>
            </a:r>
            <a:r>
              <a:rPr lang="fr-CH" dirty="0" err="1"/>
              <a:t>integrated</a:t>
            </a:r>
            <a:r>
              <a:rPr lang="fr-CH" dirty="0"/>
              <a:t> in the budget as </a:t>
            </a:r>
            <a:r>
              <a:rPr lang="fr-CH" dirty="0" err="1"/>
              <a:t>baseline</a:t>
            </a:r>
            <a:r>
              <a:rPr lang="fr-CH" dirty="0"/>
              <a:t> 2.1 </a:t>
            </a:r>
            <a:r>
              <a:rPr lang="fr-CH" dirty="0" err="1"/>
              <a:t>with</a:t>
            </a:r>
            <a:r>
              <a:rPr lang="fr-CH" dirty="0"/>
              <a:t> </a:t>
            </a:r>
            <a:r>
              <a:rPr lang="fr-CH" dirty="0" err="1"/>
              <a:t>other</a:t>
            </a:r>
            <a:r>
              <a:rPr lang="fr-CH" dirty="0"/>
              <a:t> </a:t>
            </a:r>
            <a:r>
              <a:rPr lang="fr-CH" dirty="0" err="1"/>
              <a:t>re-scoping</a:t>
            </a:r>
            <a:r>
              <a:rPr lang="fr-CH" dirty="0"/>
              <a:t>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28</a:t>
            </a:fld>
            <a:endParaRPr lang="fr-FR"/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/>
          </p:nvPr>
        </p:nvGraphicFramePr>
        <p:xfrm>
          <a:off x="190138" y="1347614"/>
          <a:ext cx="8856662" cy="3238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34" name="Document" r:id="rId3" imgW="8856519" imgH="3241751" progId="Word.Document.12">
                  <p:embed/>
                </p:oleObj>
              </mc:Choice>
              <mc:Fallback>
                <p:oleObj name="Document" r:id="rId3" imgW="8856519" imgH="3241751" progId="Word.Document.12">
                  <p:embed/>
                  <p:pic>
                    <p:nvPicPr>
                      <p:cNvPr id="7" name="Object 6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90138" y="1347614"/>
                        <a:ext cx="8856662" cy="32385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Footer Placeholder 2">
            <a:extLst>
              <a:ext uri="{FF2B5EF4-FFF2-40B4-BE49-F238E27FC236}">
                <a16:creationId xmlns:a16="http://schemas.microsoft.com/office/drawing/2014/main" id="{A594FA71-30AC-F844-857D-40D00C563E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838604" y="4846286"/>
            <a:ext cx="6627000" cy="270000"/>
          </a:xfrm>
        </p:spPr>
        <p:txBody>
          <a:bodyPr/>
          <a:lstStyle/>
          <a:p>
            <a:r>
              <a:rPr lang="en-US" dirty="0">
                <a:solidFill>
                  <a:schemeClr val="bg2"/>
                </a:solidFill>
              </a:rPr>
              <a:t>Annual HL-LHC meeting – 14-16 October 2019, FNAL USA</a:t>
            </a:r>
          </a:p>
        </p:txBody>
      </p:sp>
    </p:spTree>
    <p:extLst>
      <p:ext uri="{BB962C8B-B14F-4D97-AF65-F5344CB8AC3E}">
        <p14:creationId xmlns:p14="http://schemas.microsoft.com/office/powerpoint/2010/main" val="8249623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NOMINAL HL-LHC performance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29</a:t>
            </a:fld>
            <a:endParaRPr lang="fr-FR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/>
          <a:srcRect b="7143"/>
          <a:stretch/>
        </p:blipFill>
        <p:spPr>
          <a:xfrm>
            <a:off x="899592" y="620819"/>
            <a:ext cx="7208198" cy="3967155"/>
          </a:xfrm>
          <a:prstGeom prst="rect">
            <a:avLst/>
          </a:prstGeom>
        </p:spPr>
      </p:pic>
      <p:sp>
        <p:nvSpPr>
          <p:cNvPr id="7" name="Footer Placeholder 2">
            <a:extLst>
              <a:ext uri="{FF2B5EF4-FFF2-40B4-BE49-F238E27FC236}">
                <a16:creationId xmlns:a16="http://schemas.microsoft.com/office/drawing/2014/main" id="{6BDB7F97-B472-B742-AF97-B8AEA2F5C0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838604" y="4846286"/>
            <a:ext cx="6627000" cy="270000"/>
          </a:xfrm>
        </p:spPr>
        <p:txBody>
          <a:bodyPr/>
          <a:lstStyle/>
          <a:p>
            <a:r>
              <a:rPr lang="en-US" dirty="0">
                <a:solidFill>
                  <a:schemeClr val="bg2"/>
                </a:solidFill>
              </a:rPr>
              <a:t>Annual HL-LHC meeting – 14-16 October 2019, FNAL USA</a:t>
            </a:r>
          </a:p>
        </p:txBody>
      </p:sp>
    </p:spTree>
    <p:extLst>
      <p:ext uri="{BB962C8B-B14F-4D97-AF65-F5344CB8AC3E}">
        <p14:creationId xmlns:p14="http://schemas.microsoft.com/office/powerpoint/2010/main" val="14829886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u="sng" dirty="0"/>
              <a:t>Options </a:t>
            </a:r>
            <a:r>
              <a:rPr lang="fr-CH" u="sng" dirty="0" err="1"/>
              <a:t>that</a:t>
            </a:r>
            <a:r>
              <a:rPr lang="fr-CH" u="sng" dirty="0"/>
              <a:t> </a:t>
            </a:r>
            <a:r>
              <a:rPr lang="fr-CH" u="sng" dirty="0" err="1"/>
              <a:t>we</a:t>
            </a:r>
            <a:r>
              <a:rPr lang="fr-CH" u="sng" dirty="0"/>
              <a:t> </a:t>
            </a:r>
            <a:r>
              <a:rPr lang="fr-CH" u="sng" dirty="0" err="1"/>
              <a:t>kept</a:t>
            </a:r>
            <a:r>
              <a:rPr lang="fr-CH" u="sng" dirty="0"/>
              <a:t> open </a:t>
            </a:r>
            <a:endParaRPr lang="en-GB" u="sng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>
                <a:solidFill>
                  <a:schemeClr val="bg2"/>
                </a:solidFill>
              </a:rPr>
              <a:t>Annual HL-LHC meeting – 14-16 October 2019, FNAL USA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91737051"/>
              </p:ext>
            </p:extLst>
          </p:nvPr>
        </p:nvGraphicFramePr>
        <p:xfrm>
          <a:off x="134932" y="650415"/>
          <a:ext cx="8861425" cy="11541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81" name="Document" r:id="rId3" imgW="8861020" imgH="1156576" progId="Word.Document.12">
                  <p:embed/>
                </p:oleObj>
              </mc:Choice>
              <mc:Fallback>
                <p:oleObj name="Document" r:id="rId3" imgW="8861020" imgH="1156576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34932" y="650415"/>
                        <a:ext cx="8861425" cy="11541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49485041"/>
              </p:ext>
            </p:extLst>
          </p:nvPr>
        </p:nvGraphicFramePr>
        <p:xfrm>
          <a:off x="137206" y="1477281"/>
          <a:ext cx="8856662" cy="3422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82" name="Document" r:id="rId5" imgW="8856519" imgH="3421928" progId="Word.Document.12">
                  <p:embed/>
                </p:oleObj>
              </mc:Choice>
              <mc:Fallback>
                <p:oleObj name="Document" r:id="rId5" imgW="8856519" imgH="3421928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37206" y="1477281"/>
                        <a:ext cx="8856662" cy="34226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Rounded Rectangle 8"/>
          <p:cNvSpPr/>
          <p:nvPr/>
        </p:nvSpPr>
        <p:spPr>
          <a:xfrm>
            <a:off x="125603" y="1995686"/>
            <a:ext cx="8982901" cy="216024"/>
          </a:xfrm>
          <a:prstGeom prst="roundRect">
            <a:avLst/>
          </a:prstGeom>
          <a:solidFill>
            <a:schemeClr val="accent1">
              <a:alpha val="18000"/>
            </a:schemeClr>
          </a:solidFill>
          <a:ln w="3175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Oval 10"/>
          <p:cNvSpPr/>
          <p:nvPr/>
        </p:nvSpPr>
        <p:spPr>
          <a:xfrm>
            <a:off x="4932040" y="2483151"/>
            <a:ext cx="1296144" cy="328539"/>
          </a:xfrm>
          <a:prstGeom prst="ellipse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CH" sz="1000" b="1" dirty="0"/>
              <a:t>Content of </a:t>
            </a:r>
            <a:r>
              <a:rPr lang="fr-CH" sz="1000" b="1" dirty="0" err="1"/>
              <a:t>this</a:t>
            </a:r>
            <a:r>
              <a:rPr lang="fr-CH" sz="1000" b="1" dirty="0"/>
              <a:t> talk!</a:t>
            </a:r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CEA8AFAD-6988-5647-A982-FC877DEA9794}"/>
              </a:ext>
            </a:extLst>
          </p:cNvPr>
          <p:cNvSpPr/>
          <p:nvPr/>
        </p:nvSpPr>
        <p:spPr>
          <a:xfrm>
            <a:off x="107504" y="2148086"/>
            <a:ext cx="8982901" cy="216024"/>
          </a:xfrm>
          <a:prstGeom prst="roundRect">
            <a:avLst/>
          </a:prstGeom>
          <a:solidFill>
            <a:schemeClr val="accent1">
              <a:alpha val="18000"/>
            </a:schemeClr>
          </a:solidFill>
          <a:ln w="3175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ounded Rectangle 11">
            <a:extLst>
              <a:ext uri="{FF2B5EF4-FFF2-40B4-BE49-F238E27FC236}">
                <a16:creationId xmlns:a16="http://schemas.microsoft.com/office/drawing/2014/main" id="{44918FFE-155B-AA45-B3D0-43F7BBEAEE53}"/>
              </a:ext>
            </a:extLst>
          </p:cNvPr>
          <p:cNvSpPr/>
          <p:nvPr/>
        </p:nvSpPr>
        <p:spPr>
          <a:xfrm>
            <a:off x="152337" y="2875532"/>
            <a:ext cx="8982901" cy="537754"/>
          </a:xfrm>
          <a:prstGeom prst="roundRect">
            <a:avLst/>
          </a:prstGeom>
          <a:solidFill>
            <a:schemeClr val="accent1">
              <a:alpha val="18000"/>
            </a:schemeClr>
          </a:solidFill>
          <a:ln w="3175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829050" lvl="8" indent="-171450" algn="ctr">
              <a:buFont typeface="Wingdings" pitchFamily="2" charset="2"/>
              <a:buChar char="è"/>
            </a:pPr>
            <a:endParaRPr lang="en-GB" sz="1000" dirty="0">
              <a:solidFill>
                <a:srgbClr val="FF0000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5DBF127-AE20-904B-97C2-13A712237A0A}"/>
              </a:ext>
            </a:extLst>
          </p:cNvPr>
          <p:cNvSpPr txBox="1"/>
          <p:nvPr/>
        </p:nvSpPr>
        <p:spPr>
          <a:xfrm>
            <a:off x="7817006" y="3031855"/>
            <a:ext cx="14299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 algn="ctr">
              <a:buFont typeface="Wingdings" pitchFamily="2" charset="2"/>
              <a:buChar char="è"/>
            </a:pPr>
            <a:r>
              <a:rPr lang="en-GB" sz="1000" dirty="0">
                <a:solidFill>
                  <a:srgbClr val="FF0000"/>
                </a:solidFill>
                <a:sym typeface="Wingdings" pitchFamily="2" charset="2"/>
              </a:rPr>
              <a:t>8.2MCHF after </a:t>
            </a:r>
          </a:p>
          <a:p>
            <a:pPr algn="ctr"/>
            <a:r>
              <a:rPr lang="en-GB" sz="1000" dirty="0">
                <a:solidFill>
                  <a:srgbClr val="FF0000"/>
                </a:solidFill>
                <a:sym typeface="Wingdings" pitchFamily="2" charset="2"/>
              </a:rPr>
              <a:t>            review in 2019</a:t>
            </a:r>
            <a:endParaRPr lang="en-GB" sz="1000" dirty="0">
              <a:solidFill>
                <a:srgbClr val="FF0000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3DBC9E3-8C2E-2B4A-AB67-BCE5FBFE13D8}"/>
              </a:ext>
            </a:extLst>
          </p:cNvPr>
          <p:cNvSpPr txBox="1"/>
          <p:nvPr/>
        </p:nvSpPr>
        <p:spPr>
          <a:xfrm>
            <a:off x="8028384" y="2154812"/>
            <a:ext cx="1429988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 algn="ctr">
              <a:buFont typeface="Wingdings" pitchFamily="2" charset="2"/>
              <a:buChar char="è"/>
            </a:pPr>
            <a:r>
              <a:rPr lang="en-GB" sz="1000" dirty="0">
                <a:solidFill>
                  <a:srgbClr val="FF0000"/>
                </a:solidFill>
                <a:sym typeface="Wingdings" pitchFamily="2" charset="2"/>
              </a:rPr>
              <a:t>1.2MCHF</a:t>
            </a:r>
          </a:p>
          <a:p>
            <a:pPr algn="ctr"/>
            <a:r>
              <a:rPr lang="en-GB" sz="1000" dirty="0">
                <a:solidFill>
                  <a:srgbClr val="FF0000"/>
                </a:solidFill>
                <a:sym typeface="Wingdings" pitchFamily="2" charset="2"/>
              </a:rPr>
              <a:t>     0.4 MCHF </a:t>
            </a:r>
          </a:p>
          <a:p>
            <a:pPr algn="ctr"/>
            <a:r>
              <a:rPr lang="en-GB" sz="1000" dirty="0">
                <a:solidFill>
                  <a:srgbClr val="FF0000"/>
                </a:solidFill>
                <a:sym typeface="Wingdings" pitchFamily="2" charset="2"/>
              </a:rPr>
              <a:t>CERN</a:t>
            </a:r>
          </a:p>
        </p:txBody>
      </p:sp>
    </p:spTree>
    <p:extLst>
      <p:ext uri="{BB962C8B-B14F-4D97-AF65-F5344CB8AC3E}">
        <p14:creationId xmlns:p14="http://schemas.microsoft.com/office/powerpoint/2010/main" val="21412941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1" grpId="0" animBg="1"/>
      <p:bldP spid="10" grpId="0" animBg="1"/>
      <p:bldP spid="12" grpId="0" animBg="1"/>
      <p:bldP spid="6" grpId="0"/>
      <p:bldP spid="13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Main open option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914401"/>
            <a:ext cx="5112128" cy="3680222"/>
          </a:xfrm>
        </p:spPr>
        <p:txBody>
          <a:bodyPr/>
          <a:lstStyle/>
          <a:p>
            <a:pPr lvl="0">
              <a:buClr>
                <a:srgbClr val="FB963C"/>
              </a:buClr>
            </a:pPr>
            <a:r>
              <a:rPr lang="en-US" sz="2600" b="1" u="sng" dirty="0">
                <a:solidFill>
                  <a:srgbClr val="C00000"/>
                </a:solidFill>
                <a:sym typeface="Wingdings" charset="0"/>
              </a:rPr>
              <a:t>MKB and/or TDE upgrade  </a:t>
            </a:r>
            <a:r>
              <a:rPr lang="en-US" sz="2600" dirty="0">
                <a:solidFill>
                  <a:prstClr val="black"/>
                </a:solidFill>
                <a:sym typeface="Wingdings" charset="0"/>
              </a:rPr>
              <a:t>(prevent dump damage in case of MKB failure which could bring the temperature of TDE up to 3000</a:t>
            </a:r>
            <a:r>
              <a:rPr lang="en-US" sz="2600" baseline="30000" dirty="0">
                <a:solidFill>
                  <a:prstClr val="black"/>
                </a:solidFill>
                <a:sym typeface="Wingdings" charset="0"/>
              </a:rPr>
              <a:t>o</a:t>
            </a:r>
            <a:r>
              <a:rPr lang="en-US" sz="2600" dirty="0">
                <a:solidFill>
                  <a:prstClr val="black"/>
                </a:solidFill>
                <a:sym typeface="Wingdings" charset="0"/>
              </a:rPr>
              <a:t>). </a:t>
            </a:r>
            <a:r>
              <a:rPr lang="en-US" sz="2600" b="1" dirty="0">
                <a:solidFill>
                  <a:schemeClr val="bg2"/>
                </a:solidFill>
                <a:sym typeface="Wingdings" charset="0"/>
              </a:rPr>
              <a:t>Decision by 2020</a:t>
            </a:r>
          </a:p>
          <a:p>
            <a:pPr lvl="1">
              <a:buClr>
                <a:srgbClr val="FB963C"/>
              </a:buClr>
            </a:pPr>
            <a:r>
              <a:rPr lang="en-US" sz="2200" dirty="0">
                <a:solidFill>
                  <a:prstClr val="black"/>
                </a:solidFill>
                <a:sym typeface="Wingdings" charset="0"/>
              </a:rPr>
              <a:t>Additional diluter kickers</a:t>
            </a:r>
          </a:p>
          <a:p>
            <a:pPr lvl="1">
              <a:buClr>
                <a:srgbClr val="FB963C"/>
              </a:buClr>
            </a:pPr>
            <a:r>
              <a:rPr lang="en-US" sz="2200" dirty="0">
                <a:solidFill>
                  <a:schemeClr val="tx1"/>
                </a:solidFill>
                <a:sym typeface="Wingdings" charset="0"/>
              </a:rPr>
              <a:t>Modifications of dump windows </a:t>
            </a:r>
          </a:p>
          <a:p>
            <a:pPr lvl="1">
              <a:buClr>
                <a:srgbClr val="FB963C"/>
              </a:buClr>
            </a:pPr>
            <a:r>
              <a:rPr lang="en-US" sz="2200" dirty="0">
                <a:solidFill>
                  <a:prstClr val="black"/>
                </a:solidFill>
                <a:sym typeface="Wingdings" charset="0"/>
              </a:rPr>
              <a:t>Modification of the dump (new / additional absorber materials)</a:t>
            </a:r>
          </a:p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30</a:t>
            </a:fld>
            <a:endParaRPr lang="fr-FR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38788" y="2139702"/>
            <a:ext cx="3525878" cy="239722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57856" y="6445"/>
            <a:ext cx="1914038" cy="2275632"/>
          </a:xfrm>
          <a:prstGeom prst="rect">
            <a:avLst/>
          </a:prstGeom>
        </p:spPr>
      </p:pic>
      <p:sp>
        <p:nvSpPr>
          <p:cNvPr id="8" name="Footer Placeholder 2">
            <a:extLst>
              <a:ext uri="{FF2B5EF4-FFF2-40B4-BE49-F238E27FC236}">
                <a16:creationId xmlns:a16="http://schemas.microsoft.com/office/drawing/2014/main" id="{A9878F65-413B-E949-B12E-3D729BCECD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838604" y="4846286"/>
            <a:ext cx="6627000" cy="270000"/>
          </a:xfrm>
        </p:spPr>
        <p:txBody>
          <a:bodyPr/>
          <a:lstStyle/>
          <a:p>
            <a:r>
              <a:rPr lang="en-US" dirty="0">
                <a:solidFill>
                  <a:schemeClr val="bg2"/>
                </a:solidFill>
              </a:rPr>
              <a:t>Annual HL-LHC meeting – 14-16 October 2019, FNAL USA</a:t>
            </a:r>
          </a:p>
        </p:txBody>
      </p:sp>
    </p:spTree>
    <p:extLst>
      <p:ext uri="{BB962C8B-B14F-4D97-AF65-F5344CB8AC3E}">
        <p14:creationId xmlns:p14="http://schemas.microsoft.com/office/powerpoint/2010/main" val="4213013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9581" y="33528"/>
            <a:ext cx="7722859" cy="540000"/>
          </a:xfrm>
        </p:spPr>
        <p:txBody>
          <a:bodyPr/>
          <a:lstStyle/>
          <a:p>
            <a:pPr algn="l"/>
            <a:r>
              <a:rPr lang="en-GB" u="sng" dirty="0"/>
              <a:t>Hardware Options that have been Integrated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  <p:grpSp>
        <p:nvGrpSpPr>
          <p:cNvPr id="7" name="Group 23"/>
          <p:cNvGrpSpPr>
            <a:grpSpLocks/>
          </p:cNvGrpSpPr>
          <p:nvPr/>
        </p:nvGrpSpPr>
        <p:grpSpPr bwMode="auto">
          <a:xfrm>
            <a:off x="1162050" y="2679762"/>
            <a:ext cx="7082358" cy="2215754"/>
            <a:chOff x="288" y="720"/>
            <a:chExt cx="5474" cy="1861"/>
          </a:xfrm>
        </p:grpSpPr>
        <p:sp>
          <p:nvSpPr>
            <p:cNvPr id="8" name="Rectangle 3"/>
            <p:cNvSpPr>
              <a:spLocks noChangeArrowheads="1"/>
            </p:cNvSpPr>
            <p:nvPr/>
          </p:nvSpPr>
          <p:spPr bwMode="auto">
            <a:xfrm>
              <a:off x="288" y="816"/>
              <a:ext cx="337" cy="143"/>
            </a:xfrm>
            <a:prstGeom prst="rect">
              <a:avLst/>
            </a:prstGeom>
            <a:solidFill>
              <a:srgbClr val="00CC00"/>
            </a:solidFill>
            <a:ln w="25400">
              <a:solidFill>
                <a:srgbClr val="3366FF"/>
              </a:solidFill>
              <a:miter lim="800000"/>
              <a:headEnd/>
              <a:tailEnd/>
            </a:ln>
          </p:spPr>
          <p:txBody>
            <a:bodyPr wrap="none" lIns="68527" tIns="34264" rIns="68527" bIns="34264" anchor="ctr"/>
            <a:lstStyle/>
            <a:p>
              <a:pPr algn="l" eaLnBrk="1" hangingPunct="1"/>
              <a:endParaRPr lang="en-GB" sz="1350">
                <a:solidFill>
                  <a:srgbClr val="000000"/>
                </a:solidFill>
              </a:endParaRPr>
            </a:p>
          </p:txBody>
        </p:sp>
        <p:sp>
          <p:nvSpPr>
            <p:cNvPr id="9" name="Text Box 7"/>
            <p:cNvSpPr txBox="1">
              <a:spLocks noChangeArrowheads="1"/>
            </p:cNvSpPr>
            <p:nvPr/>
          </p:nvSpPr>
          <p:spPr bwMode="auto">
            <a:xfrm>
              <a:off x="674" y="720"/>
              <a:ext cx="5088" cy="18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68527" tIns="34264" rIns="68527" bIns="34264">
              <a:spAutoFit/>
            </a:bodyPr>
            <a:lstStyle>
              <a:lvl1pPr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2pPr>
              <a:lvl3pPr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3pPr>
              <a:lvl4pPr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4pPr>
              <a:lvl5pPr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l" eaLnBrk="1" hangingPunct="1"/>
              <a:r>
                <a:rPr lang="en-US" sz="1950" dirty="0">
                  <a:solidFill>
                    <a:srgbClr val="3333CC"/>
                  </a:solidFill>
                  <a:sym typeface="Wingdings" charset="0"/>
                </a:rPr>
                <a:t>New Options I:</a:t>
              </a:r>
              <a:endParaRPr lang="en-US" sz="1950" dirty="0">
                <a:solidFill>
                  <a:schemeClr val="tx1"/>
                </a:solidFill>
                <a:sym typeface="Wingdings" charset="0"/>
              </a:endParaRPr>
            </a:p>
            <a:p>
              <a:pPr lvl="0"/>
              <a:r>
                <a:rPr lang="en-US" sz="1500" dirty="0">
                  <a:solidFill>
                    <a:prstClr val="black"/>
                  </a:solidFill>
                  <a:latin typeface="Arial"/>
                  <a:ea typeface=""/>
                  <a:cs typeface=""/>
                  <a:sym typeface="Wingdings" charset="0"/>
                </a:rPr>
                <a:t>	</a:t>
              </a:r>
              <a:r>
                <a:rPr lang="en-US" sz="1500" dirty="0">
                  <a:solidFill>
                    <a:prstClr val="black"/>
                  </a:solidFill>
                  <a:ea typeface="Times New Roman" charset="0"/>
                  <a:cs typeface="Times New Roman" charset="0"/>
                  <a:sym typeface="Wingdings" charset="0"/>
                </a:rPr>
                <a:t>1) Fully remote alignment for matching section optimization:</a:t>
              </a:r>
            </a:p>
            <a:p>
              <a:pPr lvl="0"/>
              <a:r>
                <a:rPr lang="en-US" sz="1500" dirty="0">
                  <a:solidFill>
                    <a:prstClr val="black"/>
                  </a:solidFill>
                  <a:cs typeface="Times New Roman" charset="0"/>
                  <a:sym typeface="Wingdings" charset="0"/>
                </a:rPr>
                <a:t>	     beneficial for ALARA, technical solution is being developed by CERN;</a:t>
              </a:r>
            </a:p>
            <a:p>
              <a:pPr lvl="0"/>
              <a:r>
                <a:rPr lang="en-US" sz="1500" dirty="0">
                  <a:solidFill>
                    <a:prstClr val="black"/>
                  </a:solidFill>
                  <a:cs typeface="Times New Roman" charset="0"/>
                  <a:sym typeface="Wingdings" charset="0"/>
                </a:rPr>
                <a:t>	     should be cost neutral / beneficial with savings in MS upgrades</a:t>
              </a:r>
            </a:p>
            <a:p>
              <a:pPr lvl="0"/>
              <a:endParaRPr lang="en-US" sz="1500" dirty="0">
                <a:solidFill>
                  <a:prstClr val="black"/>
                </a:solidFill>
                <a:cs typeface="Times New Roman" charset="0"/>
                <a:sym typeface="Wingdings" charset="0"/>
              </a:endParaRPr>
            </a:p>
            <a:p>
              <a:pPr lvl="0"/>
              <a:endParaRPr lang="en-US" sz="1500" dirty="0">
                <a:solidFill>
                  <a:prstClr val="black"/>
                </a:solidFill>
                <a:cs typeface="Times New Roman" charset="0"/>
                <a:sym typeface="Wingdings" charset="0"/>
              </a:endParaRPr>
            </a:p>
            <a:p>
              <a:pPr lvl="0"/>
              <a:r>
                <a:rPr lang="en-US" sz="1500" dirty="0">
                  <a:solidFill>
                    <a:prstClr val="black"/>
                  </a:solidFill>
                  <a:cs typeface="Times New Roman" charset="0"/>
                  <a:sym typeface="Wingdings" charset="0"/>
                </a:rPr>
                <a:t>	2)</a:t>
              </a:r>
              <a:r>
                <a:rPr lang="en-US" sz="1500" dirty="0">
                  <a:solidFill>
                    <a:schemeClr val="tx1"/>
                  </a:solidFill>
                  <a:cs typeface="Times New Roman" charset="0"/>
                  <a:sym typeface="Wingdings" charset="0"/>
                </a:rPr>
                <a:t> Higher precision current control for PC in S12, S45, S56 and S81</a:t>
              </a:r>
            </a:p>
            <a:p>
              <a:pPr lvl="0"/>
              <a:r>
                <a:rPr lang="en-US" sz="1500" dirty="0">
                  <a:solidFill>
                    <a:schemeClr val="tx1"/>
                  </a:solidFill>
                  <a:cs typeface="Times New Roman" charset="0"/>
                  <a:sym typeface="Wingdings" charset="0"/>
                </a:rPr>
                <a:t>	     mitigation against increased tune fluctuations due to ATS optics</a:t>
              </a:r>
              <a:endParaRPr lang="en-US" sz="1500" dirty="0">
                <a:solidFill>
                  <a:prstClr val="black"/>
                </a:solidFill>
                <a:cs typeface="Times New Roman" charset="0"/>
                <a:sym typeface="Wingdings" charset="0"/>
              </a:endParaRPr>
            </a:p>
          </p:txBody>
        </p:sp>
      </p:grpSp>
      <p:sp>
        <p:nvSpPr>
          <p:cNvPr id="25" name="TextBox 24">
            <a:extLst>
              <a:ext uri="{FF2B5EF4-FFF2-40B4-BE49-F238E27FC236}">
                <a16:creationId xmlns:a16="http://schemas.microsoft.com/office/drawing/2014/main" id="{1F0A5231-A7FE-084F-9D59-6F3AA58FD89C}"/>
              </a:ext>
            </a:extLst>
          </p:cNvPr>
          <p:cNvSpPr txBox="1"/>
          <p:nvPr/>
        </p:nvSpPr>
        <p:spPr>
          <a:xfrm>
            <a:off x="2411760" y="3695782"/>
            <a:ext cx="5439310" cy="300082"/>
          </a:xfrm>
          <a:prstGeom prst="rect">
            <a:avLst/>
          </a:prstGeom>
          <a:solidFill>
            <a:srgbClr val="92D050"/>
          </a:solidFill>
        </p:spPr>
        <p:txBody>
          <a:bodyPr wrap="none" rtlCol="0">
            <a:spAutoFit/>
          </a:bodyPr>
          <a:lstStyle/>
          <a:p>
            <a:r>
              <a:rPr lang="en-US" sz="1350" dirty="0"/>
              <a:t>Implemented into baseline in 2019 and ‘financed by’ MS optimization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2754D06-5040-9A40-A281-9421185E4ACF}"/>
              </a:ext>
            </a:extLst>
          </p:cNvPr>
          <p:cNvSpPr txBox="1"/>
          <p:nvPr/>
        </p:nvSpPr>
        <p:spPr>
          <a:xfrm>
            <a:off x="2351339" y="4587974"/>
            <a:ext cx="4926349" cy="300082"/>
          </a:xfrm>
          <a:prstGeom prst="rect">
            <a:avLst/>
          </a:prstGeom>
          <a:solidFill>
            <a:srgbClr val="92D050"/>
          </a:solidFill>
        </p:spPr>
        <p:txBody>
          <a:bodyPr wrap="none" rtlCol="0">
            <a:spAutoFit/>
          </a:bodyPr>
          <a:lstStyle/>
          <a:p>
            <a:r>
              <a:rPr lang="en-US" sz="1350" dirty="0"/>
              <a:t>Study looks very promising; but left as option for consolidation</a:t>
            </a:r>
          </a:p>
        </p:txBody>
      </p:sp>
      <p:grpSp>
        <p:nvGrpSpPr>
          <p:cNvPr id="16" name="Group 23">
            <a:extLst>
              <a:ext uri="{FF2B5EF4-FFF2-40B4-BE49-F238E27FC236}">
                <a16:creationId xmlns:a16="http://schemas.microsoft.com/office/drawing/2014/main" id="{40BC76F5-BDD4-8F45-90EC-28CE781A1340}"/>
              </a:ext>
            </a:extLst>
          </p:cNvPr>
          <p:cNvGrpSpPr>
            <a:grpSpLocks/>
          </p:cNvGrpSpPr>
          <p:nvPr/>
        </p:nvGrpSpPr>
        <p:grpSpPr bwMode="auto">
          <a:xfrm>
            <a:off x="1162050" y="627534"/>
            <a:ext cx="6766050" cy="1824038"/>
            <a:chOff x="288" y="720"/>
            <a:chExt cx="5474" cy="1532"/>
          </a:xfrm>
        </p:grpSpPr>
        <p:sp>
          <p:nvSpPr>
            <p:cNvPr id="17" name="Rectangle 3">
              <a:extLst>
                <a:ext uri="{FF2B5EF4-FFF2-40B4-BE49-F238E27FC236}">
                  <a16:creationId xmlns:a16="http://schemas.microsoft.com/office/drawing/2014/main" id="{BECA86D5-4032-4C46-80B5-EE50F3D4806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8" y="816"/>
              <a:ext cx="337" cy="143"/>
            </a:xfrm>
            <a:prstGeom prst="rect">
              <a:avLst/>
            </a:prstGeom>
            <a:solidFill>
              <a:srgbClr val="00CC00"/>
            </a:solidFill>
            <a:ln w="25400">
              <a:solidFill>
                <a:srgbClr val="3366FF"/>
              </a:solidFill>
              <a:miter lim="800000"/>
              <a:headEnd/>
              <a:tailEnd/>
            </a:ln>
          </p:spPr>
          <p:txBody>
            <a:bodyPr wrap="none" lIns="68527" tIns="34264" rIns="68527" bIns="34264" anchor="ctr"/>
            <a:lstStyle/>
            <a:p>
              <a:pPr algn="l" eaLnBrk="1" hangingPunct="1"/>
              <a:endParaRPr lang="en-GB" sz="1350">
                <a:solidFill>
                  <a:srgbClr val="000000"/>
                </a:solidFill>
              </a:endParaRPr>
            </a:p>
          </p:txBody>
        </p:sp>
        <p:sp>
          <p:nvSpPr>
            <p:cNvPr id="18" name="Text Box 7">
              <a:extLst>
                <a:ext uri="{FF2B5EF4-FFF2-40B4-BE49-F238E27FC236}">
                  <a16:creationId xmlns:a16="http://schemas.microsoft.com/office/drawing/2014/main" id="{EC0B3799-14CE-6D43-9407-85F4061DAF0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74" y="720"/>
              <a:ext cx="5088" cy="15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68527" tIns="34264" rIns="68527" bIns="34264">
              <a:spAutoFit/>
            </a:bodyPr>
            <a:lstStyle>
              <a:lvl1pPr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2pPr>
              <a:lvl3pPr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3pPr>
              <a:lvl4pPr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4pPr>
              <a:lvl5pPr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l" eaLnBrk="1" hangingPunct="1"/>
              <a:r>
                <a:rPr lang="en-US" sz="1950" dirty="0">
                  <a:solidFill>
                    <a:srgbClr val="3333CC"/>
                  </a:solidFill>
                  <a:sym typeface="Wingdings" charset="0"/>
                </a:rPr>
                <a:t>Options replaced by alternative / new design modifications:</a:t>
              </a:r>
              <a:endParaRPr lang="en-US" sz="1950" dirty="0">
                <a:solidFill>
                  <a:schemeClr val="tx1"/>
                </a:solidFill>
                <a:sym typeface="Wingdings" charset="0"/>
              </a:endParaRPr>
            </a:p>
            <a:p>
              <a:pPr lvl="0"/>
              <a:endParaRPr lang="en-US" sz="1500" dirty="0">
                <a:solidFill>
                  <a:prstClr val="black"/>
                </a:solidFill>
                <a:latin typeface="Arial"/>
                <a:ea typeface=""/>
                <a:cs typeface=""/>
                <a:sym typeface="Wingdings" charset="0"/>
              </a:endParaRPr>
            </a:p>
            <a:p>
              <a:pPr lvl="0"/>
              <a:r>
                <a:rPr lang="en-US" sz="1500" dirty="0">
                  <a:solidFill>
                    <a:prstClr val="black"/>
                  </a:solidFill>
                  <a:latin typeface="Arial"/>
                  <a:ea typeface=""/>
                  <a:cs typeface=""/>
                  <a:sym typeface="Wingdings" charset="0"/>
                </a:rPr>
                <a:t>	</a:t>
              </a:r>
              <a:r>
                <a:rPr lang="en-US" sz="1500" dirty="0">
                  <a:solidFill>
                    <a:prstClr val="black"/>
                  </a:solidFill>
                  <a:ea typeface="Times New Roman" charset="0"/>
                  <a:cs typeface="Times New Roman" charset="0"/>
                  <a:sym typeface="Wingdings" charset="0"/>
                </a:rPr>
                <a:t>1) MKI </a:t>
              </a:r>
              <a:r>
                <a:rPr lang="en-US" sz="1500" dirty="0">
                  <a:solidFill>
                    <a:prstClr val="black"/>
                  </a:solidFill>
                  <a:ea typeface="Times New Roman" charset="0"/>
                  <a:cs typeface="Times New Roman" charset="0"/>
                  <a:sym typeface="Wingdings" pitchFamily="2" charset="2"/>
                </a:rPr>
                <a:t> new ferrite rings and active cooling</a:t>
              </a:r>
              <a:endParaRPr lang="en-US" sz="1500" dirty="0">
                <a:solidFill>
                  <a:prstClr val="black"/>
                </a:solidFill>
                <a:ea typeface="Times New Roman" charset="0"/>
                <a:cs typeface="Times New Roman" charset="0"/>
                <a:sym typeface="Wingdings" charset="0"/>
              </a:endParaRPr>
            </a:p>
            <a:p>
              <a:pPr lvl="0"/>
              <a:endParaRPr lang="en-US" sz="1500" dirty="0">
                <a:solidFill>
                  <a:prstClr val="black"/>
                </a:solidFill>
                <a:ea typeface="Times New Roman" charset="0"/>
                <a:cs typeface="Times New Roman" charset="0"/>
                <a:sym typeface="Wingdings" charset="0"/>
              </a:endParaRPr>
            </a:p>
            <a:p>
              <a:pPr algn="l" eaLnBrk="1" hangingPunct="1"/>
              <a:r>
                <a:rPr lang="en-US" sz="1950" dirty="0">
                  <a:solidFill>
                    <a:schemeClr val="tx1"/>
                  </a:solidFill>
                  <a:sym typeface="Wingdings" charset="0"/>
                </a:rPr>
                <a:t>	</a:t>
              </a:r>
              <a:r>
                <a:rPr lang="en-US" sz="1500" dirty="0">
                  <a:solidFill>
                    <a:schemeClr val="tx1"/>
                  </a:solidFill>
                  <a:sym typeface="Wingdings" charset="0"/>
                </a:rPr>
                <a:t>2) Full Implementation of the Beam Gas Vertex Monitor</a:t>
              </a:r>
            </a:p>
            <a:p>
              <a:pPr algn="l" eaLnBrk="1" hangingPunct="1"/>
              <a:endParaRPr lang="en-US" sz="1500" dirty="0">
                <a:solidFill>
                  <a:schemeClr val="tx1"/>
                </a:solidFill>
                <a:sym typeface="Wingdings" charset="0"/>
              </a:endParaRPr>
            </a:p>
            <a:p>
              <a:pPr algn="l" eaLnBrk="1" hangingPunct="1"/>
              <a:r>
                <a:rPr lang="en-US" sz="1500" dirty="0">
                  <a:solidFill>
                    <a:schemeClr val="tx1"/>
                  </a:solidFill>
                  <a:sym typeface="Wingdings" charset="0"/>
                </a:rPr>
                <a:t>	3) Inclinometer network vibration measurements: revised network config</a:t>
              </a:r>
            </a:p>
          </p:txBody>
        </p:sp>
      </p:grpSp>
      <p:sp>
        <p:nvSpPr>
          <p:cNvPr id="19" name="TextBox 18">
            <a:extLst>
              <a:ext uri="{FF2B5EF4-FFF2-40B4-BE49-F238E27FC236}">
                <a16:creationId xmlns:a16="http://schemas.microsoft.com/office/drawing/2014/main" id="{99BE313E-6A35-3D49-A547-0B592F06DF97}"/>
              </a:ext>
            </a:extLst>
          </p:cNvPr>
          <p:cNvSpPr txBox="1"/>
          <p:nvPr/>
        </p:nvSpPr>
        <p:spPr>
          <a:xfrm>
            <a:off x="2249742" y="1047415"/>
            <a:ext cx="5253361" cy="1546577"/>
          </a:xfrm>
          <a:prstGeom prst="rect">
            <a:avLst/>
          </a:prstGeom>
          <a:solidFill>
            <a:srgbClr val="92D050"/>
          </a:solidFill>
        </p:spPr>
        <p:txBody>
          <a:bodyPr wrap="none" rtlCol="0">
            <a:spAutoFit/>
          </a:bodyPr>
          <a:lstStyle/>
          <a:p>
            <a:endParaRPr lang="en-US" sz="1350" dirty="0"/>
          </a:p>
          <a:p>
            <a:endParaRPr lang="en-US" sz="1350" dirty="0"/>
          </a:p>
          <a:p>
            <a:endParaRPr lang="en-US" sz="1350" dirty="0"/>
          </a:p>
          <a:p>
            <a:r>
              <a:rPr lang="en-US" sz="1350" dirty="0"/>
              <a:t>Financed by project and consolidation and integrated into the </a:t>
            </a:r>
            <a:r>
              <a:rPr lang="en-US" sz="1350" dirty="0" err="1"/>
              <a:t>CtC</a:t>
            </a:r>
            <a:r>
              <a:rPr lang="en-US" sz="1350" dirty="0"/>
              <a:t>!</a:t>
            </a:r>
          </a:p>
          <a:p>
            <a:endParaRPr lang="en-US" sz="1350" dirty="0"/>
          </a:p>
          <a:p>
            <a:endParaRPr lang="en-US" sz="1350" dirty="0"/>
          </a:p>
          <a:p>
            <a:endParaRPr lang="en-US" sz="1350" dirty="0"/>
          </a:p>
        </p:txBody>
      </p:sp>
      <p:sp>
        <p:nvSpPr>
          <p:cNvPr id="14" name="Footer Placeholder 2">
            <a:extLst>
              <a:ext uri="{FF2B5EF4-FFF2-40B4-BE49-F238E27FC236}">
                <a16:creationId xmlns:a16="http://schemas.microsoft.com/office/drawing/2014/main" id="{3126E3A8-D2CF-834B-B80E-E90AE6509E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838604" y="4846286"/>
            <a:ext cx="6627000" cy="270000"/>
          </a:xfrm>
        </p:spPr>
        <p:txBody>
          <a:bodyPr/>
          <a:lstStyle/>
          <a:p>
            <a:r>
              <a:rPr lang="en-US" dirty="0">
                <a:solidFill>
                  <a:schemeClr val="bg2"/>
                </a:solidFill>
              </a:rPr>
              <a:t>Annual HL-LHC meeting – 14-16 October 2019, FNAL USA</a:t>
            </a:r>
          </a:p>
        </p:txBody>
      </p:sp>
    </p:spTree>
    <p:extLst>
      <p:ext uri="{BB962C8B-B14F-4D97-AF65-F5344CB8AC3E}">
        <p14:creationId xmlns:p14="http://schemas.microsoft.com/office/powerpoint/2010/main" val="33742139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15" grpId="0" animBg="1"/>
      <p:bldP spid="1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 dirty="0"/>
              <a:t>Other approved Options since C&amp;SR3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914400"/>
            <a:ext cx="8074800" cy="4122863"/>
          </a:xfrm>
        </p:spPr>
        <p:txBody>
          <a:bodyPr>
            <a:noAutofit/>
          </a:bodyPr>
          <a:lstStyle/>
          <a:p>
            <a:r>
              <a:rPr lang="fr-CH" sz="1800" b="1" u="sng" dirty="0">
                <a:solidFill>
                  <a:srgbClr val="C00000"/>
                </a:solidFill>
              </a:rPr>
              <a:t>IT Quad Cold diodes</a:t>
            </a:r>
            <a:r>
              <a:rPr lang="fr-CH" sz="1800" dirty="0"/>
              <a:t>: </a:t>
            </a:r>
            <a:r>
              <a:rPr lang="fr-CH" sz="1800" dirty="0" err="1"/>
              <a:t>desirable</a:t>
            </a:r>
            <a:r>
              <a:rPr lang="fr-CH" sz="1800" dirty="0"/>
              <a:t> to </a:t>
            </a:r>
            <a:r>
              <a:rPr lang="fr-CH" sz="1800" dirty="0" err="1"/>
              <a:t>increase</a:t>
            </a:r>
            <a:r>
              <a:rPr lang="fr-CH" sz="1800" dirty="0"/>
              <a:t> </a:t>
            </a:r>
            <a:r>
              <a:rPr lang="fr-CH" sz="1800" dirty="0" err="1"/>
              <a:t>robustness</a:t>
            </a:r>
            <a:r>
              <a:rPr lang="fr-CH" sz="1800" dirty="0"/>
              <a:t> of protection system (not </a:t>
            </a:r>
            <a:r>
              <a:rPr lang="fr-CH" sz="1800" dirty="0" err="1"/>
              <a:t>presented</a:t>
            </a:r>
            <a:r>
              <a:rPr lang="fr-CH" sz="1800" dirty="0"/>
              <a:t> in C&amp;SR 2016, </a:t>
            </a:r>
            <a:r>
              <a:rPr lang="fr-CH" sz="1800" dirty="0" err="1"/>
              <a:t>stemmed</a:t>
            </a:r>
            <a:r>
              <a:rPr lang="fr-CH" sz="1800" dirty="0"/>
              <a:t> out </a:t>
            </a:r>
            <a:r>
              <a:rPr lang="fr-CH" sz="1800" dirty="0" err="1"/>
              <a:t>from</a:t>
            </a:r>
            <a:r>
              <a:rPr lang="fr-CH" sz="1800" dirty="0"/>
              <a:t> Circuit </a:t>
            </a:r>
            <a:r>
              <a:rPr lang="fr-CH" sz="1800" dirty="0" err="1"/>
              <a:t>Review</a:t>
            </a:r>
            <a:r>
              <a:rPr lang="fr-CH" sz="1800" dirty="0"/>
              <a:t> 2017)</a:t>
            </a:r>
          </a:p>
          <a:p>
            <a:pPr lvl="1"/>
            <a:r>
              <a:rPr lang="fr-CH" sz="1800" dirty="0"/>
              <a:t>Replace warm diodes and </a:t>
            </a:r>
            <a:r>
              <a:rPr lang="fr-CH" sz="1800" dirty="0" err="1"/>
              <a:t>is</a:t>
            </a:r>
            <a:r>
              <a:rPr lang="fr-CH" sz="1800" dirty="0"/>
              <a:t> </a:t>
            </a:r>
            <a:r>
              <a:rPr lang="fr-CH" sz="1800" dirty="0" err="1"/>
              <a:t>today</a:t>
            </a:r>
            <a:r>
              <a:rPr lang="fr-CH" sz="1800" dirty="0"/>
              <a:t> in the </a:t>
            </a:r>
            <a:r>
              <a:rPr lang="fr-CH" sz="1800" dirty="0" err="1"/>
              <a:t>baseline</a:t>
            </a:r>
            <a:endParaRPr lang="fr-CH" sz="1800" dirty="0"/>
          </a:p>
          <a:p>
            <a:pPr lvl="1"/>
            <a:r>
              <a:rPr lang="fr-CH" sz="1800" dirty="0" err="1"/>
              <a:t>Required</a:t>
            </a:r>
            <a:r>
              <a:rPr lang="fr-CH" sz="1800" dirty="0"/>
              <a:t> R&amp;D and validation (radiation </a:t>
            </a:r>
            <a:r>
              <a:rPr lang="fr-CH" sz="1800" dirty="0" err="1"/>
              <a:t>hardness</a:t>
            </a:r>
            <a:r>
              <a:rPr lang="fr-CH" sz="1800" dirty="0"/>
              <a:t> at cold)</a:t>
            </a:r>
          </a:p>
          <a:p>
            <a:pPr lvl="1"/>
            <a:r>
              <a:rPr lang="fr-CH" sz="1800" dirty="0"/>
              <a:t>Extra </a:t>
            </a:r>
            <a:r>
              <a:rPr lang="fr-CH" sz="1800" dirty="0" err="1"/>
              <a:t>cost</a:t>
            </a:r>
            <a:r>
              <a:rPr lang="fr-CH" sz="1800" dirty="0"/>
              <a:t> for R&amp;D </a:t>
            </a:r>
            <a:r>
              <a:rPr lang="fr-CH" sz="1800" dirty="0" err="1"/>
              <a:t>financed</a:t>
            </a:r>
            <a:r>
              <a:rPr lang="fr-CH" sz="1800" dirty="0"/>
              <a:t> as </a:t>
            </a:r>
            <a:r>
              <a:rPr lang="fr-CH" sz="1800" dirty="0" err="1"/>
              <a:t>baseline</a:t>
            </a:r>
            <a:r>
              <a:rPr lang="fr-CH" sz="1800" dirty="0"/>
              <a:t>: </a:t>
            </a:r>
            <a:r>
              <a:rPr lang="fr-CH" sz="1800" dirty="0">
                <a:solidFill>
                  <a:srgbClr val="00B050"/>
                </a:solidFill>
              </a:rPr>
              <a:t>0.55 MCHF</a:t>
            </a:r>
          </a:p>
          <a:p>
            <a:pPr lvl="1"/>
            <a:r>
              <a:rPr lang="fr-CH" sz="1800" dirty="0"/>
              <a:t>Extra </a:t>
            </a:r>
            <a:r>
              <a:rPr lang="fr-CH" sz="1800" dirty="0" err="1"/>
              <a:t>cost</a:t>
            </a:r>
            <a:r>
              <a:rPr lang="fr-CH" sz="1800" dirty="0"/>
              <a:t> for </a:t>
            </a:r>
            <a:r>
              <a:rPr lang="fr-CH" sz="1800" dirty="0" err="1"/>
              <a:t>implementation</a:t>
            </a:r>
            <a:r>
              <a:rPr lang="fr-CH" sz="1800" dirty="0"/>
              <a:t>: </a:t>
            </a:r>
            <a:r>
              <a:rPr lang="fr-CH" sz="1800" dirty="0">
                <a:solidFill>
                  <a:srgbClr val="0070C0"/>
                </a:solidFill>
              </a:rPr>
              <a:t>0.3 MCHF</a:t>
            </a:r>
            <a:br>
              <a:rPr lang="fr-CH" sz="1800" dirty="0">
                <a:solidFill>
                  <a:srgbClr val="0070C0"/>
                </a:solidFill>
              </a:rPr>
            </a:br>
            <a:r>
              <a:rPr lang="fr-CH" sz="1800" dirty="0" err="1"/>
              <a:t>only</a:t>
            </a:r>
            <a:r>
              <a:rPr lang="fr-CH" sz="1800" dirty="0"/>
              <a:t>, </a:t>
            </a:r>
            <a:r>
              <a:rPr lang="fr-CH" sz="1800" dirty="0" err="1"/>
              <a:t>because</a:t>
            </a:r>
            <a:r>
              <a:rPr lang="fr-CH" sz="1800" dirty="0"/>
              <a:t> of </a:t>
            </a:r>
            <a:r>
              <a:rPr lang="fr-CH" sz="1800" dirty="0" err="1"/>
              <a:t>savings</a:t>
            </a:r>
            <a:r>
              <a:rPr lang="fr-CH" sz="1800" dirty="0"/>
              <a:t> </a:t>
            </a:r>
            <a:r>
              <a:rPr lang="fr-CH" sz="1800" dirty="0" err="1"/>
              <a:t>from</a:t>
            </a:r>
            <a:r>
              <a:rPr lang="fr-CH" sz="1800" dirty="0"/>
              <a:t> warm diodes - bus bars </a:t>
            </a:r>
            <a:r>
              <a:rPr lang="fr-CH" sz="1800" dirty="0" err="1"/>
              <a:t>included</a:t>
            </a:r>
            <a:r>
              <a:rPr lang="fr-CH" sz="1800" dirty="0"/>
              <a:t> in </a:t>
            </a:r>
            <a:r>
              <a:rPr lang="fr-CH" sz="1800"/>
              <a:t>WP3)</a:t>
            </a:r>
            <a:endParaRPr lang="fr-CH" sz="18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/>
          </a:p>
        </p:txBody>
      </p:sp>
      <p:sp>
        <p:nvSpPr>
          <p:cNvPr id="6" name="Footer Placeholder 2">
            <a:extLst>
              <a:ext uri="{FF2B5EF4-FFF2-40B4-BE49-F238E27FC236}">
                <a16:creationId xmlns:a16="http://schemas.microsoft.com/office/drawing/2014/main" id="{DC618986-BEBA-8541-BD35-5935B00EC7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en-US" dirty="0">
                <a:solidFill>
                  <a:schemeClr val="bg2"/>
                </a:solidFill>
              </a:rPr>
              <a:t>Annual HL-LHC meeting – 14-16 October 2019, FNAL USA</a:t>
            </a:r>
          </a:p>
        </p:txBody>
      </p:sp>
    </p:spTree>
    <p:extLst>
      <p:ext uri="{BB962C8B-B14F-4D97-AF65-F5344CB8AC3E}">
        <p14:creationId xmlns:p14="http://schemas.microsoft.com/office/powerpoint/2010/main" val="13103509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12" y="138170"/>
            <a:ext cx="8922406" cy="540000"/>
          </a:xfrm>
        </p:spPr>
        <p:txBody>
          <a:bodyPr/>
          <a:lstStyle/>
          <a:p>
            <a:pPr algn="l"/>
            <a:r>
              <a:rPr lang="en-GB" u="sng" dirty="0"/>
              <a:t>Hardware Options still considered for Baseline Integration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/>
          </a:p>
        </p:txBody>
      </p:sp>
      <p:grpSp>
        <p:nvGrpSpPr>
          <p:cNvPr id="17" name="Group 23">
            <a:extLst>
              <a:ext uri="{FF2B5EF4-FFF2-40B4-BE49-F238E27FC236}">
                <a16:creationId xmlns:a16="http://schemas.microsoft.com/office/drawing/2014/main" id="{FD6C9C33-EE62-AD42-83DB-6B6240C04288}"/>
              </a:ext>
            </a:extLst>
          </p:cNvPr>
          <p:cNvGrpSpPr>
            <a:grpSpLocks/>
          </p:cNvGrpSpPr>
          <p:nvPr/>
        </p:nvGrpSpPr>
        <p:grpSpPr bwMode="auto">
          <a:xfrm>
            <a:off x="1169622" y="3306868"/>
            <a:ext cx="6766050" cy="831056"/>
            <a:chOff x="288" y="720"/>
            <a:chExt cx="5474" cy="698"/>
          </a:xfrm>
        </p:grpSpPr>
        <p:sp>
          <p:nvSpPr>
            <p:cNvPr id="18" name="Rectangle 3">
              <a:extLst>
                <a:ext uri="{FF2B5EF4-FFF2-40B4-BE49-F238E27FC236}">
                  <a16:creationId xmlns:a16="http://schemas.microsoft.com/office/drawing/2014/main" id="{946EE797-2400-8249-8434-D8DCB615B42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8" y="816"/>
              <a:ext cx="337" cy="143"/>
            </a:xfrm>
            <a:prstGeom prst="rect">
              <a:avLst/>
            </a:prstGeom>
            <a:solidFill>
              <a:srgbClr val="00CC00"/>
            </a:solidFill>
            <a:ln w="25400">
              <a:solidFill>
                <a:srgbClr val="3366FF"/>
              </a:solidFill>
              <a:miter lim="800000"/>
              <a:headEnd/>
              <a:tailEnd/>
            </a:ln>
          </p:spPr>
          <p:txBody>
            <a:bodyPr wrap="none" lIns="68527" tIns="34264" rIns="68527" bIns="34264" anchor="ctr"/>
            <a:lstStyle/>
            <a:p>
              <a:pPr algn="l" eaLnBrk="1" hangingPunct="1"/>
              <a:endParaRPr lang="en-GB" sz="1350">
                <a:solidFill>
                  <a:srgbClr val="000000"/>
                </a:solidFill>
              </a:endParaRPr>
            </a:p>
          </p:txBody>
        </p:sp>
        <p:sp>
          <p:nvSpPr>
            <p:cNvPr id="19" name="Text Box 7">
              <a:extLst>
                <a:ext uri="{FF2B5EF4-FFF2-40B4-BE49-F238E27FC236}">
                  <a16:creationId xmlns:a16="http://schemas.microsoft.com/office/drawing/2014/main" id="{79B54C87-EA87-5C45-8361-6102715398B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74" y="720"/>
              <a:ext cx="5088" cy="6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68527" tIns="34264" rIns="68527" bIns="34264">
              <a:spAutoFit/>
            </a:bodyPr>
            <a:lstStyle>
              <a:lvl1pPr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2pPr>
              <a:lvl3pPr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3pPr>
              <a:lvl4pPr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4pPr>
              <a:lvl5pPr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l" eaLnBrk="1" hangingPunct="1"/>
              <a:r>
                <a:rPr lang="en-US" sz="1950" dirty="0">
                  <a:solidFill>
                    <a:srgbClr val="3333CC"/>
                  </a:solidFill>
                  <a:sym typeface="Wingdings" charset="0"/>
                </a:rPr>
                <a:t>Options motivated by recent LHC operation experience:</a:t>
              </a:r>
              <a:endParaRPr lang="en-US" sz="1950" dirty="0">
                <a:solidFill>
                  <a:schemeClr val="tx1"/>
                </a:solidFill>
                <a:sym typeface="Wingdings" charset="0"/>
              </a:endParaRPr>
            </a:p>
            <a:p>
              <a:pPr lvl="0"/>
              <a:endParaRPr lang="en-US" sz="1500" dirty="0">
                <a:solidFill>
                  <a:prstClr val="black"/>
                </a:solidFill>
                <a:latin typeface="Arial"/>
                <a:ea typeface=""/>
                <a:cs typeface=""/>
                <a:sym typeface="Wingdings" charset="0"/>
              </a:endParaRPr>
            </a:p>
            <a:p>
              <a:pPr lvl="0"/>
              <a:r>
                <a:rPr lang="en-US" sz="1500" dirty="0">
                  <a:solidFill>
                    <a:prstClr val="black"/>
                  </a:solidFill>
                  <a:latin typeface="Arial"/>
                  <a:ea typeface=""/>
                  <a:cs typeface=""/>
                  <a:sym typeface="Wingdings" charset="0"/>
                </a:rPr>
                <a:t>	</a:t>
              </a:r>
              <a:r>
                <a:rPr lang="en-US" sz="1500" dirty="0">
                  <a:solidFill>
                    <a:prstClr val="black"/>
                  </a:solidFill>
                  <a:latin typeface="Arial"/>
                  <a:ea typeface=""/>
                  <a:cs typeface="Times New Roman" charset="0"/>
                  <a:sym typeface="Wingdings" charset="0"/>
                </a:rPr>
                <a:t>4</a:t>
              </a:r>
              <a:r>
                <a:rPr lang="en-US" sz="1500" dirty="0">
                  <a:solidFill>
                    <a:prstClr val="black"/>
                  </a:solidFill>
                  <a:ea typeface="Times New Roman" charset="0"/>
                  <a:cs typeface="Times New Roman" charset="0"/>
                  <a:sym typeface="Wingdings" charset="0"/>
                </a:rPr>
                <a:t>) MKB and / or TDE upgrade: new failure mode observation in the LHC</a:t>
              </a:r>
            </a:p>
          </p:txBody>
        </p:sp>
      </p:grpSp>
      <p:sp>
        <p:nvSpPr>
          <p:cNvPr id="21" name="TextBox 20">
            <a:extLst>
              <a:ext uri="{FF2B5EF4-FFF2-40B4-BE49-F238E27FC236}">
                <a16:creationId xmlns:a16="http://schemas.microsoft.com/office/drawing/2014/main" id="{2A1B8883-242B-3042-882F-3A15AB94D119}"/>
              </a:ext>
            </a:extLst>
          </p:cNvPr>
          <p:cNvSpPr txBox="1"/>
          <p:nvPr/>
        </p:nvSpPr>
        <p:spPr>
          <a:xfrm>
            <a:off x="1734191" y="3619847"/>
            <a:ext cx="6952609" cy="1338828"/>
          </a:xfrm>
          <a:prstGeom prst="rect">
            <a:avLst/>
          </a:prstGeom>
          <a:solidFill>
            <a:schemeClr val="accent4"/>
          </a:solidFill>
        </p:spPr>
        <p:txBody>
          <a:bodyPr wrap="none" rtlCol="0">
            <a:spAutoFit/>
          </a:bodyPr>
          <a:lstStyle/>
          <a:p>
            <a:endParaRPr lang="en-US" sz="1350" dirty="0"/>
          </a:p>
          <a:p>
            <a:r>
              <a:rPr lang="en-US" sz="1350" dirty="0"/>
              <a:t>Decided to prepare integration into the HL-LHC baseline!!! [59</a:t>
            </a:r>
            <a:r>
              <a:rPr lang="en-US" sz="1350" baseline="30000" dirty="0"/>
              <a:t>th</a:t>
            </a:r>
            <a:r>
              <a:rPr lang="en-US" sz="1350" dirty="0"/>
              <a:t> TCC – 4</a:t>
            </a:r>
            <a:r>
              <a:rPr lang="en-US" sz="1350" baseline="30000" dirty="0"/>
              <a:t>th</a:t>
            </a:r>
            <a:r>
              <a:rPr lang="en-US" sz="1350" dirty="0"/>
              <a:t> October 2018]</a:t>
            </a:r>
          </a:p>
          <a:p>
            <a:endParaRPr lang="en-US" sz="1350" dirty="0"/>
          </a:p>
          <a:p>
            <a:r>
              <a:rPr lang="en-US" sz="1350" dirty="0"/>
              <a:t>Organized a dedicated review on the BDS: 5.2.2019</a:t>
            </a:r>
          </a:p>
          <a:p>
            <a:endParaRPr lang="en-US" sz="1350" dirty="0"/>
          </a:p>
          <a:p>
            <a:r>
              <a:rPr lang="en-US" sz="1350" dirty="0"/>
              <a:t>Integration into the baseline with the help of in-kind contributions</a:t>
            </a:r>
          </a:p>
        </p:txBody>
      </p:sp>
      <p:grpSp>
        <p:nvGrpSpPr>
          <p:cNvPr id="13" name="Group 23">
            <a:extLst>
              <a:ext uri="{FF2B5EF4-FFF2-40B4-BE49-F238E27FC236}">
                <a16:creationId xmlns:a16="http://schemas.microsoft.com/office/drawing/2014/main" id="{628F005B-C0A4-C247-AECB-C355603DEA9F}"/>
              </a:ext>
            </a:extLst>
          </p:cNvPr>
          <p:cNvGrpSpPr>
            <a:grpSpLocks/>
          </p:cNvGrpSpPr>
          <p:nvPr/>
        </p:nvGrpSpPr>
        <p:grpSpPr bwMode="auto">
          <a:xfrm>
            <a:off x="1169622" y="1015304"/>
            <a:ext cx="6766050" cy="1824038"/>
            <a:chOff x="288" y="720"/>
            <a:chExt cx="5474" cy="1532"/>
          </a:xfrm>
        </p:grpSpPr>
        <p:sp>
          <p:nvSpPr>
            <p:cNvPr id="14" name="Rectangle 3">
              <a:extLst>
                <a:ext uri="{FF2B5EF4-FFF2-40B4-BE49-F238E27FC236}">
                  <a16:creationId xmlns:a16="http://schemas.microsoft.com/office/drawing/2014/main" id="{165502A3-B237-6747-B49F-A8887A30DEB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8" y="816"/>
              <a:ext cx="337" cy="143"/>
            </a:xfrm>
            <a:prstGeom prst="rect">
              <a:avLst/>
            </a:prstGeom>
            <a:solidFill>
              <a:srgbClr val="00CC00"/>
            </a:solidFill>
            <a:ln w="25400">
              <a:solidFill>
                <a:srgbClr val="3366FF"/>
              </a:solidFill>
              <a:miter lim="800000"/>
              <a:headEnd/>
              <a:tailEnd/>
            </a:ln>
          </p:spPr>
          <p:txBody>
            <a:bodyPr wrap="none" lIns="68527" tIns="34264" rIns="68527" bIns="34264" anchor="ctr"/>
            <a:lstStyle/>
            <a:p>
              <a:pPr algn="l" eaLnBrk="1" hangingPunct="1"/>
              <a:endParaRPr lang="en-GB" sz="1350">
                <a:solidFill>
                  <a:srgbClr val="000000"/>
                </a:solidFill>
              </a:endParaRPr>
            </a:p>
          </p:txBody>
        </p:sp>
        <p:sp>
          <p:nvSpPr>
            <p:cNvPr id="15" name="Text Box 7">
              <a:extLst>
                <a:ext uri="{FF2B5EF4-FFF2-40B4-BE49-F238E27FC236}">
                  <a16:creationId xmlns:a16="http://schemas.microsoft.com/office/drawing/2014/main" id="{E4B79834-B363-7B4E-B54D-82C35CF73B7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74" y="720"/>
              <a:ext cx="5088" cy="15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68527" tIns="34264" rIns="68527" bIns="34264">
              <a:spAutoFit/>
            </a:bodyPr>
            <a:lstStyle>
              <a:lvl1pPr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2pPr>
              <a:lvl3pPr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3pPr>
              <a:lvl4pPr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4pPr>
              <a:lvl5pPr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l" eaLnBrk="1" hangingPunct="1"/>
              <a:r>
                <a:rPr lang="en-US" sz="1950" dirty="0">
                  <a:solidFill>
                    <a:srgbClr val="3333CC"/>
                  </a:solidFill>
                  <a:sym typeface="Wingdings" charset="0"/>
                </a:rPr>
                <a:t>Options that are motivated / endorsed by reviews and MDs:</a:t>
              </a:r>
              <a:endParaRPr lang="en-US" sz="1950" dirty="0">
                <a:solidFill>
                  <a:schemeClr val="tx1"/>
                </a:solidFill>
                <a:sym typeface="Wingdings" charset="0"/>
              </a:endParaRPr>
            </a:p>
            <a:p>
              <a:pPr lvl="0"/>
              <a:r>
                <a:rPr lang="en-US" sz="1500" dirty="0">
                  <a:solidFill>
                    <a:prstClr val="black"/>
                  </a:solidFill>
                  <a:latin typeface="Arial"/>
                  <a:ea typeface=""/>
                  <a:cs typeface=""/>
                  <a:sym typeface="Wingdings" charset="0"/>
                </a:rPr>
                <a:t>	</a:t>
              </a:r>
              <a:r>
                <a:rPr lang="en-US" sz="1500" dirty="0">
                  <a:solidFill>
                    <a:prstClr val="black"/>
                  </a:solidFill>
                  <a:ea typeface="Times New Roman" charset="0"/>
                  <a:cs typeface="Times New Roman" charset="0"/>
                  <a:sym typeface="Wingdings" charset="0"/>
                </a:rPr>
                <a:t>1) Hollow e-lens as means for beam halo depletion / control</a:t>
              </a:r>
            </a:p>
            <a:p>
              <a:pPr lvl="0"/>
              <a:endParaRPr lang="en-US" sz="1500" dirty="0">
                <a:solidFill>
                  <a:prstClr val="black"/>
                </a:solidFill>
                <a:ea typeface="Times New Roman" charset="0"/>
                <a:cs typeface="Times New Roman" charset="0"/>
                <a:sym typeface="Wingdings" charset="0"/>
              </a:endParaRPr>
            </a:p>
            <a:p>
              <a:r>
                <a:rPr lang="en-US" sz="1950" dirty="0">
                  <a:solidFill>
                    <a:schemeClr val="tx1"/>
                  </a:solidFill>
                  <a:sym typeface="Wingdings" charset="0"/>
                </a:rPr>
                <a:t>	</a:t>
              </a:r>
              <a:r>
                <a:rPr lang="en-US" sz="1500" dirty="0">
                  <a:solidFill>
                    <a:schemeClr val="tx1"/>
                  </a:solidFill>
                  <a:sym typeface="Wingdings" charset="0"/>
                </a:rPr>
                <a:t>2) Second Undulator for Synchrotron Light generation </a:t>
              </a:r>
            </a:p>
            <a:p>
              <a:r>
                <a:rPr lang="en-US" sz="1500" dirty="0">
                  <a:solidFill>
                    <a:schemeClr val="tx1"/>
                  </a:solidFill>
                  <a:sym typeface="Wingdings" charset="0"/>
                </a:rPr>
                <a:t>		</a:t>
              </a:r>
              <a:r>
                <a:rPr lang="en-US" sz="1500" dirty="0">
                  <a:solidFill>
                    <a:schemeClr val="tx1"/>
                  </a:solidFill>
                  <a:sym typeface="Wingdings" pitchFamily="2" charset="2"/>
                </a:rPr>
                <a:t></a:t>
              </a:r>
              <a:r>
                <a:rPr lang="en-US" sz="1500" dirty="0">
                  <a:solidFill>
                    <a:schemeClr val="tx1"/>
                  </a:solidFill>
                  <a:sym typeface="Wingdings" charset="0"/>
                </a:rPr>
                <a:t> would allow halo measurement at injection and during ramp</a:t>
              </a:r>
            </a:p>
            <a:p>
              <a:endParaRPr lang="en-US" sz="1500" dirty="0">
                <a:solidFill>
                  <a:schemeClr val="tx1"/>
                </a:solidFill>
                <a:sym typeface="Wingdings" charset="0"/>
              </a:endParaRPr>
            </a:p>
            <a:p>
              <a:r>
                <a:rPr lang="en-US" sz="1500" dirty="0">
                  <a:solidFill>
                    <a:schemeClr val="tx1"/>
                  </a:solidFill>
                  <a:sym typeface="Wingdings" charset="0"/>
                </a:rPr>
                <a:t>	3) Crystal Collimators for enhanced </a:t>
              </a:r>
              <a:r>
                <a:rPr lang="en-US" sz="1500" dirty="0" err="1">
                  <a:solidFill>
                    <a:schemeClr val="tx1"/>
                  </a:solidFill>
                  <a:sym typeface="Wingdings" charset="0"/>
                </a:rPr>
                <a:t>Pb</a:t>
              </a:r>
              <a:r>
                <a:rPr lang="en-US" sz="1500" dirty="0">
                  <a:solidFill>
                    <a:schemeClr val="tx1"/>
                  </a:solidFill>
                  <a:sym typeface="Wingdings" charset="0"/>
                </a:rPr>
                <a:t> beam collimation</a:t>
              </a:r>
            </a:p>
          </p:txBody>
        </p:sp>
      </p:grp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6E364F75-68D2-4341-B534-E0E5060AEA30}"/>
              </a:ext>
            </a:extLst>
          </p:cNvPr>
          <p:cNvCxnSpPr/>
          <p:nvPr/>
        </p:nvCxnSpPr>
        <p:spPr>
          <a:xfrm flipV="1">
            <a:off x="2198939" y="1735383"/>
            <a:ext cx="5599610" cy="720080"/>
          </a:xfrm>
          <a:prstGeom prst="line">
            <a:avLst/>
          </a:prstGeom>
          <a:ln w="44450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9CD2460D-6B85-9445-96D1-DB8BF98D4851}"/>
              </a:ext>
            </a:extLst>
          </p:cNvPr>
          <p:cNvSpPr txBox="1"/>
          <p:nvPr/>
        </p:nvSpPr>
        <p:spPr>
          <a:xfrm>
            <a:off x="1720655" y="1105456"/>
            <a:ext cx="6141092" cy="1754326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endParaRPr lang="en-US" sz="1350" dirty="0"/>
          </a:p>
          <a:p>
            <a:pPr algn="ctr"/>
            <a:r>
              <a:rPr lang="en-US" sz="1350" dirty="0"/>
              <a:t>1), 3), and 4) </a:t>
            </a:r>
          </a:p>
          <a:p>
            <a:pPr algn="ctr"/>
            <a:endParaRPr lang="en-US" sz="1350" dirty="0"/>
          </a:p>
          <a:p>
            <a:pPr algn="ctr"/>
            <a:r>
              <a:rPr lang="en-US" sz="1350" dirty="0"/>
              <a:t>Content of this presentation:</a:t>
            </a:r>
          </a:p>
          <a:p>
            <a:pPr algn="ctr"/>
            <a:endParaRPr lang="en-US" sz="1350" dirty="0"/>
          </a:p>
          <a:p>
            <a:pPr algn="ctr"/>
            <a:r>
              <a:rPr lang="en-US" sz="1350" dirty="0"/>
              <a:t>Decided to pursue all three of them through in-kind contributions</a:t>
            </a:r>
          </a:p>
          <a:p>
            <a:pPr algn="ctr"/>
            <a:endParaRPr lang="en-US" sz="1350" dirty="0"/>
          </a:p>
          <a:p>
            <a:pPr algn="ctr"/>
            <a:endParaRPr lang="en-US" sz="1350" dirty="0"/>
          </a:p>
        </p:txBody>
      </p:sp>
      <p:sp>
        <p:nvSpPr>
          <p:cNvPr id="20" name="Footer Placeholder 2">
            <a:extLst>
              <a:ext uri="{FF2B5EF4-FFF2-40B4-BE49-F238E27FC236}">
                <a16:creationId xmlns:a16="http://schemas.microsoft.com/office/drawing/2014/main" id="{A600DD6F-E682-B146-8F6E-A7D18CC181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63688" y="4894038"/>
            <a:ext cx="6627000" cy="270000"/>
          </a:xfrm>
        </p:spPr>
        <p:txBody>
          <a:bodyPr/>
          <a:lstStyle/>
          <a:p>
            <a:r>
              <a:rPr lang="en-US" dirty="0">
                <a:solidFill>
                  <a:schemeClr val="bg2"/>
                </a:solidFill>
              </a:rPr>
              <a:t>Annual HL-LHC meeting – 14-16 October 2019, FNAL USA</a:t>
            </a:r>
          </a:p>
        </p:txBody>
      </p:sp>
    </p:spTree>
    <p:extLst>
      <p:ext uri="{BB962C8B-B14F-4D97-AF65-F5344CB8AC3E}">
        <p14:creationId xmlns:p14="http://schemas.microsoft.com/office/powerpoint/2010/main" val="14489920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5DDDE7-5338-F840-87AD-DFA2599126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5536" y="135000"/>
            <a:ext cx="8748464" cy="540000"/>
          </a:xfrm>
        </p:spPr>
        <p:txBody>
          <a:bodyPr/>
          <a:lstStyle/>
          <a:p>
            <a:r>
              <a:rPr lang="en-US" u="sng" dirty="0"/>
              <a:t>Main Points &amp; Outcome of the BDS Review Feb’19</a:t>
            </a:r>
          </a:p>
        </p:txBody>
      </p:sp>
      <p:graphicFrame>
        <p:nvGraphicFramePr>
          <p:cNvPr id="6" name="Content Placeholder 5">
            <a:extLst>
              <a:ext uri="{FF2B5EF4-FFF2-40B4-BE49-F238E27FC236}">
                <a16:creationId xmlns:a16="http://schemas.microsoft.com/office/drawing/2014/main" id="{AABCD50E-4358-4E4A-AD60-3B78311EAF7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1119696"/>
              </p:ext>
            </p:extLst>
          </p:nvPr>
        </p:nvGraphicFramePr>
        <p:xfrm>
          <a:off x="1046038" y="1995686"/>
          <a:ext cx="7918450" cy="822960"/>
        </p:xfrm>
        <a:graphic>
          <a:graphicData uri="http://schemas.openxmlformats.org/drawingml/2006/table">
            <a:tbl>
              <a:tblPr/>
              <a:tblGrid>
                <a:gridCol w="7918450">
                  <a:extLst>
                    <a:ext uri="{9D8B030D-6E8A-4147-A177-3AD203B41FA5}">
                      <a16:colId xmlns:a16="http://schemas.microsoft.com/office/drawing/2014/main" val="1102433382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en-US" dirty="0">
                          <a:effectLst/>
                          <a:latin typeface="Helvetica" pitchFamily="2" charset="0"/>
                        </a:rPr>
                        <a:t>MKBV flashover with antiphase, effectively eliminating 3 dilution kicker</a:t>
                      </a:r>
                    </a:p>
                    <a:p>
                      <a:r>
                        <a:rPr lang="en-US" dirty="0">
                          <a:effectLst/>
                          <a:latin typeface="Helvetica" pitchFamily="2" charset="0"/>
                          <a:sym typeface="Wingdings" pitchFamily="2" charset="2"/>
                        </a:rPr>
                        <a:t> Particularly problematic in horizontal plane where the LHC has only 4 dilution kicker!!!</a:t>
                      </a:r>
                      <a:endParaRPr lang="en-US" dirty="0">
                        <a:effectLst/>
                        <a:latin typeface="Helvetica" pitchFamily="2" charset="0"/>
                      </a:endParaRPr>
                    </a:p>
                  </a:txBody>
                  <a:tcPr marL="47625" marR="4762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91135682"/>
                  </a:ext>
                </a:extLst>
              </a:tr>
            </a:tbl>
          </a:graphicData>
        </a:graphic>
      </p:graphicFrame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E95E360-2FB1-B746-BA51-C3A9BE0AAE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/>
          </a:p>
        </p:txBody>
      </p:sp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20FC2B72-01D1-3C42-834E-89CD1BB2498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61359850"/>
              </p:ext>
            </p:extLst>
          </p:nvPr>
        </p:nvGraphicFramePr>
        <p:xfrm>
          <a:off x="1046038" y="915566"/>
          <a:ext cx="7918450" cy="822960"/>
        </p:xfrm>
        <a:graphic>
          <a:graphicData uri="http://schemas.openxmlformats.org/drawingml/2006/table">
            <a:tbl>
              <a:tblPr/>
              <a:tblGrid>
                <a:gridCol w="7918450">
                  <a:extLst>
                    <a:ext uri="{9D8B030D-6E8A-4147-A177-3AD203B41FA5}">
                      <a16:colId xmlns:a16="http://schemas.microsoft.com/office/drawing/2014/main" val="330003492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en-US" dirty="0">
                          <a:effectLst/>
                          <a:latin typeface="Calibri" panose="020F0502020204030204" pitchFamily="34" charset="0"/>
                        </a:rPr>
                        <a:t>MKD Type 2 erratic involving beam sweeping on TCDS and TCDQ</a:t>
                      </a:r>
                    </a:p>
                    <a:p>
                      <a:pPr marL="285750" indent="-285750">
                        <a:buFont typeface="Wingdings" pitchFamily="2" charset="2"/>
                        <a:buChar char="è"/>
                      </a:pPr>
                      <a:r>
                        <a:rPr lang="en-US" dirty="0">
                          <a:effectLst/>
                          <a:latin typeface="Calibri" panose="020F0502020204030204" pitchFamily="34" charset="0"/>
                          <a:sym typeface="Wingdings" pitchFamily="2" charset="2"/>
                        </a:rPr>
                        <a:t>Mitigation by upgrading the generators [operation at lower voltage] and implementing a new re-triggering system</a:t>
                      </a:r>
                    </a:p>
                  </a:txBody>
                  <a:tcPr marL="47625" marR="4762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09381491"/>
                  </a:ext>
                </a:extLst>
              </a:tr>
            </a:tbl>
          </a:graphicData>
        </a:graphic>
      </p:graphicFrame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39C83623-6571-5F47-AB38-68E6D83A003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27278313"/>
              </p:ext>
            </p:extLst>
          </p:nvPr>
        </p:nvGraphicFramePr>
        <p:xfrm>
          <a:off x="1046038" y="3044934"/>
          <a:ext cx="7918450" cy="822960"/>
        </p:xfrm>
        <a:graphic>
          <a:graphicData uri="http://schemas.openxmlformats.org/drawingml/2006/table">
            <a:tbl>
              <a:tblPr/>
              <a:tblGrid>
                <a:gridCol w="7918450">
                  <a:extLst>
                    <a:ext uri="{9D8B030D-6E8A-4147-A177-3AD203B41FA5}">
                      <a16:colId xmlns:a16="http://schemas.microsoft.com/office/drawing/2014/main" val="306322384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en-US" dirty="0">
                          <a:effectLst/>
                          <a:latin typeface="Calibri" panose="020F0502020204030204" pitchFamily="34" charset="0"/>
                        </a:rPr>
                        <a:t>TDE Nitrogen leaks: movement of the beam dump core during beam dumps with high beam intensity [16L2] </a:t>
                      </a:r>
                      <a:r>
                        <a:rPr lang="en-US" dirty="0">
                          <a:effectLst/>
                          <a:latin typeface="Calibri" panose="020F0502020204030204" pitchFamily="34" charset="0"/>
                          <a:sym typeface="Wingdings" pitchFamily="2" charset="2"/>
                        </a:rPr>
                        <a:t> </a:t>
                      </a:r>
                      <a:r>
                        <a:rPr lang="en-US" dirty="0">
                          <a:effectLst/>
                          <a:latin typeface="Calibri" panose="020F0502020204030204" pitchFamily="34" charset="0"/>
                        </a:rPr>
                        <a:t>new Nitrogen line constantly supplying N2 to the dump; mechanical integrity of the LHC dump core? </a:t>
                      </a:r>
                    </a:p>
                  </a:txBody>
                  <a:tcPr marL="47625" marR="4762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8129559"/>
                  </a:ext>
                </a:extLst>
              </a:tr>
            </a:tbl>
          </a:graphicData>
        </a:graphic>
      </p:graphicFrame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BB18DC5C-519C-6F44-A9A8-EF3E0A58F5A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15283763"/>
              </p:ext>
            </p:extLst>
          </p:nvPr>
        </p:nvGraphicFramePr>
        <p:xfrm>
          <a:off x="1046038" y="4046220"/>
          <a:ext cx="7918450" cy="1097280"/>
        </p:xfrm>
        <a:graphic>
          <a:graphicData uri="http://schemas.openxmlformats.org/drawingml/2006/table">
            <a:tbl>
              <a:tblPr/>
              <a:tblGrid>
                <a:gridCol w="7918450">
                  <a:extLst>
                    <a:ext uri="{9D8B030D-6E8A-4147-A177-3AD203B41FA5}">
                      <a16:colId xmlns:a16="http://schemas.microsoft.com/office/drawing/2014/main" val="3063223843"/>
                    </a:ext>
                  </a:extLst>
                </a:gridCol>
              </a:tblGrid>
              <a:tr h="664243">
                <a:tc>
                  <a:txBody>
                    <a:bodyPr/>
                    <a:lstStyle/>
                    <a:p>
                      <a:r>
                        <a:rPr lang="en-US" dirty="0">
                          <a:effectLst/>
                          <a:latin typeface="Calibri" panose="020F0502020204030204" pitchFamily="34" charset="0"/>
                        </a:rPr>
                        <a:t>Energy density and hotspot temperature too high for nominal HL-LHC parameters and failure scenarios [even with the additional 2 hor. Dilution kicker] </a:t>
                      </a:r>
                      <a:r>
                        <a:rPr lang="en-US" dirty="0">
                          <a:effectLst/>
                          <a:latin typeface="Calibri" panose="020F0502020204030204" pitchFamily="34" charset="0"/>
                          <a:sym typeface="Wingdings" pitchFamily="2" charset="2"/>
                        </a:rPr>
                        <a:t>      new</a:t>
                      </a:r>
                      <a:r>
                        <a:rPr lang="en-US" dirty="0">
                          <a:effectLst/>
                          <a:latin typeface="Calibri" panose="020F0502020204030204" pitchFamily="34" charset="0"/>
                        </a:rPr>
                        <a:t> windows and new dump core!</a:t>
                      </a:r>
                    </a:p>
                  </a:txBody>
                  <a:tcPr marL="47625" marR="4762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8129559"/>
                  </a:ext>
                </a:extLst>
              </a:tr>
              <a:tr h="221414">
                <a:tc>
                  <a:txBody>
                    <a:bodyPr/>
                    <a:lstStyle/>
                    <a:p>
                      <a:endParaRPr lang="en-US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25" marR="4762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63070991"/>
                  </a:ext>
                </a:extLst>
              </a:tr>
            </a:tbl>
          </a:graphicData>
        </a:graphic>
      </p:graphicFrame>
      <p:sp>
        <p:nvSpPr>
          <p:cNvPr id="13" name="Rectangle 3">
            <a:extLst>
              <a:ext uri="{FF2B5EF4-FFF2-40B4-BE49-F238E27FC236}">
                <a16:creationId xmlns:a16="http://schemas.microsoft.com/office/drawing/2014/main" id="{081D8B4D-5E32-E84E-9188-E88C3C6620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9552" y="987574"/>
            <a:ext cx="416543" cy="170259"/>
          </a:xfrm>
          <a:prstGeom prst="rect">
            <a:avLst/>
          </a:prstGeom>
          <a:solidFill>
            <a:srgbClr val="00CC00"/>
          </a:solidFill>
          <a:ln w="25400">
            <a:solidFill>
              <a:srgbClr val="3366FF"/>
            </a:solidFill>
            <a:miter lim="800000"/>
            <a:headEnd/>
            <a:tailEnd/>
          </a:ln>
        </p:spPr>
        <p:txBody>
          <a:bodyPr wrap="none" lIns="68527" tIns="34264" rIns="68527" bIns="34264" anchor="ctr"/>
          <a:lstStyle/>
          <a:p>
            <a:pPr algn="l" eaLnBrk="1" hangingPunct="1"/>
            <a:endParaRPr lang="en-GB" sz="1350">
              <a:solidFill>
                <a:srgbClr val="000000"/>
              </a:solidFill>
            </a:endParaRPr>
          </a:p>
        </p:txBody>
      </p:sp>
      <p:sp>
        <p:nvSpPr>
          <p:cNvPr id="14" name="Rectangle 3">
            <a:extLst>
              <a:ext uri="{FF2B5EF4-FFF2-40B4-BE49-F238E27FC236}">
                <a16:creationId xmlns:a16="http://schemas.microsoft.com/office/drawing/2014/main" id="{1E155739-9AC9-064B-BE46-F385BD08D56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5057" y="2041451"/>
            <a:ext cx="416543" cy="170259"/>
          </a:xfrm>
          <a:prstGeom prst="rect">
            <a:avLst/>
          </a:prstGeom>
          <a:solidFill>
            <a:srgbClr val="00CC00"/>
          </a:solidFill>
          <a:ln w="25400">
            <a:solidFill>
              <a:srgbClr val="3366FF"/>
            </a:solidFill>
            <a:miter lim="800000"/>
            <a:headEnd/>
            <a:tailEnd/>
          </a:ln>
        </p:spPr>
        <p:txBody>
          <a:bodyPr wrap="none" lIns="68527" tIns="34264" rIns="68527" bIns="34264" anchor="ctr"/>
          <a:lstStyle/>
          <a:p>
            <a:pPr algn="l" eaLnBrk="1" hangingPunct="1"/>
            <a:endParaRPr lang="en-GB" sz="1350">
              <a:solidFill>
                <a:srgbClr val="000000"/>
              </a:solidFill>
            </a:endParaRPr>
          </a:p>
        </p:txBody>
      </p:sp>
      <p:sp>
        <p:nvSpPr>
          <p:cNvPr id="15" name="Rectangle 3">
            <a:extLst>
              <a:ext uri="{FF2B5EF4-FFF2-40B4-BE49-F238E27FC236}">
                <a16:creationId xmlns:a16="http://schemas.microsoft.com/office/drawing/2014/main" id="{A92BB59D-215A-5948-B148-986752A1B45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9552" y="3121571"/>
            <a:ext cx="416543" cy="170259"/>
          </a:xfrm>
          <a:prstGeom prst="rect">
            <a:avLst/>
          </a:prstGeom>
          <a:solidFill>
            <a:srgbClr val="00CC00"/>
          </a:solidFill>
          <a:ln w="25400">
            <a:solidFill>
              <a:srgbClr val="3366FF"/>
            </a:solidFill>
            <a:miter lim="800000"/>
            <a:headEnd/>
            <a:tailEnd/>
          </a:ln>
        </p:spPr>
        <p:txBody>
          <a:bodyPr wrap="none" lIns="68527" tIns="34264" rIns="68527" bIns="34264" anchor="ctr"/>
          <a:lstStyle/>
          <a:p>
            <a:pPr algn="l" eaLnBrk="1" hangingPunct="1"/>
            <a:endParaRPr lang="en-GB" sz="1350">
              <a:solidFill>
                <a:srgbClr val="000000"/>
              </a:solidFill>
            </a:endParaRPr>
          </a:p>
        </p:txBody>
      </p:sp>
      <p:sp>
        <p:nvSpPr>
          <p:cNvPr id="16" name="Rectangle 3">
            <a:extLst>
              <a:ext uri="{FF2B5EF4-FFF2-40B4-BE49-F238E27FC236}">
                <a16:creationId xmlns:a16="http://schemas.microsoft.com/office/drawing/2014/main" id="{C743A287-9F13-AE44-95CD-868E1F2E1BD2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9552" y="4129683"/>
            <a:ext cx="416543" cy="170259"/>
          </a:xfrm>
          <a:prstGeom prst="rect">
            <a:avLst/>
          </a:prstGeom>
          <a:solidFill>
            <a:srgbClr val="00CC00"/>
          </a:solidFill>
          <a:ln w="25400">
            <a:solidFill>
              <a:srgbClr val="3366FF"/>
            </a:solidFill>
            <a:miter lim="800000"/>
            <a:headEnd/>
            <a:tailEnd/>
          </a:ln>
        </p:spPr>
        <p:txBody>
          <a:bodyPr wrap="none" lIns="68527" tIns="34264" rIns="68527" bIns="34264" anchor="ctr"/>
          <a:lstStyle/>
          <a:p>
            <a:pPr algn="l" eaLnBrk="1" hangingPunct="1"/>
            <a:endParaRPr lang="en-GB" sz="1350">
              <a:solidFill>
                <a:srgbClr val="000000"/>
              </a:solidFill>
            </a:endParaRPr>
          </a:p>
        </p:txBody>
      </p:sp>
      <p:sp>
        <p:nvSpPr>
          <p:cNvPr id="17" name="Footer Placeholder 2">
            <a:extLst>
              <a:ext uri="{FF2B5EF4-FFF2-40B4-BE49-F238E27FC236}">
                <a16:creationId xmlns:a16="http://schemas.microsoft.com/office/drawing/2014/main" id="{2C869994-26E9-E74B-8817-A9276C67A5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838604" y="4846286"/>
            <a:ext cx="6627000" cy="270000"/>
          </a:xfrm>
        </p:spPr>
        <p:txBody>
          <a:bodyPr/>
          <a:lstStyle/>
          <a:p>
            <a:r>
              <a:rPr lang="en-US" dirty="0">
                <a:solidFill>
                  <a:schemeClr val="bg2"/>
                </a:solidFill>
              </a:rPr>
              <a:t>Annual HL-LHC meeting – 14-16 October 2019, FNAL USA</a:t>
            </a:r>
          </a:p>
        </p:txBody>
      </p:sp>
    </p:spTree>
    <p:extLst>
      <p:ext uri="{BB962C8B-B14F-4D97-AF65-F5344CB8AC3E}">
        <p14:creationId xmlns:p14="http://schemas.microsoft.com/office/powerpoint/2010/main" val="114228704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u="sng" dirty="0"/>
              <a:t>HL-LHC Hardware Options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8</a:t>
            </a:fld>
            <a:endParaRPr lang="fr-FR"/>
          </a:p>
        </p:txBody>
      </p:sp>
      <p:grpSp>
        <p:nvGrpSpPr>
          <p:cNvPr id="10" name="Group 23"/>
          <p:cNvGrpSpPr>
            <a:grpSpLocks/>
          </p:cNvGrpSpPr>
          <p:nvPr/>
        </p:nvGrpSpPr>
        <p:grpSpPr bwMode="auto">
          <a:xfrm>
            <a:off x="1162050" y="792546"/>
            <a:ext cx="6766050" cy="4062414"/>
            <a:chOff x="288" y="720"/>
            <a:chExt cx="5474" cy="3412"/>
          </a:xfrm>
        </p:grpSpPr>
        <p:sp>
          <p:nvSpPr>
            <p:cNvPr id="11" name="Rectangle 3"/>
            <p:cNvSpPr>
              <a:spLocks noChangeArrowheads="1"/>
            </p:cNvSpPr>
            <p:nvPr/>
          </p:nvSpPr>
          <p:spPr bwMode="auto">
            <a:xfrm>
              <a:off x="288" y="816"/>
              <a:ext cx="337" cy="143"/>
            </a:xfrm>
            <a:prstGeom prst="rect">
              <a:avLst/>
            </a:prstGeom>
            <a:solidFill>
              <a:srgbClr val="00CC00"/>
            </a:solidFill>
            <a:ln w="25400">
              <a:solidFill>
                <a:srgbClr val="3366FF"/>
              </a:solidFill>
              <a:miter lim="800000"/>
              <a:headEnd/>
              <a:tailEnd/>
            </a:ln>
          </p:spPr>
          <p:txBody>
            <a:bodyPr wrap="none" lIns="68527" tIns="34264" rIns="68527" bIns="34264" anchor="ctr"/>
            <a:lstStyle/>
            <a:p>
              <a:pPr algn="l" eaLnBrk="1" hangingPunct="1"/>
              <a:endParaRPr lang="en-GB" sz="1350">
                <a:solidFill>
                  <a:srgbClr val="000000"/>
                </a:solidFill>
              </a:endParaRPr>
            </a:p>
          </p:txBody>
        </p:sp>
        <p:sp>
          <p:nvSpPr>
            <p:cNvPr id="12" name="Text Box 7"/>
            <p:cNvSpPr txBox="1">
              <a:spLocks noChangeArrowheads="1"/>
            </p:cNvSpPr>
            <p:nvPr/>
          </p:nvSpPr>
          <p:spPr bwMode="auto">
            <a:xfrm>
              <a:off x="674" y="720"/>
              <a:ext cx="5088" cy="34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68527" tIns="34264" rIns="68527" bIns="34264">
              <a:spAutoFit/>
            </a:bodyPr>
            <a:lstStyle>
              <a:lvl1pPr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2pPr>
              <a:lvl3pPr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3pPr>
              <a:lvl4pPr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4pPr>
              <a:lvl5pPr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l" eaLnBrk="1" hangingPunct="1"/>
              <a:r>
                <a:rPr lang="en-US" sz="1950" dirty="0">
                  <a:solidFill>
                    <a:srgbClr val="3333CC"/>
                  </a:solidFill>
                  <a:sym typeface="Wingdings" charset="0"/>
                </a:rPr>
                <a:t>H1) Considered for machine protection and risk mitigation: </a:t>
              </a:r>
            </a:p>
            <a:p>
              <a:pPr algn="l" eaLnBrk="1" hangingPunct="1"/>
              <a:endParaRPr lang="en-US" sz="1500" dirty="0">
                <a:solidFill>
                  <a:schemeClr val="tx1"/>
                </a:solidFill>
                <a:sym typeface="Wingdings" charset="0"/>
              </a:endParaRPr>
            </a:p>
            <a:p>
              <a:pPr algn="l" eaLnBrk="1" hangingPunct="1"/>
              <a:r>
                <a:rPr lang="en-US" sz="1500" dirty="0">
                  <a:solidFill>
                    <a:schemeClr val="tx1"/>
                  </a:solidFill>
                  <a:sym typeface="Wingdings" charset="0"/>
                </a:rPr>
                <a:t>WP14</a:t>
              </a:r>
            </a:p>
            <a:p>
              <a:pPr algn="l" eaLnBrk="1" hangingPunct="1"/>
              <a:r>
                <a:rPr lang="en-US" sz="1500" dirty="0">
                  <a:solidFill>
                    <a:schemeClr val="tx1"/>
                  </a:solidFill>
                  <a:sym typeface="Wingdings" charset="0"/>
                </a:rPr>
                <a:t>-</a:t>
              </a:r>
              <a:r>
                <a:rPr lang="en-US" sz="1500" b="1" u="sng" dirty="0">
                  <a:solidFill>
                    <a:srgbClr val="C00000"/>
                  </a:solidFill>
                  <a:sym typeface="Wingdings" charset="0"/>
                </a:rPr>
                <a:t>MKB or TDE upgrade </a:t>
              </a:r>
            </a:p>
            <a:p>
              <a:pPr algn="l" eaLnBrk="1" hangingPunct="1"/>
              <a:r>
                <a:rPr lang="en-US" sz="1500" dirty="0">
                  <a:solidFill>
                    <a:srgbClr val="C00000"/>
                  </a:solidFill>
                  <a:sym typeface="Wingdings" charset="0"/>
                </a:rPr>
                <a:t> </a:t>
              </a:r>
              <a:r>
                <a:rPr lang="en-US" sz="1500" dirty="0">
                  <a:solidFill>
                    <a:schemeClr val="tx1"/>
                  </a:solidFill>
                  <a:sym typeface="Wingdings" charset="0"/>
                </a:rPr>
                <a:t>(Dump protection in case temperature of TDE can reach 3000</a:t>
              </a:r>
              <a:r>
                <a:rPr lang="en-US" sz="1500" baseline="30000" dirty="0">
                  <a:solidFill>
                    <a:schemeClr val="tx1"/>
                  </a:solidFill>
                  <a:sym typeface="Wingdings" charset="0"/>
                </a:rPr>
                <a:t>o</a:t>
              </a:r>
              <a:r>
                <a:rPr lang="en-US" sz="1500" dirty="0">
                  <a:solidFill>
                    <a:schemeClr val="tx1"/>
                  </a:solidFill>
                  <a:sym typeface="Wingdings" charset="0"/>
                </a:rPr>
                <a:t>). </a:t>
              </a:r>
            </a:p>
            <a:p>
              <a:pPr algn="l" eaLnBrk="1" hangingPunct="1"/>
              <a:endParaRPr lang="en-US" sz="1500" dirty="0">
                <a:solidFill>
                  <a:schemeClr val="tx1"/>
                </a:solidFill>
                <a:sym typeface="Wingdings" charset="0"/>
              </a:endParaRPr>
            </a:p>
            <a:p>
              <a:pPr algn="l" eaLnBrk="1" hangingPunct="1"/>
              <a:r>
                <a:rPr lang="en-US" sz="1500" dirty="0">
                  <a:solidFill>
                    <a:schemeClr val="tx1"/>
                  </a:solidFill>
                  <a:sym typeface="Wingdings" charset="0"/>
                </a:rPr>
                <a:t>				a) Additional diluter kickers</a:t>
              </a:r>
            </a:p>
            <a:p>
              <a:pPr algn="l" eaLnBrk="1" hangingPunct="1"/>
              <a:r>
                <a:rPr lang="en-US" sz="1500" dirty="0">
                  <a:solidFill>
                    <a:schemeClr val="tx1"/>
                  </a:solidFill>
                  <a:sym typeface="Wingdings" charset="0"/>
                </a:rPr>
                <a:t>				b) New / additional absorber materials</a:t>
              </a:r>
            </a:p>
            <a:p>
              <a:pPr algn="l" eaLnBrk="1" hangingPunct="1"/>
              <a:r>
                <a:rPr lang="en-US" sz="1500" dirty="0">
                  <a:solidFill>
                    <a:schemeClr val="tx1"/>
                  </a:solidFill>
                  <a:sym typeface="Wingdings" charset="0"/>
                </a:rPr>
                <a:t>				c) Modifications to the dump</a:t>
              </a:r>
            </a:p>
            <a:p>
              <a:pPr algn="l" eaLnBrk="1" hangingPunct="1"/>
              <a:r>
                <a:rPr lang="en-US" sz="1500" dirty="0">
                  <a:solidFill>
                    <a:schemeClr val="tx1"/>
                  </a:solidFill>
                  <a:sym typeface="Wingdings" charset="0"/>
                </a:rPr>
                <a:t>				d) Modification of the dump windows</a:t>
              </a:r>
            </a:p>
            <a:p>
              <a:pPr algn="l" eaLnBrk="1" hangingPunct="1"/>
              <a:endParaRPr lang="en-US" sz="1500" dirty="0">
                <a:solidFill>
                  <a:schemeClr val="tx1"/>
                </a:solidFill>
                <a:sym typeface="Wingdings" charset="0"/>
              </a:endParaRPr>
            </a:p>
            <a:p>
              <a:pPr algn="l" eaLnBrk="1" hangingPunct="1"/>
              <a:r>
                <a:rPr lang="en-US" sz="1500" dirty="0">
                  <a:solidFill>
                    <a:schemeClr val="tx1"/>
                  </a:solidFill>
                  <a:sym typeface="Wingdings" charset="0"/>
                </a:rPr>
                <a:t>	</a:t>
              </a:r>
              <a:r>
                <a:rPr lang="en-US" sz="1500" dirty="0">
                  <a:solidFill>
                    <a:srgbClr val="FF0000"/>
                  </a:solidFill>
                  <a:sym typeface="Wingdings"/>
                </a:rPr>
                <a:t> Technical solution needs to be ready for LS3</a:t>
              </a:r>
            </a:p>
            <a:p>
              <a:pPr algn="l" eaLnBrk="1" hangingPunct="1"/>
              <a:r>
                <a:rPr lang="en-US" sz="1500" dirty="0">
                  <a:solidFill>
                    <a:schemeClr val="tx1"/>
                  </a:solidFill>
                  <a:sym typeface="Wingdings"/>
                </a:rPr>
                <a:t>	</a:t>
              </a:r>
              <a:r>
                <a:rPr lang="en-US" sz="1500" dirty="0">
                  <a:solidFill>
                    <a:srgbClr val="C00000"/>
                  </a:solidFill>
                  <a:sym typeface="Wingdings"/>
                </a:rPr>
                <a:t> Decision required during </a:t>
              </a:r>
              <a:r>
                <a:rPr lang="en-US" sz="1500" dirty="0" err="1">
                  <a:solidFill>
                    <a:srgbClr val="C00000"/>
                  </a:solidFill>
                  <a:sym typeface="Wingdings"/>
                </a:rPr>
                <a:t>RunIII</a:t>
              </a:r>
              <a:r>
                <a:rPr lang="en-US" sz="1500" dirty="0">
                  <a:solidFill>
                    <a:srgbClr val="C00000"/>
                  </a:solidFill>
                  <a:sym typeface="Wingdings"/>
                </a:rPr>
                <a:t> </a:t>
              </a:r>
            </a:p>
            <a:p>
              <a:pPr algn="l" eaLnBrk="1" hangingPunct="1"/>
              <a:r>
                <a:rPr lang="en-US" sz="1500" dirty="0">
                  <a:solidFill>
                    <a:srgbClr val="7DA66E"/>
                  </a:solidFill>
                  <a:sym typeface="Wingdings"/>
                </a:rPr>
                <a:t>	 Studies and development included in WP14</a:t>
              </a:r>
            </a:p>
            <a:p>
              <a:pPr algn="l" eaLnBrk="1" hangingPunct="1"/>
              <a:r>
                <a:rPr lang="en-US" sz="1500" dirty="0">
                  <a:solidFill>
                    <a:schemeClr val="tx1"/>
                  </a:solidFill>
                  <a:sym typeface="Wingdings"/>
                </a:rPr>
                <a:t>	 Ca. 3.6 MCHF for dump upgrade implementation</a:t>
              </a:r>
            </a:p>
            <a:p>
              <a:r>
                <a:rPr lang="en-US" sz="1500" dirty="0">
                  <a:solidFill>
                    <a:srgbClr val="0070C0"/>
                  </a:solidFill>
                  <a:sym typeface="Wingdings"/>
                </a:rPr>
                <a:t>	 Integration should not be an issue</a:t>
              </a:r>
              <a:endParaRPr lang="en-US" sz="1500" dirty="0">
                <a:solidFill>
                  <a:srgbClr val="0070C0"/>
                </a:solidFill>
                <a:sym typeface="Wingdings" charset="0"/>
              </a:endParaRPr>
            </a:p>
            <a:p>
              <a:pPr algn="l" eaLnBrk="1" hangingPunct="1"/>
              <a:r>
                <a:rPr lang="en-US" sz="1500" dirty="0">
                  <a:solidFill>
                    <a:schemeClr val="tx1"/>
                  </a:solidFill>
                  <a:sym typeface="Wingdings" charset="0"/>
                </a:rPr>
                <a:t>	</a:t>
              </a:r>
              <a:endParaRPr lang="en-US" sz="1800" dirty="0">
                <a:solidFill>
                  <a:srgbClr val="008000"/>
                </a:solidFill>
                <a:sym typeface="Wingdings" charset="0"/>
              </a:endParaRPr>
            </a:p>
          </p:txBody>
        </p:sp>
      </p:grpSp>
      <p:sp>
        <p:nvSpPr>
          <p:cNvPr id="3" name="TextBox 2"/>
          <p:cNvSpPr txBox="1"/>
          <p:nvPr/>
        </p:nvSpPr>
        <p:spPr>
          <a:xfrm>
            <a:off x="2303748" y="2188889"/>
            <a:ext cx="4752528" cy="78483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endParaRPr lang="en-US" sz="1350" dirty="0"/>
          </a:p>
          <a:p>
            <a:pPr algn="ctr"/>
            <a:r>
              <a:rPr lang="en-US" b="1" dirty="0">
                <a:solidFill>
                  <a:srgbClr val="00B050"/>
                </a:solidFill>
              </a:rPr>
              <a:t>Still Valid!!!</a:t>
            </a:r>
          </a:p>
          <a:p>
            <a:pPr algn="ctr"/>
            <a:endParaRPr lang="en-US" sz="1350" dirty="0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2357754" y="4191930"/>
            <a:ext cx="3672408" cy="108012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5004048" y="4346979"/>
            <a:ext cx="4177747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>
                <a:solidFill>
                  <a:srgbClr val="FF0000"/>
                </a:solidFill>
                <a:sym typeface="Wingdings"/>
              </a:rPr>
              <a:t> 8.2 MCHF for full upgrade after review Feb. 2019</a:t>
            </a:r>
            <a:endParaRPr lang="en-US" sz="1350" dirty="0">
              <a:solidFill>
                <a:srgbClr val="FF0000"/>
              </a:solidFill>
            </a:endParaRPr>
          </a:p>
        </p:txBody>
      </p:sp>
      <p:sp>
        <p:nvSpPr>
          <p:cNvPr id="14" name="Footer Placeholder 3"/>
          <p:cNvSpPr txBox="1">
            <a:spLocks/>
          </p:cNvSpPr>
          <p:nvPr/>
        </p:nvSpPr>
        <p:spPr>
          <a:xfrm>
            <a:off x="3584698" y="1263879"/>
            <a:ext cx="4970250" cy="202500"/>
          </a:xfrm>
          <a:prstGeom prst="rect">
            <a:avLst/>
          </a:prstGeom>
        </p:spPr>
        <p:txBody>
          <a:bodyPr vert="horz" lIns="0" tIns="0" rIns="0" bIns="0" rtlCol="0" anchor="b"/>
          <a:lstStyle>
            <a:defPPr>
              <a:defRPr lang="fr-FR"/>
            </a:defPPr>
            <a:lvl1pPr marL="0" algn="r" defTabSz="457200" rtl="0" eaLnBrk="1" latinLnBrk="0" hangingPunct="1">
              <a:defRPr sz="1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900" dirty="0"/>
              <a:t>O. Bruning, TCC </a:t>
            </a:r>
            <a:r>
              <a:rPr lang="mr-IN" sz="900" dirty="0"/>
              <a:t>–</a:t>
            </a:r>
            <a:r>
              <a:rPr lang="en-GB" sz="900" dirty="0"/>
              <a:t> 8</a:t>
            </a:r>
            <a:r>
              <a:rPr lang="en-GB" sz="900" baseline="30000" dirty="0"/>
              <a:t>th</a:t>
            </a:r>
            <a:r>
              <a:rPr lang="en-GB" sz="900" dirty="0"/>
              <a:t> March 2018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AFBA924E-9A6C-E843-8120-BA0EB34E0AA4}"/>
              </a:ext>
            </a:extLst>
          </p:cNvPr>
          <p:cNvSpPr txBox="1"/>
          <p:nvPr/>
        </p:nvSpPr>
        <p:spPr>
          <a:xfrm rot="21068760">
            <a:off x="2264187" y="1842716"/>
            <a:ext cx="3627916" cy="1962076"/>
          </a:xfrm>
          <a:prstGeom prst="rect">
            <a:avLst/>
          </a:prstGeom>
          <a:solidFill>
            <a:schemeClr val="accent4"/>
          </a:solidFill>
        </p:spPr>
        <p:txBody>
          <a:bodyPr wrap="none" rtlCol="0">
            <a:spAutoFit/>
          </a:bodyPr>
          <a:lstStyle/>
          <a:p>
            <a:pPr algn="ctr"/>
            <a:endParaRPr lang="en-US" sz="1350" dirty="0"/>
          </a:p>
          <a:p>
            <a:pPr algn="ctr"/>
            <a:r>
              <a:rPr lang="en-US" sz="1350" dirty="0"/>
              <a:t>Implementation into HL-LHC project baseline</a:t>
            </a:r>
          </a:p>
          <a:p>
            <a:pPr algn="ctr"/>
            <a:endParaRPr lang="en-US" sz="1350" dirty="0"/>
          </a:p>
          <a:p>
            <a:pPr algn="ctr"/>
            <a:r>
              <a:rPr lang="en-US" sz="1350" dirty="0"/>
              <a:t>[59</a:t>
            </a:r>
            <a:r>
              <a:rPr lang="en-US" sz="1350" baseline="30000" dirty="0"/>
              <a:t>th</a:t>
            </a:r>
            <a:r>
              <a:rPr lang="en-US" sz="1350" dirty="0"/>
              <a:t> TCC – 4</a:t>
            </a:r>
            <a:r>
              <a:rPr lang="en-US" sz="1350" baseline="30000" dirty="0"/>
              <a:t>th</a:t>
            </a:r>
            <a:r>
              <a:rPr lang="en-US" sz="1350" dirty="0"/>
              <a:t> October]</a:t>
            </a:r>
          </a:p>
          <a:p>
            <a:pPr algn="ctr"/>
            <a:endParaRPr lang="en-US" sz="1350" dirty="0"/>
          </a:p>
          <a:p>
            <a:pPr algn="ctr"/>
            <a:r>
              <a:rPr lang="en-US" sz="1350" dirty="0"/>
              <a:t>Together with Consolidation and </a:t>
            </a:r>
          </a:p>
          <a:p>
            <a:pPr algn="ctr"/>
            <a:endParaRPr lang="en-US" sz="1350" dirty="0"/>
          </a:p>
          <a:p>
            <a:pPr algn="ctr"/>
            <a:r>
              <a:rPr lang="en-US" sz="1350" dirty="0"/>
              <a:t>in-kind contributions!!!</a:t>
            </a:r>
          </a:p>
          <a:p>
            <a:endParaRPr lang="en-US" sz="1350" dirty="0"/>
          </a:p>
        </p:txBody>
      </p:sp>
      <p:sp>
        <p:nvSpPr>
          <p:cNvPr id="16" name="Footer Placeholder 2">
            <a:extLst>
              <a:ext uri="{FF2B5EF4-FFF2-40B4-BE49-F238E27FC236}">
                <a16:creationId xmlns:a16="http://schemas.microsoft.com/office/drawing/2014/main" id="{5935614C-B7B0-9640-84A0-5083C41C97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838604" y="4846286"/>
            <a:ext cx="6627000" cy="270000"/>
          </a:xfrm>
        </p:spPr>
        <p:txBody>
          <a:bodyPr/>
          <a:lstStyle/>
          <a:p>
            <a:r>
              <a:rPr lang="en-US" dirty="0">
                <a:solidFill>
                  <a:schemeClr val="bg2"/>
                </a:solidFill>
              </a:rPr>
              <a:t>Annual HL-LHC meeting – 14-16 October 2019, FNAL USA</a:t>
            </a:r>
          </a:p>
        </p:txBody>
      </p:sp>
    </p:spTree>
    <p:extLst>
      <p:ext uri="{BB962C8B-B14F-4D97-AF65-F5344CB8AC3E}">
        <p14:creationId xmlns:p14="http://schemas.microsoft.com/office/powerpoint/2010/main" val="18874967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3" grpId="0"/>
      <p:bldP spid="1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7AF9FC-6D9A-F04C-8675-2A5523EC35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 dirty="0"/>
              <a:t>Summary of Russia Collaboration agreement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9573BF-A468-2F49-ABB6-E2692EEC905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The exact list of items is under discussion</a:t>
            </a:r>
          </a:p>
          <a:p>
            <a:pPr lvl="1"/>
            <a:r>
              <a:rPr lang="en-US" dirty="0"/>
              <a:t>First approach: </a:t>
            </a:r>
          </a:p>
          <a:p>
            <a:pPr lvl="2"/>
            <a:r>
              <a:rPr lang="en-US" dirty="0"/>
              <a:t>all hardware that is off the shelf is procured by CERN (HV components, PLCs, racks)</a:t>
            </a:r>
          </a:p>
          <a:p>
            <a:pPr lvl="2"/>
            <a:r>
              <a:rPr lang="en-US" dirty="0"/>
              <a:t>All mechanical parts, magnetic cores, coils by Russia</a:t>
            </a:r>
          </a:p>
          <a:p>
            <a:pPr lvl="2"/>
            <a:r>
              <a:rPr lang="en-US" dirty="0"/>
              <a:t>Participation of Russia in-kind to design studies and drawings production in addition to assembly and installation </a:t>
            </a:r>
          </a:p>
          <a:p>
            <a:pPr lvl="2"/>
            <a:r>
              <a:rPr lang="en-US" dirty="0"/>
              <a:t>After signature we expect more precise technical discussions and precise planning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99DEA76-41B3-D442-9C93-458AFEA89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9</a:t>
            </a:fld>
            <a:endParaRPr lang="fr-FR"/>
          </a:p>
        </p:txBody>
      </p:sp>
      <p:sp>
        <p:nvSpPr>
          <p:cNvPr id="6" name="Footer Placeholder 2">
            <a:extLst>
              <a:ext uri="{FF2B5EF4-FFF2-40B4-BE49-F238E27FC236}">
                <a16:creationId xmlns:a16="http://schemas.microsoft.com/office/drawing/2014/main" id="{2CA673B5-DB90-5348-BD18-505E5553E6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838604" y="4846286"/>
            <a:ext cx="6627000" cy="270000"/>
          </a:xfrm>
        </p:spPr>
        <p:txBody>
          <a:bodyPr/>
          <a:lstStyle/>
          <a:p>
            <a:r>
              <a:rPr lang="en-US" dirty="0">
                <a:solidFill>
                  <a:schemeClr val="bg2"/>
                </a:solidFill>
              </a:rPr>
              <a:t>Annual HL-LHC meeting – 14-16 October 2019, FNAL USA</a:t>
            </a:r>
          </a:p>
        </p:txBody>
      </p:sp>
    </p:spTree>
    <p:extLst>
      <p:ext uri="{BB962C8B-B14F-4D97-AF65-F5344CB8AC3E}">
        <p14:creationId xmlns:p14="http://schemas.microsoft.com/office/powerpoint/2010/main" val="2129464049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CERNCorporate4-3">
  <a:themeElements>
    <a:clrScheme name="CERNCorporate4-3">
      <a:dk1>
        <a:srgbClr val="104282"/>
      </a:dk1>
      <a:lt1>
        <a:srgbClr val="0055A0"/>
      </a:lt1>
      <a:dk2>
        <a:srgbClr val="A7A7A7"/>
      </a:dk2>
      <a:lt2>
        <a:srgbClr val="535353"/>
      </a:lt2>
      <a:accent1>
        <a:srgbClr val="7C7C7C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0000FF"/>
      </a:hlink>
      <a:folHlink>
        <a:srgbClr val="FF00FF"/>
      </a:folHlink>
    </a:clrScheme>
    <a:fontScheme name="CERNCorporate4-3">
      <a:majorFont>
        <a:latin typeface="Helvetica"/>
        <a:ea typeface="Helvetica"/>
        <a:cs typeface="Helvetica"/>
      </a:majorFont>
      <a:minorFont>
        <a:latin typeface="Calibri"/>
        <a:ea typeface="Calibri"/>
        <a:cs typeface="Calibri"/>
      </a:minorFont>
    </a:fontScheme>
    <a:fmtScheme name="CERNCorporate4-3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>
            <a:lumOff val="51343"/>
          </a:schemeClr>
        </a:solidFill>
        <a:ln w="19050" cap="flat">
          <a:solidFill>
            <a:schemeClr val="accent4">
              <a:lumOff val="36303"/>
            </a:schemeClr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55A0"/>
            </a:solidFill>
            <a:effectLst/>
            <a:uFillTx/>
            <a:latin typeface="Arial"/>
            <a:ea typeface="Arial"/>
            <a:cs typeface="Arial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9050" cap="flat">
          <a:solidFill>
            <a:schemeClr val="accent4">
              <a:lumOff val="36303"/>
            </a:schemeClr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55A0"/>
            </a:solidFill>
            <a:effectLst/>
            <a:uFillTx/>
            <a:latin typeface="Arial"/>
            <a:ea typeface="Arial"/>
            <a:cs typeface="Arial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3.xml><?xml version="1.0" encoding="utf-8"?>
<a:theme xmlns:a="http://schemas.openxmlformats.org/drawingml/2006/main" name="1_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scription0 xmlns="8946e33d-fd2f-4ae4-8ee9-d90c129cdf9e">HL-LHC PowerPoint Presentation, 16:9 format</Description0>
    <Note xmlns="8946e33d-fd2f-4ae4-8ee9-d90c129cdf9e">https://edms.cern.ch/document/1586446/</Note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ABA85A245EC45AA49FA36F10E0232" ma:contentTypeVersion="2" ma:contentTypeDescription="Create a new document." ma:contentTypeScope="" ma:versionID="adcd0aad5aed504a8f0da929d2112ad6">
  <xsd:schema xmlns:xsd="http://www.w3.org/2001/XMLSchema" xmlns:xs="http://www.w3.org/2001/XMLSchema" xmlns:p="http://schemas.microsoft.com/office/2006/metadata/properties" xmlns:ns2="8946e33d-fd2f-4ae4-8ee9-d90c129cdf9e" targetNamespace="http://schemas.microsoft.com/office/2006/metadata/properties" ma:root="true" ma:fieldsID="8f86ca1f070cacaf1fa8f62c9f76043c" ns2:_="">
    <xsd:import namespace="8946e33d-fd2f-4ae4-8ee9-d90c129cdf9e"/>
    <xsd:element name="properties">
      <xsd:complexType>
        <xsd:sequence>
          <xsd:element name="documentManagement">
            <xsd:complexType>
              <xsd:all>
                <xsd:element ref="ns2:Description0" minOccurs="0"/>
                <xsd:element ref="ns2:No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946e33d-fd2f-4ae4-8ee9-d90c129cdf9e" elementFormDefault="qualified">
    <xsd:import namespace="http://schemas.microsoft.com/office/2006/documentManagement/types"/>
    <xsd:import namespace="http://schemas.microsoft.com/office/infopath/2007/PartnerControls"/>
    <xsd:element name="Description0" ma:index="8" nillable="true" ma:displayName="Description" ma:internalName="Description0">
      <xsd:simpleType>
        <xsd:restriction base="dms:Text">
          <xsd:maxLength value="255"/>
        </xsd:restriction>
      </xsd:simpleType>
    </xsd:element>
    <xsd:element name="Note" ma:index="9" nillable="true" ma:displayName="Note" ma:internalName="Not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B5E9E49B-3FD6-4C9C-9B49-2AADA36A41AB}">
  <ds:schemaRefs>
    <ds:schemaRef ds:uri="http://purl.org/dc/elements/1.1/"/>
    <ds:schemaRef ds:uri="http://www.w3.org/XML/1998/namespace"/>
    <ds:schemaRef ds:uri="8946e33d-fd2f-4ae4-8ee9-d90c129cdf9e"/>
    <ds:schemaRef ds:uri="http://purl.org/dc/dcmitype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</ds:schemaRefs>
</ds:datastoreItem>
</file>

<file path=customXml/itemProps2.xml><?xml version="1.0" encoding="utf-8"?>
<ds:datastoreItem xmlns:ds="http://schemas.openxmlformats.org/officeDocument/2006/customXml" ds:itemID="{A2566E74-C3EA-4CA3-8046-63336AAEE22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946e33d-fd2f-4ae4-8ee9-d90c129cdf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6ACB8F96-6440-465A-9018-CAFFD9879937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HLU-Pres-test01.thmx</Template>
  <TotalTime>20772</TotalTime>
  <Words>2148</Words>
  <Application>Microsoft Macintosh PowerPoint</Application>
  <PresentationFormat>On-screen Show (16:9)</PresentationFormat>
  <Paragraphs>400</Paragraphs>
  <Slides>30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13</vt:i4>
      </vt:variant>
      <vt:variant>
        <vt:lpstr>Theme</vt:lpstr>
      </vt:variant>
      <vt:variant>
        <vt:i4>3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47" baseType="lpstr">
      <vt:lpstr>ＭＳ Ｐゴシック</vt:lpstr>
      <vt:lpstr>Arial</vt:lpstr>
      <vt:lpstr>Calibri</vt:lpstr>
      <vt:lpstr>Gill Sans</vt:lpstr>
      <vt:lpstr>Harrington</vt:lpstr>
      <vt:lpstr>Helvetica</vt:lpstr>
      <vt:lpstr>Mangal</vt:lpstr>
      <vt:lpstr>Optima</vt:lpstr>
      <vt:lpstr>Symbol</vt:lpstr>
      <vt:lpstr>Times</vt:lpstr>
      <vt:lpstr>Times New Roman</vt:lpstr>
      <vt:lpstr>Verdana</vt:lpstr>
      <vt:lpstr>Wingdings</vt:lpstr>
      <vt:lpstr>Thème Office</vt:lpstr>
      <vt:lpstr>CERNCorporate4-3</vt:lpstr>
      <vt:lpstr>1_Thème Office</vt:lpstr>
      <vt:lpstr>Document</vt:lpstr>
      <vt:lpstr>HL-LHC Options Reasons for Embarking on 3 Additional Options in the Baseline</vt:lpstr>
      <vt:lpstr>PowerPoint Presentation</vt:lpstr>
      <vt:lpstr>Options that we kept open </vt:lpstr>
      <vt:lpstr>Hardware Options that have been Integrated</vt:lpstr>
      <vt:lpstr>Other approved Options since C&amp;SR3</vt:lpstr>
      <vt:lpstr>Hardware Options still considered for Baseline Integration</vt:lpstr>
      <vt:lpstr>Main Points &amp; Outcome of the BDS Review Feb’19</vt:lpstr>
      <vt:lpstr>HL-LHC Hardware Options</vt:lpstr>
      <vt:lpstr>Summary of Russia Collaboration agreement</vt:lpstr>
      <vt:lpstr>Hollow Electron Lens</vt:lpstr>
      <vt:lpstr>Motivations</vt:lpstr>
      <vt:lpstr>MD results</vt:lpstr>
      <vt:lpstr>Motivations</vt:lpstr>
      <vt:lpstr>Principle of Hollow Electron Lens</vt:lpstr>
      <vt:lpstr>PowerPoint Presentation</vt:lpstr>
      <vt:lpstr>Power Converter optimization and Modulator strategy for HEL</vt:lpstr>
      <vt:lpstr>Hollow Electron Lens</vt:lpstr>
      <vt:lpstr>Summary of Russia Collaboration agreement</vt:lpstr>
      <vt:lpstr>Crystal Collimation</vt:lpstr>
      <vt:lpstr>Simulated peak power load on DS magnets</vt:lpstr>
      <vt:lpstr>Outcome of the analysis by LS2 team</vt:lpstr>
      <vt:lpstr>PowerPoint Presentation</vt:lpstr>
      <vt:lpstr>Crystal Collimation System</vt:lpstr>
      <vt:lpstr>Summary of Russia Collaboration agreement</vt:lpstr>
      <vt:lpstr>Options that have been rejected</vt:lpstr>
      <vt:lpstr>Reserve slides</vt:lpstr>
      <vt:lpstr>Baseline recap</vt:lpstr>
      <vt:lpstr>Options approved and will be integrated in the budget as baseline 2.1 with other re-scoping </vt:lpstr>
      <vt:lpstr>NOMINAL HL-LHC performance</vt:lpstr>
      <vt:lpstr>Main open option</vt:lpstr>
    </vt:vector>
  </TitlesOfParts>
  <Company>APO</Company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André-Pierre OLIVIER</dc:creator>
  <cp:lastModifiedBy>Oliver Brüning</cp:lastModifiedBy>
  <cp:revision>291</cp:revision>
  <dcterms:created xsi:type="dcterms:W3CDTF">2016-02-11T10:47:23Z</dcterms:created>
  <dcterms:modified xsi:type="dcterms:W3CDTF">2019-10-16T16:08:30Z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0x010100689ABA85A245EC45AA49FA36F10E0232</vt:lpwstr>
  </property>
</Properties>
</file>