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6"/>
  </p:notesMasterIdLst>
  <p:handoutMasterIdLst>
    <p:handoutMasterId r:id="rId27"/>
  </p:handoutMasterIdLst>
  <p:sldIdLst>
    <p:sldId id="263" r:id="rId5"/>
    <p:sldId id="291" r:id="rId6"/>
    <p:sldId id="404" r:id="rId7"/>
    <p:sldId id="410" r:id="rId8"/>
    <p:sldId id="411" r:id="rId9"/>
    <p:sldId id="342" r:id="rId10"/>
    <p:sldId id="391" r:id="rId11"/>
    <p:sldId id="392" r:id="rId12"/>
    <p:sldId id="393" r:id="rId13"/>
    <p:sldId id="394" r:id="rId14"/>
    <p:sldId id="399" r:id="rId15"/>
    <p:sldId id="398" r:id="rId16"/>
    <p:sldId id="397" r:id="rId17"/>
    <p:sldId id="400" r:id="rId18"/>
    <p:sldId id="407" r:id="rId19"/>
    <p:sldId id="405" r:id="rId20"/>
    <p:sldId id="408" r:id="rId21"/>
    <p:sldId id="406" r:id="rId22"/>
    <p:sldId id="401" r:id="rId23"/>
    <p:sldId id="377" r:id="rId24"/>
    <p:sldId id="266" r:id="rId25"/>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06">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1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431" autoAdjust="0"/>
    <p:restoredTop sz="94506" autoAdjust="0"/>
  </p:normalViewPr>
  <p:slideViewPr>
    <p:cSldViewPr snapToObjects="1" showGuides="1">
      <p:cViewPr varScale="1">
        <p:scale>
          <a:sx n="117" d="100"/>
          <a:sy n="117" d="100"/>
        </p:scale>
        <p:origin x="192" y="384"/>
      </p:cViewPr>
      <p:guideLst>
        <p:guide orient="horz" pos="1606"/>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15/10/2019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802775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15/10/2019</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24713062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34632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13284735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729137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18326757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a:t>M. Giovannozzi - CERN</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M. Giovannozzi - CERN</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a:t>M. Giovannozzi - CERN</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a:t>M. Giovannozzi - CERN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a:t>M. Giovannozzi - CERN</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a:t>M. Giovannozzi - CERN</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a:t>M. Giovannozzi - CERN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a:t>M. Giovannozzi - CERN</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683568" y="1755150"/>
            <a:ext cx="7776864" cy="1350000"/>
          </a:xfrm>
        </p:spPr>
        <p:txBody>
          <a:bodyPr/>
          <a:lstStyle/>
          <a:p>
            <a:pPr algn="ctr"/>
            <a:r>
              <a:rPr lang="en-GB" dirty="0"/>
              <a:t>Update on impact of field quality</a:t>
            </a:r>
          </a:p>
        </p:txBody>
      </p:sp>
      <p:sp>
        <p:nvSpPr>
          <p:cNvPr id="19" name="Sous-titre 18"/>
          <p:cNvSpPr>
            <a:spLocks noGrp="1"/>
          </p:cNvSpPr>
          <p:nvPr>
            <p:ph type="subTitle" idx="1"/>
          </p:nvPr>
        </p:nvSpPr>
        <p:spPr>
          <a:xfrm>
            <a:off x="251520" y="2643758"/>
            <a:ext cx="8892480" cy="1944216"/>
          </a:xfrm>
        </p:spPr>
        <p:txBody>
          <a:bodyPr>
            <a:normAutofit lnSpcReduction="10000"/>
          </a:bodyPr>
          <a:lstStyle/>
          <a:p>
            <a:r>
              <a:rPr lang="en-GB" dirty="0"/>
              <a:t>R. De Maria, M. Giovannozzi, F. Van der Veken</a:t>
            </a:r>
            <a:r>
              <a:rPr lang="en-GB" baseline="30000" dirty="0"/>
              <a:t>1</a:t>
            </a:r>
            <a:r>
              <a:rPr lang="en-GB" dirty="0"/>
              <a:t>, CERN, Geneva, Switzerland</a:t>
            </a:r>
          </a:p>
          <a:p>
            <a:r>
              <a:rPr lang="en-GB" baseline="30000" dirty="0"/>
              <a:t>1</a:t>
            </a:r>
            <a:r>
              <a:rPr lang="en-GB" dirty="0"/>
              <a:t> University of Malta, </a:t>
            </a:r>
            <a:r>
              <a:rPr lang="en-GB" dirty="0" err="1"/>
              <a:t>Msida</a:t>
            </a:r>
            <a:r>
              <a:rPr lang="en-GB" dirty="0"/>
              <a:t>, Malta</a:t>
            </a:r>
          </a:p>
          <a:p>
            <a:endParaRPr lang="en-GB" dirty="0"/>
          </a:p>
          <a:p>
            <a:endParaRPr lang="en-GB" dirty="0"/>
          </a:p>
          <a:p>
            <a:r>
              <a:rPr lang="en-GB" dirty="0"/>
              <a:t>Acknowledgements: G. </a:t>
            </a:r>
            <a:r>
              <a:rPr lang="en-GB" dirty="0" err="1"/>
              <a:t>Arduini</a:t>
            </a:r>
            <a:r>
              <a:rPr lang="en-GB" dirty="0"/>
              <a:t>, Y. Cai, A. </a:t>
            </a:r>
            <a:r>
              <a:rPr lang="en-GB" dirty="0" err="1"/>
              <a:t>Mereghetti</a:t>
            </a:r>
            <a:r>
              <a:rPr lang="en-GB" dirty="0"/>
              <a:t>, Y. </a:t>
            </a:r>
            <a:r>
              <a:rPr lang="en-GB" dirty="0" err="1"/>
              <a:t>Nosochkov</a:t>
            </a:r>
            <a:r>
              <a:rPr lang="en-GB" dirty="0"/>
              <a:t>, E. </a:t>
            </a:r>
            <a:r>
              <a:rPr lang="en-GB" dirty="0" err="1"/>
              <a:t>Todesco</a:t>
            </a:r>
            <a:endParaRPr lang="en-GB" dirty="0"/>
          </a:p>
          <a:p>
            <a:endParaRPr lang="en-GB" sz="2600" dirty="0"/>
          </a:p>
          <a:p>
            <a:endParaRPr lang="en-GB" dirty="0"/>
          </a:p>
        </p:txBody>
      </p:sp>
      <p:sp>
        <p:nvSpPr>
          <p:cNvPr id="20" name="Espace réservé du texte 19"/>
          <p:cNvSpPr>
            <a:spLocks noGrp="1"/>
          </p:cNvSpPr>
          <p:nvPr>
            <p:ph type="body" sz="quarter" idx="14"/>
          </p:nvPr>
        </p:nvSpPr>
        <p:spPr>
          <a:xfrm>
            <a:off x="107504" y="4731990"/>
            <a:ext cx="7848872" cy="261938"/>
          </a:xfrm>
        </p:spPr>
        <p:txBody>
          <a:bodyPr>
            <a:noAutofit/>
          </a:bodyPr>
          <a:lstStyle/>
          <a:p>
            <a:r>
              <a:rPr lang="en-GB" sz="1800" i="0" dirty="0">
                <a:solidFill>
                  <a:schemeClr val="bg2"/>
                </a:solidFill>
              </a:rPr>
              <a:t>9th HL-LHC Collaboration Meeting, </a:t>
            </a:r>
            <a:r>
              <a:rPr lang="en-GB" sz="1800" i="0" dirty="0" err="1">
                <a:solidFill>
                  <a:schemeClr val="bg2"/>
                </a:solidFill>
              </a:rPr>
              <a:t>Fermilab</a:t>
            </a:r>
            <a:r>
              <a:rPr lang="en-GB" sz="1800" i="0" dirty="0">
                <a:solidFill>
                  <a:schemeClr val="bg2"/>
                </a:solidFill>
              </a:rPr>
              <a:t>, USA - 14-16 October 2019</a:t>
            </a:r>
          </a:p>
        </p:txBody>
      </p:sp>
      <p:pic>
        <p:nvPicPr>
          <p:cNvPr id="3" name="Picture 2">
            <a:extLst>
              <a:ext uri="{FF2B5EF4-FFF2-40B4-BE49-F238E27FC236}">
                <a16:creationId xmlns:a16="http://schemas.microsoft.com/office/drawing/2014/main" id="{7AA0EB08-0FD0-124D-B16C-FAB69DF879E9}"/>
              </a:ext>
            </a:extLst>
          </p:cNvPr>
          <p:cNvPicPr>
            <a:picLocks noChangeAspect="1"/>
          </p:cNvPicPr>
          <p:nvPr/>
        </p:nvPicPr>
        <p:blipFill>
          <a:blip r:embed="rId2"/>
          <a:stretch>
            <a:fillRect/>
          </a:stretch>
        </p:blipFill>
        <p:spPr>
          <a:xfrm>
            <a:off x="323528" y="3357076"/>
            <a:ext cx="1976264" cy="654834"/>
          </a:xfrm>
          <a:prstGeom prst="rect">
            <a:avLst/>
          </a:prstGeom>
        </p:spPr>
      </p:pic>
      <p:pic>
        <p:nvPicPr>
          <p:cNvPr id="10" name="Immagine 7">
            <a:extLst>
              <a:ext uri="{FF2B5EF4-FFF2-40B4-BE49-F238E27FC236}">
                <a16:creationId xmlns:a16="http://schemas.microsoft.com/office/drawing/2014/main" id="{1B0E9818-F16F-7446-AB47-F7F9277B2B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2250" y="3363838"/>
            <a:ext cx="1090150" cy="554159"/>
          </a:xfrm>
          <a:prstGeom prst="rect">
            <a:avLst/>
          </a:prstGeom>
        </p:spPr>
      </p:pic>
      <p:pic>
        <p:nvPicPr>
          <p:cNvPr id="11" name="Immagine 8">
            <a:extLst>
              <a:ext uri="{FF2B5EF4-FFF2-40B4-BE49-F238E27FC236}">
                <a16:creationId xmlns:a16="http://schemas.microsoft.com/office/drawing/2014/main" id="{AD0EF886-6741-E841-B13E-1AD043A597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6508" y="3413941"/>
            <a:ext cx="1325742" cy="43579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0538"/>
            <a:ext cx="7920000" cy="540000"/>
          </a:xfrm>
        </p:spPr>
        <p:txBody>
          <a:bodyPr/>
          <a:lstStyle/>
          <a:p>
            <a:r>
              <a:rPr lang="en-GB" sz="3200" dirty="0"/>
              <a:t>MBRD magnets</a:t>
            </a:r>
          </a:p>
        </p:txBody>
      </p:sp>
      <p:sp>
        <p:nvSpPr>
          <p:cNvPr id="3" name="Content Placeholder 2"/>
          <p:cNvSpPr>
            <a:spLocks noGrp="1"/>
          </p:cNvSpPr>
          <p:nvPr>
            <p:ph idx="1"/>
          </p:nvPr>
        </p:nvSpPr>
        <p:spPr>
          <a:xfrm>
            <a:off x="467984" y="1707654"/>
            <a:ext cx="8280480" cy="3024336"/>
          </a:xfrm>
        </p:spPr>
        <p:txBody>
          <a:bodyPr>
            <a:normAutofit fontScale="85000" lnSpcReduction="20000"/>
          </a:bodyPr>
          <a:lstStyle/>
          <a:p>
            <a:pPr algn="l"/>
            <a:r>
              <a:rPr lang="en-GB" dirty="0"/>
              <a:t>Double-aperture magnets</a:t>
            </a:r>
          </a:p>
          <a:p>
            <a:pPr algn="l"/>
            <a:r>
              <a:rPr lang="en-GB" dirty="0"/>
              <a:t>No fringe fields implemented (it should be done in the future)</a:t>
            </a:r>
          </a:p>
          <a:p>
            <a:pPr algn="l"/>
            <a:r>
              <a:rPr lang="en-GB" dirty="0"/>
              <a:t>Inverted magnets are</a:t>
            </a:r>
          </a:p>
          <a:p>
            <a:pPr lvl="1" algn="l"/>
            <a:r>
              <a:rPr lang="en-GB" dirty="0"/>
              <a:t>D2.L</a:t>
            </a:r>
          </a:p>
          <a:p>
            <a:pPr algn="l"/>
            <a:r>
              <a:rPr lang="en-GB" dirty="0"/>
              <a:t>Apertures are</a:t>
            </a:r>
          </a:p>
          <a:p>
            <a:pPr lvl="1" algn="l"/>
            <a:r>
              <a:rPr lang="en-GB" dirty="0"/>
              <a:t>V1 → Beam 1</a:t>
            </a:r>
          </a:p>
          <a:p>
            <a:pPr algn="l"/>
            <a:r>
              <a:rPr lang="en-GB" dirty="0"/>
              <a:t>Previous routine implemented layout as</a:t>
            </a:r>
          </a:p>
          <a:p>
            <a:pPr lvl="1" algn="l"/>
            <a:r>
              <a:rPr lang="en-GB" dirty="0"/>
              <a:t>IP … (D2=)</a:t>
            </a:r>
          </a:p>
        </p:txBody>
      </p:sp>
      <p:sp>
        <p:nvSpPr>
          <p:cNvPr id="4" name="Footer Placeholder 3"/>
          <p:cNvSpPr>
            <a:spLocks noGrp="1"/>
          </p:cNvSpPr>
          <p:nvPr>
            <p:ph type="ftr" sz="quarter" idx="11"/>
          </p:nvPr>
        </p:nvSpPr>
        <p:spPr/>
        <p:txBody>
          <a:bodyPr/>
          <a:lstStyle/>
          <a:p>
            <a:r>
              <a:rPr lang="fr-FR" noProof="0"/>
              <a:t>M. Giovannozzi - CERN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pic>
        <p:nvPicPr>
          <p:cNvPr id="8" name="Picture 7">
            <a:extLst>
              <a:ext uri="{FF2B5EF4-FFF2-40B4-BE49-F238E27FC236}">
                <a16:creationId xmlns:a16="http://schemas.microsoft.com/office/drawing/2014/main" id="{9FFFF594-538E-D647-85B2-748210EDEEE2}"/>
              </a:ext>
            </a:extLst>
          </p:cNvPr>
          <p:cNvPicPr>
            <a:picLocks noChangeAspect="1"/>
          </p:cNvPicPr>
          <p:nvPr/>
        </p:nvPicPr>
        <p:blipFill rotWithShape="1">
          <a:blip r:embed="rId2"/>
          <a:srcRect t="40200" b="40201"/>
          <a:stretch/>
        </p:blipFill>
        <p:spPr>
          <a:xfrm>
            <a:off x="1143000" y="555526"/>
            <a:ext cx="6858000" cy="1008112"/>
          </a:xfrm>
          <a:prstGeom prst="rect">
            <a:avLst/>
          </a:prstGeom>
        </p:spPr>
      </p:pic>
    </p:spTree>
    <p:extLst>
      <p:ext uri="{BB962C8B-B14F-4D97-AF65-F5344CB8AC3E}">
        <p14:creationId xmlns:p14="http://schemas.microsoft.com/office/powerpoint/2010/main" val="2287042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573259A-46E2-6343-9446-94BC11207337}"/>
              </a:ext>
            </a:extLst>
          </p:cNvPr>
          <p:cNvPicPr>
            <a:picLocks noChangeAspect="1"/>
          </p:cNvPicPr>
          <p:nvPr/>
        </p:nvPicPr>
        <p:blipFill rotWithShape="1">
          <a:blip r:embed="rId2"/>
          <a:srcRect t="37243" b="40200"/>
          <a:stretch/>
        </p:blipFill>
        <p:spPr>
          <a:xfrm>
            <a:off x="1143000" y="2067694"/>
            <a:ext cx="6858000" cy="1160226"/>
          </a:xfrm>
          <a:prstGeom prst="rect">
            <a:avLst/>
          </a:prstGeom>
        </p:spPr>
      </p:pic>
      <p:pic>
        <p:nvPicPr>
          <p:cNvPr id="7" name="Picture 6">
            <a:extLst>
              <a:ext uri="{FF2B5EF4-FFF2-40B4-BE49-F238E27FC236}">
                <a16:creationId xmlns:a16="http://schemas.microsoft.com/office/drawing/2014/main" id="{91F98783-DFFE-B644-A3AA-ACCA3BEF961F}"/>
              </a:ext>
            </a:extLst>
          </p:cNvPr>
          <p:cNvPicPr>
            <a:picLocks noChangeAspect="1"/>
          </p:cNvPicPr>
          <p:nvPr/>
        </p:nvPicPr>
        <p:blipFill rotWithShape="1">
          <a:blip r:embed="rId3"/>
          <a:srcRect t="40200" b="40201"/>
          <a:stretch/>
        </p:blipFill>
        <p:spPr>
          <a:xfrm>
            <a:off x="1143000" y="915566"/>
            <a:ext cx="6858000" cy="1008112"/>
          </a:xfrm>
          <a:prstGeom prst="rect">
            <a:avLst/>
          </a:prstGeom>
        </p:spPr>
      </p:pic>
      <p:sp>
        <p:nvSpPr>
          <p:cNvPr id="2" name="Title 1"/>
          <p:cNvSpPr>
            <a:spLocks noGrp="1"/>
          </p:cNvSpPr>
          <p:nvPr>
            <p:ph type="title"/>
          </p:nvPr>
        </p:nvSpPr>
        <p:spPr>
          <a:xfrm>
            <a:off x="612000" y="-20538"/>
            <a:ext cx="7920000" cy="540000"/>
          </a:xfrm>
        </p:spPr>
        <p:txBody>
          <a:bodyPr/>
          <a:lstStyle/>
          <a:p>
            <a:r>
              <a:rPr lang="en-GB" sz="3200" dirty="0"/>
              <a:t>MCBRD magnets</a:t>
            </a:r>
          </a:p>
        </p:txBody>
      </p:sp>
      <p:sp>
        <p:nvSpPr>
          <p:cNvPr id="3" name="Content Placeholder 2"/>
          <p:cNvSpPr>
            <a:spLocks noGrp="1"/>
          </p:cNvSpPr>
          <p:nvPr>
            <p:ph idx="1"/>
          </p:nvPr>
        </p:nvSpPr>
        <p:spPr>
          <a:xfrm>
            <a:off x="467984" y="627534"/>
            <a:ext cx="8280480" cy="4515966"/>
          </a:xfrm>
        </p:spPr>
        <p:txBody>
          <a:bodyPr>
            <a:normAutofit/>
          </a:bodyPr>
          <a:lstStyle/>
          <a:p>
            <a:pPr algn="l"/>
            <a:r>
              <a:rPr lang="en-GB" dirty="0"/>
              <a:t>Layout V1.0</a:t>
            </a:r>
          </a:p>
          <a:p>
            <a:pPr marL="0" indent="0" algn="l">
              <a:buNone/>
            </a:pPr>
            <a:endParaRPr lang="en-GB" sz="2000" dirty="0"/>
          </a:p>
          <a:p>
            <a:pPr marL="0" indent="0" algn="l">
              <a:buNone/>
            </a:pPr>
            <a:endParaRPr lang="en-GB" sz="2000" dirty="0"/>
          </a:p>
          <a:p>
            <a:pPr algn="l"/>
            <a:r>
              <a:rPr lang="en-GB" dirty="0"/>
              <a:t>Layout V1.4</a:t>
            </a:r>
          </a:p>
          <a:p>
            <a:pPr algn="l"/>
            <a:endParaRPr lang="en-GB" sz="2000" dirty="0"/>
          </a:p>
          <a:p>
            <a:pPr algn="l"/>
            <a:endParaRPr lang="en-GB" sz="2000" dirty="0"/>
          </a:p>
          <a:p>
            <a:pPr algn="l"/>
            <a:r>
              <a:rPr lang="en-GB" dirty="0"/>
              <a:t>Layout V1.5</a:t>
            </a:r>
          </a:p>
        </p:txBody>
      </p:sp>
      <p:sp>
        <p:nvSpPr>
          <p:cNvPr id="4" name="Footer Placeholder 3"/>
          <p:cNvSpPr>
            <a:spLocks noGrp="1"/>
          </p:cNvSpPr>
          <p:nvPr>
            <p:ph type="ftr" sz="quarter" idx="11"/>
          </p:nvPr>
        </p:nvSpPr>
        <p:spPr/>
        <p:txBody>
          <a:bodyPr/>
          <a:lstStyle/>
          <a:p>
            <a:r>
              <a:rPr lang="fr-FR" noProof="0"/>
              <a:t>M. Giovannozzi - CERN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pic>
        <p:nvPicPr>
          <p:cNvPr id="12" name="Picture 11">
            <a:extLst>
              <a:ext uri="{FF2B5EF4-FFF2-40B4-BE49-F238E27FC236}">
                <a16:creationId xmlns:a16="http://schemas.microsoft.com/office/drawing/2014/main" id="{58C00A1F-4E56-CF45-B108-402CFB948EBE}"/>
              </a:ext>
            </a:extLst>
          </p:cNvPr>
          <p:cNvPicPr>
            <a:picLocks noChangeAspect="1"/>
          </p:cNvPicPr>
          <p:nvPr/>
        </p:nvPicPr>
        <p:blipFill rotWithShape="1">
          <a:blip r:embed="rId4"/>
          <a:srcRect t="40200" b="40201"/>
          <a:stretch/>
        </p:blipFill>
        <p:spPr>
          <a:xfrm>
            <a:off x="1143000" y="3579862"/>
            <a:ext cx="6858000" cy="1008112"/>
          </a:xfrm>
          <a:prstGeom prst="rect">
            <a:avLst/>
          </a:prstGeom>
        </p:spPr>
      </p:pic>
    </p:spTree>
    <p:extLst>
      <p:ext uri="{BB962C8B-B14F-4D97-AF65-F5344CB8AC3E}">
        <p14:creationId xmlns:p14="http://schemas.microsoft.com/office/powerpoint/2010/main" val="2976836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0538"/>
            <a:ext cx="7920000" cy="540000"/>
          </a:xfrm>
        </p:spPr>
        <p:txBody>
          <a:bodyPr/>
          <a:lstStyle/>
          <a:p>
            <a:r>
              <a:rPr lang="en-GB" sz="3200" dirty="0"/>
              <a:t>MCBRD magnets</a:t>
            </a:r>
          </a:p>
        </p:txBody>
      </p:sp>
      <p:sp>
        <p:nvSpPr>
          <p:cNvPr id="3" name="Content Placeholder 2"/>
          <p:cNvSpPr>
            <a:spLocks noGrp="1"/>
          </p:cNvSpPr>
          <p:nvPr>
            <p:ph idx="1"/>
          </p:nvPr>
        </p:nvSpPr>
        <p:spPr>
          <a:xfrm>
            <a:off x="467984" y="1707654"/>
            <a:ext cx="8280480" cy="3024336"/>
          </a:xfrm>
        </p:spPr>
        <p:txBody>
          <a:bodyPr>
            <a:normAutofit fontScale="92500" lnSpcReduction="20000"/>
          </a:bodyPr>
          <a:lstStyle/>
          <a:p>
            <a:pPr algn="l"/>
            <a:r>
              <a:rPr lang="en-GB" dirty="0"/>
              <a:t>Double-aperture magnets</a:t>
            </a:r>
          </a:p>
          <a:p>
            <a:pPr algn="l"/>
            <a:r>
              <a:rPr lang="en-GB" dirty="0"/>
              <a:t>Inverted magnets are</a:t>
            </a:r>
          </a:p>
          <a:p>
            <a:pPr lvl="1" algn="l"/>
            <a:r>
              <a:rPr lang="en-GB" dirty="0"/>
              <a:t>MCBRDV.L.B1 and MCBRDV.R.B1</a:t>
            </a:r>
          </a:p>
          <a:p>
            <a:pPr lvl="1" algn="l"/>
            <a:r>
              <a:rPr lang="en-GB" dirty="0"/>
              <a:t>MCBRDH.L.B2 and MCBRDH.R.B2</a:t>
            </a:r>
          </a:p>
          <a:p>
            <a:pPr algn="l"/>
            <a:r>
              <a:rPr lang="en-GB" dirty="0"/>
              <a:t>Apertures are</a:t>
            </a:r>
          </a:p>
          <a:p>
            <a:pPr lvl="1" algn="l"/>
            <a:r>
              <a:rPr lang="en-GB" dirty="0"/>
              <a:t>MCBRDH.L.V2, MCBRDV.L.V1, MCBRDH.R.V1, MCBRDV.R.V2 → Beam 1</a:t>
            </a:r>
          </a:p>
          <a:p>
            <a:pPr lvl="1" algn="l"/>
            <a:r>
              <a:rPr lang="en-GB" dirty="0"/>
              <a:t>MCBRDV.L.V1, MCBRDH.L.V2, MCBRDV.R.V2, MCBRDH.R.V1 → Beam 2</a:t>
            </a:r>
          </a:p>
        </p:txBody>
      </p:sp>
      <p:sp>
        <p:nvSpPr>
          <p:cNvPr id="4" name="Footer Placeholder 3"/>
          <p:cNvSpPr>
            <a:spLocks noGrp="1"/>
          </p:cNvSpPr>
          <p:nvPr>
            <p:ph type="ftr" sz="quarter" idx="11"/>
          </p:nvPr>
        </p:nvSpPr>
        <p:spPr/>
        <p:txBody>
          <a:bodyPr/>
          <a:lstStyle/>
          <a:p>
            <a:r>
              <a:rPr lang="fr-FR" noProof="0"/>
              <a:t>M. Giovannozzi - CERN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pic>
        <p:nvPicPr>
          <p:cNvPr id="7" name="Picture 6">
            <a:extLst>
              <a:ext uri="{FF2B5EF4-FFF2-40B4-BE49-F238E27FC236}">
                <a16:creationId xmlns:a16="http://schemas.microsoft.com/office/drawing/2014/main" id="{EE9E2D12-024F-6543-9CC9-C972BF4DB9A1}"/>
              </a:ext>
            </a:extLst>
          </p:cNvPr>
          <p:cNvPicPr>
            <a:picLocks noChangeAspect="1"/>
          </p:cNvPicPr>
          <p:nvPr/>
        </p:nvPicPr>
        <p:blipFill rotWithShape="1">
          <a:blip r:embed="rId2"/>
          <a:srcRect t="37243" b="40200"/>
          <a:stretch/>
        </p:blipFill>
        <p:spPr>
          <a:xfrm>
            <a:off x="1143000" y="547428"/>
            <a:ext cx="6858000" cy="1160226"/>
          </a:xfrm>
          <a:prstGeom prst="rect">
            <a:avLst/>
          </a:prstGeom>
        </p:spPr>
      </p:pic>
    </p:spTree>
    <p:extLst>
      <p:ext uri="{BB962C8B-B14F-4D97-AF65-F5344CB8AC3E}">
        <p14:creationId xmlns:p14="http://schemas.microsoft.com/office/powerpoint/2010/main" val="3886614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0538"/>
            <a:ext cx="7920000" cy="540000"/>
          </a:xfrm>
        </p:spPr>
        <p:txBody>
          <a:bodyPr/>
          <a:lstStyle/>
          <a:p>
            <a:r>
              <a:rPr lang="en-GB" sz="3200" dirty="0"/>
              <a:t>MQY magnets</a:t>
            </a:r>
          </a:p>
        </p:txBody>
      </p:sp>
      <p:sp>
        <p:nvSpPr>
          <p:cNvPr id="3" name="Content Placeholder 2"/>
          <p:cNvSpPr>
            <a:spLocks noGrp="1"/>
          </p:cNvSpPr>
          <p:nvPr>
            <p:ph idx="1"/>
          </p:nvPr>
        </p:nvSpPr>
        <p:spPr>
          <a:xfrm>
            <a:off x="467984" y="1707654"/>
            <a:ext cx="8280480" cy="3024336"/>
          </a:xfrm>
        </p:spPr>
        <p:txBody>
          <a:bodyPr>
            <a:normAutofit fontScale="77500" lnSpcReduction="20000"/>
          </a:bodyPr>
          <a:lstStyle/>
          <a:p>
            <a:pPr algn="l"/>
            <a:r>
              <a:rPr lang="en-GB" dirty="0"/>
              <a:t>Double-aperture magnets</a:t>
            </a:r>
          </a:p>
          <a:p>
            <a:pPr algn="l"/>
            <a:r>
              <a:rPr lang="en-GB" dirty="0"/>
              <a:t>Inverted magnets are</a:t>
            </a:r>
          </a:p>
          <a:p>
            <a:pPr lvl="1" algn="l"/>
            <a:r>
              <a:rPr lang="en-GB" dirty="0"/>
              <a:t>Q4.R</a:t>
            </a:r>
          </a:p>
          <a:p>
            <a:pPr algn="l"/>
            <a:r>
              <a:rPr lang="en-GB" dirty="0"/>
              <a:t>Apertures are</a:t>
            </a:r>
          </a:p>
          <a:p>
            <a:pPr lvl="1" algn="l"/>
            <a:r>
              <a:rPr lang="en-GB" dirty="0"/>
              <a:t>V2 → Beam 1</a:t>
            </a:r>
          </a:p>
          <a:p>
            <a:pPr lvl="1" algn="l"/>
            <a:r>
              <a:rPr lang="en-GB" dirty="0"/>
              <a:t>V1 → Beam 2</a:t>
            </a:r>
          </a:p>
          <a:p>
            <a:pPr algn="l"/>
            <a:r>
              <a:rPr lang="en-GB" dirty="0"/>
              <a:t>As of v1.4 no new Q4 installed, but LHC MQY reused. However, they switch places</a:t>
            </a:r>
          </a:p>
          <a:p>
            <a:pPr lvl="1" algn="l"/>
            <a:r>
              <a:rPr lang="en-GB" dirty="0"/>
              <a:t>Q4.L1 ↔ Q4.R5</a:t>
            </a:r>
          </a:p>
          <a:p>
            <a:pPr lvl="1" algn="l"/>
            <a:r>
              <a:rPr lang="en-GB" dirty="0"/>
              <a:t>Q4.L5 ↔ Q4.R1</a:t>
            </a:r>
          </a:p>
        </p:txBody>
      </p:sp>
      <p:sp>
        <p:nvSpPr>
          <p:cNvPr id="4" name="Footer Placeholder 3"/>
          <p:cNvSpPr>
            <a:spLocks noGrp="1"/>
          </p:cNvSpPr>
          <p:nvPr>
            <p:ph type="ftr" sz="quarter" idx="11"/>
          </p:nvPr>
        </p:nvSpPr>
        <p:spPr/>
        <p:txBody>
          <a:bodyPr/>
          <a:lstStyle/>
          <a:p>
            <a:r>
              <a:rPr lang="fr-FR" noProof="0"/>
              <a:t>M. Giovannozzi - CERN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pic>
        <p:nvPicPr>
          <p:cNvPr id="8" name="Picture 7">
            <a:extLst>
              <a:ext uri="{FF2B5EF4-FFF2-40B4-BE49-F238E27FC236}">
                <a16:creationId xmlns:a16="http://schemas.microsoft.com/office/drawing/2014/main" id="{09698013-D5F2-2840-866B-A2B5368D8A7E}"/>
              </a:ext>
            </a:extLst>
          </p:cNvPr>
          <p:cNvPicPr>
            <a:picLocks noChangeAspect="1"/>
          </p:cNvPicPr>
          <p:nvPr/>
        </p:nvPicPr>
        <p:blipFill rotWithShape="1">
          <a:blip r:embed="rId2"/>
          <a:srcRect t="40200" b="40201"/>
          <a:stretch/>
        </p:blipFill>
        <p:spPr>
          <a:xfrm>
            <a:off x="1143000" y="555526"/>
            <a:ext cx="6858000" cy="1008112"/>
          </a:xfrm>
          <a:prstGeom prst="rect">
            <a:avLst/>
          </a:prstGeom>
        </p:spPr>
      </p:pic>
    </p:spTree>
    <p:extLst>
      <p:ext uri="{BB962C8B-B14F-4D97-AF65-F5344CB8AC3E}">
        <p14:creationId xmlns:p14="http://schemas.microsoft.com/office/powerpoint/2010/main" val="34851530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0538"/>
            <a:ext cx="7920000" cy="540000"/>
          </a:xfrm>
        </p:spPr>
        <p:txBody>
          <a:bodyPr/>
          <a:lstStyle/>
          <a:p>
            <a:r>
              <a:rPr lang="en-GB" sz="3200" dirty="0"/>
              <a:t>MBH magnets</a:t>
            </a:r>
          </a:p>
        </p:txBody>
      </p:sp>
      <p:sp>
        <p:nvSpPr>
          <p:cNvPr id="3" name="Content Placeholder 2"/>
          <p:cNvSpPr>
            <a:spLocks noGrp="1"/>
          </p:cNvSpPr>
          <p:nvPr>
            <p:ph idx="1"/>
          </p:nvPr>
        </p:nvSpPr>
        <p:spPr>
          <a:xfrm>
            <a:off x="467984" y="1707654"/>
            <a:ext cx="8280480" cy="841871"/>
          </a:xfrm>
        </p:spPr>
        <p:txBody>
          <a:bodyPr>
            <a:normAutofit fontScale="92500" lnSpcReduction="10000"/>
          </a:bodyPr>
          <a:lstStyle/>
          <a:p>
            <a:pPr algn="l"/>
            <a:r>
              <a:rPr lang="en-GB" dirty="0"/>
              <a:t>Double-aperture magnets to replace main dipoles</a:t>
            </a:r>
          </a:p>
          <a:p>
            <a:pPr algn="l"/>
            <a:r>
              <a:rPr lang="en-GB" dirty="0"/>
              <a:t>Some fixes in the error routines implemented</a:t>
            </a:r>
          </a:p>
        </p:txBody>
      </p:sp>
      <p:sp>
        <p:nvSpPr>
          <p:cNvPr id="4" name="Footer Placeholder 3"/>
          <p:cNvSpPr>
            <a:spLocks noGrp="1"/>
          </p:cNvSpPr>
          <p:nvPr>
            <p:ph type="ftr" sz="quarter" idx="11"/>
          </p:nvPr>
        </p:nvSpPr>
        <p:spPr/>
        <p:txBody>
          <a:bodyPr/>
          <a:lstStyle/>
          <a:p>
            <a:r>
              <a:rPr lang="fr-FR" noProof="0"/>
              <a:t>M. Giovannozzi - CERN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pic>
        <p:nvPicPr>
          <p:cNvPr id="8" name="Picture 7">
            <a:extLst>
              <a:ext uri="{FF2B5EF4-FFF2-40B4-BE49-F238E27FC236}">
                <a16:creationId xmlns:a16="http://schemas.microsoft.com/office/drawing/2014/main" id="{718E6877-C118-734E-8BE9-F82EED917D0D}"/>
              </a:ext>
            </a:extLst>
          </p:cNvPr>
          <p:cNvPicPr>
            <a:picLocks noChangeAspect="1"/>
          </p:cNvPicPr>
          <p:nvPr/>
        </p:nvPicPr>
        <p:blipFill rotWithShape="1">
          <a:blip r:embed="rId2"/>
          <a:srcRect t="40200" b="38800"/>
          <a:stretch/>
        </p:blipFill>
        <p:spPr>
          <a:xfrm>
            <a:off x="1143000" y="555526"/>
            <a:ext cx="6858000" cy="1080120"/>
          </a:xfrm>
          <a:prstGeom prst="rect">
            <a:avLst/>
          </a:prstGeom>
        </p:spPr>
      </p:pic>
    </p:spTree>
    <p:extLst>
      <p:ext uri="{BB962C8B-B14F-4D97-AF65-F5344CB8AC3E}">
        <p14:creationId xmlns:p14="http://schemas.microsoft.com/office/powerpoint/2010/main" val="985349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12000" y="-20538"/>
            <a:ext cx="7920000" cy="540000"/>
          </a:xfrm>
        </p:spPr>
        <p:txBody>
          <a:bodyPr/>
          <a:lstStyle/>
          <a:p>
            <a:r>
              <a:rPr lang="en-GB" sz="3200" dirty="0"/>
              <a:t>Comparison of old and new routines</a:t>
            </a:r>
            <a:endParaRPr lang="en-GB" dirty="0"/>
          </a:p>
        </p:txBody>
      </p:sp>
      <p:sp>
        <p:nvSpPr>
          <p:cNvPr id="4" name="Espace réservé du pied de page 3"/>
          <p:cNvSpPr>
            <a:spLocks noGrp="1"/>
          </p:cNvSpPr>
          <p:nvPr>
            <p:ph type="ftr" sz="quarter" idx="11"/>
          </p:nvPr>
        </p:nvSpPr>
        <p:spPr/>
        <p:txBody>
          <a:bodyPr/>
          <a:lstStyle/>
          <a:p>
            <a:r>
              <a:rPr lang="fr-FR" noProof="0"/>
              <a:t>M. Giovannozzi -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15</a:t>
            </a:fld>
            <a:endParaRPr lang="fr-FR"/>
          </a:p>
        </p:txBody>
      </p:sp>
      <p:sp>
        <p:nvSpPr>
          <p:cNvPr id="2" name="TextBox 1">
            <a:extLst>
              <a:ext uri="{FF2B5EF4-FFF2-40B4-BE49-F238E27FC236}">
                <a16:creationId xmlns:a16="http://schemas.microsoft.com/office/drawing/2014/main" id="{069C0BBF-DA7E-6C42-A54B-DDE63307F617}"/>
              </a:ext>
            </a:extLst>
          </p:cNvPr>
          <p:cNvSpPr txBox="1"/>
          <p:nvPr/>
        </p:nvSpPr>
        <p:spPr>
          <a:xfrm>
            <a:off x="600168" y="2931790"/>
            <a:ext cx="7931832" cy="1754326"/>
          </a:xfrm>
          <a:prstGeom prst="rect">
            <a:avLst/>
          </a:prstGeom>
          <a:noFill/>
        </p:spPr>
        <p:txBody>
          <a:bodyPr wrap="square" rtlCol="0">
            <a:spAutoFit/>
          </a:bodyPr>
          <a:lstStyle/>
          <a:p>
            <a:r>
              <a:rPr lang="en-GB" dirty="0">
                <a:solidFill>
                  <a:schemeClr val="accent5"/>
                </a:solidFill>
              </a:rPr>
              <a:t>Observations</a:t>
            </a:r>
          </a:p>
          <a:p>
            <a:pPr marL="285750" indent="-285750">
              <a:buFont typeface="Arial" panose="020B0604020202020204" pitchFamily="34" charset="0"/>
              <a:buChar char="•"/>
            </a:pPr>
            <a:r>
              <a:rPr lang="en-GB" dirty="0">
                <a:solidFill>
                  <a:schemeClr val="accent5"/>
                </a:solidFill>
              </a:rPr>
              <a:t>New routines introduce a DA reduction with respect to old ones. </a:t>
            </a:r>
          </a:p>
          <a:p>
            <a:pPr marL="285750" indent="-285750">
              <a:buFont typeface="Arial" panose="020B0604020202020204" pitchFamily="34" charset="0"/>
              <a:buChar char="•"/>
            </a:pPr>
            <a:r>
              <a:rPr lang="en-GB" dirty="0">
                <a:solidFill>
                  <a:schemeClr val="accent5"/>
                </a:solidFill>
              </a:rPr>
              <a:t>New routines reduce DA difference between Beam 1 and 2.</a:t>
            </a:r>
          </a:p>
          <a:p>
            <a:pPr marL="285750" indent="-285750">
              <a:buFont typeface="Arial" panose="020B0604020202020204" pitchFamily="34" charset="0"/>
              <a:buChar char="•"/>
            </a:pPr>
            <a:r>
              <a:rPr lang="en-GB" dirty="0">
                <a:solidFill>
                  <a:schemeClr val="accent5"/>
                </a:solidFill>
              </a:rPr>
              <a:t>Increased sensitivity to MCBXF FQ</a:t>
            </a:r>
          </a:p>
          <a:p>
            <a:endParaRPr lang="en-GB" b="1" dirty="0">
              <a:solidFill>
                <a:srgbClr val="0713FF"/>
              </a:solidFill>
            </a:endParaRPr>
          </a:p>
          <a:p>
            <a:pPr algn="ctr"/>
            <a:r>
              <a:rPr lang="en-GB" b="1" dirty="0">
                <a:solidFill>
                  <a:srgbClr val="0713FF"/>
                </a:solidFill>
              </a:rPr>
              <a:t>All this should be carefully scrutinised!</a:t>
            </a:r>
          </a:p>
        </p:txBody>
      </p:sp>
      <p:pic>
        <p:nvPicPr>
          <p:cNvPr id="15" name="Picture 14" descr="DA_v14_old_vs_new.jpg">
            <a:extLst>
              <a:ext uri="{FF2B5EF4-FFF2-40B4-BE49-F238E27FC236}">
                <a16:creationId xmlns:a16="http://schemas.microsoft.com/office/drawing/2014/main" id="{CBD6A41D-6357-A842-9B7B-A6D9E7D459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00" y="504000"/>
            <a:ext cx="6047017" cy="2513244"/>
          </a:xfrm>
          <a:prstGeom prst="rect">
            <a:avLst/>
          </a:prstGeom>
        </p:spPr>
      </p:pic>
      <p:sp>
        <p:nvSpPr>
          <p:cNvPr id="12" name="TextBox 11">
            <a:extLst>
              <a:ext uri="{FF2B5EF4-FFF2-40B4-BE49-F238E27FC236}">
                <a16:creationId xmlns:a16="http://schemas.microsoft.com/office/drawing/2014/main" id="{2CC75DDC-5DB9-5C44-8DBB-4EED6EE57C2C}"/>
              </a:ext>
            </a:extLst>
          </p:cNvPr>
          <p:cNvSpPr txBox="1"/>
          <p:nvPr/>
        </p:nvSpPr>
        <p:spPr>
          <a:xfrm>
            <a:off x="5652000" y="411510"/>
            <a:ext cx="3472947" cy="1338828"/>
          </a:xfrm>
          <a:prstGeom prst="rect">
            <a:avLst/>
          </a:prstGeom>
          <a:noFill/>
        </p:spPr>
        <p:txBody>
          <a:bodyPr wrap="square" rtlCol="0">
            <a:spAutoFit/>
          </a:bodyPr>
          <a:lstStyle/>
          <a:p>
            <a:r>
              <a:rPr lang="en-US" sz="1350" b="1" dirty="0">
                <a:solidFill>
                  <a:srgbClr val="0713FF"/>
                </a:solidFill>
              </a:rPr>
              <a:t>Collision, round optics</a:t>
            </a:r>
          </a:p>
          <a:p>
            <a:r>
              <a:rPr lang="en-US" sz="1350" dirty="0">
                <a:solidFill>
                  <a:schemeClr val="accent5"/>
                </a:solidFill>
              </a:rPr>
              <a:t>octupoles = 0 A</a:t>
            </a:r>
          </a:p>
          <a:p>
            <a:r>
              <a:rPr lang="en-US" sz="1350" dirty="0">
                <a:solidFill>
                  <a:schemeClr val="accent5"/>
                </a:solidFill>
              </a:rPr>
              <a:t>Q’= 3</a:t>
            </a:r>
          </a:p>
          <a:p>
            <a:r>
              <a:rPr lang="en-US" sz="1350" dirty="0" err="1">
                <a:solidFill>
                  <a:schemeClr val="accent5"/>
                </a:solidFill>
              </a:rPr>
              <a:t>Qx</a:t>
            </a:r>
            <a:r>
              <a:rPr lang="en-US" sz="1350" dirty="0">
                <a:solidFill>
                  <a:schemeClr val="accent5"/>
                </a:solidFill>
              </a:rPr>
              <a:t> = 62.31   </a:t>
            </a:r>
            <a:r>
              <a:rPr lang="en-US" sz="1350" dirty="0" err="1">
                <a:solidFill>
                  <a:schemeClr val="accent5"/>
                </a:solidFill>
              </a:rPr>
              <a:t>Qy</a:t>
            </a:r>
            <a:r>
              <a:rPr lang="en-US" sz="1350" dirty="0">
                <a:solidFill>
                  <a:schemeClr val="accent5"/>
                </a:solidFill>
              </a:rPr>
              <a:t> = 60.32</a:t>
            </a:r>
          </a:p>
          <a:p>
            <a:r>
              <a:rPr lang="en-US" sz="1350" dirty="0" err="1">
                <a:solidFill>
                  <a:schemeClr val="accent5"/>
                </a:solidFill>
              </a:rPr>
              <a:t>xing</a:t>
            </a:r>
            <a:r>
              <a:rPr lang="en-US" sz="1350" dirty="0">
                <a:solidFill>
                  <a:schemeClr val="accent5"/>
                </a:solidFill>
              </a:rPr>
              <a:t> = 250 </a:t>
            </a:r>
            <a:r>
              <a:rPr lang="en-US" sz="1350" dirty="0" err="1">
                <a:solidFill>
                  <a:schemeClr val="accent5"/>
                </a:solidFill>
                <a:latin typeface="Symbol" pitchFamily="2" charset="2"/>
              </a:rPr>
              <a:t>m</a:t>
            </a:r>
            <a:r>
              <a:rPr lang="en-US" sz="1350" dirty="0" err="1">
                <a:solidFill>
                  <a:schemeClr val="accent5"/>
                </a:solidFill>
              </a:rPr>
              <a:t>rad</a:t>
            </a:r>
            <a:endParaRPr lang="en-US" sz="1350" dirty="0">
              <a:solidFill>
                <a:schemeClr val="accent5"/>
              </a:solidFill>
            </a:endParaRPr>
          </a:p>
          <a:p>
            <a:endParaRPr lang="en-US" sz="1350" dirty="0"/>
          </a:p>
        </p:txBody>
      </p:sp>
    </p:spTree>
    <p:extLst>
      <p:ext uri="{BB962C8B-B14F-4D97-AF65-F5344CB8AC3E}">
        <p14:creationId xmlns:p14="http://schemas.microsoft.com/office/powerpoint/2010/main" val="27705732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12000" y="-20538"/>
            <a:ext cx="7920000" cy="540000"/>
          </a:xfrm>
        </p:spPr>
        <p:txBody>
          <a:bodyPr/>
          <a:lstStyle/>
          <a:p>
            <a:r>
              <a:rPr lang="en-GB" sz="3200" dirty="0"/>
              <a:t>Impact of various magnets families</a:t>
            </a:r>
            <a:endParaRPr lang="en-GB" dirty="0"/>
          </a:p>
        </p:txBody>
      </p:sp>
      <p:sp>
        <p:nvSpPr>
          <p:cNvPr id="4" name="Espace réservé du pied de page 3"/>
          <p:cNvSpPr>
            <a:spLocks noGrp="1"/>
          </p:cNvSpPr>
          <p:nvPr>
            <p:ph type="ftr" sz="quarter" idx="11"/>
          </p:nvPr>
        </p:nvSpPr>
        <p:spPr/>
        <p:txBody>
          <a:bodyPr/>
          <a:lstStyle/>
          <a:p>
            <a:r>
              <a:rPr lang="fr-FR" noProof="0"/>
              <a:t>M. Giovannozzi -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16</a:t>
            </a:fld>
            <a:endParaRPr lang="fr-FR"/>
          </a:p>
        </p:txBody>
      </p:sp>
      <p:sp>
        <p:nvSpPr>
          <p:cNvPr id="10" name="TextBox 9">
            <a:extLst>
              <a:ext uri="{FF2B5EF4-FFF2-40B4-BE49-F238E27FC236}">
                <a16:creationId xmlns:a16="http://schemas.microsoft.com/office/drawing/2014/main" id="{7A85512E-799A-8A4A-B8D4-B0DD9E287B29}"/>
              </a:ext>
            </a:extLst>
          </p:cNvPr>
          <p:cNvSpPr txBox="1"/>
          <p:nvPr/>
        </p:nvSpPr>
        <p:spPr>
          <a:xfrm>
            <a:off x="5652000" y="593837"/>
            <a:ext cx="3472947" cy="1338828"/>
          </a:xfrm>
          <a:prstGeom prst="rect">
            <a:avLst/>
          </a:prstGeom>
          <a:noFill/>
        </p:spPr>
        <p:txBody>
          <a:bodyPr wrap="square" rtlCol="0">
            <a:spAutoFit/>
          </a:bodyPr>
          <a:lstStyle/>
          <a:p>
            <a:r>
              <a:rPr lang="en-US" sz="1350" b="1" dirty="0">
                <a:solidFill>
                  <a:srgbClr val="0713FF"/>
                </a:solidFill>
              </a:rPr>
              <a:t>Injection</a:t>
            </a:r>
          </a:p>
          <a:p>
            <a:r>
              <a:rPr lang="en-US" sz="1350" dirty="0">
                <a:solidFill>
                  <a:schemeClr val="accent5"/>
                </a:solidFill>
              </a:rPr>
              <a:t>octupoles = 0 A</a:t>
            </a:r>
          </a:p>
          <a:p>
            <a:r>
              <a:rPr lang="en-US" sz="1350" dirty="0">
                <a:solidFill>
                  <a:schemeClr val="accent5"/>
                </a:solidFill>
              </a:rPr>
              <a:t>Q’= 3</a:t>
            </a:r>
          </a:p>
          <a:p>
            <a:r>
              <a:rPr lang="en-US" sz="1350" dirty="0" err="1">
                <a:solidFill>
                  <a:schemeClr val="accent5"/>
                </a:solidFill>
              </a:rPr>
              <a:t>Qx</a:t>
            </a:r>
            <a:r>
              <a:rPr lang="en-US" sz="1350" dirty="0">
                <a:solidFill>
                  <a:schemeClr val="accent5"/>
                </a:solidFill>
              </a:rPr>
              <a:t> = 62.27   </a:t>
            </a:r>
            <a:r>
              <a:rPr lang="en-US" sz="1350" dirty="0" err="1">
                <a:solidFill>
                  <a:schemeClr val="accent5"/>
                </a:solidFill>
              </a:rPr>
              <a:t>Qy</a:t>
            </a:r>
            <a:r>
              <a:rPr lang="en-US" sz="1350" dirty="0">
                <a:solidFill>
                  <a:schemeClr val="accent5"/>
                </a:solidFill>
              </a:rPr>
              <a:t> = 60.295</a:t>
            </a:r>
          </a:p>
          <a:p>
            <a:r>
              <a:rPr lang="en-US" sz="1350" dirty="0" err="1">
                <a:solidFill>
                  <a:schemeClr val="accent5"/>
                </a:solidFill>
              </a:rPr>
              <a:t>xing</a:t>
            </a:r>
            <a:r>
              <a:rPr lang="en-US" sz="1350" dirty="0">
                <a:solidFill>
                  <a:schemeClr val="accent5"/>
                </a:solidFill>
              </a:rPr>
              <a:t> = 250 </a:t>
            </a:r>
            <a:r>
              <a:rPr lang="en-US" sz="1350" dirty="0" err="1">
                <a:solidFill>
                  <a:schemeClr val="accent5"/>
                </a:solidFill>
                <a:latin typeface="Symbol" pitchFamily="2" charset="2"/>
              </a:rPr>
              <a:t>m</a:t>
            </a:r>
            <a:r>
              <a:rPr lang="en-US" sz="1350" dirty="0" err="1">
                <a:solidFill>
                  <a:schemeClr val="accent5"/>
                </a:solidFill>
              </a:rPr>
              <a:t>rad</a:t>
            </a:r>
            <a:endParaRPr lang="en-US" sz="1350" dirty="0">
              <a:solidFill>
                <a:schemeClr val="accent5"/>
              </a:solidFill>
            </a:endParaRPr>
          </a:p>
          <a:p>
            <a:endParaRPr lang="en-US" sz="1350" dirty="0"/>
          </a:p>
        </p:txBody>
      </p:sp>
      <p:sp>
        <p:nvSpPr>
          <p:cNvPr id="12" name="TextBox 11">
            <a:extLst>
              <a:ext uri="{FF2B5EF4-FFF2-40B4-BE49-F238E27FC236}">
                <a16:creationId xmlns:a16="http://schemas.microsoft.com/office/drawing/2014/main" id="{2CC75DDC-5DB9-5C44-8DBB-4EED6EE57C2C}"/>
              </a:ext>
            </a:extLst>
          </p:cNvPr>
          <p:cNvSpPr txBox="1"/>
          <p:nvPr/>
        </p:nvSpPr>
        <p:spPr>
          <a:xfrm>
            <a:off x="5652000" y="2931790"/>
            <a:ext cx="3472947" cy="1338828"/>
          </a:xfrm>
          <a:prstGeom prst="rect">
            <a:avLst/>
          </a:prstGeom>
          <a:noFill/>
        </p:spPr>
        <p:txBody>
          <a:bodyPr wrap="square" rtlCol="0">
            <a:spAutoFit/>
          </a:bodyPr>
          <a:lstStyle/>
          <a:p>
            <a:r>
              <a:rPr lang="en-US" sz="1350" b="1" dirty="0">
                <a:solidFill>
                  <a:srgbClr val="0713FF"/>
                </a:solidFill>
              </a:rPr>
              <a:t>Collision, round optics</a:t>
            </a:r>
          </a:p>
          <a:p>
            <a:r>
              <a:rPr lang="en-US" sz="1350" dirty="0">
                <a:solidFill>
                  <a:schemeClr val="accent5"/>
                </a:solidFill>
              </a:rPr>
              <a:t>octupoles = 0 A</a:t>
            </a:r>
          </a:p>
          <a:p>
            <a:r>
              <a:rPr lang="en-US" sz="1350" dirty="0">
                <a:solidFill>
                  <a:schemeClr val="accent5"/>
                </a:solidFill>
              </a:rPr>
              <a:t>Q’= 3</a:t>
            </a:r>
          </a:p>
          <a:p>
            <a:r>
              <a:rPr lang="en-US" sz="1350" dirty="0" err="1">
                <a:solidFill>
                  <a:schemeClr val="accent5"/>
                </a:solidFill>
              </a:rPr>
              <a:t>Qx</a:t>
            </a:r>
            <a:r>
              <a:rPr lang="en-US" sz="1350" dirty="0">
                <a:solidFill>
                  <a:schemeClr val="accent5"/>
                </a:solidFill>
              </a:rPr>
              <a:t> = 62.31   </a:t>
            </a:r>
            <a:r>
              <a:rPr lang="en-US" sz="1350" dirty="0" err="1">
                <a:solidFill>
                  <a:schemeClr val="accent5"/>
                </a:solidFill>
              </a:rPr>
              <a:t>Qy</a:t>
            </a:r>
            <a:r>
              <a:rPr lang="en-US" sz="1350" dirty="0">
                <a:solidFill>
                  <a:schemeClr val="accent5"/>
                </a:solidFill>
              </a:rPr>
              <a:t> = 60.32</a:t>
            </a:r>
          </a:p>
          <a:p>
            <a:r>
              <a:rPr lang="en-US" sz="1350" dirty="0" err="1">
                <a:solidFill>
                  <a:schemeClr val="accent5"/>
                </a:solidFill>
              </a:rPr>
              <a:t>xing</a:t>
            </a:r>
            <a:r>
              <a:rPr lang="en-US" sz="1350" dirty="0">
                <a:solidFill>
                  <a:schemeClr val="accent5"/>
                </a:solidFill>
              </a:rPr>
              <a:t> = 250 </a:t>
            </a:r>
            <a:r>
              <a:rPr lang="en-US" sz="1350" dirty="0" err="1">
                <a:solidFill>
                  <a:schemeClr val="accent5"/>
                </a:solidFill>
                <a:latin typeface="Symbol" pitchFamily="2" charset="2"/>
              </a:rPr>
              <a:t>m</a:t>
            </a:r>
            <a:r>
              <a:rPr lang="en-US" sz="1350" dirty="0" err="1">
                <a:solidFill>
                  <a:schemeClr val="accent5"/>
                </a:solidFill>
              </a:rPr>
              <a:t>rad</a:t>
            </a:r>
            <a:endParaRPr lang="en-US" sz="1350" dirty="0">
              <a:solidFill>
                <a:schemeClr val="accent5"/>
              </a:solidFill>
            </a:endParaRPr>
          </a:p>
          <a:p>
            <a:endParaRPr lang="en-US" sz="1350" dirty="0"/>
          </a:p>
        </p:txBody>
      </p:sp>
      <p:sp>
        <p:nvSpPr>
          <p:cNvPr id="2" name="TextBox 1">
            <a:extLst>
              <a:ext uri="{FF2B5EF4-FFF2-40B4-BE49-F238E27FC236}">
                <a16:creationId xmlns:a16="http://schemas.microsoft.com/office/drawing/2014/main" id="{069C0BBF-DA7E-6C42-A54B-DDE63307F617}"/>
              </a:ext>
            </a:extLst>
          </p:cNvPr>
          <p:cNvSpPr txBox="1"/>
          <p:nvPr/>
        </p:nvSpPr>
        <p:spPr>
          <a:xfrm>
            <a:off x="5652000" y="4024684"/>
            <a:ext cx="3024336" cy="923330"/>
          </a:xfrm>
          <a:prstGeom prst="rect">
            <a:avLst/>
          </a:prstGeom>
          <a:noFill/>
        </p:spPr>
        <p:txBody>
          <a:bodyPr wrap="square" rtlCol="0">
            <a:spAutoFit/>
          </a:bodyPr>
          <a:lstStyle/>
          <a:p>
            <a:r>
              <a:rPr lang="en-GB" b="1" dirty="0">
                <a:solidFill>
                  <a:srgbClr val="0713FF"/>
                </a:solidFill>
              </a:rPr>
              <a:t>IR magnets are dominating the DA. Strong impact of MCBXF</a:t>
            </a:r>
          </a:p>
        </p:txBody>
      </p:sp>
      <p:pic>
        <p:nvPicPr>
          <p:cNvPr id="11" name="Picture 10" descr="DA_v14_stepwise_inj.jpg">
            <a:extLst>
              <a:ext uri="{FF2B5EF4-FFF2-40B4-BE49-F238E27FC236}">
                <a16:creationId xmlns:a16="http://schemas.microsoft.com/office/drawing/2014/main" id="{41EF372C-4CF0-0B4C-B1D3-64AF89C96D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00" y="504000"/>
            <a:ext cx="5163998" cy="2348672"/>
          </a:xfrm>
          <a:prstGeom prst="rect">
            <a:avLst/>
          </a:prstGeom>
        </p:spPr>
      </p:pic>
      <p:pic>
        <p:nvPicPr>
          <p:cNvPr id="13" name="Picture 12" descr="DA_v14_stepwise_col.jpg">
            <a:extLst>
              <a:ext uri="{FF2B5EF4-FFF2-40B4-BE49-F238E27FC236}">
                <a16:creationId xmlns:a16="http://schemas.microsoft.com/office/drawing/2014/main" id="{F63F5802-EDEC-A74D-87B7-F6E9FC862A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000" y="2772000"/>
            <a:ext cx="5163997" cy="2348672"/>
          </a:xfrm>
          <a:prstGeom prst="rect">
            <a:avLst/>
          </a:prstGeom>
        </p:spPr>
      </p:pic>
      <p:sp>
        <p:nvSpPr>
          <p:cNvPr id="14" name="TextBox 13">
            <a:extLst>
              <a:ext uri="{FF2B5EF4-FFF2-40B4-BE49-F238E27FC236}">
                <a16:creationId xmlns:a16="http://schemas.microsoft.com/office/drawing/2014/main" id="{226DD951-AC8C-2C48-B565-9396BD0347ED}"/>
              </a:ext>
            </a:extLst>
          </p:cNvPr>
          <p:cNvSpPr txBox="1"/>
          <p:nvPr/>
        </p:nvSpPr>
        <p:spPr>
          <a:xfrm>
            <a:off x="5652000" y="1707654"/>
            <a:ext cx="3024336" cy="923330"/>
          </a:xfrm>
          <a:prstGeom prst="rect">
            <a:avLst/>
          </a:prstGeom>
          <a:noFill/>
        </p:spPr>
        <p:txBody>
          <a:bodyPr wrap="square" rtlCol="0">
            <a:spAutoFit/>
          </a:bodyPr>
          <a:lstStyle/>
          <a:p>
            <a:r>
              <a:rPr lang="en-GB" b="1" dirty="0">
                <a:solidFill>
                  <a:srgbClr val="0713FF"/>
                </a:solidFill>
              </a:rPr>
              <a:t>FQ is not an issue. It is possible to increase the </a:t>
            </a:r>
            <a:r>
              <a:rPr lang="en-GB" b="1" dirty="0" err="1">
                <a:solidFill>
                  <a:srgbClr val="0713FF"/>
                </a:solidFill>
              </a:rPr>
              <a:t>xing</a:t>
            </a:r>
            <a:r>
              <a:rPr lang="en-GB" b="1" dirty="0">
                <a:solidFill>
                  <a:srgbClr val="0713FF"/>
                </a:solidFill>
              </a:rPr>
              <a:t> up to 295 </a:t>
            </a:r>
            <a:r>
              <a:rPr lang="en-GB" b="1" dirty="0" err="1">
                <a:solidFill>
                  <a:srgbClr val="0713FF"/>
                </a:solidFill>
                <a:latin typeface="Symbol" pitchFamily="2" charset="2"/>
              </a:rPr>
              <a:t>m</a:t>
            </a:r>
            <a:r>
              <a:rPr lang="en-GB" b="1" dirty="0" err="1">
                <a:solidFill>
                  <a:srgbClr val="0713FF"/>
                </a:solidFill>
              </a:rPr>
              <a:t>rad</a:t>
            </a:r>
            <a:endParaRPr lang="en-GB" b="1" dirty="0">
              <a:solidFill>
                <a:srgbClr val="0713FF"/>
              </a:solidFill>
            </a:endParaRPr>
          </a:p>
        </p:txBody>
      </p:sp>
    </p:spTree>
    <p:extLst>
      <p:ext uri="{BB962C8B-B14F-4D97-AF65-F5344CB8AC3E}">
        <p14:creationId xmlns:p14="http://schemas.microsoft.com/office/powerpoint/2010/main" val="287425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12000" y="-20538"/>
            <a:ext cx="7920000" cy="540000"/>
          </a:xfrm>
        </p:spPr>
        <p:txBody>
          <a:bodyPr/>
          <a:lstStyle/>
          <a:p>
            <a:r>
              <a:rPr lang="en-GB" sz="3200" dirty="0"/>
              <a:t>Comparison of round and flat optics</a:t>
            </a:r>
            <a:endParaRPr lang="en-GB" dirty="0"/>
          </a:p>
        </p:txBody>
      </p:sp>
      <p:sp>
        <p:nvSpPr>
          <p:cNvPr id="4" name="Espace réservé du pied de page 3"/>
          <p:cNvSpPr>
            <a:spLocks noGrp="1"/>
          </p:cNvSpPr>
          <p:nvPr>
            <p:ph type="ftr" sz="quarter" idx="11"/>
          </p:nvPr>
        </p:nvSpPr>
        <p:spPr/>
        <p:txBody>
          <a:bodyPr/>
          <a:lstStyle/>
          <a:p>
            <a:r>
              <a:rPr lang="fr-FR" noProof="0"/>
              <a:t>M. Giovannozzi -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17</a:t>
            </a:fld>
            <a:endParaRPr lang="fr-FR"/>
          </a:p>
        </p:txBody>
      </p:sp>
      <p:sp>
        <p:nvSpPr>
          <p:cNvPr id="2" name="TextBox 1">
            <a:extLst>
              <a:ext uri="{FF2B5EF4-FFF2-40B4-BE49-F238E27FC236}">
                <a16:creationId xmlns:a16="http://schemas.microsoft.com/office/drawing/2014/main" id="{069C0BBF-DA7E-6C42-A54B-DDE63307F617}"/>
              </a:ext>
            </a:extLst>
          </p:cNvPr>
          <p:cNvSpPr txBox="1"/>
          <p:nvPr/>
        </p:nvSpPr>
        <p:spPr>
          <a:xfrm>
            <a:off x="600168" y="2931790"/>
            <a:ext cx="7931832" cy="1754326"/>
          </a:xfrm>
          <a:prstGeom prst="rect">
            <a:avLst/>
          </a:prstGeom>
          <a:noFill/>
        </p:spPr>
        <p:txBody>
          <a:bodyPr wrap="square" rtlCol="0">
            <a:spAutoFit/>
          </a:bodyPr>
          <a:lstStyle/>
          <a:p>
            <a:r>
              <a:rPr lang="en-GB" dirty="0">
                <a:solidFill>
                  <a:schemeClr val="accent5"/>
                </a:solidFill>
              </a:rPr>
              <a:t>Observations</a:t>
            </a:r>
          </a:p>
          <a:p>
            <a:pPr marL="285750" indent="-285750">
              <a:buFont typeface="Arial" panose="020B0604020202020204" pitchFamily="34" charset="0"/>
              <a:buChar char="•"/>
            </a:pPr>
            <a:r>
              <a:rPr lang="en-GB" dirty="0">
                <a:solidFill>
                  <a:schemeClr val="accent5"/>
                </a:solidFill>
              </a:rPr>
              <a:t>DA improves for flat optics for Beam 1</a:t>
            </a:r>
          </a:p>
          <a:p>
            <a:pPr marL="285750" indent="-285750">
              <a:buFont typeface="Arial" panose="020B0604020202020204" pitchFamily="34" charset="0"/>
              <a:buChar char="•"/>
            </a:pPr>
            <a:r>
              <a:rPr lang="en-GB" dirty="0">
                <a:solidFill>
                  <a:schemeClr val="accent5"/>
                </a:solidFill>
              </a:rPr>
              <a:t>DA worsen for flat optics for Beam 2</a:t>
            </a:r>
          </a:p>
          <a:p>
            <a:pPr marL="285750" indent="-285750">
              <a:buFont typeface="Arial" panose="020B0604020202020204" pitchFamily="34" charset="0"/>
              <a:buChar char="•"/>
            </a:pPr>
            <a:endParaRPr lang="en-GB" b="1" dirty="0">
              <a:solidFill>
                <a:schemeClr val="accent5"/>
              </a:solidFill>
            </a:endParaRPr>
          </a:p>
          <a:p>
            <a:endParaRPr lang="en-GB" b="1" dirty="0">
              <a:solidFill>
                <a:srgbClr val="0713FF"/>
              </a:solidFill>
            </a:endParaRPr>
          </a:p>
          <a:p>
            <a:pPr algn="ctr"/>
            <a:r>
              <a:rPr lang="en-GB" b="1" dirty="0">
                <a:solidFill>
                  <a:srgbClr val="0713FF"/>
                </a:solidFill>
              </a:rPr>
              <a:t>All this should be carefully scrutinised!</a:t>
            </a:r>
          </a:p>
        </p:txBody>
      </p:sp>
      <p:sp>
        <p:nvSpPr>
          <p:cNvPr id="12" name="TextBox 11">
            <a:extLst>
              <a:ext uri="{FF2B5EF4-FFF2-40B4-BE49-F238E27FC236}">
                <a16:creationId xmlns:a16="http://schemas.microsoft.com/office/drawing/2014/main" id="{2CC75DDC-5DB9-5C44-8DBB-4EED6EE57C2C}"/>
              </a:ext>
            </a:extLst>
          </p:cNvPr>
          <p:cNvSpPr txBox="1"/>
          <p:nvPr/>
        </p:nvSpPr>
        <p:spPr>
          <a:xfrm>
            <a:off x="5652000" y="411510"/>
            <a:ext cx="3472947" cy="1338828"/>
          </a:xfrm>
          <a:prstGeom prst="rect">
            <a:avLst/>
          </a:prstGeom>
          <a:noFill/>
        </p:spPr>
        <p:txBody>
          <a:bodyPr wrap="square" rtlCol="0">
            <a:spAutoFit/>
          </a:bodyPr>
          <a:lstStyle/>
          <a:p>
            <a:r>
              <a:rPr lang="en-US" sz="1350" b="1" dirty="0">
                <a:solidFill>
                  <a:srgbClr val="0713FF"/>
                </a:solidFill>
              </a:rPr>
              <a:t>Collision, round and flat optics</a:t>
            </a:r>
          </a:p>
          <a:p>
            <a:r>
              <a:rPr lang="en-US" sz="1350" dirty="0">
                <a:solidFill>
                  <a:schemeClr val="accent5"/>
                </a:solidFill>
              </a:rPr>
              <a:t>octupoles = 0 A</a:t>
            </a:r>
          </a:p>
          <a:p>
            <a:r>
              <a:rPr lang="en-US" sz="1350" dirty="0">
                <a:solidFill>
                  <a:schemeClr val="accent5"/>
                </a:solidFill>
              </a:rPr>
              <a:t>Q’= 3</a:t>
            </a:r>
          </a:p>
          <a:p>
            <a:r>
              <a:rPr lang="en-US" sz="1350" dirty="0" err="1">
                <a:solidFill>
                  <a:schemeClr val="accent5"/>
                </a:solidFill>
              </a:rPr>
              <a:t>Qx</a:t>
            </a:r>
            <a:r>
              <a:rPr lang="en-US" sz="1350" dirty="0">
                <a:solidFill>
                  <a:schemeClr val="accent5"/>
                </a:solidFill>
              </a:rPr>
              <a:t> = 62.31   </a:t>
            </a:r>
            <a:r>
              <a:rPr lang="en-US" sz="1350" dirty="0" err="1">
                <a:solidFill>
                  <a:schemeClr val="accent5"/>
                </a:solidFill>
              </a:rPr>
              <a:t>Qy</a:t>
            </a:r>
            <a:r>
              <a:rPr lang="en-US" sz="1350" dirty="0">
                <a:solidFill>
                  <a:schemeClr val="accent5"/>
                </a:solidFill>
              </a:rPr>
              <a:t> = 60.32</a:t>
            </a:r>
          </a:p>
          <a:p>
            <a:r>
              <a:rPr lang="en-US" sz="1350" dirty="0" err="1">
                <a:solidFill>
                  <a:schemeClr val="accent5"/>
                </a:solidFill>
              </a:rPr>
              <a:t>xing</a:t>
            </a:r>
            <a:r>
              <a:rPr lang="en-US" sz="1350" dirty="0">
                <a:solidFill>
                  <a:schemeClr val="accent5"/>
                </a:solidFill>
              </a:rPr>
              <a:t> = 250 </a:t>
            </a:r>
            <a:r>
              <a:rPr lang="en-US" sz="1350" dirty="0" err="1">
                <a:solidFill>
                  <a:schemeClr val="accent5"/>
                </a:solidFill>
                <a:latin typeface="Symbol" pitchFamily="2" charset="2"/>
              </a:rPr>
              <a:t>m</a:t>
            </a:r>
            <a:r>
              <a:rPr lang="en-US" sz="1350" dirty="0" err="1">
                <a:solidFill>
                  <a:schemeClr val="accent5"/>
                </a:solidFill>
              </a:rPr>
              <a:t>rad</a:t>
            </a:r>
            <a:endParaRPr lang="en-US" sz="1350" dirty="0">
              <a:solidFill>
                <a:schemeClr val="accent5"/>
              </a:solidFill>
            </a:endParaRPr>
          </a:p>
          <a:p>
            <a:endParaRPr lang="en-US" sz="1350" dirty="0"/>
          </a:p>
        </p:txBody>
      </p:sp>
      <p:pic>
        <p:nvPicPr>
          <p:cNvPr id="9" name="Picture 8" descr="DA_v14_flat_round.jpg">
            <a:extLst>
              <a:ext uri="{FF2B5EF4-FFF2-40B4-BE49-F238E27FC236}">
                <a16:creationId xmlns:a16="http://schemas.microsoft.com/office/drawing/2014/main" id="{FF22DBA3-8891-2741-A9A8-E4EEEB6500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00" y="504000"/>
            <a:ext cx="4758872" cy="2097474"/>
          </a:xfrm>
          <a:prstGeom prst="rect">
            <a:avLst/>
          </a:prstGeom>
        </p:spPr>
      </p:pic>
    </p:spTree>
    <p:extLst>
      <p:ext uri="{BB962C8B-B14F-4D97-AF65-F5344CB8AC3E}">
        <p14:creationId xmlns:p14="http://schemas.microsoft.com/office/powerpoint/2010/main" val="588006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12000" y="-20538"/>
            <a:ext cx="7920000" cy="540000"/>
          </a:xfrm>
        </p:spPr>
        <p:txBody>
          <a:bodyPr/>
          <a:lstStyle/>
          <a:p>
            <a:r>
              <a:rPr lang="en-GB" sz="3200" dirty="0"/>
              <a:t>Impact of octupoles</a:t>
            </a:r>
            <a:endParaRPr lang="en-GB" dirty="0"/>
          </a:p>
        </p:txBody>
      </p:sp>
      <p:sp>
        <p:nvSpPr>
          <p:cNvPr id="4" name="Espace réservé du pied de page 3"/>
          <p:cNvSpPr>
            <a:spLocks noGrp="1"/>
          </p:cNvSpPr>
          <p:nvPr>
            <p:ph type="ftr" sz="quarter" idx="11"/>
          </p:nvPr>
        </p:nvSpPr>
        <p:spPr/>
        <p:txBody>
          <a:bodyPr/>
          <a:lstStyle/>
          <a:p>
            <a:r>
              <a:rPr lang="fr-FR" noProof="0"/>
              <a:t>M. Giovannozzi -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18</a:t>
            </a:fld>
            <a:endParaRPr lang="fr-FR"/>
          </a:p>
        </p:txBody>
      </p:sp>
      <p:sp>
        <p:nvSpPr>
          <p:cNvPr id="10" name="TextBox 9">
            <a:extLst>
              <a:ext uri="{FF2B5EF4-FFF2-40B4-BE49-F238E27FC236}">
                <a16:creationId xmlns:a16="http://schemas.microsoft.com/office/drawing/2014/main" id="{7A85512E-799A-8A4A-B8D4-B0DD9E287B29}"/>
              </a:ext>
            </a:extLst>
          </p:cNvPr>
          <p:cNvSpPr txBox="1"/>
          <p:nvPr/>
        </p:nvSpPr>
        <p:spPr>
          <a:xfrm>
            <a:off x="5652000" y="593837"/>
            <a:ext cx="3472947" cy="1338828"/>
          </a:xfrm>
          <a:prstGeom prst="rect">
            <a:avLst/>
          </a:prstGeom>
          <a:noFill/>
        </p:spPr>
        <p:txBody>
          <a:bodyPr wrap="square" rtlCol="0">
            <a:spAutoFit/>
          </a:bodyPr>
          <a:lstStyle/>
          <a:p>
            <a:r>
              <a:rPr lang="en-US" sz="1350" b="1" dirty="0">
                <a:solidFill>
                  <a:srgbClr val="0713FF"/>
                </a:solidFill>
              </a:rPr>
              <a:t>Injection</a:t>
            </a:r>
          </a:p>
          <a:p>
            <a:r>
              <a:rPr lang="en-US" sz="1350" dirty="0">
                <a:solidFill>
                  <a:schemeClr val="accent5"/>
                </a:solidFill>
              </a:rPr>
              <a:t>octupoles = 0 A</a:t>
            </a:r>
          </a:p>
          <a:p>
            <a:r>
              <a:rPr lang="en-US" sz="1350" dirty="0">
                <a:solidFill>
                  <a:schemeClr val="accent5"/>
                </a:solidFill>
              </a:rPr>
              <a:t>Q’= 3 or 20</a:t>
            </a:r>
          </a:p>
          <a:p>
            <a:r>
              <a:rPr lang="en-US" sz="1350" dirty="0" err="1">
                <a:solidFill>
                  <a:schemeClr val="accent5"/>
                </a:solidFill>
              </a:rPr>
              <a:t>Qx</a:t>
            </a:r>
            <a:r>
              <a:rPr lang="en-US" sz="1350" dirty="0">
                <a:solidFill>
                  <a:schemeClr val="accent5"/>
                </a:solidFill>
              </a:rPr>
              <a:t> = 62.27   </a:t>
            </a:r>
            <a:r>
              <a:rPr lang="en-US" sz="1350" dirty="0" err="1">
                <a:solidFill>
                  <a:schemeClr val="accent5"/>
                </a:solidFill>
              </a:rPr>
              <a:t>Qy</a:t>
            </a:r>
            <a:r>
              <a:rPr lang="en-US" sz="1350" dirty="0">
                <a:solidFill>
                  <a:schemeClr val="accent5"/>
                </a:solidFill>
              </a:rPr>
              <a:t> = 60.295</a:t>
            </a:r>
          </a:p>
          <a:p>
            <a:r>
              <a:rPr lang="en-US" sz="1350" dirty="0" err="1">
                <a:solidFill>
                  <a:schemeClr val="accent5"/>
                </a:solidFill>
              </a:rPr>
              <a:t>xing</a:t>
            </a:r>
            <a:r>
              <a:rPr lang="en-US" sz="1350" dirty="0">
                <a:solidFill>
                  <a:schemeClr val="accent5"/>
                </a:solidFill>
              </a:rPr>
              <a:t> = 295 </a:t>
            </a:r>
            <a:r>
              <a:rPr lang="en-US" sz="1350" dirty="0" err="1">
                <a:solidFill>
                  <a:schemeClr val="accent5"/>
                </a:solidFill>
                <a:latin typeface="Symbol" pitchFamily="2" charset="2"/>
              </a:rPr>
              <a:t>m</a:t>
            </a:r>
            <a:r>
              <a:rPr lang="en-US" sz="1350" dirty="0" err="1">
                <a:solidFill>
                  <a:schemeClr val="accent5"/>
                </a:solidFill>
              </a:rPr>
              <a:t>rad</a:t>
            </a:r>
            <a:endParaRPr lang="en-US" sz="1350" dirty="0">
              <a:solidFill>
                <a:schemeClr val="accent5"/>
              </a:solidFill>
            </a:endParaRPr>
          </a:p>
          <a:p>
            <a:endParaRPr lang="en-US" sz="1350" dirty="0"/>
          </a:p>
        </p:txBody>
      </p:sp>
      <p:sp>
        <p:nvSpPr>
          <p:cNvPr id="12" name="TextBox 11">
            <a:extLst>
              <a:ext uri="{FF2B5EF4-FFF2-40B4-BE49-F238E27FC236}">
                <a16:creationId xmlns:a16="http://schemas.microsoft.com/office/drawing/2014/main" id="{2CC75DDC-5DB9-5C44-8DBB-4EED6EE57C2C}"/>
              </a:ext>
            </a:extLst>
          </p:cNvPr>
          <p:cNvSpPr txBox="1"/>
          <p:nvPr/>
        </p:nvSpPr>
        <p:spPr>
          <a:xfrm>
            <a:off x="5652000" y="2931790"/>
            <a:ext cx="3472947" cy="1338828"/>
          </a:xfrm>
          <a:prstGeom prst="rect">
            <a:avLst/>
          </a:prstGeom>
          <a:noFill/>
        </p:spPr>
        <p:txBody>
          <a:bodyPr wrap="square" rtlCol="0">
            <a:spAutoFit/>
          </a:bodyPr>
          <a:lstStyle/>
          <a:p>
            <a:r>
              <a:rPr lang="en-US" sz="1350" b="1" dirty="0">
                <a:solidFill>
                  <a:srgbClr val="0713FF"/>
                </a:solidFill>
              </a:rPr>
              <a:t>Collision, round optics</a:t>
            </a:r>
          </a:p>
          <a:p>
            <a:r>
              <a:rPr lang="en-US" sz="1350" dirty="0">
                <a:solidFill>
                  <a:schemeClr val="accent5"/>
                </a:solidFill>
              </a:rPr>
              <a:t>octupoles = 0 A</a:t>
            </a:r>
          </a:p>
          <a:p>
            <a:r>
              <a:rPr lang="en-US" sz="1350" dirty="0">
                <a:solidFill>
                  <a:schemeClr val="accent5"/>
                </a:solidFill>
              </a:rPr>
              <a:t>Q’= 3 or 15</a:t>
            </a:r>
          </a:p>
          <a:p>
            <a:r>
              <a:rPr lang="en-US" sz="1350" dirty="0" err="1">
                <a:solidFill>
                  <a:schemeClr val="accent5"/>
                </a:solidFill>
              </a:rPr>
              <a:t>Qx</a:t>
            </a:r>
            <a:r>
              <a:rPr lang="en-US" sz="1350" dirty="0">
                <a:solidFill>
                  <a:schemeClr val="accent5"/>
                </a:solidFill>
              </a:rPr>
              <a:t> = 62.31   </a:t>
            </a:r>
            <a:r>
              <a:rPr lang="en-US" sz="1350" dirty="0" err="1">
                <a:solidFill>
                  <a:schemeClr val="accent5"/>
                </a:solidFill>
              </a:rPr>
              <a:t>Qy</a:t>
            </a:r>
            <a:r>
              <a:rPr lang="en-US" sz="1350" dirty="0">
                <a:solidFill>
                  <a:schemeClr val="accent5"/>
                </a:solidFill>
              </a:rPr>
              <a:t> = 60.32</a:t>
            </a:r>
          </a:p>
          <a:p>
            <a:r>
              <a:rPr lang="en-US" sz="1350" dirty="0" err="1">
                <a:solidFill>
                  <a:schemeClr val="accent5"/>
                </a:solidFill>
              </a:rPr>
              <a:t>xing</a:t>
            </a:r>
            <a:r>
              <a:rPr lang="en-US" sz="1350" dirty="0">
                <a:solidFill>
                  <a:schemeClr val="accent5"/>
                </a:solidFill>
              </a:rPr>
              <a:t> = 250 </a:t>
            </a:r>
            <a:r>
              <a:rPr lang="en-US" sz="1350" dirty="0" err="1">
                <a:solidFill>
                  <a:schemeClr val="accent5"/>
                </a:solidFill>
                <a:latin typeface="Symbol" pitchFamily="2" charset="2"/>
              </a:rPr>
              <a:t>m</a:t>
            </a:r>
            <a:r>
              <a:rPr lang="en-US" sz="1350" dirty="0" err="1">
                <a:solidFill>
                  <a:schemeClr val="accent5"/>
                </a:solidFill>
              </a:rPr>
              <a:t>rad</a:t>
            </a:r>
            <a:endParaRPr lang="en-US" sz="1350" dirty="0">
              <a:solidFill>
                <a:schemeClr val="accent5"/>
              </a:solidFill>
            </a:endParaRPr>
          </a:p>
          <a:p>
            <a:endParaRPr lang="en-US" sz="1350" dirty="0"/>
          </a:p>
        </p:txBody>
      </p:sp>
      <p:sp>
        <p:nvSpPr>
          <p:cNvPr id="2" name="TextBox 1">
            <a:extLst>
              <a:ext uri="{FF2B5EF4-FFF2-40B4-BE49-F238E27FC236}">
                <a16:creationId xmlns:a16="http://schemas.microsoft.com/office/drawing/2014/main" id="{069C0BBF-DA7E-6C42-A54B-DDE63307F617}"/>
              </a:ext>
            </a:extLst>
          </p:cNvPr>
          <p:cNvSpPr txBox="1"/>
          <p:nvPr/>
        </p:nvSpPr>
        <p:spPr>
          <a:xfrm>
            <a:off x="5652000" y="4157667"/>
            <a:ext cx="3024336" cy="646331"/>
          </a:xfrm>
          <a:prstGeom prst="rect">
            <a:avLst/>
          </a:prstGeom>
          <a:noFill/>
        </p:spPr>
        <p:txBody>
          <a:bodyPr wrap="square" rtlCol="0">
            <a:spAutoFit/>
          </a:bodyPr>
          <a:lstStyle/>
          <a:p>
            <a:r>
              <a:rPr lang="en-GB" b="1" dirty="0">
                <a:solidFill>
                  <a:srgbClr val="0713FF"/>
                </a:solidFill>
              </a:rPr>
              <a:t>Octupoles strongly dominate DA</a:t>
            </a:r>
          </a:p>
        </p:txBody>
      </p:sp>
      <p:sp>
        <p:nvSpPr>
          <p:cNvPr id="14" name="TextBox 13">
            <a:extLst>
              <a:ext uri="{FF2B5EF4-FFF2-40B4-BE49-F238E27FC236}">
                <a16:creationId xmlns:a16="http://schemas.microsoft.com/office/drawing/2014/main" id="{226DD951-AC8C-2C48-B565-9396BD0347ED}"/>
              </a:ext>
            </a:extLst>
          </p:cNvPr>
          <p:cNvSpPr txBox="1"/>
          <p:nvPr/>
        </p:nvSpPr>
        <p:spPr>
          <a:xfrm>
            <a:off x="5652000" y="1925419"/>
            <a:ext cx="3024336" cy="646331"/>
          </a:xfrm>
          <a:prstGeom prst="rect">
            <a:avLst/>
          </a:prstGeom>
          <a:noFill/>
        </p:spPr>
        <p:txBody>
          <a:bodyPr wrap="square" rtlCol="0">
            <a:spAutoFit/>
          </a:bodyPr>
          <a:lstStyle/>
          <a:p>
            <a:r>
              <a:rPr lang="en-GB" b="1" dirty="0">
                <a:solidFill>
                  <a:srgbClr val="0713FF"/>
                </a:solidFill>
              </a:rPr>
              <a:t>Octupoles strongly dominate DA</a:t>
            </a:r>
          </a:p>
        </p:txBody>
      </p:sp>
      <p:pic>
        <p:nvPicPr>
          <p:cNvPr id="15" name="Picture 14" descr="DA_v14_chromoct_inj.jpg">
            <a:extLst>
              <a:ext uri="{FF2B5EF4-FFF2-40B4-BE49-F238E27FC236}">
                <a16:creationId xmlns:a16="http://schemas.microsoft.com/office/drawing/2014/main" id="{DEC532A4-3955-E743-AB96-7932B57D12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00" y="504000"/>
            <a:ext cx="4750779" cy="2221485"/>
          </a:xfrm>
          <a:prstGeom prst="rect">
            <a:avLst/>
          </a:prstGeom>
        </p:spPr>
      </p:pic>
      <p:pic>
        <p:nvPicPr>
          <p:cNvPr id="16" name="Picture 15" descr="DA_v14_chromoct_col.jpg">
            <a:extLst>
              <a:ext uri="{FF2B5EF4-FFF2-40B4-BE49-F238E27FC236}">
                <a16:creationId xmlns:a16="http://schemas.microsoft.com/office/drawing/2014/main" id="{CF13DF34-7D01-2848-B058-2B2B1A66E6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000" y="2772000"/>
            <a:ext cx="4750781" cy="2221486"/>
          </a:xfrm>
          <a:prstGeom prst="rect">
            <a:avLst/>
          </a:prstGeom>
        </p:spPr>
      </p:pic>
    </p:spTree>
    <p:extLst>
      <p:ext uri="{BB962C8B-B14F-4D97-AF65-F5344CB8AC3E}">
        <p14:creationId xmlns:p14="http://schemas.microsoft.com/office/powerpoint/2010/main" val="36874528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12000" y="-20538"/>
            <a:ext cx="7920000" cy="540000"/>
          </a:xfrm>
        </p:spPr>
        <p:txBody>
          <a:bodyPr/>
          <a:lstStyle/>
          <a:p>
            <a:r>
              <a:rPr lang="en-GB" sz="3200" dirty="0"/>
              <a:t>Impact of b2 errors</a:t>
            </a:r>
            <a:endParaRPr lang="en-GB" dirty="0"/>
          </a:p>
        </p:txBody>
      </p:sp>
      <p:sp>
        <p:nvSpPr>
          <p:cNvPr id="4" name="Espace réservé du pied de page 3"/>
          <p:cNvSpPr>
            <a:spLocks noGrp="1"/>
          </p:cNvSpPr>
          <p:nvPr>
            <p:ph type="ftr" sz="quarter" idx="11"/>
          </p:nvPr>
        </p:nvSpPr>
        <p:spPr/>
        <p:txBody>
          <a:bodyPr/>
          <a:lstStyle/>
          <a:p>
            <a:r>
              <a:rPr lang="fr-FR" noProof="0"/>
              <a:t>M. Giovannozzi -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19</a:t>
            </a:fld>
            <a:endParaRPr lang="fr-FR"/>
          </a:p>
        </p:txBody>
      </p:sp>
      <p:pic>
        <p:nvPicPr>
          <p:cNvPr id="7" name="Picture 6" descr="DA_v14_b2track_round.jpg">
            <a:extLst>
              <a:ext uri="{FF2B5EF4-FFF2-40B4-BE49-F238E27FC236}">
                <a16:creationId xmlns:a16="http://schemas.microsoft.com/office/drawing/2014/main" id="{725CEA0E-2187-8948-8B25-CF8B601568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00" y="504000"/>
            <a:ext cx="5091773" cy="2244200"/>
          </a:xfrm>
          <a:prstGeom prst="rect">
            <a:avLst/>
          </a:prstGeom>
        </p:spPr>
      </p:pic>
      <p:pic>
        <p:nvPicPr>
          <p:cNvPr id="9" name="Picture 8" descr="DA_v14_b2track_flat.jpg">
            <a:extLst>
              <a:ext uri="{FF2B5EF4-FFF2-40B4-BE49-F238E27FC236}">
                <a16:creationId xmlns:a16="http://schemas.microsoft.com/office/drawing/2014/main" id="{131F6235-4AE9-DE49-91BD-61CA40EE81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000" y="2772000"/>
            <a:ext cx="5098033" cy="2246960"/>
          </a:xfrm>
          <a:prstGeom prst="rect">
            <a:avLst/>
          </a:prstGeom>
        </p:spPr>
      </p:pic>
      <p:sp>
        <p:nvSpPr>
          <p:cNvPr id="10" name="TextBox 9">
            <a:extLst>
              <a:ext uri="{FF2B5EF4-FFF2-40B4-BE49-F238E27FC236}">
                <a16:creationId xmlns:a16="http://schemas.microsoft.com/office/drawing/2014/main" id="{7A85512E-799A-8A4A-B8D4-B0DD9E287B29}"/>
              </a:ext>
            </a:extLst>
          </p:cNvPr>
          <p:cNvSpPr txBox="1"/>
          <p:nvPr/>
        </p:nvSpPr>
        <p:spPr>
          <a:xfrm>
            <a:off x="5652000" y="593837"/>
            <a:ext cx="3472947" cy="1338828"/>
          </a:xfrm>
          <a:prstGeom prst="rect">
            <a:avLst/>
          </a:prstGeom>
          <a:noFill/>
        </p:spPr>
        <p:txBody>
          <a:bodyPr wrap="square" rtlCol="0">
            <a:spAutoFit/>
          </a:bodyPr>
          <a:lstStyle/>
          <a:p>
            <a:r>
              <a:rPr lang="en-US" sz="1350" b="1" dirty="0">
                <a:solidFill>
                  <a:srgbClr val="0713FF"/>
                </a:solidFill>
              </a:rPr>
              <a:t>Collision, round optics</a:t>
            </a:r>
          </a:p>
          <a:p>
            <a:r>
              <a:rPr lang="en-US" sz="1350" dirty="0">
                <a:solidFill>
                  <a:schemeClr val="accent5"/>
                </a:solidFill>
              </a:rPr>
              <a:t>octupoles = 0 A</a:t>
            </a:r>
          </a:p>
          <a:p>
            <a:r>
              <a:rPr lang="en-US" sz="1350" dirty="0">
                <a:solidFill>
                  <a:schemeClr val="accent5"/>
                </a:solidFill>
              </a:rPr>
              <a:t>Q’= 3</a:t>
            </a:r>
          </a:p>
          <a:p>
            <a:r>
              <a:rPr lang="en-US" sz="1350" dirty="0" err="1">
                <a:solidFill>
                  <a:schemeClr val="accent5"/>
                </a:solidFill>
              </a:rPr>
              <a:t>Qx</a:t>
            </a:r>
            <a:r>
              <a:rPr lang="en-US" sz="1350" dirty="0">
                <a:solidFill>
                  <a:schemeClr val="accent5"/>
                </a:solidFill>
              </a:rPr>
              <a:t> = 62.31   </a:t>
            </a:r>
            <a:r>
              <a:rPr lang="en-US" sz="1350" dirty="0" err="1">
                <a:solidFill>
                  <a:schemeClr val="accent5"/>
                </a:solidFill>
              </a:rPr>
              <a:t>Qy</a:t>
            </a:r>
            <a:r>
              <a:rPr lang="en-US" sz="1350" dirty="0">
                <a:solidFill>
                  <a:schemeClr val="accent5"/>
                </a:solidFill>
              </a:rPr>
              <a:t> = 60.32</a:t>
            </a:r>
          </a:p>
          <a:p>
            <a:r>
              <a:rPr lang="en-US" sz="1350" dirty="0" err="1">
                <a:solidFill>
                  <a:schemeClr val="accent5"/>
                </a:solidFill>
              </a:rPr>
              <a:t>xing</a:t>
            </a:r>
            <a:r>
              <a:rPr lang="en-US" sz="1350" dirty="0">
                <a:solidFill>
                  <a:schemeClr val="accent5"/>
                </a:solidFill>
              </a:rPr>
              <a:t> = 250 </a:t>
            </a:r>
            <a:r>
              <a:rPr lang="en-US" sz="1350" dirty="0" err="1">
                <a:solidFill>
                  <a:schemeClr val="accent5"/>
                </a:solidFill>
                <a:latin typeface="Symbol" pitchFamily="2" charset="2"/>
              </a:rPr>
              <a:t>m</a:t>
            </a:r>
            <a:r>
              <a:rPr lang="en-US" sz="1350" dirty="0" err="1">
                <a:solidFill>
                  <a:schemeClr val="accent5"/>
                </a:solidFill>
              </a:rPr>
              <a:t>rad</a:t>
            </a:r>
            <a:endParaRPr lang="en-US" sz="1350" dirty="0">
              <a:solidFill>
                <a:schemeClr val="accent5"/>
              </a:solidFill>
            </a:endParaRPr>
          </a:p>
          <a:p>
            <a:endParaRPr lang="en-US" sz="1350" dirty="0"/>
          </a:p>
        </p:txBody>
      </p:sp>
      <p:sp>
        <p:nvSpPr>
          <p:cNvPr id="12" name="TextBox 11">
            <a:extLst>
              <a:ext uri="{FF2B5EF4-FFF2-40B4-BE49-F238E27FC236}">
                <a16:creationId xmlns:a16="http://schemas.microsoft.com/office/drawing/2014/main" id="{2CC75DDC-5DB9-5C44-8DBB-4EED6EE57C2C}"/>
              </a:ext>
            </a:extLst>
          </p:cNvPr>
          <p:cNvSpPr txBox="1"/>
          <p:nvPr/>
        </p:nvSpPr>
        <p:spPr>
          <a:xfrm>
            <a:off x="5652000" y="2931790"/>
            <a:ext cx="3472947" cy="1338828"/>
          </a:xfrm>
          <a:prstGeom prst="rect">
            <a:avLst/>
          </a:prstGeom>
          <a:noFill/>
        </p:spPr>
        <p:txBody>
          <a:bodyPr wrap="square" rtlCol="0">
            <a:spAutoFit/>
          </a:bodyPr>
          <a:lstStyle/>
          <a:p>
            <a:r>
              <a:rPr lang="en-US" sz="1350" b="1" dirty="0">
                <a:solidFill>
                  <a:srgbClr val="0713FF"/>
                </a:solidFill>
              </a:rPr>
              <a:t>Collision, flat optics</a:t>
            </a:r>
          </a:p>
          <a:p>
            <a:r>
              <a:rPr lang="en-US" sz="1350" dirty="0">
                <a:solidFill>
                  <a:schemeClr val="accent5"/>
                </a:solidFill>
              </a:rPr>
              <a:t>octupoles = 0 A</a:t>
            </a:r>
          </a:p>
          <a:p>
            <a:r>
              <a:rPr lang="en-US" sz="1350" dirty="0">
                <a:solidFill>
                  <a:schemeClr val="accent5"/>
                </a:solidFill>
              </a:rPr>
              <a:t>Q’= 3</a:t>
            </a:r>
          </a:p>
          <a:p>
            <a:r>
              <a:rPr lang="en-US" sz="1350" dirty="0" err="1">
                <a:solidFill>
                  <a:schemeClr val="accent5"/>
                </a:solidFill>
              </a:rPr>
              <a:t>Qx</a:t>
            </a:r>
            <a:r>
              <a:rPr lang="en-US" sz="1350" dirty="0">
                <a:solidFill>
                  <a:schemeClr val="accent5"/>
                </a:solidFill>
              </a:rPr>
              <a:t> = 62.31   </a:t>
            </a:r>
            <a:r>
              <a:rPr lang="en-US" sz="1350" dirty="0" err="1">
                <a:solidFill>
                  <a:schemeClr val="accent5"/>
                </a:solidFill>
              </a:rPr>
              <a:t>Qy</a:t>
            </a:r>
            <a:r>
              <a:rPr lang="en-US" sz="1350" dirty="0">
                <a:solidFill>
                  <a:schemeClr val="accent5"/>
                </a:solidFill>
              </a:rPr>
              <a:t> = 60.32</a:t>
            </a:r>
          </a:p>
          <a:p>
            <a:r>
              <a:rPr lang="en-US" sz="1350" dirty="0" err="1">
                <a:solidFill>
                  <a:schemeClr val="accent5"/>
                </a:solidFill>
              </a:rPr>
              <a:t>xing</a:t>
            </a:r>
            <a:r>
              <a:rPr lang="en-US" sz="1350" dirty="0">
                <a:solidFill>
                  <a:schemeClr val="accent5"/>
                </a:solidFill>
              </a:rPr>
              <a:t> = 250 </a:t>
            </a:r>
            <a:r>
              <a:rPr lang="en-US" sz="1350" dirty="0" err="1">
                <a:solidFill>
                  <a:schemeClr val="accent5"/>
                </a:solidFill>
                <a:latin typeface="Symbol" pitchFamily="2" charset="2"/>
              </a:rPr>
              <a:t>m</a:t>
            </a:r>
            <a:r>
              <a:rPr lang="en-US" sz="1350" dirty="0" err="1">
                <a:solidFill>
                  <a:schemeClr val="accent5"/>
                </a:solidFill>
              </a:rPr>
              <a:t>rad</a:t>
            </a:r>
            <a:endParaRPr lang="en-US" sz="1350" dirty="0">
              <a:solidFill>
                <a:schemeClr val="accent5"/>
              </a:solidFill>
            </a:endParaRPr>
          </a:p>
          <a:p>
            <a:endParaRPr lang="en-US" sz="1350" dirty="0"/>
          </a:p>
        </p:txBody>
      </p:sp>
      <p:sp>
        <p:nvSpPr>
          <p:cNvPr id="2" name="TextBox 1">
            <a:extLst>
              <a:ext uri="{FF2B5EF4-FFF2-40B4-BE49-F238E27FC236}">
                <a16:creationId xmlns:a16="http://schemas.microsoft.com/office/drawing/2014/main" id="{069C0BBF-DA7E-6C42-A54B-DDE63307F617}"/>
              </a:ext>
            </a:extLst>
          </p:cNvPr>
          <p:cNvSpPr txBox="1"/>
          <p:nvPr/>
        </p:nvSpPr>
        <p:spPr>
          <a:xfrm>
            <a:off x="5652000" y="4464000"/>
            <a:ext cx="3024336" cy="369332"/>
          </a:xfrm>
          <a:prstGeom prst="rect">
            <a:avLst/>
          </a:prstGeom>
          <a:noFill/>
        </p:spPr>
        <p:txBody>
          <a:bodyPr wrap="square" rtlCol="0">
            <a:spAutoFit/>
          </a:bodyPr>
          <a:lstStyle/>
          <a:p>
            <a:r>
              <a:rPr lang="en-GB" b="1" dirty="0">
                <a:solidFill>
                  <a:srgbClr val="0713FF"/>
                </a:solidFill>
              </a:rPr>
              <a:t>No impact of b2 on DA</a:t>
            </a:r>
          </a:p>
        </p:txBody>
      </p:sp>
      <p:sp>
        <p:nvSpPr>
          <p:cNvPr id="13" name="TextBox 12">
            <a:extLst>
              <a:ext uri="{FF2B5EF4-FFF2-40B4-BE49-F238E27FC236}">
                <a16:creationId xmlns:a16="http://schemas.microsoft.com/office/drawing/2014/main" id="{82AFEF44-9E50-CB44-9468-480E8DE2C3C0}"/>
              </a:ext>
            </a:extLst>
          </p:cNvPr>
          <p:cNvSpPr txBox="1"/>
          <p:nvPr/>
        </p:nvSpPr>
        <p:spPr>
          <a:xfrm>
            <a:off x="5652000" y="2196000"/>
            <a:ext cx="3024336" cy="369332"/>
          </a:xfrm>
          <a:prstGeom prst="rect">
            <a:avLst/>
          </a:prstGeom>
          <a:noFill/>
        </p:spPr>
        <p:txBody>
          <a:bodyPr wrap="square" rtlCol="0">
            <a:spAutoFit/>
          </a:bodyPr>
          <a:lstStyle/>
          <a:p>
            <a:r>
              <a:rPr lang="en-GB" b="1" dirty="0">
                <a:solidFill>
                  <a:srgbClr val="0713FF"/>
                </a:solidFill>
              </a:rPr>
              <a:t>No impact of b2 on DA</a:t>
            </a:r>
          </a:p>
        </p:txBody>
      </p:sp>
      <p:sp>
        <p:nvSpPr>
          <p:cNvPr id="3" name="TextBox 2">
            <a:extLst>
              <a:ext uri="{FF2B5EF4-FFF2-40B4-BE49-F238E27FC236}">
                <a16:creationId xmlns:a16="http://schemas.microsoft.com/office/drawing/2014/main" id="{D1380612-8817-2547-8364-49D5305E168B}"/>
              </a:ext>
            </a:extLst>
          </p:cNvPr>
          <p:cNvSpPr txBox="1"/>
          <p:nvPr/>
        </p:nvSpPr>
        <p:spPr>
          <a:xfrm>
            <a:off x="1043608" y="2499742"/>
            <a:ext cx="4104456" cy="646331"/>
          </a:xfrm>
          <a:prstGeom prst="rect">
            <a:avLst/>
          </a:prstGeom>
          <a:noFill/>
        </p:spPr>
        <p:txBody>
          <a:bodyPr wrap="square" rtlCol="0">
            <a:spAutoFit/>
          </a:bodyPr>
          <a:lstStyle/>
          <a:p>
            <a:r>
              <a:rPr lang="en-GB" b="1" dirty="0">
                <a:solidFill>
                  <a:srgbClr val="0713FF"/>
                </a:solidFill>
              </a:rPr>
              <a:t>Impact of b2 errors on optics to be assessed, but local correctors exist </a:t>
            </a:r>
          </a:p>
        </p:txBody>
      </p:sp>
    </p:spTree>
    <p:extLst>
      <p:ext uri="{BB962C8B-B14F-4D97-AF65-F5344CB8AC3E}">
        <p14:creationId xmlns:p14="http://schemas.microsoft.com/office/powerpoint/2010/main" val="4062003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12000" y="-20538"/>
            <a:ext cx="7920000" cy="540000"/>
          </a:xfrm>
        </p:spPr>
        <p:txBody>
          <a:bodyPr/>
          <a:lstStyle/>
          <a:p>
            <a:r>
              <a:rPr lang="en-US" sz="3200" dirty="0"/>
              <a:t>Outline</a:t>
            </a:r>
            <a:endParaRPr lang="en-GB" dirty="0"/>
          </a:p>
        </p:txBody>
      </p:sp>
      <p:sp>
        <p:nvSpPr>
          <p:cNvPr id="9" name="Espace réservé du contenu 8"/>
          <p:cNvSpPr>
            <a:spLocks noGrp="1"/>
          </p:cNvSpPr>
          <p:nvPr>
            <p:ph idx="1"/>
          </p:nvPr>
        </p:nvSpPr>
        <p:spPr>
          <a:xfrm>
            <a:off x="827584" y="691728"/>
            <a:ext cx="7499136" cy="3680222"/>
          </a:xfrm>
        </p:spPr>
        <p:txBody>
          <a:bodyPr>
            <a:normAutofit/>
          </a:bodyPr>
          <a:lstStyle/>
          <a:p>
            <a:pPr marL="0" indent="0" algn="l">
              <a:buNone/>
            </a:pPr>
            <a:endParaRPr lang="el-GR" dirty="0"/>
          </a:p>
          <a:p>
            <a:pPr algn="l"/>
            <a:r>
              <a:rPr lang="en-US" dirty="0"/>
              <a:t>Main results about FQ steering using V1.0</a:t>
            </a:r>
          </a:p>
          <a:p>
            <a:pPr algn="l"/>
            <a:r>
              <a:rPr lang="en-US" dirty="0"/>
              <a:t>Implementation of tools for V1.4</a:t>
            </a:r>
          </a:p>
          <a:p>
            <a:pPr algn="l"/>
            <a:r>
              <a:rPr lang="en-US" dirty="0"/>
              <a:t>First results of studies using V1.4</a:t>
            </a:r>
          </a:p>
          <a:p>
            <a:pPr algn="l"/>
            <a:r>
              <a:rPr lang="el-GR" dirty="0"/>
              <a:t>Outlook</a:t>
            </a:r>
          </a:p>
        </p:txBody>
      </p:sp>
      <p:sp>
        <p:nvSpPr>
          <p:cNvPr id="4" name="Espace réservé du pied de page 3"/>
          <p:cNvSpPr>
            <a:spLocks noGrp="1"/>
          </p:cNvSpPr>
          <p:nvPr>
            <p:ph type="ftr" sz="quarter" idx="11"/>
          </p:nvPr>
        </p:nvSpPr>
        <p:spPr/>
        <p:txBody>
          <a:bodyPr/>
          <a:lstStyle/>
          <a:p>
            <a:r>
              <a:rPr lang="fr-FR" noProof="0"/>
              <a:t>M. Giovannozzi -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6" name="Immagine 7">
            <a:extLst>
              <a:ext uri="{FF2B5EF4-FFF2-40B4-BE49-F238E27FC236}">
                <a16:creationId xmlns:a16="http://schemas.microsoft.com/office/drawing/2014/main" id="{BE7C4EA4-057B-A34F-9221-CC89B031F6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6203" y="4186325"/>
            <a:ext cx="1090150" cy="554159"/>
          </a:xfrm>
          <a:prstGeom prst="rect">
            <a:avLst/>
          </a:prstGeom>
        </p:spPr>
      </p:pic>
      <p:pic>
        <p:nvPicPr>
          <p:cNvPr id="7" name="Immagine 8">
            <a:extLst>
              <a:ext uri="{FF2B5EF4-FFF2-40B4-BE49-F238E27FC236}">
                <a16:creationId xmlns:a16="http://schemas.microsoft.com/office/drawing/2014/main" id="{349E6006-37DD-7444-A058-499FDCFD68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3795886"/>
            <a:ext cx="1325742" cy="435792"/>
          </a:xfrm>
          <a:prstGeom prst="rect">
            <a:avLst/>
          </a:prstGeom>
        </p:spPr>
      </p:pic>
      <p:sp>
        <p:nvSpPr>
          <p:cNvPr id="10" name="Sous-titre 2">
            <a:extLst>
              <a:ext uri="{FF2B5EF4-FFF2-40B4-BE49-F238E27FC236}">
                <a16:creationId xmlns:a16="http://schemas.microsoft.com/office/drawing/2014/main" id="{E3AF2827-C83E-304E-B541-1BED471F413B}"/>
              </a:ext>
            </a:extLst>
          </p:cNvPr>
          <p:cNvSpPr txBox="1">
            <a:spLocks/>
          </p:cNvSpPr>
          <p:nvPr/>
        </p:nvSpPr>
        <p:spPr>
          <a:xfrm>
            <a:off x="2339752" y="3795886"/>
            <a:ext cx="6451064" cy="990600"/>
          </a:xfrm>
          <a:prstGeom prst="rect">
            <a:avLst/>
          </a:prstGeom>
        </p:spPr>
        <p:txBody>
          <a:bodyPr vert="horz" lIns="0" tIns="0" rIns="0" bIns="0"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2000" b="1" i="1" dirty="0">
                <a:solidFill>
                  <a:srgbClr val="0713FF"/>
                </a:solidFill>
              </a:rPr>
              <a:t>We greatly acknowledge all BOINC volunteers who supported </a:t>
            </a:r>
            <a:r>
              <a:rPr lang="en-US" sz="2000" b="1" i="1" dirty="0" err="1">
                <a:solidFill>
                  <a:srgbClr val="0713FF"/>
                </a:solidFill>
              </a:rPr>
              <a:t>LHC@Home</a:t>
            </a:r>
            <a:r>
              <a:rPr lang="en-US" sz="2000" b="1" i="1" dirty="0">
                <a:solidFill>
                  <a:srgbClr val="0713FF"/>
                </a:solidFill>
              </a:rPr>
              <a:t> project, giving for free their CPU time and allowing these results to be produced</a:t>
            </a:r>
          </a:p>
        </p:txBody>
      </p:sp>
    </p:spTree>
    <p:extLst>
      <p:ext uri="{BB962C8B-B14F-4D97-AF65-F5344CB8AC3E}">
        <p14:creationId xmlns:p14="http://schemas.microsoft.com/office/powerpoint/2010/main" val="3690063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txBox="1">
            <a:spLocks/>
          </p:cNvSpPr>
          <p:nvPr/>
        </p:nvSpPr>
        <p:spPr>
          <a:xfrm>
            <a:off x="611560" y="736277"/>
            <a:ext cx="7920880" cy="3851697"/>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2400" dirty="0"/>
              <a:t>Tracking activities for V1.4 are in fully swing</a:t>
            </a:r>
          </a:p>
          <a:p>
            <a:pPr algn="just"/>
            <a:r>
              <a:rPr lang="en-US" sz="2400" dirty="0"/>
              <a:t>Some hot topics under study</a:t>
            </a:r>
          </a:p>
          <a:p>
            <a:pPr lvl="1" algn="just"/>
            <a:r>
              <a:rPr lang="en-US" sz="2000" b="1" dirty="0"/>
              <a:t>Study whether phase advance can be used to increase DA (already successfully done for V1.0)</a:t>
            </a:r>
          </a:p>
          <a:p>
            <a:pPr lvl="1" algn="just"/>
            <a:r>
              <a:rPr lang="en-US" sz="2000" b="1" dirty="0"/>
              <a:t>Provide FQ acceptance criteria for MCBXFs</a:t>
            </a:r>
          </a:p>
          <a:p>
            <a:pPr lvl="1" algn="just"/>
            <a:r>
              <a:rPr lang="en-US" sz="2000" b="1" dirty="0"/>
              <a:t>Disentangle direct effects of b3 and of its feed down to b2, e.g. for MCBXF </a:t>
            </a:r>
          </a:p>
          <a:p>
            <a:pPr algn="just"/>
            <a:r>
              <a:rPr lang="en-US" sz="2400" b="1" dirty="0">
                <a:solidFill>
                  <a:srgbClr val="0713FF"/>
                </a:solidFill>
              </a:rPr>
              <a:t>Establish a firm link between DA and beam lifetime (already in good shape for individual studies, but not used at the design level, yet).</a:t>
            </a:r>
            <a:endParaRPr lang="en-US" sz="2400" dirty="0"/>
          </a:p>
        </p:txBody>
      </p:sp>
      <p:sp>
        <p:nvSpPr>
          <p:cNvPr id="8" name="Titre 7"/>
          <p:cNvSpPr>
            <a:spLocks noGrp="1"/>
          </p:cNvSpPr>
          <p:nvPr>
            <p:ph type="title"/>
          </p:nvPr>
        </p:nvSpPr>
        <p:spPr>
          <a:xfrm>
            <a:off x="612000" y="-20538"/>
            <a:ext cx="7920000" cy="540000"/>
          </a:xfrm>
        </p:spPr>
        <p:txBody>
          <a:bodyPr/>
          <a:lstStyle/>
          <a:p>
            <a:r>
              <a:rPr lang="en-GB" sz="3200" dirty="0"/>
              <a:t>Outlook</a:t>
            </a:r>
            <a:endParaRPr lang="en-GB" dirty="0"/>
          </a:p>
        </p:txBody>
      </p:sp>
      <p:sp>
        <p:nvSpPr>
          <p:cNvPr id="4" name="Espace réservé du pied de page 3"/>
          <p:cNvSpPr>
            <a:spLocks noGrp="1"/>
          </p:cNvSpPr>
          <p:nvPr>
            <p:ph type="ftr" sz="quarter" idx="11"/>
          </p:nvPr>
        </p:nvSpPr>
        <p:spPr/>
        <p:txBody>
          <a:bodyPr/>
          <a:lstStyle/>
          <a:p>
            <a:r>
              <a:rPr lang="fr-FR" noProof="0"/>
              <a:t>M. Giovannozzi -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20</a:t>
            </a:fld>
            <a:endParaRPr lang="fr-FR"/>
          </a:p>
        </p:txBody>
      </p:sp>
    </p:spTree>
    <p:extLst>
      <p:ext uri="{BB962C8B-B14F-4D97-AF65-F5344CB8AC3E}">
        <p14:creationId xmlns:p14="http://schemas.microsoft.com/office/powerpoint/2010/main" val="30668374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Thank you for your attention!</a:t>
            </a:r>
          </a:p>
        </p:txBody>
      </p:sp>
      <p:sp>
        <p:nvSpPr>
          <p:cNvPr id="3" name="Espace réservé du pied de page 2"/>
          <p:cNvSpPr>
            <a:spLocks noGrp="1"/>
          </p:cNvSpPr>
          <p:nvPr>
            <p:ph type="ftr" sz="quarter" idx="11"/>
          </p:nvPr>
        </p:nvSpPr>
        <p:spPr/>
        <p:txBody>
          <a:bodyPr/>
          <a:lstStyle/>
          <a:p>
            <a:r>
              <a:rPr lang="fr-FR" noProof="0"/>
              <a:t>M. Giovannozzi - CERN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21</a:t>
            </a:fld>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noProof="0"/>
              <a:t>M. Giovannozzi -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pic>
        <p:nvPicPr>
          <p:cNvPr id="2" name="Picture 1">
            <a:extLst>
              <a:ext uri="{FF2B5EF4-FFF2-40B4-BE49-F238E27FC236}">
                <a16:creationId xmlns:a16="http://schemas.microsoft.com/office/drawing/2014/main" id="{CA091E44-5703-8942-BDA1-42B7CDED9DD5}"/>
              </a:ext>
            </a:extLst>
          </p:cNvPr>
          <p:cNvPicPr>
            <a:picLocks noChangeAspect="1"/>
          </p:cNvPicPr>
          <p:nvPr/>
        </p:nvPicPr>
        <p:blipFill rotWithShape="1">
          <a:blip r:embed="rId3"/>
          <a:srcRect b="10499"/>
          <a:stretch/>
        </p:blipFill>
        <p:spPr>
          <a:xfrm>
            <a:off x="36000" y="540000"/>
            <a:ext cx="4513851" cy="4603500"/>
          </a:xfrm>
          <a:prstGeom prst="rect">
            <a:avLst/>
          </a:prstGeom>
        </p:spPr>
      </p:pic>
      <p:pic>
        <p:nvPicPr>
          <p:cNvPr id="7" name="Picture 6">
            <a:extLst>
              <a:ext uri="{FF2B5EF4-FFF2-40B4-BE49-F238E27FC236}">
                <a16:creationId xmlns:a16="http://schemas.microsoft.com/office/drawing/2014/main" id="{7DA42849-ACBD-0849-9C7D-8500005AAE46}"/>
              </a:ext>
            </a:extLst>
          </p:cNvPr>
          <p:cNvPicPr>
            <a:picLocks noChangeAspect="1"/>
          </p:cNvPicPr>
          <p:nvPr/>
        </p:nvPicPr>
        <p:blipFill rotWithShape="1">
          <a:blip r:embed="rId4"/>
          <a:srcRect b="10499"/>
          <a:stretch/>
        </p:blipFill>
        <p:spPr>
          <a:xfrm>
            <a:off x="4608000" y="540000"/>
            <a:ext cx="4513851" cy="4603500"/>
          </a:xfrm>
          <a:prstGeom prst="rect">
            <a:avLst/>
          </a:prstGeom>
        </p:spPr>
      </p:pic>
      <p:sp>
        <p:nvSpPr>
          <p:cNvPr id="8" name="Titre 7"/>
          <p:cNvSpPr>
            <a:spLocks noGrp="1"/>
          </p:cNvSpPr>
          <p:nvPr>
            <p:ph type="title"/>
          </p:nvPr>
        </p:nvSpPr>
        <p:spPr>
          <a:xfrm>
            <a:off x="179512" y="-20538"/>
            <a:ext cx="7920000" cy="720080"/>
          </a:xfrm>
        </p:spPr>
        <p:txBody>
          <a:bodyPr/>
          <a:lstStyle/>
          <a:p>
            <a:r>
              <a:rPr lang="en-US" sz="3200" dirty="0"/>
              <a:t>Main results of FQ studies using V1.0</a:t>
            </a:r>
            <a:endParaRPr lang="en-GB" dirty="0"/>
          </a:p>
        </p:txBody>
      </p:sp>
    </p:spTree>
    <p:extLst>
      <p:ext uri="{BB962C8B-B14F-4D97-AF65-F5344CB8AC3E}">
        <p14:creationId xmlns:p14="http://schemas.microsoft.com/office/powerpoint/2010/main" val="4250999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12000" y="-20538"/>
            <a:ext cx="7920000" cy="936104"/>
          </a:xfrm>
        </p:spPr>
        <p:txBody>
          <a:bodyPr/>
          <a:lstStyle/>
          <a:p>
            <a:r>
              <a:rPr lang="en-US" sz="3200" dirty="0"/>
              <a:t>MQXF, MCBRD, and MCBXF FQ and V1.0</a:t>
            </a:r>
            <a:endParaRPr lang="en-GB" dirty="0"/>
          </a:p>
        </p:txBody>
      </p:sp>
      <p:sp>
        <p:nvSpPr>
          <p:cNvPr id="9" name="Espace réservé du contenu 8"/>
          <p:cNvSpPr>
            <a:spLocks noGrp="1"/>
          </p:cNvSpPr>
          <p:nvPr>
            <p:ph idx="1"/>
          </p:nvPr>
        </p:nvSpPr>
        <p:spPr>
          <a:xfrm>
            <a:off x="827584" y="835744"/>
            <a:ext cx="7499136" cy="3680222"/>
          </a:xfrm>
        </p:spPr>
        <p:txBody>
          <a:bodyPr>
            <a:normAutofit fontScale="77500" lnSpcReduction="20000"/>
          </a:bodyPr>
          <a:lstStyle/>
          <a:p>
            <a:pPr algn="l"/>
            <a:r>
              <a:rPr lang="en-US" dirty="0"/>
              <a:t>Analysis of the impact of some large multipoles (a3, b3, a4, b5, b6), resulting in the decision to increase the strength of the non-linear correctors in the corrector package.</a:t>
            </a:r>
          </a:p>
          <a:p>
            <a:pPr algn="l"/>
            <a:r>
              <a:rPr lang="en-US" dirty="0"/>
              <a:t>Involved situation for the analysis of the impact of the FQ of orbit correctors.</a:t>
            </a:r>
          </a:p>
          <a:p>
            <a:pPr algn="l"/>
            <a:r>
              <a:rPr lang="en-US" dirty="0"/>
              <a:t>Stronger impact of FQ of MCBXFs with respect to that of MCBRDs.</a:t>
            </a:r>
          </a:p>
          <a:p>
            <a:pPr algn="l"/>
            <a:r>
              <a:rPr lang="en-US" dirty="0"/>
              <a:t>Very strong impact of the assumed signs for the field errors of the MCBXF. This indicates that there are strong compensation effects between the FQ of the various magnets in the IR.</a:t>
            </a:r>
          </a:p>
          <a:p>
            <a:pPr algn="l"/>
            <a:endParaRPr lang="el-GR" dirty="0"/>
          </a:p>
        </p:txBody>
      </p:sp>
      <p:sp>
        <p:nvSpPr>
          <p:cNvPr id="4" name="Espace réservé du pied de page 3"/>
          <p:cNvSpPr>
            <a:spLocks noGrp="1"/>
          </p:cNvSpPr>
          <p:nvPr>
            <p:ph type="ftr" sz="quarter" idx="11"/>
          </p:nvPr>
        </p:nvSpPr>
        <p:spPr/>
        <p:txBody>
          <a:bodyPr/>
          <a:lstStyle/>
          <a:p>
            <a:r>
              <a:rPr lang="fr-FR" noProof="0"/>
              <a:t>M. Giovannozzi -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1376324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12000" y="-20538"/>
            <a:ext cx="7920000" cy="936104"/>
          </a:xfrm>
        </p:spPr>
        <p:txBody>
          <a:bodyPr/>
          <a:lstStyle/>
          <a:p>
            <a:r>
              <a:rPr lang="en-US" sz="3200" dirty="0"/>
              <a:t>MQXF, MCBRD, and MCBXF FQ and V1.0</a:t>
            </a:r>
            <a:endParaRPr lang="en-GB" dirty="0"/>
          </a:p>
        </p:txBody>
      </p:sp>
      <p:sp>
        <p:nvSpPr>
          <p:cNvPr id="4" name="Espace réservé du pied de page 3"/>
          <p:cNvSpPr>
            <a:spLocks noGrp="1"/>
          </p:cNvSpPr>
          <p:nvPr>
            <p:ph type="ftr" sz="quarter" idx="11"/>
          </p:nvPr>
        </p:nvSpPr>
        <p:spPr/>
        <p:txBody>
          <a:bodyPr/>
          <a:lstStyle/>
          <a:p>
            <a:r>
              <a:rPr lang="fr-FR" noProof="0"/>
              <a:t>M. Giovannozzi -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a:t>
            </a:fld>
            <a:endParaRPr lang="fr-FR"/>
          </a:p>
        </p:txBody>
      </p:sp>
      <p:pic>
        <p:nvPicPr>
          <p:cNvPr id="3" name="Picture 2">
            <a:extLst>
              <a:ext uri="{FF2B5EF4-FFF2-40B4-BE49-F238E27FC236}">
                <a16:creationId xmlns:a16="http://schemas.microsoft.com/office/drawing/2014/main" id="{3978428C-C0C8-D64D-9ED2-69B85FFDAD62}"/>
              </a:ext>
            </a:extLst>
          </p:cNvPr>
          <p:cNvPicPr>
            <a:picLocks noChangeAspect="1"/>
          </p:cNvPicPr>
          <p:nvPr/>
        </p:nvPicPr>
        <p:blipFill>
          <a:blip r:embed="rId3"/>
          <a:stretch>
            <a:fillRect/>
          </a:stretch>
        </p:blipFill>
        <p:spPr>
          <a:xfrm>
            <a:off x="2699792" y="848057"/>
            <a:ext cx="6414440" cy="4315981"/>
          </a:xfrm>
          <a:prstGeom prst="rect">
            <a:avLst/>
          </a:prstGeom>
        </p:spPr>
      </p:pic>
      <p:sp>
        <p:nvSpPr>
          <p:cNvPr id="9" name="Espace réservé du contenu 8"/>
          <p:cNvSpPr>
            <a:spLocks noGrp="1"/>
          </p:cNvSpPr>
          <p:nvPr>
            <p:ph idx="1"/>
          </p:nvPr>
        </p:nvSpPr>
        <p:spPr>
          <a:xfrm>
            <a:off x="29412" y="2931790"/>
            <a:ext cx="3606484" cy="1728192"/>
          </a:xfrm>
        </p:spPr>
        <p:txBody>
          <a:bodyPr>
            <a:normAutofit fontScale="47500" lnSpcReduction="20000"/>
          </a:bodyPr>
          <a:lstStyle/>
          <a:p>
            <a:pPr algn="l"/>
            <a:r>
              <a:rPr lang="en-US" dirty="0"/>
              <a:t>The strength budget is divided into</a:t>
            </a:r>
          </a:p>
          <a:p>
            <a:pPr lvl="1" algn="l"/>
            <a:r>
              <a:rPr lang="en-US" dirty="0"/>
              <a:t>Separation/crossing bumps (fully known)</a:t>
            </a:r>
          </a:p>
          <a:p>
            <a:pPr lvl="1" algn="l"/>
            <a:r>
              <a:rPr lang="en-US" dirty="0"/>
              <a:t>Orbit correction (estimate available)</a:t>
            </a:r>
          </a:p>
          <a:p>
            <a:pPr lvl="1" algn="l"/>
            <a:r>
              <a:rPr lang="en-US" dirty="0"/>
              <a:t>Triplets misalignments (not fully known)</a:t>
            </a:r>
          </a:p>
          <a:p>
            <a:pPr algn="l"/>
            <a:r>
              <a:rPr lang="en-US" dirty="0"/>
              <a:t>A Monte Carlo over all possible configurations should be performed: we do not know a priori what is the configuration producing the worst DA.</a:t>
            </a:r>
          </a:p>
          <a:p>
            <a:pPr algn="l"/>
            <a:r>
              <a:rPr lang="en-US" dirty="0"/>
              <a:t>All this is outside of our simulations capabilities!</a:t>
            </a:r>
          </a:p>
        </p:txBody>
      </p:sp>
      <p:sp>
        <p:nvSpPr>
          <p:cNvPr id="6" name="TextBox 5">
            <a:extLst>
              <a:ext uri="{FF2B5EF4-FFF2-40B4-BE49-F238E27FC236}">
                <a16:creationId xmlns:a16="http://schemas.microsoft.com/office/drawing/2014/main" id="{5B375FD3-2609-F74D-BFCB-26AE0A06D742}"/>
              </a:ext>
            </a:extLst>
          </p:cNvPr>
          <p:cNvSpPr txBox="1"/>
          <p:nvPr/>
        </p:nvSpPr>
        <p:spPr>
          <a:xfrm>
            <a:off x="383349" y="848057"/>
            <a:ext cx="2592288" cy="646331"/>
          </a:xfrm>
          <a:prstGeom prst="rect">
            <a:avLst/>
          </a:prstGeom>
          <a:noFill/>
        </p:spPr>
        <p:txBody>
          <a:bodyPr wrap="square" rtlCol="0">
            <a:spAutoFit/>
          </a:bodyPr>
          <a:lstStyle/>
          <a:p>
            <a:r>
              <a:rPr lang="en-GB" dirty="0">
                <a:solidFill>
                  <a:schemeClr val="accent5"/>
                </a:solidFill>
              </a:rPr>
              <a:t>Example for the MCBXF orbit correctors</a:t>
            </a:r>
          </a:p>
        </p:txBody>
      </p:sp>
    </p:spTree>
    <p:extLst>
      <p:ext uri="{BB962C8B-B14F-4D97-AF65-F5344CB8AC3E}">
        <p14:creationId xmlns:p14="http://schemas.microsoft.com/office/powerpoint/2010/main" val="2068537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0538"/>
            <a:ext cx="7920000" cy="540000"/>
          </a:xfrm>
        </p:spPr>
        <p:txBody>
          <a:bodyPr/>
          <a:lstStyle/>
          <a:p>
            <a:r>
              <a:rPr lang="en-GB" sz="3200" dirty="0"/>
              <a:t>Implementation of tools for V1.4</a:t>
            </a:r>
          </a:p>
        </p:txBody>
      </p:sp>
      <p:sp>
        <p:nvSpPr>
          <p:cNvPr id="3" name="Content Placeholder 2"/>
          <p:cNvSpPr>
            <a:spLocks noGrp="1"/>
          </p:cNvSpPr>
          <p:nvPr>
            <p:ph idx="1"/>
          </p:nvPr>
        </p:nvSpPr>
        <p:spPr>
          <a:xfrm>
            <a:off x="539552" y="602478"/>
            <a:ext cx="8280480" cy="4057504"/>
          </a:xfrm>
        </p:spPr>
        <p:txBody>
          <a:bodyPr>
            <a:normAutofit fontScale="92500"/>
          </a:bodyPr>
          <a:lstStyle/>
          <a:p>
            <a:pPr algn="l"/>
            <a:r>
              <a:rPr lang="en-GB" dirty="0"/>
              <a:t>Strong efforts to review the error routines used in our simulations.</a:t>
            </a:r>
          </a:p>
          <a:p>
            <a:pPr algn="l"/>
            <a:r>
              <a:rPr lang="en-GB" dirty="0"/>
              <a:t>The conventions for the signs of the multipoles depend on the connection side of the magnet.</a:t>
            </a:r>
          </a:p>
          <a:p>
            <a:pPr algn="l"/>
            <a:r>
              <a:rPr lang="en-GB" dirty="0"/>
              <a:t>The connection side might have changed with the layout version.</a:t>
            </a:r>
          </a:p>
          <a:p>
            <a:pPr algn="l"/>
            <a:r>
              <a:rPr lang="en-GB" dirty="0"/>
              <a:t>New routines have been written for the layout V1.4</a:t>
            </a:r>
          </a:p>
          <a:p>
            <a:pPr algn="l"/>
            <a:r>
              <a:rPr lang="en-GB" dirty="0"/>
              <a:t>Some features of the old routines have been fixed…</a:t>
            </a:r>
          </a:p>
        </p:txBody>
      </p:sp>
      <p:sp>
        <p:nvSpPr>
          <p:cNvPr id="4" name="Footer Placeholder 3"/>
          <p:cNvSpPr>
            <a:spLocks noGrp="1"/>
          </p:cNvSpPr>
          <p:nvPr>
            <p:ph type="ftr" sz="quarter" idx="11"/>
          </p:nvPr>
        </p:nvSpPr>
        <p:spPr/>
        <p:txBody>
          <a:bodyPr/>
          <a:lstStyle/>
          <a:p>
            <a:r>
              <a:rPr lang="fr-FR" noProof="0"/>
              <a:t>M. Giovannozzi - CERN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47454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0538"/>
            <a:ext cx="7920000" cy="540000"/>
          </a:xfrm>
        </p:spPr>
        <p:txBody>
          <a:bodyPr/>
          <a:lstStyle/>
          <a:p>
            <a:r>
              <a:rPr lang="en-GB" sz="3200" dirty="0"/>
              <a:t>MQXF magnets</a:t>
            </a:r>
          </a:p>
        </p:txBody>
      </p:sp>
      <p:sp>
        <p:nvSpPr>
          <p:cNvPr id="3" name="Content Placeholder 2"/>
          <p:cNvSpPr>
            <a:spLocks noGrp="1"/>
          </p:cNvSpPr>
          <p:nvPr>
            <p:ph idx="1"/>
          </p:nvPr>
        </p:nvSpPr>
        <p:spPr>
          <a:xfrm>
            <a:off x="467984" y="1707654"/>
            <a:ext cx="8280480" cy="3024336"/>
          </a:xfrm>
        </p:spPr>
        <p:txBody>
          <a:bodyPr>
            <a:normAutofit fontScale="92500" lnSpcReduction="10000"/>
          </a:bodyPr>
          <a:lstStyle/>
          <a:p>
            <a:pPr algn="l"/>
            <a:r>
              <a:rPr lang="en-GB" dirty="0"/>
              <a:t>Single-aperture magnets</a:t>
            </a:r>
          </a:p>
          <a:p>
            <a:pPr algn="l"/>
            <a:r>
              <a:rPr lang="en-GB" dirty="0"/>
              <a:t>Fringe fields implemented (as multipolar kicks)</a:t>
            </a:r>
          </a:p>
          <a:p>
            <a:pPr algn="l"/>
            <a:r>
              <a:rPr lang="en-GB" dirty="0"/>
              <a:t>Inverted magnets are</a:t>
            </a:r>
          </a:p>
          <a:p>
            <a:pPr lvl="1" algn="l"/>
            <a:r>
              <a:rPr lang="en-GB" dirty="0"/>
              <a:t>Q1b.R, Q2a.R, Q3b.R</a:t>
            </a:r>
          </a:p>
          <a:p>
            <a:pPr lvl="1" algn="l"/>
            <a:r>
              <a:rPr lang="en-GB" dirty="0"/>
              <a:t>Q1a.L, Q2b.L, Q3a.L</a:t>
            </a:r>
          </a:p>
          <a:p>
            <a:pPr algn="l"/>
            <a:r>
              <a:rPr lang="en-GB" dirty="0"/>
              <a:t>Previous routine implemented layout as</a:t>
            </a:r>
          </a:p>
          <a:p>
            <a:pPr lvl="1" algn="l"/>
            <a:r>
              <a:rPr lang="en-GB" dirty="0"/>
              <a:t>IP (=Q1=) (=Q2=) (=Q3=)</a:t>
            </a:r>
          </a:p>
        </p:txBody>
      </p:sp>
      <p:sp>
        <p:nvSpPr>
          <p:cNvPr id="4" name="Footer Placeholder 3"/>
          <p:cNvSpPr>
            <a:spLocks noGrp="1"/>
          </p:cNvSpPr>
          <p:nvPr>
            <p:ph type="ftr" sz="quarter" idx="11"/>
          </p:nvPr>
        </p:nvSpPr>
        <p:spPr/>
        <p:txBody>
          <a:bodyPr/>
          <a:lstStyle/>
          <a:p>
            <a:r>
              <a:rPr lang="fr-FR" noProof="0"/>
              <a:t>M. Giovannozzi - CERN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7" name="Picture 6">
            <a:extLst>
              <a:ext uri="{FF2B5EF4-FFF2-40B4-BE49-F238E27FC236}">
                <a16:creationId xmlns:a16="http://schemas.microsoft.com/office/drawing/2014/main" id="{87EBFE33-BE13-9943-9C8C-1B8D4CB1108C}"/>
              </a:ext>
            </a:extLst>
          </p:cNvPr>
          <p:cNvPicPr>
            <a:picLocks noChangeAspect="1"/>
          </p:cNvPicPr>
          <p:nvPr/>
        </p:nvPicPr>
        <p:blipFill rotWithShape="1">
          <a:blip r:embed="rId2"/>
          <a:srcRect t="40200" b="37400"/>
          <a:stretch/>
        </p:blipFill>
        <p:spPr>
          <a:xfrm>
            <a:off x="1143000" y="555526"/>
            <a:ext cx="6858000" cy="1152128"/>
          </a:xfrm>
          <a:prstGeom prst="rect">
            <a:avLst/>
          </a:prstGeom>
        </p:spPr>
      </p:pic>
    </p:spTree>
    <p:extLst>
      <p:ext uri="{BB962C8B-B14F-4D97-AF65-F5344CB8AC3E}">
        <p14:creationId xmlns:p14="http://schemas.microsoft.com/office/powerpoint/2010/main" val="1281211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0538"/>
            <a:ext cx="7920000" cy="540000"/>
          </a:xfrm>
        </p:spPr>
        <p:txBody>
          <a:bodyPr/>
          <a:lstStyle/>
          <a:p>
            <a:r>
              <a:rPr lang="en-GB" sz="3200" dirty="0"/>
              <a:t>MCBXF magnets</a:t>
            </a:r>
          </a:p>
        </p:txBody>
      </p:sp>
      <p:sp>
        <p:nvSpPr>
          <p:cNvPr id="3" name="Content Placeholder 2"/>
          <p:cNvSpPr>
            <a:spLocks noGrp="1"/>
          </p:cNvSpPr>
          <p:nvPr>
            <p:ph idx="1"/>
          </p:nvPr>
        </p:nvSpPr>
        <p:spPr>
          <a:xfrm>
            <a:off x="467984" y="1707654"/>
            <a:ext cx="8280480" cy="3024336"/>
          </a:xfrm>
        </p:spPr>
        <p:txBody>
          <a:bodyPr>
            <a:normAutofit/>
          </a:bodyPr>
          <a:lstStyle/>
          <a:p>
            <a:pPr algn="l"/>
            <a:r>
              <a:rPr lang="en-GB" dirty="0"/>
              <a:t>Single-aperture magnets</a:t>
            </a:r>
          </a:p>
          <a:p>
            <a:pPr algn="l"/>
            <a:r>
              <a:rPr lang="en-GB" dirty="0"/>
              <a:t>Inverted magnets are</a:t>
            </a:r>
          </a:p>
          <a:p>
            <a:pPr lvl="1" algn="l"/>
            <a:r>
              <a:rPr lang="en-GB" dirty="0"/>
              <a:t>MCBXFA.L, </a:t>
            </a:r>
            <a:r>
              <a:rPr lang="en-GB" dirty="0" err="1"/>
              <a:t>MCBXFBa.L</a:t>
            </a:r>
            <a:r>
              <a:rPr lang="en-GB" dirty="0"/>
              <a:t>, and </a:t>
            </a:r>
            <a:r>
              <a:rPr lang="en-GB" dirty="0" err="1"/>
              <a:t>MCBXFBb.R</a:t>
            </a:r>
            <a:endParaRPr lang="en-GB" dirty="0"/>
          </a:p>
        </p:txBody>
      </p:sp>
      <p:sp>
        <p:nvSpPr>
          <p:cNvPr id="4" name="Footer Placeholder 3"/>
          <p:cNvSpPr>
            <a:spLocks noGrp="1"/>
          </p:cNvSpPr>
          <p:nvPr>
            <p:ph type="ftr" sz="quarter" idx="11"/>
          </p:nvPr>
        </p:nvSpPr>
        <p:spPr/>
        <p:txBody>
          <a:bodyPr/>
          <a:lstStyle/>
          <a:p>
            <a:r>
              <a:rPr lang="fr-FR" noProof="0"/>
              <a:t>M. Giovannozzi - CERN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pic>
        <p:nvPicPr>
          <p:cNvPr id="8" name="Picture 7">
            <a:extLst>
              <a:ext uri="{FF2B5EF4-FFF2-40B4-BE49-F238E27FC236}">
                <a16:creationId xmlns:a16="http://schemas.microsoft.com/office/drawing/2014/main" id="{27AA10B1-B79E-BF42-B98F-BF82C9D6B451}"/>
              </a:ext>
            </a:extLst>
          </p:cNvPr>
          <p:cNvPicPr>
            <a:picLocks noChangeAspect="1"/>
          </p:cNvPicPr>
          <p:nvPr/>
        </p:nvPicPr>
        <p:blipFill rotWithShape="1">
          <a:blip r:embed="rId2"/>
          <a:srcRect t="40200" b="38800"/>
          <a:stretch/>
        </p:blipFill>
        <p:spPr>
          <a:xfrm>
            <a:off x="1143000" y="555526"/>
            <a:ext cx="6858000" cy="1080120"/>
          </a:xfrm>
          <a:prstGeom prst="rect">
            <a:avLst/>
          </a:prstGeom>
        </p:spPr>
      </p:pic>
    </p:spTree>
    <p:extLst>
      <p:ext uri="{BB962C8B-B14F-4D97-AF65-F5344CB8AC3E}">
        <p14:creationId xmlns:p14="http://schemas.microsoft.com/office/powerpoint/2010/main" val="2705486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0538"/>
            <a:ext cx="7920000" cy="540000"/>
          </a:xfrm>
        </p:spPr>
        <p:txBody>
          <a:bodyPr/>
          <a:lstStyle/>
          <a:p>
            <a:r>
              <a:rPr lang="en-GB" sz="3200" dirty="0"/>
              <a:t>MBXF magnets</a:t>
            </a:r>
          </a:p>
        </p:txBody>
      </p:sp>
      <p:sp>
        <p:nvSpPr>
          <p:cNvPr id="3" name="Content Placeholder 2"/>
          <p:cNvSpPr>
            <a:spLocks noGrp="1"/>
          </p:cNvSpPr>
          <p:nvPr>
            <p:ph idx="1"/>
          </p:nvPr>
        </p:nvSpPr>
        <p:spPr>
          <a:xfrm>
            <a:off x="467984" y="1707654"/>
            <a:ext cx="8280480" cy="3024336"/>
          </a:xfrm>
        </p:spPr>
        <p:txBody>
          <a:bodyPr>
            <a:normAutofit lnSpcReduction="10000"/>
          </a:bodyPr>
          <a:lstStyle/>
          <a:p>
            <a:pPr algn="l"/>
            <a:r>
              <a:rPr lang="en-GB" dirty="0"/>
              <a:t>Single-aperture magnets</a:t>
            </a:r>
          </a:p>
          <a:p>
            <a:pPr algn="l"/>
            <a:r>
              <a:rPr lang="en-GB" dirty="0"/>
              <a:t>No fringe fields implemented (it should be done in the future)</a:t>
            </a:r>
          </a:p>
          <a:p>
            <a:pPr algn="l"/>
            <a:r>
              <a:rPr lang="en-GB" dirty="0"/>
              <a:t>Inverted magnets are</a:t>
            </a:r>
          </a:p>
          <a:p>
            <a:pPr lvl="1" algn="l"/>
            <a:r>
              <a:rPr lang="en-GB" dirty="0"/>
              <a:t>D1.R</a:t>
            </a:r>
          </a:p>
          <a:p>
            <a:pPr algn="l"/>
            <a:r>
              <a:rPr lang="en-GB" dirty="0"/>
              <a:t>Previous routine implemented layout as</a:t>
            </a:r>
          </a:p>
          <a:p>
            <a:pPr lvl="1" algn="l"/>
            <a:r>
              <a:rPr lang="en-GB" dirty="0"/>
              <a:t>IP … (D1=)</a:t>
            </a:r>
          </a:p>
        </p:txBody>
      </p:sp>
      <p:sp>
        <p:nvSpPr>
          <p:cNvPr id="4" name="Footer Placeholder 3"/>
          <p:cNvSpPr>
            <a:spLocks noGrp="1"/>
          </p:cNvSpPr>
          <p:nvPr>
            <p:ph type="ftr" sz="quarter" idx="11"/>
          </p:nvPr>
        </p:nvSpPr>
        <p:spPr/>
        <p:txBody>
          <a:bodyPr/>
          <a:lstStyle/>
          <a:p>
            <a:r>
              <a:rPr lang="fr-FR" noProof="0"/>
              <a:t>M. Giovannozzi - CERN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pic>
        <p:nvPicPr>
          <p:cNvPr id="8" name="Picture 7">
            <a:extLst>
              <a:ext uri="{FF2B5EF4-FFF2-40B4-BE49-F238E27FC236}">
                <a16:creationId xmlns:a16="http://schemas.microsoft.com/office/drawing/2014/main" id="{3F358B5C-16A4-3E4F-8D8B-FA95804FB92E}"/>
              </a:ext>
            </a:extLst>
          </p:cNvPr>
          <p:cNvPicPr>
            <a:picLocks noChangeAspect="1"/>
          </p:cNvPicPr>
          <p:nvPr/>
        </p:nvPicPr>
        <p:blipFill rotWithShape="1">
          <a:blip r:embed="rId2"/>
          <a:srcRect t="38800" b="38801"/>
          <a:stretch/>
        </p:blipFill>
        <p:spPr>
          <a:xfrm>
            <a:off x="1143000" y="555526"/>
            <a:ext cx="6858000" cy="1152128"/>
          </a:xfrm>
          <a:prstGeom prst="rect">
            <a:avLst/>
          </a:prstGeom>
        </p:spPr>
      </p:pic>
    </p:spTree>
    <p:extLst>
      <p:ext uri="{BB962C8B-B14F-4D97-AF65-F5344CB8AC3E}">
        <p14:creationId xmlns:p14="http://schemas.microsoft.com/office/powerpoint/2010/main" val="1106535435"/>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16:9 format</Description0>
    <Note xmlns="8946e33d-fd2f-4ae4-8ee9-d90c129cdf9e">For presentations to be given at Joint HL-LHC/LARP annual meetings (US or European locations).
https://edms.cern.ch/document/1607173/</Note>
  </documentManagement>
</p:properties>
</file>

<file path=customXml/itemProps1.xml><?xml version="1.0" encoding="utf-8"?>
<ds:datastoreItem xmlns:ds="http://schemas.openxmlformats.org/officeDocument/2006/customXml" ds:itemID="{C4FA0FA1-5039-465F-BC86-6B01966C1D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A872CBE-B11C-4B5C-8E3B-8257C4220BA2}">
  <ds:schemaRefs>
    <ds:schemaRef ds:uri="http://schemas.microsoft.com/sharepoint/v3/contenttype/forms"/>
  </ds:schemaRefs>
</ds:datastoreItem>
</file>

<file path=customXml/itemProps3.xml><?xml version="1.0" encoding="utf-8"?>
<ds:datastoreItem xmlns:ds="http://schemas.openxmlformats.org/officeDocument/2006/customXml" ds:itemID="{CE8D53C2-CD29-4E3D-9B40-86F354B694A2}">
  <ds:schemaRefs>
    <ds:schemaRef ds:uri="8946e33d-fd2f-4ae4-8ee9-d90c129cdf9e"/>
    <ds:schemaRef ds:uri="http://schemas.microsoft.com/office/2006/documentManagement/types"/>
    <ds:schemaRef ds:uri="http://purl.org/dc/elements/1.1/"/>
    <ds:schemaRef ds:uri="http://purl.org/dc/dcmitype/"/>
    <ds:schemaRef ds:uri="http://purl.org/dc/terms/"/>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HLU-Pres-test01.thmx</Template>
  <TotalTime>17787</TotalTime>
  <Words>1197</Words>
  <Application>Microsoft Macintosh PowerPoint</Application>
  <PresentationFormat>On-screen Show (16:9)</PresentationFormat>
  <Paragraphs>207</Paragraphs>
  <Slides>21</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Symbol</vt:lpstr>
      <vt:lpstr>Wingdings</vt:lpstr>
      <vt:lpstr>Thème Office</vt:lpstr>
      <vt:lpstr>Update on impact of field quality</vt:lpstr>
      <vt:lpstr>Outline</vt:lpstr>
      <vt:lpstr>Main results of FQ studies using V1.0</vt:lpstr>
      <vt:lpstr>MQXF, MCBRD, and MCBXF FQ and V1.0</vt:lpstr>
      <vt:lpstr>MQXF, MCBRD, and MCBXF FQ and V1.0</vt:lpstr>
      <vt:lpstr>Implementation of tools for V1.4</vt:lpstr>
      <vt:lpstr>MQXF magnets</vt:lpstr>
      <vt:lpstr>MCBXF magnets</vt:lpstr>
      <vt:lpstr>MBXF magnets</vt:lpstr>
      <vt:lpstr>MBRD magnets</vt:lpstr>
      <vt:lpstr>MCBRD magnets</vt:lpstr>
      <vt:lpstr>MCBRD magnets</vt:lpstr>
      <vt:lpstr>MQY magnets</vt:lpstr>
      <vt:lpstr>MBH magnets</vt:lpstr>
      <vt:lpstr>Comparison of old and new routines</vt:lpstr>
      <vt:lpstr>Impact of various magnets families</vt:lpstr>
      <vt:lpstr>Comparison of round and flat optics</vt:lpstr>
      <vt:lpstr>Impact of octupoles</vt:lpstr>
      <vt:lpstr>Impact of b2 errors</vt:lpstr>
      <vt:lpstr>Outlook</vt:lpstr>
      <vt:lpstr>Thank you for your attention!</vt:lpstr>
    </vt:vector>
  </TitlesOfParts>
  <Company>APO</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HiLumi-Pres-Template-16-9-LARP</dc:title>
  <dc:creator>André-Pierre OLIVIER</dc:creator>
  <cp:lastModifiedBy>Massimo Giovannozzi</cp:lastModifiedBy>
  <cp:revision>866</cp:revision>
  <dcterms:created xsi:type="dcterms:W3CDTF">2016-03-23T13:26:05Z</dcterms:created>
  <dcterms:modified xsi:type="dcterms:W3CDTF">2019-10-15T14:40:21Z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