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4"/>
  </p:notesMasterIdLst>
  <p:sldIdLst>
    <p:sldId id="257" r:id="rId2"/>
    <p:sldId id="258" r:id="rId3"/>
    <p:sldId id="355" r:id="rId4"/>
    <p:sldId id="274" r:id="rId5"/>
    <p:sldId id="330" r:id="rId6"/>
    <p:sldId id="365" r:id="rId7"/>
    <p:sldId id="342" r:id="rId8"/>
    <p:sldId id="344" r:id="rId9"/>
    <p:sldId id="354" r:id="rId10"/>
    <p:sldId id="372" r:id="rId11"/>
    <p:sldId id="375" r:id="rId12"/>
    <p:sldId id="376" r:id="rId13"/>
    <p:sldId id="377" r:id="rId14"/>
    <p:sldId id="364" r:id="rId15"/>
    <p:sldId id="357" r:id="rId16"/>
    <p:sldId id="285" r:id="rId17"/>
    <p:sldId id="370" r:id="rId18"/>
    <p:sldId id="362" r:id="rId19"/>
    <p:sldId id="363" r:id="rId20"/>
    <p:sldId id="265" r:id="rId21"/>
    <p:sldId id="371"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6B6B"/>
    <a:srgbClr val="0093BE"/>
    <a:srgbClr val="FB963C"/>
    <a:srgbClr val="FCAD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CA83EB-C3C8-4022-AB01-A5F88955E8B5}" v="1" dt="2019-10-14T08:18:52.4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815" autoAdjust="0"/>
  </p:normalViewPr>
  <p:slideViewPr>
    <p:cSldViewPr snapToGrid="0">
      <p:cViewPr varScale="1">
        <p:scale>
          <a:sx n="83" d="100"/>
          <a:sy n="83" d="100"/>
        </p:scale>
        <p:origin x="58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Hower" userId="105cb520a8a010b1" providerId="LiveId" clId="{5ECA83EB-C3C8-4022-AB01-A5F88955E8B5}"/>
    <pc:docChg chg="undo custSel modSld">
      <pc:chgData name="Zhang Hower" userId="105cb520a8a010b1" providerId="LiveId" clId="{5ECA83EB-C3C8-4022-AB01-A5F88955E8B5}" dt="2019-10-14T09:34:37.886" v="92" actId="1035"/>
      <pc:docMkLst>
        <pc:docMk/>
      </pc:docMkLst>
      <pc:sldChg chg="modSp">
        <pc:chgData name="Zhang Hower" userId="105cb520a8a010b1" providerId="LiveId" clId="{5ECA83EB-C3C8-4022-AB01-A5F88955E8B5}" dt="2019-10-14T08:18:29.577" v="26" actId="20577"/>
        <pc:sldMkLst>
          <pc:docMk/>
          <pc:sldMk cId="1564998386" sldId="258"/>
        </pc:sldMkLst>
        <pc:spChg chg="mod">
          <ac:chgData name="Zhang Hower" userId="105cb520a8a010b1" providerId="LiveId" clId="{5ECA83EB-C3C8-4022-AB01-A5F88955E8B5}" dt="2019-10-14T08:18:29.577" v="26" actId="20577"/>
          <ac:spMkLst>
            <pc:docMk/>
            <pc:sldMk cId="1564998386" sldId="258"/>
            <ac:spMk id="3" creationId="{00000000-0000-0000-0000-000000000000}"/>
          </ac:spMkLst>
        </pc:spChg>
      </pc:sldChg>
      <pc:sldChg chg="modSp">
        <pc:chgData name="Zhang Hower" userId="105cb520a8a010b1" providerId="LiveId" clId="{5ECA83EB-C3C8-4022-AB01-A5F88955E8B5}" dt="2019-10-14T09:33:02.843" v="54" actId="20577"/>
        <pc:sldMkLst>
          <pc:docMk/>
          <pc:sldMk cId="2380698203" sldId="274"/>
        </pc:sldMkLst>
        <pc:spChg chg="mod">
          <ac:chgData name="Zhang Hower" userId="105cb520a8a010b1" providerId="LiveId" clId="{5ECA83EB-C3C8-4022-AB01-A5F88955E8B5}" dt="2019-10-14T09:33:02.843" v="54" actId="20577"/>
          <ac:spMkLst>
            <pc:docMk/>
            <pc:sldMk cId="2380698203" sldId="274"/>
            <ac:spMk id="6" creationId="{72B967F9-4FA6-46CD-BC2D-4187F6459B81}"/>
          </ac:spMkLst>
        </pc:spChg>
      </pc:sldChg>
      <pc:sldChg chg="modSp">
        <pc:chgData name="Zhang Hower" userId="105cb520a8a010b1" providerId="LiveId" clId="{5ECA83EB-C3C8-4022-AB01-A5F88955E8B5}" dt="2019-10-14T09:07:28.581" v="37" actId="208"/>
        <pc:sldMkLst>
          <pc:docMk/>
          <pc:sldMk cId="1967918700" sldId="330"/>
        </pc:sldMkLst>
        <pc:cxnChg chg="mod">
          <ac:chgData name="Zhang Hower" userId="105cb520a8a010b1" providerId="LiveId" clId="{5ECA83EB-C3C8-4022-AB01-A5F88955E8B5}" dt="2019-10-14T09:07:28.581" v="37" actId="208"/>
          <ac:cxnSpMkLst>
            <pc:docMk/>
            <pc:sldMk cId="1967918700" sldId="330"/>
            <ac:cxnSpMk id="5" creationId="{92818562-51D1-45D8-8914-59883A6FC5D6}"/>
          </ac:cxnSpMkLst>
        </pc:cxnChg>
      </pc:sldChg>
      <pc:sldChg chg="addSp modSp">
        <pc:chgData name="Zhang Hower" userId="105cb520a8a010b1" providerId="LiveId" clId="{5ECA83EB-C3C8-4022-AB01-A5F88955E8B5}" dt="2019-10-14T08:18:56.364" v="28" actId="1076"/>
        <pc:sldMkLst>
          <pc:docMk/>
          <pc:sldMk cId="2657670442" sldId="342"/>
        </pc:sldMkLst>
        <pc:spChg chg="add mod">
          <ac:chgData name="Zhang Hower" userId="105cb520a8a010b1" providerId="LiveId" clId="{5ECA83EB-C3C8-4022-AB01-A5F88955E8B5}" dt="2019-10-14T08:18:56.364" v="28" actId="1076"/>
          <ac:spMkLst>
            <pc:docMk/>
            <pc:sldMk cId="2657670442" sldId="342"/>
            <ac:spMk id="25" creationId="{C5809F3D-0200-4EA1-AC83-9D672B3406FC}"/>
          </ac:spMkLst>
        </pc:spChg>
      </pc:sldChg>
      <pc:sldChg chg="modSp">
        <pc:chgData name="Zhang Hower" userId="105cb520a8a010b1" providerId="LiveId" clId="{5ECA83EB-C3C8-4022-AB01-A5F88955E8B5}" dt="2019-10-14T08:16:35.451" v="16" actId="27636"/>
        <pc:sldMkLst>
          <pc:docMk/>
          <pc:sldMk cId="1373789797" sldId="362"/>
        </pc:sldMkLst>
        <pc:spChg chg="mod">
          <ac:chgData name="Zhang Hower" userId="105cb520a8a010b1" providerId="LiveId" clId="{5ECA83EB-C3C8-4022-AB01-A5F88955E8B5}" dt="2019-10-14T08:16:35.451" v="16" actId="27636"/>
          <ac:spMkLst>
            <pc:docMk/>
            <pc:sldMk cId="1373789797" sldId="362"/>
            <ac:spMk id="4" creationId="{B8B0DD67-9C01-4717-939F-5C704CF9F18B}"/>
          </ac:spMkLst>
        </pc:spChg>
      </pc:sldChg>
      <pc:sldChg chg="modSp">
        <pc:chgData name="Zhang Hower" userId="105cb520a8a010b1" providerId="LiveId" clId="{5ECA83EB-C3C8-4022-AB01-A5F88955E8B5}" dt="2019-10-14T09:11:26.731" v="38" actId="1582"/>
        <pc:sldMkLst>
          <pc:docMk/>
          <pc:sldMk cId="1910562208" sldId="365"/>
        </pc:sldMkLst>
        <pc:spChg chg="mod">
          <ac:chgData name="Zhang Hower" userId="105cb520a8a010b1" providerId="LiveId" clId="{5ECA83EB-C3C8-4022-AB01-A5F88955E8B5}" dt="2019-10-14T09:11:26.731" v="38" actId="1582"/>
          <ac:spMkLst>
            <pc:docMk/>
            <pc:sldMk cId="1910562208" sldId="365"/>
            <ac:spMk id="9" creationId="{DD65F68D-33BE-49D6-81EB-3A8B977350CA}"/>
          </ac:spMkLst>
        </pc:spChg>
        <pc:spChg chg="mod">
          <ac:chgData name="Zhang Hower" userId="105cb520a8a010b1" providerId="LiveId" clId="{5ECA83EB-C3C8-4022-AB01-A5F88955E8B5}" dt="2019-10-14T09:11:26.731" v="38" actId="1582"/>
          <ac:spMkLst>
            <pc:docMk/>
            <pc:sldMk cId="1910562208" sldId="365"/>
            <ac:spMk id="10" creationId="{646BAC3F-1E18-4807-B8A4-1EAA424BFDD3}"/>
          </ac:spMkLst>
        </pc:spChg>
        <pc:spChg chg="mod">
          <ac:chgData name="Zhang Hower" userId="105cb520a8a010b1" providerId="LiveId" clId="{5ECA83EB-C3C8-4022-AB01-A5F88955E8B5}" dt="2019-10-14T09:11:26.731" v="38" actId="1582"/>
          <ac:spMkLst>
            <pc:docMk/>
            <pc:sldMk cId="1910562208" sldId="365"/>
            <ac:spMk id="11" creationId="{3F450CD4-79BA-451F-8D9C-915CE24D60DC}"/>
          </ac:spMkLst>
        </pc:spChg>
        <pc:spChg chg="mod">
          <ac:chgData name="Zhang Hower" userId="105cb520a8a010b1" providerId="LiveId" clId="{5ECA83EB-C3C8-4022-AB01-A5F88955E8B5}" dt="2019-10-14T09:11:26.731" v="38" actId="1582"/>
          <ac:spMkLst>
            <pc:docMk/>
            <pc:sldMk cId="1910562208" sldId="365"/>
            <ac:spMk id="12" creationId="{2998631C-AA03-4210-9211-EBC73CC9B076}"/>
          </ac:spMkLst>
        </pc:spChg>
        <pc:spChg chg="mod">
          <ac:chgData name="Zhang Hower" userId="105cb520a8a010b1" providerId="LiveId" clId="{5ECA83EB-C3C8-4022-AB01-A5F88955E8B5}" dt="2019-10-14T09:11:26.731" v="38" actId="1582"/>
          <ac:spMkLst>
            <pc:docMk/>
            <pc:sldMk cId="1910562208" sldId="365"/>
            <ac:spMk id="13" creationId="{11BEE844-5B9E-416E-8C21-3B0FFF4B0F03}"/>
          </ac:spMkLst>
        </pc:spChg>
        <pc:spChg chg="mod">
          <ac:chgData name="Zhang Hower" userId="105cb520a8a010b1" providerId="LiveId" clId="{5ECA83EB-C3C8-4022-AB01-A5F88955E8B5}" dt="2019-10-14T09:11:26.731" v="38" actId="1582"/>
          <ac:spMkLst>
            <pc:docMk/>
            <pc:sldMk cId="1910562208" sldId="365"/>
            <ac:spMk id="14" creationId="{DE89BA78-EF08-45B9-993C-2BF248249007}"/>
          </ac:spMkLst>
        </pc:spChg>
        <pc:spChg chg="mod">
          <ac:chgData name="Zhang Hower" userId="105cb520a8a010b1" providerId="LiveId" clId="{5ECA83EB-C3C8-4022-AB01-A5F88955E8B5}" dt="2019-10-14T09:11:26.731" v="38" actId="1582"/>
          <ac:spMkLst>
            <pc:docMk/>
            <pc:sldMk cId="1910562208" sldId="365"/>
            <ac:spMk id="15" creationId="{53BDB874-E146-4733-A3AE-CDC26B0756B9}"/>
          </ac:spMkLst>
        </pc:spChg>
        <pc:spChg chg="mod">
          <ac:chgData name="Zhang Hower" userId="105cb520a8a010b1" providerId="LiveId" clId="{5ECA83EB-C3C8-4022-AB01-A5F88955E8B5}" dt="2019-10-14T09:11:26.731" v="38" actId="1582"/>
          <ac:spMkLst>
            <pc:docMk/>
            <pc:sldMk cId="1910562208" sldId="365"/>
            <ac:spMk id="16" creationId="{8184E5DC-4FE8-4EFD-A90F-65D91BFEE84B}"/>
          </ac:spMkLst>
        </pc:spChg>
        <pc:spChg chg="mod">
          <ac:chgData name="Zhang Hower" userId="105cb520a8a010b1" providerId="LiveId" clId="{5ECA83EB-C3C8-4022-AB01-A5F88955E8B5}" dt="2019-10-14T09:11:26.731" v="38" actId="1582"/>
          <ac:spMkLst>
            <pc:docMk/>
            <pc:sldMk cId="1910562208" sldId="365"/>
            <ac:spMk id="17" creationId="{82494A28-FE5F-4D18-BB8F-29BEFE2F24D9}"/>
          </ac:spMkLst>
        </pc:spChg>
        <pc:spChg chg="mod">
          <ac:chgData name="Zhang Hower" userId="105cb520a8a010b1" providerId="LiveId" clId="{5ECA83EB-C3C8-4022-AB01-A5F88955E8B5}" dt="2019-10-14T09:11:26.731" v="38" actId="1582"/>
          <ac:spMkLst>
            <pc:docMk/>
            <pc:sldMk cId="1910562208" sldId="365"/>
            <ac:spMk id="18" creationId="{2E74EAEC-4937-4123-85AA-F5157AD68A22}"/>
          </ac:spMkLst>
        </pc:spChg>
        <pc:spChg chg="mod">
          <ac:chgData name="Zhang Hower" userId="105cb520a8a010b1" providerId="LiveId" clId="{5ECA83EB-C3C8-4022-AB01-A5F88955E8B5}" dt="2019-10-14T09:11:26.731" v="38" actId="1582"/>
          <ac:spMkLst>
            <pc:docMk/>
            <pc:sldMk cId="1910562208" sldId="365"/>
            <ac:spMk id="19" creationId="{05ECAE8C-3008-4CAE-8804-2E2A45C2D9DA}"/>
          </ac:spMkLst>
        </pc:spChg>
        <pc:spChg chg="mod">
          <ac:chgData name="Zhang Hower" userId="105cb520a8a010b1" providerId="LiveId" clId="{5ECA83EB-C3C8-4022-AB01-A5F88955E8B5}" dt="2019-10-14T09:11:26.731" v="38" actId="1582"/>
          <ac:spMkLst>
            <pc:docMk/>
            <pc:sldMk cId="1910562208" sldId="365"/>
            <ac:spMk id="20" creationId="{77B09BAE-DC4B-401B-A5AE-4C0A3219E298}"/>
          </ac:spMkLst>
        </pc:spChg>
        <pc:spChg chg="mod">
          <ac:chgData name="Zhang Hower" userId="105cb520a8a010b1" providerId="LiveId" clId="{5ECA83EB-C3C8-4022-AB01-A5F88955E8B5}" dt="2019-10-14T09:11:26.731" v="38" actId="1582"/>
          <ac:spMkLst>
            <pc:docMk/>
            <pc:sldMk cId="1910562208" sldId="365"/>
            <ac:spMk id="21" creationId="{6F8363E6-9DF7-4101-9679-33DED98AE653}"/>
          </ac:spMkLst>
        </pc:spChg>
        <pc:spChg chg="mod">
          <ac:chgData name="Zhang Hower" userId="105cb520a8a010b1" providerId="LiveId" clId="{5ECA83EB-C3C8-4022-AB01-A5F88955E8B5}" dt="2019-10-14T09:11:26.731" v="38" actId="1582"/>
          <ac:spMkLst>
            <pc:docMk/>
            <pc:sldMk cId="1910562208" sldId="365"/>
            <ac:spMk id="22" creationId="{AA7B965B-00B7-432A-A605-1CE1DEC5DBC0}"/>
          </ac:spMkLst>
        </pc:spChg>
        <pc:spChg chg="mod">
          <ac:chgData name="Zhang Hower" userId="105cb520a8a010b1" providerId="LiveId" clId="{5ECA83EB-C3C8-4022-AB01-A5F88955E8B5}" dt="2019-10-14T09:11:26.731" v="38" actId="1582"/>
          <ac:spMkLst>
            <pc:docMk/>
            <pc:sldMk cId="1910562208" sldId="365"/>
            <ac:spMk id="23" creationId="{630EBF22-04BB-4ECB-B3E9-D7D61A5C2132}"/>
          </ac:spMkLst>
        </pc:spChg>
        <pc:spChg chg="mod">
          <ac:chgData name="Zhang Hower" userId="105cb520a8a010b1" providerId="LiveId" clId="{5ECA83EB-C3C8-4022-AB01-A5F88955E8B5}" dt="2019-10-14T09:11:26.731" v="38" actId="1582"/>
          <ac:spMkLst>
            <pc:docMk/>
            <pc:sldMk cId="1910562208" sldId="365"/>
            <ac:spMk id="24" creationId="{7DB9F1ED-A7FF-4EEA-B36B-A60FE493FABA}"/>
          </ac:spMkLst>
        </pc:spChg>
        <pc:spChg chg="mod">
          <ac:chgData name="Zhang Hower" userId="105cb520a8a010b1" providerId="LiveId" clId="{5ECA83EB-C3C8-4022-AB01-A5F88955E8B5}" dt="2019-10-14T09:11:26.731" v="38" actId="1582"/>
          <ac:spMkLst>
            <pc:docMk/>
            <pc:sldMk cId="1910562208" sldId="365"/>
            <ac:spMk id="25" creationId="{9A0E27E8-0790-4D18-94F8-CC60C889BBEF}"/>
          </ac:spMkLst>
        </pc:spChg>
        <pc:spChg chg="mod">
          <ac:chgData name="Zhang Hower" userId="105cb520a8a010b1" providerId="LiveId" clId="{5ECA83EB-C3C8-4022-AB01-A5F88955E8B5}" dt="2019-10-14T09:11:26.731" v="38" actId="1582"/>
          <ac:spMkLst>
            <pc:docMk/>
            <pc:sldMk cId="1910562208" sldId="365"/>
            <ac:spMk id="26" creationId="{70F8C772-B761-4AEE-9F8C-C8A62D092A72}"/>
          </ac:spMkLst>
        </pc:spChg>
        <pc:spChg chg="mod">
          <ac:chgData name="Zhang Hower" userId="105cb520a8a010b1" providerId="LiveId" clId="{5ECA83EB-C3C8-4022-AB01-A5F88955E8B5}" dt="2019-10-14T09:11:26.731" v="38" actId="1582"/>
          <ac:spMkLst>
            <pc:docMk/>
            <pc:sldMk cId="1910562208" sldId="365"/>
            <ac:spMk id="27" creationId="{AE61BDED-A50D-4FF8-B35A-1253F802DE10}"/>
          </ac:spMkLst>
        </pc:spChg>
        <pc:spChg chg="mod">
          <ac:chgData name="Zhang Hower" userId="105cb520a8a010b1" providerId="LiveId" clId="{5ECA83EB-C3C8-4022-AB01-A5F88955E8B5}" dt="2019-10-14T09:11:26.731" v="38" actId="1582"/>
          <ac:spMkLst>
            <pc:docMk/>
            <pc:sldMk cId="1910562208" sldId="365"/>
            <ac:spMk id="28" creationId="{BFA6F347-23A2-46EF-B700-561EFA17361B}"/>
          </ac:spMkLst>
        </pc:spChg>
      </pc:sldChg>
      <pc:sldChg chg="modSp">
        <pc:chgData name="Zhang Hower" userId="105cb520a8a010b1" providerId="LiveId" clId="{5ECA83EB-C3C8-4022-AB01-A5F88955E8B5}" dt="2019-10-14T09:34:37.886" v="92" actId="1035"/>
        <pc:sldMkLst>
          <pc:docMk/>
          <pc:sldMk cId="3212149264" sldId="372"/>
        </pc:sldMkLst>
        <pc:graphicFrameChg chg="mod modGraphic">
          <ac:chgData name="Zhang Hower" userId="105cb520a8a010b1" providerId="LiveId" clId="{5ECA83EB-C3C8-4022-AB01-A5F88955E8B5}" dt="2019-10-14T09:34:37.886" v="92" actId="1035"/>
          <ac:graphicFrameMkLst>
            <pc:docMk/>
            <pc:sldMk cId="3212149264" sldId="372"/>
            <ac:graphicFrameMk id="6" creationId="{4776F9AE-B821-44C8-A7EF-86EC9743208D}"/>
          </ac:graphicFrameMkLst>
        </pc:graphicFrameChg>
      </pc:sldChg>
      <pc:sldChg chg="modSp">
        <pc:chgData name="Zhang Hower" userId="105cb520a8a010b1" providerId="LiveId" clId="{5ECA83EB-C3C8-4022-AB01-A5F88955E8B5}" dt="2019-10-14T08:13:35.285" v="4" actId="20577"/>
        <pc:sldMkLst>
          <pc:docMk/>
          <pc:sldMk cId="3672639009" sldId="375"/>
        </pc:sldMkLst>
        <pc:spChg chg="mod">
          <ac:chgData name="Zhang Hower" userId="105cb520a8a010b1" providerId="LiveId" clId="{5ECA83EB-C3C8-4022-AB01-A5F88955E8B5}" dt="2019-10-14T08:13:35.285" v="4" actId="20577"/>
          <ac:spMkLst>
            <pc:docMk/>
            <pc:sldMk cId="3672639009" sldId="375"/>
            <ac:spMk id="4" creationId="{E664F2AD-22B2-49F2-B7D3-D757F164145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BE132E-F3D7-4E49-B4B1-AC6FAD9A5870}" type="datetimeFigureOut">
              <a:rPr lang="en-GB" smtClean="0"/>
              <a:t>16/10/2019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DB4B6D-2AEB-48B5-944B-80141CFF396C}" type="slidenum">
              <a:rPr lang="en-GB" smtClean="0"/>
              <a:t>‹#›</a:t>
            </a:fld>
            <a:endParaRPr lang="en-GB"/>
          </a:p>
        </p:txBody>
      </p:sp>
    </p:spTree>
    <p:extLst>
      <p:ext uri="{BB962C8B-B14F-4D97-AF65-F5344CB8AC3E}">
        <p14:creationId xmlns:p14="http://schemas.microsoft.com/office/powerpoint/2010/main" val="2879290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Good afternoon, Everyone. My name is Hao Zhang from University of Liverpool and Cockcroft Institute. I will talk about the Beam gas curtain experimental </a:t>
            </a:r>
            <a:r>
              <a:rPr lang="en-US" altLang="zh-CN" dirty="0" err="1"/>
              <a:t>programme</a:t>
            </a:r>
            <a:r>
              <a:rPr lang="en-US" altLang="zh-CN" dirty="0"/>
              <a:t>.</a:t>
            </a:r>
            <a:endParaRPr lang="en-GB" dirty="0"/>
          </a:p>
        </p:txBody>
      </p:sp>
      <p:sp>
        <p:nvSpPr>
          <p:cNvPr id="4" name="Slide Number Placeholder 3"/>
          <p:cNvSpPr>
            <a:spLocks noGrp="1"/>
          </p:cNvSpPr>
          <p:nvPr>
            <p:ph type="sldNum" sz="quarter" idx="5"/>
          </p:nvPr>
        </p:nvSpPr>
        <p:spPr/>
        <p:txBody>
          <a:bodyPr/>
          <a:lstStyle/>
          <a:p>
            <a:fld id="{16DB4B6D-2AEB-48B5-944B-80141CFF396C}" type="slidenum">
              <a:rPr lang="en-GB" smtClean="0"/>
              <a:t>1</a:t>
            </a:fld>
            <a:endParaRPr lang="en-GB"/>
          </a:p>
        </p:txBody>
      </p:sp>
    </p:spTree>
    <p:extLst>
      <p:ext uri="{BB962C8B-B14F-4D97-AF65-F5344CB8AC3E}">
        <p14:creationId xmlns:p14="http://schemas.microsoft.com/office/powerpoint/2010/main" val="3647939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DB4B6D-2AEB-48B5-944B-80141CFF396C}" type="slidenum">
              <a:rPr lang="en-GB" smtClean="0"/>
              <a:t>22</a:t>
            </a:fld>
            <a:endParaRPr lang="en-GB"/>
          </a:p>
        </p:txBody>
      </p:sp>
    </p:spTree>
    <p:extLst>
      <p:ext uri="{BB962C8B-B14F-4D97-AF65-F5344CB8AC3E}">
        <p14:creationId xmlns:p14="http://schemas.microsoft.com/office/powerpoint/2010/main" val="2184761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motivation for this project is to develop a non-invasive beam profile monitor for hollow Electron lens and HLLHC. Although it is covered before, we will briefly talk about the principle of this supersonic gas jet beam profile monitor based on beam induced fluorescence mode.</a:t>
            </a:r>
          </a:p>
          <a:p>
            <a:r>
              <a:rPr lang="en-GB" dirty="0"/>
              <a:t>Then we will discuss the progress of a prototype monitor we have built last recently as well as the experimental program.</a:t>
            </a:r>
          </a:p>
        </p:txBody>
      </p:sp>
      <p:sp>
        <p:nvSpPr>
          <p:cNvPr id="4" name="Slide Number Placeholder 3"/>
          <p:cNvSpPr>
            <a:spLocks noGrp="1"/>
          </p:cNvSpPr>
          <p:nvPr>
            <p:ph type="sldNum" sz="quarter" idx="5"/>
          </p:nvPr>
        </p:nvSpPr>
        <p:spPr/>
        <p:txBody>
          <a:bodyPr/>
          <a:lstStyle/>
          <a:p>
            <a:fld id="{16DB4B6D-2AEB-48B5-944B-80141CFF396C}" type="slidenum">
              <a:rPr lang="en-GB" smtClean="0"/>
              <a:t>2</a:t>
            </a:fld>
            <a:endParaRPr lang="en-GB"/>
          </a:p>
        </p:txBody>
      </p:sp>
    </p:spTree>
    <p:extLst>
      <p:ext uri="{BB962C8B-B14F-4D97-AF65-F5344CB8AC3E}">
        <p14:creationId xmlns:p14="http://schemas.microsoft.com/office/powerpoint/2010/main" val="156918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 to edit</a:t>
            </a:r>
          </a:p>
        </p:txBody>
      </p:sp>
      <p:sp>
        <p:nvSpPr>
          <p:cNvPr id="4" name="Slide Number Placeholder 3"/>
          <p:cNvSpPr>
            <a:spLocks noGrp="1"/>
          </p:cNvSpPr>
          <p:nvPr>
            <p:ph type="sldNum" sz="quarter" idx="5"/>
          </p:nvPr>
        </p:nvSpPr>
        <p:spPr/>
        <p:txBody>
          <a:bodyPr/>
          <a:lstStyle/>
          <a:p>
            <a:fld id="{16DB4B6D-2AEB-48B5-944B-80141CFF396C}" type="slidenum">
              <a:rPr lang="en-GB" smtClean="0"/>
              <a:t>3</a:t>
            </a:fld>
            <a:endParaRPr lang="en-GB"/>
          </a:p>
        </p:txBody>
      </p:sp>
    </p:spTree>
    <p:extLst>
      <p:ext uri="{BB962C8B-B14F-4D97-AF65-F5344CB8AC3E}">
        <p14:creationId xmlns:p14="http://schemas.microsoft.com/office/powerpoint/2010/main" val="3056306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of all, we will mention a technique been used in GSI and many other places called beam induced fluorescence profile monitor. As shown in the picture, particle beams, here the ion beam, pass through a vacuum pipe, the particles will interact with the residual gas molecules, cause the molecule to either ionized or into excite mode, or both. When the excited molecules or excited ions returned to the ground level, they will emit fluorescent light, where the wavelength of the fluorescence will depend on the energy difference  between the excited state and ground state. The cross section for the fluorescence is usually very low, and a fracture of light collecting angle can be used. To make this method practical, gases will be introduced into the system to make a local pressure bump to increase the fluorescence rate. However, the drawback is the beam loss and unwanted high vacuum pressure. Two independent camera system will be installed if a two dimensional profile is required. </a:t>
            </a:r>
          </a:p>
          <a:p>
            <a:endParaRPr lang="en-GB" dirty="0"/>
          </a:p>
          <a:p>
            <a:r>
              <a:rPr lang="en-GB" dirty="0"/>
              <a:t>Here, in our design, instead of pouring gas into the whole chamber, we use a supersonic curtain gas jet with transverse dimension about  5*0.5 mm</a:t>
            </a:r>
            <a:r>
              <a:rPr lang="en-US" altLang="zh-CN" baseline="30000" dirty="0"/>
              <a:t>2</a:t>
            </a:r>
            <a:r>
              <a:rPr lang="en-GB" altLang="zh-CN" baseline="0" dirty="0"/>
              <a:t>. The benefit of it will be the directionality of the jet, which means it could be easily pumped away. The curtain could be tilted 45 degree, which means a 2D measurement at the same time. The interaction length depends on the thickness of the gas jet, which could be optimized, which means a minimum invasive method.</a:t>
            </a:r>
            <a:r>
              <a:rPr lang="en-GB" dirty="0"/>
              <a:t> </a:t>
            </a:r>
          </a:p>
          <a:p>
            <a:endParaRPr lang="en-GB" dirty="0"/>
          </a:p>
          <a:p>
            <a:r>
              <a:rPr lang="en-GB" dirty="0"/>
              <a:t>The photon detection system is similar to one of the BIF monitor. </a:t>
            </a:r>
          </a:p>
        </p:txBody>
      </p:sp>
      <p:sp>
        <p:nvSpPr>
          <p:cNvPr id="4" name="Slide Number Placeholder 3"/>
          <p:cNvSpPr>
            <a:spLocks noGrp="1"/>
          </p:cNvSpPr>
          <p:nvPr>
            <p:ph type="sldNum" sz="quarter" idx="5"/>
          </p:nvPr>
        </p:nvSpPr>
        <p:spPr/>
        <p:txBody>
          <a:bodyPr/>
          <a:lstStyle/>
          <a:p>
            <a:fld id="{16DB4B6D-2AEB-48B5-944B-80141CFF396C}" type="slidenum">
              <a:rPr lang="en-GB" smtClean="0"/>
              <a:t>4</a:t>
            </a:fld>
            <a:endParaRPr lang="en-GB"/>
          </a:p>
        </p:txBody>
      </p:sp>
    </p:spTree>
    <p:extLst>
      <p:ext uri="{BB962C8B-B14F-4D97-AF65-F5344CB8AC3E}">
        <p14:creationId xmlns:p14="http://schemas.microsoft.com/office/powerpoint/2010/main" val="2649958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Redo the plot</a:t>
            </a:r>
          </a:p>
        </p:txBody>
      </p:sp>
      <p:sp>
        <p:nvSpPr>
          <p:cNvPr id="4" name="Slide Number Placeholder 3"/>
          <p:cNvSpPr>
            <a:spLocks noGrp="1"/>
          </p:cNvSpPr>
          <p:nvPr>
            <p:ph type="sldNum" sz="quarter" idx="10"/>
          </p:nvPr>
        </p:nvSpPr>
        <p:spPr/>
        <p:txBody>
          <a:bodyPr/>
          <a:lstStyle/>
          <a:p>
            <a:fld id="{30A45C8F-FDF4-41C2-AFD5-8A3592ABCDF6}" type="slidenum">
              <a:rPr lang="en-GB" smtClean="0"/>
              <a:t>7</a:t>
            </a:fld>
            <a:endParaRPr lang="en-GB"/>
          </a:p>
        </p:txBody>
      </p:sp>
    </p:spTree>
    <p:extLst>
      <p:ext uri="{BB962C8B-B14F-4D97-AF65-F5344CB8AC3E}">
        <p14:creationId xmlns:p14="http://schemas.microsoft.com/office/powerpoint/2010/main" val="2315065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Redo plot</a:t>
            </a:r>
          </a:p>
        </p:txBody>
      </p:sp>
      <p:sp>
        <p:nvSpPr>
          <p:cNvPr id="4" name="Slide Number Placeholder 3"/>
          <p:cNvSpPr>
            <a:spLocks noGrp="1"/>
          </p:cNvSpPr>
          <p:nvPr>
            <p:ph type="sldNum" sz="quarter" idx="5"/>
          </p:nvPr>
        </p:nvSpPr>
        <p:spPr/>
        <p:txBody>
          <a:bodyPr/>
          <a:lstStyle/>
          <a:p>
            <a:fld id="{16DB4B6D-2AEB-48B5-944B-80141CFF396C}" type="slidenum">
              <a:rPr lang="en-GB" smtClean="0"/>
              <a:t>8</a:t>
            </a:fld>
            <a:endParaRPr lang="en-GB"/>
          </a:p>
        </p:txBody>
      </p:sp>
    </p:spTree>
    <p:extLst>
      <p:ext uri="{BB962C8B-B14F-4D97-AF65-F5344CB8AC3E}">
        <p14:creationId xmlns:p14="http://schemas.microsoft.com/office/powerpoint/2010/main" val="36130973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0A45C8F-FDF4-41C2-AFD5-8A3592ABCDF6}" type="slidenum">
              <a:rPr lang="en-GB" smtClean="0"/>
              <a:t>9</a:t>
            </a:fld>
            <a:endParaRPr lang="en-GB" dirty="0"/>
          </a:p>
        </p:txBody>
      </p:sp>
    </p:spTree>
    <p:extLst>
      <p:ext uri="{BB962C8B-B14F-4D97-AF65-F5344CB8AC3E}">
        <p14:creationId xmlns:p14="http://schemas.microsoft.com/office/powerpoint/2010/main" val="279925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Multilayer </a:t>
            </a:r>
            <a:r>
              <a:rPr lang="en-US" dirty="0" err="1"/>
              <a:t>sputttering</a:t>
            </a:r>
            <a:endParaRPr lang="en-GB" dirty="0"/>
          </a:p>
        </p:txBody>
      </p:sp>
      <p:sp>
        <p:nvSpPr>
          <p:cNvPr id="4" name="Slide Number Placeholder 3"/>
          <p:cNvSpPr>
            <a:spLocks noGrp="1"/>
          </p:cNvSpPr>
          <p:nvPr>
            <p:ph type="sldNum" sz="quarter" idx="5"/>
          </p:nvPr>
        </p:nvSpPr>
        <p:spPr/>
        <p:txBody>
          <a:bodyPr/>
          <a:lstStyle/>
          <a:p>
            <a:fld id="{16DB4B6D-2AEB-48B5-944B-80141CFF396C}" type="slidenum">
              <a:rPr lang="en-GB" smtClean="0"/>
              <a:t>13</a:t>
            </a:fld>
            <a:endParaRPr lang="en-GB"/>
          </a:p>
        </p:txBody>
      </p:sp>
    </p:spTree>
    <p:extLst>
      <p:ext uri="{BB962C8B-B14F-4D97-AF65-F5344CB8AC3E}">
        <p14:creationId xmlns:p14="http://schemas.microsoft.com/office/powerpoint/2010/main" val="2817881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DB4B6D-2AEB-48B5-944B-80141CFF396C}" type="slidenum">
              <a:rPr lang="en-GB" smtClean="0"/>
              <a:t>17</a:t>
            </a:fld>
            <a:endParaRPr lang="en-GB"/>
          </a:p>
        </p:txBody>
      </p:sp>
    </p:spTree>
    <p:extLst>
      <p:ext uri="{BB962C8B-B14F-4D97-AF65-F5344CB8AC3E}">
        <p14:creationId xmlns:p14="http://schemas.microsoft.com/office/powerpoint/2010/main" val="2488192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pPr defTabSz="457189"/>
            <a:fld id="{BFDCA1C4-9514-7B4F-976F-D92F7E296653}" type="slidenum">
              <a:rPr lang="fr-FR" smtClean="0">
                <a:solidFill>
                  <a:srgbClr val="64BCD9"/>
                </a:solidFill>
              </a:rPr>
              <a:pPr defTabSz="457189"/>
              <a:t>‹#›</a:t>
            </a:fld>
            <a:endParaRPr lang="fr-FR" dirty="0">
              <a:solidFill>
                <a:srgbClr val="64BCD9"/>
              </a:solidFill>
            </a:endParaRPr>
          </a:p>
        </p:txBody>
      </p:sp>
      <p:pic>
        <p:nvPicPr>
          <p:cNvPr id="12" name="Image 11" descr="HLU-logoN-title.png"/>
          <p:cNvPicPr>
            <a:picLocks noChangeAspect="1"/>
          </p:cNvPicPr>
          <p:nvPr userDrawn="1"/>
        </p:nvPicPr>
        <p:blipFill>
          <a:blip r:embed="rId3" cstate="print"/>
          <a:stretch>
            <a:fillRect/>
          </a:stretch>
        </p:blipFill>
        <p:spPr>
          <a:xfrm>
            <a:off x="1828806" y="381003"/>
            <a:ext cx="4179545" cy="1694169"/>
          </a:xfrm>
          <a:prstGeom prst="rect">
            <a:avLst/>
          </a:prstGeom>
        </p:spPr>
      </p:pic>
      <p:sp>
        <p:nvSpPr>
          <p:cNvPr id="15" name="Espace réservé du texte 14"/>
          <p:cNvSpPr>
            <a:spLocks noGrp="1"/>
          </p:cNvSpPr>
          <p:nvPr>
            <p:ph type="body" sz="quarter" idx="14" hasCustomPrompt="1"/>
          </p:nvPr>
        </p:nvSpPr>
        <p:spPr>
          <a:xfrm>
            <a:off x="1828800" y="5899150"/>
            <a:ext cx="8640000" cy="349251"/>
          </a:xfrm>
        </p:spPr>
        <p:txBody>
          <a:bodyPr>
            <a:normAutofit/>
          </a:bodyPr>
          <a:lstStyle>
            <a:lvl1pPr marL="342892" marR="0" indent="-342892" algn="l" defTabSz="457189"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892" marR="0" lvl="0" indent="-342892" algn="l" defTabSz="457189"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3284930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27200" y="42730"/>
            <a:ext cx="7620000" cy="533400"/>
          </a:xfrm>
        </p:spPr>
        <p:txBody>
          <a:bodyPr/>
          <a:lstStyle/>
          <a:p>
            <a:r>
              <a:rPr kumimoji="0" lang="zh-CN" altLang="en-US" dirty="0"/>
              <a:t>单击此处编辑母版标题样式</a:t>
            </a:r>
            <a:endParaRPr kumimoji="0" lang="en-US" dirty="0"/>
          </a:p>
        </p:txBody>
      </p:sp>
      <p:sp>
        <p:nvSpPr>
          <p:cNvPr id="6" name="灯片编号占位符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dirty="0"/>
          </a:p>
        </p:txBody>
      </p:sp>
      <p:sp>
        <p:nvSpPr>
          <p:cNvPr id="8" name="内容占位符 7"/>
          <p:cNvSpPr>
            <a:spLocks noGrp="1"/>
          </p:cNvSpPr>
          <p:nvPr>
            <p:ph sz="quarter" idx="1"/>
          </p:nvPr>
        </p:nvSpPr>
        <p:spPr>
          <a:xfrm>
            <a:off x="508000" y="914400"/>
            <a:ext cx="11180064" cy="5181600"/>
          </a:xfrm>
        </p:spPr>
        <p:txBody>
          <a:bodyPr/>
          <a:lstStyle/>
          <a:p>
            <a:pPr lvl="0" eaLnBrk="1" latinLnBrk="0" hangingPunct="1"/>
            <a:r>
              <a:rPr lang="zh-CN" altLang="en-US" dirty="0"/>
              <a:t>单击此处编辑母版文本样式</a:t>
            </a:r>
          </a:p>
          <a:p>
            <a:pPr lvl="1" eaLnBrk="1" latinLnBrk="0" hangingPunct="1"/>
            <a:r>
              <a:rPr lang="zh-CN" altLang="en-US" dirty="0"/>
              <a:t>第二级</a:t>
            </a:r>
          </a:p>
          <a:p>
            <a:pPr lvl="2" eaLnBrk="1" latinLnBrk="0" hangingPunct="1"/>
            <a:r>
              <a:rPr lang="zh-CN" altLang="en-US" dirty="0"/>
              <a:t>第三级</a:t>
            </a:r>
          </a:p>
          <a:p>
            <a:pPr lvl="3" eaLnBrk="1" latinLnBrk="0" hangingPunct="1"/>
            <a:r>
              <a:rPr lang="zh-CN" altLang="en-US" dirty="0"/>
              <a:t>第四级</a:t>
            </a:r>
          </a:p>
          <a:p>
            <a:pPr lvl="4" eaLnBrk="1" latinLnBrk="0" hangingPunct="1"/>
            <a:r>
              <a:rPr lang="zh-CN" altLang="en-US" dirty="0"/>
              <a:t>第五级</a:t>
            </a:r>
            <a:endParaRPr kumimoji="0" lang="en-US" dirty="0"/>
          </a:p>
        </p:txBody>
      </p:sp>
    </p:spTree>
    <p:extLst>
      <p:ext uri="{BB962C8B-B14F-4D97-AF65-F5344CB8AC3E}">
        <p14:creationId xmlns:p14="http://schemas.microsoft.com/office/powerpoint/2010/main" val="261891135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829" y="175078"/>
            <a:ext cx="9168341" cy="653142"/>
          </a:xfrm>
          <a:noFill/>
        </p:spPr>
        <p:txBody>
          <a:bodyPr/>
          <a:lstStyle>
            <a:lvl1pPr algn="l">
              <a:defRPr sz="4000"/>
            </a:lvl1pPr>
          </a:lstStyle>
          <a:p>
            <a:r>
              <a:rPr kumimoji="0" lang="en-US" dirty="0"/>
              <a:t>Click to edit Master title style</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211CE53-49BE-4E77-AA51-4D5D527F3FB5}" type="slidenum">
              <a:rPr lang="en-US" smtClean="0"/>
              <a:pPr/>
              <a:t>‹#›</a:t>
            </a:fld>
            <a:endParaRPr lang="en-US" dirty="0"/>
          </a:p>
        </p:txBody>
      </p:sp>
      <p:sp>
        <p:nvSpPr>
          <p:cNvPr id="8" name="Content Placeholder 7"/>
          <p:cNvSpPr>
            <a:spLocks noGrp="1"/>
          </p:cNvSpPr>
          <p:nvPr>
            <p:ph sz="quarter" idx="1"/>
          </p:nvPr>
        </p:nvSpPr>
        <p:spPr>
          <a:xfrm>
            <a:off x="816864" y="762000"/>
            <a:ext cx="10871200" cy="5334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586835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2540000" y="6356351"/>
            <a:ext cx="8836000" cy="360000"/>
          </a:xfrm>
        </p:spPr>
        <p:txBody>
          <a:bodyPr/>
          <a:lstStyle/>
          <a:p>
            <a:r>
              <a:rPr lang="fr-FR" noProof="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930400" y="6106755"/>
            <a:ext cx="609600" cy="6096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1200" dirty="0"/>
                <a:t>logo</a:t>
              </a:r>
            </a:p>
            <a:p>
              <a:pPr algn="ctr"/>
              <a:r>
                <a:rPr lang="en-GB" sz="1200" dirty="0"/>
                <a:t>area</a:t>
              </a:r>
            </a:p>
          </p:txBody>
        </p:sp>
      </p:grpSp>
      <p:pic>
        <p:nvPicPr>
          <p:cNvPr id="10" name="Image 6"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spTree>
    <p:extLst>
      <p:ext uri="{BB962C8B-B14F-4D97-AF65-F5344CB8AC3E}">
        <p14:creationId xmlns:p14="http://schemas.microsoft.com/office/powerpoint/2010/main" val="2566268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pPr defTabSz="457189"/>
            <a:fld id="{BFDCA1C4-9514-7B4F-976F-D92F7E296653}" type="slidenum">
              <a:rPr lang="fr-FR" smtClean="0">
                <a:solidFill>
                  <a:srgbClr val="64BCD9"/>
                </a:solidFill>
              </a:rPr>
              <a:pPr defTabSz="457189"/>
              <a:t>‹#›</a:t>
            </a:fld>
            <a:endParaRPr lang="fr-FR" dirty="0">
              <a:solidFill>
                <a:srgbClr val="64BCD9"/>
              </a:solidFill>
            </a:endParaRPr>
          </a:p>
        </p:txBody>
      </p:sp>
      <p:pic>
        <p:nvPicPr>
          <p:cNvPr id="12" name="Image 11" descr="HLU-logoN-title.png"/>
          <p:cNvPicPr>
            <a:picLocks noChangeAspect="1"/>
          </p:cNvPicPr>
          <p:nvPr userDrawn="1"/>
        </p:nvPicPr>
        <p:blipFill>
          <a:blip r:embed="rId3" cstate="print"/>
          <a:stretch>
            <a:fillRect/>
          </a:stretch>
        </p:blipFill>
        <p:spPr>
          <a:xfrm>
            <a:off x="1828806" y="381003"/>
            <a:ext cx="4179545" cy="1694169"/>
          </a:xfrm>
          <a:prstGeom prst="rect">
            <a:avLst/>
          </a:prstGeom>
        </p:spPr>
      </p:pic>
      <p:sp>
        <p:nvSpPr>
          <p:cNvPr id="15" name="Espace réservé du texte 14"/>
          <p:cNvSpPr>
            <a:spLocks noGrp="1"/>
          </p:cNvSpPr>
          <p:nvPr>
            <p:ph type="body" sz="quarter" idx="14" hasCustomPrompt="1"/>
          </p:nvPr>
        </p:nvSpPr>
        <p:spPr>
          <a:xfrm>
            <a:off x="1828800" y="5899150"/>
            <a:ext cx="8640000" cy="349251"/>
          </a:xfrm>
        </p:spPr>
        <p:txBody>
          <a:bodyPr>
            <a:normAutofit/>
          </a:bodyPr>
          <a:lstStyle>
            <a:lvl1pPr marL="342892" marR="0" indent="-342892" algn="l" defTabSz="457189"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892" marR="0" lvl="0" indent="-342892" algn="l" defTabSz="457189"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pic>
        <p:nvPicPr>
          <p:cNvPr id="8" name="Picture 2" descr="logo">
            <a:extLst>
              <a:ext uri="{FF2B5EF4-FFF2-40B4-BE49-F238E27FC236}">
                <a16:creationId xmlns:a16="http://schemas.microsoft.com/office/drawing/2014/main" id="{BA09E560-8CD7-4DB5-A1CB-88F46CCB0205}"/>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218209" y="6247727"/>
            <a:ext cx="1421537" cy="60237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pcwww.liv.ac.uk/~pgro/PosterPrep/colour_logo_1849.png">
            <a:extLst>
              <a:ext uri="{FF2B5EF4-FFF2-40B4-BE49-F238E27FC236}">
                <a16:creationId xmlns:a16="http://schemas.microsoft.com/office/drawing/2014/main" id="{5FE5225D-A610-42D6-9CA2-43D170684DA9}"/>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10354" t="25211" r="10354" b="26230"/>
          <a:stretch/>
        </p:blipFill>
        <p:spPr bwMode="auto">
          <a:xfrm>
            <a:off x="6204030" y="6247727"/>
            <a:ext cx="2636453" cy="494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706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4"/>
            <a:ext cx="10560000" cy="4735149"/>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8" name="Espace réservé du pied de page 4"/>
          <p:cNvSpPr txBox="1">
            <a:spLocks/>
          </p:cNvSpPr>
          <p:nvPr userDrawn="1"/>
        </p:nvSpPr>
        <p:spPr>
          <a:xfrm>
            <a:off x="2698918" y="6235331"/>
            <a:ext cx="4496121" cy="360000"/>
          </a:xfrm>
          <a:prstGeom prst="rect">
            <a:avLst/>
          </a:prstGeom>
        </p:spPr>
        <p:txBody>
          <a:bodyPr lIns="0" tIns="0" rIns="0" bIns="0" anchor="b" anchorCtr="0"/>
          <a:lstStyle>
            <a:defPPr>
              <a:defRPr lang="en-US"/>
            </a:defPPr>
            <a:lvl1pPr marL="0" algn="l" defTabSz="685800" rtl="0" eaLnBrk="1" latinLnBrk="0" hangingPunct="1">
              <a:defRPr sz="1200" kern="1200">
                <a:solidFill>
                  <a:schemeClr val="accent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defTabSz="457189"/>
            <a:r>
              <a:rPr lang="fr-FR" sz="1200" dirty="0">
                <a:solidFill>
                  <a:srgbClr val="64BCD9"/>
                </a:solidFill>
              </a:rPr>
              <a:t>haozhang@cockcroft.ac.uk </a:t>
            </a:r>
            <a:endParaRPr lang="en-GB" sz="1200" dirty="0">
              <a:solidFill>
                <a:srgbClr val="64BCD9"/>
              </a:solidFill>
            </a:endParaRPr>
          </a:p>
        </p:txBody>
      </p:sp>
      <p:pic>
        <p:nvPicPr>
          <p:cNvPr id="11" name="Picture 2" descr="logo"/>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218209" y="6247727"/>
            <a:ext cx="1421537" cy="60237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pcwww.liv.ac.uk/~pgro/PosterPrep/colour_logo_1849.png"/>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l="10354" t="25211" r="10354" b="26230"/>
          <a:stretch/>
        </p:blipFill>
        <p:spPr bwMode="auto">
          <a:xfrm>
            <a:off x="6204030" y="6247727"/>
            <a:ext cx="2636453" cy="494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6386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 id="2147483660" r:id="rId5"/>
  </p:sldLayoutIdLst>
  <p:hf hdr="0" dt="0"/>
  <p:txStyles>
    <p:titleStyle>
      <a:lvl1pPr algn="ctr" defTabSz="457189" rtl="0" eaLnBrk="1" latinLnBrk="0" hangingPunct="1">
        <a:spcBef>
          <a:spcPct val="0"/>
        </a:spcBef>
        <a:buNone/>
        <a:defRPr sz="2800" b="1" kern="1200">
          <a:solidFill>
            <a:schemeClr val="bg2"/>
          </a:solidFill>
          <a:latin typeface="+mj-lt"/>
          <a:ea typeface="+mj-ea"/>
          <a:cs typeface="+mj-cs"/>
        </a:defRPr>
      </a:lvl1pPr>
    </p:titleStyle>
    <p:bodyStyle>
      <a:lvl1pPr marL="342892" indent="-342892" algn="ctr" defTabSz="457189"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31" indent="-285743" algn="ctr" defTabSz="457189"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72" indent="-228594" algn="ctr" defTabSz="457189"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160" indent="-228594" algn="ctr" defTabSz="457189"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348" indent="-228594" algn="ctr" defTabSz="457189"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5.jpg"/><Relationship Id="rId5" Type="http://schemas.microsoft.com/office/2007/relationships/hdphoto" Target="../media/hdphoto2.wdp"/><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5.jpg"/><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4500" y="2500220"/>
            <a:ext cx="9600000" cy="1800000"/>
          </a:xfrm>
        </p:spPr>
        <p:txBody>
          <a:bodyPr/>
          <a:lstStyle/>
          <a:p>
            <a:pPr algn="ctr"/>
            <a:r>
              <a:rPr lang="en-GB" sz="4400" dirty="0"/>
              <a:t>Gas jet diagnostics for hollow electron lens</a:t>
            </a:r>
          </a:p>
        </p:txBody>
      </p:sp>
      <p:sp>
        <p:nvSpPr>
          <p:cNvPr id="3" name="Subtitle 2"/>
          <p:cNvSpPr>
            <a:spLocks noGrp="1"/>
          </p:cNvSpPr>
          <p:nvPr>
            <p:ph type="subTitle" idx="1"/>
          </p:nvPr>
        </p:nvSpPr>
        <p:spPr>
          <a:xfrm>
            <a:off x="2110094" y="4040376"/>
            <a:ext cx="8808812" cy="2074168"/>
          </a:xfrm>
        </p:spPr>
        <p:txBody>
          <a:bodyPr>
            <a:normAutofit/>
          </a:bodyPr>
          <a:lstStyle/>
          <a:p>
            <a:pPr algn="ctr"/>
            <a:r>
              <a:rPr lang="en-US" sz="1800" dirty="0"/>
              <a:t>Carsten Welsch &amp; </a:t>
            </a:r>
            <a:r>
              <a:rPr lang="en-US" sz="1800" dirty="0" err="1"/>
              <a:t>Hao</a:t>
            </a:r>
            <a:r>
              <a:rPr lang="en-US" sz="1800" dirty="0"/>
              <a:t> Zhang</a:t>
            </a:r>
          </a:p>
          <a:p>
            <a:pPr algn="ctr"/>
            <a:r>
              <a:rPr lang="en-US" sz="1800" i="1" dirty="0"/>
              <a:t>for the</a:t>
            </a:r>
          </a:p>
          <a:p>
            <a:pPr algn="ctr"/>
            <a:r>
              <a:rPr lang="en-US" sz="1800" i="1" dirty="0"/>
              <a:t>BGC Collaboration</a:t>
            </a:r>
            <a:endParaRPr lang="en-GB" sz="1800" i="1" dirty="0"/>
          </a:p>
          <a:p>
            <a:endParaRPr lang="en-GB" sz="1800" dirty="0"/>
          </a:p>
        </p:txBody>
      </p:sp>
      <p:sp>
        <p:nvSpPr>
          <p:cNvPr id="4" name="Text Placeholder 3"/>
          <p:cNvSpPr>
            <a:spLocks noGrp="1"/>
          </p:cNvSpPr>
          <p:nvPr>
            <p:ph type="body" sz="quarter" idx="14"/>
          </p:nvPr>
        </p:nvSpPr>
        <p:spPr>
          <a:xfrm>
            <a:off x="3837750" y="5179060"/>
            <a:ext cx="8640000" cy="349251"/>
          </a:xfrm>
        </p:spPr>
        <p:txBody>
          <a:bodyPr/>
          <a:lstStyle/>
          <a:p>
            <a:r>
              <a:rPr lang="en-US" dirty="0">
                <a:solidFill>
                  <a:srgbClr val="6B6B6B"/>
                </a:solidFill>
              </a:rPr>
              <a:t>9</a:t>
            </a:r>
            <a:r>
              <a:rPr lang="en-US" baseline="30000" dirty="0">
                <a:solidFill>
                  <a:srgbClr val="6B6B6B"/>
                </a:solidFill>
              </a:rPr>
              <a:t>th</a:t>
            </a:r>
            <a:r>
              <a:rPr lang="en-US" dirty="0">
                <a:solidFill>
                  <a:srgbClr val="6B6B6B"/>
                </a:solidFill>
              </a:rPr>
              <a:t> HL-LHC Collaboration meeting, Fermilab, USA, 15</a:t>
            </a:r>
            <a:r>
              <a:rPr lang="en-US" baseline="30000" dirty="0">
                <a:solidFill>
                  <a:srgbClr val="6B6B6B"/>
                </a:solidFill>
              </a:rPr>
              <a:t>th</a:t>
            </a:r>
            <a:r>
              <a:rPr lang="en-US" dirty="0">
                <a:solidFill>
                  <a:srgbClr val="6B6B6B"/>
                </a:solidFill>
              </a:rPr>
              <a:t> October 2019</a:t>
            </a:r>
            <a:endParaRPr lang="en-GB" dirty="0">
              <a:solidFill>
                <a:srgbClr val="6B6B6B"/>
              </a:solidFill>
            </a:endParaRPr>
          </a:p>
        </p:txBody>
      </p:sp>
      <p:pic>
        <p:nvPicPr>
          <p:cNvPr id="5" name="Picture 4">
            <a:extLst>
              <a:ext uri="{FF2B5EF4-FFF2-40B4-BE49-F238E27FC236}">
                <a16:creationId xmlns:a16="http://schemas.microsoft.com/office/drawing/2014/main" id="{09973317-AD93-44DC-A443-43FC4D0CB9E8}"/>
              </a:ext>
            </a:extLst>
          </p:cNvPr>
          <p:cNvPicPr>
            <a:picLocks noChangeAspect="1"/>
          </p:cNvPicPr>
          <p:nvPr/>
        </p:nvPicPr>
        <p:blipFill>
          <a:blip r:embed="rId3"/>
          <a:stretch>
            <a:fillRect/>
          </a:stretch>
        </p:blipFill>
        <p:spPr>
          <a:xfrm>
            <a:off x="1475810" y="6133088"/>
            <a:ext cx="1757383" cy="644216"/>
          </a:xfrm>
          <a:prstGeom prst="rect">
            <a:avLst/>
          </a:prstGeom>
        </p:spPr>
      </p:pic>
      <p:pic>
        <p:nvPicPr>
          <p:cNvPr id="6" name="Picture 5" descr="Image result for cern logo">
            <a:extLst>
              <a:ext uri="{FF2B5EF4-FFF2-40B4-BE49-F238E27FC236}">
                <a16:creationId xmlns:a16="http://schemas.microsoft.com/office/drawing/2014/main" id="{02506ECD-078E-4554-9913-65E642A8BA6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6218" y="6213781"/>
            <a:ext cx="658624" cy="644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7242618"/>
      </p:ext>
    </p:extLst>
  </p:cSld>
  <p:clrMapOvr>
    <a:masterClrMapping/>
  </p:clrMapOvr>
  <mc:AlternateContent xmlns:mc="http://schemas.openxmlformats.org/markup-compatibility/2006" xmlns:p14="http://schemas.microsoft.com/office/powerpoint/2010/main">
    <mc:Choice Requires="p14">
      <p:transition spd="slow" p14:dur="2000" advTm="14016"/>
    </mc:Choice>
    <mc:Fallback xmlns="">
      <p:transition spd="slow" advTm="1401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B3692-DE6B-42A3-B8CE-C1E9BF8EC2F7}"/>
              </a:ext>
            </a:extLst>
          </p:cNvPr>
          <p:cNvSpPr>
            <a:spLocks noGrp="1"/>
          </p:cNvSpPr>
          <p:nvPr>
            <p:ph type="title"/>
          </p:nvPr>
        </p:nvSpPr>
        <p:spPr>
          <a:xfrm>
            <a:off x="1206500" y="175078"/>
            <a:ext cx="10274299" cy="653142"/>
          </a:xfrm>
        </p:spPr>
        <p:txBody>
          <a:bodyPr/>
          <a:lstStyle/>
          <a:p>
            <a:r>
              <a:rPr lang="en-US" dirty="0"/>
              <a:t>Summary: working gases in lab condition</a:t>
            </a:r>
            <a:endParaRPr lang="en-GB" dirty="0"/>
          </a:p>
        </p:txBody>
      </p:sp>
      <p:sp>
        <p:nvSpPr>
          <p:cNvPr id="3" name="Slide Number Placeholder 2">
            <a:extLst>
              <a:ext uri="{FF2B5EF4-FFF2-40B4-BE49-F238E27FC236}">
                <a16:creationId xmlns:a16="http://schemas.microsoft.com/office/drawing/2014/main" id="{A6CD7EE8-B585-42BB-A78A-D726D1135969}"/>
              </a:ext>
            </a:extLst>
          </p:cNvPr>
          <p:cNvSpPr>
            <a:spLocks noGrp="1"/>
          </p:cNvSpPr>
          <p:nvPr>
            <p:ph type="sldNum" sz="quarter" idx="12"/>
          </p:nvPr>
        </p:nvSpPr>
        <p:spPr/>
        <p:txBody>
          <a:bodyPr/>
          <a:lstStyle/>
          <a:p>
            <a:fld id="{8211CE53-49BE-4E77-AA51-4D5D527F3FB5}" type="slidenum">
              <a:rPr lang="en-US" smtClean="0"/>
              <a:pPr/>
              <a:t>10</a:t>
            </a:fld>
            <a:endParaRPr lang="en-US" dirty="0"/>
          </a:p>
        </p:txBody>
      </p:sp>
      <p:graphicFrame>
        <p:nvGraphicFramePr>
          <p:cNvPr id="6" name="Table 5">
            <a:extLst>
              <a:ext uri="{FF2B5EF4-FFF2-40B4-BE49-F238E27FC236}">
                <a16:creationId xmlns:a16="http://schemas.microsoft.com/office/drawing/2014/main" id="{4776F9AE-B821-44C8-A7EF-86EC9743208D}"/>
              </a:ext>
            </a:extLst>
          </p:cNvPr>
          <p:cNvGraphicFramePr>
            <a:graphicFrameLocks noGrp="1"/>
          </p:cNvGraphicFramePr>
          <p:nvPr>
            <p:extLst>
              <p:ext uri="{D42A27DB-BD31-4B8C-83A1-F6EECF244321}">
                <p14:modId xmlns:p14="http://schemas.microsoft.com/office/powerpoint/2010/main" val="4097498337"/>
              </p:ext>
            </p:extLst>
          </p:nvPr>
        </p:nvGraphicFramePr>
        <p:xfrm>
          <a:off x="1527074" y="860036"/>
          <a:ext cx="9818173" cy="5070815"/>
        </p:xfrm>
        <a:graphic>
          <a:graphicData uri="http://schemas.openxmlformats.org/drawingml/2006/table">
            <a:tbl>
              <a:tblPr firstRow="1" bandRow="1">
                <a:tableStyleId>{5C22544A-7EE6-4342-B048-85BDC9FD1C3A}</a:tableStyleId>
              </a:tblPr>
              <a:tblGrid>
                <a:gridCol w="1634094">
                  <a:extLst>
                    <a:ext uri="{9D8B030D-6E8A-4147-A177-3AD203B41FA5}">
                      <a16:colId xmlns:a16="http://schemas.microsoft.com/office/drawing/2014/main" val="2984176498"/>
                    </a:ext>
                  </a:extLst>
                </a:gridCol>
                <a:gridCol w="1370527">
                  <a:extLst>
                    <a:ext uri="{9D8B030D-6E8A-4147-A177-3AD203B41FA5}">
                      <a16:colId xmlns:a16="http://schemas.microsoft.com/office/drawing/2014/main" val="3040582291"/>
                    </a:ext>
                  </a:extLst>
                </a:gridCol>
                <a:gridCol w="3714750">
                  <a:extLst>
                    <a:ext uri="{9D8B030D-6E8A-4147-A177-3AD203B41FA5}">
                      <a16:colId xmlns:a16="http://schemas.microsoft.com/office/drawing/2014/main" val="1397004001"/>
                    </a:ext>
                  </a:extLst>
                </a:gridCol>
                <a:gridCol w="3098802">
                  <a:extLst>
                    <a:ext uri="{9D8B030D-6E8A-4147-A177-3AD203B41FA5}">
                      <a16:colId xmlns:a16="http://schemas.microsoft.com/office/drawing/2014/main" val="3139342458"/>
                    </a:ext>
                  </a:extLst>
                </a:gridCol>
              </a:tblGrid>
              <a:tr h="691230">
                <a:tc>
                  <a:txBody>
                    <a:bodyPr/>
                    <a:lstStyle/>
                    <a:p>
                      <a:pPr>
                        <a:lnSpc>
                          <a:spcPct val="100000"/>
                        </a:lnSpc>
                      </a:pPr>
                      <a:endParaRPr lang="en-GB" sz="1300" dirty="0"/>
                    </a:p>
                  </a:txBody>
                  <a:tcPr/>
                </a:tc>
                <a:tc>
                  <a:txBody>
                    <a:bodyPr/>
                    <a:lstStyle/>
                    <a:p>
                      <a:pPr algn="ctr"/>
                      <a:r>
                        <a:rPr lang="en-GB" sz="1300" dirty="0"/>
                        <a:t>Experimental</a:t>
                      </a:r>
                      <a:r>
                        <a:rPr lang="en-GB" sz="1300" baseline="0" dirty="0"/>
                        <a:t> Photon Number/s </a:t>
                      </a:r>
                      <a:endParaRPr lang="en-GB" sz="1300" dirty="0"/>
                    </a:p>
                  </a:txBody>
                  <a:tcPr/>
                </a:tc>
                <a:tc>
                  <a:txBody>
                    <a:bodyPr/>
                    <a:lstStyle/>
                    <a:p>
                      <a:endParaRPr lang="en-GB" sz="1300" dirty="0"/>
                    </a:p>
                    <a:p>
                      <a:r>
                        <a:rPr lang="en-GB" sz="1300" dirty="0"/>
                        <a:t>Advantages</a:t>
                      </a:r>
                    </a:p>
                  </a:txBody>
                  <a:tcPr/>
                </a:tc>
                <a:tc>
                  <a:txBody>
                    <a:bodyPr/>
                    <a:lstStyle/>
                    <a:p>
                      <a:endParaRPr lang="en-GB" sz="1300" dirty="0"/>
                    </a:p>
                    <a:p>
                      <a:r>
                        <a:rPr lang="en-GB" sz="1300" dirty="0"/>
                        <a:t>Disadvantages</a:t>
                      </a:r>
                    </a:p>
                  </a:txBody>
                  <a:tcPr/>
                </a:tc>
                <a:extLst>
                  <a:ext uri="{0D108BD9-81ED-4DB2-BD59-A6C34878D82A}">
                    <a16:rowId xmlns:a16="http://schemas.microsoft.com/office/drawing/2014/main" val="3723474327"/>
                  </a:ext>
                </a:extLst>
              </a:tr>
              <a:tr h="1296056">
                <a:tc>
                  <a:txBody>
                    <a:bodyPr/>
                    <a:lstStyle/>
                    <a:p>
                      <a:pPr>
                        <a:lnSpc>
                          <a:spcPct val="100000"/>
                        </a:lnSpc>
                      </a:pPr>
                      <a:r>
                        <a:rPr lang="en-GB" sz="1300" dirty="0"/>
                        <a:t>N</a:t>
                      </a:r>
                      <a:r>
                        <a:rPr lang="en-GB" sz="1300" baseline="-25000" dirty="0"/>
                        <a:t>2</a:t>
                      </a:r>
                    </a:p>
                    <a:p>
                      <a:pPr>
                        <a:lnSpc>
                          <a:spcPct val="100000"/>
                        </a:lnSpc>
                      </a:pPr>
                      <a:r>
                        <a:rPr lang="en-GB" sz="1300" baseline="0" dirty="0"/>
                        <a:t>N</a:t>
                      </a:r>
                      <a:r>
                        <a:rPr lang="en-GB" sz="1300" baseline="-25000" dirty="0"/>
                        <a:t>2</a:t>
                      </a:r>
                      <a:r>
                        <a:rPr lang="en-GB" sz="1300" baseline="30000" dirty="0"/>
                        <a:t>+</a:t>
                      </a:r>
                      <a:r>
                        <a:rPr lang="en-US" altLang="zh-CN" sz="1300" baseline="0" dirty="0"/>
                        <a:t> emitter</a:t>
                      </a:r>
                    </a:p>
                    <a:p>
                      <a:pPr>
                        <a:lnSpc>
                          <a:spcPct val="100000"/>
                        </a:lnSpc>
                      </a:pPr>
                      <a:r>
                        <a:rPr lang="en-US" sz="1300" baseline="0" dirty="0"/>
                        <a:t>391.4 nm</a:t>
                      </a:r>
                    </a:p>
                  </a:txBody>
                  <a:tcPr/>
                </a:tc>
                <a:tc>
                  <a:txBody>
                    <a:bodyPr/>
                    <a:lstStyle/>
                    <a:p>
                      <a:pPr algn="ctr" rtl="0" fontAlgn="ctr"/>
                      <a:r>
                        <a:rPr lang="en-GB" sz="1300" kern="1200" dirty="0">
                          <a:solidFill>
                            <a:schemeClr val="dk1"/>
                          </a:solidFill>
                          <a:latin typeface="+mn-lt"/>
                          <a:ea typeface="+mn-ea"/>
                          <a:cs typeface="+mn-cs"/>
                        </a:rPr>
                        <a:t>17</a:t>
                      </a:r>
                    </a:p>
                  </a:txBody>
                  <a:tcPr marL="9525" marR="9525" marT="9525" marB="0" anchor="ctr"/>
                </a:tc>
                <a:tc>
                  <a:txBody>
                    <a:bodyPr/>
                    <a:lstStyle/>
                    <a:p>
                      <a:pPr marL="285750" indent="-285750">
                        <a:buFont typeface="Arial" panose="020B0604020202020204" pitchFamily="34" charset="0"/>
                        <a:buChar char="•"/>
                      </a:pPr>
                      <a:r>
                        <a:rPr lang="en-GB" sz="1300" dirty="0"/>
                        <a:t>Higher photon rate, shorter integration time.</a:t>
                      </a:r>
                    </a:p>
                    <a:p>
                      <a:pPr marL="285750" indent="-285750">
                        <a:buFont typeface="Arial" panose="020B0604020202020204" pitchFamily="34" charset="0"/>
                        <a:buChar char="•"/>
                      </a:pPr>
                      <a:r>
                        <a:rPr lang="en-GB" sz="1300" dirty="0"/>
                        <a:t>lower dark counts rate for the photocathode </a:t>
                      </a:r>
                    </a:p>
                    <a:p>
                      <a:pPr marL="285750" indent="-285750">
                        <a:buFont typeface="Arial" panose="020B0604020202020204" pitchFamily="34" charset="0"/>
                        <a:buChar char="•"/>
                      </a:pPr>
                      <a:r>
                        <a:rPr lang="en-GB" sz="1300" dirty="0"/>
                        <a:t>Higher quantum efficiency of photocathode</a:t>
                      </a:r>
                    </a:p>
                  </a:txBody>
                  <a:tcPr/>
                </a:tc>
                <a:tc>
                  <a:txBody>
                    <a:bodyPr/>
                    <a:lstStyle/>
                    <a:p>
                      <a:pPr marL="285750" indent="-285750">
                        <a:buFont typeface="Arial" panose="020B0604020202020204" pitchFamily="34" charset="0"/>
                        <a:buChar char="•"/>
                      </a:pPr>
                      <a:r>
                        <a:rPr lang="en-GB" sz="1300" baseline="0" dirty="0"/>
                        <a:t>Ion emitter with 60 ns lifetime, potential distortion due to space charge and external EM field on the N</a:t>
                      </a:r>
                      <a:r>
                        <a:rPr lang="en-GB" sz="1300" baseline="-25000" dirty="0"/>
                        <a:t>2</a:t>
                      </a:r>
                      <a:r>
                        <a:rPr lang="en-GB" sz="1300" baseline="30000" dirty="0"/>
                        <a:t>+</a:t>
                      </a:r>
                    </a:p>
                    <a:p>
                      <a:pPr marL="285750" indent="-285750">
                        <a:buFont typeface="Arial" panose="020B0604020202020204" pitchFamily="34" charset="0"/>
                        <a:buChar char="•"/>
                      </a:pPr>
                      <a:r>
                        <a:rPr lang="en-GB" sz="1300" dirty="0"/>
                        <a:t>Need further vacuum approval</a:t>
                      </a:r>
                    </a:p>
                  </a:txBody>
                  <a:tcPr/>
                </a:tc>
                <a:extLst>
                  <a:ext uri="{0D108BD9-81ED-4DB2-BD59-A6C34878D82A}">
                    <a16:rowId xmlns:a16="http://schemas.microsoft.com/office/drawing/2014/main" val="2299449969"/>
                  </a:ext>
                </a:extLst>
              </a:tr>
              <a:tr h="1497665">
                <a:tc>
                  <a:txBody>
                    <a:bodyPr/>
                    <a:lstStyle/>
                    <a:p>
                      <a:pPr>
                        <a:lnSpc>
                          <a:spcPct val="100000"/>
                        </a:lnSpc>
                      </a:pPr>
                      <a:r>
                        <a:rPr lang="en-GB" sz="1300" dirty="0"/>
                        <a:t>Neon</a:t>
                      </a:r>
                    </a:p>
                    <a:p>
                      <a:pPr>
                        <a:lnSpc>
                          <a:spcPct val="100000"/>
                        </a:lnSpc>
                      </a:pPr>
                      <a:r>
                        <a:rPr lang="en-GB" sz="1300" dirty="0"/>
                        <a:t>Ne emitter</a:t>
                      </a:r>
                    </a:p>
                    <a:p>
                      <a:pPr>
                        <a:lnSpc>
                          <a:spcPct val="100000"/>
                        </a:lnSpc>
                      </a:pPr>
                      <a:r>
                        <a:rPr lang="en-GB" sz="1300" dirty="0"/>
                        <a:t>585.4 nm</a:t>
                      </a:r>
                    </a:p>
                    <a:p>
                      <a:pPr>
                        <a:lnSpc>
                          <a:spcPct val="100000"/>
                        </a:lnSpc>
                      </a:pPr>
                      <a:endParaRPr lang="en-GB" sz="1300" dirty="0"/>
                    </a:p>
                  </a:txBody>
                  <a:tcPr/>
                </a:tc>
                <a:tc>
                  <a:txBody>
                    <a:bodyPr/>
                    <a:lstStyle/>
                    <a:p>
                      <a:pPr algn="ctr" rtl="0" fontAlgn="ctr"/>
                      <a:r>
                        <a:rPr lang="en-GB" sz="1300" kern="1200" dirty="0">
                          <a:solidFill>
                            <a:schemeClr val="dk1"/>
                          </a:solidFill>
                          <a:latin typeface="+mn-lt"/>
                          <a:ea typeface="+mn-ea"/>
                          <a:cs typeface="+mn-cs"/>
                        </a:rPr>
                        <a:t>1.6</a:t>
                      </a:r>
                    </a:p>
                  </a:txBody>
                  <a:tcPr marL="9525" marR="9525" marT="9525" marB="0" anchor="ctr"/>
                </a:tc>
                <a:tc>
                  <a:txBody>
                    <a:bodyPr/>
                    <a:lstStyle/>
                    <a:p>
                      <a:pPr marL="285750" indent="-285750">
                        <a:buFont typeface="Arial" panose="020B0604020202020204" pitchFamily="34" charset="0"/>
                        <a:buChar char="•"/>
                      </a:pPr>
                      <a:r>
                        <a:rPr lang="it-IT" sz="1300" dirty="0"/>
                        <a:t>Fluorescence due to neutral Ne </a:t>
                      </a:r>
                      <a:r>
                        <a:rPr lang="en-GB" sz="1300" dirty="0"/>
                        <a:t>(yellow line), </a:t>
                      </a:r>
                      <a:r>
                        <a:rPr lang="en-US" sz="1300" dirty="0"/>
                        <a:t>not affect by space charge of the primary beam and external EM field</a:t>
                      </a:r>
                    </a:p>
                    <a:p>
                      <a:pPr marL="285750" indent="-285750">
                        <a:buFont typeface="Arial" panose="020B0604020202020204" pitchFamily="34" charset="0"/>
                        <a:buChar char="•"/>
                      </a:pPr>
                      <a:r>
                        <a:rPr lang="en-US" sz="1300" dirty="0"/>
                        <a:t>LHC vacuum compatible</a:t>
                      </a:r>
                    </a:p>
                  </a:txBody>
                  <a:tcPr/>
                </a:tc>
                <a:tc>
                  <a:txBody>
                    <a:bodyPr/>
                    <a:lstStyle/>
                    <a:p>
                      <a:pPr marL="285750" indent="-285750">
                        <a:buFont typeface="Arial" panose="020B0604020202020204" pitchFamily="34" charset="0"/>
                        <a:buChar char="•"/>
                      </a:pPr>
                      <a:r>
                        <a:rPr lang="en-GB" sz="1300" dirty="0"/>
                        <a:t>Lower photon rate, longer integration time</a:t>
                      </a:r>
                    </a:p>
                    <a:p>
                      <a:pPr marL="285750" marR="0" lvl="0" indent="-285750"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300" dirty="0"/>
                        <a:t>Higher dark counts rate for the photocathode </a:t>
                      </a:r>
                    </a:p>
                    <a:p>
                      <a:pPr marL="285750" indent="-285750">
                        <a:buFont typeface="Arial" panose="020B0604020202020204" pitchFamily="34" charset="0"/>
                        <a:buChar char="•"/>
                      </a:pPr>
                      <a:r>
                        <a:rPr lang="en-GB" sz="1300" dirty="0"/>
                        <a:t>Lower quantum efficiency of photocathode</a:t>
                      </a:r>
                    </a:p>
                    <a:p>
                      <a:pPr marL="285750" marR="0" lvl="0" indent="-285750"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300" dirty="0"/>
                        <a:t>Background light from lab e-gun</a:t>
                      </a:r>
                    </a:p>
                  </a:txBody>
                  <a:tcPr/>
                </a:tc>
                <a:extLst>
                  <a:ext uri="{0D108BD9-81ED-4DB2-BD59-A6C34878D82A}">
                    <a16:rowId xmlns:a16="http://schemas.microsoft.com/office/drawing/2014/main" val="1822708552"/>
                  </a:ext>
                </a:extLst>
              </a:tr>
              <a:tr h="892839">
                <a:tc>
                  <a:txBody>
                    <a:bodyPr/>
                    <a:lstStyle/>
                    <a:p>
                      <a:pPr>
                        <a:lnSpc>
                          <a:spcPct val="100000"/>
                        </a:lnSpc>
                      </a:pPr>
                      <a:r>
                        <a:rPr lang="en-US" sz="1300" dirty="0"/>
                        <a:t>Argon</a:t>
                      </a:r>
                    </a:p>
                    <a:p>
                      <a:pPr>
                        <a:lnSpc>
                          <a:spcPct val="100000"/>
                        </a:lnSpc>
                      </a:pPr>
                      <a:r>
                        <a:rPr lang="en-US" sz="1300" dirty="0" err="1"/>
                        <a:t>Ar</a:t>
                      </a:r>
                      <a:r>
                        <a:rPr lang="en-US" sz="1300" baseline="30000" dirty="0"/>
                        <a:t>+</a:t>
                      </a:r>
                      <a:r>
                        <a:rPr lang="en-US" sz="1300" baseline="0" dirty="0"/>
                        <a:t> emitter</a:t>
                      </a:r>
                    </a:p>
                    <a:p>
                      <a:pPr>
                        <a:lnSpc>
                          <a:spcPct val="100000"/>
                        </a:lnSpc>
                      </a:pPr>
                      <a:r>
                        <a:rPr lang="en-US" sz="1300" baseline="0" dirty="0"/>
                        <a:t>476.5 nm</a:t>
                      </a:r>
                    </a:p>
                  </a:txBody>
                  <a:tcPr/>
                </a:tc>
                <a:tc>
                  <a:txBody>
                    <a:bodyPr/>
                    <a:lstStyle/>
                    <a:p>
                      <a:pPr algn="ctr" rtl="0" fontAlgn="ctr"/>
                      <a:r>
                        <a:rPr lang="en-GB" sz="1300" kern="1200" dirty="0">
                          <a:solidFill>
                            <a:schemeClr val="dk1"/>
                          </a:solidFill>
                          <a:latin typeface="+mn-lt"/>
                          <a:ea typeface="+mn-ea"/>
                          <a:cs typeface="+mn-cs"/>
                        </a:rPr>
                        <a:t>1.3</a:t>
                      </a:r>
                    </a:p>
                  </a:txBody>
                  <a:tcPr marL="9525" marR="9525" marT="9525" marB="0" anchor="ctr"/>
                </a:tc>
                <a:tc rowSpan="2">
                  <a:txBody>
                    <a:bodyPr/>
                    <a:lstStyle/>
                    <a:p>
                      <a:pPr marL="285750" indent="-285750">
                        <a:buFont typeface="Arial" panose="020B0604020202020204" pitchFamily="34" charset="0"/>
                        <a:buChar char="•"/>
                      </a:pPr>
                      <a:r>
                        <a:rPr lang="en-US" sz="1300" dirty="0"/>
                        <a:t>Short decay time, less affected by space charge or external EM field</a:t>
                      </a:r>
                    </a:p>
                    <a:p>
                      <a:pPr marL="285750" marR="0" lvl="0" indent="-285750"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300" dirty="0"/>
                        <a:t>Higher quantum efficiency of photocathode</a:t>
                      </a:r>
                    </a:p>
                    <a:p>
                      <a:pPr marL="285750" indent="-285750">
                        <a:buFont typeface="Arial" panose="020B0604020202020204" pitchFamily="34" charset="0"/>
                        <a:buChar char="•"/>
                      </a:pPr>
                      <a:endParaRPr lang="en-GB" sz="1300" dirty="0"/>
                    </a:p>
                  </a:txBody>
                  <a:tcPr/>
                </a:tc>
                <a:tc rowSpan="2">
                  <a:txBody>
                    <a:bodyPr/>
                    <a:lstStyle/>
                    <a:p>
                      <a:pPr marL="285750" marR="0" lvl="0" indent="-285750" algn="l" defTabSz="45718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300" dirty="0"/>
                        <a:t>Lower photon rate, longer integration time</a:t>
                      </a:r>
                    </a:p>
                    <a:p>
                      <a:pPr marL="285750" indent="-285750">
                        <a:buFont typeface="Arial" panose="020B0604020202020204" pitchFamily="34" charset="0"/>
                        <a:buChar char="•"/>
                      </a:pPr>
                      <a:r>
                        <a:rPr lang="en-GB" sz="1300" dirty="0"/>
                        <a:t>Background light from lab e-gun</a:t>
                      </a:r>
                    </a:p>
                  </a:txBody>
                  <a:tcPr/>
                </a:tc>
                <a:extLst>
                  <a:ext uri="{0D108BD9-81ED-4DB2-BD59-A6C34878D82A}">
                    <a16:rowId xmlns:a16="http://schemas.microsoft.com/office/drawing/2014/main" val="3969210620"/>
                  </a:ext>
                </a:extLst>
              </a:tr>
              <a:tr h="693025">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300" dirty="0"/>
                        <a:t>Argon</a:t>
                      </a:r>
                    </a:p>
                    <a:p>
                      <a:pPr marL="0" marR="0" lvl="0" indent="0" algn="l" defTabSz="457189" rtl="0" eaLnBrk="1" fontAlgn="auto" latinLnBrk="0" hangingPunct="1">
                        <a:lnSpc>
                          <a:spcPct val="100000"/>
                        </a:lnSpc>
                        <a:spcBef>
                          <a:spcPts val="0"/>
                        </a:spcBef>
                        <a:spcAft>
                          <a:spcPts val="0"/>
                        </a:spcAft>
                        <a:buClrTx/>
                        <a:buSzTx/>
                        <a:buFontTx/>
                        <a:buNone/>
                        <a:tabLst/>
                        <a:defRPr/>
                      </a:pPr>
                      <a:r>
                        <a:rPr lang="en-US" sz="1300" dirty="0" err="1"/>
                        <a:t>Ar</a:t>
                      </a:r>
                      <a:r>
                        <a:rPr lang="en-US" sz="1300" baseline="30000" dirty="0"/>
                        <a:t>+</a:t>
                      </a:r>
                      <a:r>
                        <a:rPr lang="en-US" sz="1300" baseline="0" dirty="0"/>
                        <a:t> emitter</a:t>
                      </a:r>
                    </a:p>
                    <a:p>
                      <a:pPr marL="0" marR="0" lvl="0" indent="0" algn="l" defTabSz="457189" rtl="0" eaLnBrk="1" fontAlgn="auto" latinLnBrk="0" hangingPunct="1">
                        <a:lnSpc>
                          <a:spcPct val="100000"/>
                        </a:lnSpc>
                        <a:spcBef>
                          <a:spcPts val="0"/>
                        </a:spcBef>
                        <a:spcAft>
                          <a:spcPts val="0"/>
                        </a:spcAft>
                        <a:buClrTx/>
                        <a:buSzTx/>
                        <a:buFontTx/>
                        <a:buNone/>
                        <a:tabLst/>
                        <a:defRPr/>
                      </a:pPr>
                      <a:r>
                        <a:rPr lang="en-US" sz="1300" baseline="0" dirty="0"/>
                        <a:t>420±75 nm</a:t>
                      </a:r>
                    </a:p>
                  </a:txBody>
                  <a:tcPr/>
                </a:tc>
                <a:tc>
                  <a:txBody>
                    <a:bodyPr/>
                    <a:lstStyle/>
                    <a:p>
                      <a:pPr algn="ctr" rtl="0" fontAlgn="ctr"/>
                      <a:r>
                        <a:rPr lang="en-GB" sz="1300" kern="1200" dirty="0">
                          <a:solidFill>
                            <a:schemeClr val="dk1"/>
                          </a:solidFill>
                          <a:latin typeface="+mn-lt"/>
                          <a:ea typeface="+mn-ea"/>
                          <a:cs typeface="+mn-cs"/>
                        </a:rPr>
                        <a:t>4</a:t>
                      </a:r>
                    </a:p>
                  </a:txBody>
                  <a:tcPr marL="9525" marR="9525" marT="9525" marB="0" anchor="ctr"/>
                </a:tc>
                <a:tc vMerge="1">
                  <a:txBody>
                    <a:bodyPr/>
                    <a:lstStyle/>
                    <a:p>
                      <a:endParaRPr lang="en-GB" sz="1200" dirty="0"/>
                    </a:p>
                  </a:txBody>
                  <a:tcPr/>
                </a:tc>
                <a:tc vMerge="1">
                  <a:txBody>
                    <a:bodyPr/>
                    <a:lstStyle/>
                    <a:p>
                      <a:pPr marL="285750" indent="-285750">
                        <a:buFont typeface="Arial" panose="020B0604020202020204" pitchFamily="34" charset="0"/>
                        <a:buChar char="•"/>
                      </a:pPr>
                      <a:endParaRPr lang="en-GB" sz="1200" dirty="0"/>
                    </a:p>
                  </a:txBody>
                  <a:tcPr/>
                </a:tc>
                <a:extLst>
                  <a:ext uri="{0D108BD9-81ED-4DB2-BD59-A6C34878D82A}">
                    <a16:rowId xmlns:a16="http://schemas.microsoft.com/office/drawing/2014/main" val="3884024004"/>
                  </a:ext>
                </a:extLst>
              </a:tr>
            </a:tbl>
          </a:graphicData>
        </a:graphic>
      </p:graphicFrame>
    </p:spTree>
    <p:extLst>
      <p:ext uri="{BB962C8B-B14F-4D97-AF65-F5344CB8AC3E}">
        <p14:creationId xmlns:p14="http://schemas.microsoft.com/office/powerpoint/2010/main" val="3212149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1141C-F649-48A3-9580-E6265B86B38F}"/>
              </a:ext>
            </a:extLst>
          </p:cNvPr>
          <p:cNvSpPr>
            <a:spLocks noGrp="1"/>
          </p:cNvSpPr>
          <p:nvPr>
            <p:ph type="title"/>
          </p:nvPr>
        </p:nvSpPr>
        <p:spPr/>
        <p:txBody>
          <a:bodyPr/>
          <a:lstStyle/>
          <a:p>
            <a:r>
              <a:rPr lang="en-US" dirty="0"/>
              <a:t>Estimation for HEL condition</a:t>
            </a:r>
            <a:endParaRPr lang="en-GB" dirty="0"/>
          </a:p>
        </p:txBody>
      </p:sp>
      <p:sp>
        <p:nvSpPr>
          <p:cNvPr id="3" name="Slide Number Placeholder 2">
            <a:extLst>
              <a:ext uri="{FF2B5EF4-FFF2-40B4-BE49-F238E27FC236}">
                <a16:creationId xmlns:a16="http://schemas.microsoft.com/office/drawing/2014/main" id="{FD7D3BCF-7453-4B9D-9F1B-F6D856186E0F}"/>
              </a:ext>
            </a:extLst>
          </p:cNvPr>
          <p:cNvSpPr>
            <a:spLocks noGrp="1"/>
          </p:cNvSpPr>
          <p:nvPr>
            <p:ph type="sldNum" sz="quarter" idx="12"/>
          </p:nvPr>
        </p:nvSpPr>
        <p:spPr/>
        <p:txBody>
          <a:bodyPr/>
          <a:lstStyle/>
          <a:p>
            <a:fld id="{8211CE53-49BE-4E77-AA51-4D5D527F3FB5}" type="slidenum">
              <a:rPr lang="en-US" smtClean="0"/>
              <a:pPr/>
              <a:t>11</a:t>
            </a:fld>
            <a:endParaRPr lang="en-US" dirty="0"/>
          </a:p>
        </p:txBody>
      </p:sp>
      <p:sp>
        <p:nvSpPr>
          <p:cNvPr id="4" name="Content Placeholder 3">
            <a:extLst>
              <a:ext uri="{FF2B5EF4-FFF2-40B4-BE49-F238E27FC236}">
                <a16:creationId xmlns:a16="http://schemas.microsoft.com/office/drawing/2014/main" id="{E664F2AD-22B2-49F2-B7D3-D757F164145F}"/>
              </a:ext>
            </a:extLst>
          </p:cNvPr>
          <p:cNvSpPr>
            <a:spLocks noGrp="1"/>
          </p:cNvSpPr>
          <p:nvPr>
            <p:ph sz="quarter" idx="1"/>
          </p:nvPr>
        </p:nvSpPr>
        <p:spPr>
          <a:xfrm>
            <a:off x="816864" y="1028700"/>
            <a:ext cx="4631436" cy="5067300"/>
          </a:xfrm>
        </p:spPr>
        <p:txBody>
          <a:bodyPr>
            <a:normAutofit fontScale="92500"/>
          </a:bodyPr>
          <a:lstStyle/>
          <a:p>
            <a:pPr algn="l"/>
            <a:r>
              <a:rPr lang="en-US" sz="2400" dirty="0"/>
              <a:t>Based on a gas jet with           N=2.5e10 cm</a:t>
            </a:r>
            <a:r>
              <a:rPr lang="en-US" sz="2400" baseline="30000" dirty="0"/>
              <a:t>-3</a:t>
            </a:r>
            <a:r>
              <a:rPr lang="en-US" sz="2400" dirty="0"/>
              <a:t>, d=0.5 mm.</a:t>
            </a:r>
          </a:p>
          <a:p>
            <a:pPr algn="l"/>
            <a:r>
              <a:rPr lang="en-US" sz="2400" dirty="0"/>
              <a:t>Cross section data for 7 </a:t>
            </a:r>
            <a:r>
              <a:rPr lang="en-US" sz="2400" dirty="0" err="1"/>
              <a:t>TeV</a:t>
            </a:r>
            <a:r>
              <a:rPr lang="en-US" sz="2400" dirty="0"/>
              <a:t> proton beam is extrapolated from references. </a:t>
            </a:r>
            <a:r>
              <a:rPr lang="en-US" sz="2400" dirty="0">
                <a:solidFill>
                  <a:schemeClr val="bg2"/>
                </a:solidFill>
              </a:rPr>
              <a:t>Tests are required for LHC condition.</a:t>
            </a:r>
          </a:p>
          <a:p>
            <a:pPr algn="l"/>
            <a:r>
              <a:rPr lang="en-US" sz="2400" dirty="0"/>
              <a:t>&lt;</a:t>
            </a:r>
            <a:r>
              <a:rPr lang="en-US" sz="2400" dirty="0" err="1"/>
              <a:t>t</a:t>
            </a:r>
            <a:r>
              <a:rPr lang="en-US" sz="2400" baseline="-25000" dirty="0" err="1"/>
              <a:t>i</a:t>
            </a:r>
            <a:r>
              <a:rPr lang="en-US" sz="2400" dirty="0"/>
              <a:t>&gt;</a:t>
            </a:r>
            <a:r>
              <a:rPr lang="en-US" sz="2400" baseline="-25000" dirty="0" err="1"/>
              <a:t>mcp</a:t>
            </a:r>
            <a:r>
              <a:rPr lang="en-US" sz="2400" dirty="0"/>
              <a:t> is the expected time to detect one photon. </a:t>
            </a:r>
            <a:r>
              <a:rPr lang="en-GB" sz="2400" dirty="0">
                <a:solidFill>
                  <a:schemeClr val="bg2"/>
                </a:solidFill>
              </a:rPr>
              <a:t>A few hundred photons are required for the proton beam and 10</a:t>
            </a:r>
            <a:r>
              <a:rPr lang="en-GB" sz="2400" baseline="30000" dirty="0">
                <a:solidFill>
                  <a:schemeClr val="bg2"/>
                </a:solidFill>
              </a:rPr>
              <a:t>4 </a:t>
            </a:r>
            <a:r>
              <a:rPr lang="en-GB" sz="2400" dirty="0">
                <a:solidFill>
                  <a:schemeClr val="bg2"/>
                </a:solidFill>
              </a:rPr>
              <a:t>for the HEL electron beam.</a:t>
            </a:r>
          </a:p>
          <a:p>
            <a:pPr algn="l"/>
            <a:r>
              <a:rPr lang="en-GB" sz="2400" dirty="0"/>
              <a:t>Expected integration time</a:t>
            </a:r>
          </a:p>
          <a:p>
            <a:pPr lvl="1" algn="l"/>
            <a:r>
              <a:rPr lang="en-GB" sz="2000" dirty="0">
                <a:solidFill>
                  <a:schemeClr val="bg2"/>
                </a:solidFill>
              </a:rPr>
              <a:t>Electron: sub second</a:t>
            </a:r>
          </a:p>
          <a:p>
            <a:pPr lvl="1" algn="l"/>
            <a:r>
              <a:rPr lang="en-GB" sz="2000" dirty="0">
                <a:solidFill>
                  <a:schemeClr val="bg2"/>
                </a:solidFill>
              </a:rPr>
              <a:t>Proton: few or few tens of seconds </a:t>
            </a:r>
            <a:endParaRPr lang="en-US" sz="2000" dirty="0">
              <a:solidFill>
                <a:schemeClr val="bg2"/>
              </a:solidFill>
            </a:endParaRPr>
          </a:p>
        </p:txBody>
      </p:sp>
      <p:pic>
        <p:nvPicPr>
          <p:cNvPr id="23" name="Picture 22">
            <a:extLst>
              <a:ext uri="{FF2B5EF4-FFF2-40B4-BE49-F238E27FC236}">
                <a16:creationId xmlns:a16="http://schemas.microsoft.com/office/drawing/2014/main" id="{CC4B690F-00F6-45B3-A0C0-B55CEFA3F6F8}"/>
              </a:ext>
            </a:extLst>
          </p:cNvPr>
          <p:cNvPicPr>
            <a:picLocks noChangeAspect="1"/>
          </p:cNvPicPr>
          <p:nvPr/>
        </p:nvPicPr>
        <p:blipFill>
          <a:blip r:embed="rId2"/>
          <a:stretch>
            <a:fillRect/>
          </a:stretch>
        </p:blipFill>
        <p:spPr>
          <a:xfrm>
            <a:off x="5636042" y="1225937"/>
            <a:ext cx="5946358" cy="4041387"/>
          </a:xfrm>
          <a:prstGeom prst="rect">
            <a:avLst/>
          </a:prstGeom>
        </p:spPr>
      </p:pic>
    </p:spTree>
    <p:extLst>
      <p:ext uri="{BB962C8B-B14F-4D97-AF65-F5344CB8AC3E}">
        <p14:creationId xmlns:p14="http://schemas.microsoft.com/office/powerpoint/2010/main" val="3672639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7A1B5-FA51-4A57-8BEB-080484BCEA9F}"/>
              </a:ext>
            </a:extLst>
          </p:cNvPr>
          <p:cNvSpPr>
            <a:spLocks noGrp="1"/>
          </p:cNvSpPr>
          <p:nvPr>
            <p:ph type="title"/>
          </p:nvPr>
        </p:nvSpPr>
        <p:spPr/>
        <p:txBody>
          <a:bodyPr/>
          <a:lstStyle/>
          <a:p>
            <a:r>
              <a:rPr lang="en-US" dirty="0"/>
              <a:t>BIF test during Run 2</a:t>
            </a:r>
            <a:endParaRPr lang="en-GB" dirty="0"/>
          </a:p>
        </p:txBody>
      </p:sp>
      <p:sp>
        <p:nvSpPr>
          <p:cNvPr id="3" name="Slide Number Placeholder 2">
            <a:extLst>
              <a:ext uri="{FF2B5EF4-FFF2-40B4-BE49-F238E27FC236}">
                <a16:creationId xmlns:a16="http://schemas.microsoft.com/office/drawing/2014/main" id="{BC5C1075-4C4F-4216-9DCD-F8EE13341C9C}"/>
              </a:ext>
            </a:extLst>
          </p:cNvPr>
          <p:cNvSpPr>
            <a:spLocks noGrp="1"/>
          </p:cNvSpPr>
          <p:nvPr>
            <p:ph type="sldNum" sz="quarter" idx="12"/>
          </p:nvPr>
        </p:nvSpPr>
        <p:spPr/>
        <p:txBody>
          <a:bodyPr/>
          <a:lstStyle/>
          <a:p>
            <a:fld id="{8211CE53-49BE-4E77-AA51-4D5D527F3FB5}" type="slidenum">
              <a:rPr lang="en-US" smtClean="0"/>
              <a:pPr/>
              <a:t>12</a:t>
            </a:fld>
            <a:endParaRPr lang="en-US" dirty="0"/>
          </a:p>
        </p:txBody>
      </p:sp>
      <p:sp>
        <p:nvSpPr>
          <p:cNvPr id="4" name="Content Placeholder 3">
            <a:extLst>
              <a:ext uri="{FF2B5EF4-FFF2-40B4-BE49-F238E27FC236}">
                <a16:creationId xmlns:a16="http://schemas.microsoft.com/office/drawing/2014/main" id="{17C58BEC-20C4-4261-AF42-935B4812E10D}"/>
              </a:ext>
            </a:extLst>
          </p:cNvPr>
          <p:cNvSpPr>
            <a:spLocks noGrp="1"/>
          </p:cNvSpPr>
          <p:nvPr>
            <p:ph sz="quarter" idx="1"/>
          </p:nvPr>
        </p:nvSpPr>
        <p:spPr/>
        <p:txBody>
          <a:bodyPr>
            <a:normAutofit fontScale="92500" lnSpcReduction="10000"/>
          </a:bodyPr>
          <a:lstStyle/>
          <a:p>
            <a:pPr algn="l"/>
            <a:r>
              <a:rPr lang="en-US" dirty="0"/>
              <a:t>Pb</a:t>
            </a:r>
            <a:r>
              <a:rPr lang="en-US" baseline="30000" dirty="0"/>
              <a:t>+</a:t>
            </a:r>
            <a:r>
              <a:rPr lang="en-US" dirty="0"/>
              <a:t> at injection</a:t>
            </a:r>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US" dirty="0"/>
          </a:p>
          <a:p>
            <a:pPr algn="l"/>
            <a:endParaRPr lang="en-GB" dirty="0"/>
          </a:p>
          <a:p>
            <a:pPr algn="l"/>
            <a:endParaRPr lang="en-GB" dirty="0"/>
          </a:p>
          <a:p>
            <a:pPr algn="l"/>
            <a:r>
              <a:rPr lang="en-GB" dirty="0"/>
              <a:t>Proton test =&gt; Noises from SR</a:t>
            </a:r>
            <a:endParaRPr lang="en-US" dirty="0"/>
          </a:p>
        </p:txBody>
      </p:sp>
      <p:pic>
        <p:nvPicPr>
          <p:cNvPr id="5" name="Picture 4">
            <a:extLst>
              <a:ext uri="{FF2B5EF4-FFF2-40B4-BE49-F238E27FC236}">
                <a16:creationId xmlns:a16="http://schemas.microsoft.com/office/drawing/2014/main" id="{BED97921-42E8-4B94-B60F-BA5C72DB98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525" y="2993751"/>
            <a:ext cx="2880000" cy="2160000"/>
          </a:xfrm>
          <a:prstGeom prst="rect">
            <a:avLst/>
          </a:prstGeom>
        </p:spPr>
      </p:pic>
      <p:pic>
        <p:nvPicPr>
          <p:cNvPr id="6" name="Picture 5">
            <a:extLst>
              <a:ext uri="{FF2B5EF4-FFF2-40B4-BE49-F238E27FC236}">
                <a16:creationId xmlns:a16="http://schemas.microsoft.com/office/drawing/2014/main" id="{B8E61F73-028A-4C97-87A3-9BEE456C58A7}"/>
              </a:ext>
            </a:extLst>
          </p:cNvPr>
          <p:cNvPicPr>
            <a:picLocks noChangeAspect="1"/>
          </p:cNvPicPr>
          <p:nvPr/>
        </p:nvPicPr>
        <p:blipFill rotWithShape="1">
          <a:blip r:embed="rId3">
            <a:extLst>
              <a:ext uri="{28A0092B-C50C-407E-A947-70E740481C1C}">
                <a14:useLocalDpi xmlns:a14="http://schemas.microsoft.com/office/drawing/2010/main" val="0"/>
              </a:ext>
            </a:extLst>
          </a:blip>
          <a:srcRect t="12247"/>
          <a:stretch/>
        </p:blipFill>
        <p:spPr>
          <a:xfrm>
            <a:off x="1104525" y="1171574"/>
            <a:ext cx="2880000" cy="1895475"/>
          </a:xfrm>
          <a:prstGeom prst="rect">
            <a:avLst/>
          </a:prstGeom>
        </p:spPr>
      </p:pic>
      <p:sp>
        <p:nvSpPr>
          <p:cNvPr id="7" name="TextBox 9">
            <a:extLst>
              <a:ext uri="{FF2B5EF4-FFF2-40B4-BE49-F238E27FC236}">
                <a16:creationId xmlns:a16="http://schemas.microsoft.com/office/drawing/2014/main" id="{5B4CA787-2E0B-447F-B65F-613E11DAADA1}"/>
              </a:ext>
            </a:extLst>
          </p:cNvPr>
          <p:cNvSpPr txBox="1"/>
          <p:nvPr/>
        </p:nvSpPr>
        <p:spPr>
          <a:xfrm>
            <a:off x="1435839" y="4830585"/>
            <a:ext cx="2263633"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a:latin typeface="Corbel" panose="020B0503020204020204" pitchFamily="34" charset="0"/>
              </a:rPr>
              <a:t>585 nm, gas </a:t>
            </a:r>
            <a:r>
              <a:rPr lang="en-US" sz="1200" b="1" dirty="0">
                <a:solidFill>
                  <a:srgbClr val="00B050"/>
                </a:solidFill>
                <a:latin typeface="Corbel" panose="020B0503020204020204" pitchFamily="34" charset="0"/>
              </a:rPr>
              <a:t>ON</a:t>
            </a:r>
            <a:r>
              <a:rPr lang="en-US" sz="1200" b="1"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a:latin typeface="Corbel" panose="020B0503020204020204" pitchFamily="34" charset="0"/>
              </a:rPr>
              <a:t>“photon counting” over 1286.4 s </a:t>
            </a:r>
          </a:p>
          <a:p>
            <a:pPr algn="ctr"/>
            <a:r>
              <a:rPr lang="en-US" sz="1200" dirty="0">
                <a:latin typeface="Corbel" panose="020B0503020204020204" pitchFamily="34" charset="0"/>
              </a:rPr>
              <a:t>(3216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sp>
        <p:nvSpPr>
          <p:cNvPr id="8" name="TextBox 11">
            <a:extLst>
              <a:ext uri="{FF2B5EF4-FFF2-40B4-BE49-F238E27FC236}">
                <a16:creationId xmlns:a16="http://schemas.microsoft.com/office/drawing/2014/main" id="{CEBE2420-7E19-4E15-81BD-87FC4563B4A5}"/>
              </a:ext>
            </a:extLst>
          </p:cNvPr>
          <p:cNvSpPr txBox="1"/>
          <p:nvPr/>
        </p:nvSpPr>
        <p:spPr>
          <a:xfrm>
            <a:off x="1514387" y="2775321"/>
            <a:ext cx="2185085" cy="64633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latin typeface="Corbel" panose="020B0503020204020204" pitchFamily="34" charset="0"/>
              </a:rPr>
              <a:t>585 nm, gas </a:t>
            </a:r>
            <a:r>
              <a:rPr lang="en-US" sz="1200" b="1" dirty="0">
                <a:solidFill>
                  <a:srgbClr val="FF0000"/>
                </a:solidFill>
                <a:latin typeface="Corbel" panose="020B0503020204020204" pitchFamily="34" charset="0"/>
              </a:rPr>
              <a:t>OFF</a:t>
            </a:r>
            <a:r>
              <a:rPr lang="en-US" sz="1200" dirty="0">
                <a:latin typeface="Corbel" panose="020B0503020204020204" pitchFamily="34" charset="0"/>
              </a:rPr>
              <a:t>, beam </a:t>
            </a:r>
            <a:r>
              <a:rPr lang="en-US" sz="1200" b="1" dirty="0">
                <a:solidFill>
                  <a:srgbClr val="00B050"/>
                </a:solidFill>
                <a:latin typeface="Corbel" panose="020B0503020204020204" pitchFamily="34" charset="0"/>
              </a:rPr>
              <a:t>ON</a:t>
            </a:r>
          </a:p>
          <a:p>
            <a:pPr algn="ctr"/>
            <a:r>
              <a:rPr lang="en-US" sz="1200" dirty="0">
                <a:latin typeface="Corbel" panose="020B0503020204020204" pitchFamily="34" charset="0"/>
              </a:rPr>
              <a:t>“photon counting” over 210.8 s </a:t>
            </a:r>
          </a:p>
          <a:p>
            <a:pPr algn="ctr"/>
            <a:r>
              <a:rPr lang="en-US" sz="1200" dirty="0">
                <a:latin typeface="Corbel" panose="020B0503020204020204" pitchFamily="34" charset="0"/>
              </a:rPr>
              <a:t>(527 frames, 400 </a:t>
            </a:r>
            <a:r>
              <a:rPr lang="en-US" sz="1200" dirty="0" err="1">
                <a:latin typeface="Corbel" panose="020B0503020204020204" pitchFamily="34" charset="0"/>
              </a:rPr>
              <a:t>ms</a:t>
            </a:r>
            <a:r>
              <a:rPr lang="en-US" sz="1200" dirty="0">
                <a:latin typeface="Corbel" panose="020B0503020204020204" pitchFamily="34" charset="0"/>
              </a:rPr>
              <a:t> </a:t>
            </a:r>
            <a:r>
              <a:rPr lang="en-US" sz="1200" dirty="0" err="1">
                <a:latin typeface="Corbel" panose="020B0503020204020204" pitchFamily="34" charset="0"/>
              </a:rPr>
              <a:t>exp</a:t>
            </a:r>
            <a:r>
              <a:rPr lang="en-US" sz="1200" dirty="0">
                <a:latin typeface="Corbel" panose="020B0503020204020204" pitchFamily="34" charset="0"/>
              </a:rPr>
              <a:t> time)</a:t>
            </a:r>
            <a:endParaRPr lang="en-GB" sz="1200" dirty="0">
              <a:latin typeface="Corbel" panose="020B0503020204020204" pitchFamily="34" charset="0"/>
            </a:endParaRPr>
          </a:p>
        </p:txBody>
      </p:sp>
      <p:pic>
        <p:nvPicPr>
          <p:cNvPr id="19" name="Picture 18">
            <a:extLst>
              <a:ext uri="{FF2B5EF4-FFF2-40B4-BE49-F238E27FC236}">
                <a16:creationId xmlns:a16="http://schemas.microsoft.com/office/drawing/2014/main" id="{72699BD4-DC5E-4F98-BDB1-AF62C3CC04CD}"/>
              </a:ext>
            </a:extLst>
          </p:cNvPr>
          <p:cNvPicPr>
            <a:picLocks noChangeAspect="1"/>
          </p:cNvPicPr>
          <p:nvPr/>
        </p:nvPicPr>
        <p:blipFill>
          <a:blip r:embed="rId4"/>
          <a:stretch>
            <a:fillRect/>
          </a:stretch>
        </p:blipFill>
        <p:spPr>
          <a:xfrm>
            <a:off x="4377850" y="1584492"/>
            <a:ext cx="7204550" cy="3674320"/>
          </a:xfrm>
          <a:prstGeom prst="rect">
            <a:avLst/>
          </a:prstGeom>
        </p:spPr>
      </p:pic>
    </p:spTree>
    <p:extLst>
      <p:ext uri="{BB962C8B-B14F-4D97-AF65-F5344CB8AC3E}">
        <p14:creationId xmlns:p14="http://schemas.microsoft.com/office/powerpoint/2010/main" val="721685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2B952-D666-4749-8FD0-3927358B6B43}"/>
              </a:ext>
            </a:extLst>
          </p:cNvPr>
          <p:cNvSpPr>
            <a:spLocks noGrp="1"/>
          </p:cNvSpPr>
          <p:nvPr>
            <p:ph type="title"/>
          </p:nvPr>
        </p:nvSpPr>
        <p:spPr/>
        <p:txBody>
          <a:bodyPr/>
          <a:lstStyle/>
          <a:p>
            <a:r>
              <a:rPr lang="en-US" dirty="0"/>
              <a:t>Challenge </a:t>
            </a:r>
            <a:r>
              <a:rPr lang="en-US"/>
              <a:t>of BGC </a:t>
            </a:r>
            <a:r>
              <a:rPr lang="en-US" dirty="0"/>
              <a:t>for HEL </a:t>
            </a:r>
            <a:endParaRPr lang="en-GB" dirty="0"/>
          </a:p>
        </p:txBody>
      </p:sp>
      <p:sp>
        <p:nvSpPr>
          <p:cNvPr id="3" name="Slide Number Placeholder 2">
            <a:extLst>
              <a:ext uri="{FF2B5EF4-FFF2-40B4-BE49-F238E27FC236}">
                <a16:creationId xmlns:a16="http://schemas.microsoft.com/office/drawing/2014/main" id="{C8C57466-1441-43BC-B186-4EF21C38B640}"/>
              </a:ext>
            </a:extLst>
          </p:cNvPr>
          <p:cNvSpPr>
            <a:spLocks noGrp="1"/>
          </p:cNvSpPr>
          <p:nvPr>
            <p:ph type="sldNum" sz="quarter" idx="12"/>
          </p:nvPr>
        </p:nvSpPr>
        <p:spPr/>
        <p:txBody>
          <a:bodyPr/>
          <a:lstStyle/>
          <a:p>
            <a:fld id="{8211CE53-49BE-4E77-AA51-4D5D527F3FB5}" type="slidenum">
              <a:rPr lang="en-US" smtClean="0"/>
              <a:pPr/>
              <a:t>13</a:t>
            </a:fld>
            <a:endParaRPr lang="en-US" dirty="0"/>
          </a:p>
        </p:txBody>
      </p:sp>
      <p:sp>
        <p:nvSpPr>
          <p:cNvPr id="4" name="Content Placeholder 3">
            <a:extLst>
              <a:ext uri="{FF2B5EF4-FFF2-40B4-BE49-F238E27FC236}">
                <a16:creationId xmlns:a16="http://schemas.microsoft.com/office/drawing/2014/main" id="{8AFDFF0A-6D4E-434E-936E-AE1D189C4195}"/>
              </a:ext>
            </a:extLst>
          </p:cNvPr>
          <p:cNvSpPr>
            <a:spLocks noGrp="1"/>
          </p:cNvSpPr>
          <p:nvPr>
            <p:ph sz="quarter" idx="1"/>
          </p:nvPr>
        </p:nvSpPr>
        <p:spPr>
          <a:xfrm>
            <a:off x="816864" y="965200"/>
            <a:ext cx="10871200" cy="5334000"/>
          </a:xfrm>
        </p:spPr>
        <p:txBody>
          <a:bodyPr/>
          <a:lstStyle/>
          <a:p>
            <a:pPr algn="l"/>
            <a:r>
              <a:rPr lang="en-US" sz="2400" dirty="0">
                <a:solidFill>
                  <a:srgbClr val="6B6B6B"/>
                </a:solidFill>
              </a:rPr>
              <a:t>Gas choice (distortion due to space charge)</a:t>
            </a:r>
          </a:p>
          <a:p>
            <a:pPr algn="l"/>
            <a:endParaRPr lang="en-US" dirty="0"/>
          </a:p>
          <a:p>
            <a:pPr algn="l"/>
            <a:endParaRPr lang="en-US" dirty="0"/>
          </a:p>
          <a:p>
            <a:pPr algn="l"/>
            <a:endParaRPr lang="en-US" dirty="0"/>
          </a:p>
          <a:p>
            <a:pPr algn="l"/>
            <a:endParaRPr lang="en-US" dirty="0"/>
          </a:p>
          <a:p>
            <a:pPr algn="l"/>
            <a:endParaRPr lang="en-US" dirty="0"/>
          </a:p>
          <a:p>
            <a:pPr marL="0" indent="0" algn="l">
              <a:buNone/>
            </a:pPr>
            <a:endParaRPr lang="en-US" dirty="0"/>
          </a:p>
          <a:p>
            <a:pPr algn="l"/>
            <a:r>
              <a:rPr lang="en-US" sz="2400" dirty="0">
                <a:solidFill>
                  <a:srgbClr val="6B6B6B"/>
                </a:solidFill>
              </a:rPr>
              <a:t>Light pollution (SR, stray light) =&gt; Black coating, filtering</a:t>
            </a:r>
          </a:p>
          <a:p>
            <a:pPr lvl="1" algn="l"/>
            <a:r>
              <a:rPr lang="en-US" sz="2000" dirty="0">
                <a:solidFill>
                  <a:srgbClr val="0093BE"/>
                </a:solidFill>
              </a:rPr>
              <a:t>NEG on Cu (R = 44.3%)  vs. </a:t>
            </a:r>
            <a:r>
              <a:rPr lang="en-US" sz="2000" dirty="0" err="1">
                <a:solidFill>
                  <a:srgbClr val="0093BE"/>
                </a:solidFill>
              </a:rPr>
              <a:t>Polyteknik</a:t>
            </a:r>
            <a:r>
              <a:rPr lang="en-US" sz="2000" dirty="0">
                <a:solidFill>
                  <a:srgbClr val="0093BE"/>
                </a:solidFill>
              </a:rPr>
              <a:t> black coating (R = 0.12 % @ 585 nm) </a:t>
            </a:r>
          </a:p>
          <a:p>
            <a:pPr algn="l"/>
            <a:r>
              <a:rPr lang="en-US" sz="2400" dirty="0">
                <a:solidFill>
                  <a:srgbClr val="6B6B6B"/>
                </a:solidFill>
              </a:rPr>
              <a:t>Shorten the integration time =&gt; Increase jet density.</a:t>
            </a:r>
          </a:p>
        </p:txBody>
      </p:sp>
      <p:pic>
        <p:nvPicPr>
          <p:cNvPr id="18" name="Picture 17">
            <a:extLst>
              <a:ext uri="{FF2B5EF4-FFF2-40B4-BE49-F238E27FC236}">
                <a16:creationId xmlns:a16="http://schemas.microsoft.com/office/drawing/2014/main" id="{F1D1C2EA-20C4-44C8-B78D-B50DD8460511}"/>
              </a:ext>
            </a:extLst>
          </p:cNvPr>
          <p:cNvPicPr>
            <a:picLocks noChangeAspect="1"/>
          </p:cNvPicPr>
          <p:nvPr/>
        </p:nvPicPr>
        <p:blipFill>
          <a:blip r:embed="rId3"/>
          <a:stretch>
            <a:fillRect/>
          </a:stretch>
        </p:blipFill>
        <p:spPr>
          <a:xfrm>
            <a:off x="1773482" y="1412690"/>
            <a:ext cx="7827718" cy="3189408"/>
          </a:xfrm>
          <a:prstGeom prst="rect">
            <a:avLst/>
          </a:prstGeom>
        </p:spPr>
      </p:pic>
    </p:spTree>
    <p:extLst>
      <p:ext uri="{BB962C8B-B14F-4D97-AF65-F5344CB8AC3E}">
        <p14:creationId xmlns:p14="http://schemas.microsoft.com/office/powerpoint/2010/main" val="1381495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C7149-EFFA-442F-932B-9AD267640396}"/>
              </a:ext>
            </a:extLst>
          </p:cNvPr>
          <p:cNvSpPr>
            <a:spLocks noGrp="1"/>
          </p:cNvSpPr>
          <p:nvPr>
            <p:ph type="title"/>
          </p:nvPr>
        </p:nvSpPr>
        <p:spPr>
          <a:xfrm>
            <a:off x="1030147" y="175078"/>
            <a:ext cx="9650023" cy="653142"/>
          </a:xfrm>
        </p:spPr>
        <p:txBody>
          <a:bodyPr/>
          <a:lstStyle/>
          <a:p>
            <a:r>
              <a:rPr lang="en-GB" dirty="0"/>
              <a:t>Compact design for gas jet generation </a:t>
            </a:r>
          </a:p>
        </p:txBody>
      </p:sp>
      <p:sp>
        <p:nvSpPr>
          <p:cNvPr id="3" name="Slide Number Placeholder 2">
            <a:extLst>
              <a:ext uri="{FF2B5EF4-FFF2-40B4-BE49-F238E27FC236}">
                <a16:creationId xmlns:a16="http://schemas.microsoft.com/office/drawing/2014/main" id="{3C53EA47-A427-49B0-83D1-A8F939173998}"/>
              </a:ext>
            </a:extLst>
          </p:cNvPr>
          <p:cNvSpPr>
            <a:spLocks noGrp="1"/>
          </p:cNvSpPr>
          <p:nvPr>
            <p:ph type="sldNum" sz="quarter" idx="12"/>
          </p:nvPr>
        </p:nvSpPr>
        <p:spPr/>
        <p:txBody>
          <a:bodyPr/>
          <a:lstStyle/>
          <a:p>
            <a:fld id="{8211CE53-49BE-4E77-AA51-4D5D527F3FB5}" type="slidenum">
              <a:rPr lang="en-US" smtClean="0"/>
              <a:pPr/>
              <a:t>14</a:t>
            </a:fld>
            <a:endParaRPr lang="en-US" dirty="0"/>
          </a:p>
        </p:txBody>
      </p:sp>
      <p:pic>
        <p:nvPicPr>
          <p:cNvPr id="5" name="Picture 4">
            <a:extLst>
              <a:ext uri="{FF2B5EF4-FFF2-40B4-BE49-F238E27FC236}">
                <a16:creationId xmlns:a16="http://schemas.microsoft.com/office/drawing/2014/main" id="{3BF44177-0E88-4A70-A252-279719601FEE}"/>
              </a:ext>
            </a:extLst>
          </p:cNvPr>
          <p:cNvPicPr>
            <a:picLocks/>
          </p:cNvPicPr>
          <p:nvPr/>
        </p:nvPicPr>
        <p:blipFill rotWithShape="1">
          <a:blip r:embed="rId2"/>
          <a:srcRect l="53639" t="23158" r="17120" b="16598"/>
          <a:stretch/>
        </p:blipFill>
        <p:spPr>
          <a:xfrm flipH="1">
            <a:off x="738554" y="1140214"/>
            <a:ext cx="4183236" cy="4692376"/>
          </a:xfrm>
          <a:prstGeom prst="rect">
            <a:avLst/>
          </a:prstGeom>
          <a:ln>
            <a:noFill/>
          </a:ln>
          <a:effectLst>
            <a:outerShdw blurRad="292100" dist="139700" dir="2700000" algn="tl" rotWithShape="0">
              <a:srgbClr val="333333">
                <a:alpha val="65000"/>
              </a:srgbClr>
            </a:outerShdw>
          </a:effectLst>
        </p:spPr>
      </p:pic>
      <p:cxnSp>
        <p:nvCxnSpPr>
          <p:cNvPr id="7" name="Straight Arrow Connector 6">
            <a:extLst>
              <a:ext uri="{FF2B5EF4-FFF2-40B4-BE49-F238E27FC236}">
                <a16:creationId xmlns:a16="http://schemas.microsoft.com/office/drawing/2014/main" id="{32160EDB-AB61-42F3-8D8D-F7BB33B7BDEA}"/>
              </a:ext>
            </a:extLst>
          </p:cNvPr>
          <p:cNvCxnSpPr>
            <a:cxnSpLocks/>
          </p:cNvCxnSpPr>
          <p:nvPr/>
        </p:nvCxnSpPr>
        <p:spPr>
          <a:xfrm>
            <a:off x="1099595" y="4916829"/>
            <a:ext cx="3565002"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ECDA0243-DAA8-454B-A24F-6D1EF0D7AC02}"/>
              </a:ext>
            </a:extLst>
          </p:cNvPr>
          <p:cNvSpPr txBox="1"/>
          <p:nvPr/>
        </p:nvSpPr>
        <p:spPr>
          <a:xfrm>
            <a:off x="2853158" y="4884997"/>
            <a:ext cx="1088021" cy="369332"/>
          </a:xfrm>
          <a:prstGeom prst="rect">
            <a:avLst/>
          </a:prstGeom>
          <a:noFill/>
        </p:spPr>
        <p:txBody>
          <a:bodyPr wrap="square" rtlCol="0">
            <a:spAutoFit/>
          </a:bodyPr>
          <a:lstStyle/>
          <a:p>
            <a:r>
              <a:rPr lang="en-GB" dirty="0"/>
              <a:t>400 mm</a:t>
            </a:r>
          </a:p>
        </p:txBody>
      </p:sp>
      <p:sp>
        <p:nvSpPr>
          <p:cNvPr id="10" name="Oval 9">
            <a:extLst>
              <a:ext uri="{FF2B5EF4-FFF2-40B4-BE49-F238E27FC236}">
                <a16:creationId xmlns:a16="http://schemas.microsoft.com/office/drawing/2014/main" id="{AEDD0F87-CE78-4BCD-907D-EE7F0D60A88E}"/>
              </a:ext>
            </a:extLst>
          </p:cNvPr>
          <p:cNvSpPr/>
          <p:nvPr/>
        </p:nvSpPr>
        <p:spPr>
          <a:xfrm>
            <a:off x="2158678" y="3029307"/>
            <a:ext cx="1446835" cy="1518191"/>
          </a:xfrm>
          <a:prstGeom prst="ellipse">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6" name="TextBox 15">
            <a:extLst>
              <a:ext uri="{FF2B5EF4-FFF2-40B4-BE49-F238E27FC236}">
                <a16:creationId xmlns:a16="http://schemas.microsoft.com/office/drawing/2014/main" id="{FBC452A0-B669-45A3-A656-F53F6B770C58}"/>
              </a:ext>
            </a:extLst>
          </p:cNvPr>
          <p:cNvSpPr txBox="1"/>
          <p:nvPr/>
        </p:nvSpPr>
        <p:spPr>
          <a:xfrm>
            <a:off x="4287616" y="4259035"/>
            <a:ext cx="1516284" cy="369332"/>
          </a:xfrm>
          <a:prstGeom prst="rect">
            <a:avLst/>
          </a:prstGeom>
          <a:noFill/>
        </p:spPr>
        <p:txBody>
          <a:bodyPr wrap="square" rtlCol="0">
            <a:spAutoFit/>
          </a:bodyPr>
          <a:lstStyle/>
          <a:p>
            <a:r>
              <a:rPr lang="en-GB" dirty="0"/>
              <a:t>3</a:t>
            </a:r>
            <a:r>
              <a:rPr lang="en-GB" baseline="30000" dirty="0"/>
              <a:t>rd</a:t>
            </a:r>
            <a:r>
              <a:rPr lang="en-GB" dirty="0"/>
              <a:t> skimmer</a:t>
            </a:r>
          </a:p>
        </p:txBody>
      </p:sp>
      <p:pic>
        <p:nvPicPr>
          <p:cNvPr id="6" name="Picture 5">
            <a:extLst>
              <a:ext uri="{FF2B5EF4-FFF2-40B4-BE49-F238E27FC236}">
                <a16:creationId xmlns:a16="http://schemas.microsoft.com/office/drawing/2014/main" id="{6929AC59-D01C-4A3C-A83A-C284DDB1A312}"/>
              </a:ext>
            </a:extLst>
          </p:cNvPr>
          <p:cNvPicPr>
            <a:picLocks noChangeAspect="1"/>
          </p:cNvPicPr>
          <p:nvPr/>
        </p:nvPicPr>
        <p:blipFill>
          <a:blip r:embed="rId3"/>
          <a:stretch>
            <a:fillRect/>
          </a:stretch>
        </p:blipFill>
        <p:spPr>
          <a:xfrm>
            <a:off x="6928444" y="2692627"/>
            <a:ext cx="2946400" cy="3132815"/>
          </a:xfrm>
          <a:prstGeom prst="rect">
            <a:avLst/>
          </a:prstGeom>
          <a:ln>
            <a:noFill/>
          </a:ln>
          <a:effectLst>
            <a:outerShdw blurRad="292100" dist="139700" dir="2700000" algn="tl" rotWithShape="0">
              <a:srgbClr val="333333">
                <a:alpha val="65000"/>
              </a:srgbClr>
            </a:outerShdw>
          </a:effectLst>
        </p:spPr>
      </p:pic>
      <p:sp>
        <p:nvSpPr>
          <p:cNvPr id="17" name="Content Placeholder 2">
            <a:extLst>
              <a:ext uri="{FF2B5EF4-FFF2-40B4-BE49-F238E27FC236}">
                <a16:creationId xmlns:a16="http://schemas.microsoft.com/office/drawing/2014/main" id="{4F0E03EF-B046-4D12-B272-FA0C19D40E29}"/>
              </a:ext>
            </a:extLst>
          </p:cNvPr>
          <p:cNvSpPr>
            <a:spLocks noGrp="1"/>
          </p:cNvSpPr>
          <p:nvPr>
            <p:ph idx="1"/>
          </p:nvPr>
        </p:nvSpPr>
        <p:spPr>
          <a:xfrm>
            <a:off x="5181738" y="1137371"/>
            <a:ext cx="6258500" cy="2298918"/>
          </a:xfrm>
        </p:spPr>
        <p:txBody>
          <a:bodyPr>
            <a:normAutofit/>
          </a:bodyPr>
          <a:lstStyle/>
          <a:p>
            <a:pPr algn="l"/>
            <a:r>
              <a:rPr lang="en-US" dirty="0">
                <a:solidFill>
                  <a:srgbClr val="6B6B6B"/>
                </a:solidFill>
              </a:rPr>
              <a:t>Versatile for space limitation</a:t>
            </a:r>
          </a:p>
          <a:p>
            <a:pPr algn="l"/>
            <a:r>
              <a:rPr lang="en-US" dirty="0">
                <a:solidFill>
                  <a:srgbClr val="6B6B6B"/>
                </a:solidFill>
              </a:rPr>
              <a:t>Increase gas jet density at the interaction chamber.</a:t>
            </a:r>
            <a:endParaRPr lang="en-GB" dirty="0">
              <a:solidFill>
                <a:srgbClr val="6B6B6B"/>
              </a:solidFill>
            </a:endParaRPr>
          </a:p>
        </p:txBody>
      </p:sp>
    </p:spTree>
    <p:extLst>
      <p:ext uri="{BB962C8B-B14F-4D97-AF65-F5344CB8AC3E}">
        <p14:creationId xmlns:p14="http://schemas.microsoft.com/office/powerpoint/2010/main" val="157774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1A31484A-CCAF-4D16-9413-68D00912BF5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3933" y="1831530"/>
            <a:ext cx="5065452" cy="3590041"/>
          </a:xfrm>
          <a:prstGeom prst="rect">
            <a:avLst/>
          </a:prstGeom>
        </p:spPr>
      </p:pic>
      <p:sp>
        <p:nvSpPr>
          <p:cNvPr id="3" name="Slide Number Placeholder 2">
            <a:extLst>
              <a:ext uri="{FF2B5EF4-FFF2-40B4-BE49-F238E27FC236}">
                <a16:creationId xmlns:a16="http://schemas.microsoft.com/office/drawing/2014/main" id="{F7FA3C2C-11F1-4830-B78B-AEB3A64A0501}"/>
              </a:ext>
            </a:extLst>
          </p:cNvPr>
          <p:cNvSpPr>
            <a:spLocks noGrp="1"/>
          </p:cNvSpPr>
          <p:nvPr>
            <p:ph type="sldNum" sz="quarter" idx="12"/>
          </p:nvPr>
        </p:nvSpPr>
        <p:spPr/>
        <p:txBody>
          <a:bodyPr/>
          <a:lstStyle/>
          <a:p>
            <a:fld id="{8211CE53-49BE-4E77-AA51-4D5D527F3FB5}" type="slidenum">
              <a:rPr lang="en-US" smtClean="0"/>
              <a:pPr/>
              <a:t>15</a:t>
            </a:fld>
            <a:endParaRPr lang="en-US" dirty="0"/>
          </a:p>
        </p:txBody>
      </p:sp>
      <p:sp>
        <p:nvSpPr>
          <p:cNvPr id="5" name="Title 1">
            <a:extLst>
              <a:ext uri="{FF2B5EF4-FFF2-40B4-BE49-F238E27FC236}">
                <a16:creationId xmlns:a16="http://schemas.microsoft.com/office/drawing/2014/main" id="{B73386E5-29FC-4AB6-ACFC-98E5BD8FB71C}"/>
              </a:ext>
            </a:extLst>
          </p:cNvPr>
          <p:cNvSpPr txBox="1">
            <a:spLocks/>
          </p:cNvSpPr>
          <p:nvPr/>
        </p:nvSpPr>
        <p:spPr>
          <a:xfrm>
            <a:off x="816863" y="165430"/>
            <a:ext cx="10676797" cy="653142"/>
          </a:xfrm>
          <a:prstGeom prst="rect">
            <a:avLst/>
          </a:prstGeom>
          <a:noFill/>
        </p:spPr>
        <p:txBody>
          <a:bodyPr vert="horz" lIns="0" tIns="0" rIns="0" bIns="0" rtlCol="0" anchor="ctr" anchorCtr="1">
            <a:noAutofit/>
          </a:bodyPr>
          <a:lstStyle>
            <a:lvl1pPr algn="l" defTabSz="457189" rtl="0" eaLnBrk="1" latinLnBrk="0" hangingPunct="1">
              <a:spcBef>
                <a:spcPct val="0"/>
              </a:spcBef>
              <a:buNone/>
              <a:defRPr sz="4000" b="1" kern="1200">
                <a:solidFill>
                  <a:schemeClr val="bg2"/>
                </a:solidFill>
                <a:latin typeface="+mj-lt"/>
                <a:ea typeface="+mj-ea"/>
                <a:cs typeface="+mj-cs"/>
              </a:defRPr>
            </a:lvl1pPr>
          </a:lstStyle>
          <a:p>
            <a:r>
              <a:rPr lang="en-GB" dirty="0"/>
              <a:t>V3 gas jet setup for HEL test stand</a:t>
            </a:r>
          </a:p>
        </p:txBody>
      </p:sp>
      <p:pic>
        <p:nvPicPr>
          <p:cNvPr id="4" name="Picture 3">
            <a:extLst>
              <a:ext uri="{FF2B5EF4-FFF2-40B4-BE49-F238E27FC236}">
                <a16:creationId xmlns:a16="http://schemas.microsoft.com/office/drawing/2014/main" id="{6F0F7FB7-DEF0-4715-8D23-AF1DA1693E7F}"/>
              </a:ext>
            </a:extLst>
          </p:cNvPr>
          <p:cNvPicPr>
            <a:picLocks noChangeAspect="1"/>
          </p:cNvPicPr>
          <p:nvPr/>
        </p:nvPicPr>
        <p:blipFill rotWithShape="1">
          <a:blip r:embed="rId3"/>
          <a:srcRect l="45164" t="22224" r="24146" b="4985"/>
          <a:stretch/>
        </p:blipFill>
        <p:spPr>
          <a:xfrm>
            <a:off x="7845128" y="1193379"/>
            <a:ext cx="3741758" cy="4559239"/>
          </a:xfrm>
          <a:prstGeom prst="rect">
            <a:avLst/>
          </a:prstGeom>
        </p:spPr>
      </p:pic>
      <p:sp>
        <p:nvSpPr>
          <p:cNvPr id="17" name="TextBox 16">
            <a:extLst>
              <a:ext uri="{FF2B5EF4-FFF2-40B4-BE49-F238E27FC236}">
                <a16:creationId xmlns:a16="http://schemas.microsoft.com/office/drawing/2014/main" id="{D89F422F-EF72-4864-BDEB-5936D0080C41}"/>
              </a:ext>
            </a:extLst>
          </p:cNvPr>
          <p:cNvSpPr txBox="1"/>
          <p:nvPr/>
        </p:nvSpPr>
        <p:spPr>
          <a:xfrm>
            <a:off x="7845128" y="2469380"/>
            <a:ext cx="978414" cy="556775"/>
          </a:xfrm>
          <a:prstGeom prst="rect">
            <a:avLst/>
          </a:prstGeom>
          <a:noFill/>
        </p:spPr>
        <p:txBody>
          <a:bodyPr wrap="square" rtlCol="0">
            <a:spAutoFit/>
          </a:bodyPr>
          <a:lstStyle/>
          <a:p>
            <a:r>
              <a:rPr lang="en-GB" sz="1500" dirty="0">
                <a:latin typeface="Times New Roman" panose="02020603050405020304" pitchFamily="18" charset="0"/>
                <a:cs typeface="Times New Roman" panose="02020603050405020304" pitchFamily="18" charset="0"/>
              </a:rPr>
              <a:t>Nozzle Chamber</a:t>
            </a:r>
          </a:p>
        </p:txBody>
      </p:sp>
      <p:sp>
        <p:nvSpPr>
          <p:cNvPr id="18" name="TextBox 17">
            <a:extLst>
              <a:ext uri="{FF2B5EF4-FFF2-40B4-BE49-F238E27FC236}">
                <a16:creationId xmlns:a16="http://schemas.microsoft.com/office/drawing/2014/main" id="{0230A04B-7B18-456F-875E-A7D2393D3EFB}"/>
              </a:ext>
            </a:extLst>
          </p:cNvPr>
          <p:cNvSpPr txBox="1"/>
          <p:nvPr/>
        </p:nvSpPr>
        <p:spPr>
          <a:xfrm>
            <a:off x="8579040" y="4302156"/>
            <a:ext cx="978414" cy="556775"/>
          </a:xfrm>
          <a:prstGeom prst="rect">
            <a:avLst/>
          </a:prstGeom>
          <a:noFill/>
        </p:spPr>
        <p:txBody>
          <a:bodyPr wrap="square" rtlCol="0">
            <a:spAutoFit/>
          </a:bodyPr>
          <a:lstStyle/>
          <a:p>
            <a:r>
              <a:rPr lang="en-GB" sz="1500" dirty="0">
                <a:latin typeface="Times New Roman" panose="02020603050405020304" pitchFamily="18" charset="0"/>
                <a:cs typeface="Times New Roman" panose="02020603050405020304" pitchFamily="18" charset="0"/>
              </a:rPr>
              <a:t>Skimmer Chamber</a:t>
            </a:r>
          </a:p>
        </p:txBody>
      </p:sp>
      <p:sp>
        <p:nvSpPr>
          <p:cNvPr id="19" name="TextBox 18">
            <a:extLst>
              <a:ext uri="{FF2B5EF4-FFF2-40B4-BE49-F238E27FC236}">
                <a16:creationId xmlns:a16="http://schemas.microsoft.com/office/drawing/2014/main" id="{8233D235-B678-468B-A037-3FE6D60D73B4}"/>
              </a:ext>
            </a:extLst>
          </p:cNvPr>
          <p:cNvSpPr txBox="1"/>
          <p:nvPr/>
        </p:nvSpPr>
        <p:spPr>
          <a:xfrm>
            <a:off x="9354922" y="5570650"/>
            <a:ext cx="1018589" cy="556775"/>
          </a:xfrm>
          <a:prstGeom prst="rect">
            <a:avLst/>
          </a:prstGeom>
          <a:noFill/>
        </p:spPr>
        <p:txBody>
          <a:bodyPr wrap="square" rtlCol="0">
            <a:spAutoFit/>
          </a:bodyPr>
          <a:lstStyle/>
          <a:p>
            <a:r>
              <a:rPr lang="en-GB" sz="1500" dirty="0">
                <a:latin typeface="Times New Roman" panose="02020603050405020304" pitchFamily="18" charset="0"/>
                <a:cs typeface="Times New Roman" panose="02020603050405020304" pitchFamily="18" charset="0"/>
              </a:rPr>
              <a:t>Interaction Chamber</a:t>
            </a:r>
          </a:p>
        </p:txBody>
      </p:sp>
      <p:sp>
        <p:nvSpPr>
          <p:cNvPr id="21" name="TextBox 20">
            <a:extLst>
              <a:ext uri="{FF2B5EF4-FFF2-40B4-BE49-F238E27FC236}">
                <a16:creationId xmlns:a16="http://schemas.microsoft.com/office/drawing/2014/main" id="{4E1B26DF-68FA-4A49-A18B-C1E1A73F9EFF}"/>
              </a:ext>
            </a:extLst>
          </p:cNvPr>
          <p:cNvSpPr txBox="1"/>
          <p:nvPr/>
        </p:nvSpPr>
        <p:spPr>
          <a:xfrm>
            <a:off x="10777364" y="2923127"/>
            <a:ext cx="1018589" cy="556775"/>
          </a:xfrm>
          <a:prstGeom prst="rect">
            <a:avLst/>
          </a:prstGeom>
          <a:noFill/>
        </p:spPr>
        <p:txBody>
          <a:bodyPr wrap="square" rtlCol="0">
            <a:spAutoFit/>
          </a:bodyPr>
          <a:lstStyle/>
          <a:p>
            <a:r>
              <a:rPr lang="en-GB" sz="1500" dirty="0">
                <a:latin typeface="Times New Roman" panose="02020603050405020304" pitchFamily="18" charset="0"/>
                <a:cs typeface="Times New Roman" panose="02020603050405020304" pitchFamily="18" charset="0"/>
              </a:rPr>
              <a:t>Dump Chamber</a:t>
            </a:r>
          </a:p>
        </p:txBody>
      </p:sp>
      <p:sp>
        <p:nvSpPr>
          <p:cNvPr id="2" name="TextBox 1">
            <a:extLst>
              <a:ext uri="{FF2B5EF4-FFF2-40B4-BE49-F238E27FC236}">
                <a16:creationId xmlns:a16="http://schemas.microsoft.com/office/drawing/2014/main" id="{0C9F5BE2-A7CD-4846-B44B-9B8F268736D8}"/>
              </a:ext>
            </a:extLst>
          </p:cNvPr>
          <p:cNvSpPr txBox="1"/>
          <p:nvPr/>
        </p:nvSpPr>
        <p:spPr>
          <a:xfrm>
            <a:off x="8911508" y="2134935"/>
            <a:ext cx="636539" cy="553998"/>
          </a:xfrm>
          <a:prstGeom prst="rect">
            <a:avLst/>
          </a:prstGeom>
          <a:noFill/>
        </p:spPr>
        <p:txBody>
          <a:bodyPr wrap="square" rtlCol="0">
            <a:spAutoFit/>
          </a:bodyPr>
          <a:lstStyle>
            <a:defPPr>
              <a:defRPr lang="en-US"/>
            </a:defPPr>
            <a:lvl1pPr>
              <a:defRPr sz="1500">
                <a:latin typeface="Times New Roman" panose="02020603050405020304" pitchFamily="18" charset="0"/>
                <a:cs typeface="Times New Roman" panose="02020603050405020304" pitchFamily="18" charset="0"/>
              </a:defRPr>
            </a:lvl1pPr>
          </a:lstStyle>
          <a:p>
            <a:r>
              <a:rPr lang="en-US" dirty="0"/>
              <a:t>Gate valve</a:t>
            </a:r>
            <a:endParaRPr lang="en-GB" dirty="0"/>
          </a:p>
        </p:txBody>
      </p:sp>
      <p:sp>
        <p:nvSpPr>
          <p:cNvPr id="22" name="TextBox 21">
            <a:extLst>
              <a:ext uri="{FF2B5EF4-FFF2-40B4-BE49-F238E27FC236}">
                <a16:creationId xmlns:a16="http://schemas.microsoft.com/office/drawing/2014/main" id="{0B6E300E-7A25-4A15-8292-034E10AD6D1B}"/>
              </a:ext>
            </a:extLst>
          </p:cNvPr>
          <p:cNvSpPr txBox="1"/>
          <p:nvPr/>
        </p:nvSpPr>
        <p:spPr>
          <a:xfrm>
            <a:off x="10459094" y="4190035"/>
            <a:ext cx="636539" cy="553998"/>
          </a:xfrm>
          <a:prstGeom prst="rect">
            <a:avLst/>
          </a:prstGeom>
          <a:noFill/>
        </p:spPr>
        <p:txBody>
          <a:bodyPr wrap="square" rtlCol="0">
            <a:spAutoFit/>
          </a:bodyPr>
          <a:lstStyle>
            <a:defPPr>
              <a:defRPr lang="en-US"/>
            </a:defPPr>
            <a:lvl1pPr>
              <a:defRPr sz="1500">
                <a:latin typeface="Times New Roman" panose="02020603050405020304" pitchFamily="18" charset="0"/>
                <a:cs typeface="Times New Roman" panose="02020603050405020304" pitchFamily="18" charset="0"/>
              </a:defRPr>
            </a:lvl1pPr>
          </a:lstStyle>
          <a:p>
            <a:r>
              <a:rPr lang="en-US" dirty="0"/>
              <a:t>Gate valve</a:t>
            </a:r>
            <a:endParaRPr lang="en-GB" dirty="0"/>
          </a:p>
        </p:txBody>
      </p:sp>
      <p:sp>
        <p:nvSpPr>
          <p:cNvPr id="23" name="TextBox 22">
            <a:extLst>
              <a:ext uri="{FF2B5EF4-FFF2-40B4-BE49-F238E27FC236}">
                <a16:creationId xmlns:a16="http://schemas.microsoft.com/office/drawing/2014/main" id="{08FE8F28-0E23-448F-8BD4-9741F47BCC42}"/>
              </a:ext>
            </a:extLst>
          </p:cNvPr>
          <p:cNvSpPr txBox="1"/>
          <p:nvPr/>
        </p:nvSpPr>
        <p:spPr>
          <a:xfrm>
            <a:off x="10140824" y="4738349"/>
            <a:ext cx="636539" cy="553998"/>
          </a:xfrm>
          <a:prstGeom prst="rect">
            <a:avLst/>
          </a:prstGeom>
          <a:noFill/>
        </p:spPr>
        <p:txBody>
          <a:bodyPr wrap="square" rtlCol="0">
            <a:spAutoFit/>
          </a:bodyPr>
          <a:lstStyle>
            <a:defPPr>
              <a:defRPr lang="en-US"/>
            </a:defPPr>
            <a:lvl1pPr>
              <a:defRPr sz="1500">
                <a:latin typeface="Times New Roman" panose="02020603050405020304" pitchFamily="18" charset="0"/>
                <a:cs typeface="Times New Roman" panose="02020603050405020304" pitchFamily="18" charset="0"/>
              </a:defRPr>
            </a:lvl1pPr>
          </a:lstStyle>
          <a:p>
            <a:r>
              <a:rPr lang="en-US" dirty="0"/>
              <a:t>Gate valve</a:t>
            </a:r>
            <a:endParaRPr lang="en-GB" dirty="0"/>
          </a:p>
        </p:txBody>
      </p:sp>
      <p:sp>
        <p:nvSpPr>
          <p:cNvPr id="24" name="TextBox 23">
            <a:extLst>
              <a:ext uri="{FF2B5EF4-FFF2-40B4-BE49-F238E27FC236}">
                <a16:creationId xmlns:a16="http://schemas.microsoft.com/office/drawing/2014/main" id="{11CA64C7-3495-478D-8807-08782FAF8EE6}"/>
              </a:ext>
            </a:extLst>
          </p:cNvPr>
          <p:cNvSpPr txBox="1"/>
          <p:nvPr/>
        </p:nvSpPr>
        <p:spPr>
          <a:xfrm>
            <a:off x="10077044" y="1496718"/>
            <a:ext cx="1018589" cy="553998"/>
          </a:xfrm>
          <a:prstGeom prst="rect">
            <a:avLst/>
          </a:prstGeom>
          <a:noFill/>
        </p:spPr>
        <p:txBody>
          <a:bodyPr wrap="square" rtlCol="0">
            <a:spAutoFit/>
          </a:bodyPr>
          <a:lstStyle/>
          <a:p>
            <a:r>
              <a:rPr lang="en-GB" sz="1500" dirty="0">
                <a:latin typeface="Times New Roman" panose="02020603050405020304" pitchFamily="18" charset="0"/>
                <a:cs typeface="Times New Roman" panose="02020603050405020304" pitchFamily="18" charset="0"/>
              </a:rPr>
              <a:t>Imaging system</a:t>
            </a:r>
          </a:p>
        </p:txBody>
      </p:sp>
      <p:sp>
        <p:nvSpPr>
          <p:cNvPr id="27" name="Content Placeholder 26">
            <a:extLst>
              <a:ext uri="{FF2B5EF4-FFF2-40B4-BE49-F238E27FC236}">
                <a16:creationId xmlns:a16="http://schemas.microsoft.com/office/drawing/2014/main" id="{34D5AFBF-219D-4619-A849-0C7F0DA305BA}"/>
              </a:ext>
            </a:extLst>
          </p:cNvPr>
          <p:cNvSpPr>
            <a:spLocks noGrp="1"/>
          </p:cNvSpPr>
          <p:nvPr>
            <p:ph sz="quarter" idx="1"/>
          </p:nvPr>
        </p:nvSpPr>
        <p:spPr/>
        <p:txBody>
          <a:bodyPr/>
          <a:lstStyle/>
          <a:p>
            <a:endParaRPr lang="en-GB" dirty="0"/>
          </a:p>
        </p:txBody>
      </p:sp>
      <p:sp>
        <p:nvSpPr>
          <p:cNvPr id="29" name="TextBox 28">
            <a:extLst>
              <a:ext uri="{FF2B5EF4-FFF2-40B4-BE49-F238E27FC236}">
                <a16:creationId xmlns:a16="http://schemas.microsoft.com/office/drawing/2014/main" id="{B734FF96-A4B2-4BB9-BF5F-03783F3AC1DC}"/>
              </a:ext>
            </a:extLst>
          </p:cNvPr>
          <p:cNvSpPr txBox="1"/>
          <p:nvPr/>
        </p:nvSpPr>
        <p:spPr>
          <a:xfrm>
            <a:off x="3578675" y="5454090"/>
            <a:ext cx="2018501" cy="369332"/>
          </a:xfrm>
          <a:prstGeom prst="rect">
            <a:avLst/>
          </a:prstGeom>
          <a:noFill/>
        </p:spPr>
        <p:txBody>
          <a:bodyPr wrap="none" rtlCol="0">
            <a:spAutoFit/>
          </a:bodyPr>
          <a:lstStyle/>
          <a:p>
            <a:r>
              <a:rPr lang="en-US" dirty="0"/>
              <a:t>Collector solenoid</a:t>
            </a:r>
            <a:endParaRPr lang="en-GB" dirty="0"/>
          </a:p>
        </p:txBody>
      </p:sp>
      <p:sp>
        <p:nvSpPr>
          <p:cNvPr id="30" name="TextBox 29">
            <a:extLst>
              <a:ext uri="{FF2B5EF4-FFF2-40B4-BE49-F238E27FC236}">
                <a16:creationId xmlns:a16="http://schemas.microsoft.com/office/drawing/2014/main" id="{4566AB11-6759-480C-A91E-DD62BCEB6D3A}"/>
              </a:ext>
            </a:extLst>
          </p:cNvPr>
          <p:cNvSpPr txBox="1"/>
          <p:nvPr/>
        </p:nvSpPr>
        <p:spPr>
          <a:xfrm>
            <a:off x="6475977" y="1837793"/>
            <a:ext cx="2791544" cy="646331"/>
          </a:xfrm>
          <a:prstGeom prst="rect">
            <a:avLst/>
          </a:prstGeom>
          <a:noFill/>
        </p:spPr>
        <p:txBody>
          <a:bodyPr wrap="square" rtlCol="0">
            <a:spAutoFit/>
          </a:bodyPr>
          <a:lstStyle/>
          <a:p>
            <a:r>
              <a:rPr lang="en-US" dirty="0"/>
              <a:t>Room for beam diagnostics (BGC)</a:t>
            </a:r>
            <a:endParaRPr lang="en-GB" dirty="0"/>
          </a:p>
        </p:txBody>
      </p:sp>
      <p:cxnSp>
        <p:nvCxnSpPr>
          <p:cNvPr id="31" name="Straight Arrow Connector 30">
            <a:extLst>
              <a:ext uri="{FF2B5EF4-FFF2-40B4-BE49-F238E27FC236}">
                <a16:creationId xmlns:a16="http://schemas.microsoft.com/office/drawing/2014/main" id="{3C2683DC-2ED9-461F-8A47-409E50A41724}"/>
              </a:ext>
            </a:extLst>
          </p:cNvPr>
          <p:cNvCxnSpPr>
            <a:cxnSpLocks/>
          </p:cNvCxnSpPr>
          <p:nvPr/>
        </p:nvCxnSpPr>
        <p:spPr>
          <a:xfrm flipV="1">
            <a:off x="1933903" y="4210765"/>
            <a:ext cx="1373722" cy="121080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B8DF60D0-8BEE-40A3-87CF-26B9E25A74BC}"/>
              </a:ext>
            </a:extLst>
          </p:cNvPr>
          <p:cNvCxnSpPr>
            <a:cxnSpLocks/>
          </p:cNvCxnSpPr>
          <p:nvPr/>
        </p:nvCxnSpPr>
        <p:spPr>
          <a:xfrm flipH="1" flipV="1">
            <a:off x="3955697" y="4242645"/>
            <a:ext cx="253568" cy="117892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ED32B6CB-E40D-4033-A2FC-C76F83D227AB}"/>
              </a:ext>
            </a:extLst>
          </p:cNvPr>
          <p:cNvCxnSpPr>
            <a:stCxn id="30" idx="1"/>
          </p:cNvCxnSpPr>
          <p:nvPr/>
        </p:nvCxnSpPr>
        <p:spPr>
          <a:xfrm flipH="1">
            <a:off x="3955697" y="2160959"/>
            <a:ext cx="2520280" cy="128838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4" name="TextBox 33">
            <a:extLst>
              <a:ext uri="{FF2B5EF4-FFF2-40B4-BE49-F238E27FC236}">
                <a16:creationId xmlns:a16="http://schemas.microsoft.com/office/drawing/2014/main" id="{C8401F5C-BE02-4422-846C-F7BBB61933A7}"/>
              </a:ext>
            </a:extLst>
          </p:cNvPr>
          <p:cNvSpPr txBox="1"/>
          <p:nvPr/>
        </p:nvSpPr>
        <p:spPr>
          <a:xfrm>
            <a:off x="778138" y="5500257"/>
            <a:ext cx="3072240" cy="646331"/>
          </a:xfrm>
          <a:prstGeom prst="rect">
            <a:avLst/>
          </a:prstGeom>
          <a:noFill/>
        </p:spPr>
        <p:txBody>
          <a:bodyPr wrap="square" rtlCol="0">
            <a:spAutoFit/>
          </a:bodyPr>
          <a:lstStyle/>
          <a:p>
            <a:r>
              <a:rPr lang="en-US" dirty="0"/>
              <a:t>Second drift solenoid + correctors</a:t>
            </a:r>
            <a:endParaRPr lang="en-GB" dirty="0"/>
          </a:p>
        </p:txBody>
      </p:sp>
    </p:spTree>
    <p:extLst>
      <p:ext uri="{BB962C8B-B14F-4D97-AF65-F5344CB8AC3E}">
        <p14:creationId xmlns:p14="http://schemas.microsoft.com/office/powerpoint/2010/main" val="1995913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180000"/>
            <a:ext cx="10944629" cy="720000"/>
          </a:xfrm>
        </p:spPr>
        <p:txBody>
          <a:bodyPr/>
          <a:lstStyle/>
          <a:p>
            <a:r>
              <a:rPr lang="en-US" sz="4000" dirty="0"/>
              <a:t>Plans for v3 gas jet for HEL test stand</a:t>
            </a:r>
            <a:endParaRPr lang="en-GB" sz="4000" dirty="0"/>
          </a:p>
        </p:txBody>
      </p:sp>
      <p:sp>
        <p:nvSpPr>
          <p:cNvPr id="3" name="Content Placeholder 2"/>
          <p:cNvSpPr>
            <a:spLocks noGrp="1"/>
          </p:cNvSpPr>
          <p:nvPr>
            <p:ph idx="1"/>
          </p:nvPr>
        </p:nvSpPr>
        <p:spPr>
          <a:xfrm>
            <a:off x="1188720" y="971586"/>
            <a:ext cx="10873680" cy="5687617"/>
          </a:xfrm>
        </p:spPr>
        <p:txBody>
          <a:bodyPr>
            <a:normAutofit/>
          </a:bodyPr>
          <a:lstStyle/>
          <a:p>
            <a:pPr algn="l"/>
            <a:r>
              <a:rPr lang="en-US" dirty="0">
                <a:solidFill>
                  <a:srgbClr val="6B6B6B"/>
                </a:solidFill>
              </a:rPr>
              <a:t>Procurement ongoing</a:t>
            </a:r>
          </a:p>
          <a:p>
            <a:pPr algn="l"/>
            <a:r>
              <a:rPr lang="en-US" dirty="0">
                <a:solidFill>
                  <a:srgbClr val="6B6B6B"/>
                </a:solidFill>
              </a:rPr>
              <a:t>By end of March 2020: v3 gas jet system delivered and commissioned at CI;</a:t>
            </a:r>
          </a:p>
          <a:p>
            <a:pPr algn="l"/>
            <a:r>
              <a:rPr lang="en-US" dirty="0">
                <a:solidFill>
                  <a:srgbClr val="6B6B6B"/>
                </a:solidFill>
              </a:rPr>
              <a:t>Connected to June 2020 milestone: ARIES e-gun and modulator measurements</a:t>
            </a:r>
            <a:endParaRPr lang="en-GB" dirty="0">
              <a:solidFill>
                <a:srgbClr val="6B6B6B"/>
              </a:solidFill>
            </a:endParaRPr>
          </a:p>
          <a:p>
            <a:pPr algn="l"/>
            <a:endParaRPr lang="en-GB" dirty="0">
              <a:solidFill>
                <a:srgbClr val="6B6B6B"/>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7" name="Content Placeholder 5">
            <a:extLst>
              <a:ext uri="{FF2B5EF4-FFF2-40B4-BE49-F238E27FC236}">
                <a16:creationId xmlns:a16="http://schemas.microsoft.com/office/drawing/2014/main" id="{6CAF0A70-3596-4144-A418-E399FEAFDE0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301071" y="3505976"/>
            <a:ext cx="3541461" cy="2656096"/>
          </a:xfrm>
          <a:prstGeom prst="rect">
            <a:avLst/>
          </a:prstGeom>
          <a:ln>
            <a:noFill/>
          </a:ln>
          <a:effectLst>
            <a:outerShdw blurRad="292100" dist="139700" dir="2700000" algn="tl" rotWithShape="0">
              <a:srgbClr val="333333">
                <a:alpha val="65000"/>
              </a:srgbClr>
            </a:outerShdw>
          </a:effectLst>
        </p:spPr>
      </p:pic>
      <p:pic>
        <p:nvPicPr>
          <p:cNvPr id="8" name="Content Placeholder 9">
            <a:extLst>
              <a:ext uri="{FF2B5EF4-FFF2-40B4-BE49-F238E27FC236}">
                <a16:creationId xmlns:a16="http://schemas.microsoft.com/office/drawing/2014/main" id="{C0A971E6-837D-4704-9272-F75D2992E14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25846" y="3505976"/>
            <a:ext cx="3504080" cy="2656097"/>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382F7EA2-D452-4F77-9669-BBFCEE75CCE5}"/>
              </a:ext>
            </a:extLst>
          </p:cNvPr>
          <p:cNvSpPr txBox="1"/>
          <p:nvPr/>
        </p:nvSpPr>
        <p:spPr>
          <a:xfrm>
            <a:off x="2928801" y="3987800"/>
            <a:ext cx="1143000" cy="369332"/>
          </a:xfrm>
          <a:prstGeom prst="rect">
            <a:avLst/>
          </a:prstGeom>
          <a:noFill/>
        </p:spPr>
        <p:txBody>
          <a:bodyPr wrap="square" rtlCol="0">
            <a:spAutoFit/>
          </a:bodyPr>
          <a:lstStyle/>
          <a:p>
            <a:r>
              <a:rPr lang="en-US" dirty="0">
                <a:solidFill>
                  <a:schemeClr val="bg1"/>
                </a:solidFill>
              </a:rPr>
              <a:t>Solenoid</a:t>
            </a:r>
            <a:endParaRPr lang="en-GB" dirty="0">
              <a:solidFill>
                <a:schemeClr val="bg1"/>
              </a:solidFill>
            </a:endParaRPr>
          </a:p>
        </p:txBody>
      </p:sp>
    </p:spTree>
    <p:extLst>
      <p:ext uri="{BB962C8B-B14F-4D97-AF65-F5344CB8AC3E}">
        <p14:creationId xmlns:p14="http://schemas.microsoft.com/office/powerpoint/2010/main" val="4123422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371E0-7A05-4E9F-BA38-1731C1988D40}"/>
              </a:ext>
            </a:extLst>
          </p:cNvPr>
          <p:cNvSpPr>
            <a:spLocks noGrp="1"/>
          </p:cNvSpPr>
          <p:nvPr>
            <p:ph type="title"/>
          </p:nvPr>
        </p:nvSpPr>
        <p:spPr/>
        <p:txBody>
          <a:bodyPr/>
          <a:lstStyle/>
          <a:p>
            <a:r>
              <a:rPr lang="en-GB" dirty="0"/>
              <a:t>HL-LHC-UK Phase II</a:t>
            </a:r>
          </a:p>
        </p:txBody>
      </p:sp>
      <p:sp>
        <p:nvSpPr>
          <p:cNvPr id="3" name="Slide Number Placeholder 2">
            <a:extLst>
              <a:ext uri="{FF2B5EF4-FFF2-40B4-BE49-F238E27FC236}">
                <a16:creationId xmlns:a16="http://schemas.microsoft.com/office/drawing/2014/main" id="{73FAA202-7551-4B4E-9244-E5F6A0674157}"/>
              </a:ext>
            </a:extLst>
          </p:cNvPr>
          <p:cNvSpPr>
            <a:spLocks noGrp="1"/>
          </p:cNvSpPr>
          <p:nvPr>
            <p:ph type="sldNum" sz="quarter" idx="12"/>
          </p:nvPr>
        </p:nvSpPr>
        <p:spPr/>
        <p:txBody>
          <a:bodyPr/>
          <a:lstStyle/>
          <a:p>
            <a:fld id="{8211CE53-49BE-4E77-AA51-4D5D527F3FB5}" type="slidenum">
              <a:rPr lang="en-US" smtClean="0"/>
              <a:pPr/>
              <a:t>17</a:t>
            </a:fld>
            <a:endParaRPr lang="en-US" dirty="0"/>
          </a:p>
        </p:txBody>
      </p:sp>
      <p:sp>
        <p:nvSpPr>
          <p:cNvPr id="4" name="Content Placeholder 3">
            <a:extLst>
              <a:ext uri="{FF2B5EF4-FFF2-40B4-BE49-F238E27FC236}">
                <a16:creationId xmlns:a16="http://schemas.microsoft.com/office/drawing/2014/main" id="{3DC9C1A9-0444-4C2F-85A0-1FFF8EF25FD6}"/>
              </a:ext>
            </a:extLst>
          </p:cNvPr>
          <p:cNvSpPr>
            <a:spLocks noGrp="1"/>
          </p:cNvSpPr>
          <p:nvPr>
            <p:ph sz="quarter" idx="1"/>
          </p:nvPr>
        </p:nvSpPr>
        <p:spPr>
          <a:xfrm>
            <a:off x="816864" y="1097280"/>
            <a:ext cx="10871200" cy="4998720"/>
          </a:xfrm>
        </p:spPr>
        <p:txBody>
          <a:bodyPr>
            <a:normAutofit fontScale="92500" lnSpcReduction="20000"/>
          </a:bodyPr>
          <a:lstStyle/>
          <a:p>
            <a:pPr algn="l"/>
            <a:r>
              <a:rPr lang="en-GB" dirty="0">
                <a:solidFill>
                  <a:srgbClr val="6B6B6B"/>
                </a:solidFill>
              </a:rPr>
              <a:t>Gas jet beam profile monitor (BGC) is strongly supported by CERN for LHC as a general non-invasive profile measurement diagnostic and the baseline instrument for on-line monitoring of the overlap between proton and electron beams for HEL;</a:t>
            </a:r>
          </a:p>
          <a:p>
            <a:pPr algn="l"/>
            <a:r>
              <a:rPr lang="en-GB" dirty="0">
                <a:solidFill>
                  <a:srgbClr val="6B6B6B"/>
                </a:solidFill>
              </a:rPr>
              <a:t>We will carry out R&amp;D into minimum-invasive transverse profile monitoring and deliver two supersonic gas jet-based monitors based on beam-induced fluorescence</a:t>
            </a:r>
          </a:p>
          <a:p>
            <a:pPr algn="l"/>
            <a:r>
              <a:rPr lang="en-GB" dirty="0">
                <a:solidFill>
                  <a:srgbClr val="6B6B6B"/>
                </a:solidFill>
              </a:rPr>
              <a:t>The specific objectives are </a:t>
            </a:r>
          </a:p>
          <a:p>
            <a:pPr lvl="1" algn="l"/>
            <a:r>
              <a:rPr lang="en-GB" dirty="0">
                <a:solidFill>
                  <a:srgbClr val="6B6B6B"/>
                </a:solidFill>
              </a:rPr>
              <a:t>Build and commission two gas jet monitors; deliver the instruments to CERN for integration in HL-LHC and contribute to commissioning and operation; </a:t>
            </a:r>
          </a:p>
          <a:p>
            <a:pPr lvl="1" algn="l"/>
            <a:r>
              <a:rPr lang="en-GB" dirty="0">
                <a:solidFill>
                  <a:srgbClr val="6B6B6B"/>
                </a:solidFill>
              </a:rPr>
              <a:t>Optimize optical imaging and acquisition system through simulation and experiments; </a:t>
            </a:r>
          </a:p>
          <a:p>
            <a:pPr lvl="1" algn="l"/>
            <a:r>
              <a:rPr lang="en-GB" dirty="0">
                <a:solidFill>
                  <a:srgbClr val="6B6B6B"/>
                </a:solidFill>
              </a:rPr>
              <a:t>Fully characterize different jet formation schemes and their impact on density at interaction point; </a:t>
            </a:r>
          </a:p>
          <a:p>
            <a:pPr lvl="1" algn="l"/>
            <a:r>
              <a:rPr lang="en-GB" dirty="0">
                <a:solidFill>
                  <a:srgbClr val="6B6B6B"/>
                </a:solidFill>
              </a:rPr>
              <a:t>Study options for gas jet wire scanner and achievable resolution. </a:t>
            </a:r>
          </a:p>
        </p:txBody>
      </p:sp>
    </p:spTree>
    <p:extLst>
      <p:ext uri="{BB962C8B-B14F-4D97-AF65-F5344CB8AC3E}">
        <p14:creationId xmlns:p14="http://schemas.microsoft.com/office/powerpoint/2010/main" val="253576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A118CF3-597F-4E05-BCBA-D06581DBCAEB}"/>
              </a:ext>
            </a:extLst>
          </p:cNvPr>
          <p:cNvSpPr>
            <a:spLocks noGrp="1"/>
          </p:cNvSpPr>
          <p:nvPr>
            <p:ph type="sldNum" sz="quarter" idx="12"/>
          </p:nvPr>
        </p:nvSpPr>
        <p:spPr/>
        <p:txBody>
          <a:bodyPr/>
          <a:lstStyle/>
          <a:p>
            <a:fld id="{8211CE53-49BE-4E77-AA51-4D5D527F3FB5}" type="slidenum">
              <a:rPr lang="en-US" smtClean="0"/>
              <a:pPr/>
              <a:t>18</a:t>
            </a:fld>
            <a:endParaRPr lang="en-US" dirty="0"/>
          </a:p>
        </p:txBody>
      </p:sp>
      <p:sp>
        <p:nvSpPr>
          <p:cNvPr id="4" name="Content Placeholder 3">
            <a:extLst>
              <a:ext uri="{FF2B5EF4-FFF2-40B4-BE49-F238E27FC236}">
                <a16:creationId xmlns:a16="http://schemas.microsoft.com/office/drawing/2014/main" id="{B8B0DD67-9C01-4717-939F-5C704CF9F18B}"/>
              </a:ext>
            </a:extLst>
          </p:cNvPr>
          <p:cNvSpPr>
            <a:spLocks noGrp="1"/>
          </p:cNvSpPr>
          <p:nvPr>
            <p:ph sz="quarter" idx="1"/>
          </p:nvPr>
        </p:nvSpPr>
        <p:spPr>
          <a:xfrm>
            <a:off x="816863" y="1119672"/>
            <a:ext cx="8314723" cy="4976327"/>
          </a:xfrm>
        </p:spPr>
        <p:txBody>
          <a:bodyPr>
            <a:normAutofit fontScale="85000" lnSpcReduction="20000"/>
          </a:bodyPr>
          <a:lstStyle/>
          <a:p>
            <a:pPr algn="l"/>
            <a:r>
              <a:rPr lang="en-GB" sz="2600" dirty="0">
                <a:solidFill>
                  <a:srgbClr val="6B6B6B"/>
                </a:solidFill>
              </a:rPr>
              <a:t>This work is a direct continuation of our previous studies in HLLHCUK – phase I. </a:t>
            </a:r>
          </a:p>
          <a:p>
            <a:pPr algn="l"/>
            <a:r>
              <a:rPr lang="en-GB" sz="2600" dirty="0">
                <a:solidFill>
                  <a:srgbClr val="6B6B6B"/>
                </a:solidFill>
              </a:rPr>
              <a:t>Large parts of the monitors will be manufactured by UK industry through established contacts from phase I. Opportunities for further commercialization of the monitor will be exploited with the help of experts from </a:t>
            </a:r>
            <a:r>
              <a:rPr lang="en-GB" sz="2600" i="1" dirty="0">
                <a:solidFill>
                  <a:srgbClr val="6B6B6B"/>
                </a:solidFill>
              </a:rPr>
              <a:t>D-Beam</a:t>
            </a:r>
            <a:r>
              <a:rPr lang="en-GB" sz="2600" dirty="0">
                <a:solidFill>
                  <a:srgbClr val="6B6B6B"/>
                </a:solidFill>
              </a:rPr>
              <a:t>, STFC-CERN BIC alumni.</a:t>
            </a:r>
          </a:p>
          <a:p>
            <a:pPr algn="l"/>
            <a:r>
              <a:rPr lang="en-GB" sz="2600" dirty="0">
                <a:solidFill>
                  <a:srgbClr val="6B6B6B"/>
                </a:solidFill>
              </a:rPr>
              <a:t>Phase II work will make this profile monitor a versatile solution for essentially any high energy, high intensity accelerator.</a:t>
            </a:r>
          </a:p>
          <a:p>
            <a:pPr marL="0" indent="0" algn="l">
              <a:buNone/>
            </a:pPr>
            <a:endParaRPr lang="en-GB" sz="2000" dirty="0">
              <a:solidFill>
                <a:srgbClr val="6B6B6B"/>
              </a:solidFill>
            </a:endParaRPr>
          </a:p>
          <a:p>
            <a:pPr algn="l"/>
            <a:r>
              <a:rPr lang="en-GB" sz="2000" u="sng" dirty="0">
                <a:solidFill>
                  <a:srgbClr val="6B6B6B"/>
                </a:solidFill>
              </a:rPr>
              <a:t>Research and installation plan</a:t>
            </a:r>
          </a:p>
          <a:p>
            <a:pPr lvl="1" algn="l"/>
            <a:r>
              <a:rPr lang="en-US" sz="1600" b="1" dirty="0">
                <a:solidFill>
                  <a:srgbClr val="6B6B6B"/>
                </a:solidFill>
              </a:rPr>
              <a:t>Stage 1</a:t>
            </a:r>
          </a:p>
          <a:p>
            <a:pPr lvl="2" algn="l"/>
            <a:r>
              <a:rPr lang="en-US" sz="1200" dirty="0">
                <a:solidFill>
                  <a:srgbClr val="6B6B6B"/>
                </a:solidFill>
              </a:rPr>
              <a:t>Install interaction chamber assembly in LHC include blackened chamber, gate valves, supports, 			          optical calibration target during LS2.					 </a:t>
            </a:r>
            <a:r>
              <a:rPr lang="en-US" sz="1200" b="1" dirty="0">
                <a:solidFill>
                  <a:srgbClr val="6B6B6B"/>
                </a:solidFill>
              </a:rPr>
              <a:t>01/04/20-24/12/20</a:t>
            </a:r>
          </a:p>
          <a:p>
            <a:pPr lvl="1" algn="l"/>
            <a:endParaRPr lang="en-US" sz="1600" dirty="0">
              <a:solidFill>
                <a:srgbClr val="6B6B6B"/>
              </a:solidFill>
            </a:endParaRPr>
          </a:p>
          <a:p>
            <a:pPr lvl="1" algn="l"/>
            <a:r>
              <a:rPr lang="en-US" sz="1600" b="1" dirty="0">
                <a:solidFill>
                  <a:srgbClr val="6B6B6B"/>
                </a:solidFill>
              </a:rPr>
              <a:t>Stage 2</a:t>
            </a:r>
          </a:p>
          <a:p>
            <a:pPr lvl="2" algn="l"/>
            <a:r>
              <a:rPr lang="en-US" sz="1200" dirty="0">
                <a:solidFill>
                  <a:srgbClr val="6B6B6B"/>
                </a:solidFill>
              </a:rPr>
              <a:t>M3.2.1: Commission and optimize gas-jet design based on Phase I final deliverable </a:t>
            </a:r>
            <a:r>
              <a:rPr lang="en-GB" sz="1200" dirty="0">
                <a:solidFill>
                  <a:srgbClr val="6B6B6B"/>
                </a:solidFill>
              </a:rPr>
              <a:t>both at CI and at    HEL test stand</a:t>
            </a:r>
            <a:r>
              <a:rPr lang="en-US" sz="1200" dirty="0">
                <a:solidFill>
                  <a:srgbClr val="6B6B6B"/>
                </a:solidFill>
              </a:rPr>
              <a:t>. 										 </a:t>
            </a:r>
            <a:r>
              <a:rPr lang="en-US" sz="1200" b="1" dirty="0">
                <a:solidFill>
                  <a:srgbClr val="6B6B6B"/>
                </a:solidFill>
              </a:rPr>
              <a:t>01/04/20-31/11/21</a:t>
            </a:r>
          </a:p>
          <a:p>
            <a:pPr lvl="2" algn="l"/>
            <a:r>
              <a:rPr lang="en-US" sz="1200" dirty="0">
                <a:solidFill>
                  <a:srgbClr val="6B6B6B"/>
                </a:solidFill>
              </a:rPr>
              <a:t>Carry out investigations into the adaptation of the current scheme to a gas jet wire scanner. 														 </a:t>
            </a:r>
            <a:r>
              <a:rPr lang="en-US" sz="1200" b="1" dirty="0">
                <a:solidFill>
                  <a:srgbClr val="6B6B6B"/>
                </a:solidFill>
              </a:rPr>
              <a:t>01/01/21-31/11/21</a:t>
            </a:r>
          </a:p>
          <a:p>
            <a:pPr lvl="2" algn="l"/>
            <a:r>
              <a:rPr lang="en-US" sz="1200" dirty="0">
                <a:solidFill>
                  <a:srgbClr val="6B6B6B"/>
                </a:solidFill>
              </a:rPr>
              <a:t>D3.2.1: Get-jet monitor engineering design: show that proposed design meets all specifications.  													         </a:t>
            </a:r>
            <a:r>
              <a:rPr lang="en-US" sz="1200" b="1" dirty="0">
                <a:solidFill>
                  <a:srgbClr val="6B6B6B"/>
                </a:solidFill>
              </a:rPr>
              <a:t>31/12/21</a:t>
            </a:r>
          </a:p>
        </p:txBody>
      </p:sp>
      <p:sp>
        <p:nvSpPr>
          <p:cNvPr id="10" name="Rectangle 9">
            <a:extLst>
              <a:ext uri="{FF2B5EF4-FFF2-40B4-BE49-F238E27FC236}">
                <a16:creationId xmlns:a16="http://schemas.microsoft.com/office/drawing/2014/main" id="{966870D6-DE65-4830-BB5E-C282617481DA}"/>
              </a:ext>
            </a:extLst>
          </p:cNvPr>
          <p:cNvSpPr/>
          <p:nvPr/>
        </p:nvSpPr>
        <p:spPr>
          <a:xfrm>
            <a:off x="9439021" y="932140"/>
            <a:ext cx="1816102" cy="646331"/>
          </a:xfrm>
          <a:prstGeom prst="rect">
            <a:avLst/>
          </a:prstGeom>
        </p:spPr>
        <p:txBody>
          <a:bodyPr wrap="square">
            <a:spAutoFit/>
          </a:bodyPr>
          <a:lstStyle/>
          <a:p>
            <a:pPr algn="ctr"/>
            <a:r>
              <a:rPr lang="en-GB" dirty="0">
                <a:solidFill>
                  <a:srgbClr val="6B6B6B"/>
                </a:solidFill>
              </a:rPr>
              <a:t>Interaction chamber</a:t>
            </a:r>
          </a:p>
        </p:txBody>
      </p:sp>
      <p:pic>
        <p:nvPicPr>
          <p:cNvPr id="11" name="Picture 10">
            <a:extLst>
              <a:ext uri="{FF2B5EF4-FFF2-40B4-BE49-F238E27FC236}">
                <a16:creationId xmlns:a16="http://schemas.microsoft.com/office/drawing/2014/main" id="{58295FF8-F2F7-4EFF-B248-C0696AAAFF28}"/>
              </a:ext>
            </a:extLst>
          </p:cNvPr>
          <p:cNvPicPr>
            <a:picLocks noChangeAspect="1"/>
          </p:cNvPicPr>
          <p:nvPr/>
        </p:nvPicPr>
        <p:blipFill>
          <a:blip r:embed="rId2"/>
          <a:stretch>
            <a:fillRect/>
          </a:stretch>
        </p:blipFill>
        <p:spPr>
          <a:xfrm>
            <a:off x="9040730" y="1677328"/>
            <a:ext cx="2520572" cy="4418672"/>
          </a:xfrm>
          <a:prstGeom prst="rect">
            <a:avLst/>
          </a:prstGeom>
        </p:spPr>
      </p:pic>
      <p:sp>
        <p:nvSpPr>
          <p:cNvPr id="21" name="Rectangle 20">
            <a:extLst>
              <a:ext uri="{FF2B5EF4-FFF2-40B4-BE49-F238E27FC236}">
                <a16:creationId xmlns:a16="http://schemas.microsoft.com/office/drawing/2014/main" id="{331F99B9-A289-4B35-952A-24D0D488B4F7}"/>
              </a:ext>
            </a:extLst>
          </p:cNvPr>
          <p:cNvSpPr/>
          <p:nvPr/>
        </p:nvSpPr>
        <p:spPr>
          <a:xfrm>
            <a:off x="9509589" y="6064052"/>
            <a:ext cx="1888659" cy="261610"/>
          </a:xfrm>
          <a:prstGeom prst="rect">
            <a:avLst/>
          </a:prstGeom>
        </p:spPr>
        <p:txBody>
          <a:bodyPr wrap="none">
            <a:spAutoFit/>
          </a:bodyPr>
          <a:lstStyle/>
          <a:p>
            <a:r>
              <a:rPr lang="en-GB" sz="1100" dirty="0">
                <a:solidFill>
                  <a:srgbClr val="6B6B6B"/>
                </a:solidFill>
              </a:rPr>
              <a:t>Image Courtesy: J. Glutting</a:t>
            </a:r>
          </a:p>
        </p:txBody>
      </p:sp>
      <p:sp>
        <p:nvSpPr>
          <p:cNvPr id="12" name="Title 1">
            <a:extLst>
              <a:ext uri="{FF2B5EF4-FFF2-40B4-BE49-F238E27FC236}">
                <a16:creationId xmlns:a16="http://schemas.microsoft.com/office/drawing/2014/main" id="{EF7371E0-7A05-4E9F-BA38-1731C1988D40}"/>
              </a:ext>
            </a:extLst>
          </p:cNvPr>
          <p:cNvSpPr>
            <a:spLocks noGrp="1"/>
          </p:cNvSpPr>
          <p:nvPr>
            <p:ph type="title"/>
          </p:nvPr>
        </p:nvSpPr>
        <p:spPr>
          <a:xfrm>
            <a:off x="1511829" y="175078"/>
            <a:ext cx="9168341" cy="653142"/>
          </a:xfrm>
        </p:spPr>
        <p:txBody>
          <a:bodyPr/>
          <a:lstStyle/>
          <a:p>
            <a:r>
              <a:rPr lang="en-GB" dirty="0"/>
              <a:t>HL-LHC-UK Phase II</a:t>
            </a:r>
          </a:p>
        </p:txBody>
      </p:sp>
    </p:spTree>
    <p:extLst>
      <p:ext uri="{BB962C8B-B14F-4D97-AF65-F5344CB8AC3E}">
        <p14:creationId xmlns:p14="http://schemas.microsoft.com/office/powerpoint/2010/main" val="1373789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CCF402E-58F7-402D-A4D5-1F2D0ABECD9B}"/>
              </a:ext>
            </a:extLst>
          </p:cNvPr>
          <p:cNvSpPr>
            <a:spLocks noGrp="1"/>
          </p:cNvSpPr>
          <p:nvPr>
            <p:ph type="sldNum" sz="quarter" idx="12"/>
          </p:nvPr>
        </p:nvSpPr>
        <p:spPr/>
        <p:txBody>
          <a:bodyPr/>
          <a:lstStyle/>
          <a:p>
            <a:fld id="{8211CE53-49BE-4E77-AA51-4D5D527F3FB5}" type="slidenum">
              <a:rPr lang="en-US" smtClean="0"/>
              <a:pPr/>
              <a:t>19</a:t>
            </a:fld>
            <a:endParaRPr lang="en-US" dirty="0"/>
          </a:p>
        </p:txBody>
      </p:sp>
      <p:sp>
        <p:nvSpPr>
          <p:cNvPr id="5" name="Content Placeholder 3">
            <a:extLst>
              <a:ext uri="{FF2B5EF4-FFF2-40B4-BE49-F238E27FC236}">
                <a16:creationId xmlns:a16="http://schemas.microsoft.com/office/drawing/2014/main" id="{776F3C16-4D91-42C8-92DF-02B265924020}"/>
              </a:ext>
            </a:extLst>
          </p:cNvPr>
          <p:cNvSpPr>
            <a:spLocks noGrp="1"/>
          </p:cNvSpPr>
          <p:nvPr>
            <p:ph sz="quarter" idx="1"/>
          </p:nvPr>
        </p:nvSpPr>
        <p:spPr>
          <a:xfrm>
            <a:off x="816863" y="1119672"/>
            <a:ext cx="8315657" cy="4976327"/>
          </a:xfrm>
        </p:spPr>
        <p:txBody>
          <a:bodyPr>
            <a:normAutofit/>
          </a:bodyPr>
          <a:lstStyle/>
          <a:p>
            <a:pPr algn="l"/>
            <a:r>
              <a:rPr lang="en-GB" sz="2000" dirty="0">
                <a:solidFill>
                  <a:srgbClr val="6B6B6B"/>
                </a:solidFill>
              </a:rPr>
              <a:t>Research and installation plan - continued</a:t>
            </a:r>
          </a:p>
          <a:p>
            <a:pPr lvl="1" algn="l"/>
            <a:r>
              <a:rPr lang="en-US" sz="1600" b="1" dirty="0">
                <a:solidFill>
                  <a:srgbClr val="6B6B6B"/>
                </a:solidFill>
              </a:rPr>
              <a:t>Stage 3</a:t>
            </a:r>
          </a:p>
          <a:p>
            <a:pPr lvl="2" algn="l"/>
            <a:r>
              <a:rPr lang="en-US" sz="1200" dirty="0">
                <a:solidFill>
                  <a:srgbClr val="6B6B6B"/>
                </a:solidFill>
              </a:rPr>
              <a:t>Prototype monitor installed during LHC technical stop 					</a:t>
            </a:r>
            <a:r>
              <a:rPr lang="en-US" sz="1200" b="1" dirty="0">
                <a:solidFill>
                  <a:srgbClr val="6B6B6B"/>
                </a:solidFill>
              </a:rPr>
              <a:t>01/12/22-28/02/22</a:t>
            </a:r>
          </a:p>
          <a:p>
            <a:pPr lvl="2" algn="l"/>
            <a:r>
              <a:rPr lang="en-US" sz="1200" dirty="0">
                <a:solidFill>
                  <a:srgbClr val="6B6B6B"/>
                </a:solidFill>
              </a:rPr>
              <a:t>M3.2.2: Finalize design and production drawings. 						</a:t>
            </a:r>
            <a:r>
              <a:rPr lang="en-US" sz="1200" b="1" dirty="0">
                <a:solidFill>
                  <a:srgbClr val="6B6B6B"/>
                </a:solidFill>
              </a:rPr>
              <a:t>01/03/22-30/06/22</a:t>
            </a:r>
          </a:p>
          <a:p>
            <a:pPr lvl="2" algn="l"/>
            <a:r>
              <a:rPr lang="en-US" sz="1200" dirty="0">
                <a:solidFill>
                  <a:srgbClr val="6B6B6B"/>
                </a:solidFill>
              </a:rPr>
              <a:t>Review of gas-jet drawings to launch production completed				</a:t>
            </a:r>
            <a:r>
              <a:rPr lang="en-US" sz="1200" b="1" dirty="0">
                <a:solidFill>
                  <a:srgbClr val="6B6B6B"/>
                </a:solidFill>
              </a:rPr>
              <a:t>01/03/22-30/06/22</a:t>
            </a:r>
          </a:p>
          <a:p>
            <a:pPr lvl="2" algn="l"/>
            <a:r>
              <a:rPr lang="en-US" sz="1200" dirty="0">
                <a:solidFill>
                  <a:srgbClr val="6B6B6B"/>
                </a:solidFill>
              </a:rPr>
              <a:t>Prototype monitor commissioning and study of 7 </a:t>
            </a:r>
            <a:r>
              <a:rPr lang="en-US" sz="1200" dirty="0" err="1">
                <a:solidFill>
                  <a:srgbClr val="6B6B6B"/>
                </a:solidFill>
              </a:rPr>
              <a:t>TeV</a:t>
            </a:r>
            <a:r>
              <a:rPr lang="en-US" sz="1200" dirty="0">
                <a:solidFill>
                  <a:srgbClr val="6B6B6B"/>
                </a:solidFill>
              </a:rPr>
              <a:t> proton fluorescence 		</a:t>
            </a:r>
            <a:r>
              <a:rPr lang="en-US" sz="1200" b="1" dirty="0">
                <a:solidFill>
                  <a:srgbClr val="6B6B6B"/>
                </a:solidFill>
              </a:rPr>
              <a:t>01/03/22-31/08/22</a:t>
            </a:r>
          </a:p>
          <a:p>
            <a:pPr lvl="2" algn="l"/>
            <a:r>
              <a:rPr lang="en-GB" sz="1200" dirty="0">
                <a:solidFill>
                  <a:srgbClr val="6B6B6B"/>
                </a:solidFill>
              </a:rPr>
              <a:t>D3.2.2: Final design: report with final drawings, integration and commissioning plan 	</a:t>
            </a:r>
            <a:r>
              <a:rPr lang="en-GB" sz="1200" b="1" dirty="0">
                <a:solidFill>
                  <a:srgbClr val="6B6B6B"/>
                </a:solidFill>
              </a:rPr>
              <a:t>01/09/22-31/10/22</a:t>
            </a:r>
            <a:endParaRPr lang="en-GB" sz="1200" dirty="0">
              <a:solidFill>
                <a:srgbClr val="6B6B6B"/>
              </a:solidFill>
            </a:endParaRPr>
          </a:p>
          <a:p>
            <a:pPr lvl="1" algn="l"/>
            <a:endParaRPr lang="en-GB" sz="1600" dirty="0">
              <a:solidFill>
                <a:srgbClr val="6B6B6B"/>
              </a:solidFill>
            </a:endParaRPr>
          </a:p>
          <a:p>
            <a:pPr lvl="1" algn="l"/>
            <a:r>
              <a:rPr lang="en-GB" sz="1600" b="1" dirty="0">
                <a:solidFill>
                  <a:srgbClr val="6B6B6B"/>
                </a:solidFill>
              </a:rPr>
              <a:t>Stage 4</a:t>
            </a:r>
            <a:endParaRPr lang="en-US" sz="1600" b="1" dirty="0">
              <a:solidFill>
                <a:srgbClr val="6B6B6B"/>
              </a:solidFill>
            </a:endParaRPr>
          </a:p>
          <a:p>
            <a:pPr lvl="2" algn="l"/>
            <a:r>
              <a:rPr lang="en-US" sz="1200" dirty="0">
                <a:solidFill>
                  <a:srgbClr val="6B6B6B"/>
                </a:solidFill>
              </a:rPr>
              <a:t>Manufacture interaction chambers and delivery to CERN for HEL setup		 	</a:t>
            </a:r>
            <a:r>
              <a:rPr lang="en-US" sz="1200" b="1" dirty="0">
                <a:solidFill>
                  <a:srgbClr val="6B6B6B"/>
                </a:solidFill>
              </a:rPr>
              <a:t>30/06/22-28/03/23</a:t>
            </a:r>
          </a:p>
          <a:p>
            <a:pPr lvl="2" algn="l"/>
            <a:r>
              <a:rPr lang="en-US" sz="1200" dirty="0">
                <a:solidFill>
                  <a:srgbClr val="6B6B6B"/>
                </a:solidFill>
              </a:rPr>
              <a:t>D3.2.3: Delivery of interaction chambers for integration in HEL</a:t>
            </a:r>
            <a:r>
              <a:rPr lang="en-US" sz="1200" b="1" dirty="0">
                <a:solidFill>
                  <a:srgbClr val="6B6B6B"/>
                </a:solidFill>
              </a:rPr>
              <a:t>			     	      31/03/23 </a:t>
            </a:r>
          </a:p>
          <a:p>
            <a:pPr lvl="2" algn="l"/>
            <a:r>
              <a:rPr lang="en-US" altLang="zh-CN" sz="1200" dirty="0">
                <a:solidFill>
                  <a:srgbClr val="6B6B6B"/>
                </a:solidFill>
              </a:rPr>
              <a:t>M3.2.3: Orders placed for major gas-jet unit 1 components:</a:t>
            </a:r>
          </a:p>
          <a:p>
            <a:pPr lvl="3" algn="l"/>
            <a:r>
              <a:rPr lang="en-US" sz="1200" dirty="0">
                <a:solidFill>
                  <a:srgbClr val="6B6B6B"/>
                </a:solidFill>
              </a:rPr>
              <a:t>Manufacture and delivery of gas jet monitor unit 1</a:t>
            </a:r>
            <a:r>
              <a:rPr lang="en-US" sz="1200" b="1" dirty="0">
                <a:solidFill>
                  <a:srgbClr val="6B6B6B"/>
                </a:solidFill>
              </a:rPr>
              <a:t>					28/03/23-26/03/24</a:t>
            </a:r>
            <a:endParaRPr lang="en-US" sz="1200" dirty="0">
              <a:solidFill>
                <a:srgbClr val="6B6B6B"/>
              </a:solidFill>
            </a:endParaRPr>
          </a:p>
          <a:p>
            <a:pPr lvl="3" algn="l"/>
            <a:r>
              <a:rPr lang="en-US" sz="1200" dirty="0">
                <a:solidFill>
                  <a:srgbClr val="6B6B6B"/>
                </a:solidFill>
              </a:rPr>
              <a:t>Manufacture and delivery of gas jet monitor unit 2			 		</a:t>
            </a:r>
            <a:r>
              <a:rPr lang="en-US" sz="1200" b="1" dirty="0">
                <a:solidFill>
                  <a:srgbClr val="6B6B6B"/>
                </a:solidFill>
              </a:rPr>
              <a:t>26/03/24-17/12/24</a:t>
            </a:r>
          </a:p>
          <a:p>
            <a:pPr lvl="2" algn="l"/>
            <a:r>
              <a:rPr lang="en-GB" sz="1200" dirty="0">
                <a:solidFill>
                  <a:srgbClr val="6B6B6B"/>
                </a:solidFill>
              </a:rPr>
              <a:t>D3.2.4: Delivery of gas-jet monitor unit 1, pre-tested at CI, for integration in HEL. Participation in commissioning							 				</a:t>
            </a:r>
            <a:r>
              <a:rPr lang="en-US" sz="1200" b="1" dirty="0">
                <a:solidFill>
                  <a:srgbClr val="6B6B6B"/>
                </a:solidFill>
              </a:rPr>
              <a:t>28/03/23-</a:t>
            </a:r>
            <a:r>
              <a:rPr lang="en-GB" sz="1200" b="1" dirty="0">
                <a:solidFill>
                  <a:srgbClr val="6B6B6B"/>
                </a:solidFill>
              </a:rPr>
              <a:t>31/03/2024</a:t>
            </a:r>
          </a:p>
          <a:p>
            <a:pPr lvl="2" algn="l"/>
            <a:r>
              <a:rPr lang="en-US" sz="1200" dirty="0">
                <a:solidFill>
                  <a:srgbClr val="6B6B6B"/>
                </a:solidFill>
              </a:rPr>
              <a:t>D3.2.5: Delivery of gas-jet monitor unit 2 for integration at CERN, pre-tested at CI 	      </a:t>
            </a:r>
            <a:r>
              <a:rPr lang="en-US" sz="1200" b="1" dirty="0">
                <a:solidFill>
                  <a:srgbClr val="6B6B6B"/>
                </a:solidFill>
              </a:rPr>
              <a:t>31/12/2024 </a:t>
            </a:r>
          </a:p>
          <a:p>
            <a:pPr lvl="2" algn="l"/>
            <a:r>
              <a:rPr lang="en-US" sz="1200" dirty="0">
                <a:solidFill>
                  <a:srgbClr val="6B6B6B"/>
                </a:solidFill>
              </a:rPr>
              <a:t>M3.2.4: Production of gas-jets completed and shipped to CERN				        </a:t>
            </a:r>
            <a:r>
              <a:rPr lang="en-US" sz="1200" b="1" dirty="0">
                <a:solidFill>
                  <a:srgbClr val="6B6B6B"/>
                </a:solidFill>
              </a:rPr>
              <a:t>02/01/25</a:t>
            </a:r>
          </a:p>
          <a:p>
            <a:pPr lvl="2" algn="l"/>
            <a:endParaRPr lang="en-US" sz="1200" b="1" dirty="0">
              <a:solidFill>
                <a:srgbClr val="6B6B6B"/>
              </a:solidFill>
            </a:endParaRPr>
          </a:p>
          <a:p>
            <a:pPr algn="l"/>
            <a:endParaRPr lang="en-GB" dirty="0">
              <a:solidFill>
                <a:srgbClr val="6B6B6B"/>
              </a:solidFill>
            </a:endParaRPr>
          </a:p>
        </p:txBody>
      </p:sp>
      <p:pic>
        <p:nvPicPr>
          <p:cNvPr id="7" name="Picture 6">
            <a:extLst>
              <a:ext uri="{FF2B5EF4-FFF2-40B4-BE49-F238E27FC236}">
                <a16:creationId xmlns:a16="http://schemas.microsoft.com/office/drawing/2014/main" id="{BAB41134-50BA-4DB7-82C7-D35188A369B1}"/>
              </a:ext>
            </a:extLst>
          </p:cNvPr>
          <p:cNvPicPr>
            <a:picLocks noChangeAspect="1"/>
          </p:cNvPicPr>
          <p:nvPr/>
        </p:nvPicPr>
        <p:blipFill rotWithShape="1">
          <a:blip r:embed="rId2"/>
          <a:srcRect b="1488"/>
          <a:stretch/>
        </p:blipFill>
        <p:spPr>
          <a:xfrm>
            <a:off x="8925256" y="1119672"/>
            <a:ext cx="2657144" cy="4606990"/>
          </a:xfrm>
          <a:prstGeom prst="rect">
            <a:avLst/>
          </a:prstGeom>
        </p:spPr>
      </p:pic>
      <p:sp>
        <p:nvSpPr>
          <p:cNvPr id="8" name="TextBox 7">
            <a:extLst>
              <a:ext uri="{FF2B5EF4-FFF2-40B4-BE49-F238E27FC236}">
                <a16:creationId xmlns:a16="http://schemas.microsoft.com/office/drawing/2014/main" id="{35808895-F87C-49F3-AAC6-8483DD7B1A2A}"/>
              </a:ext>
            </a:extLst>
          </p:cNvPr>
          <p:cNvSpPr txBox="1"/>
          <p:nvPr/>
        </p:nvSpPr>
        <p:spPr>
          <a:xfrm>
            <a:off x="9099420" y="5711278"/>
            <a:ext cx="2449880" cy="707886"/>
          </a:xfrm>
          <a:prstGeom prst="rect">
            <a:avLst/>
          </a:prstGeom>
          <a:noFill/>
        </p:spPr>
        <p:txBody>
          <a:bodyPr wrap="square" rtlCol="0">
            <a:spAutoFit/>
          </a:bodyPr>
          <a:lstStyle/>
          <a:p>
            <a:pPr algn="ctr"/>
            <a:r>
              <a:rPr lang="en-GB" sz="1000" dirty="0">
                <a:solidFill>
                  <a:srgbClr val="6B6B6B"/>
                </a:solidFill>
              </a:rPr>
              <a:t>Preliminary image of BGC integrated with LHC.</a:t>
            </a:r>
            <a:r>
              <a:rPr lang="zh-CN" altLang="en-US" sz="1000" dirty="0">
                <a:solidFill>
                  <a:srgbClr val="6B6B6B"/>
                </a:solidFill>
              </a:rPr>
              <a:t> </a:t>
            </a:r>
            <a:endParaRPr lang="en-GB" altLang="zh-CN" sz="1000" dirty="0">
              <a:solidFill>
                <a:srgbClr val="6B6B6B"/>
              </a:solidFill>
            </a:endParaRPr>
          </a:p>
          <a:p>
            <a:pPr algn="ctr"/>
            <a:r>
              <a:rPr lang="en-GB" sz="1000" dirty="0">
                <a:solidFill>
                  <a:srgbClr val="6B6B6B"/>
                </a:solidFill>
              </a:rPr>
              <a:t>Image Courtesy: J. Glutting</a:t>
            </a:r>
          </a:p>
          <a:p>
            <a:pPr algn="ctr"/>
            <a:endParaRPr lang="en-GB" sz="1000" dirty="0">
              <a:solidFill>
                <a:srgbClr val="6B6B6B"/>
              </a:solidFill>
            </a:endParaRPr>
          </a:p>
        </p:txBody>
      </p:sp>
      <p:sp>
        <p:nvSpPr>
          <p:cNvPr id="10" name="Title 1">
            <a:extLst>
              <a:ext uri="{FF2B5EF4-FFF2-40B4-BE49-F238E27FC236}">
                <a16:creationId xmlns:a16="http://schemas.microsoft.com/office/drawing/2014/main" id="{EF7371E0-7A05-4E9F-BA38-1731C1988D40}"/>
              </a:ext>
            </a:extLst>
          </p:cNvPr>
          <p:cNvSpPr>
            <a:spLocks noGrp="1"/>
          </p:cNvSpPr>
          <p:nvPr>
            <p:ph type="title"/>
          </p:nvPr>
        </p:nvSpPr>
        <p:spPr>
          <a:xfrm>
            <a:off x="1511829" y="175078"/>
            <a:ext cx="9168341" cy="653142"/>
          </a:xfrm>
        </p:spPr>
        <p:txBody>
          <a:bodyPr/>
          <a:lstStyle/>
          <a:p>
            <a:r>
              <a:rPr lang="en-GB" dirty="0"/>
              <a:t>HL-LHC-UK Phase II</a:t>
            </a:r>
          </a:p>
        </p:txBody>
      </p:sp>
    </p:spTree>
    <p:extLst>
      <p:ext uri="{BB962C8B-B14F-4D97-AF65-F5344CB8AC3E}">
        <p14:creationId xmlns:p14="http://schemas.microsoft.com/office/powerpoint/2010/main" val="303916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defTabSz="685800"/>
            <a:fld id="{B6F15528-21DE-4FAA-801E-634DDDAF4B2B}" type="slidenum">
              <a:rPr lang="en-US">
                <a:latin typeface="Arial"/>
              </a:rPr>
              <a:pPr defTabSz="685800"/>
              <a:t>2</a:t>
            </a:fld>
            <a:endParaRPr lang="en-US" dirty="0">
              <a:latin typeface="Arial"/>
            </a:endParaRPr>
          </a:p>
        </p:txBody>
      </p:sp>
      <p:sp>
        <p:nvSpPr>
          <p:cNvPr id="3" name="Content Placeholder 2"/>
          <p:cNvSpPr>
            <a:spLocks noGrp="1"/>
          </p:cNvSpPr>
          <p:nvPr>
            <p:ph sz="quarter" idx="1"/>
          </p:nvPr>
        </p:nvSpPr>
        <p:spPr>
          <a:xfrm>
            <a:off x="1188720" y="1174751"/>
            <a:ext cx="10487914" cy="5181600"/>
          </a:xfrm>
        </p:spPr>
        <p:txBody>
          <a:bodyPr>
            <a:normAutofit/>
          </a:bodyPr>
          <a:lstStyle/>
          <a:p>
            <a:pPr algn="l">
              <a:lnSpc>
                <a:spcPct val="150000"/>
              </a:lnSpc>
            </a:pPr>
            <a:r>
              <a:rPr lang="en-GB" altLang="zh-CN" dirty="0"/>
              <a:t>Motivation</a:t>
            </a:r>
          </a:p>
          <a:p>
            <a:pPr algn="l">
              <a:lnSpc>
                <a:spcPct val="150000"/>
              </a:lnSpc>
            </a:pPr>
            <a:r>
              <a:rPr lang="en-GB" altLang="zh-CN" dirty="0"/>
              <a:t>Principle of the supersonic gas jet beam profile monitor in beam induced fluorescence (</a:t>
            </a:r>
            <a:r>
              <a:rPr lang="en-US" altLang="zh-CN" dirty="0"/>
              <a:t>BIF</a:t>
            </a:r>
            <a:r>
              <a:rPr lang="en-GB" altLang="zh-CN" dirty="0"/>
              <a:t>) mode.</a:t>
            </a:r>
          </a:p>
          <a:p>
            <a:pPr algn="l">
              <a:lnSpc>
                <a:spcPct val="150000"/>
              </a:lnSpc>
            </a:pPr>
            <a:r>
              <a:rPr lang="en-GB" altLang="zh-CN" dirty="0"/>
              <a:t>Experimental program in CI with prototype setup</a:t>
            </a:r>
          </a:p>
          <a:p>
            <a:pPr algn="l">
              <a:lnSpc>
                <a:spcPct val="150000"/>
              </a:lnSpc>
            </a:pPr>
            <a:r>
              <a:rPr lang="en-GB" altLang="zh-CN" dirty="0"/>
              <a:t>Ongoing v3 setup for HEL test stand</a:t>
            </a:r>
          </a:p>
          <a:p>
            <a:pPr algn="l">
              <a:lnSpc>
                <a:spcPct val="150000"/>
              </a:lnSpc>
            </a:pPr>
            <a:r>
              <a:rPr lang="en-GB" altLang="zh-CN" i="1" dirty="0"/>
              <a:t>HL-LHC-UK phase II </a:t>
            </a:r>
            <a:r>
              <a:rPr lang="en-GB" altLang="zh-CN" dirty="0"/>
              <a:t>proposal and plans</a:t>
            </a:r>
          </a:p>
        </p:txBody>
      </p:sp>
      <p:sp>
        <p:nvSpPr>
          <p:cNvPr id="5" name="Title 1">
            <a:extLst>
              <a:ext uri="{FF2B5EF4-FFF2-40B4-BE49-F238E27FC236}">
                <a16:creationId xmlns:a16="http://schemas.microsoft.com/office/drawing/2014/main" id="{1ED99449-8D42-49E9-AB82-9B40655AE448}"/>
              </a:ext>
            </a:extLst>
          </p:cNvPr>
          <p:cNvSpPr txBox="1">
            <a:spLocks/>
          </p:cNvSpPr>
          <p:nvPr/>
        </p:nvSpPr>
        <p:spPr>
          <a:xfrm>
            <a:off x="1511829" y="261258"/>
            <a:ext cx="9168341" cy="653142"/>
          </a:xfrm>
          <a:prstGeom prst="rect">
            <a:avLst/>
          </a:prstGeom>
        </p:spPr>
        <p:txBody>
          <a:bodyPr vert="horz" lIns="0" tIns="0" rIns="0" bIns="0" rtlCol="0" anchor="ctr" anchorCtr="1">
            <a:noAutofit/>
          </a:bodyPr>
          <a:lstStyle>
            <a:lvl1pPr algn="ctr" defTabSz="457189" rtl="0" eaLnBrk="1" latinLnBrk="0" hangingPunct="1">
              <a:spcBef>
                <a:spcPct val="0"/>
              </a:spcBef>
              <a:buNone/>
              <a:defRPr sz="2800" b="1" kern="1200">
                <a:solidFill>
                  <a:schemeClr val="bg2"/>
                </a:solidFill>
                <a:latin typeface="+mj-lt"/>
                <a:ea typeface="+mj-ea"/>
                <a:cs typeface="+mj-cs"/>
              </a:defRPr>
            </a:lvl1pPr>
          </a:lstStyle>
          <a:p>
            <a:r>
              <a:rPr lang="en-GB" sz="4000" dirty="0"/>
              <a:t>Outline</a:t>
            </a:r>
          </a:p>
        </p:txBody>
      </p:sp>
    </p:spTree>
    <p:extLst>
      <p:ext uri="{BB962C8B-B14F-4D97-AF65-F5344CB8AC3E}">
        <p14:creationId xmlns:p14="http://schemas.microsoft.com/office/powerpoint/2010/main" val="1564998386"/>
      </p:ext>
    </p:extLst>
  </p:cSld>
  <p:clrMapOvr>
    <a:masterClrMapping/>
  </p:clrMapOvr>
  <mc:AlternateContent xmlns:mc="http://schemas.openxmlformats.org/markup-compatibility/2006" xmlns:p14="http://schemas.microsoft.com/office/powerpoint/2010/main">
    <mc:Choice Requires="p14">
      <p:transition spd="slow" p14:dur="2000" advTm="42799"/>
    </mc:Choice>
    <mc:Fallback xmlns="">
      <p:transition spd="slow" advTm="42799"/>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FDCA1C4-9514-7B4F-976F-D92F7E296653}" type="slidenum">
              <a:rPr lang="fr-FR" smtClean="0"/>
              <a:pPr/>
              <a:t>20</a:t>
            </a:fld>
            <a:endParaRPr lang="fr-FR"/>
          </a:p>
        </p:txBody>
      </p:sp>
      <p:sp>
        <p:nvSpPr>
          <p:cNvPr id="7" name="Title 6"/>
          <p:cNvSpPr>
            <a:spLocks noGrp="1"/>
          </p:cNvSpPr>
          <p:nvPr>
            <p:ph type="title"/>
          </p:nvPr>
        </p:nvSpPr>
        <p:spPr>
          <a:xfrm>
            <a:off x="816000" y="180000"/>
            <a:ext cx="10560000" cy="720000"/>
          </a:xfrm>
        </p:spPr>
        <p:txBody>
          <a:bodyPr/>
          <a:lstStyle/>
          <a:p>
            <a:r>
              <a:rPr lang="en-US" sz="4000" dirty="0"/>
              <a:t>HEL integration with gas jet monitor</a:t>
            </a:r>
            <a:endParaRPr lang="en-GB" sz="4000" dirty="0"/>
          </a:p>
        </p:txBody>
      </p:sp>
      <p:grpSp>
        <p:nvGrpSpPr>
          <p:cNvPr id="10" name="Group 9">
            <a:extLst>
              <a:ext uri="{FF2B5EF4-FFF2-40B4-BE49-F238E27FC236}">
                <a16:creationId xmlns:a16="http://schemas.microsoft.com/office/drawing/2014/main" id="{5D245394-BECB-404F-98FC-2139CA4C5871}"/>
              </a:ext>
            </a:extLst>
          </p:cNvPr>
          <p:cNvGrpSpPr/>
          <p:nvPr/>
        </p:nvGrpSpPr>
        <p:grpSpPr>
          <a:xfrm>
            <a:off x="490880" y="1449326"/>
            <a:ext cx="7798613" cy="4426707"/>
            <a:chOff x="1912200" y="1449326"/>
            <a:chExt cx="7798613" cy="4426707"/>
          </a:xfrm>
        </p:grpSpPr>
        <p:pic>
          <p:nvPicPr>
            <p:cNvPr id="6" name="Picture 5" descr="A picture containing toy, indoor, table, cake&#10;&#10;Description automatically generated">
              <a:extLst>
                <a:ext uri="{FF2B5EF4-FFF2-40B4-BE49-F238E27FC236}">
                  <a16:creationId xmlns:a16="http://schemas.microsoft.com/office/drawing/2014/main" id="{0AFF3E3D-192C-4428-8A62-6992F6445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200" y="1449326"/>
              <a:ext cx="7798613" cy="4426707"/>
            </a:xfrm>
            <a:prstGeom prst="rect">
              <a:avLst/>
            </a:prstGeom>
          </p:spPr>
        </p:pic>
        <p:sp>
          <p:nvSpPr>
            <p:cNvPr id="30" name="TextBox 29">
              <a:extLst>
                <a:ext uri="{FF2B5EF4-FFF2-40B4-BE49-F238E27FC236}">
                  <a16:creationId xmlns:a16="http://schemas.microsoft.com/office/drawing/2014/main" id="{953167B5-5A8E-4266-859E-AB1EF2DC6169}"/>
                </a:ext>
              </a:extLst>
            </p:cNvPr>
            <p:cNvSpPr txBox="1"/>
            <p:nvPr/>
          </p:nvSpPr>
          <p:spPr>
            <a:xfrm>
              <a:off x="2481187" y="3576820"/>
              <a:ext cx="1288712" cy="323165"/>
            </a:xfrm>
            <a:prstGeom prst="rect">
              <a:avLst/>
            </a:prstGeom>
            <a:noFill/>
          </p:spPr>
          <p:txBody>
            <a:bodyPr wrap="square" rtlCol="0">
              <a:spAutoFit/>
            </a:bodyPr>
            <a:lstStyle/>
            <a:p>
              <a:r>
                <a:rPr lang="en-GB" sz="1500" dirty="0">
                  <a:latin typeface="Times New Roman" panose="02020603050405020304" pitchFamily="18" charset="0"/>
                  <a:cs typeface="Times New Roman" panose="02020603050405020304" pitchFamily="18" charset="0"/>
                </a:rPr>
                <a:t>Main solenoid</a:t>
              </a:r>
            </a:p>
          </p:txBody>
        </p:sp>
        <p:sp>
          <p:nvSpPr>
            <p:cNvPr id="31" name="TextBox 30">
              <a:extLst>
                <a:ext uri="{FF2B5EF4-FFF2-40B4-BE49-F238E27FC236}">
                  <a16:creationId xmlns:a16="http://schemas.microsoft.com/office/drawing/2014/main" id="{D7D3489A-9479-40A8-87D1-286A5B63A8BC}"/>
                </a:ext>
              </a:extLst>
            </p:cNvPr>
            <p:cNvSpPr txBox="1"/>
            <p:nvPr/>
          </p:nvSpPr>
          <p:spPr>
            <a:xfrm>
              <a:off x="8035601" y="2510855"/>
              <a:ext cx="1675212" cy="323165"/>
            </a:xfrm>
            <a:prstGeom prst="rect">
              <a:avLst/>
            </a:prstGeom>
            <a:noFill/>
          </p:spPr>
          <p:txBody>
            <a:bodyPr wrap="square" rtlCol="0">
              <a:spAutoFit/>
            </a:bodyPr>
            <a:lstStyle>
              <a:defPPr>
                <a:defRPr lang="en-US"/>
              </a:defPPr>
              <a:lvl1pPr>
                <a:defRPr sz="1500">
                  <a:latin typeface="Times New Roman" panose="02020603050405020304" pitchFamily="18" charset="0"/>
                  <a:cs typeface="Times New Roman" panose="02020603050405020304" pitchFamily="18" charset="0"/>
                </a:defRPr>
              </a:lvl1pPr>
            </a:lstStyle>
            <a:p>
              <a:r>
                <a:rPr lang="en-US" dirty="0"/>
                <a:t>Main solenoid</a:t>
              </a:r>
              <a:endParaRPr lang="en-GB" dirty="0"/>
            </a:p>
          </p:txBody>
        </p:sp>
        <p:sp>
          <p:nvSpPr>
            <p:cNvPr id="8" name="TextBox 7">
              <a:extLst>
                <a:ext uri="{FF2B5EF4-FFF2-40B4-BE49-F238E27FC236}">
                  <a16:creationId xmlns:a16="http://schemas.microsoft.com/office/drawing/2014/main" id="{968BE6DC-ED6D-4E40-8945-7153F5BB7DDA}"/>
                </a:ext>
              </a:extLst>
            </p:cNvPr>
            <p:cNvSpPr txBox="1"/>
            <p:nvPr/>
          </p:nvSpPr>
          <p:spPr>
            <a:xfrm>
              <a:off x="5293360" y="4958080"/>
              <a:ext cx="1889760" cy="369332"/>
            </a:xfrm>
            <a:prstGeom prst="rect">
              <a:avLst/>
            </a:prstGeom>
            <a:noFill/>
          </p:spPr>
          <p:txBody>
            <a:bodyPr wrap="square" rtlCol="0">
              <a:spAutoFit/>
            </a:bodyPr>
            <a:lstStyle/>
            <a:p>
              <a:r>
                <a:rPr lang="en-US" dirty="0"/>
                <a:t>Gas jet monitor</a:t>
              </a:r>
              <a:endParaRPr lang="en-GB" dirty="0"/>
            </a:p>
          </p:txBody>
        </p:sp>
        <p:sp>
          <p:nvSpPr>
            <p:cNvPr id="33" name="TextBox 32">
              <a:extLst>
                <a:ext uri="{FF2B5EF4-FFF2-40B4-BE49-F238E27FC236}">
                  <a16:creationId xmlns:a16="http://schemas.microsoft.com/office/drawing/2014/main" id="{EBEE4AA0-2971-4E31-8D67-065C28C6EFE5}"/>
                </a:ext>
              </a:extLst>
            </p:cNvPr>
            <p:cNvSpPr txBox="1"/>
            <p:nvPr/>
          </p:nvSpPr>
          <p:spPr>
            <a:xfrm>
              <a:off x="3480556" y="2557223"/>
              <a:ext cx="1812804" cy="861774"/>
            </a:xfrm>
            <a:prstGeom prst="rect">
              <a:avLst/>
            </a:prstGeom>
            <a:noFill/>
          </p:spPr>
          <p:txBody>
            <a:bodyPr wrap="none" rtlCol="0">
              <a:spAutoFit/>
            </a:bodyPr>
            <a:lstStyle/>
            <a:p>
              <a:pPr algn="ctr"/>
              <a:r>
                <a:rPr lang="en-US" sz="1600" dirty="0">
                  <a:solidFill>
                    <a:schemeClr val="accent3"/>
                  </a:solidFill>
                </a:rPr>
                <a:t>Space for BGC</a:t>
              </a:r>
            </a:p>
            <a:p>
              <a:pPr algn="ctr"/>
              <a:r>
                <a:rPr lang="en-US" sz="1600" dirty="0">
                  <a:solidFill>
                    <a:schemeClr val="accent3"/>
                  </a:solidFill>
                </a:rPr>
                <a:t>GAP for mounting</a:t>
              </a:r>
            </a:p>
            <a:p>
              <a:pPr algn="ctr"/>
              <a:r>
                <a:rPr lang="en-US" sz="1600" dirty="0">
                  <a:solidFill>
                    <a:schemeClr val="accent3"/>
                  </a:solidFill>
                </a:rPr>
                <a:t>~ 200 mm</a:t>
              </a:r>
              <a:endParaRPr lang="en-GB" sz="1600" dirty="0">
                <a:solidFill>
                  <a:schemeClr val="accent3"/>
                </a:solidFill>
              </a:endParaRPr>
            </a:p>
          </p:txBody>
        </p:sp>
      </p:grpSp>
      <p:pic>
        <p:nvPicPr>
          <p:cNvPr id="34" name="Content Placeholder 4">
            <a:extLst>
              <a:ext uri="{FF2B5EF4-FFF2-40B4-BE49-F238E27FC236}">
                <a16:creationId xmlns:a16="http://schemas.microsoft.com/office/drawing/2014/main" id="{797628C6-C9C5-4011-AE30-E9B6D3C3DEAF}"/>
              </a:ext>
            </a:extLst>
          </p:cNvPr>
          <p:cNvPicPr>
            <a:picLocks noChangeAspect="1"/>
          </p:cNvPicPr>
          <p:nvPr/>
        </p:nvPicPr>
        <p:blipFill rotWithShape="1">
          <a:blip r:embed="rId3"/>
          <a:srcRect l="49750" t="21953" r="23384" b="5353"/>
          <a:stretch/>
        </p:blipFill>
        <p:spPr>
          <a:xfrm>
            <a:off x="8432510" y="1487825"/>
            <a:ext cx="3238143" cy="4501154"/>
          </a:xfrm>
          <a:prstGeom prst="rect">
            <a:avLst/>
          </a:prstGeom>
        </p:spPr>
      </p:pic>
      <p:sp>
        <p:nvSpPr>
          <p:cNvPr id="2" name="Rectangle 1"/>
          <p:cNvSpPr/>
          <p:nvPr/>
        </p:nvSpPr>
        <p:spPr>
          <a:xfrm>
            <a:off x="1885029" y="5988979"/>
            <a:ext cx="927100" cy="7864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371E0-7A05-4E9F-BA38-1731C1988D40}"/>
              </a:ext>
            </a:extLst>
          </p:cNvPr>
          <p:cNvSpPr>
            <a:spLocks noGrp="1"/>
          </p:cNvSpPr>
          <p:nvPr>
            <p:ph type="title"/>
          </p:nvPr>
        </p:nvSpPr>
        <p:spPr/>
        <p:txBody>
          <a:bodyPr/>
          <a:lstStyle/>
          <a:p>
            <a:r>
              <a:rPr lang="en-GB" dirty="0"/>
              <a:t>Summary</a:t>
            </a:r>
          </a:p>
        </p:txBody>
      </p:sp>
      <p:sp>
        <p:nvSpPr>
          <p:cNvPr id="3" name="Slide Number Placeholder 2">
            <a:extLst>
              <a:ext uri="{FF2B5EF4-FFF2-40B4-BE49-F238E27FC236}">
                <a16:creationId xmlns:a16="http://schemas.microsoft.com/office/drawing/2014/main" id="{73FAA202-7551-4B4E-9244-E5F6A0674157}"/>
              </a:ext>
            </a:extLst>
          </p:cNvPr>
          <p:cNvSpPr>
            <a:spLocks noGrp="1"/>
          </p:cNvSpPr>
          <p:nvPr>
            <p:ph type="sldNum" sz="quarter" idx="12"/>
          </p:nvPr>
        </p:nvSpPr>
        <p:spPr/>
        <p:txBody>
          <a:bodyPr/>
          <a:lstStyle/>
          <a:p>
            <a:fld id="{8211CE53-49BE-4E77-AA51-4D5D527F3FB5}" type="slidenum">
              <a:rPr lang="en-US" smtClean="0"/>
              <a:pPr/>
              <a:t>21</a:t>
            </a:fld>
            <a:endParaRPr lang="en-US" dirty="0"/>
          </a:p>
        </p:txBody>
      </p:sp>
      <p:sp>
        <p:nvSpPr>
          <p:cNvPr id="4" name="Content Placeholder 3">
            <a:extLst>
              <a:ext uri="{FF2B5EF4-FFF2-40B4-BE49-F238E27FC236}">
                <a16:creationId xmlns:a16="http://schemas.microsoft.com/office/drawing/2014/main" id="{3DC9C1A9-0444-4C2F-85A0-1FFF8EF25FD6}"/>
              </a:ext>
            </a:extLst>
          </p:cNvPr>
          <p:cNvSpPr>
            <a:spLocks noGrp="1"/>
          </p:cNvSpPr>
          <p:nvPr>
            <p:ph sz="quarter" idx="1"/>
          </p:nvPr>
        </p:nvSpPr>
        <p:spPr>
          <a:xfrm>
            <a:off x="816864" y="1097280"/>
            <a:ext cx="10871200" cy="4998720"/>
          </a:xfrm>
        </p:spPr>
        <p:txBody>
          <a:bodyPr>
            <a:normAutofit/>
          </a:bodyPr>
          <a:lstStyle/>
          <a:p>
            <a:pPr algn="l"/>
            <a:r>
              <a:rPr lang="en-GB" sz="2600" dirty="0">
                <a:solidFill>
                  <a:srgbClr val="6B6B6B"/>
                </a:solidFill>
              </a:rPr>
              <a:t>In </a:t>
            </a:r>
            <a:r>
              <a:rPr lang="en-GB" sz="2600" i="1" dirty="0">
                <a:solidFill>
                  <a:srgbClr val="6B6B6B"/>
                </a:solidFill>
              </a:rPr>
              <a:t>HL-LHC-UK phase I</a:t>
            </a:r>
            <a:r>
              <a:rPr lang="en-GB" sz="2600" dirty="0">
                <a:solidFill>
                  <a:srgbClr val="6B6B6B"/>
                </a:solidFill>
              </a:rPr>
              <a:t>, we successfully demonstrated 2D minimum invasive transverse profile monitor based on beam-induced fluorescence, using supersonic gas jet;</a:t>
            </a:r>
          </a:p>
          <a:p>
            <a:pPr algn="l"/>
            <a:r>
              <a:rPr lang="en-GB" sz="2600" dirty="0">
                <a:solidFill>
                  <a:srgbClr val="6B6B6B"/>
                </a:solidFill>
              </a:rPr>
              <a:t>Various options of gases were studied in terms of achievable gas jet density and integration time;</a:t>
            </a:r>
          </a:p>
          <a:p>
            <a:pPr algn="l"/>
            <a:r>
              <a:rPr lang="en-US" sz="2600" dirty="0"/>
              <a:t>Key technologies required to produce a working instrument in the LHC have been identified and development is well under-way</a:t>
            </a:r>
            <a:endParaRPr lang="en-GB" sz="2600" dirty="0">
              <a:solidFill>
                <a:srgbClr val="6B6B6B"/>
              </a:solidFill>
            </a:endParaRPr>
          </a:p>
          <a:p>
            <a:pPr algn="l"/>
            <a:r>
              <a:rPr lang="en-GB" sz="2600" dirty="0">
                <a:solidFill>
                  <a:srgbClr val="6B6B6B"/>
                </a:solidFill>
              </a:rPr>
              <a:t>V3 monitor is being progressed and will be tested in HEL test stand;</a:t>
            </a:r>
          </a:p>
          <a:p>
            <a:pPr algn="l"/>
            <a:r>
              <a:rPr lang="en-GB" sz="2600" dirty="0">
                <a:solidFill>
                  <a:srgbClr val="6B6B6B"/>
                </a:solidFill>
              </a:rPr>
              <a:t>For </a:t>
            </a:r>
            <a:r>
              <a:rPr lang="en-GB" sz="2600" i="1" dirty="0">
                <a:solidFill>
                  <a:srgbClr val="6B6B6B"/>
                </a:solidFill>
              </a:rPr>
              <a:t>HL-LHC-UK phase II</a:t>
            </a:r>
            <a:r>
              <a:rPr lang="en-GB" sz="2600" dirty="0">
                <a:solidFill>
                  <a:srgbClr val="6B6B6B"/>
                </a:solidFill>
              </a:rPr>
              <a:t>, primary goal will be delivery of two working monitors, but R&amp;D into gas jet wire, BGV and monitor simplification will continue.</a:t>
            </a:r>
          </a:p>
        </p:txBody>
      </p:sp>
    </p:spTree>
    <p:extLst>
      <p:ext uri="{BB962C8B-B14F-4D97-AF65-F5344CB8AC3E}">
        <p14:creationId xmlns:p14="http://schemas.microsoft.com/office/powerpoint/2010/main" val="2327532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FCFFE61B-46C2-4C6E-A0AC-1908E3F71043}"/>
              </a:ext>
            </a:extLst>
          </p:cNvPr>
          <p:cNvSpPr/>
          <p:nvPr/>
        </p:nvSpPr>
        <p:spPr>
          <a:xfrm>
            <a:off x="2216259" y="6248401"/>
            <a:ext cx="3879742" cy="565259"/>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p:cNvSpPr>
            <a:spLocks noGrp="1"/>
          </p:cNvSpPr>
          <p:nvPr>
            <p:ph type="ctrTitle"/>
          </p:nvPr>
        </p:nvSpPr>
        <p:spPr>
          <a:xfrm>
            <a:off x="6578406" y="717140"/>
            <a:ext cx="9600000" cy="1800000"/>
          </a:xfrm>
        </p:spPr>
        <p:txBody>
          <a:bodyPr/>
          <a:lstStyle/>
          <a:p>
            <a:r>
              <a:rPr lang="en-GB" dirty="0">
                <a:solidFill>
                  <a:srgbClr val="6B6B6B"/>
                </a:solidFill>
              </a:rPr>
              <a:t>Thanks for your attention!</a:t>
            </a:r>
          </a:p>
        </p:txBody>
      </p:sp>
      <p:sp>
        <p:nvSpPr>
          <p:cNvPr id="3" name="Subtitle 2"/>
          <p:cNvSpPr>
            <a:spLocks noGrp="1"/>
          </p:cNvSpPr>
          <p:nvPr>
            <p:ph type="subTitle" idx="1"/>
          </p:nvPr>
        </p:nvSpPr>
        <p:spPr>
          <a:xfrm>
            <a:off x="359887" y="3092211"/>
            <a:ext cx="11018519" cy="2074168"/>
          </a:xfrm>
        </p:spPr>
        <p:txBody>
          <a:bodyPr>
            <a:normAutofit lnSpcReduction="10000"/>
          </a:bodyPr>
          <a:lstStyle/>
          <a:p>
            <a:pPr algn="ctr"/>
            <a:r>
              <a:rPr lang="en-US" b="1" dirty="0">
                <a:solidFill>
                  <a:srgbClr val="6B6B6B"/>
                </a:solidFill>
              </a:rPr>
              <a:t>Work presented on behalf of the BGC collaboration:</a:t>
            </a:r>
          </a:p>
          <a:p>
            <a:pPr algn="ctr"/>
            <a:r>
              <a:rPr lang="en-US" dirty="0">
                <a:solidFill>
                  <a:srgbClr val="6B6B6B"/>
                </a:solidFill>
              </a:rPr>
              <a:t>J. </a:t>
            </a:r>
            <a:r>
              <a:rPr lang="en-US" dirty="0" err="1">
                <a:solidFill>
                  <a:srgbClr val="6B6B6B"/>
                </a:solidFill>
              </a:rPr>
              <a:t>Resta</a:t>
            </a:r>
            <a:r>
              <a:rPr lang="en-US" dirty="0">
                <a:solidFill>
                  <a:srgbClr val="6B6B6B"/>
                </a:solidFill>
              </a:rPr>
              <a:t> Lopez, N. Kumar, A. </a:t>
            </a:r>
            <a:r>
              <a:rPr lang="en-US" dirty="0" err="1">
                <a:solidFill>
                  <a:srgbClr val="6B6B6B"/>
                </a:solidFill>
              </a:rPr>
              <a:t>Salehilashkajani</a:t>
            </a:r>
            <a:r>
              <a:rPr lang="en-US" dirty="0">
                <a:solidFill>
                  <a:srgbClr val="6B6B6B"/>
                </a:solidFill>
              </a:rPr>
              <a:t>, </a:t>
            </a:r>
          </a:p>
          <a:p>
            <a:pPr algn="ctr"/>
            <a:r>
              <a:rPr lang="en-US" dirty="0">
                <a:solidFill>
                  <a:srgbClr val="6B6B6B"/>
                </a:solidFill>
              </a:rPr>
              <a:t>C.P. Welsch, H. Zhang </a:t>
            </a:r>
            <a:r>
              <a:rPr lang="en-US" i="1" dirty="0">
                <a:solidFill>
                  <a:srgbClr val="6B6B6B"/>
                </a:solidFill>
              </a:rPr>
              <a:t>(U Liverpool / Cockcroft Institute)</a:t>
            </a:r>
          </a:p>
          <a:p>
            <a:pPr algn="ctr"/>
            <a:r>
              <a:rPr lang="en-US" dirty="0">
                <a:solidFill>
                  <a:srgbClr val="6B6B6B"/>
                </a:solidFill>
              </a:rPr>
              <a:t>P. </a:t>
            </a:r>
            <a:r>
              <a:rPr lang="en-US" dirty="0" err="1">
                <a:solidFill>
                  <a:srgbClr val="6B6B6B"/>
                </a:solidFill>
              </a:rPr>
              <a:t>Forck</a:t>
            </a:r>
            <a:r>
              <a:rPr lang="en-US" dirty="0">
                <a:solidFill>
                  <a:srgbClr val="6B6B6B"/>
                </a:solidFill>
              </a:rPr>
              <a:t>, S. </a:t>
            </a:r>
            <a:r>
              <a:rPr lang="en-US" dirty="0" err="1">
                <a:solidFill>
                  <a:srgbClr val="6B6B6B"/>
                </a:solidFill>
              </a:rPr>
              <a:t>Udrea</a:t>
            </a:r>
            <a:r>
              <a:rPr lang="en-US" dirty="0">
                <a:solidFill>
                  <a:srgbClr val="6B6B6B"/>
                </a:solidFill>
              </a:rPr>
              <a:t> </a:t>
            </a:r>
            <a:r>
              <a:rPr lang="en-US" i="1" dirty="0">
                <a:solidFill>
                  <a:srgbClr val="6B6B6B"/>
                </a:solidFill>
              </a:rPr>
              <a:t>(GSI)</a:t>
            </a:r>
          </a:p>
          <a:p>
            <a:pPr algn="ctr"/>
            <a:r>
              <a:rPr lang="en-US" dirty="0">
                <a:solidFill>
                  <a:srgbClr val="6B6B6B"/>
                </a:solidFill>
              </a:rPr>
              <a:t>M. Ady, N. </a:t>
            </a:r>
            <a:r>
              <a:rPr lang="en-US" dirty="0" err="1">
                <a:solidFill>
                  <a:srgbClr val="6B6B6B"/>
                </a:solidFill>
              </a:rPr>
              <a:t>Chritin</a:t>
            </a:r>
            <a:r>
              <a:rPr lang="en-US" dirty="0">
                <a:solidFill>
                  <a:srgbClr val="6B6B6B"/>
                </a:solidFill>
              </a:rPr>
              <a:t>, T. </a:t>
            </a:r>
            <a:r>
              <a:rPr lang="en-US" dirty="0" err="1">
                <a:solidFill>
                  <a:srgbClr val="6B6B6B"/>
                </a:solidFill>
              </a:rPr>
              <a:t>Doddington</a:t>
            </a:r>
            <a:r>
              <a:rPr lang="en-US" dirty="0">
                <a:solidFill>
                  <a:srgbClr val="6B6B6B"/>
                </a:solidFill>
              </a:rPr>
              <a:t>, J. Glutting, R. Jones, R.  </a:t>
            </a:r>
            <a:r>
              <a:rPr lang="en-GB" dirty="0">
                <a:solidFill>
                  <a:srgbClr val="6B6B6B"/>
                </a:solidFill>
              </a:rPr>
              <a:t>Kersevan, </a:t>
            </a:r>
            <a:r>
              <a:rPr lang="en-US" dirty="0">
                <a:solidFill>
                  <a:srgbClr val="6B6B6B"/>
                </a:solidFill>
              </a:rPr>
              <a:t>S. </a:t>
            </a:r>
            <a:r>
              <a:rPr lang="en-US" dirty="0" err="1">
                <a:solidFill>
                  <a:srgbClr val="6B6B6B"/>
                </a:solidFill>
              </a:rPr>
              <a:t>Mazzoni</a:t>
            </a:r>
            <a:r>
              <a:rPr lang="en-US" dirty="0">
                <a:solidFill>
                  <a:srgbClr val="6B6B6B"/>
                </a:solidFill>
              </a:rPr>
              <a:t>, </a:t>
            </a:r>
          </a:p>
          <a:p>
            <a:pPr algn="ctr"/>
            <a:r>
              <a:rPr lang="en-US" dirty="0">
                <a:solidFill>
                  <a:srgbClr val="6B6B6B"/>
                </a:solidFill>
              </a:rPr>
              <a:t>A. Rossi, G. Schneider, R. </a:t>
            </a:r>
            <a:r>
              <a:rPr lang="en-US" dirty="0" err="1">
                <a:solidFill>
                  <a:srgbClr val="6B6B6B"/>
                </a:solidFill>
              </a:rPr>
              <a:t>Veness</a:t>
            </a:r>
            <a:r>
              <a:rPr lang="en-US" dirty="0">
                <a:solidFill>
                  <a:srgbClr val="6B6B6B"/>
                </a:solidFill>
              </a:rPr>
              <a:t>, </a:t>
            </a:r>
            <a:r>
              <a:rPr lang="en-US" i="1" dirty="0">
                <a:solidFill>
                  <a:srgbClr val="6B6B6B"/>
                </a:solidFill>
              </a:rPr>
              <a:t>(CERN BE-BI, TE-VSC, EN-MME)</a:t>
            </a:r>
          </a:p>
          <a:p>
            <a:pPr algn="ctr"/>
            <a:endParaRPr lang="en-GB" dirty="0">
              <a:solidFill>
                <a:srgbClr val="6B6B6B"/>
              </a:solidFill>
            </a:endParaRPr>
          </a:p>
          <a:p>
            <a:pPr algn="ctr"/>
            <a:endParaRPr lang="en-GB" dirty="0">
              <a:solidFill>
                <a:srgbClr val="6B6B6B"/>
              </a:solidFill>
            </a:endParaRPr>
          </a:p>
        </p:txBody>
      </p:sp>
      <p:sp>
        <p:nvSpPr>
          <p:cNvPr id="4" name="Text Placeholder 3"/>
          <p:cNvSpPr>
            <a:spLocks noGrp="1"/>
          </p:cNvSpPr>
          <p:nvPr>
            <p:ph type="body" sz="quarter" idx="14"/>
          </p:nvPr>
        </p:nvSpPr>
        <p:spPr>
          <a:xfrm>
            <a:off x="3669030" y="5320148"/>
            <a:ext cx="8640000" cy="349251"/>
          </a:xfrm>
        </p:spPr>
        <p:txBody>
          <a:bodyPr/>
          <a:lstStyle/>
          <a:p>
            <a:r>
              <a:rPr lang="en-US" dirty="0">
                <a:solidFill>
                  <a:srgbClr val="6B6B6B"/>
                </a:solidFill>
              </a:rPr>
              <a:t>9</a:t>
            </a:r>
            <a:r>
              <a:rPr lang="en-US" baseline="30000" dirty="0">
                <a:solidFill>
                  <a:srgbClr val="6B6B6B"/>
                </a:solidFill>
              </a:rPr>
              <a:t>th</a:t>
            </a:r>
            <a:r>
              <a:rPr lang="en-US" dirty="0">
                <a:solidFill>
                  <a:srgbClr val="6B6B6B"/>
                </a:solidFill>
              </a:rPr>
              <a:t> HL-LHC Collaboration meeting, 15</a:t>
            </a:r>
            <a:r>
              <a:rPr lang="en-US" baseline="30000" dirty="0">
                <a:solidFill>
                  <a:srgbClr val="6B6B6B"/>
                </a:solidFill>
              </a:rPr>
              <a:t>th</a:t>
            </a:r>
            <a:r>
              <a:rPr lang="en-US" dirty="0">
                <a:solidFill>
                  <a:srgbClr val="6B6B6B"/>
                </a:solidFill>
              </a:rPr>
              <a:t> October 2019</a:t>
            </a:r>
            <a:endParaRPr lang="en-GB" dirty="0">
              <a:solidFill>
                <a:srgbClr val="6B6B6B"/>
              </a:solidFill>
            </a:endParaRPr>
          </a:p>
        </p:txBody>
      </p:sp>
      <p:pic>
        <p:nvPicPr>
          <p:cNvPr id="7" name="Image 5" descr="CERN-logo_outline.jpg">
            <a:extLst>
              <a:ext uri="{FF2B5EF4-FFF2-40B4-BE49-F238E27FC236}">
                <a16:creationId xmlns:a16="http://schemas.microsoft.com/office/drawing/2014/main" id="{B3C71995-DADF-4CA7-8F1C-DA3A724D3ADF}"/>
              </a:ext>
            </a:extLst>
          </p:cNvPr>
          <p:cNvPicPr>
            <a:picLocks noChangeAspect="1"/>
          </p:cNvPicPr>
          <p:nvPr/>
        </p:nvPicPr>
        <p:blipFill>
          <a:blip r:embed="rId3"/>
          <a:stretch>
            <a:fillRect/>
          </a:stretch>
        </p:blipFill>
        <p:spPr>
          <a:xfrm>
            <a:off x="3835115" y="6210410"/>
            <a:ext cx="613410" cy="603250"/>
          </a:xfrm>
          <a:prstGeom prst="rect">
            <a:avLst/>
          </a:prstGeom>
        </p:spPr>
      </p:pic>
      <p:pic>
        <p:nvPicPr>
          <p:cNvPr id="10" name="Picture 9">
            <a:extLst>
              <a:ext uri="{FF2B5EF4-FFF2-40B4-BE49-F238E27FC236}">
                <a16:creationId xmlns:a16="http://schemas.microsoft.com/office/drawing/2014/main" id="{924E04B5-2A44-4DF3-83ED-A90E79EF0E85}"/>
              </a:ext>
            </a:extLst>
          </p:cNvPr>
          <p:cNvPicPr>
            <a:picLocks noChangeAspect="1"/>
          </p:cNvPicPr>
          <p:nvPr/>
        </p:nvPicPr>
        <p:blipFill>
          <a:blip r:embed="rId4"/>
          <a:stretch>
            <a:fillRect/>
          </a:stretch>
        </p:blipFill>
        <p:spPr>
          <a:xfrm>
            <a:off x="4704960" y="6224382"/>
            <a:ext cx="1134606" cy="415920"/>
          </a:xfrm>
          <a:prstGeom prst="rect">
            <a:avLst/>
          </a:prstGeom>
        </p:spPr>
      </p:pic>
    </p:spTree>
    <p:extLst>
      <p:ext uri="{BB962C8B-B14F-4D97-AF65-F5344CB8AC3E}">
        <p14:creationId xmlns:p14="http://schemas.microsoft.com/office/powerpoint/2010/main" val="2546620402"/>
      </p:ext>
    </p:extLst>
  </p:cSld>
  <p:clrMapOvr>
    <a:masterClrMapping/>
  </p:clrMapOvr>
  <mc:AlternateContent xmlns:mc="http://schemas.openxmlformats.org/markup-compatibility/2006" xmlns:p14="http://schemas.microsoft.com/office/powerpoint/2010/main">
    <mc:Choice Requires="p14">
      <p:transition spd="slow" p14:dur="2000" advTm="14681"/>
    </mc:Choice>
    <mc:Fallback xmlns="">
      <p:transition spd="slow" advTm="1468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94BD4FD-CBAB-416F-BD3E-1504F61DF6A0}"/>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
        <p:nvSpPr>
          <p:cNvPr id="4" name="Content Placeholder 3">
            <a:extLst>
              <a:ext uri="{FF2B5EF4-FFF2-40B4-BE49-F238E27FC236}">
                <a16:creationId xmlns:a16="http://schemas.microsoft.com/office/drawing/2014/main" id="{9AAAE3B0-FA17-42AF-A1BA-DFD39AA1ECB8}"/>
              </a:ext>
            </a:extLst>
          </p:cNvPr>
          <p:cNvSpPr>
            <a:spLocks noGrp="1"/>
          </p:cNvSpPr>
          <p:nvPr>
            <p:ph sz="quarter" idx="1"/>
          </p:nvPr>
        </p:nvSpPr>
        <p:spPr>
          <a:xfrm>
            <a:off x="1040130" y="1174751"/>
            <a:ext cx="10647934" cy="5181600"/>
          </a:xfrm>
        </p:spPr>
        <p:txBody>
          <a:bodyPr>
            <a:normAutofit/>
          </a:bodyPr>
          <a:lstStyle/>
          <a:p>
            <a:pPr algn="l"/>
            <a:r>
              <a:rPr lang="en-GB" b="1" dirty="0"/>
              <a:t>Problem</a:t>
            </a:r>
            <a:r>
              <a:rPr lang="en-GB" dirty="0"/>
              <a:t>: HLLHC aims to increase the luminosity by 10 times than current LHC condition. There is no mature diagnostics for continuous, non-invasive 2D profile monitoring for such condition. </a:t>
            </a:r>
          </a:p>
          <a:p>
            <a:pPr algn="l"/>
            <a:r>
              <a:rPr lang="en-GB" dirty="0"/>
              <a:t>Hollow e-lens (HEL) requires a diagnostic for </a:t>
            </a:r>
            <a:r>
              <a:rPr lang="en-GB" dirty="0">
                <a:solidFill>
                  <a:srgbClr val="6B6B6B"/>
                </a:solidFill>
              </a:rPr>
              <a:t>on-line monitoring of the overlap between proton and electron beams in high magnetic field region.</a:t>
            </a:r>
          </a:p>
          <a:p>
            <a:pPr algn="l"/>
            <a:r>
              <a:rPr lang="en-GB" dirty="0"/>
              <a:t>A </a:t>
            </a:r>
            <a:r>
              <a:rPr lang="en-GB" b="1" dirty="0"/>
              <a:t>solution </a:t>
            </a:r>
            <a:r>
              <a:rPr lang="en-GB" dirty="0"/>
              <a:t>was developed during </a:t>
            </a:r>
            <a:r>
              <a:rPr lang="en-GB" i="1" dirty="0"/>
              <a:t>HL-LHC-UK phase I </a:t>
            </a:r>
            <a:r>
              <a:rPr lang="en-GB" dirty="0"/>
              <a:t>where it was successfully demonstrated through a prototype setup at the Cockcroft Institute that a supersonic gas jet in fluorescence mode can measure the 2D transverse beam profile online with sufficiently short integration times. </a:t>
            </a:r>
          </a:p>
          <a:p>
            <a:pPr algn="l"/>
            <a:endParaRPr lang="en-GB" dirty="0"/>
          </a:p>
        </p:txBody>
      </p:sp>
      <p:sp>
        <p:nvSpPr>
          <p:cNvPr id="5" name="Title 1">
            <a:extLst>
              <a:ext uri="{FF2B5EF4-FFF2-40B4-BE49-F238E27FC236}">
                <a16:creationId xmlns:a16="http://schemas.microsoft.com/office/drawing/2014/main" id="{715CFF9D-8793-4F80-AE37-D52F9E3D2704}"/>
              </a:ext>
            </a:extLst>
          </p:cNvPr>
          <p:cNvSpPr txBox="1">
            <a:spLocks/>
          </p:cNvSpPr>
          <p:nvPr/>
        </p:nvSpPr>
        <p:spPr>
          <a:xfrm>
            <a:off x="1428750" y="200298"/>
            <a:ext cx="9168341" cy="653142"/>
          </a:xfrm>
          <a:prstGeom prst="rect">
            <a:avLst/>
          </a:prstGeom>
        </p:spPr>
        <p:txBody>
          <a:bodyPr vert="horz" lIns="0" tIns="0" rIns="0" bIns="0" rtlCol="0" anchor="ctr" anchorCtr="1">
            <a:noAutofit/>
          </a:bodyPr>
          <a:lstStyle>
            <a:lvl1pPr algn="ctr" defTabSz="457189" rtl="0" eaLnBrk="1" latinLnBrk="0" hangingPunct="1">
              <a:spcBef>
                <a:spcPct val="0"/>
              </a:spcBef>
              <a:buNone/>
              <a:defRPr sz="2800" b="1" kern="1200">
                <a:solidFill>
                  <a:schemeClr val="bg2"/>
                </a:solidFill>
                <a:latin typeface="+mj-lt"/>
                <a:ea typeface="+mj-ea"/>
                <a:cs typeface="+mj-cs"/>
              </a:defRPr>
            </a:lvl1pPr>
          </a:lstStyle>
          <a:p>
            <a:endParaRPr lang="en-GB" sz="4000" dirty="0"/>
          </a:p>
        </p:txBody>
      </p:sp>
      <p:sp>
        <p:nvSpPr>
          <p:cNvPr id="6" name="Title 1">
            <a:extLst>
              <a:ext uri="{FF2B5EF4-FFF2-40B4-BE49-F238E27FC236}">
                <a16:creationId xmlns:a16="http://schemas.microsoft.com/office/drawing/2014/main" id="{EFF833B5-4374-4C50-8624-FB04B4271A10}"/>
              </a:ext>
            </a:extLst>
          </p:cNvPr>
          <p:cNvSpPr txBox="1">
            <a:spLocks/>
          </p:cNvSpPr>
          <p:nvPr/>
        </p:nvSpPr>
        <p:spPr>
          <a:xfrm>
            <a:off x="1511829" y="261258"/>
            <a:ext cx="9168341" cy="653142"/>
          </a:xfrm>
          <a:prstGeom prst="rect">
            <a:avLst/>
          </a:prstGeom>
        </p:spPr>
        <p:txBody>
          <a:bodyPr vert="horz" lIns="0" tIns="0" rIns="0" bIns="0" rtlCol="0" anchor="ctr" anchorCtr="1">
            <a:noAutofit/>
          </a:bodyPr>
          <a:lstStyle>
            <a:lvl1pPr algn="ctr" defTabSz="457189" rtl="0" eaLnBrk="1" latinLnBrk="0" hangingPunct="1">
              <a:spcBef>
                <a:spcPct val="0"/>
              </a:spcBef>
              <a:buNone/>
              <a:defRPr sz="2800" b="1" kern="1200">
                <a:solidFill>
                  <a:schemeClr val="bg2"/>
                </a:solidFill>
                <a:latin typeface="+mj-lt"/>
                <a:ea typeface="+mj-ea"/>
                <a:cs typeface="+mj-cs"/>
              </a:defRPr>
            </a:lvl1pPr>
          </a:lstStyle>
          <a:p>
            <a:r>
              <a:rPr lang="en-GB" sz="4000" dirty="0"/>
              <a:t>Motivation</a:t>
            </a:r>
          </a:p>
        </p:txBody>
      </p:sp>
    </p:spTree>
    <p:extLst>
      <p:ext uri="{BB962C8B-B14F-4D97-AF65-F5344CB8AC3E}">
        <p14:creationId xmlns:p14="http://schemas.microsoft.com/office/powerpoint/2010/main" val="1441735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dirty="0"/>
          </a:p>
        </p:txBody>
      </p:sp>
      <p:sp>
        <p:nvSpPr>
          <p:cNvPr id="29" name="AutoShape 4" descr="Image result for photon arrow"/>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AutoShape 6" descr="Image result for photon arrow"/>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AutoShape 8" descr="Image result for photon arrow"/>
          <p:cNvSpPr>
            <a:spLocks noChangeAspect="1" noChangeArrowheads="1"/>
          </p:cNvSpPr>
          <p:nvPr/>
        </p:nvSpPr>
        <p:spPr bwMode="auto">
          <a:xfrm>
            <a:off x="1984375" y="1603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AutoShape 10" descr="Image result for photon arrow"/>
          <p:cNvSpPr>
            <a:spLocks noChangeAspect="1" noChangeArrowheads="1"/>
          </p:cNvSpPr>
          <p:nvPr/>
        </p:nvSpPr>
        <p:spPr bwMode="auto">
          <a:xfrm>
            <a:off x="2136775" y="3127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TextBox 46"/>
          <p:cNvSpPr txBox="1"/>
          <p:nvPr/>
        </p:nvSpPr>
        <p:spPr>
          <a:xfrm>
            <a:off x="8647840" y="4647886"/>
            <a:ext cx="1813266" cy="400110"/>
          </a:xfrm>
          <a:prstGeom prst="rect">
            <a:avLst/>
          </a:prstGeom>
          <a:noFill/>
        </p:spPr>
        <p:txBody>
          <a:bodyPr wrap="square" rtlCol="0">
            <a:spAutoFit/>
          </a:bodyPr>
          <a:lstStyle/>
          <a:p>
            <a:r>
              <a:rPr lang="en-GB" sz="1000" dirty="0">
                <a:solidFill>
                  <a:srgbClr val="6B6B6B"/>
                </a:solidFill>
              </a:rPr>
              <a:t>*Credit: GSI, http://www-bd.gsi.de/dokuwiki/doku.php</a:t>
            </a:r>
          </a:p>
        </p:txBody>
      </p:sp>
      <p:grpSp>
        <p:nvGrpSpPr>
          <p:cNvPr id="11" name="Group 10"/>
          <p:cNvGrpSpPr/>
          <p:nvPr/>
        </p:nvGrpSpPr>
        <p:grpSpPr>
          <a:xfrm rot="5400000">
            <a:off x="6847050" y="943565"/>
            <a:ext cx="2743200" cy="4665442"/>
            <a:chOff x="5152120" y="1248680"/>
            <a:chExt cx="2743200" cy="4665442"/>
          </a:xfrm>
        </p:grpSpPr>
        <p:pic>
          <p:nvPicPr>
            <p:cNvPr id="5" name="Picture 4" descr="http://www-bd.gsi.de/dokuwiki/lib/exe/fetch.php?media=projects:bif-monitor:detection-principle_new_72dpi.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4191000" y="2209800"/>
              <a:ext cx="4665440" cy="27432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 name="Rectangle 9"/>
            <p:cNvSpPr/>
            <p:nvPr/>
          </p:nvSpPr>
          <p:spPr>
            <a:xfrm>
              <a:off x="5818045" y="5034503"/>
              <a:ext cx="988273" cy="879619"/>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grpSp>
      <p:grpSp>
        <p:nvGrpSpPr>
          <p:cNvPr id="22" name="Group 21"/>
          <p:cNvGrpSpPr/>
          <p:nvPr/>
        </p:nvGrpSpPr>
        <p:grpSpPr>
          <a:xfrm>
            <a:off x="6619749" y="3111957"/>
            <a:ext cx="108000" cy="479192"/>
            <a:chOff x="4352235" y="1745310"/>
            <a:chExt cx="109875" cy="1384084"/>
          </a:xfrm>
        </p:grpSpPr>
        <p:sp>
          <p:nvSpPr>
            <p:cNvPr id="23" name="Oval 22"/>
            <p:cNvSpPr/>
            <p:nvPr/>
          </p:nvSpPr>
          <p:spPr>
            <a:xfrm>
              <a:off x="4352235" y="1745310"/>
              <a:ext cx="108000" cy="36000"/>
            </a:xfrm>
            <a:prstGeom prst="ellipse">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4" name="Rectangle 23"/>
            <p:cNvSpPr/>
            <p:nvPr/>
          </p:nvSpPr>
          <p:spPr>
            <a:xfrm>
              <a:off x="4354664" y="1747520"/>
              <a:ext cx="105571" cy="1356034"/>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Oval 24"/>
            <p:cNvSpPr/>
            <p:nvPr/>
          </p:nvSpPr>
          <p:spPr>
            <a:xfrm>
              <a:off x="4354110" y="3093394"/>
              <a:ext cx="108000" cy="36000"/>
            </a:xfrm>
            <a:prstGeom prst="ellipse">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
        <p:nvSpPr>
          <p:cNvPr id="13" name="Trapezoid 12"/>
          <p:cNvSpPr/>
          <p:nvPr/>
        </p:nvSpPr>
        <p:spPr>
          <a:xfrm rot="17104459">
            <a:off x="4747729" y="546899"/>
            <a:ext cx="445273" cy="3784821"/>
          </a:xfrm>
          <a:prstGeom prst="trapezoid">
            <a:avLst>
              <a:gd name="adj" fmla="val 1902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8" name="Group 17"/>
          <p:cNvGrpSpPr/>
          <p:nvPr/>
        </p:nvGrpSpPr>
        <p:grpSpPr>
          <a:xfrm>
            <a:off x="6626010" y="1504576"/>
            <a:ext cx="108000" cy="1370293"/>
            <a:chOff x="4352235" y="-828520"/>
            <a:chExt cx="109875" cy="3957914"/>
          </a:xfrm>
        </p:grpSpPr>
        <p:sp>
          <p:nvSpPr>
            <p:cNvPr id="19" name="Oval 18"/>
            <p:cNvSpPr/>
            <p:nvPr/>
          </p:nvSpPr>
          <p:spPr>
            <a:xfrm>
              <a:off x="4352235" y="1745310"/>
              <a:ext cx="108000" cy="36000"/>
            </a:xfrm>
            <a:prstGeom prst="ellipse">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0" name="Rectangle 19"/>
            <p:cNvSpPr/>
            <p:nvPr/>
          </p:nvSpPr>
          <p:spPr>
            <a:xfrm>
              <a:off x="4354664" y="-828520"/>
              <a:ext cx="89356" cy="3932074"/>
            </a:xfrm>
            <a:prstGeom prst="rect">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p:cNvSpPr/>
            <p:nvPr/>
          </p:nvSpPr>
          <p:spPr>
            <a:xfrm>
              <a:off x="4354110" y="3093394"/>
              <a:ext cx="108000" cy="36000"/>
            </a:xfrm>
            <a:prstGeom prst="ellipse">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sp>
        <p:nvSpPr>
          <p:cNvPr id="26" name="TextBox 25"/>
          <p:cNvSpPr txBox="1"/>
          <p:nvPr/>
        </p:nvSpPr>
        <p:spPr>
          <a:xfrm>
            <a:off x="6953101" y="1172527"/>
            <a:ext cx="3205214" cy="646331"/>
          </a:xfrm>
          <a:prstGeom prst="rect">
            <a:avLst/>
          </a:prstGeom>
          <a:noFill/>
        </p:spPr>
        <p:txBody>
          <a:bodyPr wrap="square" rtlCol="0">
            <a:spAutoFit/>
          </a:bodyPr>
          <a:lstStyle/>
          <a:p>
            <a:pPr algn="ctr"/>
            <a:r>
              <a:rPr lang="en-GB" dirty="0">
                <a:solidFill>
                  <a:srgbClr val="6B6B6B"/>
                </a:solidFill>
              </a:rPr>
              <a:t>Particle Beam propagate to the jet curtain perpendicularly </a:t>
            </a:r>
          </a:p>
        </p:txBody>
      </p:sp>
      <p:pic>
        <p:nvPicPr>
          <p:cNvPr id="1035"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9655745">
            <a:off x="6894398" y="2521069"/>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5"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270593">
            <a:off x="6686920" y="2938044"/>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849465">
            <a:off x="6792925" y="2825317"/>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849465">
            <a:off x="7154838" y="3146519"/>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7996526">
            <a:off x="6516833" y="2848175"/>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1988325">
            <a:off x="6397333" y="2738448"/>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148931">
            <a:off x="6501150" y="2589074"/>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7138473">
            <a:off x="6725030" y="2352895"/>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0131783">
            <a:off x="7096791" y="2604125"/>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309120">
            <a:off x="7014768" y="2755988"/>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 name="Picture 11"/>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813860">
            <a:off x="7043548" y="2948089"/>
            <a:ext cx="204311" cy="204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TextBox 33"/>
          <p:cNvSpPr txBox="1"/>
          <p:nvPr/>
        </p:nvSpPr>
        <p:spPr>
          <a:xfrm>
            <a:off x="3648093" y="1600162"/>
            <a:ext cx="2417385" cy="523220"/>
          </a:xfrm>
          <a:prstGeom prst="rect">
            <a:avLst/>
          </a:prstGeom>
          <a:noFill/>
        </p:spPr>
        <p:txBody>
          <a:bodyPr wrap="square" rtlCol="0">
            <a:spAutoFit/>
          </a:bodyPr>
          <a:lstStyle/>
          <a:p>
            <a:pPr algn="ctr"/>
            <a:r>
              <a:rPr lang="en-GB" sz="1400" dirty="0">
                <a:solidFill>
                  <a:srgbClr val="6B6B6B"/>
                </a:solidFill>
              </a:rPr>
              <a:t>Supersonic gas jet curtain with 45 degree tilted</a:t>
            </a:r>
          </a:p>
        </p:txBody>
      </p:sp>
      <p:sp>
        <p:nvSpPr>
          <p:cNvPr id="50" name="Title 1">
            <a:extLst>
              <a:ext uri="{FF2B5EF4-FFF2-40B4-BE49-F238E27FC236}">
                <a16:creationId xmlns:a16="http://schemas.microsoft.com/office/drawing/2014/main" id="{49753C95-80FE-4895-9B12-12B3E6A9F916}"/>
              </a:ext>
            </a:extLst>
          </p:cNvPr>
          <p:cNvSpPr txBox="1">
            <a:spLocks/>
          </p:cNvSpPr>
          <p:nvPr/>
        </p:nvSpPr>
        <p:spPr>
          <a:xfrm>
            <a:off x="1009650" y="275772"/>
            <a:ext cx="10153650" cy="653142"/>
          </a:xfrm>
          <a:prstGeom prst="rect">
            <a:avLst/>
          </a:prstGeom>
        </p:spPr>
        <p:txBody>
          <a:bodyPr vert="horz" lIns="0" tIns="0" rIns="0" bIns="0" rtlCol="0" anchor="ctr" anchorCtr="1">
            <a:noAutofit/>
          </a:bodyPr>
          <a:lstStyle>
            <a:lvl1pPr algn="ctr" defTabSz="457189" rtl="0" eaLnBrk="1" latinLnBrk="0" hangingPunct="1">
              <a:spcBef>
                <a:spcPct val="0"/>
              </a:spcBef>
              <a:buNone/>
              <a:defRPr sz="2800" b="1" kern="1200">
                <a:solidFill>
                  <a:schemeClr val="bg2"/>
                </a:solidFill>
                <a:latin typeface="+mj-lt"/>
                <a:ea typeface="+mj-ea"/>
                <a:cs typeface="+mj-cs"/>
              </a:defRPr>
            </a:lvl1pPr>
          </a:lstStyle>
          <a:p>
            <a:r>
              <a:rPr lang="en-GB" sz="4000" dirty="0"/>
              <a:t>Beam induced fluorescence using gas jet  </a:t>
            </a: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FD1E2B67-5E0C-421D-BBA1-19589EB3D509}"/>
                  </a:ext>
                </a:extLst>
              </p:cNvPr>
              <p:cNvSpPr txBox="1"/>
              <p:nvPr/>
            </p:nvSpPr>
            <p:spPr>
              <a:xfrm>
                <a:off x="4610960" y="5076522"/>
                <a:ext cx="3429556" cy="92333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panose="02040503050406030204" pitchFamily="18" charset="0"/>
                          <a:ea typeface="Cambria Math" panose="02040503050406030204" pitchFamily="18" charset="0"/>
                        </a:rPr>
                        <m:t>𝑇</m:t>
                      </m:r>
                      <m:r>
                        <a:rPr lang="en-US" sz="2000" i="1" smtClean="0">
                          <a:latin typeface="Cambria Math" panose="02040503050406030204" pitchFamily="18" charset="0"/>
                          <a:ea typeface="Cambria Math" panose="02040503050406030204" pitchFamily="18" charset="0"/>
                        </a:rPr>
                        <m:t>(</m:t>
                      </m:r>
                      <m:r>
                        <a:rPr lang="en-US" sz="2000" i="1" smtClean="0">
                          <a:latin typeface="Cambria Math" panose="02040503050406030204" pitchFamily="18" charset="0"/>
                          <a:ea typeface="Cambria Math" panose="02040503050406030204" pitchFamily="18" charset="0"/>
                        </a:rPr>
                        <m:t>𝐼𝑛𝑡𝑒𝑔𝑟𝑎𝑡𝑖𝑜𝑛</m:t>
                      </m:r>
                      <m:r>
                        <a:rPr lang="en-US" sz="2000" i="1" smtClean="0">
                          <a:latin typeface="Cambria Math" panose="02040503050406030204" pitchFamily="18" charset="0"/>
                          <a:ea typeface="Cambria Math" panose="02040503050406030204" pitchFamily="18" charset="0"/>
                        </a:rPr>
                        <m:t> </m:t>
                      </m:r>
                      <m:r>
                        <a:rPr lang="en-US" sz="2000" i="1" smtClean="0">
                          <a:latin typeface="Cambria Math" panose="02040503050406030204" pitchFamily="18" charset="0"/>
                          <a:ea typeface="Cambria Math" panose="02040503050406030204" pitchFamily="18" charset="0"/>
                        </a:rPr>
                        <m:t>𝑡𝑖𝑚𝑒</m:t>
                      </m:r>
                      <m:r>
                        <a:rPr lang="en-US" sz="2000" i="1" smtClean="0">
                          <a:latin typeface="Cambria Math" panose="02040503050406030204" pitchFamily="18" charset="0"/>
                          <a:ea typeface="Cambria Math" panose="02040503050406030204" pitchFamily="18" charset="0"/>
                        </a:rPr>
                        <m:t>)∝ </m:t>
                      </m:r>
                    </m:oMath>
                  </m:oMathPara>
                </a14:m>
                <a:endParaRPr lang="en-US" sz="20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1/</m:t>
                      </m:r>
                      <m:r>
                        <a:rPr lang="en-US" sz="2000" i="1" smtClean="0">
                          <a:latin typeface="Cambria Math" panose="02040503050406030204" pitchFamily="18" charset="0"/>
                          <a:ea typeface="Cambria Math" panose="02040503050406030204" pitchFamily="18" charset="0"/>
                        </a:rPr>
                        <m:t>𝜎</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𝐶𝑟𝑜𝑠𝑠</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𝑠𝑒𝑐𝑡𝑖𝑜𝑛</m:t>
                          </m:r>
                        </m:e>
                      </m:d>
                    </m:oMath>
                  </m:oMathPara>
                </a14:m>
                <a:endParaRPr lang="en-US" sz="2000" b="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ea typeface="Cambria Math" panose="02040503050406030204" pitchFamily="18" charset="0"/>
                        </a:rPr>
                        <m:t>1/</m:t>
                      </m:r>
                      <m:r>
                        <a:rPr lang="en-US" sz="2000" b="0" i="1" smtClean="0">
                          <a:latin typeface="Cambria Math" panose="02040503050406030204" pitchFamily="18" charset="0"/>
                          <a:ea typeface="Cambria Math" panose="02040503050406030204" pitchFamily="18" charset="0"/>
                        </a:rPr>
                        <m:t>𝑛</m:t>
                      </m:r>
                      <m:r>
                        <a:rPr lang="en-US" sz="2000" b="0" i="1" smtClean="0">
                          <a:latin typeface="Cambria Math" panose="02040503050406030204" pitchFamily="18" charset="0"/>
                          <a:ea typeface="Cambria Math" panose="02040503050406030204" pitchFamily="18" charset="0"/>
                        </a:rPr>
                        <m:t> </m:t>
                      </m:r>
                      <m:d>
                        <m:dPr>
                          <m:ctrlPr>
                            <a:rPr lang="en-US" sz="2000" b="0" i="1" smtClean="0">
                              <a:latin typeface="Cambria Math" panose="02040503050406030204" pitchFamily="18" charset="0"/>
                              <a:ea typeface="Cambria Math" panose="02040503050406030204" pitchFamily="18" charset="0"/>
                            </a:rPr>
                          </m:ctrlPr>
                        </m:dPr>
                        <m:e>
                          <m:r>
                            <a:rPr lang="en-US" sz="2000" b="0" i="1" smtClean="0">
                              <a:latin typeface="Cambria Math" panose="02040503050406030204" pitchFamily="18" charset="0"/>
                              <a:ea typeface="Cambria Math" panose="02040503050406030204" pitchFamily="18" charset="0"/>
                            </a:rPr>
                            <m:t>𝐽𝑒𝑡</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𝑛𝑢𝑚𝑏𝑒𝑟</m:t>
                          </m:r>
                          <m:r>
                            <a:rPr lang="en-US" sz="2000" b="0" i="1" smtClean="0">
                              <a:latin typeface="Cambria Math" panose="02040503050406030204" pitchFamily="18" charset="0"/>
                              <a:ea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𝑑𝑒𝑛𝑠𝑖𝑡𝑦</m:t>
                          </m:r>
                        </m:e>
                      </m:d>
                    </m:oMath>
                  </m:oMathPara>
                </a14:m>
                <a:endParaRPr lang="en-US" sz="2000" b="0" i="1" dirty="0">
                  <a:latin typeface="Cambria Math" panose="02040503050406030204" pitchFamily="18" charset="0"/>
                  <a:ea typeface="Cambria Math" panose="02040503050406030204" pitchFamily="18" charset="0"/>
                </a:endParaRPr>
              </a:p>
            </p:txBody>
          </p:sp>
        </mc:Choice>
        <mc:Fallback xmlns="">
          <p:sp>
            <p:nvSpPr>
              <p:cNvPr id="54" name="TextBox 53">
                <a:extLst>
                  <a:ext uri="{FF2B5EF4-FFF2-40B4-BE49-F238E27FC236}">
                    <a16:creationId xmlns:a16="http://schemas.microsoft.com/office/drawing/2014/main" id="{FD1E2B67-5E0C-421D-BBA1-19589EB3D509}"/>
                  </a:ext>
                </a:extLst>
              </p:cNvPr>
              <p:cNvSpPr txBox="1">
                <a:spLocks noRot="1" noChangeAspect="1" noMove="1" noResize="1" noEditPoints="1" noAdjustHandles="1" noChangeArrowheads="1" noChangeShapeType="1" noTextEdit="1"/>
              </p:cNvSpPr>
              <p:nvPr/>
            </p:nvSpPr>
            <p:spPr>
              <a:xfrm>
                <a:off x="4610960" y="5076522"/>
                <a:ext cx="3429556" cy="923330"/>
              </a:xfrm>
              <a:prstGeom prst="rect">
                <a:avLst/>
              </a:prstGeom>
              <a:blipFill>
                <a:blip r:embed="rId6"/>
                <a:stretch>
                  <a:fillRect b="-11921"/>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72B967F9-4FA6-46CD-BC2D-4187F6459B81}"/>
              </a:ext>
            </a:extLst>
          </p:cNvPr>
          <p:cNvSpPr txBox="1"/>
          <p:nvPr/>
        </p:nvSpPr>
        <p:spPr>
          <a:xfrm>
            <a:off x="8145860" y="5300492"/>
            <a:ext cx="3676540" cy="646331"/>
          </a:xfrm>
          <a:prstGeom prst="rect">
            <a:avLst/>
          </a:prstGeom>
          <a:noFill/>
        </p:spPr>
        <p:txBody>
          <a:bodyPr wrap="square" rtlCol="0">
            <a:spAutoFit/>
          </a:bodyPr>
          <a:lstStyle/>
          <a:p>
            <a:r>
              <a:rPr lang="en-US" dirty="0">
                <a:solidFill>
                  <a:srgbClr val="00B0F0"/>
                </a:solidFill>
              </a:rPr>
              <a:t>Key: Increase gas jet density </a:t>
            </a:r>
          </a:p>
          <a:p>
            <a:r>
              <a:rPr lang="en-US" dirty="0">
                <a:solidFill>
                  <a:srgbClr val="00B0F0"/>
                </a:solidFill>
              </a:rPr>
              <a:t>        test working gases </a:t>
            </a:r>
            <a:endParaRPr lang="en-GB" dirty="0">
              <a:solidFill>
                <a:srgbClr val="00B0F0"/>
              </a:solidFill>
            </a:endParaRPr>
          </a:p>
        </p:txBody>
      </p:sp>
      <p:sp>
        <p:nvSpPr>
          <p:cNvPr id="55" name="Content Placeholder 2">
            <a:extLst>
              <a:ext uri="{FF2B5EF4-FFF2-40B4-BE49-F238E27FC236}">
                <a16:creationId xmlns:a16="http://schemas.microsoft.com/office/drawing/2014/main" id="{8D1B6016-F788-4C44-ABA5-2EB9F77EA8CF}"/>
              </a:ext>
            </a:extLst>
          </p:cNvPr>
          <p:cNvSpPr>
            <a:spLocks noGrp="1"/>
          </p:cNvSpPr>
          <p:nvPr>
            <p:ph sz="quarter" idx="1"/>
          </p:nvPr>
        </p:nvSpPr>
        <p:spPr>
          <a:xfrm>
            <a:off x="461056" y="2467082"/>
            <a:ext cx="4446960" cy="3288807"/>
          </a:xfrm>
        </p:spPr>
        <p:txBody>
          <a:bodyPr>
            <a:normAutofit/>
          </a:bodyPr>
          <a:lstStyle/>
          <a:p>
            <a:pPr algn="l">
              <a:lnSpc>
                <a:spcPct val="150000"/>
              </a:lnSpc>
            </a:pPr>
            <a:r>
              <a:rPr lang="en-US" altLang="zh-CN" sz="1600" dirty="0"/>
              <a:t>PROS: </a:t>
            </a:r>
          </a:p>
          <a:p>
            <a:pPr lvl="1" algn="l">
              <a:lnSpc>
                <a:spcPct val="150000"/>
              </a:lnSpc>
            </a:pPr>
            <a:r>
              <a:rPr lang="en-US" sz="1600" dirty="0"/>
              <a:t>Very simple source: incoherent, isotropic, monochromatic. </a:t>
            </a:r>
            <a:endParaRPr lang="en-GB" sz="1600" dirty="0"/>
          </a:p>
          <a:p>
            <a:pPr lvl="1" algn="l">
              <a:lnSpc>
                <a:spcPct val="150000"/>
              </a:lnSpc>
            </a:pPr>
            <a:r>
              <a:rPr lang="en-GB" sz="1600" dirty="0"/>
              <a:t>Detection is simple: imaging </a:t>
            </a:r>
          </a:p>
          <a:p>
            <a:pPr algn="l">
              <a:lnSpc>
                <a:spcPct val="150000"/>
              </a:lnSpc>
            </a:pPr>
            <a:r>
              <a:rPr lang="en-GB" sz="1600" dirty="0"/>
              <a:t>CONS:</a:t>
            </a:r>
          </a:p>
          <a:p>
            <a:pPr marL="457188" lvl="1" indent="0" algn="l">
              <a:lnSpc>
                <a:spcPct val="150000"/>
              </a:lnSpc>
              <a:buNone/>
            </a:pPr>
            <a:r>
              <a:rPr lang="en-US" sz="1600" dirty="0"/>
              <a:t>Low light yield, noise sources (SR, losses). </a:t>
            </a:r>
          </a:p>
        </p:txBody>
      </p:sp>
    </p:spTree>
    <p:custDataLst>
      <p:tags r:id="rId1"/>
    </p:custDataLst>
    <p:extLst>
      <p:ext uri="{BB962C8B-B14F-4D97-AF65-F5344CB8AC3E}">
        <p14:creationId xmlns:p14="http://schemas.microsoft.com/office/powerpoint/2010/main" val="2380698203"/>
      </p:ext>
    </p:extLst>
  </p:cSld>
  <p:clrMapOvr>
    <a:masterClrMapping/>
  </p:clrMapOvr>
  <mc:AlternateContent xmlns:mc="http://schemas.openxmlformats.org/markup-compatibility/2006" xmlns:p14="http://schemas.microsoft.com/office/powerpoint/2010/main">
    <mc:Choice Requires="p14">
      <p:transition spd="slow" p14:dur="2000" advTm="193606"/>
    </mc:Choice>
    <mc:Fallback xmlns="">
      <p:transition spd="slow" advTm="19360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3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5">
                                            <p:txEl>
                                              <p:pRg st="0" end="0"/>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5">
                                            <p:txEl>
                                              <p:pRg st="1" end="1"/>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5">
                                            <p:txEl>
                                              <p:pRg st="3" end="3"/>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5">
                                            <p:txEl>
                                              <p:pRg st="4" end="4"/>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6" grpId="0"/>
      <p:bldP spid="34" grpId="0"/>
      <p:bldP spid="54" grpId="0"/>
      <p:bldP spid="6" grpId="0"/>
      <p:bldP spid="5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rotWithShape="1">
          <a:blip r:embed="rId2">
            <a:extLst>
              <a:ext uri="{28A0092B-C50C-407E-A947-70E740481C1C}">
                <a14:useLocalDpi xmlns:a14="http://schemas.microsoft.com/office/drawing/2010/main" val="0"/>
              </a:ext>
            </a:extLst>
          </a:blip>
          <a:srcRect l="16419" t="9201" r="6164" b="22191"/>
          <a:stretch/>
        </p:blipFill>
        <p:spPr>
          <a:xfrm>
            <a:off x="6095999" y="1903523"/>
            <a:ext cx="5450874" cy="3815312"/>
          </a:xfrm>
          <a:prstGeom prst="rect">
            <a:avLst/>
          </a:prstGeom>
          <a:ln>
            <a:noFill/>
          </a:ln>
          <a:effectLst>
            <a:outerShdw blurRad="292100" dist="139700" dir="2700000" algn="tl" rotWithShape="0">
              <a:srgbClr val="333333">
                <a:alpha val="65000"/>
              </a:srgbClr>
            </a:outerShdw>
          </a:effectLst>
        </p:spPr>
      </p:pic>
      <p:grpSp>
        <p:nvGrpSpPr>
          <p:cNvPr id="2" name="Group 1">
            <a:extLst>
              <a:ext uri="{FF2B5EF4-FFF2-40B4-BE49-F238E27FC236}">
                <a16:creationId xmlns:a16="http://schemas.microsoft.com/office/drawing/2014/main" id="{4A2B08FF-7F96-4E67-B29A-8DE2F98A0924}"/>
              </a:ext>
            </a:extLst>
          </p:cNvPr>
          <p:cNvGrpSpPr/>
          <p:nvPr/>
        </p:nvGrpSpPr>
        <p:grpSpPr>
          <a:xfrm>
            <a:off x="232757" y="1341120"/>
            <a:ext cx="6363854" cy="4529873"/>
            <a:chOff x="6084917" y="1524000"/>
            <a:chExt cx="6363854" cy="4529873"/>
          </a:xfrm>
        </p:grpSpPr>
        <p:pic>
          <p:nvPicPr>
            <p:cNvPr id="9" name="Picture 8"/>
            <p:cNvPicPr/>
            <p:nvPr/>
          </p:nvPicPr>
          <p:blipFill>
            <a:blip r:embed="rId3">
              <a:extLst>
                <a:ext uri="{28A0092B-C50C-407E-A947-70E740481C1C}">
                  <a14:useLocalDpi xmlns:a14="http://schemas.microsoft.com/office/drawing/2010/main" val="0"/>
                </a:ext>
              </a:extLst>
            </a:blip>
            <a:srcRect/>
            <a:stretch>
              <a:fillRect/>
            </a:stretch>
          </p:blipFill>
          <p:spPr bwMode="auto">
            <a:xfrm>
              <a:off x="6084917" y="1524000"/>
              <a:ext cx="6363854" cy="3703785"/>
            </a:xfrm>
            <a:prstGeom prst="rect">
              <a:avLst/>
            </a:prstGeom>
            <a:noFill/>
          </p:spPr>
        </p:pic>
        <p:sp>
          <p:nvSpPr>
            <p:cNvPr id="10" name="TextBox 9"/>
            <p:cNvSpPr txBox="1"/>
            <p:nvPr/>
          </p:nvSpPr>
          <p:spPr>
            <a:xfrm>
              <a:off x="6300319" y="5445107"/>
              <a:ext cx="1978971"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HIPACE 300L/S </a:t>
              </a:r>
            </a:p>
            <a:p>
              <a:r>
                <a:rPr lang="en-GB" sz="1500" dirty="0">
                  <a:solidFill>
                    <a:srgbClr val="6B6B6B"/>
                  </a:solidFill>
                  <a:latin typeface="Times New Roman" panose="02020603050405020304" pitchFamily="18" charset="0"/>
                  <a:cs typeface="Times New Roman" panose="02020603050405020304" pitchFamily="18" charset="0"/>
                </a:rPr>
                <a:t>Turbo-molecular pump</a:t>
              </a:r>
            </a:p>
          </p:txBody>
        </p:sp>
        <p:sp>
          <p:nvSpPr>
            <p:cNvPr id="12" name="TextBox 11"/>
            <p:cNvSpPr txBox="1"/>
            <p:nvPr/>
          </p:nvSpPr>
          <p:spPr>
            <a:xfrm>
              <a:off x="8962044" y="5497098"/>
              <a:ext cx="1978971"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HIPACE 700L/S </a:t>
              </a:r>
            </a:p>
            <a:p>
              <a:r>
                <a:rPr lang="en-GB" sz="1500" dirty="0">
                  <a:solidFill>
                    <a:srgbClr val="6B6B6B"/>
                  </a:solidFill>
                  <a:latin typeface="Times New Roman" panose="02020603050405020304" pitchFamily="18" charset="0"/>
                  <a:cs typeface="Times New Roman" panose="02020603050405020304" pitchFamily="18" charset="0"/>
                </a:rPr>
                <a:t>Turbo-molecular pump</a:t>
              </a:r>
            </a:p>
          </p:txBody>
        </p:sp>
        <p:sp>
          <p:nvSpPr>
            <p:cNvPr id="14" name="Rectangle 13"/>
            <p:cNvSpPr/>
            <p:nvPr/>
          </p:nvSpPr>
          <p:spPr>
            <a:xfrm>
              <a:off x="6204989" y="2140479"/>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15" name="Rectangle 14"/>
            <p:cNvSpPr/>
            <p:nvPr/>
          </p:nvSpPr>
          <p:spPr>
            <a:xfrm>
              <a:off x="7309686" y="1904952"/>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16" name="Rectangle 15"/>
            <p:cNvSpPr/>
            <p:nvPr/>
          </p:nvSpPr>
          <p:spPr>
            <a:xfrm>
              <a:off x="6186766" y="2902423"/>
              <a:ext cx="646157" cy="4088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17" name="Rectangle 16"/>
            <p:cNvSpPr/>
            <p:nvPr/>
          </p:nvSpPr>
          <p:spPr>
            <a:xfrm>
              <a:off x="7184044" y="2787188"/>
              <a:ext cx="700928" cy="4411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18" name="Rectangle 17"/>
            <p:cNvSpPr/>
            <p:nvPr/>
          </p:nvSpPr>
          <p:spPr>
            <a:xfrm>
              <a:off x="7987607" y="2262907"/>
              <a:ext cx="841299" cy="5309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19" name="Rectangle 18"/>
            <p:cNvSpPr/>
            <p:nvPr/>
          </p:nvSpPr>
          <p:spPr>
            <a:xfrm>
              <a:off x="9347255" y="1678661"/>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20" name="Rectangle 19"/>
            <p:cNvSpPr/>
            <p:nvPr/>
          </p:nvSpPr>
          <p:spPr>
            <a:xfrm>
              <a:off x="9328783" y="1669425"/>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21" name="Rectangle 20"/>
            <p:cNvSpPr/>
            <p:nvPr/>
          </p:nvSpPr>
          <p:spPr>
            <a:xfrm>
              <a:off x="10186249" y="1942567"/>
              <a:ext cx="809822" cy="7636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22" name="Rectangle 21"/>
            <p:cNvSpPr/>
            <p:nvPr/>
          </p:nvSpPr>
          <p:spPr>
            <a:xfrm>
              <a:off x="9431397" y="2800883"/>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23" name="Rectangle 22"/>
            <p:cNvSpPr/>
            <p:nvPr/>
          </p:nvSpPr>
          <p:spPr>
            <a:xfrm>
              <a:off x="10960271" y="2948225"/>
              <a:ext cx="809822" cy="4734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24" name="TextBox 23"/>
            <p:cNvSpPr txBox="1"/>
            <p:nvPr/>
          </p:nvSpPr>
          <p:spPr>
            <a:xfrm>
              <a:off x="6093221" y="2878379"/>
              <a:ext cx="978414"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Nozzle Chamber</a:t>
              </a:r>
            </a:p>
          </p:txBody>
        </p:sp>
        <p:sp>
          <p:nvSpPr>
            <p:cNvPr id="25" name="TextBox 24"/>
            <p:cNvSpPr txBox="1"/>
            <p:nvPr/>
          </p:nvSpPr>
          <p:spPr>
            <a:xfrm>
              <a:off x="6208104" y="2122307"/>
              <a:ext cx="978414"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Skimmer Assembly</a:t>
              </a:r>
            </a:p>
          </p:txBody>
        </p:sp>
        <p:sp>
          <p:nvSpPr>
            <p:cNvPr id="26" name="TextBox 25"/>
            <p:cNvSpPr txBox="1"/>
            <p:nvPr/>
          </p:nvSpPr>
          <p:spPr>
            <a:xfrm>
              <a:off x="6915978" y="2608720"/>
              <a:ext cx="978414"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Gas Separator</a:t>
              </a:r>
            </a:p>
          </p:txBody>
        </p:sp>
        <p:sp>
          <p:nvSpPr>
            <p:cNvPr id="27" name="TextBox 26"/>
            <p:cNvSpPr txBox="1"/>
            <p:nvPr/>
          </p:nvSpPr>
          <p:spPr>
            <a:xfrm>
              <a:off x="7236403" y="1808016"/>
              <a:ext cx="978414"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Skimmer Chamber</a:t>
              </a:r>
            </a:p>
          </p:txBody>
        </p:sp>
        <p:sp>
          <p:nvSpPr>
            <p:cNvPr id="28" name="TextBox 27"/>
            <p:cNvSpPr txBox="1"/>
            <p:nvPr/>
          </p:nvSpPr>
          <p:spPr>
            <a:xfrm>
              <a:off x="9568355" y="1660388"/>
              <a:ext cx="978414"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Imaging System</a:t>
              </a:r>
            </a:p>
          </p:txBody>
        </p:sp>
        <p:sp>
          <p:nvSpPr>
            <p:cNvPr id="29" name="TextBox 28"/>
            <p:cNvSpPr txBox="1"/>
            <p:nvPr/>
          </p:nvSpPr>
          <p:spPr>
            <a:xfrm>
              <a:off x="9424525" y="2692178"/>
              <a:ext cx="1018589"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Interaction Chamber</a:t>
              </a:r>
            </a:p>
          </p:txBody>
        </p:sp>
        <p:sp>
          <p:nvSpPr>
            <p:cNvPr id="30" name="TextBox 29"/>
            <p:cNvSpPr txBox="1"/>
            <p:nvPr/>
          </p:nvSpPr>
          <p:spPr>
            <a:xfrm>
              <a:off x="10351334" y="2051012"/>
              <a:ext cx="1018589" cy="788764"/>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Moveable Gauge Chamber</a:t>
              </a:r>
            </a:p>
          </p:txBody>
        </p:sp>
        <p:sp>
          <p:nvSpPr>
            <p:cNvPr id="31" name="TextBox 30"/>
            <p:cNvSpPr txBox="1"/>
            <p:nvPr/>
          </p:nvSpPr>
          <p:spPr>
            <a:xfrm>
              <a:off x="11037121" y="2886252"/>
              <a:ext cx="1018589" cy="556775"/>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Dump Chamber</a:t>
              </a:r>
            </a:p>
          </p:txBody>
        </p:sp>
        <p:pic>
          <p:nvPicPr>
            <p:cNvPr id="34" name="Picture 33"/>
            <p:cNvPicPr/>
            <p:nvPr/>
          </p:nvPicPr>
          <p:blipFill rotWithShape="1">
            <a:blip r:embed="rId3">
              <a:extLst>
                <a:ext uri="{28A0092B-C50C-407E-A947-70E740481C1C}">
                  <a14:useLocalDpi xmlns:a14="http://schemas.microsoft.com/office/drawing/2010/main" val="0"/>
                </a:ext>
              </a:extLst>
            </a:blip>
            <a:srcRect l="57846" t="76850" r="34618" b="7021"/>
            <a:stretch/>
          </p:blipFill>
          <p:spPr bwMode="auto">
            <a:xfrm rot="10800000">
              <a:off x="7762992" y="2813405"/>
              <a:ext cx="447723" cy="670375"/>
            </a:xfrm>
            <a:prstGeom prst="rect">
              <a:avLst/>
            </a:prstGeom>
            <a:noFill/>
            <a:ln>
              <a:noFill/>
            </a:ln>
            <a:extLst>
              <a:ext uri="{53640926-AAD7-44D8-BBD7-CCE9431645EC}">
                <a14:shadowObscured xmlns:a14="http://schemas.microsoft.com/office/drawing/2010/main"/>
              </a:ext>
            </a:extLst>
          </p:spPr>
        </p:pic>
        <p:cxnSp>
          <p:nvCxnSpPr>
            <p:cNvPr id="36" name="Straight Connector 35"/>
            <p:cNvCxnSpPr/>
            <p:nvPr/>
          </p:nvCxnSpPr>
          <p:spPr>
            <a:xfrm>
              <a:off x="7770276" y="2378367"/>
              <a:ext cx="540604" cy="1473200"/>
            </a:xfrm>
            <a:prstGeom prst="line">
              <a:avLst/>
            </a:prstGeom>
          </p:spPr>
          <p:style>
            <a:lnRef idx="2">
              <a:schemeClr val="dk1"/>
            </a:lnRef>
            <a:fillRef idx="0">
              <a:schemeClr val="dk1"/>
            </a:fillRef>
            <a:effectRef idx="1">
              <a:schemeClr val="dk1"/>
            </a:effectRef>
            <a:fontRef idx="minor">
              <a:schemeClr val="tx1"/>
            </a:fontRef>
          </p:style>
        </p:cxnSp>
        <p:sp>
          <p:nvSpPr>
            <p:cNvPr id="39" name="Flowchart: Connector 38"/>
            <p:cNvSpPr/>
            <p:nvPr/>
          </p:nvSpPr>
          <p:spPr>
            <a:xfrm>
              <a:off x="9636298" y="5388862"/>
              <a:ext cx="88429" cy="113623"/>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sp>
          <p:nvSpPr>
            <p:cNvPr id="40" name="Flowchart: Connector 39"/>
            <p:cNvSpPr/>
            <p:nvPr/>
          </p:nvSpPr>
          <p:spPr>
            <a:xfrm>
              <a:off x="6925417" y="5393483"/>
              <a:ext cx="88429" cy="113623"/>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B6B6B"/>
                </a:solidFill>
              </a:endParaRPr>
            </a:p>
          </p:txBody>
        </p:sp>
        <p:cxnSp>
          <p:nvCxnSpPr>
            <p:cNvPr id="42" name="Straight Connector 41"/>
            <p:cNvCxnSpPr>
              <a:endCxn id="40" idx="3"/>
            </p:cNvCxnSpPr>
            <p:nvPr/>
          </p:nvCxnSpPr>
          <p:spPr>
            <a:xfrm flipH="1">
              <a:off x="6938367" y="4784440"/>
              <a:ext cx="371319" cy="70602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a:endCxn id="40" idx="3"/>
            </p:cNvCxnSpPr>
            <p:nvPr/>
          </p:nvCxnSpPr>
          <p:spPr>
            <a:xfrm flipH="1">
              <a:off x="6938367" y="3257072"/>
              <a:ext cx="993509" cy="223339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a:endCxn id="40" idx="2"/>
            </p:cNvCxnSpPr>
            <p:nvPr/>
          </p:nvCxnSpPr>
          <p:spPr>
            <a:xfrm flipH="1">
              <a:off x="6925417" y="4628097"/>
              <a:ext cx="3082301" cy="82219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a:endCxn id="39" idx="2"/>
            </p:cNvCxnSpPr>
            <p:nvPr/>
          </p:nvCxnSpPr>
          <p:spPr>
            <a:xfrm>
              <a:off x="8212826" y="4708624"/>
              <a:ext cx="1423472" cy="73705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a:endCxn id="39" idx="3"/>
            </p:cNvCxnSpPr>
            <p:nvPr/>
          </p:nvCxnSpPr>
          <p:spPr>
            <a:xfrm flipH="1">
              <a:off x="9649248" y="4116681"/>
              <a:ext cx="1713973" cy="13691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a:endCxn id="39" idx="5"/>
            </p:cNvCxnSpPr>
            <p:nvPr/>
          </p:nvCxnSpPr>
          <p:spPr>
            <a:xfrm>
              <a:off x="9212668" y="4588126"/>
              <a:ext cx="499109" cy="89771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7934247" y="2197928"/>
              <a:ext cx="978414" cy="553998"/>
            </a:xfrm>
            <a:prstGeom prst="rect">
              <a:avLst/>
            </a:prstGeom>
            <a:noFill/>
          </p:spPr>
          <p:txBody>
            <a:bodyPr wrap="square" rtlCol="0">
              <a:spAutoFit/>
            </a:bodyPr>
            <a:lstStyle/>
            <a:p>
              <a:r>
                <a:rPr lang="en-GB" sz="1500" dirty="0">
                  <a:solidFill>
                    <a:srgbClr val="6B6B6B"/>
                  </a:solidFill>
                  <a:latin typeface="Times New Roman" panose="02020603050405020304" pitchFamily="18" charset="0"/>
                  <a:cs typeface="Times New Roman" panose="02020603050405020304" pitchFamily="18" charset="0"/>
                </a:rPr>
                <a:t>Third Skimmer</a:t>
              </a:r>
            </a:p>
          </p:txBody>
        </p:sp>
      </p:grpSp>
      <p:sp>
        <p:nvSpPr>
          <p:cNvPr id="35" name="Title 1">
            <a:extLst>
              <a:ext uri="{FF2B5EF4-FFF2-40B4-BE49-F238E27FC236}">
                <a16:creationId xmlns:a16="http://schemas.microsoft.com/office/drawing/2014/main" id="{4B4DAEEA-92C7-41BD-954F-4D3984D2D67A}"/>
              </a:ext>
            </a:extLst>
          </p:cNvPr>
          <p:cNvSpPr>
            <a:spLocks noGrp="1"/>
          </p:cNvSpPr>
          <p:nvPr>
            <p:ph type="title"/>
          </p:nvPr>
        </p:nvSpPr>
        <p:spPr>
          <a:xfrm>
            <a:off x="1331885" y="175078"/>
            <a:ext cx="9679016" cy="653142"/>
          </a:xfrm>
        </p:spPr>
        <p:txBody>
          <a:bodyPr/>
          <a:lstStyle/>
          <a:p>
            <a:r>
              <a:rPr lang="en-GB" dirty="0"/>
              <a:t>Prototype (v2) at the Cockcroft Institute</a:t>
            </a:r>
          </a:p>
        </p:txBody>
      </p:sp>
      <p:sp>
        <p:nvSpPr>
          <p:cNvPr id="37" name="TextBox 36">
            <a:extLst>
              <a:ext uri="{FF2B5EF4-FFF2-40B4-BE49-F238E27FC236}">
                <a16:creationId xmlns:a16="http://schemas.microsoft.com/office/drawing/2014/main" id="{E4DFFFA6-CF27-4C1D-9B15-7C5AC9E78E9A}"/>
              </a:ext>
            </a:extLst>
          </p:cNvPr>
          <p:cNvSpPr txBox="1"/>
          <p:nvPr/>
        </p:nvSpPr>
        <p:spPr>
          <a:xfrm>
            <a:off x="6212848" y="4847056"/>
            <a:ext cx="978414" cy="556775"/>
          </a:xfrm>
          <a:prstGeom prst="rect">
            <a:avLst/>
          </a:prstGeom>
          <a:noFill/>
        </p:spPr>
        <p:txBody>
          <a:bodyPr wrap="square" rtlCol="0">
            <a:spAutoFit/>
          </a:bodyPr>
          <a:lstStyle/>
          <a:p>
            <a:r>
              <a:rPr lang="en-GB" sz="1500" dirty="0">
                <a:solidFill>
                  <a:schemeClr val="bg1"/>
                </a:solidFill>
                <a:latin typeface="Times New Roman" panose="02020603050405020304" pitchFamily="18" charset="0"/>
                <a:cs typeface="Times New Roman" panose="02020603050405020304" pitchFamily="18" charset="0"/>
              </a:rPr>
              <a:t>Nozzle Chamber</a:t>
            </a:r>
          </a:p>
        </p:txBody>
      </p:sp>
      <p:sp>
        <p:nvSpPr>
          <p:cNvPr id="38" name="TextBox 37">
            <a:extLst>
              <a:ext uri="{FF2B5EF4-FFF2-40B4-BE49-F238E27FC236}">
                <a16:creationId xmlns:a16="http://schemas.microsoft.com/office/drawing/2014/main" id="{8E044725-3281-4F72-8518-DD6FA8BBB82D}"/>
              </a:ext>
            </a:extLst>
          </p:cNvPr>
          <p:cNvSpPr txBox="1"/>
          <p:nvPr/>
        </p:nvSpPr>
        <p:spPr>
          <a:xfrm>
            <a:off x="7086677" y="4927594"/>
            <a:ext cx="978414" cy="556775"/>
          </a:xfrm>
          <a:prstGeom prst="rect">
            <a:avLst/>
          </a:prstGeom>
          <a:noFill/>
        </p:spPr>
        <p:txBody>
          <a:bodyPr wrap="square" rtlCol="0">
            <a:spAutoFit/>
          </a:bodyPr>
          <a:lstStyle/>
          <a:p>
            <a:r>
              <a:rPr lang="en-GB" sz="1500" dirty="0">
                <a:solidFill>
                  <a:schemeClr val="bg1"/>
                </a:solidFill>
                <a:latin typeface="Times New Roman" panose="02020603050405020304" pitchFamily="18" charset="0"/>
                <a:cs typeface="Times New Roman" panose="02020603050405020304" pitchFamily="18" charset="0"/>
              </a:rPr>
              <a:t>Skimmer Chamber</a:t>
            </a:r>
          </a:p>
        </p:txBody>
      </p:sp>
      <p:sp>
        <p:nvSpPr>
          <p:cNvPr id="41" name="TextBox 40">
            <a:extLst>
              <a:ext uri="{FF2B5EF4-FFF2-40B4-BE49-F238E27FC236}">
                <a16:creationId xmlns:a16="http://schemas.microsoft.com/office/drawing/2014/main" id="{59DB7252-09F6-4EDC-8027-66596CACF868}"/>
              </a:ext>
            </a:extLst>
          </p:cNvPr>
          <p:cNvSpPr txBox="1"/>
          <p:nvPr/>
        </p:nvSpPr>
        <p:spPr>
          <a:xfrm>
            <a:off x="8217102" y="4954573"/>
            <a:ext cx="1018589" cy="556775"/>
          </a:xfrm>
          <a:prstGeom prst="rect">
            <a:avLst/>
          </a:prstGeom>
          <a:noFill/>
        </p:spPr>
        <p:txBody>
          <a:bodyPr wrap="square" rtlCol="0">
            <a:spAutoFit/>
          </a:bodyPr>
          <a:lstStyle/>
          <a:p>
            <a:r>
              <a:rPr lang="en-GB" sz="1500" dirty="0">
                <a:solidFill>
                  <a:schemeClr val="bg1"/>
                </a:solidFill>
                <a:latin typeface="Times New Roman" panose="02020603050405020304" pitchFamily="18" charset="0"/>
                <a:cs typeface="Times New Roman" panose="02020603050405020304" pitchFamily="18" charset="0"/>
              </a:rPr>
              <a:t>Interaction Chamber</a:t>
            </a:r>
          </a:p>
        </p:txBody>
      </p:sp>
      <p:sp>
        <p:nvSpPr>
          <p:cNvPr id="43" name="TextBox 42">
            <a:extLst>
              <a:ext uri="{FF2B5EF4-FFF2-40B4-BE49-F238E27FC236}">
                <a16:creationId xmlns:a16="http://schemas.microsoft.com/office/drawing/2014/main" id="{95969399-0DD8-4B1E-9906-62D33D752CEF}"/>
              </a:ext>
            </a:extLst>
          </p:cNvPr>
          <p:cNvSpPr txBox="1"/>
          <p:nvPr/>
        </p:nvSpPr>
        <p:spPr>
          <a:xfrm>
            <a:off x="9205673" y="4894269"/>
            <a:ext cx="1018589" cy="788764"/>
          </a:xfrm>
          <a:prstGeom prst="rect">
            <a:avLst/>
          </a:prstGeom>
          <a:noFill/>
        </p:spPr>
        <p:txBody>
          <a:bodyPr wrap="square" rtlCol="0">
            <a:spAutoFit/>
          </a:bodyPr>
          <a:lstStyle/>
          <a:p>
            <a:r>
              <a:rPr lang="en-GB" sz="1500" dirty="0">
                <a:solidFill>
                  <a:schemeClr val="bg1"/>
                </a:solidFill>
                <a:latin typeface="Times New Roman" panose="02020603050405020304" pitchFamily="18" charset="0"/>
                <a:cs typeface="Times New Roman" panose="02020603050405020304" pitchFamily="18" charset="0"/>
              </a:rPr>
              <a:t>Moveable Gauge Chamber</a:t>
            </a:r>
          </a:p>
        </p:txBody>
      </p:sp>
      <p:sp>
        <p:nvSpPr>
          <p:cNvPr id="45" name="TextBox 44">
            <a:extLst>
              <a:ext uri="{FF2B5EF4-FFF2-40B4-BE49-F238E27FC236}">
                <a16:creationId xmlns:a16="http://schemas.microsoft.com/office/drawing/2014/main" id="{35BFF27F-3489-44B9-B088-C3B26E22F5B6}"/>
              </a:ext>
            </a:extLst>
          </p:cNvPr>
          <p:cNvSpPr txBox="1"/>
          <p:nvPr/>
        </p:nvSpPr>
        <p:spPr>
          <a:xfrm>
            <a:off x="10146729" y="4911484"/>
            <a:ext cx="1018589" cy="556775"/>
          </a:xfrm>
          <a:prstGeom prst="rect">
            <a:avLst/>
          </a:prstGeom>
          <a:noFill/>
        </p:spPr>
        <p:txBody>
          <a:bodyPr wrap="square" rtlCol="0">
            <a:spAutoFit/>
          </a:bodyPr>
          <a:lstStyle/>
          <a:p>
            <a:r>
              <a:rPr lang="en-GB" sz="1500" dirty="0">
                <a:solidFill>
                  <a:schemeClr val="bg1"/>
                </a:solidFill>
                <a:latin typeface="Times New Roman" panose="02020603050405020304" pitchFamily="18" charset="0"/>
                <a:cs typeface="Times New Roman" panose="02020603050405020304" pitchFamily="18" charset="0"/>
              </a:rPr>
              <a:t>Dump Chamber</a:t>
            </a:r>
          </a:p>
        </p:txBody>
      </p:sp>
      <p:sp>
        <p:nvSpPr>
          <p:cNvPr id="47" name="TextBox 46">
            <a:extLst>
              <a:ext uri="{FF2B5EF4-FFF2-40B4-BE49-F238E27FC236}">
                <a16:creationId xmlns:a16="http://schemas.microsoft.com/office/drawing/2014/main" id="{621DA997-B637-4358-A61E-686F5BCE1837}"/>
              </a:ext>
            </a:extLst>
          </p:cNvPr>
          <p:cNvSpPr txBox="1"/>
          <p:nvPr/>
        </p:nvSpPr>
        <p:spPr>
          <a:xfrm>
            <a:off x="8257509" y="3128363"/>
            <a:ext cx="978414" cy="556775"/>
          </a:xfrm>
          <a:prstGeom prst="rect">
            <a:avLst/>
          </a:prstGeom>
          <a:noFill/>
        </p:spPr>
        <p:txBody>
          <a:bodyPr wrap="square" rtlCol="0">
            <a:spAutoFit/>
          </a:bodyPr>
          <a:lstStyle/>
          <a:p>
            <a:r>
              <a:rPr lang="en-GB" sz="1500" dirty="0">
                <a:solidFill>
                  <a:schemeClr val="bg1"/>
                </a:solidFill>
                <a:latin typeface="Times New Roman" panose="02020603050405020304" pitchFamily="18" charset="0"/>
                <a:cs typeface="Times New Roman" panose="02020603050405020304" pitchFamily="18" charset="0"/>
              </a:rPr>
              <a:t>Imaging System</a:t>
            </a:r>
          </a:p>
        </p:txBody>
      </p:sp>
      <p:sp>
        <p:nvSpPr>
          <p:cNvPr id="3" name="Isosceles Triangle 2">
            <a:extLst>
              <a:ext uri="{FF2B5EF4-FFF2-40B4-BE49-F238E27FC236}">
                <a16:creationId xmlns:a16="http://schemas.microsoft.com/office/drawing/2014/main" id="{16A017AA-892A-4B39-8B62-4561ABC97204}"/>
              </a:ext>
            </a:extLst>
          </p:cNvPr>
          <p:cNvSpPr/>
          <p:nvPr/>
        </p:nvSpPr>
        <p:spPr>
          <a:xfrm rot="16200000">
            <a:off x="3332066" y="1973659"/>
            <a:ext cx="112477" cy="3749151"/>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 name="Straight Arrow Connector 4">
            <a:extLst>
              <a:ext uri="{FF2B5EF4-FFF2-40B4-BE49-F238E27FC236}">
                <a16:creationId xmlns:a16="http://schemas.microsoft.com/office/drawing/2014/main" id="{92818562-51D1-45D8-8914-59883A6FC5D6}"/>
              </a:ext>
            </a:extLst>
          </p:cNvPr>
          <p:cNvCxnSpPr/>
          <p:nvPr/>
        </p:nvCxnSpPr>
        <p:spPr>
          <a:xfrm>
            <a:off x="6203550" y="4322139"/>
            <a:ext cx="5343323" cy="47213"/>
          </a:xfrm>
          <a:prstGeom prst="straightConnector1">
            <a:avLst/>
          </a:prstGeom>
          <a:ln>
            <a:solidFill>
              <a:schemeClr val="accent2">
                <a:lumMod val="60000"/>
                <a:lumOff val="40000"/>
              </a:schemeClr>
            </a:solidFill>
            <a:headEnd type="triangle"/>
            <a:tailEnd type="triangle"/>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92475640-DB7E-45AE-90C5-FCF65C37AED1}"/>
              </a:ext>
            </a:extLst>
          </p:cNvPr>
          <p:cNvSpPr txBox="1"/>
          <p:nvPr/>
        </p:nvSpPr>
        <p:spPr>
          <a:xfrm>
            <a:off x="9983464" y="3933801"/>
            <a:ext cx="1181854" cy="369332"/>
          </a:xfrm>
          <a:prstGeom prst="rect">
            <a:avLst/>
          </a:prstGeom>
          <a:noFill/>
        </p:spPr>
        <p:txBody>
          <a:bodyPr wrap="square" rtlCol="0">
            <a:spAutoFit/>
          </a:bodyPr>
          <a:lstStyle/>
          <a:p>
            <a:r>
              <a:rPr lang="en-GB" dirty="0">
                <a:solidFill>
                  <a:schemeClr val="bg1"/>
                </a:solidFill>
              </a:rPr>
              <a:t>1.6 m</a:t>
            </a:r>
          </a:p>
        </p:txBody>
      </p:sp>
      <p:sp>
        <p:nvSpPr>
          <p:cNvPr id="7" name="TextBox 6">
            <a:extLst>
              <a:ext uri="{FF2B5EF4-FFF2-40B4-BE49-F238E27FC236}">
                <a16:creationId xmlns:a16="http://schemas.microsoft.com/office/drawing/2014/main" id="{CB62528E-D44A-4B74-A6F9-EDE199269977}"/>
              </a:ext>
            </a:extLst>
          </p:cNvPr>
          <p:cNvSpPr txBox="1"/>
          <p:nvPr/>
        </p:nvSpPr>
        <p:spPr>
          <a:xfrm>
            <a:off x="4349967" y="3685138"/>
            <a:ext cx="993509" cy="323165"/>
          </a:xfrm>
          <a:prstGeom prst="rect">
            <a:avLst/>
          </a:prstGeom>
          <a:noFill/>
        </p:spPr>
        <p:txBody>
          <a:bodyPr wrap="square" rtlCol="0">
            <a:spAutoFit/>
          </a:bodyPr>
          <a:lstStyle>
            <a:defPPr>
              <a:defRPr lang="en-US"/>
            </a:defPPr>
            <a:lvl1pPr>
              <a:defRPr sz="1500">
                <a:solidFill>
                  <a:srgbClr val="6B6B6B"/>
                </a:solidFill>
                <a:latin typeface="Times New Roman" panose="02020603050405020304" pitchFamily="18" charset="0"/>
                <a:cs typeface="Times New Roman" panose="02020603050405020304" pitchFamily="18" charset="0"/>
              </a:defRPr>
            </a:lvl1pPr>
          </a:lstStyle>
          <a:p>
            <a:r>
              <a:rPr lang="en-US" dirty="0">
                <a:solidFill>
                  <a:schemeClr val="bg2">
                    <a:lumMod val="50000"/>
                  </a:schemeClr>
                </a:solidFill>
              </a:rPr>
              <a:t>Gas jet</a:t>
            </a:r>
            <a:endParaRPr lang="en-GB" dirty="0">
              <a:solidFill>
                <a:schemeClr val="bg2">
                  <a:lumMod val="50000"/>
                </a:schemeClr>
              </a:solidFill>
            </a:endParaRPr>
          </a:p>
        </p:txBody>
      </p:sp>
    </p:spTree>
    <p:extLst>
      <p:ext uri="{BB962C8B-B14F-4D97-AF65-F5344CB8AC3E}">
        <p14:creationId xmlns:p14="http://schemas.microsoft.com/office/powerpoint/2010/main" val="196791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37728B60-E789-46A9-9FB2-159C8B651016}"/>
              </a:ext>
            </a:extLst>
          </p:cNvPr>
          <p:cNvGrpSpPr/>
          <p:nvPr/>
        </p:nvGrpSpPr>
        <p:grpSpPr>
          <a:xfrm>
            <a:off x="694746" y="988671"/>
            <a:ext cx="4710631" cy="3211708"/>
            <a:chOff x="694746" y="988671"/>
            <a:chExt cx="4710631" cy="3211708"/>
          </a:xfrm>
        </p:grpSpPr>
        <p:pic>
          <p:nvPicPr>
            <p:cNvPr id="8" name="Content Placeholder 5" descr="A picture containing white, sitting, dark, black&#10;&#10;Description automatically generated">
              <a:extLst>
                <a:ext uri="{FF2B5EF4-FFF2-40B4-BE49-F238E27FC236}">
                  <a16:creationId xmlns:a16="http://schemas.microsoft.com/office/drawing/2014/main" id="{A4D431DA-80F0-4D2A-AF7F-92061ABFFC29}"/>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l="33492" t="46455" r="39681" b="24192"/>
            <a:stretch/>
          </p:blipFill>
          <p:spPr>
            <a:xfrm>
              <a:off x="708627" y="988671"/>
              <a:ext cx="4696750" cy="3211708"/>
            </a:xfrm>
            <a:prstGeom prst="rect">
              <a:avLst/>
            </a:prstGeom>
          </p:spPr>
        </p:pic>
        <p:sp>
          <p:nvSpPr>
            <p:cNvPr id="33" name="TextBox 32">
              <a:extLst>
                <a:ext uri="{FF2B5EF4-FFF2-40B4-BE49-F238E27FC236}">
                  <a16:creationId xmlns:a16="http://schemas.microsoft.com/office/drawing/2014/main" id="{0D9B289B-3DA7-4BC5-A6A9-347B53E89166}"/>
                </a:ext>
              </a:extLst>
            </p:cNvPr>
            <p:cNvSpPr txBox="1"/>
            <p:nvPr/>
          </p:nvSpPr>
          <p:spPr>
            <a:xfrm>
              <a:off x="694746" y="3816750"/>
              <a:ext cx="333503" cy="369332"/>
            </a:xfrm>
            <a:prstGeom prst="rect">
              <a:avLst/>
            </a:prstGeom>
            <a:noFill/>
          </p:spPr>
          <p:txBody>
            <a:bodyPr wrap="square" rtlCol="0">
              <a:spAutoFit/>
            </a:bodyPr>
            <a:lstStyle/>
            <a:p>
              <a:r>
                <a:rPr lang="en-GB" dirty="0">
                  <a:solidFill>
                    <a:srgbClr val="FF0000"/>
                  </a:solidFill>
                </a:rPr>
                <a:t>1</a:t>
              </a:r>
            </a:p>
          </p:txBody>
        </p:sp>
      </p:grpSp>
      <p:sp>
        <p:nvSpPr>
          <p:cNvPr id="2" name="Title 1">
            <a:extLst>
              <a:ext uri="{FF2B5EF4-FFF2-40B4-BE49-F238E27FC236}">
                <a16:creationId xmlns:a16="http://schemas.microsoft.com/office/drawing/2014/main" id="{3C3E1BDA-3480-4D24-B923-5056B083E0DD}"/>
              </a:ext>
            </a:extLst>
          </p:cNvPr>
          <p:cNvSpPr>
            <a:spLocks noGrp="1"/>
          </p:cNvSpPr>
          <p:nvPr>
            <p:ph type="title"/>
          </p:nvPr>
        </p:nvSpPr>
        <p:spPr>
          <a:xfrm>
            <a:off x="2352040" y="118930"/>
            <a:ext cx="7620000" cy="533400"/>
          </a:xfrm>
        </p:spPr>
        <p:txBody>
          <a:bodyPr/>
          <a:lstStyle/>
          <a:p>
            <a:r>
              <a:rPr lang="en-GB" sz="4000" dirty="0"/>
              <a:t>Photon counting method</a:t>
            </a:r>
          </a:p>
        </p:txBody>
      </p:sp>
      <p:sp>
        <p:nvSpPr>
          <p:cNvPr id="3" name="Slide Number Placeholder 2">
            <a:extLst>
              <a:ext uri="{FF2B5EF4-FFF2-40B4-BE49-F238E27FC236}">
                <a16:creationId xmlns:a16="http://schemas.microsoft.com/office/drawing/2014/main" id="{02E3102D-0518-4577-A736-078688C971D5}"/>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
        <p:nvSpPr>
          <p:cNvPr id="7" name="Content Placeholder 6">
            <a:extLst>
              <a:ext uri="{FF2B5EF4-FFF2-40B4-BE49-F238E27FC236}">
                <a16:creationId xmlns:a16="http://schemas.microsoft.com/office/drawing/2014/main" id="{017035F5-70BA-4129-9F76-7A21B344762C}"/>
              </a:ext>
            </a:extLst>
          </p:cNvPr>
          <p:cNvSpPr>
            <a:spLocks noGrp="1"/>
          </p:cNvSpPr>
          <p:nvPr>
            <p:ph sz="quarter" idx="1"/>
          </p:nvPr>
        </p:nvSpPr>
        <p:spPr>
          <a:xfrm>
            <a:off x="5903089" y="988671"/>
            <a:ext cx="5484034" cy="4880658"/>
          </a:xfrm>
        </p:spPr>
        <p:txBody>
          <a:bodyPr>
            <a:normAutofit/>
          </a:bodyPr>
          <a:lstStyle/>
          <a:p>
            <a:pPr marL="514350" indent="-514350" algn="l">
              <a:buFont typeface="+mj-lt"/>
              <a:buAutoNum type="arabicPeriod"/>
            </a:pPr>
            <a:r>
              <a:rPr lang="en-GB" sz="2400" dirty="0">
                <a:solidFill>
                  <a:srgbClr val="6B6B6B"/>
                </a:solidFill>
              </a:rPr>
              <a:t>Identify location of each dot. Each dot is a photon (either signal or noise)</a:t>
            </a:r>
          </a:p>
          <a:p>
            <a:pPr marL="514350" indent="-514350" algn="l">
              <a:buFont typeface="+mj-lt"/>
              <a:buAutoNum type="arabicPeriod"/>
            </a:pPr>
            <a:r>
              <a:rPr lang="en-GB" sz="2400" dirty="0">
                <a:solidFill>
                  <a:srgbClr val="6B6B6B"/>
                </a:solidFill>
              </a:rPr>
              <a:t>Repeat this for all frames</a:t>
            </a:r>
          </a:p>
          <a:p>
            <a:pPr marL="514350" indent="-514350" algn="l">
              <a:buFont typeface="+mj-lt"/>
              <a:buAutoNum type="arabicPeriod"/>
            </a:pPr>
            <a:r>
              <a:rPr lang="en-GB" sz="2400" dirty="0">
                <a:solidFill>
                  <a:srgbClr val="6B6B6B"/>
                </a:solidFill>
              </a:rPr>
              <a:t>Integrate all frames to form a photon count matrix. The total integration time will be exposure time * frame number.</a:t>
            </a:r>
          </a:p>
        </p:txBody>
      </p:sp>
      <p:grpSp>
        <p:nvGrpSpPr>
          <p:cNvPr id="36" name="Group 35">
            <a:extLst>
              <a:ext uri="{FF2B5EF4-FFF2-40B4-BE49-F238E27FC236}">
                <a16:creationId xmlns:a16="http://schemas.microsoft.com/office/drawing/2014/main" id="{89E6519B-8E1C-4B37-9476-D73A7343103A}"/>
              </a:ext>
            </a:extLst>
          </p:cNvPr>
          <p:cNvGrpSpPr/>
          <p:nvPr/>
        </p:nvGrpSpPr>
        <p:grpSpPr>
          <a:xfrm>
            <a:off x="2155592" y="2215442"/>
            <a:ext cx="2938378" cy="1926944"/>
            <a:chOff x="2155592" y="2215442"/>
            <a:chExt cx="2938378" cy="1926944"/>
          </a:xfrm>
        </p:grpSpPr>
        <p:sp>
          <p:nvSpPr>
            <p:cNvPr id="9" name="Oval 8">
              <a:extLst>
                <a:ext uri="{FF2B5EF4-FFF2-40B4-BE49-F238E27FC236}">
                  <a16:creationId xmlns:a16="http://schemas.microsoft.com/office/drawing/2014/main" id="{DD65F68D-33BE-49D6-81EB-3A8B977350CA}"/>
                </a:ext>
              </a:extLst>
            </p:cNvPr>
            <p:cNvSpPr/>
            <p:nvPr/>
          </p:nvSpPr>
          <p:spPr>
            <a:xfrm>
              <a:off x="3660542" y="2614576"/>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0" name="Oval 9">
              <a:extLst>
                <a:ext uri="{FF2B5EF4-FFF2-40B4-BE49-F238E27FC236}">
                  <a16:creationId xmlns:a16="http://schemas.microsoft.com/office/drawing/2014/main" id="{646BAC3F-1E18-4807-B8A4-1EAA424BFDD3}"/>
                </a:ext>
              </a:extLst>
            </p:cNvPr>
            <p:cNvSpPr/>
            <p:nvPr/>
          </p:nvSpPr>
          <p:spPr>
            <a:xfrm>
              <a:off x="2487062" y="221544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1" name="Oval 10">
              <a:extLst>
                <a:ext uri="{FF2B5EF4-FFF2-40B4-BE49-F238E27FC236}">
                  <a16:creationId xmlns:a16="http://schemas.microsoft.com/office/drawing/2014/main" id="{3F450CD4-79BA-451F-8D9C-915CE24D60DC}"/>
                </a:ext>
              </a:extLst>
            </p:cNvPr>
            <p:cNvSpPr/>
            <p:nvPr/>
          </p:nvSpPr>
          <p:spPr>
            <a:xfrm>
              <a:off x="4540652" y="2271676"/>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2" name="Oval 11">
              <a:extLst>
                <a:ext uri="{FF2B5EF4-FFF2-40B4-BE49-F238E27FC236}">
                  <a16:creationId xmlns:a16="http://schemas.microsoft.com/office/drawing/2014/main" id="{2998631C-AA03-4210-9211-EBC73CC9B076}"/>
                </a:ext>
              </a:extLst>
            </p:cNvPr>
            <p:cNvSpPr/>
            <p:nvPr/>
          </p:nvSpPr>
          <p:spPr>
            <a:xfrm>
              <a:off x="2155592" y="279075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3" name="Oval 12">
              <a:extLst>
                <a:ext uri="{FF2B5EF4-FFF2-40B4-BE49-F238E27FC236}">
                  <a16:creationId xmlns:a16="http://schemas.microsoft.com/office/drawing/2014/main" id="{11BEE844-5B9E-416E-8C21-3B0FFF4B0F03}"/>
                </a:ext>
              </a:extLst>
            </p:cNvPr>
            <p:cNvSpPr/>
            <p:nvPr/>
          </p:nvSpPr>
          <p:spPr>
            <a:xfrm>
              <a:off x="2285132" y="300030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4" name="Oval 13">
              <a:extLst>
                <a:ext uri="{FF2B5EF4-FFF2-40B4-BE49-F238E27FC236}">
                  <a16:creationId xmlns:a16="http://schemas.microsoft.com/office/drawing/2014/main" id="{DE89BA78-EF08-45B9-993C-2BF248249007}"/>
                </a:ext>
              </a:extLst>
            </p:cNvPr>
            <p:cNvSpPr/>
            <p:nvPr/>
          </p:nvSpPr>
          <p:spPr>
            <a:xfrm>
              <a:off x="2761382" y="364419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5" name="Oval 14">
              <a:extLst>
                <a:ext uri="{FF2B5EF4-FFF2-40B4-BE49-F238E27FC236}">
                  <a16:creationId xmlns:a16="http://schemas.microsoft.com/office/drawing/2014/main" id="{53BDB874-E146-4733-A3AE-CDC26B0756B9}"/>
                </a:ext>
              </a:extLst>
            </p:cNvPr>
            <p:cNvSpPr/>
            <p:nvPr/>
          </p:nvSpPr>
          <p:spPr>
            <a:xfrm>
              <a:off x="2460392" y="378516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6" name="Oval 15">
              <a:extLst>
                <a:ext uri="{FF2B5EF4-FFF2-40B4-BE49-F238E27FC236}">
                  <a16:creationId xmlns:a16="http://schemas.microsoft.com/office/drawing/2014/main" id="{8184E5DC-4FE8-4EFD-A90F-65D91BFEE84B}"/>
                </a:ext>
              </a:extLst>
            </p:cNvPr>
            <p:cNvSpPr/>
            <p:nvPr/>
          </p:nvSpPr>
          <p:spPr>
            <a:xfrm>
              <a:off x="2612792" y="407091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7" name="Oval 16">
              <a:extLst>
                <a:ext uri="{FF2B5EF4-FFF2-40B4-BE49-F238E27FC236}">
                  <a16:creationId xmlns:a16="http://schemas.microsoft.com/office/drawing/2014/main" id="{82494A28-FE5F-4D18-BB8F-29BEFE2F24D9}"/>
                </a:ext>
              </a:extLst>
            </p:cNvPr>
            <p:cNvSpPr/>
            <p:nvPr/>
          </p:nvSpPr>
          <p:spPr>
            <a:xfrm>
              <a:off x="3439562" y="400233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8" name="Oval 17">
              <a:extLst>
                <a:ext uri="{FF2B5EF4-FFF2-40B4-BE49-F238E27FC236}">
                  <a16:creationId xmlns:a16="http://schemas.microsoft.com/office/drawing/2014/main" id="{2E74EAEC-4937-4123-85AA-F5157AD68A22}"/>
                </a:ext>
              </a:extLst>
            </p:cNvPr>
            <p:cNvSpPr/>
            <p:nvPr/>
          </p:nvSpPr>
          <p:spPr>
            <a:xfrm>
              <a:off x="3877712" y="387660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19" name="Oval 18">
              <a:extLst>
                <a:ext uri="{FF2B5EF4-FFF2-40B4-BE49-F238E27FC236}">
                  <a16:creationId xmlns:a16="http://schemas.microsoft.com/office/drawing/2014/main" id="{05ECAE8C-3008-4CAE-8804-2E2A45C2D9DA}"/>
                </a:ext>
              </a:extLst>
            </p:cNvPr>
            <p:cNvSpPr/>
            <p:nvPr/>
          </p:nvSpPr>
          <p:spPr>
            <a:xfrm>
              <a:off x="4117742" y="385755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0" name="Oval 19">
              <a:extLst>
                <a:ext uri="{FF2B5EF4-FFF2-40B4-BE49-F238E27FC236}">
                  <a16:creationId xmlns:a16="http://schemas.microsoft.com/office/drawing/2014/main" id="{77B09BAE-DC4B-401B-A5AE-4C0A3219E298}"/>
                </a:ext>
              </a:extLst>
            </p:cNvPr>
            <p:cNvSpPr/>
            <p:nvPr/>
          </p:nvSpPr>
          <p:spPr>
            <a:xfrm>
              <a:off x="4647332" y="392994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1" name="Oval 20">
              <a:extLst>
                <a:ext uri="{FF2B5EF4-FFF2-40B4-BE49-F238E27FC236}">
                  <a16:creationId xmlns:a16="http://schemas.microsoft.com/office/drawing/2014/main" id="{6F8363E6-9DF7-4101-9679-33DED98AE653}"/>
                </a:ext>
              </a:extLst>
            </p:cNvPr>
            <p:cNvSpPr/>
            <p:nvPr/>
          </p:nvSpPr>
          <p:spPr>
            <a:xfrm>
              <a:off x="4792112" y="340035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2" name="Oval 21">
              <a:extLst>
                <a:ext uri="{FF2B5EF4-FFF2-40B4-BE49-F238E27FC236}">
                  <a16:creationId xmlns:a16="http://schemas.microsoft.com/office/drawing/2014/main" id="{AA7B965B-00B7-432A-A605-1CE1DEC5DBC0}"/>
                </a:ext>
              </a:extLst>
            </p:cNvPr>
            <p:cNvSpPr/>
            <p:nvPr/>
          </p:nvSpPr>
          <p:spPr>
            <a:xfrm>
              <a:off x="4853072" y="320604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3" name="Oval 22">
              <a:extLst>
                <a:ext uri="{FF2B5EF4-FFF2-40B4-BE49-F238E27FC236}">
                  <a16:creationId xmlns:a16="http://schemas.microsoft.com/office/drawing/2014/main" id="{630EBF22-04BB-4ECB-B3E9-D7D61A5C2132}"/>
                </a:ext>
              </a:extLst>
            </p:cNvPr>
            <p:cNvSpPr/>
            <p:nvPr/>
          </p:nvSpPr>
          <p:spPr>
            <a:xfrm>
              <a:off x="5020712" y="321747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4" name="Oval 23">
              <a:extLst>
                <a:ext uri="{FF2B5EF4-FFF2-40B4-BE49-F238E27FC236}">
                  <a16:creationId xmlns:a16="http://schemas.microsoft.com/office/drawing/2014/main" id="{7DB9F1ED-A7FF-4EEA-B36B-A60FE493FABA}"/>
                </a:ext>
              </a:extLst>
            </p:cNvPr>
            <p:cNvSpPr/>
            <p:nvPr/>
          </p:nvSpPr>
          <p:spPr>
            <a:xfrm>
              <a:off x="4837832" y="312222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5" name="Oval 24">
              <a:extLst>
                <a:ext uri="{FF2B5EF4-FFF2-40B4-BE49-F238E27FC236}">
                  <a16:creationId xmlns:a16="http://schemas.microsoft.com/office/drawing/2014/main" id="{9A0E27E8-0790-4D18-94F8-CC60C889BBEF}"/>
                </a:ext>
              </a:extLst>
            </p:cNvPr>
            <p:cNvSpPr/>
            <p:nvPr/>
          </p:nvSpPr>
          <p:spPr>
            <a:xfrm>
              <a:off x="4072022" y="287457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6" name="Oval 25">
              <a:extLst>
                <a:ext uri="{FF2B5EF4-FFF2-40B4-BE49-F238E27FC236}">
                  <a16:creationId xmlns:a16="http://schemas.microsoft.com/office/drawing/2014/main" id="{70F8C772-B761-4AEE-9F8C-C8A62D092A72}"/>
                </a:ext>
              </a:extLst>
            </p:cNvPr>
            <p:cNvSpPr/>
            <p:nvPr/>
          </p:nvSpPr>
          <p:spPr>
            <a:xfrm>
              <a:off x="3572912" y="328224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7" name="Oval 26">
              <a:extLst>
                <a:ext uri="{FF2B5EF4-FFF2-40B4-BE49-F238E27FC236}">
                  <a16:creationId xmlns:a16="http://schemas.microsoft.com/office/drawing/2014/main" id="{AE61BDED-A50D-4FF8-B35A-1253F802DE10}"/>
                </a:ext>
              </a:extLst>
            </p:cNvPr>
            <p:cNvSpPr/>
            <p:nvPr/>
          </p:nvSpPr>
          <p:spPr>
            <a:xfrm>
              <a:off x="3214772" y="282123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BFA6F347-23A2-46EF-B700-561EFA17361B}"/>
                </a:ext>
              </a:extLst>
            </p:cNvPr>
            <p:cNvSpPr/>
            <p:nvPr/>
          </p:nvSpPr>
          <p:spPr>
            <a:xfrm>
              <a:off x="3230012" y="2741222"/>
              <a:ext cx="73258" cy="71474"/>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pSp>
      <p:sp>
        <p:nvSpPr>
          <p:cNvPr id="29" name="Arrow: Down 28">
            <a:extLst>
              <a:ext uri="{FF2B5EF4-FFF2-40B4-BE49-F238E27FC236}">
                <a16:creationId xmlns:a16="http://schemas.microsoft.com/office/drawing/2014/main" id="{5ACAA086-781F-438A-A0A7-809768C05A02}"/>
              </a:ext>
            </a:extLst>
          </p:cNvPr>
          <p:cNvSpPr/>
          <p:nvPr/>
        </p:nvSpPr>
        <p:spPr>
          <a:xfrm>
            <a:off x="1259840" y="4284869"/>
            <a:ext cx="467360" cy="65610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Arrow: Right 31">
            <a:extLst>
              <a:ext uri="{FF2B5EF4-FFF2-40B4-BE49-F238E27FC236}">
                <a16:creationId xmlns:a16="http://schemas.microsoft.com/office/drawing/2014/main" id="{6D96E661-5B0D-4CF7-8CFA-21516D260FF5}"/>
              </a:ext>
            </a:extLst>
          </p:cNvPr>
          <p:cNvSpPr/>
          <p:nvPr/>
        </p:nvSpPr>
        <p:spPr>
          <a:xfrm>
            <a:off x="4443859" y="5182851"/>
            <a:ext cx="961518" cy="37767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8" name="Group 37">
            <a:extLst>
              <a:ext uri="{FF2B5EF4-FFF2-40B4-BE49-F238E27FC236}">
                <a16:creationId xmlns:a16="http://schemas.microsoft.com/office/drawing/2014/main" id="{32DDD08B-2DC2-40CA-9E03-4853AF6BC2C3}"/>
              </a:ext>
            </a:extLst>
          </p:cNvPr>
          <p:cNvGrpSpPr/>
          <p:nvPr/>
        </p:nvGrpSpPr>
        <p:grpSpPr>
          <a:xfrm>
            <a:off x="1856041" y="4565247"/>
            <a:ext cx="2289239" cy="1515415"/>
            <a:chOff x="1856041" y="4565247"/>
            <a:chExt cx="2289239" cy="1515415"/>
          </a:xfrm>
        </p:grpSpPr>
        <p:pic>
          <p:nvPicPr>
            <p:cNvPr id="30" name="Picture 29">
              <a:extLst>
                <a:ext uri="{FF2B5EF4-FFF2-40B4-BE49-F238E27FC236}">
                  <a16:creationId xmlns:a16="http://schemas.microsoft.com/office/drawing/2014/main" id="{BE9E1082-3801-4990-810F-275A2FA9BCFA}"/>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l="1496" t="11146" r="71242" b="54491"/>
            <a:stretch/>
          </p:blipFill>
          <p:spPr>
            <a:xfrm>
              <a:off x="2286000" y="4565247"/>
              <a:ext cx="1859280" cy="1515415"/>
            </a:xfrm>
            <a:prstGeom prst="rect">
              <a:avLst/>
            </a:prstGeom>
          </p:spPr>
        </p:pic>
        <p:sp>
          <p:nvSpPr>
            <p:cNvPr id="34" name="TextBox 33">
              <a:extLst>
                <a:ext uri="{FF2B5EF4-FFF2-40B4-BE49-F238E27FC236}">
                  <a16:creationId xmlns:a16="http://schemas.microsoft.com/office/drawing/2014/main" id="{7AC72265-9B52-42B5-8BB3-923438260D6E}"/>
                </a:ext>
              </a:extLst>
            </p:cNvPr>
            <p:cNvSpPr txBox="1"/>
            <p:nvPr/>
          </p:nvSpPr>
          <p:spPr>
            <a:xfrm>
              <a:off x="1856041" y="4612919"/>
              <a:ext cx="333503" cy="369332"/>
            </a:xfrm>
            <a:prstGeom prst="rect">
              <a:avLst/>
            </a:prstGeom>
            <a:noFill/>
          </p:spPr>
          <p:txBody>
            <a:bodyPr wrap="square" rtlCol="0">
              <a:spAutoFit/>
            </a:bodyPr>
            <a:lstStyle/>
            <a:p>
              <a:r>
                <a:rPr lang="en-GB" dirty="0">
                  <a:solidFill>
                    <a:srgbClr val="FB963C"/>
                  </a:solidFill>
                </a:rPr>
                <a:t>2</a:t>
              </a:r>
            </a:p>
          </p:txBody>
        </p:sp>
      </p:grpSp>
      <p:sp>
        <p:nvSpPr>
          <p:cNvPr id="5" name="Rectangle 4">
            <a:extLst>
              <a:ext uri="{FF2B5EF4-FFF2-40B4-BE49-F238E27FC236}">
                <a16:creationId xmlns:a16="http://schemas.microsoft.com/office/drawing/2014/main" id="{70607765-1841-42FA-B4CB-6E568CC08A14}"/>
              </a:ext>
            </a:extLst>
          </p:cNvPr>
          <p:cNvSpPr/>
          <p:nvPr/>
        </p:nvSpPr>
        <p:spPr>
          <a:xfrm>
            <a:off x="744869" y="1024961"/>
            <a:ext cx="3844322" cy="1169551"/>
          </a:xfrm>
          <a:prstGeom prst="rect">
            <a:avLst/>
          </a:prstGeom>
        </p:spPr>
        <p:txBody>
          <a:bodyPr wrap="none">
            <a:spAutoFit/>
          </a:bodyPr>
          <a:lstStyle/>
          <a:p>
            <a:r>
              <a:rPr lang="en-GB" sz="1400" dirty="0">
                <a:solidFill>
                  <a:schemeClr val="bg1"/>
                </a:solidFill>
              </a:rPr>
              <a:t>Exposure time: 1 s, e-beam: 5 </a:t>
            </a:r>
            <a:r>
              <a:rPr lang="en-GB" sz="1400" dirty="0" err="1">
                <a:solidFill>
                  <a:schemeClr val="bg1"/>
                </a:solidFill>
              </a:rPr>
              <a:t>keV</a:t>
            </a:r>
            <a:r>
              <a:rPr lang="en-GB" sz="1400" dirty="0">
                <a:solidFill>
                  <a:schemeClr val="bg1"/>
                </a:solidFill>
              </a:rPr>
              <a:t>, 0.65 mA</a:t>
            </a:r>
          </a:p>
          <a:p>
            <a:r>
              <a:rPr lang="en-GB" sz="1400" dirty="0">
                <a:solidFill>
                  <a:schemeClr val="bg1"/>
                </a:solidFill>
              </a:rPr>
              <a:t>Inlet pressure: 5 bar</a:t>
            </a:r>
          </a:p>
          <a:p>
            <a:r>
              <a:rPr lang="en-GB" sz="1400" dirty="0">
                <a:solidFill>
                  <a:schemeClr val="bg1"/>
                </a:solidFill>
              </a:rPr>
              <a:t>30 </a:t>
            </a:r>
            <a:r>
              <a:rPr lang="en-GB" sz="1400" dirty="0">
                <a:solidFill>
                  <a:schemeClr val="bg1"/>
                </a:solidFill>
                <a:latin typeface="Symbol" panose="05050102010706020507" pitchFamily="18" charset="2"/>
              </a:rPr>
              <a:t>m</a:t>
            </a:r>
            <a:r>
              <a:rPr lang="en-GB" sz="1400" dirty="0">
                <a:solidFill>
                  <a:schemeClr val="bg1"/>
                </a:solidFill>
              </a:rPr>
              <a:t>m nozzle</a:t>
            </a:r>
          </a:p>
          <a:p>
            <a:r>
              <a:rPr lang="en-GB" sz="1400" dirty="0">
                <a:solidFill>
                  <a:schemeClr val="bg1"/>
                </a:solidFill>
              </a:rPr>
              <a:t>3.8 mm nozzle to skimmer distance (optimum)</a:t>
            </a:r>
          </a:p>
          <a:p>
            <a:endParaRPr lang="en-GB" sz="1400" dirty="0">
              <a:solidFill>
                <a:schemeClr val="bg1"/>
              </a:solidFill>
            </a:endParaRPr>
          </a:p>
        </p:txBody>
      </p:sp>
      <p:grpSp>
        <p:nvGrpSpPr>
          <p:cNvPr id="51" name="Group 50">
            <a:extLst>
              <a:ext uri="{FF2B5EF4-FFF2-40B4-BE49-F238E27FC236}">
                <a16:creationId xmlns:a16="http://schemas.microsoft.com/office/drawing/2014/main" id="{B50B2027-71E6-43E6-A436-ADD05C738EA5}"/>
              </a:ext>
            </a:extLst>
          </p:cNvPr>
          <p:cNvGrpSpPr/>
          <p:nvPr/>
        </p:nvGrpSpPr>
        <p:grpSpPr>
          <a:xfrm>
            <a:off x="6162040" y="4336556"/>
            <a:ext cx="5101075" cy="1684495"/>
            <a:chOff x="6162040" y="4336556"/>
            <a:chExt cx="5101075" cy="1684495"/>
          </a:xfrm>
        </p:grpSpPr>
        <p:grpSp>
          <p:nvGrpSpPr>
            <p:cNvPr id="4" name="Group 3">
              <a:extLst>
                <a:ext uri="{FF2B5EF4-FFF2-40B4-BE49-F238E27FC236}">
                  <a16:creationId xmlns:a16="http://schemas.microsoft.com/office/drawing/2014/main" id="{001FEEB0-8F83-4D36-9FB9-829973A9EB14}"/>
                </a:ext>
              </a:extLst>
            </p:cNvPr>
            <p:cNvGrpSpPr/>
            <p:nvPr/>
          </p:nvGrpSpPr>
          <p:grpSpPr>
            <a:xfrm>
              <a:off x="6162040" y="4336556"/>
              <a:ext cx="5021315" cy="1684495"/>
              <a:chOff x="6162040" y="4336556"/>
              <a:chExt cx="5021315" cy="1684495"/>
            </a:xfrm>
          </p:grpSpPr>
          <p:pic>
            <p:nvPicPr>
              <p:cNvPr id="40" name="Content Placeholder 5">
                <a:extLst>
                  <a:ext uri="{FF2B5EF4-FFF2-40B4-BE49-F238E27FC236}">
                    <a16:creationId xmlns:a16="http://schemas.microsoft.com/office/drawing/2014/main" id="{2D542EF1-9549-4277-B9BF-941F60A1D0C1}"/>
                  </a:ext>
                </a:extLst>
              </p:cNvPr>
              <p:cNvPicPr>
                <a:picLocks noChangeAspect="1"/>
              </p:cNvPicPr>
              <p:nvPr/>
            </p:nvPicPr>
            <p:blipFill rotWithShape="1">
              <a:blip r:embed="rId6">
                <a:extLst>
                  <a:ext uri="{28A0092B-C50C-407E-A947-70E740481C1C}">
                    <a14:useLocalDpi xmlns:a14="http://schemas.microsoft.com/office/drawing/2010/main" val="0"/>
                  </a:ext>
                </a:extLst>
              </a:blip>
              <a:srcRect l="9670" t="37101" r="8029" b="18068"/>
              <a:stretch/>
            </p:blipFill>
            <p:spPr>
              <a:xfrm>
                <a:off x="6162040" y="4344651"/>
                <a:ext cx="5021315" cy="1676400"/>
              </a:xfrm>
              <a:prstGeom prst="rect">
                <a:avLst/>
              </a:prstGeom>
            </p:spPr>
          </p:pic>
          <p:sp>
            <p:nvSpPr>
              <p:cNvPr id="41" name="TextBox 40">
                <a:extLst>
                  <a:ext uri="{FF2B5EF4-FFF2-40B4-BE49-F238E27FC236}">
                    <a16:creationId xmlns:a16="http://schemas.microsoft.com/office/drawing/2014/main" id="{BC8FF12A-AEBB-4DEA-9CF1-49AD81CEF958}"/>
                  </a:ext>
                </a:extLst>
              </p:cNvPr>
              <p:cNvSpPr txBox="1"/>
              <p:nvPr/>
            </p:nvSpPr>
            <p:spPr>
              <a:xfrm>
                <a:off x="6198681" y="4336556"/>
                <a:ext cx="333503" cy="369332"/>
              </a:xfrm>
              <a:prstGeom prst="rect">
                <a:avLst/>
              </a:prstGeom>
              <a:noFill/>
            </p:spPr>
            <p:txBody>
              <a:bodyPr wrap="square" rtlCol="0">
                <a:spAutoFit/>
              </a:bodyPr>
              <a:lstStyle/>
              <a:p>
                <a:r>
                  <a:rPr lang="en-GB" dirty="0">
                    <a:solidFill>
                      <a:srgbClr val="FB963C"/>
                    </a:solidFill>
                  </a:rPr>
                  <a:t>3</a:t>
                </a:r>
              </a:p>
            </p:txBody>
          </p:sp>
        </p:grpSp>
        <p:cxnSp>
          <p:nvCxnSpPr>
            <p:cNvPr id="42" name="Straight Arrow Connector 41">
              <a:extLst>
                <a:ext uri="{FF2B5EF4-FFF2-40B4-BE49-F238E27FC236}">
                  <a16:creationId xmlns:a16="http://schemas.microsoft.com/office/drawing/2014/main" id="{C822A028-D334-454D-8FC7-A2610E109AD7}"/>
                </a:ext>
              </a:extLst>
            </p:cNvPr>
            <p:cNvCxnSpPr/>
            <p:nvPr/>
          </p:nvCxnSpPr>
          <p:spPr>
            <a:xfrm>
              <a:off x="6827415" y="5269946"/>
              <a:ext cx="889771"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43" name="Straight Arrow Connector 42">
              <a:extLst>
                <a:ext uri="{FF2B5EF4-FFF2-40B4-BE49-F238E27FC236}">
                  <a16:creationId xmlns:a16="http://schemas.microsoft.com/office/drawing/2014/main" id="{CDF42AEB-575D-4B8F-9D59-2F1FEBC69160}"/>
                </a:ext>
              </a:extLst>
            </p:cNvPr>
            <p:cNvCxnSpPr>
              <a:cxnSpLocks/>
            </p:cNvCxnSpPr>
            <p:nvPr/>
          </p:nvCxnSpPr>
          <p:spPr>
            <a:xfrm>
              <a:off x="9331960" y="4584146"/>
              <a:ext cx="0" cy="43026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44" name="TextBox 43">
              <a:extLst>
                <a:ext uri="{FF2B5EF4-FFF2-40B4-BE49-F238E27FC236}">
                  <a16:creationId xmlns:a16="http://schemas.microsoft.com/office/drawing/2014/main" id="{B5D34DD7-F70A-4CD3-9BF8-5CB52817021D}"/>
                </a:ext>
              </a:extLst>
            </p:cNvPr>
            <p:cNvSpPr txBox="1"/>
            <p:nvPr/>
          </p:nvSpPr>
          <p:spPr>
            <a:xfrm>
              <a:off x="9625765" y="4399480"/>
              <a:ext cx="979755" cy="369332"/>
            </a:xfrm>
            <a:prstGeom prst="rect">
              <a:avLst/>
            </a:prstGeom>
            <a:noFill/>
          </p:spPr>
          <p:txBody>
            <a:bodyPr wrap="none" rtlCol="0">
              <a:spAutoFit/>
            </a:bodyPr>
            <a:lstStyle/>
            <a:p>
              <a:r>
                <a:rPr lang="en-GB" dirty="0">
                  <a:solidFill>
                    <a:srgbClr val="FF0000"/>
                  </a:solidFill>
                </a:rPr>
                <a:t>Gas jet </a:t>
              </a:r>
            </a:p>
          </p:txBody>
        </p:sp>
        <p:sp>
          <p:nvSpPr>
            <p:cNvPr id="45" name="TextBox 44">
              <a:extLst>
                <a:ext uri="{FF2B5EF4-FFF2-40B4-BE49-F238E27FC236}">
                  <a16:creationId xmlns:a16="http://schemas.microsoft.com/office/drawing/2014/main" id="{D6DF6CF6-33CF-4CB1-B201-A681F513A4D4}"/>
                </a:ext>
              </a:extLst>
            </p:cNvPr>
            <p:cNvSpPr txBox="1"/>
            <p:nvPr/>
          </p:nvSpPr>
          <p:spPr>
            <a:xfrm>
              <a:off x="6459557" y="4868455"/>
              <a:ext cx="1672253" cy="369332"/>
            </a:xfrm>
            <a:prstGeom prst="rect">
              <a:avLst/>
            </a:prstGeom>
            <a:noFill/>
          </p:spPr>
          <p:txBody>
            <a:bodyPr wrap="none" rtlCol="0">
              <a:spAutoFit/>
            </a:bodyPr>
            <a:lstStyle/>
            <a:p>
              <a:r>
                <a:rPr lang="en-GB" dirty="0">
                  <a:solidFill>
                    <a:srgbClr val="FF0000"/>
                  </a:solidFill>
                </a:rPr>
                <a:t>Electron beam</a:t>
              </a:r>
            </a:p>
          </p:txBody>
        </p:sp>
        <p:cxnSp>
          <p:nvCxnSpPr>
            <p:cNvPr id="46" name="Straight Arrow Connector 45">
              <a:extLst>
                <a:ext uri="{FF2B5EF4-FFF2-40B4-BE49-F238E27FC236}">
                  <a16:creationId xmlns:a16="http://schemas.microsoft.com/office/drawing/2014/main" id="{A7C26B82-5845-45DB-9CB5-2B96557202F7}"/>
                </a:ext>
              </a:extLst>
            </p:cNvPr>
            <p:cNvCxnSpPr/>
            <p:nvPr/>
          </p:nvCxnSpPr>
          <p:spPr>
            <a:xfrm>
              <a:off x="10678066" y="5863351"/>
              <a:ext cx="3404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E88EEC5A-04E4-466D-BD82-B658B1CFA4A3}"/>
                </a:ext>
              </a:extLst>
            </p:cNvPr>
            <p:cNvCxnSpPr>
              <a:cxnSpLocks/>
            </p:cNvCxnSpPr>
            <p:nvPr/>
          </p:nvCxnSpPr>
          <p:spPr>
            <a:xfrm flipV="1">
              <a:off x="10694683" y="5585360"/>
              <a:ext cx="0" cy="2930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F78EE3AF-E014-46F8-AF61-51C94F924E2E}"/>
                </a:ext>
              </a:extLst>
            </p:cNvPr>
            <p:cNvSpPr txBox="1"/>
            <p:nvPr/>
          </p:nvSpPr>
          <p:spPr>
            <a:xfrm>
              <a:off x="10922653" y="5679072"/>
              <a:ext cx="340462" cy="307777"/>
            </a:xfrm>
            <a:prstGeom prst="rect">
              <a:avLst/>
            </a:prstGeom>
            <a:noFill/>
          </p:spPr>
          <p:txBody>
            <a:bodyPr wrap="square" rtlCol="0">
              <a:spAutoFit/>
            </a:bodyPr>
            <a:lstStyle/>
            <a:p>
              <a:r>
                <a:rPr lang="en-US" sz="1400" dirty="0">
                  <a:solidFill>
                    <a:schemeClr val="bg2">
                      <a:lumMod val="60000"/>
                      <a:lumOff val="40000"/>
                    </a:schemeClr>
                  </a:solidFill>
                </a:rPr>
                <a:t>x</a:t>
              </a:r>
              <a:endParaRPr lang="en-GB" sz="1400" dirty="0">
                <a:solidFill>
                  <a:schemeClr val="bg2">
                    <a:lumMod val="60000"/>
                    <a:lumOff val="40000"/>
                  </a:schemeClr>
                </a:solidFill>
              </a:endParaRPr>
            </a:p>
          </p:txBody>
        </p:sp>
        <p:sp>
          <p:nvSpPr>
            <p:cNvPr id="50" name="TextBox 49">
              <a:extLst>
                <a:ext uri="{FF2B5EF4-FFF2-40B4-BE49-F238E27FC236}">
                  <a16:creationId xmlns:a16="http://schemas.microsoft.com/office/drawing/2014/main" id="{5BE1830F-C984-48B3-92CC-D9E3DEE1602C}"/>
                </a:ext>
              </a:extLst>
            </p:cNvPr>
            <p:cNvSpPr txBox="1"/>
            <p:nvPr/>
          </p:nvSpPr>
          <p:spPr>
            <a:xfrm>
              <a:off x="10435289" y="5406635"/>
              <a:ext cx="340462" cy="307777"/>
            </a:xfrm>
            <a:prstGeom prst="rect">
              <a:avLst/>
            </a:prstGeom>
            <a:noFill/>
          </p:spPr>
          <p:txBody>
            <a:bodyPr wrap="square" rtlCol="0">
              <a:spAutoFit/>
            </a:bodyPr>
            <a:lstStyle/>
            <a:p>
              <a:r>
                <a:rPr lang="en-US" sz="1400" dirty="0">
                  <a:solidFill>
                    <a:schemeClr val="bg2">
                      <a:lumMod val="60000"/>
                      <a:lumOff val="40000"/>
                    </a:schemeClr>
                  </a:solidFill>
                </a:rPr>
                <a:t>y</a:t>
              </a:r>
              <a:endParaRPr lang="en-GB" sz="1400" dirty="0">
                <a:solidFill>
                  <a:schemeClr val="bg2">
                    <a:lumMod val="60000"/>
                    <a:lumOff val="40000"/>
                  </a:schemeClr>
                </a:solidFill>
              </a:endParaRPr>
            </a:p>
          </p:txBody>
        </p:sp>
      </p:grpSp>
    </p:spTree>
    <p:extLst>
      <p:ext uri="{BB962C8B-B14F-4D97-AF65-F5344CB8AC3E}">
        <p14:creationId xmlns:p14="http://schemas.microsoft.com/office/powerpoint/2010/main" val="191056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C73A6DD-25F8-492E-A62C-B12DE21150D0}"/>
              </a:ext>
            </a:extLst>
          </p:cNvPr>
          <p:cNvPicPr>
            <a:picLocks noChangeAspect="1"/>
          </p:cNvPicPr>
          <p:nvPr/>
        </p:nvPicPr>
        <p:blipFill>
          <a:blip r:embed="rId3"/>
          <a:stretch>
            <a:fillRect/>
          </a:stretch>
        </p:blipFill>
        <p:spPr>
          <a:xfrm>
            <a:off x="5951796" y="762000"/>
            <a:ext cx="5150992" cy="3240000"/>
          </a:xfrm>
          <a:prstGeom prst="rect">
            <a:avLst/>
          </a:prstGeom>
        </p:spPr>
      </p:pic>
      <p:pic>
        <p:nvPicPr>
          <p:cNvPr id="4" name="Picture 3">
            <a:extLst>
              <a:ext uri="{FF2B5EF4-FFF2-40B4-BE49-F238E27FC236}">
                <a16:creationId xmlns:a16="http://schemas.microsoft.com/office/drawing/2014/main" id="{B55B86F4-5D23-4734-B679-4D06273EDDFB}"/>
              </a:ext>
            </a:extLst>
          </p:cNvPr>
          <p:cNvPicPr>
            <a:picLocks noChangeAspect="1"/>
          </p:cNvPicPr>
          <p:nvPr/>
        </p:nvPicPr>
        <p:blipFill>
          <a:blip r:embed="rId4"/>
          <a:stretch>
            <a:fillRect/>
          </a:stretch>
        </p:blipFill>
        <p:spPr>
          <a:xfrm>
            <a:off x="984632" y="2952000"/>
            <a:ext cx="5150992" cy="3240000"/>
          </a:xfrm>
          <a:prstGeom prst="rect">
            <a:avLst/>
          </a:prstGeom>
        </p:spPr>
      </p:pic>
      <p:sp>
        <p:nvSpPr>
          <p:cNvPr id="2" name="Title 1">
            <a:extLst>
              <a:ext uri="{FF2B5EF4-FFF2-40B4-BE49-F238E27FC236}">
                <a16:creationId xmlns:a16="http://schemas.microsoft.com/office/drawing/2014/main" id="{E4203F87-3D50-453B-AEC9-319EB13FBDFC}"/>
              </a:ext>
            </a:extLst>
          </p:cNvPr>
          <p:cNvSpPr>
            <a:spLocks noGrp="1"/>
          </p:cNvSpPr>
          <p:nvPr>
            <p:ph type="title"/>
          </p:nvPr>
        </p:nvSpPr>
        <p:spPr>
          <a:xfrm>
            <a:off x="1511829" y="175078"/>
            <a:ext cx="9168341" cy="586922"/>
          </a:xfrm>
        </p:spPr>
        <p:txBody>
          <a:bodyPr/>
          <a:lstStyle/>
          <a:p>
            <a:r>
              <a:rPr lang="en-GB" dirty="0"/>
              <a:t>Working gas test: Nitrogen gas jet</a:t>
            </a:r>
          </a:p>
        </p:txBody>
      </p:sp>
      <p:sp>
        <p:nvSpPr>
          <p:cNvPr id="3" name="Slide Number Placeholder 2">
            <a:extLst>
              <a:ext uri="{FF2B5EF4-FFF2-40B4-BE49-F238E27FC236}">
                <a16:creationId xmlns:a16="http://schemas.microsoft.com/office/drawing/2014/main" id="{17C790EE-AF3D-450D-AFD7-09B7802A81D0}"/>
              </a:ext>
            </a:extLst>
          </p:cNvPr>
          <p:cNvSpPr>
            <a:spLocks noGrp="1"/>
          </p:cNvSpPr>
          <p:nvPr>
            <p:ph type="sldNum" sz="quarter" idx="12"/>
          </p:nvPr>
        </p:nvSpPr>
        <p:spPr/>
        <p:txBody>
          <a:bodyPr/>
          <a:lstStyle/>
          <a:p>
            <a:fld id="{8211CE53-49BE-4E77-AA51-4D5D527F3FB5}" type="slidenum">
              <a:rPr lang="en-US" smtClean="0"/>
              <a:pPr/>
              <a:t>7</a:t>
            </a:fld>
            <a:endParaRPr lang="en-US" dirty="0"/>
          </a:p>
        </p:txBody>
      </p:sp>
      <p:pic>
        <p:nvPicPr>
          <p:cNvPr id="6" name="Content Placeholder 5">
            <a:extLst>
              <a:ext uri="{FF2B5EF4-FFF2-40B4-BE49-F238E27FC236}">
                <a16:creationId xmlns:a16="http://schemas.microsoft.com/office/drawing/2014/main" id="{44ECA14C-1905-4B9F-AF4C-F31CF3D5E506}"/>
              </a:ext>
            </a:extLst>
          </p:cNvPr>
          <p:cNvPicPr>
            <a:picLocks noGrp="1" noChangeAspect="1"/>
          </p:cNvPicPr>
          <p:nvPr>
            <p:ph sz="quarter" idx="1"/>
          </p:nvPr>
        </p:nvPicPr>
        <p:blipFill rotWithShape="1">
          <a:blip r:embed="rId5">
            <a:extLst>
              <a:ext uri="{28A0092B-C50C-407E-A947-70E740481C1C}">
                <a14:useLocalDpi xmlns:a14="http://schemas.microsoft.com/office/drawing/2010/main" val="0"/>
              </a:ext>
            </a:extLst>
          </a:blip>
          <a:srcRect l="9670" t="37101" r="8029" b="18068"/>
          <a:stretch/>
        </p:blipFill>
        <p:spPr>
          <a:xfrm>
            <a:off x="713507" y="1066800"/>
            <a:ext cx="5021315" cy="1676400"/>
          </a:xfrm>
        </p:spPr>
      </p:pic>
      <p:cxnSp>
        <p:nvCxnSpPr>
          <p:cNvPr id="12" name="Straight Arrow Connector 11">
            <a:extLst>
              <a:ext uri="{FF2B5EF4-FFF2-40B4-BE49-F238E27FC236}">
                <a16:creationId xmlns:a16="http://schemas.microsoft.com/office/drawing/2014/main" id="{5F5DB535-CF58-4A22-8130-772F26A08731}"/>
              </a:ext>
            </a:extLst>
          </p:cNvPr>
          <p:cNvCxnSpPr>
            <a:cxnSpLocks/>
          </p:cNvCxnSpPr>
          <p:nvPr/>
        </p:nvCxnSpPr>
        <p:spPr>
          <a:xfrm>
            <a:off x="8153400" y="2360761"/>
            <a:ext cx="373892" cy="0"/>
          </a:xfrm>
          <a:prstGeom prst="straightConnector1">
            <a:avLst/>
          </a:prstGeom>
          <a:ln>
            <a:headEnd type="triangle"/>
            <a:tailEnd type="triangle"/>
          </a:ln>
        </p:spPr>
        <p:style>
          <a:lnRef idx="1">
            <a:schemeClr val="accent3"/>
          </a:lnRef>
          <a:fillRef idx="0">
            <a:schemeClr val="accent3"/>
          </a:fillRef>
          <a:effectRef idx="0">
            <a:schemeClr val="accent3"/>
          </a:effectRef>
          <a:fontRef idx="minor">
            <a:schemeClr val="tx1"/>
          </a:fontRef>
        </p:style>
      </p:cxnSp>
      <p:sp>
        <p:nvSpPr>
          <p:cNvPr id="13" name="TextBox 12">
            <a:extLst>
              <a:ext uri="{FF2B5EF4-FFF2-40B4-BE49-F238E27FC236}">
                <a16:creationId xmlns:a16="http://schemas.microsoft.com/office/drawing/2014/main" id="{3F0E95BF-B8CE-4B53-9791-DBABD49D3E63}"/>
              </a:ext>
            </a:extLst>
          </p:cNvPr>
          <p:cNvSpPr txBox="1"/>
          <p:nvPr/>
        </p:nvSpPr>
        <p:spPr>
          <a:xfrm>
            <a:off x="6629400" y="964167"/>
            <a:ext cx="2819400" cy="307777"/>
          </a:xfrm>
          <a:prstGeom prst="rect">
            <a:avLst/>
          </a:prstGeom>
          <a:noFill/>
        </p:spPr>
        <p:txBody>
          <a:bodyPr wrap="square" rtlCol="0">
            <a:spAutoFit/>
          </a:bodyPr>
          <a:lstStyle/>
          <a:p>
            <a:r>
              <a:rPr lang="en-GB" sz="1400" dirty="0">
                <a:solidFill>
                  <a:srgbClr val="6B6B6B"/>
                </a:solidFill>
              </a:rPr>
              <a:t>Integration time : 400 s</a:t>
            </a:r>
          </a:p>
        </p:txBody>
      </p:sp>
      <p:sp>
        <p:nvSpPr>
          <p:cNvPr id="14" name="TextBox 13">
            <a:extLst>
              <a:ext uri="{FF2B5EF4-FFF2-40B4-BE49-F238E27FC236}">
                <a16:creationId xmlns:a16="http://schemas.microsoft.com/office/drawing/2014/main" id="{1EB5FAC4-C1EC-46C7-B910-135FA7DB34D1}"/>
              </a:ext>
            </a:extLst>
          </p:cNvPr>
          <p:cNvSpPr txBox="1"/>
          <p:nvPr/>
        </p:nvSpPr>
        <p:spPr>
          <a:xfrm>
            <a:off x="6879539" y="2003314"/>
            <a:ext cx="1353256" cy="276999"/>
          </a:xfrm>
          <a:prstGeom prst="rect">
            <a:avLst/>
          </a:prstGeom>
          <a:noFill/>
        </p:spPr>
        <p:txBody>
          <a:bodyPr wrap="none" rtlCol="0">
            <a:spAutoFit/>
          </a:bodyPr>
          <a:lstStyle/>
          <a:p>
            <a:r>
              <a:rPr lang="en-GB" sz="1200" dirty="0"/>
              <a:t>FWHM = 1.8 mm</a:t>
            </a:r>
          </a:p>
        </p:txBody>
      </p:sp>
      <p:sp>
        <p:nvSpPr>
          <p:cNvPr id="15" name="TextBox 14">
            <a:extLst>
              <a:ext uri="{FF2B5EF4-FFF2-40B4-BE49-F238E27FC236}">
                <a16:creationId xmlns:a16="http://schemas.microsoft.com/office/drawing/2014/main" id="{0F1E55EC-09CD-4F51-A1C7-8343893A37D3}"/>
              </a:ext>
            </a:extLst>
          </p:cNvPr>
          <p:cNvSpPr txBox="1"/>
          <p:nvPr/>
        </p:nvSpPr>
        <p:spPr>
          <a:xfrm>
            <a:off x="3723971" y="4133076"/>
            <a:ext cx="1353256" cy="276999"/>
          </a:xfrm>
          <a:prstGeom prst="rect">
            <a:avLst/>
          </a:prstGeom>
          <a:noFill/>
        </p:spPr>
        <p:txBody>
          <a:bodyPr wrap="none" rtlCol="0">
            <a:spAutoFit/>
          </a:bodyPr>
          <a:lstStyle/>
          <a:p>
            <a:r>
              <a:rPr lang="en-GB" sz="1200" dirty="0"/>
              <a:t>FWHM = 1.5 mm</a:t>
            </a:r>
          </a:p>
        </p:txBody>
      </p:sp>
      <p:cxnSp>
        <p:nvCxnSpPr>
          <p:cNvPr id="16" name="Straight Arrow Connector 15">
            <a:extLst>
              <a:ext uri="{FF2B5EF4-FFF2-40B4-BE49-F238E27FC236}">
                <a16:creationId xmlns:a16="http://schemas.microsoft.com/office/drawing/2014/main" id="{697F9DF7-07C1-4EC8-9C3A-E8B15B27CAE0}"/>
              </a:ext>
            </a:extLst>
          </p:cNvPr>
          <p:cNvCxnSpPr>
            <a:cxnSpLocks/>
          </p:cNvCxnSpPr>
          <p:nvPr/>
        </p:nvCxnSpPr>
        <p:spPr>
          <a:xfrm>
            <a:off x="3281782" y="4667250"/>
            <a:ext cx="278346" cy="0"/>
          </a:xfrm>
          <a:prstGeom prst="straightConnector1">
            <a:avLst/>
          </a:prstGeom>
          <a:ln>
            <a:headEnd type="triangle"/>
            <a:tailEnd type="triangle"/>
          </a:ln>
        </p:spPr>
        <p:style>
          <a:lnRef idx="1">
            <a:schemeClr val="accent3"/>
          </a:lnRef>
          <a:fillRef idx="0">
            <a:schemeClr val="accent3"/>
          </a:fillRef>
          <a:effectRef idx="0">
            <a:schemeClr val="accent3"/>
          </a:effectRef>
          <a:fontRef idx="minor">
            <a:schemeClr val="tx1"/>
          </a:fontRef>
        </p:style>
      </p:cxnSp>
      <p:sp>
        <p:nvSpPr>
          <p:cNvPr id="18" name="TextBox 17">
            <a:extLst>
              <a:ext uri="{FF2B5EF4-FFF2-40B4-BE49-F238E27FC236}">
                <a16:creationId xmlns:a16="http://schemas.microsoft.com/office/drawing/2014/main" id="{4DAA3553-0203-4F98-994F-E453807A3691}"/>
              </a:ext>
            </a:extLst>
          </p:cNvPr>
          <p:cNvSpPr txBox="1"/>
          <p:nvPr/>
        </p:nvSpPr>
        <p:spPr>
          <a:xfrm>
            <a:off x="1686311" y="3222272"/>
            <a:ext cx="2819400" cy="307777"/>
          </a:xfrm>
          <a:prstGeom prst="rect">
            <a:avLst/>
          </a:prstGeom>
          <a:noFill/>
        </p:spPr>
        <p:txBody>
          <a:bodyPr wrap="square" rtlCol="0">
            <a:spAutoFit/>
          </a:bodyPr>
          <a:lstStyle/>
          <a:p>
            <a:r>
              <a:rPr lang="en-GB" sz="1400" dirty="0">
                <a:solidFill>
                  <a:srgbClr val="6B6B6B"/>
                </a:solidFill>
              </a:rPr>
              <a:t>Integration time : 4 s</a:t>
            </a:r>
          </a:p>
        </p:txBody>
      </p:sp>
      <p:sp>
        <p:nvSpPr>
          <p:cNvPr id="19" name="TextBox 18">
            <a:extLst>
              <a:ext uri="{FF2B5EF4-FFF2-40B4-BE49-F238E27FC236}">
                <a16:creationId xmlns:a16="http://schemas.microsoft.com/office/drawing/2014/main" id="{97950D98-B1D9-42F9-B022-CDE220DC7372}"/>
              </a:ext>
            </a:extLst>
          </p:cNvPr>
          <p:cNvSpPr txBox="1"/>
          <p:nvPr/>
        </p:nvSpPr>
        <p:spPr>
          <a:xfrm>
            <a:off x="6135624" y="4271575"/>
            <a:ext cx="5201422" cy="1938992"/>
          </a:xfrm>
          <a:prstGeom prst="rect">
            <a:avLst/>
          </a:prstGeom>
          <a:noFill/>
        </p:spPr>
        <p:txBody>
          <a:bodyPr wrap="square" rtlCol="0">
            <a:spAutoFit/>
          </a:bodyPr>
          <a:lstStyle/>
          <a:p>
            <a:pPr>
              <a:lnSpc>
                <a:spcPct val="200000"/>
              </a:lnSpc>
            </a:pPr>
            <a:r>
              <a:rPr lang="en-GB" sz="1500" dirty="0">
                <a:solidFill>
                  <a:srgbClr val="6B6B6B"/>
                </a:solidFill>
              </a:rPr>
              <a:t>Filter used for Nitrogen: 391 nm with 10 nm bandwidth Number of photons per second from the jet: ~ 17</a:t>
            </a:r>
          </a:p>
          <a:p>
            <a:pPr>
              <a:lnSpc>
                <a:spcPct val="200000"/>
              </a:lnSpc>
            </a:pPr>
            <a:r>
              <a:rPr lang="en-GB" sz="1500" dirty="0">
                <a:solidFill>
                  <a:srgbClr val="6B6B6B"/>
                </a:solidFill>
              </a:rPr>
              <a:t>Electron beam signal is visible in just 4 s via binning. </a:t>
            </a:r>
          </a:p>
          <a:p>
            <a:pPr>
              <a:lnSpc>
                <a:spcPct val="200000"/>
              </a:lnSpc>
            </a:pPr>
            <a:endParaRPr lang="en-GB" sz="1500" dirty="0">
              <a:solidFill>
                <a:srgbClr val="6B6B6B"/>
              </a:solidFill>
            </a:endParaRPr>
          </a:p>
        </p:txBody>
      </p:sp>
      <p:cxnSp>
        <p:nvCxnSpPr>
          <p:cNvPr id="21" name="Straight Arrow Connector 20">
            <a:extLst>
              <a:ext uri="{FF2B5EF4-FFF2-40B4-BE49-F238E27FC236}">
                <a16:creationId xmlns:a16="http://schemas.microsoft.com/office/drawing/2014/main" id="{DFD8CB0E-EAB3-4BBA-B14F-54A555DC9F0E}"/>
              </a:ext>
            </a:extLst>
          </p:cNvPr>
          <p:cNvCxnSpPr/>
          <p:nvPr/>
        </p:nvCxnSpPr>
        <p:spPr>
          <a:xfrm>
            <a:off x="1381655" y="2057400"/>
            <a:ext cx="889771"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2" name="Straight Arrow Connector 21">
            <a:extLst>
              <a:ext uri="{FF2B5EF4-FFF2-40B4-BE49-F238E27FC236}">
                <a16:creationId xmlns:a16="http://schemas.microsoft.com/office/drawing/2014/main" id="{62EB8151-342A-4451-9C82-FF8EC66F386F}"/>
              </a:ext>
            </a:extLst>
          </p:cNvPr>
          <p:cNvCxnSpPr>
            <a:cxnSpLocks/>
          </p:cNvCxnSpPr>
          <p:nvPr/>
        </p:nvCxnSpPr>
        <p:spPr>
          <a:xfrm>
            <a:off x="3886200" y="1371600"/>
            <a:ext cx="0" cy="430262"/>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6" name="TextBox 25">
            <a:extLst>
              <a:ext uri="{FF2B5EF4-FFF2-40B4-BE49-F238E27FC236}">
                <a16:creationId xmlns:a16="http://schemas.microsoft.com/office/drawing/2014/main" id="{477C8771-FEC9-4619-ADFE-0FFE00BE1570}"/>
              </a:ext>
            </a:extLst>
          </p:cNvPr>
          <p:cNvSpPr txBox="1"/>
          <p:nvPr/>
        </p:nvSpPr>
        <p:spPr>
          <a:xfrm>
            <a:off x="4180005" y="1186934"/>
            <a:ext cx="979755" cy="369332"/>
          </a:xfrm>
          <a:prstGeom prst="rect">
            <a:avLst/>
          </a:prstGeom>
          <a:noFill/>
        </p:spPr>
        <p:txBody>
          <a:bodyPr wrap="none" rtlCol="0">
            <a:spAutoFit/>
          </a:bodyPr>
          <a:lstStyle/>
          <a:p>
            <a:r>
              <a:rPr lang="en-GB" dirty="0">
                <a:solidFill>
                  <a:srgbClr val="FF0000"/>
                </a:solidFill>
              </a:rPr>
              <a:t>Gas jet </a:t>
            </a:r>
          </a:p>
        </p:txBody>
      </p:sp>
      <p:sp>
        <p:nvSpPr>
          <p:cNvPr id="27" name="TextBox 26">
            <a:extLst>
              <a:ext uri="{FF2B5EF4-FFF2-40B4-BE49-F238E27FC236}">
                <a16:creationId xmlns:a16="http://schemas.microsoft.com/office/drawing/2014/main" id="{D9902DA3-DF1E-4077-97C0-B5543A9183F8}"/>
              </a:ext>
            </a:extLst>
          </p:cNvPr>
          <p:cNvSpPr txBox="1"/>
          <p:nvPr/>
        </p:nvSpPr>
        <p:spPr>
          <a:xfrm>
            <a:off x="1013797" y="1655909"/>
            <a:ext cx="1672253" cy="369332"/>
          </a:xfrm>
          <a:prstGeom prst="rect">
            <a:avLst/>
          </a:prstGeom>
          <a:noFill/>
        </p:spPr>
        <p:txBody>
          <a:bodyPr wrap="none" rtlCol="0">
            <a:spAutoFit/>
          </a:bodyPr>
          <a:lstStyle/>
          <a:p>
            <a:r>
              <a:rPr lang="en-GB" dirty="0">
                <a:solidFill>
                  <a:srgbClr val="FF0000"/>
                </a:solidFill>
              </a:rPr>
              <a:t>Electron beam</a:t>
            </a:r>
          </a:p>
        </p:txBody>
      </p:sp>
      <p:cxnSp>
        <p:nvCxnSpPr>
          <p:cNvPr id="20" name="Straight Arrow Connector 19">
            <a:extLst>
              <a:ext uri="{FF2B5EF4-FFF2-40B4-BE49-F238E27FC236}">
                <a16:creationId xmlns:a16="http://schemas.microsoft.com/office/drawing/2014/main" id="{651A9421-9A25-4238-ADB3-CF87ABA63C5C}"/>
              </a:ext>
            </a:extLst>
          </p:cNvPr>
          <p:cNvCxnSpPr/>
          <p:nvPr/>
        </p:nvCxnSpPr>
        <p:spPr>
          <a:xfrm>
            <a:off x="5149773" y="2619702"/>
            <a:ext cx="34046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09C48923-DFAB-42DD-963F-5A3ACD172BCD}"/>
              </a:ext>
            </a:extLst>
          </p:cNvPr>
          <p:cNvCxnSpPr>
            <a:cxnSpLocks/>
          </p:cNvCxnSpPr>
          <p:nvPr/>
        </p:nvCxnSpPr>
        <p:spPr>
          <a:xfrm flipV="1">
            <a:off x="5166390" y="2341711"/>
            <a:ext cx="0" cy="2930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49B4096A-A4D9-468E-B81C-1545684C8C84}"/>
              </a:ext>
            </a:extLst>
          </p:cNvPr>
          <p:cNvSpPr txBox="1"/>
          <p:nvPr/>
        </p:nvSpPr>
        <p:spPr>
          <a:xfrm>
            <a:off x="5394360" y="2435423"/>
            <a:ext cx="340462" cy="307777"/>
          </a:xfrm>
          <a:prstGeom prst="rect">
            <a:avLst/>
          </a:prstGeom>
          <a:noFill/>
        </p:spPr>
        <p:txBody>
          <a:bodyPr wrap="square" rtlCol="0">
            <a:spAutoFit/>
          </a:bodyPr>
          <a:lstStyle/>
          <a:p>
            <a:r>
              <a:rPr lang="en-US" sz="1400" dirty="0">
                <a:solidFill>
                  <a:schemeClr val="bg2">
                    <a:lumMod val="60000"/>
                    <a:lumOff val="40000"/>
                  </a:schemeClr>
                </a:solidFill>
              </a:rPr>
              <a:t>x</a:t>
            </a:r>
            <a:endParaRPr lang="en-GB" sz="1400" dirty="0">
              <a:solidFill>
                <a:schemeClr val="bg2">
                  <a:lumMod val="60000"/>
                  <a:lumOff val="40000"/>
                </a:schemeClr>
              </a:solidFill>
            </a:endParaRPr>
          </a:p>
        </p:txBody>
      </p:sp>
      <p:sp>
        <p:nvSpPr>
          <p:cNvPr id="28" name="TextBox 27">
            <a:extLst>
              <a:ext uri="{FF2B5EF4-FFF2-40B4-BE49-F238E27FC236}">
                <a16:creationId xmlns:a16="http://schemas.microsoft.com/office/drawing/2014/main" id="{DF130CC2-5A17-4355-8752-0032A39D6104}"/>
              </a:ext>
            </a:extLst>
          </p:cNvPr>
          <p:cNvSpPr txBox="1"/>
          <p:nvPr/>
        </p:nvSpPr>
        <p:spPr>
          <a:xfrm>
            <a:off x="4906996" y="2162986"/>
            <a:ext cx="340462" cy="307777"/>
          </a:xfrm>
          <a:prstGeom prst="rect">
            <a:avLst/>
          </a:prstGeom>
          <a:noFill/>
        </p:spPr>
        <p:txBody>
          <a:bodyPr wrap="square" rtlCol="0">
            <a:spAutoFit/>
          </a:bodyPr>
          <a:lstStyle/>
          <a:p>
            <a:r>
              <a:rPr lang="en-US" sz="1400" dirty="0">
                <a:solidFill>
                  <a:schemeClr val="bg2">
                    <a:lumMod val="60000"/>
                    <a:lumOff val="40000"/>
                  </a:schemeClr>
                </a:solidFill>
              </a:rPr>
              <a:t>y</a:t>
            </a:r>
            <a:endParaRPr lang="en-GB" sz="1400" dirty="0">
              <a:solidFill>
                <a:schemeClr val="bg2">
                  <a:lumMod val="60000"/>
                  <a:lumOff val="40000"/>
                </a:schemeClr>
              </a:solidFill>
            </a:endParaRPr>
          </a:p>
        </p:txBody>
      </p:sp>
      <p:cxnSp>
        <p:nvCxnSpPr>
          <p:cNvPr id="30" name="Straight Arrow Connector 29">
            <a:extLst>
              <a:ext uri="{FF2B5EF4-FFF2-40B4-BE49-F238E27FC236}">
                <a16:creationId xmlns:a16="http://schemas.microsoft.com/office/drawing/2014/main" id="{2BF37993-4E19-47EA-A8D4-669EC0B8070A}"/>
              </a:ext>
            </a:extLst>
          </p:cNvPr>
          <p:cNvCxnSpPr>
            <a:cxnSpLocks/>
          </p:cNvCxnSpPr>
          <p:nvPr/>
        </p:nvCxnSpPr>
        <p:spPr>
          <a:xfrm flipV="1">
            <a:off x="8279642" y="2733675"/>
            <a:ext cx="397633" cy="9525"/>
          </a:xfrm>
          <a:prstGeom prst="straightConnector1">
            <a:avLst/>
          </a:prstGeom>
          <a:ln>
            <a:headEnd type="triangle"/>
            <a:tailEnd type="triangle"/>
          </a:ln>
        </p:spPr>
        <p:style>
          <a:lnRef idx="1">
            <a:schemeClr val="accent3"/>
          </a:lnRef>
          <a:fillRef idx="0">
            <a:schemeClr val="accent3"/>
          </a:fillRef>
          <a:effectRef idx="0">
            <a:schemeClr val="accent3"/>
          </a:effectRef>
          <a:fontRef idx="minor">
            <a:schemeClr val="tx1"/>
          </a:fontRef>
        </p:style>
      </p:cxnSp>
      <p:sp>
        <p:nvSpPr>
          <p:cNvPr id="31" name="TextBox 30">
            <a:extLst>
              <a:ext uri="{FF2B5EF4-FFF2-40B4-BE49-F238E27FC236}">
                <a16:creationId xmlns:a16="http://schemas.microsoft.com/office/drawing/2014/main" id="{536C1394-D0E6-4548-B257-CCA34DC11765}"/>
              </a:ext>
            </a:extLst>
          </p:cNvPr>
          <p:cNvSpPr txBox="1"/>
          <p:nvPr/>
        </p:nvSpPr>
        <p:spPr>
          <a:xfrm>
            <a:off x="8732004" y="2478976"/>
            <a:ext cx="1353256" cy="276999"/>
          </a:xfrm>
          <a:prstGeom prst="rect">
            <a:avLst/>
          </a:prstGeom>
          <a:noFill/>
        </p:spPr>
        <p:txBody>
          <a:bodyPr wrap="none" rtlCol="0">
            <a:spAutoFit/>
          </a:bodyPr>
          <a:lstStyle/>
          <a:p>
            <a:r>
              <a:rPr lang="en-GB" sz="1200" dirty="0"/>
              <a:t>FWHM = 1.5 mm</a:t>
            </a:r>
          </a:p>
        </p:txBody>
      </p:sp>
      <p:sp>
        <p:nvSpPr>
          <p:cNvPr id="25" name="TextBox 24">
            <a:extLst>
              <a:ext uri="{FF2B5EF4-FFF2-40B4-BE49-F238E27FC236}">
                <a16:creationId xmlns:a16="http://schemas.microsoft.com/office/drawing/2014/main" id="{C5809F3D-0200-4EA1-AC83-9D672B3406FC}"/>
              </a:ext>
            </a:extLst>
          </p:cNvPr>
          <p:cNvSpPr txBox="1"/>
          <p:nvPr/>
        </p:nvSpPr>
        <p:spPr>
          <a:xfrm>
            <a:off x="753375" y="1087981"/>
            <a:ext cx="2819400" cy="307777"/>
          </a:xfrm>
          <a:prstGeom prst="rect">
            <a:avLst/>
          </a:prstGeom>
          <a:noFill/>
        </p:spPr>
        <p:txBody>
          <a:bodyPr wrap="square" rtlCol="0">
            <a:spAutoFit/>
          </a:bodyPr>
          <a:lstStyle/>
          <a:p>
            <a:r>
              <a:rPr lang="en-GB" sz="1400" dirty="0">
                <a:solidFill>
                  <a:srgbClr val="6B6B6B"/>
                </a:solidFill>
              </a:rPr>
              <a:t>Integration time: 400 s</a:t>
            </a:r>
          </a:p>
        </p:txBody>
      </p:sp>
    </p:spTree>
    <p:extLst>
      <p:ext uri="{BB962C8B-B14F-4D97-AF65-F5344CB8AC3E}">
        <p14:creationId xmlns:p14="http://schemas.microsoft.com/office/powerpoint/2010/main" val="2657670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6974D5-DCD6-4E05-80E9-E3495FFD4427}"/>
              </a:ext>
            </a:extLst>
          </p:cNvPr>
          <p:cNvPicPr>
            <a:picLocks noChangeAspect="1"/>
          </p:cNvPicPr>
          <p:nvPr/>
        </p:nvPicPr>
        <p:blipFill>
          <a:blip r:embed="rId3"/>
          <a:stretch>
            <a:fillRect/>
          </a:stretch>
        </p:blipFill>
        <p:spPr>
          <a:xfrm>
            <a:off x="610495" y="2529281"/>
            <a:ext cx="5450673" cy="3240000"/>
          </a:xfrm>
          <a:prstGeom prst="rect">
            <a:avLst/>
          </a:prstGeom>
        </p:spPr>
      </p:pic>
      <p:pic>
        <p:nvPicPr>
          <p:cNvPr id="16" name="Picture 15">
            <a:extLst>
              <a:ext uri="{FF2B5EF4-FFF2-40B4-BE49-F238E27FC236}">
                <a16:creationId xmlns:a16="http://schemas.microsoft.com/office/drawing/2014/main" id="{3BEA893D-F91E-4F7F-8B65-2DD70A73BFD7}"/>
              </a:ext>
            </a:extLst>
          </p:cNvPr>
          <p:cNvPicPr>
            <a:picLocks noChangeAspect="1"/>
          </p:cNvPicPr>
          <p:nvPr/>
        </p:nvPicPr>
        <p:blipFill>
          <a:blip r:embed="rId4"/>
          <a:stretch>
            <a:fillRect/>
          </a:stretch>
        </p:blipFill>
        <p:spPr>
          <a:xfrm>
            <a:off x="6095999" y="2600969"/>
            <a:ext cx="5150992" cy="3240000"/>
          </a:xfrm>
          <a:prstGeom prst="rect">
            <a:avLst/>
          </a:prstGeom>
        </p:spPr>
      </p:pic>
      <p:sp>
        <p:nvSpPr>
          <p:cNvPr id="2" name="Title 1"/>
          <p:cNvSpPr>
            <a:spLocks noGrp="1"/>
          </p:cNvSpPr>
          <p:nvPr>
            <p:ph type="title"/>
          </p:nvPr>
        </p:nvSpPr>
        <p:spPr/>
        <p:txBody>
          <a:bodyPr/>
          <a:lstStyle/>
          <a:p>
            <a:r>
              <a:rPr lang="en-GB" dirty="0"/>
              <a:t>Neon and Argon gas-jet </a:t>
            </a:r>
          </a:p>
        </p:txBody>
      </p:sp>
      <p:sp>
        <p:nvSpPr>
          <p:cNvPr id="3" name="Slide Number Placeholder 2"/>
          <p:cNvSpPr>
            <a:spLocks noGrp="1"/>
          </p:cNvSpPr>
          <p:nvPr>
            <p:ph type="sldNum" sz="quarter" idx="12"/>
          </p:nvPr>
        </p:nvSpPr>
        <p:spPr/>
        <p:txBody>
          <a:bodyPr/>
          <a:lstStyle/>
          <a:p>
            <a:fld id="{8211CE53-49BE-4E77-AA51-4D5D527F3FB5}" type="slidenum">
              <a:rPr lang="en-US" smtClean="0"/>
              <a:pPr/>
              <a:t>8</a:t>
            </a:fld>
            <a:endParaRPr lang="en-US" dirty="0"/>
          </a:p>
        </p:txBody>
      </p:sp>
      <p:sp>
        <p:nvSpPr>
          <p:cNvPr id="18" name="TextBox 17"/>
          <p:cNvSpPr txBox="1"/>
          <p:nvPr/>
        </p:nvSpPr>
        <p:spPr>
          <a:xfrm>
            <a:off x="562796" y="1017031"/>
            <a:ext cx="5207338" cy="2062103"/>
          </a:xfrm>
          <a:prstGeom prst="rect">
            <a:avLst/>
          </a:prstGeom>
          <a:noFill/>
        </p:spPr>
        <p:txBody>
          <a:bodyPr wrap="square" rtlCol="0">
            <a:spAutoFit/>
          </a:bodyPr>
          <a:lstStyle/>
          <a:p>
            <a:pPr marL="285750" indent="-285750">
              <a:buFont typeface="Arial" panose="020B0604020202020204" pitchFamily="34" charset="0"/>
              <a:buChar char="•"/>
            </a:pPr>
            <a:r>
              <a:rPr lang="en-GB" sz="1600" dirty="0">
                <a:solidFill>
                  <a:srgbClr val="6B6B6B"/>
                </a:solidFill>
              </a:rPr>
              <a:t>Integration time: 4,000 s (+ 4,000 s for background);</a:t>
            </a:r>
          </a:p>
          <a:p>
            <a:pPr marL="285750" indent="-285750">
              <a:buFont typeface="Arial" panose="020B0604020202020204" pitchFamily="34" charset="0"/>
              <a:buChar char="•"/>
            </a:pPr>
            <a:r>
              <a:rPr lang="en-GB" sz="1600" dirty="0">
                <a:solidFill>
                  <a:srgbClr val="6B6B6B"/>
                </a:solidFill>
              </a:rPr>
              <a:t>Good agreement between normalised profiles of neon and nitrogen;</a:t>
            </a:r>
          </a:p>
          <a:p>
            <a:pPr marL="285750" indent="-285750">
              <a:buFont typeface="Arial" panose="020B0604020202020204" pitchFamily="34" charset="0"/>
              <a:buChar char="•"/>
            </a:pPr>
            <a:r>
              <a:rPr lang="en-GB" sz="1600" dirty="0">
                <a:solidFill>
                  <a:srgbClr val="6B6B6B"/>
                </a:solidFill>
              </a:rPr>
              <a:t>Filter used for Neon: </a:t>
            </a:r>
            <a:r>
              <a:rPr lang="en-GB" sz="1600" dirty="0">
                <a:solidFill>
                  <a:srgbClr val="0093BE"/>
                </a:solidFill>
              </a:rPr>
              <a:t>585 nm with 10 nm bandwidth</a:t>
            </a:r>
          </a:p>
          <a:p>
            <a:pPr marL="285750" indent="-285750">
              <a:buFont typeface="Arial" panose="020B0604020202020204" pitchFamily="34" charset="0"/>
              <a:buChar char="•"/>
            </a:pPr>
            <a:r>
              <a:rPr lang="en-GB" sz="1600" dirty="0">
                <a:solidFill>
                  <a:srgbClr val="6B6B6B"/>
                </a:solidFill>
              </a:rPr>
              <a:t>Number of photons per second from jet: 1.6 per second</a:t>
            </a:r>
          </a:p>
          <a:p>
            <a:pPr marL="285750" indent="-285750">
              <a:buFont typeface="Arial" panose="020B0604020202020204" pitchFamily="34" charset="0"/>
              <a:buChar char="•"/>
            </a:pPr>
            <a:endParaRPr lang="en-GB" sz="1600" dirty="0">
              <a:solidFill>
                <a:srgbClr val="6B6B6B"/>
              </a:solidFill>
            </a:endParaRPr>
          </a:p>
          <a:p>
            <a:pPr marL="285750" indent="-285750">
              <a:buFont typeface="Arial" panose="020B0604020202020204" pitchFamily="34" charset="0"/>
              <a:buChar char="•"/>
            </a:pPr>
            <a:endParaRPr lang="en-GB" sz="1600" dirty="0">
              <a:solidFill>
                <a:srgbClr val="6B6B6B"/>
              </a:solidFill>
            </a:endParaRPr>
          </a:p>
        </p:txBody>
      </p:sp>
      <p:sp>
        <p:nvSpPr>
          <p:cNvPr id="11" name="TextBox 10">
            <a:extLst>
              <a:ext uri="{FF2B5EF4-FFF2-40B4-BE49-F238E27FC236}">
                <a16:creationId xmlns:a16="http://schemas.microsoft.com/office/drawing/2014/main" id="{2C4BB6F8-98DE-42EC-B078-71EE23E38BA3}"/>
              </a:ext>
            </a:extLst>
          </p:cNvPr>
          <p:cNvSpPr txBox="1"/>
          <p:nvPr/>
        </p:nvSpPr>
        <p:spPr>
          <a:xfrm>
            <a:off x="5761058" y="1017031"/>
            <a:ext cx="5791200"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solidFill>
                  <a:srgbClr val="6B6B6B"/>
                </a:solidFill>
              </a:rPr>
              <a:t>Integration time: 4,000 s (+ 4,000 s for background);</a:t>
            </a:r>
          </a:p>
          <a:p>
            <a:pPr marL="285750" indent="-285750">
              <a:buFont typeface="Arial" panose="020B0604020202020204" pitchFamily="34" charset="0"/>
              <a:buChar char="•"/>
            </a:pPr>
            <a:r>
              <a:rPr lang="en-GB" sz="1600" dirty="0">
                <a:solidFill>
                  <a:srgbClr val="6B6B6B"/>
                </a:solidFill>
              </a:rPr>
              <a:t>Filter used for Neon: </a:t>
            </a:r>
            <a:r>
              <a:rPr lang="en-GB" sz="1600" dirty="0">
                <a:solidFill>
                  <a:srgbClr val="0093BE"/>
                </a:solidFill>
              </a:rPr>
              <a:t>476 nm with 10 nm bandwidth</a:t>
            </a:r>
            <a:endParaRPr lang="en-GB" sz="1600" dirty="0">
              <a:solidFill>
                <a:srgbClr val="6B6B6B"/>
              </a:solidFill>
            </a:endParaRPr>
          </a:p>
          <a:p>
            <a:pPr marL="285750" indent="-285750">
              <a:buFont typeface="Arial" panose="020B0604020202020204" pitchFamily="34" charset="0"/>
              <a:buChar char="•"/>
            </a:pPr>
            <a:r>
              <a:rPr lang="en-GB" sz="1600" dirty="0">
                <a:solidFill>
                  <a:srgbClr val="6B6B6B"/>
                </a:solidFill>
              </a:rPr>
              <a:t>The background was subtracted from the gas jet image </a:t>
            </a:r>
          </a:p>
          <a:p>
            <a:pPr marL="285750" indent="-285750">
              <a:buFont typeface="Arial" panose="020B0604020202020204" pitchFamily="34" charset="0"/>
              <a:buChar char="•"/>
            </a:pPr>
            <a:r>
              <a:rPr lang="en-GB" sz="1600" dirty="0">
                <a:solidFill>
                  <a:srgbClr val="6B6B6B"/>
                </a:solidFill>
              </a:rPr>
              <a:t>Number of photons per second from jet: 1.3 per second.</a:t>
            </a:r>
          </a:p>
        </p:txBody>
      </p:sp>
      <p:cxnSp>
        <p:nvCxnSpPr>
          <p:cNvPr id="10" name="Straight Arrow Connector 9">
            <a:extLst>
              <a:ext uri="{FF2B5EF4-FFF2-40B4-BE49-F238E27FC236}">
                <a16:creationId xmlns:a16="http://schemas.microsoft.com/office/drawing/2014/main" id="{E3862857-3AC1-4A11-8E0D-7225218BD10A}"/>
              </a:ext>
            </a:extLst>
          </p:cNvPr>
          <p:cNvCxnSpPr/>
          <p:nvPr/>
        </p:nvCxnSpPr>
        <p:spPr>
          <a:xfrm>
            <a:off x="3166465" y="4174750"/>
            <a:ext cx="338735"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4" name="TextBox 13">
            <a:extLst>
              <a:ext uri="{FF2B5EF4-FFF2-40B4-BE49-F238E27FC236}">
                <a16:creationId xmlns:a16="http://schemas.microsoft.com/office/drawing/2014/main" id="{3B650003-0A04-4924-94AE-5C63C7D808BC}"/>
              </a:ext>
            </a:extLst>
          </p:cNvPr>
          <p:cNvSpPr txBox="1"/>
          <p:nvPr/>
        </p:nvSpPr>
        <p:spPr>
          <a:xfrm>
            <a:off x="3590925" y="3886588"/>
            <a:ext cx="1381125" cy="276999"/>
          </a:xfrm>
          <a:prstGeom prst="rect">
            <a:avLst/>
          </a:prstGeom>
          <a:noFill/>
        </p:spPr>
        <p:txBody>
          <a:bodyPr wrap="square" rtlCol="0">
            <a:spAutoFit/>
          </a:bodyPr>
          <a:lstStyle/>
          <a:p>
            <a:r>
              <a:rPr lang="en-US" sz="1200" b="1" dirty="0"/>
              <a:t>FWHM = 1.5 mm</a:t>
            </a:r>
            <a:endParaRPr lang="en-GB" sz="1200" b="1" dirty="0"/>
          </a:p>
        </p:txBody>
      </p:sp>
      <p:cxnSp>
        <p:nvCxnSpPr>
          <p:cNvPr id="17" name="Straight Arrow Connector 16">
            <a:extLst>
              <a:ext uri="{FF2B5EF4-FFF2-40B4-BE49-F238E27FC236}">
                <a16:creationId xmlns:a16="http://schemas.microsoft.com/office/drawing/2014/main" id="{3DE2731B-4D32-4854-A08D-A1DC95EAC899}"/>
              </a:ext>
            </a:extLst>
          </p:cNvPr>
          <p:cNvCxnSpPr>
            <a:cxnSpLocks/>
          </p:cNvCxnSpPr>
          <p:nvPr/>
        </p:nvCxnSpPr>
        <p:spPr>
          <a:xfrm>
            <a:off x="9129115" y="3907664"/>
            <a:ext cx="300635"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20" name="TextBox 19">
            <a:extLst>
              <a:ext uri="{FF2B5EF4-FFF2-40B4-BE49-F238E27FC236}">
                <a16:creationId xmlns:a16="http://schemas.microsoft.com/office/drawing/2014/main" id="{3F80CD05-AD94-44DD-A7D8-671311390C68}"/>
              </a:ext>
            </a:extLst>
          </p:cNvPr>
          <p:cNvSpPr txBox="1"/>
          <p:nvPr/>
        </p:nvSpPr>
        <p:spPr>
          <a:xfrm>
            <a:off x="7671790" y="3429000"/>
            <a:ext cx="1381125" cy="276999"/>
          </a:xfrm>
          <a:prstGeom prst="rect">
            <a:avLst/>
          </a:prstGeom>
          <a:noFill/>
        </p:spPr>
        <p:txBody>
          <a:bodyPr wrap="square" rtlCol="0">
            <a:spAutoFit/>
          </a:bodyPr>
          <a:lstStyle/>
          <a:p>
            <a:r>
              <a:rPr lang="en-US" sz="1200" b="1" dirty="0"/>
              <a:t>FWHM = 1.5 mm</a:t>
            </a:r>
            <a:endParaRPr lang="en-GB" sz="1200" b="1" dirty="0"/>
          </a:p>
        </p:txBody>
      </p:sp>
    </p:spTree>
    <p:extLst>
      <p:ext uri="{BB962C8B-B14F-4D97-AF65-F5344CB8AC3E}">
        <p14:creationId xmlns:p14="http://schemas.microsoft.com/office/powerpoint/2010/main" val="2226700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7" name="Picture 1206">
            <a:extLst>
              <a:ext uri="{FF2B5EF4-FFF2-40B4-BE49-F238E27FC236}">
                <a16:creationId xmlns:a16="http://schemas.microsoft.com/office/drawing/2014/main" id="{ADBF6734-3FE3-47CF-B453-CE073F468E7F}"/>
              </a:ext>
            </a:extLst>
          </p:cNvPr>
          <p:cNvPicPr>
            <a:picLocks noChangeAspect="1"/>
          </p:cNvPicPr>
          <p:nvPr/>
        </p:nvPicPr>
        <p:blipFill>
          <a:blip r:embed="rId3"/>
          <a:stretch>
            <a:fillRect/>
          </a:stretch>
        </p:blipFill>
        <p:spPr>
          <a:xfrm>
            <a:off x="10039443" y="2391276"/>
            <a:ext cx="1583597" cy="3600000"/>
          </a:xfrm>
          <a:prstGeom prst="rect">
            <a:avLst/>
          </a:prstGeom>
        </p:spPr>
      </p:pic>
      <p:pic>
        <p:nvPicPr>
          <p:cNvPr id="1134" name="Picture 1133">
            <a:extLst>
              <a:ext uri="{FF2B5EF4-FFF2-40B4-BE49-F238E27FC236}">
                <a16:creationId xmlns:a16="http://schemas.microsoft.com/office/drawing/2014/main" id="{AB80E86D-3855-45F4-A9A5-75CD5880128F}"/>
              </a:ext>
            </a:extLst>
          </p:cNvPr>
          <p:cNvPicPr>
            <a:picLocks noChangeAspect="1"/>
          </p:cNvPicPr>
          <p:nvPr/>
        </p:nvPicPr>
        <p:blipFill>
          <a:blip r:embed="rId4"/>
          <a:stretch>
            <a:fillRect/>
          </a:stretch>
        </p:blipFill>
        <p:spPr>
          <a:xfrm>
            <a:off x="7762741" y="2391276"/>
            <a:ext cx="1308481" cy="3600000"/>
          </a:xfrm>
          <a:prstGeom prst="rect">
            <a:avLst/>
          </a:prstGeom>
        </p:spPr>
      </p:pic>
      <p:sp>
        <p:nvSpPr>
          <p:cNvPr id="2" name="Title 1"/>
          <p:cNvSpPr>
            <a:spLocks noGrp="1"/>
          </p:cNvSpPr>
          <p:nvPr>
            <p:ph type="title"/>
          </p:nvPr>
        </p:nvSpPr>
        <p:spPr>
          <a:xfrm>
            <a:off x="816864" y="175078"/>
            <a:ext cx="11161775" cy="653142"/>
          </a:xfrm>
        </p:spPr>
        <p:txBody>
          <a:bodyPr/>
          <a:lstStyle/>
          <a:p>
            <a:pPr algn="ctr"/>
            <a:r>
              <a:rPr lang="en-GB" dirty="0"/>
              <a:t>Density measurements with pin-hole gauge </a:t>
            </a:r>
          </a:p>
        </p:txBody>
      </p:sp>
      <p:sp>
        <p:nvSpPr>
          <p:cNvPr id="3" name="Slide Number Placeholder 2"/>
          <p:cNvSpPr>
            <a:spLocks noGrp="1"/>
          </p:cNvSpPr>
          <p:nvPr>
            <p:ph type="sldNum" sz="quarter" idx="12"/>
          </p:nvPr>
        </p:nvSpPr>
        <p:spPr/>
        <p:txBody>
          <a:bodyPr/>
          <a:lstStyle/>
          <a:p>
            <a:fld id="{8211CE53-49BE-4E77-AA51-4D5D527F3FB5}" type="slidenum">
              <a:rPr lang="en-US" smtClean="0"/>
              <a:pPr/>
              <a:t>9</a:t>
            </a:fld>
            <a:endParaRPr lang="en-US" dirty="0"/>
          </a:p>
        </p:txBody>
      </p:sp>
      <p:sp>
        <p:nvSpPr>
          <p:cNvPr id="4" name="Content Placeholder 3"/>
          <p:cNvSpPr>
            <a:spLocks noGrp="1"/>
          </p:cNvSpPr>
          <p:nvPr>
            <p:ph sz="quarter" idx="1"/>
          </p:nvPr>
        </p:nvSpPr>
        <p:spPr>
          <a:xfrm>
            <a:off x="816864" y="990600"/>
            <a:ext cx="10871200" cy="5105400"/>
          </a:xfrm>
        </p:spPr>
        <p:txBody>
          <a:bodyPr>
            <a:normAutofit/>
          </a:bodyPr>
          <a:lstStyle/>
          <a:p>
            <a:pPr algn="l"/>
            <a:r>
              <a:rPr lang="en-GB" sz="2000" dirty="0"/>
              <a:t>A scan was taken using the pin-hole opening for nitrogen, neon and argon under similar experimental conditions. (30 </a:t>
            </a:r>
            <a:r>
              <a:rPr lang="en-GB" sz="2000" dirty="0">
                <a:latin typeface="Symbol" panose="05050102010706020507" pitchFamily="18" charset="2"/>
              </a:rPr>
              <a:t>m</a:t>
            </a:r>
            <a:r>
              <a:rPr lang="en-GB" sz="2000" dirty="0"/>
              <a:t>m nozzle at optimum nozzle-skimmer distance and third skimmer set vertically).</a:t>
            </a:r>
          </a:p>
          <a:p>
            <a:pPr algn="l"/>
            <a:r>
              <a:rPr lang="en-GB" sz="2000" dirty="0"/>
              <a:t>Density measured by :</a:t>
            </a:r>
          </a:p>
          <a:p>
            <a:pPr marL="800088" lvl="1" indent="-342900" algn="l">
              <a:buFont typeface="+mj-lt"/>
              <a:buAutoNum type="arabicPeriod"/>
            </a:pPr>
            <a:endParaRPr lang="en-GB" sz="1600" dirty="0"/>
          </a:p>
        </p:txBody>
      </p:sp>
      <p:cxnSp>
        <p:nvCxnSpPr>
          <p:cNvPr id="9" name="Straight Arrow Connector 8"/>
          <p:cNvCxnSpPr>
            <a:cxnSpLocks/>
          </p:cNvCxnSpPr>
          <p:nvPr/>
        </p:nvCxnSpPr>
        <p:spPr>
          <a:xfrm>
            <a:off x="8228814" y="5259756"/>
            <a:ext cx="299927"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7391510" y="5144222"/>
            <a:ext cx="954107" cy="369332"/>
          </a:xfrm>
          <a:prstGeom prst="rect">
            <a:avLst/>
          </a:prstGeom>
          <a:noFill/>
        </p:spPr>
        <p:txBody>
          <a:bodyPr wrap="none" rtlCol="0">
            <a:spAutoFit/>
          </a:bodyPr>
          <a:lstStyle/>
          <a:p>
            <a:r>
              <a:rPr lang="en-GB" dirty="0">
                <a:solidFill>
                  <a:srgbClr val="6B6B6B"/>
                </a:solidFill>
              </a:rPr>
              <a:t>0.7 mm</a:t>
            </a:r>
          </a:p>
        </p:txBody>
      </p:sp>
      <p:cxnSp>
        <p:nvCxnSpPr>
          <p:cNvPr id="13" name="Straight Arrow Connector 12"/>
          <p:cNvCxnSpPr/>
          <p:nvPr/>
        </p:nvCxnSpPr>
        <p:spPr>
          <a:xfrm>
            <a:off x="7762741" y="3114215"/>
            <a:ext cx="0" cy="167640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6849505" y="3316424"/>
            <a:ext cx="954107" cy="369332"/>
          </a:xfrm>
          <a:prstGeom prst="rect">
            <a:avLst/>
          </a:prstGeom>
          <a:noFill/>
        </p:spPr>
        <p:txBody>
          <a:bodyPr wrap="none" rtlCol="0">
            <a:spAutoFit/>
          </a:bodyPr>
          <a:lstStyle/>
          <a:p>
            <a:r>
              <a:rPr lang="en-GB" dirty="0">
                <a:solidFill>
                  <a:srgbClr val="6B6B6B"/>
                </a:solidFill>
              </a:rPr>
              <a:t>6.3 mm</a:t>
            </a:r>
          </a:p>
        </p:txBody>
      </p:sp>
      <p:sp>
        <p:nvSpPr>
          <p:cNvPr id="15" name="TextBox 14"/>
          <p:cNvSpPr txBox="1"/>
          <p:nvPr/>
        </p:nvSpPr>
        <p:spPr>
          <a:xfrm>
            <a:off x="4100057" y="5494048"/>
            <a:ext cx="1056700" cy="369332"/>
          </a:xfrm>
          <a:prstGeom prst="rect">
            <a:avLst/>
          </a:prstGeom>
          <a:noFill/>
        </p:spPr>
        <p:txBody>
          <a:bodyPr wrap="none" rtlCol="0">
            <a:spAutoFit/>
          </a:bodyPr>
          <a:lstStyle/>
          <a:p>
            <a:r>
              <a:rPr lang="en-GB" dirty="0">
                <a:solidFill>
                  <a:srgbClr val="6B6B6B"/>
                </a:solidFill>
              </a:rPr>
              <a:t>Nitrogen</a:t>
            </a:r>
          </a:p>
        </p:txBody>
      </p:sp>
      <p:sp>
        <p:nvSpPr>
          <p:cNvPr id="16" name="TextBox 15"/>
          <p:cNvSpPr txBox="1"/>
          <p:nvPr/>
        </p:nvSpPr>
        <p:spPr>
          <a:xfrm>
            <a:off x="6551905" y="5463459"/>
            <a:ext cx="736099" cy="369332"/>
          </a:xfrm>
          <a:prstGeom prst="rect">
            <a:avLst/>
          </a:prstGeom>
          <a:noFill/>
        </p:spPr>
        <p:txBody>
          <a:bodyPr wrap="none" rtlCol="0">
            <a:spAutoFit/>
          </a:bodyPr>
          <a:lstStyle/>
          <a:p>
            <a:r>
              <a:rPr lang="en-GB" dirty="0">
                <a:solidFill>
                  <a:srgbClr val="6B6B6B"/>
                </a:solidFill>
              </a:rPr>
              <a:t>Neon</a:t>
            </a:r>
          </a:p>
        </p:txBody>
      </p:sp>
      <p:sp>
        <p:nvSpPr>
          <p:cNvPr id="17" name="TextBox 16"/>
          <p:cNvSpPr txBox="1"/>
          <p:nvPr/>
        </p:nvSpPr>
        <p:spPr>
          <a:xfrm>
            <a:off x="9313838" y="5515821"/>
            <a:ext cx="800219" cy="369332"/>
          </a:xfrm>
          <a:prstGeom prst="rect">
            <a:avLst/>
          </a:prstGeom>
          <a:noFill/>
        </p:spPr>
        <p:txBody>
          <a:bodyPr wrap="none" rtlCol="0">
            <a:spAutoFit/>
          </a:bodyPr>
          <a:lstStyle/>
          <a:p>
            <a:r>
              <a:rPr lang="en-GB" dirty="0">
                <a:solidFill>
                  <a:srgbClr val="6B6B6B"/>
                </a:solidFill>
              </a:rPr>
              <a:t>Argon</a:t>
            </a:r>
          </a:p>
        </p:txBody>
      </p:sp>
      <p:pic>
        <p:nvPicPr>
          <p:cNvPr id="10" name="Picture 9" descr="A screenshot of a cell phone&#10;&#10;Description automatically generated">
            <a:extLst>
              <a:ext uri="{FF2B5EF4-FFF2-40B4-BE49-F238E27FC236}">
                <a16:creationId xmlns:a16="http://schemas.microsoft.com/office/drawing/2014/main" id="{E6C2E235-682A-47A3-ADFA-5133A6CFE3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0797" y="1831420"/>
            <a:ext cx="1924553" cy="575013"/>
          </a:xfrm>
          <a:prstGeom prst="rect">
            <a:avLst/>
          </a:prstGeom>
        </p:spPr>
      </p:pic>
      <p:pic>
        <p:nvPicPr>
          <p:cNvPr id="1054" name="Picture 1053">
            <a:extLst>
              <a:ext uri="{FF2B5EF4-FFF2-40B4-BE49-F238E27FC236}">
                <a16:creationId xmlns:a16="http://schemas.microsoft.com/office/drawing/2014/main" id="{DB969708-1AE5-4BBC-90D7-68A8A487C43D}"/>
              </a:ext>
            </a:extLst>
          </p:cNvPr>
          <p:cNvPicPr>
            <a:picLocks noChangeAspect="1"/>
          </p:cNvPicPr>
          <p:nvPr/>
        </p:nvPicPr>
        <p:blipFill>
          <a:blip r:embed="rId6"/>
          <a:stretch>
            <a:fillRect/>
          </a:stretch>
        </p:blipFill>
        <p:spPr>
          <a:xfrm>
            <a:off x="5070150" y="2443638"/>
            <a:ext cx="1308481" cy="3600000"/>
          </a:xfrm>
          <a:prstGeom prst="rect">
            <a:avLst/>
          </a:prstGeom>
        </p:spPr>
      </p:pic>
      <p:sp>
        <p:nvSpPr>
          <p:cNvPr id="318" name="Rectangle 317">
            <a:extLst>
              <a:ext uri="{FF2B5EF4-FFF2-40B4-BE49-F238E27FC236}">
                <a16:creationId xmlns:a16="http://schemas.microsoft.com/office/drawing/2014/main" id="{31D93DA9-73A4-438B-9BD0-6234694CC743}"/>
              </a:ext>
            </a:extLst>
          </p:cNvPr>
          <p:cNvSpPr/>
          <p:nvPr/>
        </p:nvSpPr>
        <p:spPr>
          <a:xfrm>
            <a:off x="3245101" y="4726356"/>
            <a:ext cx="609600" cy="1066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9" name="Isosceles Triangle 318">
            <a:extLst>
              <a:ext uri="{FF2B5EF4-FFF2-40B4-BE49-F238E27FC236}">
                <a16:creationId xmlns:a16="http://schemas.microsoft.com/office/drawing/2014/main" id="{0C7AC596-32B6-437A-87B7-F5967F3F4223}"/>
              </a:ext>
            </a:extLst>
          </p:cNvPr>
          <p:cNvSpPr/>
          <p:nvPr/>
        </p:nvSpPr>
        <p:spPr>
          <a:xfrm rot="16200000">
            <a:off x="1917316" y="4135806"/>
            <a:ext cx="381000" cy="2247900"/>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0" name="Rectangle 319">
            <a:extLst>
              <a:ext uri="{FF2B5EF4-FFF2-40B4-BE49-F238E27FC236}">
                <a16:creationId xmlns:a16="http://schemas.microsoft.com/office/drawing/2014/main" id="{7BD69681-F3E8-4898-8298-657A9F6C7679}"/>
              </a:ext>
            </a:extLst>
          </p:cNvPr>
          <p:cNvSpPr/>
          <p:nvPr/>
        </p:nvSpPr>
        <p:spPr>
          <a:xfrm>
            <a:off x="3958320" y="3219334"/>
            <a:ext cx="609600" cy="419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1" name="TextBox 320">
            <a:extLst>
              <a:ext uri="{FF2B5EF4-FFF2-40B4-BE49-F238E27FC236}">
                <a16:creationId xmlns:a16="http://schemas.microsoft.com/office/drawing/2014/main" id="{5DF42A78-BA43-47D6-8794-C65769D2DF92}"/>
              </a:ext>
            </a:extLst>
          </p:cNvPr>
          <p:cNvSpPr txBox="1"/>
          <p:nvPr/>
        </p:nvSpPr>
        <p:spPr>
          <a:xfrm>
            <a:off x="805001" y="5004760"/>
            <a:ext cx="943151" cy="523220"/>
          </a:xfrm>
          <a:prstGeom prst="rect">
            <a:avLst/>
          </a:prstGeom>
          <a:noFill/>
        </p:spPr>
        <p:txBody>
          <a:bodyPr wrap="square" rtlCol="0">
            <a:spAutoFit/>
          </a:bodyPr>
          <a:lstStyle/>
          <a:p>
            <a:r>
              <a:rPr lang="en-GB" sz="1400" b="1" dirty="0">
                <a:solidFill>
                  <a:srgbClr val="6B6B6B"/>
                </a:solidFill>
              </a:rPr>
              <a:t>Third skimmer</a:t>
            </a:r>
          </a:p>
        </p:txBody>
      </p:sp>
      <p:sp>
        <p:nvSpPr>
          <p:cNvPr id="322" name="Trapezoid 321">
            <a:extLst>
              <a:ext uri="{FF2B5EF4-FFF2-40B4-BE49-F238E27FC236}">
                <a16:creationId xmlns:a16="http://schemas.microsoft.com/office/drawing/2014/main" id="{FBD98527-8DE1-44B8-9324-E313B56A16C7}"/>
              </a:ext>
            </a:extLst>
          </p:cNvPr>
          <p:cNvSpPr/>
          <p:nvPr/>
        </p:nvSpPr>
        <p:spPr>
          <a:xfrm rot="16200000">
            <a:off x="3411480" y="4878391"/>
            <a:ext cx="109591" cy="757801"/>
          </a:xfrm>
          <a:prstGeom prst="trapezoid">
            <a:avLst>
              <a:gd name="adj" fmla="val 42820"/>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23" name="Straight Arrow Connector 322">
            <a:extLst>
              <a:ext uri="{FF2B5EF4-FFF2-40B4-BE49-F238E27FC236}">
                <a16:creationId xmlns:a16="http://schemas.microsoft.com/office/drawing/2014/main" id="{E5098213-67CE-4F84-BA2F-9D562BD0380D}"/>
              </a:ext>
            </a:extLst>
          </p:cNvPr>
          <p:cNvCxnSpPr/>
          <p:nvPr/>
        </p:nvCxnSpPr>
        <p:spPr>
          <a:xfrm>
            <a:off x="3245101" y="5945556"/>
            <a:ext cx="609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24" name="TextBox 323">
            <a:extLst>
              <a:ext uri="{FF2B5EF4-FFF2-40B4-BE49-F238E27FC236}">
                <a16:creationId xmlns:a16="http://schemas.microsoft.com/office/drawing/2014/main" id="{707DF080-E5E6-4B5A-AF0C-866C60EEB1E8}"/>
              </a:ext>
            </a:extLst>
          </p:cNvPr>
          <p:cNvSpPr txBox="1"/>
          <p:nvPr/>
        </p:nvSpPr>
        <p:spPr>
          <a:xfrm>
            <a:off x="2998259" y="5961510"/>
            <a:ext cx="1250521" cy="382508"/>
          </a:xfrm>
          <a:prstGeom prst="rect">
            <a:avLst/>
          </a:prstGeom>
          <a:noFill/>
        </p:spPr>
        <p:txBody>
          <a:bodyPr wrap="square" rtlCol="0">
            <a:spAutoFit/>
          </a:bodyPr>
          <a:lstStyle/>
          <a:p>
            <a:r>
              <a:rPr lang="en-GB" dirty="0">
                <a:solidFill>
                  <a:srgbClr val="6B6B6B"/>
                </a:solidFill>
              </a:rPr>
              <a:t>D: 40 mm</a:t>
            </a:r>
          </a:p>
        </p:txBody>
      </p:sp>
      <p:pic>
        <p:nvPicPr>
          <p:cNvPr id="325" name="Content Placeholder 5">
            <a:extLst>
              <a:ext uri="{FF2B5EF4-FFF2-40B4-BE49-F238E27FC236}">
                <a16:creationId xmlns:a16="http://schemas.microsoft.com/office/drawing/2014/main" id="{FCE7ECAC-4E1E-47FB-B002-DB8BD98ED3D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6351" t="50854" r="14068"/>
          <a:stretch/>
        </p:blipFill>
        <p:spPr bwMode="auto">
          <a:xfrm>
            <a:off x="1170457" y="2605923"/>
            <a:ext cx="2729113" cy="1958103"/>
          </a:xfrm>
          <a:prstGeom prst="rect">
            <a:avLst/>
          </a:prstGeom>
          <a:noFill/>
          <a:ln>
            <a:noFill/>
          </a:ln>
        </p:spPr>
      </p:pic>
      <p:sp>
        <p:nvSpPr>
          <p:cNvPr id="5" name="TextBox 4">
            <a:extLst>
              <a:ext uri="{FF2B5EF4-FFF2-40B4-BE49-F238E27FC236}">
                <a16:creationId xmlns:a16="http://schemas.microsoft.com/office/drawing/2014/main" id="{5E709757-7A97-4AC8-84D6-B7F296573EC9}"/>
              </a:ext>
            </a:extLst>
          </p:cNvPr>
          <p:cNvSpPr txBox="1"/>
          <p:nvPr/>
        </p:nvSpPr>
        <p:spPr>
          <a:xfrm>
            <a:off x="5456350" y="5562324"/>
            <a:ext cx="273269" cy="230832"/>
          </a:xfrm>
          <a:prstGeom prst="rect">
            <a:avLst/>
          </a:prstGeom>
          <a:solidFill>
            <a:schemeClr val="bg1"/>
          </a:solidFill>
        </p:spPr>
        <p:txBody>
          <a:bodyPr wrap="square" rtlCol="0">
            <a:spAutoFit/>
          </a:bodyPr>
          <a:lstStyle/>
          <a:p>
            <a:endParaRPr lang="en-GB" sz="900" dirty="0"/>
          </a:p>
        </p:txBody>
      </p:sp>
      <p:sp>
        <p:nvSpPr>
          <p:cNvPr id="6" name="Rectangle 5">
            <a:extLst>
              <a:ext uri="{FF2B5EF4-FFF2-40B4-BE49-F238E27FC236}">
                <a16:creationId xmlns:a16="http://schemas.microsoft.com/office/drawing/2014/main" id="{A9348DFF-876A-4DC2-96EC-BF83355749BC}"/>
              </a:ext>
            </a:extLst>
          </p:cNvPr>
          <p:cNvSpPr/>
          <p:nvPr/>
        </p:nvSpPr>
        <p:spPr>
          <a:xfrm>
            <a:off x="5371241" y="5550670"/>
            <a:ext cx="263214" cy="261610"/>
          </a:xfrm>
          <a:prstGeom prst="rect">
            <a:avLst/>
          </a:prstGeom>
        </p:spPr>
        <p:txBody>
          <a:bodyPr wrap="none">
            <a:spAutoFit/>
          </a:bodyPr>
          <a:lstStyle/>
          <a:p>
            <a:r>
              <a:rPr lang="en-GB" sz="1100" dirty="0"/>
              <a:t>0</a:t>
            </a:r>
          </a:p>
        </p:txBody>
      </p:sp>
      <p:sp>
        <p:nvSpPr>
          <p:cNvPr id="27" name="TextBox 26">
            <a:extLst>
              <a:ext uri="{FF2B5EF4-FFF2-40B4-BE49-F238E27FC236}">
                <a16:creationId xmlns:a16="http://schemas.microsoft.com/office/drawing/2014/main" id="{E7CB6406-879B-49CA-8FBD-116F14BE0042}"/>
              </a:ext>
            </a:extLst>
          </p:cNvPr>
          <p:cNvSpPr txBox="1"/>
          <p:nvPr/>
        </p:nvSpPr>
        <p:spPr>
          <a:xfrm>
            <a:off x="8143712" y="5533065"/>
            <a:ext cx="273269" cy="230832"/>
          </a:xfrm>
          <a:prstGeom prst="rect">
            <a:avLst/>
          </a:prstGeom>
          <a:solidFill>
            <a:schemeClr val="bg1"/>
          </a:solidFill>
        </p:spPr>
        <p:txBody>
          <a:bodyPr wrap="square" rtlCol="0">
            <a:spAutoFit/>
          </a:bodyPr>
          <a:lstStyle/>
          <a:p>
            <a:endParaRPr lang="en-GB" sz="900" dirty="0"/>
          </a:p>
        </p:txBody>
      </p:sp>
      <p:sp>
        <p:nvSpPr>
          <p:cNvPr id="26" name="Rectangle 25">
            <a:extLst>
              <a:ext uri="{FF2B5EF4-FFF2-40B4-BE49-F238E27FC236}">
                <a16:creationId xmlns:a16="http://schemas.microsoft.com/office/drawing/2014/main" id="{B44E521F-3888-4635-9BA7-EB7B082677A9}"/>
              </a:ext>
            </a:extLst>
          </p:cNvPr>
          <p:cNvSpPr/>
          <p:nvPr/>
        </p:nvSpPr>
        <p:spPr>
          <a:xfrm>
            <a:off x="8061650" y="5496607"/>
            <a:ext cx="263214" cy="261610"/>
          </a:xfrm>
          <a:prstGeom prst="rect">
            <a:avLst/>
          </a:prstGeom>
        </p:spPr>
        <p:txBody>
          <a:bodyPr wrap="none">
            <a:spAutoFit/>
          </a:bodyPr>
          <a:lstStyle/>
          <a:p>
            <a:r>
              <a:rPr lang="en-GB" sz="1100" dirty="0"/>
              <a:t>0</a:t>
            </a:r>
          </a:p>
        </p:txBody>
      </p:sp>
    </p:spTree>
    <p:extLst>
      <p:ext uri="{BB962C8B-B14F-4D97-AF65-F5344CB8AC3E}">
        <p14:creationId xmlns:p14="http://schemas.microsoft.com/office/powerpoint/2010/main" val="32381343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87.9"/>
</p:tagLst>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TCC- 21-9-17" id="{E9460683-AF7B-4352-BEDB-FDF13C5EBC03}" vid="{C702D0A8-E5D3-44BE-8DAA-1E0B3E844E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4384</TotalTime>
  <Words>2042</Words>
  <Application>Microsoft Office PowerPoint</Application>
  <PresentationFormat>Widescreen</PresentationFormat>
  <Paragraphs>303</Paragraphs>
  <Slides>22</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Cambria Math</vt:lpstr>
      <vt:lpstr>Corbel</vt:lpstr>
      <vt:lpstr>Symbol</vt:lpstr>
      <vt:lpstr>Times New Roman</vt:lpstr>
      <vt:lpstr>Wingdings</vt:lpstr>
      <vt:lpstr>Thème Office</vt:lpstr>
      <vt:lpstr>Gas jet diagnostics for hollow electron lens</vt:lpstr>
      <vt:lpstr>PowerPoint Presentation</vt:lpstr>
      <vt:lpstr>PowerPoint Presentation</vt:lpstr>
      <vt:lpstr>PowerPoint Presentation</vt:lpstr>
      <vt:lpstr>Prototype (v2) at the Cockcroft Institute</vt:lpstr>
      <vt:lpstr>Photon counting method</vt:lpstr>
      <vt:lpstr>Working gas test: Nitrogen gas jet</vt:lpstr>
      <vt:lpstr>Neon and Argon gas-jet </vt:lpstr>
      <vt:lpstr>Density measurements with pin-hole gauge </vt:lpstr>
      <vt:lpstr>Summary: working gases in lab condition</vt:lpstr>
      <vt:lpstr>Estimation for HEL condition</vt:lpstr>
      <vt:lpstr>BIF test during Run 2</vt:lpstr>
      <vt:lpstr>Challenge of BGC for HEL </vt:lpstr>
      <vt:lpstr>Compact design for gas jet generation </vt:lpstr>
      <vt:lpstr>PowerPoint Presentation</vt:lpstr>
      <vt:lpstr>Plans for v3 gas jet for HEL test stand</vt:lpstr>
      <vt:lpstr>HL-LHC-UK Phase II</vt:lpstr>
      <vt:lpstr>HL-LHC-UK Phase II</vt:lpstr>
      <vt:lpstr>HL-LHC-UK Phase II</vt:lpstr>
      <vt:lpstr>HEL integration with gas jet monitor</vt:lpstr>
      <vt:lpstr>Summary</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Beam-Gas Curtain (BGC) profile monitor: Progress with gas jet testing</dc:title>
  <dc:creator>Zhang Hower</dc:creator>
  <cp:lastModifiedBy>Hao</cp:lastModifiedBy>
  <cp:revision>131</cp:revision>
  <dcterms:created xsi:type="dcterms:W3CDTF">2018-10-11T21:08:42Z</dcterms:created>
  <dcterms:modified xsi:type="dcterms:W3CDTF">2019-10-16T10:36:32Z</dcterms:modified>
</cp:coreProperties>
</file>