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591" r:id="rId3"/>
    <p:sldId id="599" r:id="rId4"/>
    <p:sldId id="601" r:id="rId5"/>
    <p:sldId id="602" r:id="rId6"/>
    <p:sldId id="550" r:id="rId7"/>
    <p:sldId id="605" r:id="rId8"/>
    <p:sldId id="604" r:id="rId9"/>
    <p:sldId id="606" r:id="rId10"/>
    <p:sldId id="607" r:id="rId11"/>
    <p:sldId id="780" r:id="rId12"/>
    <p:sldId id="608" r:id="rId13"/>
    <p:sldId id="781" r:id="rId14"/>
    <p:sldId id="609" r:id="rId15"/>
    <p:sldId id="782" r:id="rId16"/>
    <p:sldId id="626" r:id="rId17"/>
    <p:sldId id="783" r:id="rId18"/>
    <p:sldId id="628" r:id="rId19"/>
    <p:sldId id="631" r:id="rId20"/>
    <p:sldId id="627" r:id="rId21"/>
    <p:sldId id="632" r:id="rId22"/>
    <p:sldId id="773" r:id="rId23"/>
    <p:sldId id="758" r:id="rId24"/>
    <p:sldId id="774" r:id="rId25"/>
    <p:sldId id="771" r:id="rId26"/>
    <p:sldId id="784" r:id="rId27"/>
    <p:sldId id="633" r:id="rId28"/>
    <p:sldId id="775" r:id="rId29"/>
    <p:sldId id="776" r:id="rId30"/>
    <p:sldId id="777" r:id="rId31"/>
    <p:sldId id="785" r:id="rId32"/>
    <p:sldId id="751" r:id="rId33"/>
    <p:sldId id="75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056"/>
    <p:restoredTop sz="94654"/>
  </p:normalViewPr>
  <p:slideViewPr>
    <p:cSldViewPr snapToGrid="0" snapToObjects="1">
      <p:cViewPr varScale="1">
        <p:scale>
          <a:sx n="139" d="100"/>
          <a:sy n="139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1A45A-3103-4142-ADDB-F869C2FE13FB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EE8A8-C24A-374C-8E80-97913DFA0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0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02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10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59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57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9537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94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77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27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4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3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8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6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9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6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89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FE560-CBF7-FB4C-B20E-DA2F0899B1E9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28A02-CFD2-5B4C-9C84-7C13F6E0C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7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269275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88971/" TargetMode="External"/><Relationship Id="rId5" Type="http://schemas.openxmlformats.org/officeDocument/2006/relationships/hyperlink" Target="http://cds.cern.ch/record/2636658" TargetMode="Externa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indico.cern.ch/event/776089/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269275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50136/" TargetMode="External"/><Relationship Id="rId4" Type="http://schemas.openxmlformats.org/officeDocument/2006/relationships/hyperlink" Target="https://indico.cern.ch/event/800615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264371" y="1727803"/>
            <a:ext cx="6615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Calibri" pitchFamily="34" charset="0"/>
              </a:rPr>
              <a:t>Status of the electron cloud simulations for HL-LHC: build-up and instabilities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925" y="0"/>
            <a:ext cx="2021773" cy="10185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1488D42-0BFF-4D4B-8224-513EE2A2967F}"/>
              </a:ext>
            </a:extLst>
          </p:cNvPr>
          <p:cNvSpPr/>
          <p:nvPr/>
        </p:nvSpPr>
        <p:spPr>
          <a:xfrm>
            <a:off x="1970532" y="3224645"/>
            <a:ext cx="5202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Iadarola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L.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L. Sabato, G.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Skripka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6D76E1-6F12-AC48-83C8-FF96180BB706}"/>
              </a:ext>
            </a:extLst>
          </p:cNvPr>
          <p:cNvSpPr/>
          <p:nvPr/>
        </p:nvSpPr>
        <p:spPr>
          <a:xfrm>
            <a:off x="0" y="6418862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8th HL-LHC Collaboration Meeting, </a:t>
            </a:r>
            <a:r>
              <a:rPr lang="en-US" sz="1600" dirty="0" err="1">
                <a:solidFill>
                  <a:schemeClr val="tx2"/>
                </a:solidFill>
                <a:latin typeface="Calibri" pitchFamily="34" charset="0"/>
              </a:rPr>
              <a:t>Fermilab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, 14-16 October 2019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10D840-F6B9-9541-AB3B-12F6AE9CCC49}"/>
              </a:ext>
            </a:extLst>
          </p:cNvPr>
          <p:cNvSpPr/>
          <p:nvPr/>
        </p:nvSpPr>
        <p:spPr>
          <a:xfrm>
            <a:off x="2020581" y="4170182"/>
            <a:ext cx="51028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Many thanks to: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Arduini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B.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Bradu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E.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Métral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V. Petit, A. Romano, 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Rumolo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M.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Taborelli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L. Tavian, E. Wulff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INFN-CNAF HPC team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CERN HPC team</a:t>
            </a:r>
          </a:p>
        </p:txBody>
      </p:sp>
    </p:spTree>
    <p:extLst>
      <p:ext uri="{BB962C8B-B14F-4D97-AF65-F5344CB8AC3E}">
        <p14:creationId xmlns:p14="http://schemas.microsoft.com/office/powerpoint/2010/main" val="1017231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Arc heat loads - scaling with bunch intensity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0E8DC15-36A3-0148-8E2F-9A3C437E0BA1}"/>
              </a:ext>
            </a:extLst>
          </p:cNvPr>
          <p:cNvSpPr txBox="1"/>
          <p:nvPr/>
        </p:nvSpPr>
        <p:spPr>
          <a:xfrm>
            <a:off x="1393372" y="571408"/>
            <a:ext cx="775062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collected measurements have been </a:t>
            </a:r>
            <a:r>
              <a:rPr lang="en-GB" sz="1700" b="1" dirty="0">
                <a:solidFill>
                  <a:srgbClr val="C00000"/>
                </a:solidFill>
              </a:rPr>
              <a:t>compared against the simulation model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agreement is very good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, in all tested beam configurations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B0EF2C-E1FB-1F43-9B1F-8359DCAD5C83}"/>
              </a:ext>
            </a:extLst>
          </p:cNvPr>
          <p:cNvGrpSpPr/>
          <p:nvPr/>
        </p:nvGrpSpPr>
        <p:grpSpPr>
          <a:xfrm>
            <a:off x="99340" y="4601727"/>
            <a:ext cx="4304253" cy="2056466"/>
            <a:chOff x="99340" y="4867299"/>
            <a:chExt cx="4304253" cy="2056466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D55C966-777C-5E4F-AA58-5675ED6F81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3663"/>
            <a:stretch/>
          </p:blipFill>
          <p:spPr>
            <a:xfrm>
              <a:off x="119291" y="4867299"/>
              <a:ext cx="2236921" cy="143059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DB1C0EB-A8B8-8841-B977-9E4D023E56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8778" b="29918"/>
            <a:stretch/>
          </p:blipFill>
          <p:spPr>
            <a:xfrm>
              <a:off x="2116243" y="5087642"/>
              <a:ext cx="2236921" cy="123245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1A7A36E-572E-274E-9F0D-9EDE5DB64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1206" b="16200"/>
            <a:stretch/>
          </p:blipFill>
          <p:spPr>
            <a:xfrm>
              <a:off x="99340" y="6302543"/>
              <a:ext cx="2236921" cy="49582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C490DD3-09DA-8142-96D3-C0E1D21450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4221"/>
            <a:stretch/>
          </p:blipFill>
          <p:spPr>
            <a:xfrm>
              <a:off x="2166672" y="6302543"/>
              <a:ext cx="2236921" cy="621222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A30B48-57A9-D741-8EFE-06EF3FFBA408}"/>
              </a:ext>
            </a:extLst>
          </p:cNvPr>
          <p:cNvGrpSpPr/>
          <p:nvPr/>
        </p:nvGrpSpPr>
        <p:grpSpPr>
          <a:xfrm>
            <a:off x="4790130" y="4589899"/>
            <a:ext cx="4185065" cy="1931067"/>
            <a:chOff x="4790130" y="4855471"/>
            <a:chExt cx="4185065" cy="193106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022F6BC-F315-C548-819A-BBB48D182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391" b="29609"/>
            <a:stretch/>
          </p:blipFill>
          <p:spPr>
            <a:xfrm>
              <a:off x="6887246" y="4977118"/>
              <a:ext cx="2087949" cy="137279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421D0F2-33D6-674A-9D5A-19519BF5C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5955" b="3330"/>
            <a:stretch/>
          </p:blipFill>
          <p:spPr>
            <a:xfrm>
              <a:off x="6887245" y="6361038"/>
              <a:ext cx="2087949" cy="397565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66B8CF0-FBE2-7D40-80B9-5AC822B0C2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3663"/>
            <a:stretch/>
          </p:blipFill>
          <p:spPr>
            <a:xfrm>
              <a:off x="4810081" y="4855471"/>
              <a:ext cx="2236921" cy="143059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41E7577-FE55-1D41-84BA-2AAF9FAA85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1206" b="16200"/>
            <a:stretch/>
          </p:blipFill>
          <p:spPr>
            <a:xfrm>
              <a:off x="4790130" y="6290715"/>
              <a:ext cx="2236921" cy="495823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082BAA-CEAE-2144-B69F-0BCE2BA29534}"/>
              </a:ext>
            </a:extLst>
          </p:cNvPr>
          <p:cNvGrpSpPr>
            <a:grpSpLocks noChangeAspect="1"/>
          </p:cNvGrpSpPr>
          <p:nvPr/>
        </p:nvGrpSpPr>
        <p:grpSpPr>
          <a:xfrm>
            <a:off x="250212" y="1319028"/>
            <a:ext cx="4212000" cy="3317542"/>
            <a:chOff x="35008" y="1364324"/>
            <a:chExt cx="4680000" cy="368615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9224E59-D8EE-B547-97C5-CA304FE3F0FC}"/>
                </a:ext>
              </a:extLst>
            </p:cNvPr>
            <p:cNvGrpSpPr/>
            <p:nvPr/>
          </p:nvGrpSpPr>
          <p:grpSpPr>
            <a:xfrm>
              <a:off x="35008" y="1482515"/>
              <a:ext cx="4680000" cy="3567967"/>
              <a:chOff x="35008" y="1482515"/>
              <a:chExt cx="4680000" cy="356796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C2E8178-1B5E-C64D-B362-9CC002D849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810"/>
              <a:stretch/>
            </p:blipFill>
            <p:spPr>
              <a:xfrm>
                <a:off x="35008" y="1482515"/>
                <a:ext cx="4680000" cy="3567967"/>
              </a:xfrm>
              <a:prstGeom prst="rect">
                <a:avLst/>
              </a:prstGeom>
            </p:spPr>
          </p:pic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709F4F1B-C3DF-9541-8352-5777BEE0609D}"/>
                  </a:ext>
                </a:extLst>
              </p:cNvPr>
              <p:cNvSpPr/>
              <p:nvPr/>
            </p:nvSpPr>
            <p:spPr>
              <a:xfrm>
                <a:off x="1898374" y="2693504"/>
                <a:ext cx="288235" cy="288235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8944D93-9CBA-6B47-B003-ADE835E7EFD0}"/>
                  </a:ext>
                </a:extLst>
              </p:cNvPr>
              <p:cNvSpPr txBox="1"/>
              <p:nvPr/>
            </p:nvSpPr>
            <p:spPr>
              <a:xfrm rot="16200000">
                <a:off x="-1203980" y="2829327"/>
                <a:ext cx="2815273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Heat load [W/h-cell/bunch]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4D2402A-0AE9-4141-BC14-8BC72DBA2CBD}"/>
                  </a:ext>
                </a:extLst>
              </p:cNvPr>
              <p:cNvSpPr txBox="1"/>
              <p:nvPr/>
            </p:nvSpPr>
            <p:spPr>
              <a:xfrm>
                <a:off x="685801" y="4684539"/>
                <a:ext cx="3578086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Bunch population [10</a:t>
                </a:r>
                <a:r>
                  <a:rPr lang="en-US" sz="13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 </a:t>
                </a:r>
                <a:r>
                  <a:rPr lang="en-US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p/bunch]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58030AF-6846-3A49-91EF-F8A5E2F450B6}"/>
                </a:ext>
              </a:extLst>
            </p:cNvPr>
            <p:cNvSpPr txBox="1"/>
            <p:nvPr/>
          </p:nvSpPr>
          <p:spPr>
            <a:xfrm>
              <a:off x="685801" y="1364324"/>
              <a:ext cx="35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Sector 81, 450 GeV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6E00074-3894-D846-9C7D-678A8C9ED940}"/>
              </a:ext>
            </a:extLst>
          </p:cNvPr>
          <p:cNvGrpSpPr>
            <a:grpSpLocks noChangeAspect="1"/>
          </p:cNvGrpSpPr>
          <p:nvPr/>
        </p:nvGrpSpPr>
        <p:grpSpPr>
          <a:xfrm>
            <a:off x="4732898" y="1301189"/>
            <a:ext cx="4152038" cy="3345847"/>
            <a:chOff x="4517694" y="1346484"/>
            <a:chExt cx="4613376" cy="371760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A57D364-3E49-C446-8033-6B83E592A53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517694" y="1459899"/>
              <a:ext cx="4613376" cy="3604193"/>
              <a:chOff x="4517694" y="1459899"/>
              <a:chExt cx="4613376" cy="360419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A21CCF20-43DA-A34A-A6FF-FE20D80AC0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9733"/>
              <a:stretch/>
            </p:blipFill>
            <p:spPr>
              <a:xfrm>
                <a:off x="4566042" y="1459899"/>
                <a:ext cx="4565028" cy="3604193"/>
              </a:xfrm>
              <a:prstGeom prst="rect">
                <a:avLst/>
              </a:prstGeom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1491BF5-FD7F-C146-BBF3-E52727BDC5DA}"/>
                  </a:ext>
                </a:extLst>
              </p:cNvPr>
              <p:cNvSpPr txBox="1"/>
              <p:nvPr/>
            </p:nvSpPr>
            <p:spPr>
              <a:xfrm rot="16200000">
                <a:off x="3256251" y="2829327"/>
                <a:ext cx="2815273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Heat load [W/h-cell/bunch]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F2D76E-74B6-8F48-81D9-B7898CBFBDBD}"/>
                  </a:ext>
                </a:extLst>
              </p:cNvPr>
              <p:cNvSpPr txBox="1"/>
              <p:nvPr/>
            </p:nvSpPr>
            <p:spPr>
              <a:xfrm>
                <a:off x="5199113" y="4684539"/>
                <a:ext cx="3578086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Bunch population [10</a:t>
                </a:r>
                <a:r>
                  <a:rPr lang="en-US" sz="13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 </a:t>
                </a:r>
                <a:r>
                  <a:rPr lang="en-US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p/bunch]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A7F39A9-404D-5348-A8F5-D652E443D5BB}"/>
                </a:ext>
              </a:extLst>
            </p:cNvPr>
            <p:cNvSpPr txBox="1"/>
            <p:nvPr/>
          </p:nvSpPr>
          <p:spPr>
            <a:xfrm>
              <a:off x="5171871" y="1346484"/>
              <a:ext cx="35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Sector 81, 6.5 </a:t>
              </a:r>
              <a:r>
                <a:rPr lang="en-U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TeV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DAA55EB-9DA9-0F44-88AD-80EE2BF423E8}"/>
              </a:ext>
            </a:extLst>
          </p:cNvPr>
          <p:cNvSpPr txBox="1"/>
          <p:nvPr/>
        </p:nvSpPr>
        <p:spPr>
          <a:xfrm>
            <a:off x="2056947" y="2593284"/>
            <a:ext cx="1009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to infer SEY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F6A9A6-EF5E-F348-8811-4A1EAA1331E0}"/>
              </a:ext>
            </a:extLst>
          </p:cNvPr>
          <p:cNvSpPr txBox="1"/>
          <p:nvPr/>
        </p:nvSpPr>
        <p:spPr>
          <a:xfrm>
            <a:off x="4065387" y="4314925"/>
            <a:ext cx="1013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G. </a:t>
            </a:r>
            <a:r>
              <a:rPr lang="en-US" sz="1600" i="1" dirty="0" err="1">
                <a:solidFill>
                  <a:schemeClr val="tx2"/>
                </a:solidFill>
              </a:rPr>
              <a:t>Skripka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8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219200" y="1203429"/>
            <a:ext cx="7194965" cy="4466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buildup studies: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Heat loads on the arc beam screens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Scaling with bunch intensity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Hybrid schemes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Studies for other devices</a:t>
            </a:r>
          </a:p>
          <a:p>
            <a:pPr marL="469900" lvl="1">
              <a:lnSpc>
                <a:spcPct val="120000"/>
              </a:lnSpc>
              <a:defRPr/>
            </a:pPr>
            <a:endParaRPr lang="en-US" sz="1700" dirty="0">
              <a:solidFill>
                <a:schemeClr val="bg1">
                  <a:lumMod val="65000"/>
                </a:schemeClr>
              </a:solidFill>
              <a:sym typeface="Wingdings"/>
            </a:endParaRPr>
          </a:p>
          <a:p>
            <a:pPr marL="12700">
              <a:lnSpc>
                <a:spcPct val="120000"/>
              </a:lnSpc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e-cloud instabilities: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Single-bunch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RF settings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feedback, chromaticity, octupoles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Coupled-bunch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the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</a:t>
            </a:r>
            <a:endParaRPr lang="en-US" sz="1000" dirty="0">
              <a:solidFill>
                <a:schemeClr val="bg1">
                  <a:lumMod val="65000"/>
                </a:schemeClr>
              </a:solidFill>
              <a:sym typeface="Wingding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1841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Arc heat loads – mixed scheme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0E8DC15-36A3-0148-8E2F-9A3C437E0BA1}"/>
              </a:ext>
            </a:extLst>
          </p:cNvPr>
          <p:cNvSpPr txBox="1"/>
          <p:nvPr/>
        </p:nvSpPr>
        <p:spPr>
          <a:xfrm>
            <a:off x="1393372" y="571408"/>
            <a:ext cx="7750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C00000"/>
                </a:solidFill>
              </a:rPr>
              <a:t>backup beam configuration </a:t>
            </a:r>
            <a:r>
              <a:rPr lang="en-GB" sz="1700" dirty="0">
                <a:solidFill>
                  <a:schemeClr val="tx2"/>
                </a:solidFill>
              </a:rPr>
              <a:t>has been prepared in case limitations from e-cloud are stronger than expected: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Hybrid schemes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combining 25 ns bunch trains and 8b+4e trains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D01756-3C49-D44D-9ACD-1A9DC0553C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46856"/>
            <a:ext cx="9144000" cy="12312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BF2924-1FEF-B840-BEC6-7BC51BE0DC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045" y="1772543"/>
            <a:ext cx="4044520" cy="948624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C90193F-A73F-874C-978A-5F8C189C15C8}"/>
              </a:ext>
            </a:extLst>
          </p:cNvPr>
          <p:cNvSpPr/>
          <p:nvPr/>
        </p:nvSpPr>
        <p:spPr>
          <a:xfrm flipH="1">
            <a:off x="1168840" y="2246855"/>
            <a:ext cx="868681" cy="1117842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8B110C-ACA2-5C40-9A01-C8DC642A4255}"/>
              </a:ext>
            </a:extLst>
          </p:cNvPr>
          <p:cNvCxnSpPr/>
          <p:nvPr/>
        </p:nvCxnSpPr>
        <p:spPr>
          <a:xfrm flipV="1">
            <a:off x="1168840" y="1772543"/>
            <a:ext cx="1026205" cy="47431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B5518B1-7C9B-7843-9EF6-02081BCBCFEF}"/>
              </a:ext>
            </a:extLst>
          </p:cNvPr>
          <p:cNvCxnSpPr>
            <a:cxnSpLocks/>
          </p:cNvCxnSpPr>
          <p:nvPr/>
        </p:nvCxnSpPr>
        <p:spPr>
          <a:xfrm flipV="1">
            <a:off x="2037521" y="2721167"/>
            <a:ext cx="4202044" cy="64352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85034817-057B-F645-A630-8195C9CB11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13" y="3709800"/>
            <a:ext cx="5314139" cy="273758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63FF898-8EC4-8840-ABDF-2558EF3E46E7}"/>
              </a:ext>
            </a:extLst>
          </p:cNvPr>
          <p:cNvSpPr txBox="1"/>
          <p:nvPr/>
        </p:nvSpPr>
        <p:spPr>
          <a:xfrm>
            <a:off x="233449" y="4410919"/>
            <a:ext cx="301664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C00000"/>
                </a:solidFill>
              </a:rPr>
              <a:t>fraction of 8b+4e</a:t>
            </a:r>
            <a:r>
              <a:rPr lang="en-US" sz="1700" dirty="0">
                <a:solidFill>
                  <a:schemeClr val="tx2"/>
                </a:solidFill>
              </a:rPr>
              <a:t> beam can be optimized to </a:t>
            </a:r>
            <a:r>
              <a:rPr lang="en-US" sz="1700" b="1" dirty="0">
                <a:solidFill>
                  <a:srgbClr val="C00000"/>
                </a:solidFill>
              </a:rPr>
              <a:t>match the available cooling capacity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344DEC-5905-E340-8FA4-0D2ED4E34182}"/>
              </a:ext>
            </a:extLst>
          </p:cNvPr>
          <p:cNvSpPr txBox="1"/>
          <p:nvPr/>
        </p:nvSpPr>
        <p:spPr>
          <a:xfrm>
            <a:off x="0" y="6531935"/>
            <a:ext cx="9012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G. </a:t>
            </a:r>
            <a:r>
              <a:rPr lang="en-US" sz="1400" i="1" dirty="0" err="1">
                <a:solidFill>
                  <a:schemeClr val="tx2"/>
                </a:solidFill>
              </a:rPr>
              <a:t>Skripka</a:t>
            </a:r>
            <a:r>
              <a:rPr lang="en-US" sz="1400" i="1" dirty="0">
                <a:solidFill>
                  <a:schemeClr val="tx2"/>
                </a:solidFill>
              </a:rPr>
              <a:t> and G. </a:t>
            </a:r>
            <a:r>
              <a:rPr lang="en-US" sz="1400" i="1" dirty="0" err="1">
                <a:solidFill>
                  <a:schemeClr val="tx2"/>
                </a:solidFill>
              </a:rPr>
              <a:t>Iadarola</a:t>
            </a:r>
            <a:r>
              <a:rPr lang="en-US" sz="1400" i="1" dirty="0">
                <a:solidFill>
                  <a:schemeClr val="tx2"/>
                </a:solidFill>
              </a:rPr>
              <a:t>, Beam-induced heat loads on the beam screens of the HL-LHC arcs, </a:t>
            </a:r>
            <a:r>
              <a:rPr lang="en-US" sz="1400" i="1" dirty="0">
                <a:solidFill>
                  <a:schemeClr val="tx2"/>
                </a:solidFill>
                <a:hlinkClick r:id="rId6"/>
              </a:rPr>
              <a:t>CERN-ACC-NOTE-2019-0041</a:t>
            </a:r>
            <a:r>
              <a:rPr lang="en-US" sz="1400" i="1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985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219200" y="1203429"/>
            <a:ext cx="7194965" cy="4466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buildup studies: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Heat loads on the arc beam screens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Scaling with bunch intensity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Hybrid schemes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Studies for other devices</a:t>
            </a:r>
          </a:p>
          <a:p>
            <a:pPr marL="469900" lvl="1">
              <a:lnSpc>
                <a:spcPct val="120000"/>
              </a:lnSpc>
              <a:defRPr/>
            </a:pP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12700">
              <a:lnSpc>
                <a:spcPct val="120000"/>
              </a:lnSpc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e-cloud instabilities: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Single-bunch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RF settings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feedback, chromaticity, octupoles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Coupled-bunch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the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</a:t>
            </a:r>
            <a:endParaRPr lang="en-US" sz="1000" dirty="0">
              <a:solidFill>
                <a:schemeClr val="bg1">
                  <a:lumMod val="65000"/>
                </a:schemeClr>
              </a:solidFill>
              <a:sym typeface="Wingding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0947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Buildup studies for other devices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0E8DC15-36A3-0148-8E2F-9A3C437E0BA1}"/>
              </a:ext>
            </a:extLst>
          </p:cNvPr>
          <p:cNvSpPr txBox="1"/>
          <p:nvPr/>
        </p:nvSpPr>
        <p:spPr>
          <a:xfrm>
            <a:off x="645351" y="882166"/>
            <a:ext cx="8001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TDIS injection absorber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(to be installed during LS2):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simulation study performed to evaluated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different low-SEY coating options 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Coating of the RF screen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 provides a strong suppression of the e-cloud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Build-up study performed for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new collimators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e-cloud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 formation is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not expected for operational values of the collimator gaps 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8777923-304E-6E48-A198-EF1DAC1515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833"/>
          <a:stretch/>
        </p:blipFill>
        <p:spPr>
          <a:xfrm>
            <a:off x="4833451" y="2550050"/>
            <a:ext cx="3763898" cy="361976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ABA3619-21DE-B547-A7FF-6F7B57B5BC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114" t="21392" r="2204" b="50339"/>
          <a:stretch/>
        </p:blipFill>
        <p:spPr>
          <a:xfrm>
            <a:off x="5583852" y="2914728"/>
            <a:ext cx="1399770" cy="10232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ABBBF19-E01D-534A-BB59-60F2A2BA8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99" y="2979123"/>
            <a:ext cx="3882752" cy="274693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9A51A2C-C592-2642-A29B-B673F853EE86}"/>
              </a:ext>
            </a:extLst>
          </p:cNvPr>
          <p:cNvSpPr txBox="1"/>
          <p:nvPr/>
        </p:nvSpPr>
        <p:spPr>
          <a:xfrm>
            <a:off x="0" y="632975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G. </a:t>
            </a:r>
            <a:r>
              <a:rPr lang="en-US" sz="1400" i="1" dirty="0" err="1">
                <a:solidFill>
                  <a:schemeClr val="tx2"/>
                </a:solidFill>
              </a:rPr>
              <a:t>Skripka</a:t>
            </a:r>
            <a:r>
              <a:rPr lang="en-US" sz="1400" i="1" dirty="0">
                <a:solidFill>
                  <a:schemeClr val="tx2"/>
                </a:solidFill>
              </a:rPr>
              <a:t> and G. </a:t>
            </a:r>
            <a:r>
              <a:rPr lang="en-US" sz="1400" i="1" dirty="0" err="1">
                <a:solidFill>
                  <a:schemeClr val="tx2"/>
                </a:solidFill>
              </a:rPr>
              <a:t>Iadarola</a:t>
            </a:r>
            <a:r>
              <a:rPr lang="en-US" sz="1400" i="1" dirty="0">
                <a:solidFill>
                  <a:schemeClr val="tx2"/>
                </a:solidFill>
              </a:rPr>
              <a:t>, Electron cloud studies for the LHC TDI and HL-LHC TDIS, </a:t>
            </a:r>
            <a:r>
              <a:rPr lang="en-US" sz="1400" i="1" dirty="0">
                <a:solidFill>
                  <a:schemeClr val="tx2"/>
                </a:solidFill>
                <a:hlinkClick r:id="rId5"/>
              </a:rPr>
              <a:t>CERN-ACC-NOTE-2018-0060</a:t>
            </a:r>
            <a:endParaRPr lang="en-US" sz="1400" i="1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G. </a:t>
            </a:r>
            <a:r>
              <a:rPr lang="en-US" sz="1400" i="1" dirty="0" err="1">
                <a:solidFill>
                  <a:schemeClr val="tx2"/>
                </a:solidFill>
              </a:rPr>
              <a:t>Iadarola</a:t>
            </a:r>
            <a:r>
              <a:rPr lang="en-US" sz="1400" i="1" dirty="0">
                <a:solidFill>
                  <a:schemeClr val="tx2"/>
                </a:solidFill>
              </a:rPr>
              <a:t> and E. Wulff, Update on e-cloud validation of new materials, </a:t>
            </a:r>
            <a:r>
              <a:rPr lang="en-US" sz="1400" i="1" dirty="0">
                <a:solidFill>
                  <a:schemeClr val="tx2"/>
                </a:solidFill>
                <a:hlinkClick r:id="rId6"/>
              </a:rPr>
              <a:t>ColUSM meeting 18 Jan 2019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7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219200" y="1203429"/>
            <a:ext cx="7194965" cy="4466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e-cloud buildup studies: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Heat loads on the arc beam screens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Scaling with bunch intensity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Hybrid schemes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Studies for other devices</a:t>
            </a:r>
          </a:p>
          <a:p>
            <a:pPr marL="469900" lvl="1">
              <a:lnSpc>
                <a:spcPct val="120000"/>
              </a:lnSpc>
              <a:defRPr/>
            </a:pP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12700">
              <a:lnSpc>
                <a:spcPct val="120000"/>
              </a:lnSpc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instabilities: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Single-bunch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RF settings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feedback, chromaticity, octupoles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Coupled-bunch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the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</a:t>
            </a:r>
            <a:endParaRPr lang="en-US" sz="1000" dirty="0">
              <a:solidFill>
                <a:schemeClr val="bg1">
                  <a:lumMod val="65000"/>
                </a:schemeClr>
              </a:solidFill>
              <a:sym typeface="Wingding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8824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019B6FB-07AC-6A4F-8E69-1E0DD23DE381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49" name="Gruppo 23">
              <a:extLst>
                <a:ext uri="{FF2B5EF4-FFF2-40B4-BE49-F238E27FC236}">
                  <a16:creationId xmlns:a16="http://schemas.microsoft.com/office/drawing/2014/main" id="{4A91FB6C-AEAD-844C-861B-CC93DA01E36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51" name="Straight Connector 6">
                <a:extLst>
                  <a:ext uri="{FF2B5EF4-FFF2-40B4-BE49-F238E27FC236}">
                    <a16:creationId xmlns:a16="http://schemas.microsoft.com/office/drawing/2014/main" id="{51DA0BE1-D1CE-594D-B335-0CDD5D0664B4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EE8B229-D83B-7140-8C8E-A63384A7D2B0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B05E1572-F247-924F-855F-CB9C71F2CD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7" name="TextBox 7">
            <a:extLst>
              <a:ext uri="{FF2B5EF4-FFF2-40B4-BE49-F238E27FC236}">
                <a16:creationId xmlns:a16="http://schemas.microsoft.com/office/drawing/2014/main" id="{E4EC7D55-A70F-3246-9666-1D51BB6DFA0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Instabilities driven by e-cloud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EE1A29-EAA2-2943-91F4-DC55A805F878}"/>
              </a:ext>
            </a:extLst>
          </p:cNvPr>
          <p:cNvSpPr/>
          <p:nvPr/>
        </p:nvSpPr>
        <p:spPr>
          <a:xfrm>
            <a:off x="1557863" y="570583"/>
            <a:ext cx="758613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b="1" dirty="0">
                <a:solidFill>
                  <a:srgbClr val="C00000"/>
                </a:solidFill>
                <a:sym typeface="Wingdings"/>
              </a:rPr>
              <a:t>Instabilities</a:t>
            </a:r>
            <a:r>
              <a:rPr lang="en-US" sz="17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driven by e-cloud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arise from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coupling via electromagnetic forces</a:t>
            </a:r>
            <a:r>
              <a:rPr lang="en-US" sz="17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between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motion of the electrons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and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dynamics of the proton beam</a:t>
            </a:r>
            <a:endParaRPr lang="en-US" sz="1700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2A68E5-359A-7B46-90CE-82A66540EE5B}"/>
              </a:ext>
            </a:extLst>
          </p:cNvPr>
          <p:cNvSpPr/>
          <p:nvPr/>
        </p:nvSpPr>
        <p:spPr>
          <a:xfrm>
            <a:off x="4495800" y="1327749"/>
            <a:ext cx="3835400" cy="2311400"/>
          </a:xfrm>
          <a:prstGeom prst="rect">
            <a:avLst/>
          </a:prstGeom>
          <a:solidFill>
            <a:schemeClr val="accent6">
              <a:alpha val="17000"/>
            </a:schemeClr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3965C4-7730-CC48-946E-8662B25064C9}"/>
              </a:ext>
            </a:extLst>
          </p:cNvPr>
          <p:cNvSpPr/>
          <p:nvPr/>
        </p:nvSpPr>
        <p:spPr>
          <a:xfrm>
            <a:off x="1732840" y="1387018"/>
            <a:ext cx="2534359" cy="2243667"/>
          </a:xfrm>
          <a:prstGeom prst="rect">
            <a:avLst/>
          </a:prstGeom>
          <a:solidFill>
            <a:schemeClr val="accent2">
              <a:alpha val="17000"/>
            </a:schemeClr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A14885-4741-724A-A2E4-603AB82C41B3}"/>
              </a:ext>
            </a:extLst>
          </p:cNvPr>
          <p:cNvSpPr/>
          <p:nvPr/>
        </p:nvSpPr>
        <p:spPr>
          <a:xfrm>
            <a:off x="265286" y="2404452"/>
            <a:ext cx="1292577" cy="720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Beam charge distribution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64BF40D-0F8E-4A40-9AC0-97127176F058}"/>
              </a:ext>
            </a:extLst>
          </p:cNvPr>
          <p:cNvSpPr/>
          <p:nvPr/>
        </p:nvSpPr>
        <p:spPr>
          <a:xfrm>
            <a:off x="3667190" y="2404452"/>
            <a:ext cx="720000" cy="684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E.M.</a:t>
            </a:r>
          </a:p>
          <a:p>
            <a:pPr algn="ctr"/>
            <a:r>
              <a:rPr lang="en-US" sz="1500" dirty="0"/>
              <a:t>forces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2D22623-5E03-D247-B80F-D1F5B6CF5023}"/>
              </a:ext>
            </a:extLst>
          </p:cNvPr>
          <p:cNvSpPr/>
          <p:nvPr/>
        </p:nvSpPr>
        <p:spPr>
          <a:xfrm>
            <a:off x="2057962" y="2404452"/>
            <a:ext cx="1109129" cy="720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Maxwell’s equations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FEEAEE2F-FCBB-A248-8283-CFE07EAD2FE9}"/>
              </a:ext>
            </a:extLst>
          </p:cNvPr>
          <p:cNvSpPr/>
          <p:nvPr/>
        </p:nvSpPr>
        <p:spPr>
          <a:xfrm rot="16200000">
            <a:off x="1632935" y="2555608"/>
            <a:ext cx="349955" cy="41768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DDDF77F-F893-BA4D-ABC5-E9D4040E68A9}"/>
              </a:ext>
            </a:extLst>
          </p:cNvPr>
          <p:cNvSpPr/>
          <p:nvPr/>
        </p:nvSpPr>
        <p:spPr>
          <a:xfrm>
            <a:off x="4923643" y="2404452"/>
            <a:ext cx="1168397" cy="720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e</a:t>
            </a:r>
            <a:r>
              <a:rPr lang="en-US" sz="1500" baseline="30000" dirty="0"/>
              <a:t>-</a:t>
            </a:r>
            <a:r>
              <a:rPr lang="en-US" sz="1500" dirty="0"/>
              <a:t> equations of motion</a:t>
            </a: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C41255AA-5533-0349-9451-5397B7B117FE}"/>
              </a:ext>
            </a:extLst>
          </p:cNvPr>
          <p:cNvSpPr/>
          <p:nvPr/>
        </p:nvSpPr>
        <p:spPr>
          <a:xfrm rot="16200000">
            <a:off x="3242163" y="2555608"/>
            <a:ext cx="349955" cy="417689"/>
          </a:xfrm>
          <a:prstGeom prst="downArrow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82F041-77D8-484D-BFF9-C0832E420279}"/>
              </a:ext>
            </a:extLst>
          </p:cNvPr>
          <p:cNvSpPr txBox="1"/>
          <p:nvPr/>
        </p:nvSpPr>
        <p:spPr>
          <a:xfrm>
            <a:off x="1732839" y="1376180"/>
            <a:ext cx="2533500" cy="3231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Wake-field effects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D88604-6D93-634C-803C-24C736CD9593}"/>
              </a:ext>
            </a:extLst>
          </p:cNvPr>
          <p:cNvSpPr txBox="1"/>
          <p:nvPr/>
        </p:nvSpPr>
        <p:spPr>
          <a:xfrm>
            <a:off x="1653816" y="1724218"/>
            <a:ext cx="19078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>
                <a:solidFill>
                  <a:schemeClr val="accent2"/>
                </a:solidFill>
              </a:rPr>
              <a:t>Boundary conditions</a:t>
            </a: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7148F82D-55D8-9746-A737-B6D14303A084}"/>
              </a:ext>
            </a:extLst>
          </p:cNvPr>
          <p:cNvSpPr/>
          <p:nvPr/>
        </p:nvSpPr>
        <p:spPr>
          <a:xfrm>
            <a:off x="2415821" y="2033356"/>
            <a:ext cx="349955" cy="310445"/>
          </a:xfrm>
          <a:prstGeom prst="downArrow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A11B8A80-62D2-6940-BB04-A428540E67EF}"/>
              </a:ext>
            </a:extLst>
          </p:cNvPr>
          <p:cNvSpPr/>
          <p:nvPr/>
        </p:nvSpPr>
        <p:spPr>
          <a:xfrm>
            <a:off x="5082820" y="2033356"/>
            <a:ext cx="349955" cy="310445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A58AFA-D44F-794D-908C-9A37F5C6B3AC}"/>
              </a:ext>
            </a:extLst>
          </p:cNvPr>
          <p:cNvSpPr/>
          <p:nvPr/>
        </p:nvSpPr>
        <p:spPr>
          <a:xfrm>
            <a:off x="6592139" y="2404452"/>
            <a:ext cx="968021" cy="720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Maxwell’s equations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996775-654D-5C47-8FF4-EDFE74C97CF8}"/>
              </a:ext>
            </a:extLst>
          </p:cNvPr>
          <p:cNvSpPr/>
          <p:nvPr/>
        </p:nvSpPr>
        <p:spPr>
          <a:xfrm>
            <a:off x="8060262" y="2404452"/>
            <a:ext cx="720000" cy="684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E.M.</a:t>
            </a:r>
          </a:p>
          <a:p>
            <a:pPr algn="ctr"/>
            <a:r>
              <a:rPr lang="en-US" sz="1500" dirty="0"/>
              <a:t>forces</a:t>
            </a:r>
          </a:p>
        </p:txBody>
      </p:sp>
      <p:sp>
        <p:nvSpPr>
          <p:cNvPr id="33" name="Down Arrow 32">
            <a:extLst>
              <a:ext uri="{FF2B5EF4-FFF2-40B4-BE49-F238E27FC236}">
                <a16:creationId xmlns:a16="http://schemas.microsoft.com/office/drawing/2014/main" id="{B74D28E0-1656-4D43-9E90-02D9E9AA52E6}"/>
              </a:ext>
            </a:extLst>
          </p:cNvPr>
          <p:cNvSpPr/>
          <p:nvPr/>
        </p:nvSpPr>
        <p:spPr>
          <a:xfrm rot="16200000">
            <a:off x="4483118" y="2555608"/>
            <a:ext cx="349955" cy="41768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F29B4829-0DCB-1041-BED0-C681843B07FC}"/>
              </a:ext>
            </a:extLst>
          </p:cNvPr>
          <p:cNvSpPr/>
          <p:nvPr/>
        </p:nvSpPr>
        <p:spPr>
          <a:xfrm rot="16200000">
            <a:off x="6167112" y="2555608"/>
            <a:ext cx="349955" cy="417689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C40A0C67-B042-0043-8578-1FACD905464C}"/>
              </a:ext>
            </a:extLst>
          </p:cNvPr>
          <p:cNvSpPr/>
          <p:nvPr/>
        </p:nvSpPr>
        <p:spPr>
          <a:xfrm rot="16200000">
            <a:off x="7666228" y="2555608"/>
            <a:ext cx="349955" cy="417689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37FADF-18F0-0347-9BC4-C26C268A3893}"/>
              </a:ext>
            </a:extLst>
          </p:cNvPr>
          <p:cNvSpPr txBox="1"/>
          <p:nvPr/>
        </p:nvSpPr>
        <p:spPr>
          <a:xfrm>
            <a:off x="4509065" y="1724218"/>
            <a:ext cx="196560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i="1" dirty="0">
                <a:solidFill>
                  <a:schemeClr val="accent6"/>
                </a:solidFill>
              </a:rPr>
              <a:t>e</a:t>
            </a:r>
            <a:r>
              <a:rPr lang="en-US" sz="1300" i="1" baseline="30000" dirty="0">
                <a:solidFill>
                  <a:schemeClr val="accent6"/>
                </a:solidFill>
              </a:rPr>
              <a:t>- </a:t>
            </a:r>
            <a:r>
              <a:rPr lang="en-US" sz="1300" i="1" dirty="0">
                <a:solidFill>
                  <a:schemeClr val="accent6"/>
                </a:solidFill>
              </a:rPr>
              <a:t>production mechanisms </a:t>
            </a:r>
          </a:p>
        </p:txBody>
      </p:sp>
      <p:sp>
        <p:nvSpPr>
          <p:cNvPr id="37" name="Bent Arrow 36">
            <a:extLst>
              <a:ext uri="{FF2B5EF4-FFF2-40B4-BE49-F238E27FC236}">
                <a16:creationId xmlns:a16="http://schemas.microsoft.com/office/drawing/2014/main" id="{3CDA45C3-CCCA-CA44-9658-11C784960762}"/>
              </a:ext>
            </a:extLst>
          </p:cNvPr>
          <p:cNvSpPr/>
          <p:nvPr/>
        </p:nvSpPr>
        <p:spPr>
          <a:xfrm rot="10800000">
            <a:off x="4498622" y="3297659"/>
            <a:ext cx="4052710" cy="1286935"/>
          </a:xfrm>
          <a:prstGeom prst="bentArrow">
            <a:avLst>
              <a:gd name="adj1" fmla="val 12849"/>
              <a:gd name="adj2" fmla="val 15868"/>
              <a:gd name="adj3" fmla="val 18608"/>
              <a:gd name="adj4" fmla="val 4375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8" name="U-Turn Arrow 37">
            <a:extLst>
              <a:ext uri="{FF2B5EF4-FFF2-40B4-BE49-F238E27FC236}">
                <a16:creationId xmlns:a16="http://schemas.microsoft.com/office/drawing/2014/main" id="{6FFD5BF3-3579-6948-A72E-0955CBCFF4C3}"/>
              </a:ext>
            </a:extLst>
          </p:cNvPr>
          <p:cNvSpPr/>
          <p:nvPr/>
        </p:nvSpPr>
        <p:spPr>
          <a:xfrm flipH="1" flipV="1">
            <a:off x="5356578" y="3204530"/>
            <a:ext cx="28448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0846898D-EFEA-1D42-B78F-782F8B392DEF}"/>
              </a:ext>
            </a:extLst>
          </p:cNvPr>
          <p:cNvSpPr/>
          <p:nvPr/>
        </p:nvSpPr>
        <p:spPr>
          <a:xfrm flipV="1">
            <a:off x="5599287" y="2033356"/>
            <a:ext cx="349955" cy="310445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4109DBC-4102-D74F-926C-7AA7B47FE509}"/>
              </a:ext>
            </a:extLst>
          </p:cNvPr>
          <p:cNvSpPr txBox="1"/>
          <p:nvPr/>
        </p:nvSpPr>
        <p:spPr>
          <a:xfrm>
            <a:off x="4496092" y="1376180"/>
            <a:ext cx="3832434" cy="3231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Electron </a:t>
            </a:r>
            <a:r>
              <a:rPr lang="en-US" sz="1500" b="1">
                <a:solidFill>
                  <a:schemeClr val="bg1"/>
                </a:solidFill>
              </a:rPr>
              <a:t>cloud effects</a:t>
            </a:r>
            <a:endParaRPr lang="en-US" sz="1500" b="1" dirty="0">
              <a:solidFill>
                <a:schemeClr val="bg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05C374F-1338-A545-AEA0-478F5DA1ED33}"/>
              </a:ext>
            </a:extLst>
          </p:cNvPr>
          <p:cNvGrpSpPr/>
          <p:nvPr/>
        </p:nvGrpSpPr>
        <p:grpSpPr>
          <a:xfrm>
            <a:off x="507999" y="3151678"/>
            <a:ext cx="3911600" cy="1905492"/>
            <a:chOff x="507999" y="3261406"/>
            <a:chExt cx="3911600" cy="190549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14823F9-15E2-B846-A455-8A2D5609DCBC}"/>
                </a:ext>
              </a:extLst>
            </p:cNvPr>
            <p:cNvSpPr/>
            <p:nvPr/>
          </p:nvSpPr>
          <p:spPr>
            <a:xfrm>
              <a:off x="1924756" y="4296396"/>
              <a:ext cx="2494843" cy="360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/>
                <a:t>Beam equations of motion</a:t>
              </a:r>
              <a:endParaRPr lang="en-US" sz="1500" dirty="0"/>
            </a:p>
          </p:txBody>
        </p:sp>
        <p:sp>
          <p:nvSpPr>
            <p:cNvPr id="43" name="Bent Arrow 42">
              <a:extLst>
                <a:ext uri="{FF2B5EF4-FFF2-40B4-BE49-F238E27FC236}">
                  <a16:creationId xmlns:a16="http://schemas.microsoft.com/office/drawing/2014/main" id="{385600EA-4D82-5E47-80C7-1C8D5062319D}"/>
                </a:ext>
              </a:extLst>
            </p:cNvPr>
            <p:cNvSpPr/>
            <p:nvPr/>
          </p:nvSpPr>
          <p:spPr>
            <a:xfrm rot="16200000">
              <a:off x="533403" y="3334012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A358196-5393-3E4D-8860-2831BC33B84E}"/>
                </a:ext>
              </a:extLst>
            </p:cNvPr>
            <p:cNvSpPr txBox="1"/>
            <p:nvPr/>
          </p:nvSpPr>
          <p:spPr>
            <a:xfrm>
              <a:off x="2201918" y="4674455"/>
              <a:ext cx="13730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r>
                <a:rPr lang="en-US" dirty="0">
                  <a:solidFill>
                    <a:schemeClr val="tx2"/>
                  </a:solidFill>
                </a:rPr>
                <a:t>Forces from </a:t>
              </a:r>
            </a:p>
            <a:p>
              <a:r>
                <a:rPr lang="en-US" dirty="0">
                  <a:solidFill>
                    <a:schemeClr val="tx2"/>
                  </a:solidFill>
                </a:rPr>
                <a:t>magnets, RF, etc..</a:t>
              </a:r>
            </a:p>
          </p:txBody>
        </p:sp>
        <p:sp>
          <p:nvSpPr>
            <p:cNvPr id="45" name="Bent Arrow 44">
              <a:extLst>
                <a:ext uri="{FF2B5EF4-FFF2-40B4-BE49-F238E27FC236}">
                  <a16:creationId xmlns:a16="http://schemas.microsoft.com/office/drawing/2014/main" id="{54363B43-8FD5-BD41-9177-D3B53D73094A}"/>
                </a:ext>
              </a:extLst>
            </p:cNvPr>
            <p:cNvSpPr/>
            <p:nvPr/>
          </p:nvSpPr>
          <p:spPr>
            <a:xfrm rot="16200000" flipV="1">
              <a:off x="3656543" y="4543163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6" name="Down Arrow 45">
              <a:extLst>
                <a:ext uri="{FF2B5EF4-FFF2-40B4-BE49-F238E27FC236}">
                  <a16:creationId xmlns:a16="http://schemas.microsoft.com/office/drawing/2014/main" id="{5AC7F268-6F43-6F4A-929B-8B302B26B396}"/>
                </a:ext>
              </a:extLst>
            </p:cNvPr>
            <p:cNvSpPr/>
            <p:nvPr/>
          </p:nvSpPr>
          <p:spPr>
            <a:xfrm>
              <a:off x="3873702" y="3261406"/>
              <a:ext cx="299158" cy="965198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3B25C90-B08B-B147-B31E-37796EBFE66A}"/>
              </a:ext>
            </a:extLst>
          </p:cNvPr>
          <p:cNvSpPr/>
          <p:nvPr/>
        </p:nvSpPr>
        <p:spPr>
          <a:xfrm>
            <a:off x="253277" y="5060698"/>
            <a:ext cx="89608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Due to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non-linear nature of the electron dynamics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it is difficult to study these instabilities using analytical treatments 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Modeling and understanding strongly relies on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numerical simulations</a:t>
            </a:r>
            <a:endParaRPr lang="en-US" sz="1700" dirty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  <a:defRPr/>
            </a:pPr>
            <a:r>
              <a:rPr lang="en-US" sz="1700" b="1" dirty="0" err="1">
                <a:solidFill>
                  <a:srgbClr val="C00000"/>
                </a:solidFill>
                <a:sym typeface="Wingdings"/>
              </a:rPr>
              <a:t>PyECLOUD-PyHEADTAIL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suite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, developed and maintained at CERN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Simulations can be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very heavy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relying on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HPC clusters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at CERN and at INFN-CNAF (Bologna)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84807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 animBg="1"/>
      <p:bldP spid="38" grpId="0" animBg="1"/>
      <p:bldP spid="39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219200" y="1203429"/>
            <a:ext cx="7194965" cy="4466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e-cloud buildup studies: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Heat loads on the arc beam screens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Scaling with bunch intensity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Hybrid schemes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Studies for other devices</a:t>
            </a:r>
          </a:p>
          <a:p>
            <a:pPr marL="469900" lvl="1">
              <a:lnSpc>
                <a:spcPct val="120000"/>
              </a:lnSpc>
              <a:defRPr/>
            </a:pP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12700">
              <a:lnSpc>
                <a:spcPct val="120000"/>
              </a:lnSpc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instabilities: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Single-bunch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Dependence on RF settings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Dependence on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Effect of transverse feedback, chromaticity, octupoles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Coupled-bunch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the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</a:t>
            </a:r>
            <a:endParaRPr lang="en-US" sz="1000" dirty="0">
              <a:solidFill>
                <a:schemeClr val="bg1">
                  <a:lumMod val="65000"/>
                </a:schemeClr>
              </a:solidFill>
              <a:sym typeface="Wingding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2392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>
            <a:extLst>
              <a:ext uri="{FF2B5EF4-FFF2-40B4-BE49-F238E27FC236}">
                <a16:creationId xmlns:a16="http://schemas.microsoft.com/office/drawing/2014/main" id="{E4EC7D55-A70F-3246-9666-1D51BB6DFA0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Intra-bunch instabilities at injection energy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E49AAF1-564F-C64B-84B0-3510A82D455E}"/>
              </a:ext>
            </a:extLst>
          </p:cNvPr>
          <p:cNvGrpSpPr>
            <a:grpSpLocks noChangeAspect="1"/>
          </p:cNvGrpSpPr>
          <p:nvPr/>
        </p:nvGrpSpPr>
        <p:grpSpPr>
          <a:xfrm>
            <a:off x="652793" y="1495335"/>
            <a:ext cx="7838415" cy="2143978"/>
            <a:chOff x="166351" y="1495334"/>
            <a:chExt cx="8690614" cy="2377073"/>
          </a:xfrm>
        </p:grpSpPr>
        <p:pic>
          <p:nvPicPr>
            <p:cNvPr id="19" name="Immagine 1">
              <a:extLst>
                <a:ext uri="{FF2B5EF4-FFF2-40B4-BE49-F238E27FC236}">
                  <a16:creationId xmlns:a16="http://schemas.microsoft.com/office/drawing/2014/main" id="{F4CF3E46-B915-FE4E-B198-C0B5E991C2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575" t="6661" r="49722" b="47663"/>
            <a:stretch/>
          </p:blipFill>
          <p:spPr>
            <a:xfrm>
              <a:off x="166351" y="1556972"/>
              <a:ext cx="3643649" cy="2242788"/>
            </a:xfrm>
            <a:prstGeom prst="rect">
              <a:avLst/>
            </a:prstGeom>
          </p:spPr>
        </p:pic>
        <p:pic>
          <p:nvPicPr>
            <p:cNvPr id="20" name="Immagine 24" descr="1-1.png">
              <a:extLst>
                <a:ext uri="{FF2B5EF4-FFF2-40B4-BE49-F238E27FC236}">
                  <a16:creationId xmlns:a16="http://schemas.microsoft.com/office/drawing/2014/main" id="{940E269F-673B-9749-B41C-BFDD45431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741" y="1495334"/>
              <a:ext cx="3595224" cy="2377073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42EB915-7318-634C-A025-3276D7FB795B}"/>
                </a:ext>
              </a:extLst>
            </p:cNvPr>
            <p:cNvGrpSpPr/>
            <p:nvPr/>
          </p:nvGrpSpPr>
          <p:grpSpPr>
            <a:xfrm>
              <a:off x="4193413" y="1921765"/>
              <a:ext cx="674609" cy="1303470"/>
              <a:chOff x="4183364" y="4238515"/>
              <a:chExt cx="674609" cy="1303470"/>
            </a:xfrm>
          </p:grpSpPr>
          <p:sp>
            <p:nvSpPr>
              <p:cNvPr id="22" name="Right Arrow 21">
                <a:extLst>
                  <a:ext uri="{FF2B5EF4-FFF2-40B4-BE49-F238E27FC236}">
                    <a16:creationId xmlns:a16="http://schemas.microsoft.com/office/drawing/2014/main" id="{54A8C296-1FD4-4A43-8B66-E6415E372B99}"/>
                  </a:ext>
                </a:extLst>
              </p:cNvPr>
              <p:cNvSpPr/>
              <p:nvPr/>
            </p:nvSpPr>
            <p:spPr>
              <a:xfrm>
                <a:off x="4183364" y="4238515"/>
                <a:ext cx="674609" cy="50560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ight Arrow 22">
                <a:extLst>
                  <a:ext uri="{FF2B5EF4-FFF2-40B4-BE49-F238E27FC236}">
                    <a16:creationId xmlns:a16="http://schemas.microsoft.com/office/drawing/2014/main" id="{2F6A3010-433B-2943-857C-D248ADD2AEB9}"/>
                  </a:ext>
                </a:extLst>
              </p:cNvPr>
              <p:cNvSpPr/>
              <p:nvPr/>
            </p:nvSpPr>
            <p:spPr>
              <a:xfrm flipH="1">
                <a:off x="4183364" y="5036376"/>
                <a:ext cx="674609" cy="50560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0CD2B7-CEF4-A949-B02C-03A659794C10}"/>
                </a:ext>
              </a:extLst>
            </p:cNvPr>
            <p:cNvSpPr txBox="1"/>
            <p:nvPr/>
          </p:nvSpPr>
          <p:spPr>
            <a:xfrm>
              <a:off x="5751598" y="1658614"/>
              <a:ext cx="1776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Electron dynamics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2A09B7-7423-474A-9156-536A8A2DDFEE}"/>
                </a:ext>
              </a:extLst>
            </p:cNvPr>
            <p:cNvSpPr txBox="1"/>
            <p:nvPr/>
          </p:nvSpPr>
          <p:spPr>
            <a:xfrm>
              <a:off x="921175" y="1729210"/>
              <a:ext cx="13965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Proton bunch </a:t>
              </a: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oscillations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77E432-4944-AE42-A03F-CECEBF006B87}"/>
                </a:ext>
              </a:extLst>
            </p:cNvPr>
            <p:cNvSpPr txBox="1"/>
            <p:nvPr/>
          </p:nvSpPr>
          <p:spPr>
            <a:xfrm>
              <a:off x="3175000" y="3117596"/>
              <a:ext cx="622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Head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840293F-EAC8-2B48-B8DD-F30E08A834E1}"/>
                </a:ext>
              </a:extLst>
            </p:cNvPr>
            <p:cNvSpPr txBox="1"/>
            <p:nvPr/>
          </p:nvSpPr>
          <p:spPr>
            <a:xfrm>
              <a:off x="927100" y="3117596"/>
              <a:ext cx="479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Tail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87BA023-5F4E-BA43-9944-1DBEA21714A7}"/>
              </a:ext>
            </a:extLst>
          </p:cNvPr>
          <p:cNvSpPr/>
          <p:nvPr/>
        </p:nvSpPr>
        <p:spPr>
          <a:xfrm>
            <a:off x="291962" y="3634125"/>
            <a:ext cx="85615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Electrons in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arc quadrupoles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are expected to be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strongest  contributor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(quadrupolar field concentrates a large electron density at the beam location)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Instabilities driven by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e-cloud in the quadrupoles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will be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considered in the following</a:t>
            </a:r>
          </a:p>
        </p:txBody>
      </p:sp>
      <p:pic>
        <p:nvPicPr>
          <p:cNvPr id="29" name="Immagine 8" descr="EC_distribution_inj.png">
            <a:extLst>
              <a:ext uri="{FF2B5EF4-FFF2-40B4-BE49-F238E27FC236}">
                <a16:creationId xmlns:a16="http://schemas.microsoft.com/office/drawing/2014/main" id="{D5A6A338-7157-AE4E-952E-982913A1702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329" y="4588232"/>
            <a:ext cx="2981765" cy="21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73F0911-20F3-F449-B252-45EC1FAE05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168" y="4588232"/>
            <a:ext cx="2981765" cy="216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7131BF59-8258-4D4E-BC1E-6E5A06516694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32" name="Gruppo 23">
              <a:extLst>
                <a:ext uri="{FF2B5EF4-FFF2-40B4-BE49-F238E27FC236}">
                  <a16:creationId xmlns:a16="http://schemas.microsoft.com/office/drawing/2014/main" id="{15D1A68D-E788-A342-87B1-7F5A481DF56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34" name="Straight Connector 6">
                <a:extLst>
                  <a:ext uri="{FF2B5EF4-FFF2-40B4-BE49-F238E27FC236}">
                    <a16:creationId xmlns:a16="http://schemas.microsoft.com/office/drawing/2014/main" id="{79D22123-36D2-DE47-9CA5-EF92EADD8AE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45295E9-ECD5-054D-804E-0378DB2C6826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DF80F45-EBE4-E24B-A583-93BD87DED4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4E6C7320-C935-CC49-8522-636EE80986DF}"/>
              </a:ext>
            </a:extLst>
          </p:cNvPr>
          <p:cNvSpPr/>
          <p:nvPr/>
        </p:nvSpPr>
        <p:spPr>
          <a:xfrm>
            <a:off x="1215974" y="579028"/>
            <a:ext cx="7637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electron motion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is fast enough to act as a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coupling mechanism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between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head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and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tail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of the bunch (dominated by electrons at the beam location)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rgbClr val="C00000"/>
                </a:solidFill>
                <a:sym typeface="Wingdings"/>
              </a:rPr>
              <a:t>Stronger at injection energy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due to lower beam rigidity</a:t>
            </a:r>
          </a:p>
        </p:txBody>
      </p:sp>
    </p:spTree>
    <p:extLst>
      <p:ext uri="{BB962C8B-B14F-4D97-AF65-F5344CB8AC3E}">
        <p14:creationId xmlns:p14="http://schemas.microsoft.com/office/powerpoint/2010/main" val="122946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>
            <a:extLst>
              <a:ext uri="{FF2B5EF4-FFF2-40B4-BE49-F238E27FC236}">
                <a16:creationId xmlns:a16="http://schemas.microsoft.com/office/drawing/2014/main" id="{E4EC7D55-A70F-3246-9666-1D51BB6DFA0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Dependence on RF settings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4F421FC-2D0D-FC43-A706-A80F6BEBB6FF}"/>
              </a:ext>
            </a:extLst>
          </p:cNvPr>
          <p:cNvSpPr/>
          <p:nvPr/>
        </p:nvSpPr>
        <p:spPr>
          <a:xfrm>
            <a:off x="1237745" y="687885"/>
            <a:ext cx="7637527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possibility of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lowering the RF voltage at injection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is being considered to cope with RF power limitations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An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extensive simulation study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conducted to address the impact on e-cloud driven instabilities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In the simulations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bunch length has been adapted to the RF voltage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following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dependence measured at the LHC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In all simulations the longitudinal distribution is matched to the bucket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07A8EE-2848-B449-9CDE-1F4EBFC9DFB9}"/>
              </a:ext>
            </a:extLst>
          </p:cNvPr>
          <p:cNvGrpSpPr/>
          <p:nvPr/>
        </p:nvGrpSpPr>
        <p:grpSpPr>
          <a:xfrm>
            <a:off x="2221992" y="2990088"/>
            <a:ext cx="4700016" cy="3300984"/>
            <a:chOff x="4000118" y="2542032"/>
            <a:chExt cx="4700016" cy="33009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FD33DFC-4099-884D-9C68-E880C48A0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97" r="2676"/>
            <a:stretch/>
          </p:blipFill>
          <p:spPr>
            <a:xfrm>
              <a:off x="4000118" y="2594513"/>
              <a:ext cx="4700016" cy="3248503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0EC3F98-278F-BD45-A1C8-26CCB35E7E93}"/>
                </a:ext>
              </a:extLst>
            </p:cNvPr>
            <p:cNvSpPr txBox="1"/>
            <p:nvPr/>
          </p:nvSpPr>
          <p:spPr>
            <a:xfrm>
              <a:off x="4434841" y="2542032"/>
              <a:ext cx="4160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LHC measurements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CFBC44-0760-BA45-8335-D5254C11828A}"/>
              </a:ext>
            </a:extLst>
          </p:cNvPr>
          <p:cNvCxnSpPr>
            <a:cxnSpLocks/>
          </p:cNvCxnSpPr>
          <p:nvPr/>
        </p:nvCxnSpPr>
        <p:spPr>
          <a:xfrm>
            <a:off x="2656715" y="4215384"/>
            <a:ext cx="4160520" cy="112471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A0DC7F-16C3-AD47-B8B7-67364F0FAF81}"/>
              </a:ext>
            </a:extLst>
          </p:cNvPr>
          <p:cNvCxnSpPr>
            <a:cxnSpLocks/>
          </p:cNvCxnSpPr>
          <p:nvPr/>
        </p:nvCxnSpPr>
        <p:spPr>
          <a:xfrm>
            <a:off x="3401950" y="5785769"/>
            <a:ext cx="377828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B8075A4-0F73-F442-8CC3-4FD8ACEADD39}"/>
              </a:ext>
            </a:extLst>
          </p:cNvPr>
          <p:cNvSpPr txBox="1"/>
          <p:nvPr/>
        </p:nvSpPr>
        <p:spPr>
          <a:xfrm>
            <a:off x="3740079" y="5631880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Simulated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0BD844-6872-614C-97BA-23B0BF6E7A1D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858938B6-EB75-2A45-9596-445E4C56D6AE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20" name="Straight Connector 6">
                <a:extLst>
                  <a:ext uri="{FF2B5EF4-FFF2-40B4-BE49-F238E27FC236}">
                    <a16:creationId xmlns:a16="http://schemas.microsoft.com/office/drawing/2014/main" id="{BF6D981A-195F-5F47-A370-62EF8498BDF2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B70EC92-D3D3-5E4D-97EA-04D098E65684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3EF6D33-470D-A742-B79A-C2CA0B94D4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766431E-730A-9E48-BD43-4791A9B01F0F}"/>
              </a:ext>
            </a:extLst>
          </p:cNvPr>
          <p:cNvSpPr txBox="1"/>
          <p:nvPr/>
        </p:nvSpPr>
        <p:spPr>
          <a:xfrm>
            <a:off x="6817235" y="5416437"/>
            <a:ext cx="2072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H. Timko, presentation at LMC meeting, 5 Sep 2018</a:t>
            </a:r>
          </a:p>
        </p:txBody>
      </p:sp>
    </p:spTree>
    <p:extLst>
      <p:ext uri="{BB962C8B-B14F-4D97-AF65-F5344CB8AC3E}">
        <p14:creationId xmlns:p14="http://schemas.microsoft.com/office/powerpoint/2010/main" val="254216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219200" y="1203429"/>
            <a:ext cx="7194965" cy="4466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buildup studies: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Heat loads on the arc beam screens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Scaling with bunch intensity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Hybrid schemes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Studies for other devices</a:t>
            </a:r>
          </a:p>
          <a:p>
            <a:pPr marL="469900" lvl="1">
              <a:lnSpc>
                <a:spcPct val="120000"/>
              </a:lnSpc>
              <a:defRPr/>
            </a:pP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12700">
              <a:lnSpc>
                <a:spcPct val="120000"/>
              </a:lnSpc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instabilities: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Single-bunch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Dependence on RF settings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Dependence on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Effect of transverse feedback, chromaticity, octupoles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Coupled-bunch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Effect of the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Effect of transverse feedback</a:t>
            </a:r>
            <a:endParaRPr lang="en-US" sz="10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8480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0B9A141-6ADA-4B49-8C33-15B23DE2EE8C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5" name="Gruppo 23">
              <a:extLst>
                <a:ext uri="{FF2B5EF4-FFF2-40B4-BE49-F238E27FC236}">
                  <a16:creationId xmlns:a16="http://schemas.microsoft.com/office/drawing/2014/main" id="{DB4128EF-1620-9F49-979D-103B24C8A893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7" name="Straight Connector 6">
                <a:extLst>
                  <a:ext uri="{FF2B5EF4-FFF2-40B4-BE49-F238E27FC236}">
                    <a16:creationId xmlns:a16="http://schemas.microsoft.com/office/drawing/2014/main" id="{401BCCDA-15C9-4D48-8AB9-8FE359473688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23FB826-4E79-5643-8385-E051E7B42D02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4EB2C17-E1BF-124D-89E6-92F97BBA9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7" name="TextBox 7">
            <a:extLst>
              <a:ext uri="{FF2B5EF4-FFF2-40B4-BE49-F238E27FC236}">
                <a16:creationId xmlns:a16="http://schemas.microsoft.com/office/drawing/2014/main" id="{E4EC7D55-A70F-3246-9666-1D51BB6DFA0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Intra-bunch instabilities at injection energy</a:t>
            </a:r>
          </a:p>
        </p:txBody>
      </p:sp>
      <p:graphicFrame>
        <p:nvGraphicFramePr>
          <p:cNvPr id="32" name="Tabella 10">
            <a:extLst>
              <a:ext uri="{FF2B5EF4-FFF2-40B4-BE49-F238E27FC236}">
                <a16:creationId xmlns:a16="http://schemas.microsoft.com/office/drawing/2014/main" id="{3B61AF6B-D527-994F-84A8-556AD4668BA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33348" y="1425303"/>
          <a:ext cx="4136588" cy="2255520"/>
        </p:xfrm>
        <a:graphic>
          <a:graphicData uri="http://schemas.openxmlformats.org/drawingml/2006/table">
            <a:tbl>
              <a:tblPr firstRow="1" bandRow="1"/>
              <a:tblGrid>
                <a:gridCol w="152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19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1" noProof="0" dirty="0">
                          <a:solidFill>
                            <a:schemeClr val="bg1"/>
                          </a:solidFill>
                        </a:rPr>
                        <a:t>Numerical parameter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noProof="0" dirty="0"/>
                        <a:t>Chosen value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noProof="0" dirty="0"/>
                        <a:t>Slices/bucket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noProof="0" dirty="0"/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noProof="0" dirty="0"/>
                        <a:t>p</a:t>
                      </a:r>
                      <a:r>
                        <a:rPr lang="en-GB" sz="1400" baseline="30000" noProof="0" dirty="0"/>
                        <a:t>+ </a:t>
                      </a:r>
                      <a:r>
                        <a:rPr lang="en-GB" sz="1400" noProof="0" dirty="0"/>
                        <a:t>MPs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noProof="0" dirty="0"/>
                        <a:t>1.25 x 10</a:t>
                      </a:r>
                      <a:r>
                        <a:rPr lang="en-GB" sz="1400" baseline="30000" noProof="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noProof="0" dirty="0" err="1"/>
                        <a:t>N</a:t>
                      </a:r>
                      <a:r>
                        <a:rPr lang="en-GB" sz="1400" baseline="-25000" noProof="0" dirty="0" err="1"/>
                        <a:t>kicks</a:t>
                      </a:r>
                      <a:endParaRPr lang="en-GB" sz="1400" baseline="-25000" noProof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noProof="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  <a:r>
                        <a:rPr lang="en-GB" sz="1400" noProof="0" dirty="0"/>
                        <a:t> MPs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noProof="0" dirty="0"/>
                        <a:t>5e5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9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noProof="0" dirty="0"/>
                        <a:t>Transverse grids (dual)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noProof="0" dirty="0"/>
                        <a:t>External: 0.8 mm </a:t>
                      </a:r>
                    </a:p>
                    <a:p>
                      <a:pPr algn="ctr"/>
                      <a:r>
                        <a:rPr lang="en-GB" sz="1400" noProof="0" dirty="0"/>
                        <a:t>Internal: 0.15 mm (0.2 </a:t>
                      </a:r>
                      <a:r>
                        <a:rPr lang="en-GB" sz="1400" noProof="0" dirty="0" err="1">
                          <a:latin typeface="Symbol" pitchFamily="2" charset="2"/>
                        </a:rPr>
                        <a:t>s</a:t>
                      </a:r>
                      <a:r>
                        <a:rPr lang="en-GB" sz="1400" baseline="-250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</a:t>
                      </a:r>
                      <a:r>
                        <a:rPr lang="en-GB" sz="1400" noProof="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04F421FC-2D0D-FC43-A706-A80F6BEBB6FF}"/>
              </a:ext>
            </a:extLst>
          </p:cNvPr>
          <p:cNvSpPr/>
          <p:nvPr/>
        </p:nvSpPr>
        <p:spPr>
          <a:xfrm>
            <a:off x="1215974" y="579028"/>
            <a:ext cx="762322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Thorough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parameter scans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were performed to identify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appropriate numerical settings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2EB651-4F81-4642-9C60-8930DF116610}"/>
              </a:ext>
            </a:extLst>
          </p:cNvPr>
          <p:cNvSpPr txBox="1"/>
          <p:nvPr/>
        </p:nvSpPr>
        <p:spPr>
          <a:xfrm>
            <a:off x="579561" y="2108461"/>
            <a:ext cx="2781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Parameters defined as a result of the convergence study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(all parameters in the table have been scanned):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32706EA-2580-734A-80D2-A1620DF8B2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1307" y="4099559"/>
            <a:ext cx="4406064" cy="262345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0AD6BC1-D6CE-6143-B98C-5F6A424DB9A3}"/>
              </a:ext>
            </a:extLst>
          </p:cNvPr>
          <p:cNvSpPr txBox="1"/>
          <p:nvPr/>
        </p:nvSpPr>
        <p:spPr>
          <a:xfrm rot="16200000">
            <a:off x="2665088" y="5253381"/>
            <a:ext cx="227421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Instability detected [turns]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08079C-D7B5-5347-B4E4-21AB12928EF4}"/>
              </a:ext>
            </a:extLst>
          </p:cNvPr>
          <p:cNvSpPr txBox="1"/>
          <p:nvPr/>
        </p:nvSpPr>
        <p:spPr>
          <a:xfrm>
            <a:off x="990598" y="4876799"/>
            <a:ext cx="195942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solidFill>
                  <a:srgbClr val="C00000"/>
                </a:solidFill>
              </a:rPr>
              <a:t>Example of convergence 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BC94A-AB7A-724B-AE8C-2175589C0D16}"/>
              </a:ext>
            </a:extLst>
          </p:cNvPr>
          <p:cNvSpPr txBox="1"/>
          <p:nvPr/>
        </p:nvSpPr>
        <p:spPr>
          <a:xfrm>
            <a:off x="4270249" y="3959900"/>
            <a:ext cx="3599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x 10</a:t>
            </a:r>
            <a:r>
              <a:rPr lang="en-US" sz="12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</a:t>
            </a: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p/bunch</a:t>
            </a:r>
          </a:p>
        </p:txBody>
      </p:sp>
    </p:spTree>
    <p:extLst>
      <p:ext uri="{BB962C8B-B14F-4D97-AF65-F5344CB8AC3E}">
        <p14:creationId xmlns:p14="http://schemas.microsoft.com/office/powerpoint/2010/main" val="3902298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659F458-904F-684D-ADCB-A24639923177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E01E4D0E-1047-A940-A15F-8B00D02DBD57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EE51E434-BBB8-C948-86AB-2030AE4644DF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8D0790B-3217-A94A-879E-60283DE4FE04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8920140-5728-AF48-AEC6-0CF3033DFC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6" name="TextBox 7">
            <a:extLst>
              <a:ext uri="{FF2B5EF4-FFF2-40B4-BE49-F238E27FC236}">
                <a16:creationId xmlns:a16="http://schemas.microsoft.com/office/drawing/2014/main" id="{DA47119E-E76C-1F49-B9CD-4807EE346FD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Effect of RF voltage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829D47-ADBA-2241-9EC9-D8DBB4CFF572}"/>
              </a:ext>
            </a:extLst>
          </p:cNvPr>
          <p:cNvSpPr/>
          <p:nvPr/>
        </p:nvSpPr>
        <p:spPr>
          <a:xfrm>
            <a:off x="1215974" y="579028"/>
            <a:ext cx="74373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Longitudinal settings were scanned together with the SEY parameter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LHC bunch intensity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(1.2 </a:t>
            </a:r>
            <a:r>
              <a:rPr lang="en-US" sz="1700" dirty="0">
                <a:solidFill>
                  <a:schemeClr val="tx2"/>
                </a:solidFill>
              </a:rPr>
              <a:t>x 10</a:t>
            </a:r>
            <a:r>
              <a:rPr lang="en-US" sz="1700" baseline="30000" dirty="0">
                <a:solidFill>
                  <a:schemeClr val="tx2"/>
                </a:solidFill>
              </a:rPr>
              <a:t>11</a:t>
            </a:r>
            <a:r>
              <a:rPr lang="en-US" sz="1700" dirty="0">
                <a:solidFill>
                  <a:schemeClr val="tx2"/>
                </a:solidFill>
              </a:rPr>
              <a:t> p/bunch):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instability develops faster for lower RF voltage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Additional tests showed that this effect is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driven mainly by the lower synchrotron tune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0EB49A-3DEC-1A4D-A165-26A8D8F4F098}"/>
              </a:ext>
            </a:extLst>
          </p:cNvPr>
          <p:cNvGrpSpPr/>
          <p:nvPr/>
        </p:nvGrpSpPr>
        <p:grpSpPr>
          <a:xfrm>
            <a:off x="1332000" y="2161469"/>
            <a:ext cx="6480000" cy="4320000"/>
            <a:chOff x="1377720" y="1631117"/>
            <a:chExt cx="6480000" cy="4320000"/>
          </a:xfrm>
        </p:grpSpPr>
        <p:pic>
          <p:nvPicPr>
            <p:cNvPr id="4" name="Immagine 1">
              <a:extLst>
                <a:ext uri="{FF2B5EF4-FFF2-40B4-BE49-F238E27FC236}">
                  <a16:creationId xmlns:a16="http://schemas.microsoft.com/office/drawing/2014/main" id="{7602B375-CC98-F34B-9679-270332FAF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720" y="1631117"/>
              <a:ext cx="6480000" cy="4320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1ED59BC-BA2C-4443-95DA-69DFFED88D0B}"/>
                </a:ext>
              </a:extLst>
            </p:cNvPr>
            <p:cNvSpPr txBox="1"/>
            <p:nvPr/>
          </p:nvSpPr>
          <p:spPr>
            <a:xfrm>
              <a:off x="2194560" y="1820204"/>
              <a:ext cx="50109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1.2 x 10</a:t>
              </a:r>
              <a:r>
                <a:rPr lang="en-US" sz="1500" b="1" baseline="30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</a:t>
              </a:r>
              <a:r>
                <a:rPr lang="en-US" sz="15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p/bunch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080D62-1666-0C46-A346-48C1BBAB8250}"/>
                </a:ext>
              </a:extLst>
            </p:cNvPr>
            <p:cNvSpPr txBox="1"/>
            <p:nvPr/>
          </p:nvSpPr>
          <p:spPr>
            <a:xfrm rot="16200000">
              <a:off x="-64103" y="3643934"/>
              <a:ext cx="3325188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detected [turns]</a:t>
              </a:r>
            </a:p>
          </p:txBody>
        </p:sp>
        <p:sp>
          <p:nvSpPr>
            <p:cNvPr id="13" name="CasellaDiTesto 20">
              <a:extLst>
                <a:ext uri="{FF2B5EF4-FFF2-40B4-BE49-F238E27FC236}">
                  <a16:creationId xmlns:a16="http://schemas.microsoft.com/office/drawing/2014/main" id="{A32910F9-3152-C946-9BD0-A8F277143F50}"/>
                </a:ext>
              </a:extLst>
            </p:cNvPr>
            <p:cNvSpPr txBox="1"/>
            <p:nvPr/>
          </p:nvSpPr>
          <p:spPr>
            <a:xfrm>
              <a:off x="4179950" y="2654574"/>
              <a:ext cx="169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 instability observed over 20k turns for: V</a:t>
              </a:r>
              <a:r>
                <a:rPr lang="en-US" sz="1200" baseline="-25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RF </a:t>
              </a:r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&gt; 5 MV,</a:t>
              </a:r>
            </a:p>
            <a:p>
              <a:pPr algn="ctr"/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 = 1.3</a:t>
              </a:r>
              <a:endParaRPr lang="en-US" sz="12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2B76829-F488-E941-832A-200D8383AC34}"/>
              </a:ext>
            </a:extLst>
          </p:cNvPr>
          <p:cNvSpPr txBox="1"/>
          <p:nvPr/>
        </p:nvSpPr>
        <p:spPr>
          <a:xfrm>
            <a:off x="6210533" y="5659909"/>
            <a:ext cx="951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L. Sabato</a:t>
            </a:r>
          </a:p>
        </p:txBody>
      </p:sp>
    </p:spTree>
    <p:extLst>
      <p:ext uri="{BB962C8B-B14F-4D97-AF65-F5344CB8AC3E}">
        <p14:creationId xmlns:p14="http://schemas.microsoft.com/office/powerpoint/2010/main" val="428315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FA42A6EE-4AB2-8345-8F2D-45986BDE3E6F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32" name="Gruppo 23">
              <a:extLst>
                <a:ext uri="{FF2B5EF4-FFF2-40B4-BE49-F238E27FC236}">
                  <a16:creationId xmlns:a16="http://schemas.microsoft.com/office/drawing/2014/main" id="{72155C80-E266-7847-A8E9-175C087770B8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34" name="Straight Connector 6">
                <a:extLst>
                  <a:ext uri="{FF2B5EF4-FFF2-40B4-BE49-F238E27FC236}">
                    <a16:creationId xmlns:a16="http://schemas.microsoft.com/office/drawing/2014/main" id="{0C55B744-B058-A84A-A721-B0103DBF3C66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CEE7EE6-B750-BC46-99DB-F252B532A031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BC11EFC-5B92-6540-9615-F178AC608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12" name="TextBox 7">
            <a:extLst>
              <a:ext uri="{FF2B5EF4-FFF2-40B4-BE49-F238E27FC236}">
                <a16:creationId xmlns:a16="http://schemas.microsoft.com/office/drawing/2014/main" id="{2DCCA0BF-5EEF-7045-8FEC-471B8C2D87C8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Effect of bunch intensity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878E9B-FE57-CD42-B416-EDA3B317A81D}"/>
              </a:ext>
            </a:extLst>
          </p:cNvPr>
          <p:cNvSpPr/>
          <p:nvPr/>
        </p:nvSpPr>
        <p:spPr>
          <a:xfrm>
            <a:off x="1219200" y="553105"/>
            <a:ext cx="781507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same parameter range (SEY: 1.3 - 1.4, V</a:t>
            </a:r>
            <a:r>
              <a:rPr lang="en-US" sz="1700" baseline="-25000" dirty="0">
                <a:solidFill>
                  <a:schemeClr val="tx2"/>
                </a:solidFill>
                <a:sym typeface="Wingdings"/>
              </a:rPr>
              <a:t>RF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: 3 – 8 MV) has been explored for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HL-LHC intensity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(2.3 x 10</a:t>
            </a:r>
            <a:r>
              <a:rPr lang="en-US" sz="1700" baseline="30000" dirty="0">
                <a:solidFill>
                  <a:schemeClr val="tx2"/>
                </a:solidFill>
                <a:sym typeface="Wingdings"/>
              </a:rPr>
              <a:t>11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p/bunch):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b="1" dirty="0">
                <a:solidFill>
                  <a:srgbClr val="C00000"/>
                </a:solidFill>
                <a:sym typeface="Wingdings"/>
              </a:rPr>
              <a:t>No instability detected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even for the most unfavorable cases!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reason is that for higher bunch intensity there are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less electrons in the chamber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B177FA-DF43-0C45-B883-CCE5ECBD04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42"/>
          <a:stretch/>
        </p:blipFill>
        <p:spPr>
          <a:xfrm>
            <a:off x="219456" y="2203703"/>
            <a:ext cx="4557969" cy="4773811"/>
          </a:xfrm>
          <a:prstGeom prst="rect">
            <a:avLst/>
          </a:prstGeom>
          <a:ln w="19050"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CCDC29B-3C1A-AA43-970E-16205C5E22B0}"/>
              </a:ext>
            </a:extLst>
          </p:cNvPr>
          <p:cNvSpPr txBox="1"/>
          <p:nvPr/>
        </p:nvSpPr>
        <p:spPr>
          <a:xfrm>
            <a:off x="795529" y="2206038"/>
            <a:ext cx="352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SEY=1.4, V</a:t>
            </a:r>
            <a:r>
              <a:rPr lang="en-US" sz="12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</a:t>
            </a: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4 MV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A508454-2F97-244D-B444-D3078EEAAC48}"/>
              </a:ext>
            </a:extLst>
          </p:cNvPr>
          <p:cNvGrpSpPr/>
          <p:nvPr/>
        </p:nvGrpSpPr>
        <p:grpSpPr>
          <a:xfrm>
            <a:off x="4404360" y="3164494"/>
            <a:ext cx="4434840" cy="3486561"/>
            <a:chOff x="1261873" y="2553812"/>
            <a:chExt cx="4434840" cy="3486561"/>
          </a:xfrm>
        </p:grpSpPr>
        <p:pic>
          <p:nvPicPr>
            <p:cNvPr id="22" name="Immagine 9">
              <a:extLst>
                <a:ext uri="{FF2B5EF4-FFF2-40B4-BE49-F238E27FC236}">
                  <a16:creationId xmlns:a16="http://schemas.microsoft.com/office/drawing/2014/main" id="{C7CAB165-CDF8-564F-A598-00DA964A38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634" r="24219"/>
            <a:stretch/>
          </p:blipFill>
          <p:spPr>
            <a:xfrm>
              <a:off x="1261873" y="2553812"/>
              <a:ext cx="4434840" cy="348656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593EBA-AF33-AE4E-8669-F27284830AB2}"/>
                </a:ext>
              </a:extLst>
            </p:cNvPr>
            <p:cNvSpPr txBox="1"/>
            <p:nvPr/>
          </p:nvSpPr>
          <p:spPr>
            <a:xfrm rot="339253">
              <a:off x="3593420" y="3623690"/>
              <a:ext cx="2030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FF43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1.2 x 10</a:t>
              </a:r>
              <a:r>
                <a:rPr lang="en-US" sz="1200" baseline="30000" dirty="0">
                  <a:solidFill>
                    <a:srgbClr val="FF43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</a:t>
              </a:r>
              <a:r>
                <a:rPr lang="en-US" sz="1200" dirty="0">
                  <a:solidFill>
                    <a:srgbClr val="FF43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p/b,</a:t>
              </a:r>
              <a:r>
                <a:rPr lang="en-US" sz="1200" baseline="30000" dirty="0">
                  <a:solidFill>
                    <a:srgbClr val="FF43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dirty="0">
                  <a:solidFill>
                    <a:srgbClr val="FF43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SEY=1.3</a:t>
              </a:r>
              <a:endParaRPr lang="en-US" sz="1200" baseline="30000" dirty="0">
                <a:solidFill>
                  <a:srgbClr val="FF4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91AB63D-3C87-3544-A460-57ECA323C130}"/>
                </a:ext>
              </a:extLst>
            </p:cNvPr>
            <p:cNvSpPr txBox="1"/>
            <p:nvPr/>
          </p:nvSpPr>
          <p:spPr>
            <a:xfrm rot="339253">
              <a:off x="3593420" y="3094164"/>
              <a:ext cx="2030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FF01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1.2 x 10</a:t>
              </a:r>
              <a:r>
                <a:rPr lang="en-US" sz="1200" baseline="30000" dirty="0">
                  <a:solidFill>
                    <a:srgbClr val="FF01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</a:t>
              </a:r>
              <a:r>
                <a:rPr lang="en-US" sz="1200" dirty="0">
                  <a:solidFill>
                    <a:srgbClr val="FF01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p/b,</a:t>
              </a:r>
              <a:r>
                <a:rPr lang="en-US" sz="1200" baseline="30000" dirty="0">
                  <a:solidFill>
                    <a:srgbClr val="FF01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dirty="0">
                  <a:solidFill>
                    <a:srgbClr val="FF01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SEY=1.4</a:t>
              </a:r>
              <a:endParaRPr lang="en-US" sz="1200" baseline="30000" dirty="0">
                <a:solidFill>
                  <a:srgbClr val="FF01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F53C77D-3BD8-6243-B99A-FEC840201AEE}"/>
                </a:ext>
              </a:extLst>
            </p:cNvPr>
            <p:cNvSpPr txBox="1"/>
            <p:nvPr/>
          </p:nvSpPr>
          <p:spPr>
            <a:xfrm rot="339253">
              <a:off x="3593420" y="2692267"/>
              <a:ext cx="2030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8B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1.2 x 10</a:t>
              </a:r>
              <a:r>
                <a:rPr lang="en-US" sz="1200" baseline="30000" dirty="0">
                  <a:solidFill>
                    <a:srgbClr val="8B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</a:t>
              </a:r>
              <a:r>
                <a:rPr lang="en-US" sz="1200" dirty="0">
                  <a:solidFill>
                    <a:srgbClr val="8B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p/b,</a:t>
              </a:r>
              <a:r>
                <a:rPr lang="en-US" sz="1200" baseline="30000" dirty="0">
                  <a:solidFill>
                    <a:srgbClr val="8B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dirty="0">
                  <a:solidFill>
                    <a:srgbClr val="8B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SEY=1.5</a:t>
              </a:r>
              <a:endParaRPr lang="en-US" sz="1200" baseline="30000" dirty="0">
                <a:solidFill>
                  <a:srgbClr val="8B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46B132F-D79E-C142-96D2-316DD38FBA1F}"/>
                </a:ext>
              </a:extLst>
            </p:cNvPr>
            <p:cNvSpPr txBox="1"/>
            <p:nvPr/>
          </p:nvSpPr>
          <p:spPr>
            <a:xfrm rot="621233">
              <a:off x="3593767" y="5051347"/>
              <a:ext cx="2030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87CEF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2.3 x 10</a:t>
              </a:r>
              <a:r>
                <a:rPr lang="en-US" sz="1200" baseline="30000" dirty="0">
                  <a:solidFill>
                    <a:srgbClr val="87CEF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</a:t>
              </a:r>
              <a:r>
                <a:rPr lang="en-US" sz="1200" dirty="0">
                  <a:solidFill>
                    <a:srgbClr val="87CEF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p/b,</a:t>
              </a:r>
              <a:r>
                <a:rPr lang="en-US" sz="1200" baseline="30000" dirty="0">
                  <a:solidFill>
                    <a:srgbClr val="87CEF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dirty="0">
                  <a:solidFill>
                    <a:srgbClr val="87CEF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SEY=1.3</a:t>
              </a:r>
              <a:endParaRPr lang="en-US" sz="1200" baseline="30000" dirty="0">
                <a:solidFill>
                  <a:srgbClr val="87CEF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5C1E3B4-D66E-0A4A-8D22-147F3EE7487C}"/>
                </a:ext>
              </a:extLst>
            </p:cNvPr>
            <p:cNvSpPr txBox="1"/>
            <p:nvPr/>
          </p:nvSpPr>
          <p:spPr>
            <a:xfrm rot="505255">
              <a:off x="3592790" y="4619158"/>
              <a:ext cx="2030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14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2.3 x 10</a:t>
              </a:r>
              <a:r>
                <a:rPr lang="en-US" sz="1200" baseline="30000" dirty="0">
                  <a:solidFill>
                    <a:srgbClr val="14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</a:t>
              </a:r>
              <a:r>
                <a:rPr lang="en-US" sz="1200" dirty="0">
                  <a:solidFill>
                    <a:srgbClr val="14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p/b,</a:t>
              </a:r>
              <a:r>
                <a:rPr lang="en-US" sz="1200" baseline="30000" dirty="0">
                  <a:solidFill>
                    <a:srgbClr val="14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dirty="0">
                  <a:solidFill>
                    <a:srgbClr val="14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SEY=1.4</a:t>
              </a:r>
              <a:endParaRPr lang="en-US" sz="1200" baseline="30000" dirty="0">
                <a:solidFill>
                  <a:srgbClr val="14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6083341-D912-814C-B127-40AAA6B00E5A}"/>
                </a:ext>
              </a:extLst>
            </p:cNvPr>
            <p:cNvSpPr txBox="1"/>
            <p:nvPr/>
          </p:nvSpPr>
          <p:spPr>
            <a:xfrm rot="437411">
              <a:off x="3592758" y="4267396"/>
              <a:ext cx="2030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06008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2,3 x 10</a:t>
              </a:r>
              <a:r>
                <a:rPr lang="en-US" sz="1200" baseline="30000" dirty="0">
                  <a:solidFill>
                    <a:srgbClr val="06008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</a:t>
              </a:r>
              <a:r>
                <a:rPr lang="en-US" sz="1200" dirty="0">
                  <a:solidFill>
                    <a:srgbClr val="06008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p/b,</a:t>
              </a:r>
              <a:r>
                <a:rPr lang="en-US" sz="1200" baseline="30000" dirty="0">
                  <a:solidFill>
                    <a:srgbClr val="06008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1200" dirty="0">
                  <a:solidFill>
                    <a:srgbClr val="06008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SEY=1.5</a:t>
              </a:r>
              <a:endParaRPr lang="en-US" sz="1200" baseline="30000" dirty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86AA186-1530-B24B-9980-C691CF6CEC85}"/>
              </a:ext>
            </a:extLst>
          </p:cNvPr>
          <p:cNvSpPr txBox="1"/>
          <p:nvPr/>
        </p:nvSpPr>
        <p:spPr>
          <a:xfrm>
            <a:off x="5143500" y="2246285"/>
            <a:ext cx="3480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Average electron density at the beam location during the bunch passage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B05AA1-A5B3-7743-957E-2CB01E7015C9}"/>
              </a:ext>
            </a:extLst>
          </p:cNvPr>
          <p:cNvSpPr txBox="1"/>
          <p:nvPr/>
        </p:nvSpPr>
        <p:spPr>
          <a:xfrm>
            <a:off x="4579304" y="6475731"/>
            <a:ext cx="951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L. Sabato</a:t>
            </a:r>
          </a:p>
        </p:txBody>
      </p:sp>
    </p:spTree>
    <p:extLst>
      <p:ext uri="{BB962C8B-B14F-4D97-AF65-F5344CB8AC3E}">
        <p14:creationId xmlns:p14="http://schemas.microsoft.com/office/powerpoint/2010/main" val="58661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705"/>
          <a:stretch/>
        </p:blipFill>
        <p:spPr>
          <a:xfrm>
            <a:off x="1332000" y="2524760"/>
            <a:ext cx="6480000" cy="3814365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5645214" y="2673274"/>
            <a:ext cx="1295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instability observed over 20k turns for Q’ &gt; 12.5!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5989AA06-6C88-F14C-BFDA-DF50B49E7C5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Effect of transverse feedback and chromaticity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9BAAB4-4D3C-7143-BCB6-25C4CD19AE4C}"/>
              </a:ext>
            </a:extLst>
          </p:cNvPr>
          <p:cNvSpPr/>
          <p:nvPr/>
        </p:nvSpPr>
        <p:spPr>
          <a:xfrm>
            <a:off x="1538868" y="553105"/>
            <a:ext cx="7495404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(which an instability could be observed)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effectiveness of different mitigation measures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investigated: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is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strongly mitigated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by increasing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chromaticity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settings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transverse feedback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(bunch-by-bunch, dumping time of 10 turns) is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mostly ineffective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D116FD-803D-6E48-AA42-70F37CEF10E4}"/>
              </a:ext>
            </a:extLst>
          </p:cNvPr>
          <p:cNvSpPr txBox="1"/>
          <p:nvPr/>
        </p:nvSpPr>
        <p:spPr>
          <a:xfrm rot="16200000">
            <a:off x="-109823" y="4174286"/>
            <a:ext cx="3325188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Instability detected [turns]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90AE5C-750C-8448-B701-0AA85B8AF013}"/>
              </a:ext>
            </a:extLst>
          </p:cNvPr>
          <p:cNvSpPr txBox="1"/>
          <p:nvPr/>
        </p:nvSpPr>
        <p:spPr>
          <a:xfrm>
            <a:off x="7395384" y="5659909"/>
            <a:ext cx="951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L. Sabato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DCC263-A6CA-5349-8028-B2A04BB1E175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3" name="Gruppo 23">
              <a:extLst>
                <a:ext uri="{FF2B5EF4-FFF2-40B4-BE49-F238E27FC236}">
                  <a16:creationId xmlns:a16="http://schemas.microsoft.com/office/drawing/2014/main" id="{9213E6E3-70AC-2541-B92E-3E0E2CDE3908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23" name="Straight Connector 6">
                <a:extLst>
                  <a:ext uri="{FF2B5EF4-FFF2-40B4-BE49-F238E27FC236}">
                    <a16:creationId xmlns:a16="http://schemas.microsoft.com/office/drawing/2014/main" id="{6DD74E10-EFFD-F04D-8D7A-FB9BF77F42C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E21E6CD-CC6E-344E-ACA0-181AB59BA9BB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27647D8-661A-7F44-B77F-8473564D43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3851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1BCF870-338D-B646-9746-E6269961E732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22" name="Gruppo 23">
              <a:extLst>
                <a:ext uri="{FF2B5EF4-FFF2-40B4-BE49-F238E27FC236}">
                  <a16:creationId xmlns:a16="http://schemas.microsoft.com/office/drawing/2014/main" id="{DEF19C8E-5094-EE47-B8DF-7C622771CB1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26" name="Straight Connector 6">
                <a:extLst>
                  <a:ext uri="{FF2B5EF4-FFF2-40B4-BE49-F238E27FC236}">
                    <a16:creationId xmlns:a16="http://schemas.microsoft.com/office/drawing/2014/main" id="{3E6C381D-C6A8-184E-A6B2-854978913363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B95DBF8-22B0-E341-9DE0-10BBC8584C50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473C9A-ACEF-A24D-B38D-C248DB3564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16" name="TextBox 7">
            <a:extLst>
              <a:ext uri="{FF2B5EF4-FFF2-40B4-BE49-F238E27FC236}">
                <a16:creationId xmlns:a16="http://schemas.microsoft.com/office/drawing/2014/main" id="{5989AA06-6C88-F14C-BFDA-DF50B49E7C5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Effect of transverse feedback and chromaticity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50AF0E-3B7D-DE48-A668-DD97FFDDBF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577459"/>
            <a:ext cx="4792772" cy="540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816669-F944-154E-9905-38C35D39F856}"/>
              </a:ext>
            </a:extLst>
          </p:cNvPr>
          <p:cNvSpPr txBox="1"/>
          <p:nvPr/>
        </p:nvSpPr>
        <p:spPr>
          <a:xfrm>
            <a:off x="750420" y="2209991"/>
            <a:ext cx="2355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SEY=1.3, Q’=2.5, V</a:t>
            </a:r>
            <a:r>
              <a:rPr lang="en-US" sz="11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</a:t>
            </a:r>
            <a:r>
              <a:rPr lang="en-US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=4MV</a:t>
            </a:r>
          </a:p>
        </p:txBody>
      </p:sp>
      <p:pic>
        <p:nvPicPr>
          <p:cNvPr id="13" name="SEY1.4Qp2.5_ADT_ON">
            <a:hlinkClick r:id="" action="ppaction://media"/>
            <a:extLst>
              <a:ext uri="{FF2B5EF4-FFF2-40B4-BE49-F238E27FC236}">
                <a16:creationId xmlns:a16="http://schemas.microsoft.com/office/drawing/2014/main" id="{E2AA23E5-1817-4F4C-B765-BAB3B78E15F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4956" b="6079"/>
          <a:stretch/>
        </p:blipFill>
        <p:spPr>
          <a:xfrm>
            <a:off x="5055108" y="3044951"/>
            <a:ext cx="4058599" cy="30079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89E6CD9-7CFA-C844-BCA0-4D020C3EDF6D}"/>
              </a:ext>
            </a:extLst>
          </p:cNvPr>
          <p:cNvSpPr txBox="1"/>
          <p:nvPr/>
        </p:nvSpPr>
        <p:spPr>
          <a:xfrm rot="16200000">
            <a:off x="4269474" y="4507795"/>
            <a:ext cx="1354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Pickup </a:t>
            </a:r>
            <a:r>
              <a:rPr lang="en-US" sz="12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-signal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BE6EF2-E9B6-4D4B-B611-57725ADD2D75}"/>
              </a:ext>
            </a:extLst>
          </p:cNvPr>
          <p:cNvSpPr txBox="1"/>
          <p:nvPr/>
        </p:nvSpPr>
        <p:spPr>
          <a:xfrm>
            <a:off x="5000036" y="2561715"/>
            <a:ext cx="3894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Example: SEY=1.4, V</a:t>
            </a:r>
            <a:r>
              <a:rPr lang="en-US" sz="12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</a:t>
            </a: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=4MV</a:t>
            </a:r>
          </a:p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Feedback 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643238-FCFF-4E49-A2FD-0BD4E36605E4}"/>
              </a:ext>
            </a:extLst>
          </p:cNvPr>
          <p:cNvSpPr txBox="1"/>
          <p:nvPr/>
        </p:nvSpPr>
        <p:spPr>
          <a:xfrm>
            <a:off x="5376672" y="6052934"/>
            <a:ext cx="3300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[m]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D9BC94-36F2-5E4E-B3B6-45E58DB41A34}"/>
              </a:ext>
            </a:extLst>
          </p:cNvPr>
          <p:cNvSpPr/>
          <p:nvPr/>
        </p:nvSpPr>
        <p:spPr>
          <a:xfrm>
            <a:off x="1538868" y="553105"/>
            <a:ext cx="7495404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(which an instability could be observed)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effectiveness of different mitigation measures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investigated: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is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strongly mitigated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by increasing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chromaticity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settings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transverse feedback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(bunch-by-bunch, dumping time of 10 turns) is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mostly ineffective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cannot damp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intra-bunch motion</a:t>
            </a:r>
            <a:endParaRPr lang="en-US" sz="1700" b="1" dirty="0">
              <a:solidFill>
                <a:srgbClr val="C0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2421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036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5" grpId="0"/>
      <p:bldP spid="2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91265DE-042C-6F4C-A2A2-52E8A0BDC2EF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22" name="Gruppo 23">
              <a:extLst>
                <a:ext uri="{FF2B5EF4-FFF2-40B4-BE49-F238E27FC236}">
                  <a16:creationId xmlns:a16="http://schemas.microsoft.com/office/drawing/2014/main" id="{37A73C77-5EC5-1143-BAAB-54C875567050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24" name="Straight Connector 6">
                <a:extLst>
                  <a:ext uri="{FF2B5EF4-FFF2-40B4-BE49-F238E27FC236}">
                    <a16:creationId xmlns:a16="http://schemas.microsoft.com/office/drawing/2014/main" id="{5978B26B-8588-0B47-84AC-B50057D6300E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93B3120-147C-F445-8A77-63D00B37F9B5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B0A82D3-E76F-ED44-A079-C9FB1D4919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9" name="TextBox 7">
            <a:extLst>
              <a:ext uri="{FF2B5EF4-FFF2-40B4-BE49-F238E27FC236}">
                <a16:creationId xmlns:a16="http://schemas.microsoft.com/office/drawing/2014/main" id="{ED0E43C6-3327-1243-A3F2-4E3A00C7FBA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Octupole scan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C939C7-56E9-414D-9CDE-E3E2D7003D24}"/>
              </a:ext>
            </a:extLst>
          </p:cNvPr>
          <p:cNvSpPr/>
          <p:nvPr/>
        </p:nvSpPr>
        <p:spPr>
          <a:xfrm>
            <a:off x="1050036" y="723568"/>
            <a:ext cx="795832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octupole current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also been scanned</a:t>
            </a:r>
          </a:p>
          <a:p>
            <a:pPr marL="469900" lvl="1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Much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less effective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compared to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chromaticity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7CA8953-48CB-F64C-8193-C79D86C7C1C9}"/>
              </a:ext>
            </a:extLst>
          </p:cNvPr>
          <p:cNvGrpSpPr/>
          <p:nvPr/>
        </p:nvGrpSpPr>
        <p:grpSpPr>
          <a:xfrm>
            <a:off x="1595016" y="1571797"/>
            <a:ext cx="6210000" cy="4950602"/>
            <a:chOff x="0" y="1919269"/>
            <a:chExt cx="6210000" cy="4950602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622"/>
            <a:stretch/>
          </p:blipFill>
          <p:spPr>
            <a:xfrm>
              <a:off x="0" y="2185416"/>
              <a:ext cx="6210000" cy="365885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968CD9-E239-FB4D-A863-EC79621E0A31}"/>
                </a:ext>
              </a:extLst>
            </p:cNvPr>
            <p:cNvSpPr txBox="1"/>
            <p:nvPr/>
          </p:nvSpPr>
          <p:spPr>
            <a:xfrm>
              <a:off x="695556" y="1919269"/>
              <a:ext cx="4004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SEY=1.4, Feedback ON, 1.2 x 10</a:t>
              </a:r>
              <a:r>
                <a:rPr lang="en-US" sz="1200" b="1" baseline="30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</a:t>
              </a:r>
              <a:r>
                <a:rPr 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p/bunch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8DBBB40-3EBF-DD43-982E-900C4C44708E}"/>
                </a:ext>
              </a:extLst>
            </p:cNvPr>
            <p:cNvSpPr txBox="1"/>
            <p:nvPr/>
          </p:nvSpPr>
          <p:spPr>
            <a:xfrm rot="16200000">
              <a:off x="3862298" y="6135695"/>
              <a:ext cx="11913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US" sz="1200" b="1" baseline="-25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LOF</a:t>
              </a:r>
              <a:r>
                <a:rPr 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= -78 A</a:t>
              </a:r>
              <a:endParaRPr lang="en-US" sz="12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A8D773D-D940-5E45-A978-7418B2310B00}"/>
                </a:ext>
              </a:extLst>
            </p:cNvPr>
            <p:cNvSpPr txBox="1"/>
            <p:nvPr/>
          </p:nvSpPr>
          <p:spPr>
            <a:xfrm rot="16200000">
              <a:off x="377972" y="6100429"/>
              <a:ext cx="11705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US" sz="1200" b="1" baseline="-25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LOF</a:t>
              </a:r>
              <a:r>
                <a:rPr 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=  78 A</a:t>
              </a:r>
              <a:endParaRPr lang="en-US" sz="12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D91D2BA-3BFD-A941-AFED-07A16F9E274B}"/>
              </a:ext>
            </a:extLst>
          </p:cNvPr>
          <p:cNvSpPr txBox="1"/>
          <p:nvPr/>
        </p:nvSpPr>
        <p:spPr>
          <a:xfrm>
            <a:off x="5267315" y="4736365"/>
            <a:ext cx="951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L. Sabato</a:t>
            </a:r>
          </a:p>
        </p:txBody>
      </p:sp>
    </p:spTree>
    <p:extLst>
      <p:ext uri="{BB962C8B-B14F-4D97-AF65-F5344CB8AC3E}">
        <p14:creationId xmlns:p14="http://schemas.microsoft.com/office/powerpoint/2010/main" val="3136426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219200" y="1203429"/>
            <a:ext cx="7194965" cy="4466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e-cloud buildup studies: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Heat loads on the arc beam screens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Scaling with bunch intensity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Hybrid schemes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Studies for other devices</a:t>
            </a:r>
          </a:p>
          <a:p>
            <a:pPr marL="469900" lvl="1">
              <a:lnSpc>
                <a:spcPct val="120000"/>
              </a:lnSpc>
              <a:defRPr/>
            </a:pP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12700">
              <a:lnSpc>
                <a:spcPct val="120000"/>
              </a:lnSpc>
              <a:defRPr/>
            </a:pPr>
            <a:r>
              <a:rPr lang="en-US" sz="1700" b="1" dirty="0">
                <a:solidFill>
                  <a:schemeClr val="tx2"/>
                </a:solidFill>
                <a:sym typeface="Wingdings"/>
              </a:rPr>
              <a:t>e-cloud instabilities: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Single-bunch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RF settings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Dependence on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sym typeface="Wingdings"/>
              </a:rPr>
              <a:t>Effect of transverse feedback, chromaticity, octupoles</a:t>
            </a:r>
          </a:p>
          <a:p>
            <a:pPr marL="7556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Coupled-bunch instabilities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Effect of the bunch intensity</a:t>
            </a:r>
          </a:p>
          <a:p>
            <a:pPr marL="1212850" lvl="2" indent="-285750">
              <a:lnSpc>
                <a:spcPct val="12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Effect of transverse feedback</a:t>
            </a:r>
            <a:endParaRPr lang="en-US" sz="10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55636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9E507C0-59FD-D444-9347-D1C1F01737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5" name="Gruppo 23">
              <a:extLst>
                <a:ext uri="{FF2B5EF4-FFF2-40B4-BE49-F238E27FC236}">
                  <a16:creationId xmlns:a16="http://schemas.microsoft.com/office/drawing/2014/main" id="{401FD9A4-3809-E746-8FE1-E30909C5DD6B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7" name="Straight Connector 6">
                <a:extLst>
                  <a:ext uri="{FF2B5EF4-FFF2-40B4-BE49-F238E27FC236}">
                    <a16:creationId xmlns:a16="http://schemas.microsoft.com/office/drawing/2014/main" id="{8F961A5A-F21D-5346-AE70-FF22BA86B4D4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52F2E2D-77BA-2B44-B675-67CEC20F56D4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98667B8-760A-3E4F-AA0B-27813C8ACD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5" name="TextBox 7">
            <a:extLst>
              <a:ext uri="{FF2B5EF4-FFF2-40B4-BE49-F238E27FC236}">
                <a16:creationId xmlns:a16="http://schemas.microsoft.com/office/drawing/2014/main" id="{9F538A08-546E-7149-8FEF-132A9B6CBC4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Coupled-bunch instabilities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E5B175-0ABF-384A-87EF-A30511428648}"/>
              </a:ext>
            </a:extLst>
          </p:cNvPr>
          <p:cNvSpPr/>
          <p:nvPr/>
        </p:nvSpPr>
        <p:spPr>
          <a:xfrm>
            <a:off x="1050036" y="661900"/>
            <a:ext cx="795832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electrons in the two vertical stripes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typical of the e-cloud distribution in dipole magnets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contribute very little to single-bunch instabilities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but can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couple the motion of consecutive bunches</a:t>
            </a:r>
          </a:p>
        </p:txBody>
      </p:sp>
      <p:pic>
        <p:nvPicPr>
          <p:cNvPr id="11" name="dipole">
            <a:hlinkClick r:id="" action="ppaction://media"/>
            <a:extLst>
              <a:ext uri="{FF2B5EF4-FFF2-40B4-BE49-F238E27FC236}">
                <a16:creationId xmlns:a16="http://schemas.microsoft.com/office/drawing/2014/main" id="{BE98ADC8-7DF1-AF4C-8809-D2261CFF8D9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3624" t="10781" r="4709"/>
          <a:stretch/>
        </p:blipFill>
        <p:spPr>
          <a:xfrm>
            <a:off x="4852638" y="1543527"/>
            <a:ext cx="3828934" cy="49689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8618ED2-1A51-0F4F-AC5E-20EAD4D83A0F}"/>
              </a:ext>
            </a:extLst>
          </p:cNvPr>
          <p:cNvSpPr/>
          <p:nvPr/>
        </p:nvSpPr>
        <p:spPr>
          <a:xfrm>
            <a:off x="219456" y="1785178"/>
            <a:ext cx="4267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Simulation of these phenomena is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extremely heavy 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Requires the simulation of the full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e-cloud buildup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process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coupled with the beam dynamics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at each turn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 err="1">
                <a:solidFill>
                  <a:srgbClr val="C00000"/>
                </a:solidFill>
                <a:sym typeface="Wingdings"/>
              </a:rPr>
              <a:t>PyECLOUD-PyHEADTAIL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suite and its </a:t>
            </a:r>
            <a:r>
              <a:rPr lang="en-US" sz="1700" b="1" dirty="0" err="1">
                <a:solidFill>
                  <a:srgbClr val="C00000"/>
                </a:solidFill>
                <a:sym typeface="Wingdings"/>
              </a:rPr>
              <a:t>PyPARIS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parallelization layer have been recently been extended to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exploit HPC clusters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to perform these simulations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2C9268-F878-7E41-A8B1-91143298ABC1}"/>
              </a:ext>
            </a:extLst>
          </p:cNvPr>
          <p:cNvSpPr txBox="1"/>
          <p:nvPr/>
        </p:nvSpPr>
        <p:spPr>
          <a:xfrm>
            <a:off x="22302" y="6558699"/>
            <a:ext cx="8843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For more info: G. </a:t>
            </a:r>
            <a:r>
              <a:rPr lang="en-US" sz="1200" i="1" dirty="0" err="1">
                <a:solidFill>
                  <a:schemeClr val="tx2"/>
                </a:solidFill>
              </a:rPr>
              <a:t>Iadarola</a:t>
            </a:r>
            <a:r>
              <a:rPr lang="en-US" sz="1200" i="1" dirty="0">
                <a:solidFill>
                  <a:schemeClr val="tx2"/>
                </a:solidFill>
              </a:rPr>
              <a:t>, New tools for the simulation of coupled bunch instabilities driven by electron cloud, </a:t>
            </a:r>
            <a:r>
              <a:rPr lang="en-US" sz="1200" i="1" dirty="0">
                <a:solidFill>
                  <a:schemeClr val="tx2"/>
                </a:solidFill>
                <a:hlinkClick r:id="rId6"/>
              </a:rPr>
              <a:t>e-cloud meeting 14 Feb 2018</a:t>
            </a:r>
            <a:endParaRPr 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74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294DC8C-7407-984B-9F5F-8E8DA5D86B58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3" name="Gruppo 23">
              <a:extLst>
                <a:ext uri="{FF2B5EF4-FFF2-40B4-BE49-F238E27FC236}">
                  <a16:creationId xmlns:a16="http://schemas.microsoft.com/office/drawing/2014/main" id="{5E36906E-68EF-C147-8BDD-4495CEDB203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5" name="Straight Connector 6">
                <a:extLst>
                  <a:ext uri="{FF2B5EF4-FFF2-40B4-BE49-F238E27FC236}">
                    <a16:creationId xmlns:a16="http://schemas.microsoft.com/office/drawing/2014/main" id="{1514818F-7738-274E-A05F-2AB915920ECA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F55108BE-CDC3-CB42-A7C2-49F987719CA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C7E4B2C-0371-DB49-9638-77C460E8DA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5" name="TextBox 7">
            <a:extLst>
              <a:ext uri="{FF2B5EF4-FFF2-40B4-BE49-F238E27FC236}">
                <a16:creationId xmlns:a16="http://schemas.microsoft.com/office/drawing/2014/main" id="{9F538A08-546E-7149-8FEF-132A9B6CBC4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Coupled-bunch instabilities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E5B175-0ABF-384A-87EF-A30511428648}"/>
              </a:ext>
            </a:extLst>
          </p:cNvPr>
          <p:cNvSpPr/>
          <p:nvPr/>
        </p:nvSpPr>
        <p:spPr>
          <a:xfrm>
            <a:off x="1143000" y="574345"/>
            <a:ext cx="795832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Example of simulation for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LHC bunch intensity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(1.2 x 10</a:t>
            </a:r>
            <a:r>
              <a:rPr lang="en-US" sz="1700" baseline="30000" dirty="0">
                <a:solidFill>
                  <a:schemeClr val="tx2"/>
                </a:solidFill>
                <a:sym typeface="Wingdings"/>
              </a:rPr>
              <a:t>11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p/bunch)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A train of 144 bunches is simulated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simulation requires a total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144 x 10</a:t>
            </a:r>
            <a:r>
              <a:rPr lang="en-US" sz="1700" b="1" baseline="30000" dirty="0">
                <a:solidFill>
                  <a:srgbClr val="C00000"/>
                </a:solidFill>
                <a:sym typeface="Wingdings"/>
              </a:rPr>
              <a:t>6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proton MPs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for the bunches and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160 x 10</a:t>
            </a:r>
            <a:r>
              <a:rPr lang="en-US" sz="1700" b="1" baseline="30000" dirty="0">
                <a:solidFill>
                  <a:srgbClr val="C00000"/>
                </a:solidFill>
                <a:sym typeface="Wingdings"/>
              </a:rPr>
              <a:t>6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electron MPs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It is performed on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800 CPU-cores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on the CERN HPC cluster</a:t>
            </a:r>
          </a:p>
          <a:p>
            <a:pPr marL="1270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Coupling between the motion of the bunches and the electron distribution is visible </a:t>
            </a:r>
          </a:p>
        </p:txBody>
      </p:sp>
      <p:pic>
        <p:nvPicPr>
          <p:cNvPr id="2" name="lhc">
            <a:hlinkClick r:id="" action="ppaction://media"/>
            <a:extLst>
              <a:ext uri="{FF2B5EF4-FFF2-40B4-BE49-F238E27FC236}">
                <a16:creationId xmlns:a16="http://schemas.microsoft.com/office/drawing/2014/main" id="{8E3FE3F3-FB7A-454B-B90D-F3DA07AD085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2718000"/>
            <a:ext cx="8280000" cy="414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2ECAC6-9FE1-954F-994B-3E0BA0A7E912}"/>
              </a:ext>
            </a:extLst>
          </p:cNvPr>
          <p:cNvSpPr txBox="1"/>
          <p:nvPr/>
        </p:nvSpPr>
        <p:spPr>
          <a:xfrm>
            <a:off x="5700442" y="2567587"/>
            <a:ext cx="3443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Simulated SEY=1.8, to observe the instability with an affordable simulation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5224E7-73B5-5048-A736-5A1EB6E94A39}"/>
              </a:ext>
            </a:extLst>
          </p:cNvPr>
          <p:cNvSpPr txBox="1"/>
          <p:nvPr/>
        </p:nvSpPr>
        <p:spPr>
          <a:xfrm>
            <a:off x="8117853" y="6519446"/>
            <a:ext cx="983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L. </a:t>
            </a:r>
            <a:r>
              <a:rPr lang="en-US" sz="1600" i="1" dirty="0" err="1">
                <a:solidFill>
                  <a:schemeClr val="tx2"/>
                </a:solidFill>
              </a:rPr>
              <a:t>Mether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30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F33E988-47A3-2346-9ACC-91D997902581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4" name="Gruppo 23">
              <a:extLst>
                <a:ext uri="{FF2B5EF4-FFF2-40B4-BE49-F238E27FC236}">
                  <a16:creationId xmlns:a16="http://schemas.microsoft.com/office/drawing/2014/main" id="{F5B079E2-D056-8843-B7A8-AE9D9005066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6" name="Straight Connector 6">
                <a:extLst>
                  <a:ext uri="{FF2B5EF4-FFF2-40B4-BE49-F238E27FC236}">
                    <a16:creationId xmlns:a16="http://schemas.microsoft.com/office/drawing/2014/main" id="{CEE8F480-166C-A54E-B136-F586A32F022A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BEE09B4-AD5F-5F4E-BE05-1AE252E7AA2B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35D1AE4-AB5A-EA4E-9120-1ABC2B953E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pic>
        <p:nvPicPr>
          <p:cNvPr id="3" name="hllhc">
            <a:hlinkClick r:id="" action="ppaction://media"/>
            <a:extLst>
              <a:ext uri="{FF2B5EF4-FFF2-40B4-BE49-F238E27FC236}">
                <a16:creationId xmlns:a16="http://schemas.microsoft.com/office/drawing/2014/main" id="{45AA94AC-2813-1440-8CE9-E4F25C5D0D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2718000"/>
            <a:ext cx="8280000" cy="4140000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9F538A08-546E-7149-8FEF-132A9B6CBC4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Coupled-bunch instabilities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3B4726-0798-9745-8C21-ED434B6F0A2D}"/>
              </a:ext>
            </a:extLst>
          </p:cNvPr>
          <p:cNvSpPr/>
          <p:nvPr/>
        </p:nvSpPr>
        <p:spPr>
          <a:xfrm>
            <a:off x="1050036" y="797756"/>
            <a:ext cx="79583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same simulation is performed for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HL-LHC bunch intensity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(2.3 x 10</a:t>
            </a:r>
            <a:r>
              <a:rPr lang="en-US" sz="1700" baseline="30000" dirty="0">
                <a:solidFill>
                  <a:schemeClr val="tx2"/>
                </a:solidFill>
                <a:sym typeface="Wingdings"/>
              </a:rPr>
              <a:t>11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p/bunch)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As a result of the larger bunch intensity,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electron stripes are further away from the beam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pattern along the bunch train is different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Most unstable bunches are in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middle of the first train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5A917B-F210-1142-9144-03172C7198BF}"/>
              </a:ext>
            </a:extLst>
          </p:cNvPr>
          <p:cNvSpPr txBox="1"/>
          <p:nvPr/>
        </p:nvSpPr>
        <p:spPr>
          <a:xfrm>
            <a:off x="8117853" y="6519446"/>
            <a:ext cx="983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L. </a:t>
            </a:r>
            <a:r>
              <a:rPr lang="en-US" sz="1600" i="1" dirty="0" err="1">
                <a:solidFill>
                  <a:schemeClr val="tx2"/>
                </a:solidFill>
              </a:rPr>
              <a:t>Mether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F414FF-B8A3-2945-B83E-59F0BB0C04BE}"/>
              </a:ext>
            </a:extLst>
          </p:cNvPr>
          <p:cNvSpPr txBox="1"/>
          <p:nvPr/>
        </p:nvSpPr>
        <p:spPr>
          <a:xfrm>
            <a:off x="5700442" y="2567587"/>
            <a:ext cx="3443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Simulated SEY=1.8, to observe the instability with an affordable simulation time</a:t>
            </a:r>
          </a:p>
        </p:txBody>
      </p:sp>
    </p:spTree>
    <p:extLst>
      <p:ext uri="{BB962C8B-B14F-4D97-AF65-F5344CB8AC3E}">
        <p14:creationId xmlns:p14="http://schemas.microsoft.com/office/powerpoint/2010/main" val="330090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62B66-1780-444C-8A3C-3D11677299E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Heat loads on the arc beam-screens 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936DDB-025F-6A41-97F7-BF7D63279537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7" name="Gruppo 23">
              <a:extLst>
                <a:ext uri="{FF2B5EF4-FFF2-40B4-BE49-F238E27FC236}">
                  <a16:creationId xmlns:a16="http://schemas.microsoft.com/office/drawing/2014/main" id="{22A5FBA6-07E7-1842-8279-8F49BAB0C29A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9" name="Straight Connector 6">
                <a:extLst>
                  <a:ext uri="{FF2B5EF4-FFF2-40B4-BE49-F238E27FC236}">
                    <a16:creationId xmlns:a16="http://schemas.microsoft.com/office/drawing/2014/main" id="{CD481DBC-5B6D-3F46-AFE4-059DFD2D1826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6F6F5CA-3BE0-DC40-B8BB-E950B522ADD5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3C2964-2BAF-6248-B93F-5D842301D8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47B17CA-8216-0E47-9585-78C6E6D22F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1" y="2960591"/>
            <a:ext cx="5008460" cy="36322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818977-E403-4947-B2A7-BC66C8CB496B}"/>
              </a:ext>
            </a:extLst>
          </p:cNvPr>
          <p:cNvSpPr txBox="1"/>
          <p:nvPr/>
        </p:nvSpPr>
        <p:spPr>
          <a:xfrm>
            <a:off x="1662176" y="562661"/>
            <a:ext cx="72136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Beam induced heat loads on the arc beam screens have been a </a:t>
            </a:r>
            <a:r>
              <a:rPr lang="en-US" sz="1700" b="1" dirty="0">
                <a:solidFill>
                  <a:srgbClr val="C00000"/>
                </a:solidFill>
              </a:rPr>
              <a:t>challenge for LHC operation with 25 ns in Run 2</a:t>
            </a:r>
            <a:r>
              <a:rPr lang="en-US" sz="1700" dirty="0">
                <a:solidFill>
                  <a:schemeClr val="tx2"/>
                </a:solidFill>
              </a:rPr>
              <a:t>: dominating total load on the cryo-plants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Much </a:t>
            </a:r>
            <a:r>
              <a:rPr lang="en-US" sz="1700" b="1" dirty="0">
                <a:solidFill>
                  <a:srgbClr val="C00000"/>
                </a:solidFill>
              </a:rPr>
              <a:t>larger</a:t>
            </a:r>
            <a:r>
              <a:rPr lang="en-US" sz="1700" dirty="0">
                <a:solidFill>
                  <a:schemeClr val="tx2"/>
                </a:solidFill>
              </a:rPr>
              <a:t> than expected from </a:t>
            </a:r>
            <a:r>
              <a:rPr lang="en-US" sz="1700" b="1" dirty="0">
                <a:solidFill>
                  <a:srgbClr val="C00000"/>
                </a:solidFill>
              </a:rPr>
              <a:t>impedance and synchrotron radiation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Large </a:t>
            </a:r>
            <a:r>
              <a:rPr lang="en-US" sz="1700" b="1" dirty="0">
                <a:solidFill>
                  <a:srgbClr val="C00000"/>
                </a:solidFill>
              </a:rPr>
              <a:t>differences observed between sectors </a:t>
            </a:r>
            <a:r>
              <a:rPr lang="en-US" sz="1700" dirty="0">
                <a:solidFill>
                  <a:schemeClr val="tx2"/>
                </a:solidFill>
              </a:rPr>
              <a:t>and between consecutive cells in the same sector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 </a:t>
            </a:r>
            <a:r>
              <a:rPr lang="en-US" sz="1700" b="1" dirty="0">
                <a:solidFill>
                  <a:srgbClr val="C00000"/>
                </a:solidFill>
              </a:rPr>
              <a:t>degradation</a:t>
            </a:r>
            <a:r>
              <a:rPr lang="en-US" sz="1700" dirty="0">
                <a:solidFill>
                  <a:schemeClr val="tx2"/>
                </a:solidFill>
              </a:rPr>
              <a:t> is observed </a:t>
            </a:r>
            <a:r>
              <a:rPr lang="en-US" sz="1700" b="1" dirty="0">
                <a:solidFill>
                  <a:srgbClr val="C00000"/>
                </a:solidFill>
              </a:rPr>
              <a:t>between Run 1 and Run 2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Being followed-up by dedicated </a:t>
            </a:r>
            <a:r>
              <a:rPr lang="en-US" sz="1700" b="1" dirty="0">
                <a:solidFill>
                  <a:srgbClr val="C00000"/>
                </a:solidFill>
              </a:rPr>
              <a:t>Task Force</a:t>
            </a:r>
            <a:endParaRPr lang="en-US" sz="1700" dirty="0">
              <a:solidFill>
                <a:srgbClr val="C0000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0E87FE-F5E2-C24E-9C17-C0796CF41E74}"/>
              </a:ext>
            </a:extLst>
          </p:cNvPr>
          <p:cNvGrpSpPr>
            <a:grpSpLocks noChangeAspect="1"/>
          </p:cNvGrpSpPr>
          <p:nvPr/>
        </p:nvGrpSpPr>
        <p:grpSpPr>
          <a:xfrm>
            <a:off x="5143500" y="3532912"/>
            <a:ext cx="3779915" cy="2631711"/>
            <a:chOff x="4023308" y="1251565"/>
            <a:chExt cx="4822172" cy="3357367"/>
          </a:xfrm>
        </p:grpSpPr>
        <p:pic>
          <p:nvPicPr>
            <p:cNvPr id="16" name="Picture 2" descr="http://www.bng.bilfinger.com/fileadmin/power_bng/Presse/presse_20090116_deutsches_museum_3.jpg">
              <a:extLst>
                <a:ext uri="{FF2B5EF4-FFF2-40B4-BE49-F238E27FC236}">
                  <a16:creationId xmlns:a16="http://schemas.microsoft.com/office/drawing/2014/main" id="{AD3EC39B-E586-A945-B743-D1E23D53F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348" y="1251565"/>
              <a:ext cx="4717132" cy="3140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D0339D9-D573-8D42-B67D-3DCF659C7454}"/>
                </a:ext>
              </a:extLst>
            </p:cNvPr>
            <p:cNvCxnSpPr/>
            <p:nvPr/>
          </p:nvCxnSpPr>
          <p:spPr>
            <a:xfrm flipH="1">
              <a:off x="4023308" y="3273582"/>
              <a:ext cx="525199" cy="2888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00FE45D-4C41-5F42-93B7-BA3C0C8941CF}"/>
                </a:ext>
              </a:extLst>
            </p:cNvPr>
            <p:cNvCxnSpPr/>
            <p:nvPr/>
          </p:nvCxnSpPr>
          <p:spPr>
            <a:xfrm flipV="1">
              <a:off x="5861505" y="3693741"/>
              <a:ext cx="472679" cy="288860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0A4D48E-9E4A-4C4F-97B8-649D18520B59}"/>
                </a:ext>
              </a:extLst>
            </p:cNvPr>
            <p:cNvSpPr/>
            <p:nvPr/>
          </p:nvSpPr>
          <p:spPr>
            <a:xfrm>
              <a:off x="7484581" y="3364643"/>
              <a:ext cx="1360896" cy="5496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  <a:effectLst/>
          </p:spPr>
          <p:txBody>
            <a:bodyPr wrap="square">
              <a:spAutoFit/>
            </a:bodyPr>
            <a:lstStyle/>
            <a:p>
              <a:pPr marL="0" lvl="2" algn="ctr"/>
              <a:r>
                <a:rPr lang="en-US" sz="1100" b="1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Supercond</a:t>
              </a:r>
              <a:r>
                <a:rPr lang="en-US" sz="11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. coils</a:t>
              </a:r>
              <a:r>
                <a:rPr lang="en-US" sz="11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(1.9 K)</a:t>
              </a:r>
              <a:endParaRPr lang="en-US" sz="110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D49662B-684D-0B4F-8C19-2C5F1540F372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 flipV="1">
              <a:off x="7148247" y="3562446"/>
              <a:ext cx="336335" cy="7704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74FA397-2DF9-FF40-A933-E88E85115AA6}"/>
                </a:ext>
              </a:extLst>
            </p:cNvPr>
            <p:cNvSpPr/>
            <p:nvPr/>
          </p:nvSpPr>
          <p:spPr>
            <a:xfrm>
              <a:off x="7129528" y="4059234"/>
              <a:ext cx="1407500" cy="5496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  <a:effectLst/>
          </p:spPr>
          <p:txBody>
            <a:bodyPr wrap="square">
              <a:spAutoFit/>
            </a:bodyPr>
            <a:lstStyle/>
            <a:p>
              <a:pPr marL="0" lvl="2" algn="ctr"/>
              <a:r>
                <a:rPr lang="en-US" sz="11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Beam screen </a:t>
              </a:r>
            </a:p>
            <a:p>
              <a:pPr marL="0" lvl="2" algn="ctr"/>
              <a:r>
                <a:rPr lang="en-US" sz="11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(5 – 20 K)</a:t>
              </a:r>
              <a:endParaRPr lang="en-US" sz="110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D4651F1-C5F4-194C-8654-81D80C0B4F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91869" y="3875964"/>
              <a:ext cx="537659" cy="30220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0A281A3-0C8E-2E4D-B912-0F043BAB082F}"/>
                </a:ext>
              </a:extLst>
            </p:cNvPr>
            <p:cNvSpPr/>
            <p:nvPr/>
          </p:nvSpPr>
          <p:spPr>
            <a:xfrm>
              <a:off x="5684354" y="1764375"/>
              <a:ext cx="2266952" cy="5496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  <a:effectLst/>
          </p:spPr>
          <p:txBody>
            <a:bodyPr wrap="square">
              <a:spAutoFit/>
            </a:bodyPr>
            <a:lstStyle/>
            <a:p>
              <a:pPr marL="0" lvl="2" algn="ctr"/>
              <a:r>
                <a:rPr lang="en-US" sz="11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Beam screen cooling circuit </a:t>
              </a:r>
              <a:r>
                <a:rPr lang="en-US" sz="11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(helium)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73B98CB-49A4-FA4A-B799-7F7A5194D2AC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flipH="1">
              <a:off x="6351104" y="2314073"/>
              <a:ext cx="466725" cy="113836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46728C-0E28-D04D-BA2D-F6DC1A2DA623}"/>
                </a:ext>
              </a:extLst>
            </p:cNvPr>
            <p:cNvSpPr/>
            <p:nvPr/>
          </p:nvSpPr>
          <p:spPr>
            <a:xfrm>
              <a:off x="6361042" y="1280964"/>
              <a:ext cx="2484436" cy="333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r"/>
              <a:r>
                <a: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 of a main dipole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1850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F829197-285E-614C-ADB5-A91D2D4FCBE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6" name="Gruppo 23">
              <a:extLst>
                <a:ext uri="{FF2B5EF4-FFF2-40B4-BE49-F238E27FC236}">
                  <a16:creationId xmlns:a16="http://schemas.microsoft.com/office/drawing/2014/main" id="{06600FB6-AB48-4646-B8AF-194290E98A66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8" name="Straight Connector 6">
                <a:extLst>
                  <a:ext uri="{FF2B5EF4-FFF2-40B4-BE49-F238E27FC236}">
                    <a16:creationId xmlns:a16="http://schemas.microsoft.com/office/drawing/2014/main" id="{064C1AC7-C95B-C949-AA20-16BB215AE929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416F989-A700-F044-9DDB-D622C4620F10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16F2429-4700-BF46-B316-07ED49045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5" name="TextBox 7">
            <a:extLst>
              <a:ext uri="{FF2B5EF4-FFF2-40B4-BE49-F238E27FC236}">
                <a16:creationId xmlns:a16="http://schemas.microsoft.com/office/drawing/2014/main" id="{9F538A08-546E-7149-8FEF-132A9B6CBC4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Coupled-bunch instabilities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CF58E4-8F80-BB4B-84D5-7110C0EC0892}"/>
              </a:ext>
            </a:extLst>
          </p:cNvPr>
          <p:cNvSpPr/>
          <p:nvPr/>
        </p:nvSpPr>
        <p:spPr>
          <a:xfrm>
            <a:off x="1219200" y="720666"/>
            <a:ext cx="7958328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two values of the bunch intensity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rise-time of the instability is similar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simulations have been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repeated with the transverse feedback active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(20 turns dumping time)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In both cases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feedback fully suppresses the instability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(over the simulated timespan)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C8EEE9-EA3F-654F-9EE1-05AE17084C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524" y="2470036"/>
            <a:ext cx="4860000" cy="3645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E5BB43-5C57-DC4B-9215-EB75FB7850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70036"/>
            <a:ext cx="4860000" cy="3645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B213FF1-6294-194D-A70C-2BD473EF5D9E}"/>
              </a:ext>
            </a:extLst>
          </p:cNvPr>
          <p:cNvSpPr txBox="1"/>
          <p:nvPr/>
        </p:nvSpPr>
        <p:spPr>
          <a:xfrm>
            <a:off x="7962405" y="6115036"/>
            <a:ext cx="983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L. </a:t>
            </a:r>
            <a:r>
              <a:rPr lang="en-US" sz="1600" i="1" dirty="0" err="1">
                <a:solidFill>
                  <a:schemeClr val="tx2"/>
                </a:solidFill>
              </a:rPr>
              <a:t>Mether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4FCB59-F12B-2744-9524-DEA3207F059F}"/>
              </a:ext>
            </a:extLst>
          </p:cNvPr>
          <p:cNvSpPr txBox="1"/>
          <p:nvPr/>
        </p:nvSpPr>
        <p:spPr>
          <a:xfrm>
            <a:off x="613319" y="2492338"/>
            <a:ext cx="37468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1.0 x 10</a:t>
            </a:r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p/bunch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BC8D74-8451-9840-AF73-103384EC111C}"/>
              </a:ext>
            </a:extLst>
          </p:cNvPr>
          <p:cNvSpPr txBox="1"/>
          <p:nvPr/>
        </p:nvSpPr>
        <p:spPr>
          <a:xfrm>
            <a:off x="5078843" y="2492338"/>
            <a:ext cx="37468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2.3 x 10</a:t>
            </a:r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p/bunch</a:t>
            </a:r>
          </a:p>
        </p:txBody>
      </p:sp>
    </p:spTree>
    <p:extLst>
      <p:ext uri="{BB962C8B-B14F-4D97-AF65-F5344CB8AC3E}">
        <p14:creationId xmlns:p14="http://schemas.microsoft.com/office/powerpoint/2010/main" val="3528882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36A235D-BB4B-E044-A286-AD9B1C5E868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Summary and conclusions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BAC31B-90BD-874A-AC83-0125B69C6504}"/>
              </a:ext>
            </a:extLst>
          </p:cNvPr>
          <p:cNvSpPr/>
          <p:nvPr/>
        </p:nvSpPr>
        <p:spPr>
          <a:xfrm>
            <a:off x="152400" y="770314"/>
            <a:ext cx="8537448" cy="5999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heat loads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expected in the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arc-beam screens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have been 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simulated using SEY estimated from heat load measurements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(at a cell-by-cell level)</a:t>
            </a:r>
          </a:p>
          <a:p>
            <a:pPr marL="755650" lvl="1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most critical sectors </a:t>
            </a:r>
            <a:r>
              <a:rPr lang="en-GB" sz="1700" dirty="0">
                <a:solidFill>
                  <a:schemeClr val="tx2"/>
                </a:solidFill>
              </a:rPr>
              <a:t>a heat load of </a:t>
            </a:r>
            <a:r>
              <a:rPr lang="en-GB" sz="1700" b="1" dirty="0">
                <a:solidFill>
                  <a:srgbClr val="C00000"/>
                </a:solidFill>
              </a:rPr>
              <a:t>~10 kW/arc </a:t>
            </a:r>
            <a:r>
              <a:rPr lang="en-GB" sz="1700" dirty="0">
                <a:solidFill>
                  <a:schemeClr val="tx2"/>
                </a:solidFill>
              </a:rPr>
              <a:t>is expected</a:t>
            </a:r>
          </a:p>
          <a:p>
            <a:pPr marL="755650" lvl="1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b="1" dirty="0">
                <a:solidFill>
                  <a:srgbClr val="C00000"/>
                </a:solidFill>
                <a:sym typeface="Wingdings"/>
              </a:rPr>
              <a:t>Optimized cryogenics configuration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deployed in Run 2 allows for ~sufficient cooling capacity (with no margin)</a:t>
            </a:r>
          </a:p>
          <a:p>
            <a:pPr marL="755650" lvl="1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sym typeface="Wingdings"/>
              </a:rPr>
              <a:t>Important to </a:t>
            </a:r>
            <a:r>
              <a:rPr lang="en-GB" sz="1700" b="1" dirty="0">
                <a:solidFill>
                  <a:srgbClr val="C00000"/>
                </a:solidFill>
                <a:sym typeface="Wingdings"/>
              </a:rPr>
              <a:t>avoid further degradation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of the SEY</a:t>
            </a:r>
          </a:p>
          <a:p>
            <a:pPr marL="755650" lvl="1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endParaRPr lang="en-GB" sz="500" dirty="0">
              <a:solidFill>
                <a:schemeClr val="tx2"/>
              </a:solidFill>
              <a:sym typeface="Wingdings"/>
            </a:endParaRPr>
          </a:p>
          <a:p>
            <a:pPr marL="298450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700" b="1" dirty="0">
                <a:solidFill>
                  <a:srgbClr val="C00000"/>
                </a:solidFill>
                <a:sym typeface="Wingdings"/>
              </a:rPr>
              <a:t>Dependence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 of heat loads on </a:t>
            </a:r>
            <a:r>
              <a:rPr lang="en-GB" sz="1700" b="1" dirty="0">
                <a:solidFill>
                  <a:srgbClr val="C00000"/>
                </a:solidFill>
                <a:sym typeface="Wingdings"/>
              </a:rPr>
              <a:t>bunch intensity probed experimentally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at the LHC during 2018 using short bunch trains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found to be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consistent with simulation model</a:t>
            </a:r>
          </a:p>
          <a:p>
            <a:pPr marL="298450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endParaRPr lang="en-GB" sz="1000" dirty="0">
              <a:solidFill>
                <a:schemeClr val="tx2"/>
              </a:solidFill>
              <a:sym typeface="Wingdings" pitchFamily="2" charset="2"/>
            </a:endParaRPr>
          </a:p>
          <a:p>
            <a:pPr marL="298450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Transverse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instabilities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 due to electron cloud are being studied using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HPC computing resources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755650" lvl="1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Single bunch instabilities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driven by e-cloud in the main quadrupoles at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450 GeV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1212850" lvl="2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Found a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significant dependence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of the instability risetime on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RF settings</a:t>
            </a:r>
          </a:p>
          <a:p>
            <a:pPr marL="1212850" lvl="2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High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chromaticity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 is found to be the most effective mitigation</a:t>
            </a:r>
          </a:p>
          <a:p>
            <a:pPr marL="1212850" lvl="2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The beam is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more stable for HL-LHC bunch intensity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(e-cloud density is lower)</a:t>
            </a:r>
          </a:p>
          <a:p>
            <a:pPr marL="1212850" lvl="2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Effect of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dipoles and drifts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will be investigated in the near future</a:t>
            </a:r>
          </a:p>
          <a:p>
            <a:pPr marL="755650" lvl="1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First studies on </a:t>
            </a:r>
            <a:r>
              <a:rPr lang="en-GB" sz="1700" b="1" dirty="0">
                <a:solidFill>
                  <a:srgbClr val="C00000"/>
                </a:solidFill>
                <a:sym typeface="Wingdings" pitchFamily="2" charset="2"/>
              </a:rPr>
              <a:t>coupled-bunch instabilities</a:t>
            </a:r>
            <a:r>
              <a:rPr lang="en-GB" sz="17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conducted on CERN HPC cluster</a:t>
            </a:r>
          </a:p>
          <a:p>
            <a:pPr marL="1212850" lvl="2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b="1" dirty="0">
                <a:solidFill>
                  <a:srgbClr val="C00000"/>
                </a:solidFill>
                <a:sym typeface="Wingdings"/>
              </a:rPr>
              <a:t>Bunch-by-bunch feedback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fully </a:t>
            </a:r>
            <a:r>
              <a:rPr lang="en-GB" sz="1700" b="1" dirty="0">
                <a:solidFill>
                  <a:srgbClr val="C00000"/>
                </a:solidFill>
                <a:sym typeface="Wingdings"/>
              </a:rPr>
              <a:t>suppresses the instability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in simulation</a:t>
            </a:r>
          </a:p>
          <a:p>
            <a:pPr marL="1212850" lvl="2" indent="-285750">
              <a:lnSpc>
                <a:spcPct val="12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GB" sz="1700" dirty="0">
                <a:solidFill>
                  <a:schemeClr val="tx2"/>
                </a:solidFill>
                <a:sym typeface="Wingdings"/>
              </a:rPr>
              <a:t>Next step is to move to </a:t>
            </a:r>
            <a:r>
              <a:rPr lang="en-GB" sz="1700" b="1" dirty="0">
                <a:solidFill>
                  <a:srgbClr val="C00000"/>
                </a:solidFill>
                <a:sym typeface="Wingdings"/>
              </a:rPr>
              <a:t>more realistic scenarios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: octupoles, Q’ etc.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8F524-9370-ED4A-B02F-467314F64A6A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9" name="Gruppo 23">
              <a:extLst>
                <a:ext uri="{FF2B5EF4-FFF2-40B4-BE49-F238E27FC236}">
                  <a16:creationId xmlns:a16="http://schemas.microsoft.com/office/drawing/2014/main" id="{41940626-3B88-7842-9521-6C6A543D17D9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DE495074-005B-F741-8D97-3D9C68D3789C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8FBE9-DC73-1C45-9AB8-B55E087F8978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B32EEC-64B8-8B4F-9C8E-EBD681422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468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29DCA9B-0807-0C49-A89D-7A5FB3025910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Thanks for your attention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8C12D83-6492-ED46-AD35-2D69B225FD5B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0" name="Gruppo 23">
              <a:extLst>
                <a:ext uri="{FF2B5EF4-FFF2-40B4-BE49-F238E27FC236}">
                  <a16:creationId xmlns:a16="http://schemas.microsoft.com/office/drawing/2014/main" id="{E0F56C40-6D5B-4049-A55C-F5C3B8B13426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2" name="Straight Connector 6">
                <a:extLst>
                  <a:ext uri="{FF2B5EF4-FFF2-40B4-BE49-F238E27FC236}">
                    <a16:creationId xmlns:a16="http://schemas.microsoft.com/office/drawing/2014/main" id="{BC7AAEC6-BF82-F541-872E-6397888F7D29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CE75D21-0A5C-774A-B827-F25539A3CD53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CA1F0FF-4EF7-D94D-8BFF-969CE0A1B3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9726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900"/>
            <a:ext cx="6480000" cy="432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95228" y="4992705"/>
            <a:ext cx="876624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The </a:t>
            </a:r>
            <a:r>
              <a:rPr lang="en-GB" sz="2000" dirty="0">
                <a:solidFill>
                  <a:srgbClr val="FF0000"/>
                </a:solidFill>
              </a:rPr>
              <a:t>dominant</a:t>
            </a:r>
            <a:r>
              <a:rPr lang="en-GB" sz="2000" dirty="0"/>
              <a:t> element is the change of </a:t>
            </a:r>
            <a:r>
              <a:rPr lang="en-GB" sz="2000" dirty="0">
                <a:solidFill>
                  <a:srgbClr val="FF0000"/>
                </a:solidFill>
              </a:rPr>
              <a:t>V</a:t>
            </a:r>
            <a:r>
              <a:rPr lang="en-GB" sz="2000" baseline="-25000" dirty="0">
                <a:solidFill>
                  <a:srgbClr val="FF0000"/>
                </a:solidFill>
              </a:rPr>
              <a:t>RF</a:t>
            </a:r>
            <a:r>
              <a:rPr lang="en-GB" sz="2000" dirty="0"/>
              <a:t> and not the change in bunch length </a:t>
            </a:r>
            <a:endParaRPr lang="it-IT" dirty="0"/>
          </a:p>
          <a:p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904411" y="983540"/>
            <a:ext cx="3239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b="1" dirty="0">
                <a:solidFill>
                  <a:srgbClr val="0055A0"/>
                </a:solidFill>
              </a:rPr>
              <a:t>SEY = 1.3</a:t>
            </a:r>
            <a:endParaRPr lang="it-IT" sz="20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850982" y="2444607"/>
            <a:ext cx="362626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Fixed bunch length (same electron pinch)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Changing V</a:t>
            </a:r>
            <a:r>
              <a:rPr lang="en-US" baseline="-25000" dirty="0"/>
              <a:t>RF </a:t>
            </a:r>
            <a:r>
              <a:rPr lang="en-US" dirty="0"/>
              <a:t>(</a:t>
            </a:r>
            <a:r>
              <a:rPr lang="en-US" dirty="0">
                <a:sym typeface="Wingdings"/>
              </a:rPr>
              <a:t>matched bunch, changing </a:t>
            </a:r>
            <a:r>
              <a:rPr lang="en-US" dirty="0"/>
              <a:t>Qs, long. emittance)</a:t>
            </a:r>
          </a:p>
        </p:txBody>
      </p:sp>
      <p:cxnSp>
        <p:nvCxnSpPr>
          <p:cNvPr id="13" name="Connettore 2 12"/>
          <p:cNvCxnSpPr>
            <a:stCxn id="12" idx="1"/>
          </p:cNvCxnSpPr>
          <p:nvPr/>
        </p:nvCxnSpPr>
        <p:spPr>
          <a:xfrm flipH="1" flipV="1">
            <a:off x="3240000" y="2467961"/>
            <a:ext cx="610982" cy="57681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itolo 1"/>
          <p:cNvSpPr txBox="1">
            <a:spLocks/>
          </p:cNvSpPr>
          <p:nvPr/>
        </p:nvSpPr>
        <p:spPr>
          <a:xfrm>
            <a:off x="155686" y="4892"/>
            <a:ext cx="8988313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Bunch Length and RF Voltage Amplitude </a:t>
            </a:r>
          </a:p>
        </p:txBody>
      </p:sp>
    </p:spTree>
    <p:extLst>
      <p:ext uri="{BB962C8B-B14F-4D97-AF65-F5344CB8AC3E}">
        <p14:creationId xmlns:p14="http://schemas.microsoft.com/office/powerpoint/2010/main" val="1989558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62B66-1780-444C-8A3C-3D11677299E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Underlying mechanism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936DDB-025F-6A41-97F7-BF7D63279537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7" name="Gruppo 23">
              <a:extLst>
                <a:ext uri="{FF2B5EF4-FFF2-40B4-BE49-F238E27FC236}">
                  <a16:creationId xmlns:a16="http://schemas.microsoft.com/office/drawing/2014/main" id="{22A5FBA6-07E7-1842-8279-8F49BAB0C29A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9" name="Straight Connector 6">
                <a:extLst>
                  <a:ext uri="{FF2B5EF4-FFF2-40B4-BE49-F238E27FC236}">
                    <a16:creationId xmlns:a16="http://schemas.microsoft.com/office/drawing/2014/main" id="{CD481DBC-5B6D-3F46-AFE4-059DFD2D1826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6F6F5CA-3BE0-DC40-B8BB-E950B522ADD5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3C2964-2BAF-6248-B93F-5D842301D8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26758B5-2CEE-B14F-97FF-B2857D21F9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2345452"/>
            <a:ext cx="7001256" cy="4113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5D9BED-8FF6-A543-B8B7-D0976881BE99}"/>
              </a:ext>
            </a:extLst>
          </p:cNvPr>
          <p:cNvSpPr txBox="1"/>
          <p:nvPr/>
        </p:nvSpPr>
        <p:spPr>
          <a:xfrm>
            <a:off x="1520898" y="514507"/>
            <a:ext cx="74230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C00000"/>
                </a:solidFill>
              </a:rPr>
              <a:t>Beam observations </a:t>
            </a:r>
            <a:r>
              <a:rPr lang="en-US" sz="1700" dirty="0">
                <a:solidFill>
                  <a:schemeClr val="tx2"/>
                </a:solidFill>
              </a:rPr>
              <a:t>during Run 2 indicated that: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additional heat load comes from </a:t>
            </a:r>
            <a:r>
              <a:rPr lang="en-US" sz="1700" b="1" dirty="0">
                <a:solidFill>
                  <a:srgbClr val="C00000"/>
                </a:solidFill>
              </a:rPr>
              <a:t>electron cloud effects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It is compatible with </a:t>
            </a:r>
            <a:r>
              <a:rPr lang="en-US" sz="1700" b="1" dirty="0">
                <a:solidFill>
                  <a:srgbClr val="C00000"/>
                </a:solidFill>
              </a:rPr>
              <a:t>alterations in the beam-screen surface</a:t>
            </a:r>
            <a:r>
              <a:rPr lang="en-US" sz="1700" dirty="0">
                <a:solidFill>
                  <a:schemeClr val="tx2"/>
                </a:solidFill>
              </a:rPr>
              <a:t> properties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leading to a </a:t>
            </a:r>
            <a:r>
              <a:rPr lang="en-US" sz="1700" dirty="0">
                <a:solidFill>
                  <a:schemeClr val="tx2"/>
                </a:solidFill>
              </a:rPr>
              <a:t>higher Secondary Electron Yield (SEY)</a:t>
            </a: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123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4936DDB-025F-6A41-97F7-BF7D63279537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7" name="Gruppo 23">
              <a:extLst>
                <a:ext uri="{FF2B5EF4-FFF2-40B4-BE49-F238E27FC236}">
                  <a16:creationId xmlns:a16="http://schemas.microsoft.com/office/drawing/2014/main" id="{22A5FBA6-07E7-1842-8279-8F49BAB0C29A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9" name="Straight Connector 6">
                <a:extLst>
                  <a:ext uri="{FF2B5EF4-FFF2-40B4-BE49-F238E27FC236}">
                    <a16:creationId xmlns:a16="http://schemas.microsoft.com/office/drawing/2014/main" id="{CD481DBC-5B6D-3F46-AFE4-059DFD2D1826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6F6F5CA-3BE0-DC40-B8BB-E950B522ADD5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3C2964-2BAF-6248-B93F-5D842301D8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08382B9-9C9A-B647-846B-853C8AD50ADA}"/>
              </a:ext>
            </a:extLst>
          </p:cNvPr>
          <p:cNvSpPr txBox="1"/>
          <p:nvPr/>
        </p:nvSpPr>
        <p:spPr>
          <a:xfrm>
            <a:off x="1520898" y="514507"/>
            <a:ext cx="742300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C00000"/>
                </a:solidFill>
              </a:rPr>
              <a:t>Beam observations </a:t>
            </a:r>
            <a:r>
              <a:rPr lang="en-US" sz="1700" dirty="0">
                <a:solidFill>
                  <a:schemeClr val="tx2"/>
                </a:solidFill>
              </a:rPr>
              <a:t>during Run 2 indicated that: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additional heat load comes from </a:t>
            </a:r>
            <a:r>
              <a:rPr lang="en-US" sz="1700" b="1" dirty="0">
                <a:solidFill>
                  <a:srgbClr val="C00000"/>
                </a:solidFill>
              </a:rPr>
              <a:t>electron cloud effects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It is compatible with </a:t>
            </a:r>
            <a:r>
              <a:rPr lang="en-US" sz="1700" b="1" dirty="0">
                <a:solidFill>
                  <a:srgbClr val="C00000"/>
                </a:solidFill>
              </a:rPr>
              <a:t>alterations in the beam-screen surface</a:t>
            </a:r>
            <a:r>
              <a:rPr lang="en-US" sz="1700" dirty="0">
                <a:solidFill>
                  <a:schemeClr val="tx2"/>
                </a:solidFill>
              </a:rPr>
              <a:t> properties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leading to a </a:t>
            </a:r>
            <a:r>
              <a:rPr lang="en-US" sz="1700" dirty="0">
                <a:solidFill>
                  <a:schemeClr val="tx2"/>
                </a:solidFill>
              </a:rPr>
              <a:t>higher Secondary Electron Yield (SEY)</a:t>
            </a:r>
          </a:p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C00000"/>
                </a:solidFill>
              </a:rPr>
              <a:t>Laboratory analysis </a:t>
            </a:r>
            <a:r>
              <a:rPr lang="en-US" sz="1700" dirty="0">
                <a:solidFill>
                  <a:schemeClr val="tx2"/>
                </a:solidFill>
              </a:rPr>
              <a:t>of beam screens extracted from high-load magnets identified: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Presence of </a:t>
            </a:r>
            <a:r>
              <a:rPr lang="en-US" sz="1700" b="1" dirty="0">
                <a:solidFill>
                  <a:srgbClr val="C00000"/>
                </a:solidFill>
              </a:rPr>
              <a:t>cupric oxide (</a:t>
            </a:r>
            <a:r>
              <a:rPr lang="en-US" sz="1700" b="1" dirty="0" err="1">
                <a:solidFill>
                  <a:srgbClr val="C00000"/>
                </a:solidFill>
              </a:rPr>
              <a:t>CuO</a:t>
            </a:r>
            <a:r>
              <a:rPr lang="en-US" sz="1700" b="1" dirty="0">
                <a:solidFill>
                  <a:srgbClr val="C00000"/>
                </a:solidFill>
              </a:rPr>
              <a:t>) </a:t>
            </a:r>
            <a:r>
              <a:rPr lang="en-US" sz="1700" dirty="0">
                <a:solidFill>
                  <a:schemeClr val="tx2"/>
                </a:solidFill>
              </a:rPr>
              <a:t>instead of the native cuprous oxide (Cu</a:t>
            </a:r>
            <a:r>
              <a:rPr lang="en-US" sz="1700" baseline="-25000" dirty="0">
                <a:solidFill>
                  <a:schemeClr val="tx2"/>
                </a:solidFill>
              </a:rPr>
              <a:t>2</a:t>
            </a:r>
            <a:r>
              <a:rPr lang="en-US" sz="1700" dirty="0">
                <a:solidFill>
                  <a:schemeClr val="tx2"/>
                </a:solidFill>
              </a:rPr>
              <a:t>O)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Extremely </a:t>
            </a:r>
            <a:r>
              <a:rPr lang="en-US" sz="1700" b="1" dirty="0">
                <a:solidFill>
                  <a:srgbClr val="C00000"/>
                </a:solidFill>
              </a:rPr>
              <a:t>low concentration of Carbon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Work ongoing to identify exact mechanisms leading to these alterations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F47BDE-2321-824F-BF7C-C22D42424925}"/>
              </a:ext>
            </a:extLst>
          </p:cNvPr>
          <p:cNvGrpSpPr>
            <a:grpSpLocks noChangeAspect="1"/>
          </p:cNvGrpSpPr>
          <p:nvPr/>
        </p:nvGrpSpPr>
        <p:grpSpPr>
          <a:xfrm>
            <a:off x="1978152" y="3207553"/>
            <a:ext cx="2987999" cy="3262210"/>
            <a:chOff x="233449" y="3317281"/>
            <a:chExt cx="2987999" cy="32622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20E8473-D6BA-BD48-BF37-41C40CCC7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" y="3317281"/>
              <a:ext cx="2987999" cy="326221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712C0DE-D2C5-9B4B-95D5-D381DD5F5E81}"/>
                </a:ext>
              </a:extLst>
            </p:cNvPr>
            <p:cNvSpPr/>
            <p:nvPr/>
          </p:nvSpPr>
          <p:spPr>
            <a:xfrm>
              <a:off x="996696" y="3685032"/>
              <a:ext cx="969264" cy="356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0579A89-2FD0-A34C-BDEE-B68CFBB1F6DC}"/>
                </a:ext>
              </a:extLst>
            </p:cNvPr>
            <p:cNvSpPr txBox="1"/>
            <p:nvPr/>
          </p:nvSpPr>
          <p:spPr>
            <a:xfrm>
              <a:off x="929524" y="3610989"/>
              <a:ext cx="9733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High-Load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BDEF07-5987-D74B-9367-7963BAC4970C}"/>
                </a:ext>
              </a:extLst>
            </p:cNvPr>
            <p:cNvSpPr/>
            <p:nvPr/>
          </p:nvSpPr>
          <p:spPr>
            <a:xfrm>
              <a:off x="597120" y="3995060"/>
              <a:ext cx="1451136" cy="356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0E91884-F009-774B-B253-7AA140D4B6BF}"/>
                </a:ext>
              </a:extLst>
            </p:cNvPr>
            <p:cNvSpPr/>
            <p:nvPr/>
          </p:nvSpPr>
          <p:spPr>
            <a:xfrm>
              <a:off x="1930908" y="3620133"/>
              <a:ext cx="234696" cy="356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218E64E-3A39-DF4E-B9E1-EAE3AB0BF189}"/>
                </a:ext>
              </a:extLst>
            </p:cNvPr>
            <p:cNvSpPr/>
            <p:nvPr/>
          </p:nvSpPr>
          <p:spPr>
            <a:xfrm>
              <a:off x="597120" y="3638444"/>
              <a:ext cx="1368840" cy="46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F1D80F-A2D3-0447-852E-EF1B2901D2B9}"/>
                </a:ext>
              </a:extLst>
            </p:cNvPr>
            <p:cNvSpPr/>
            <p:nvPr/>
          </p:nvSpPr>
          <p:spPr>
            <a:xfrm>
              <a:off x="577712" y="3695338"/>
              <a:ext cx="45719" cy="356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D99B10E-9290-1045-AF8F-D7AF02FE05B5}"/>
                </a:ext>
              </a:extLst>
            </p:cNvPr>
            <p:cNvSpPr txBox="1"/>
            <p:nvPr/>
          </p:nvSpPr>
          <p:spPr>
            <a:xfrm>
              <a:off x="929524" y="3810817"/>
              <a:ext cx="925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Low-Load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E5C07D99-F0D8-1A45-8D69-389C784147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096" y="3396015"/>
            <a:ext cx="3280992" cy="29767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644546E-5A08-2240-B5D3-AA3C96C44FF2}"/>
              </a:ext>
            </a:extLst>
          </p:cNvPr>
          <p:cNvSpPr txBox="1"/>
          <p:nvPr/>
        </p:nvSpPr>
        <p:spPr>
          <a:xfrm>
            <a:off x="0" y="6535877"/>
            <a:ext cx="546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For more info: M. </a:t>
            </a:r>
            <a:r>
              <a:rPr lang="en-US" sz="1400" i="1" dirty="0" err="1">
                <a:solidFill>
                  <a:schemeClr val="tx2"/>
                </a:solidFill>
              </a:rPr>
              <a:t>Taborelli</a:t>
            </a:r>
            <a:r>
              <a:rPr lang="en-US" sz="1400" i="1" dirty="0">
                <a:solidFill>
                  <a:schemeClr val="tx2"/>
                </a:solidFill>
              </a:rPr>
              <a:t>, presentation at the LMC meeting, 2 Oct 2019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81D8C9-E498-D94B-A7EF-A5FE184D48D5}"/>
              </a:ext>
            </a:extLst>
          </p:cNvPr>
          <p:cNvSpPr txBox="1"/>
          <p:nvPr/>
        </p:nvSpPr>
        <p:spPr>
          <a:xfrm>
            <a:off x="312933" y="4559341"/>
            <a:ext cx="1414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XPS analysis: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36ECCC-8184-DC41-A6A0-D637280F9C2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Underlying mechanism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869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Arc heat loads - scaling with bunch intensity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199CE0-E92C-0843-97C7-D71B9EF28C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14" r="22873"/>
          <a:stretch/>
        </p:blipFill>
        <p:spPr>
          <a:xfrm>
            <a:off x="-122110" y="2552078"/>
            <a:ext cx="4231496" cy="2955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F98045-BC2F-4A4B-BDF0-D0121E36FF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69" r="23233"/>
          <a:stretch/>
        </p:blipFill>
        <p:spPr>
          <a:xfrm>
            <a:off x="4932256" y="2553877"/>
            <a:ext cx="4211744" cy="294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44A9F7-C14E-864F-821D-7EDCFA2A15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223" t="14693" r="1946" b="12236"/>
          <a:stretch/>
        </p:blipFill>
        <p:spPr>
          <a:xfrm>
            <a:off x="4136037" y="2640237"/>
            <a:ext cx="896558" cy="208750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FC8C7B-2D1B-4742-89C1-689EC2846AA1}"/>
              </a:ext>
            </a:extLst>
          </p:cNvPr>
          <p:cNvSpPr txBox="1"/>
          <p:nvPr/>
        </p:nvSpPr>
        <p:spPr>
          <a:xfrm>
            <a:off x="774132" y="1055504"/>
            <a:ext cx="7982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With the available model, </a:t>
            </a:r>
            <a:r>
              <a:rPr lang="en-GB" b="1" dirty="0">
                <a:solidFill>
                  <a:srgbClr val="C00000"/>
                </a:solidFill>
              </a:rPr>
              <a:t>simulations foresee a relatively mild increase</a:t>
            </a:r>
            <a:r>
              <a:rPr lang="en-GB" dirty="0">
                <a:solidFill>
                  <a:schemeClr val="tx2"/>
                </a:solidFill>
              </a:rPr>
              <a:t> of the heat load from e-cloud when increasing the bunch intensity to HL-LHC values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45610D-A93B-334D-A08E-777296836305}"/>
              </a:ext>
            </a:extLst>
          </p:cNvPr>
          <p:cNvSpPr/>
          <p:nvPr/>
        </p:nvSpPr>
        <p:spPr>
          <a:xfrm>
            <a:off x="567159" y="2291951"/>
            <a:ext cx="3449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ct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Arc quadrupoles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D416EB-4DFA-3A43-9CD4-A5A33A3EB24C}"/>
              </a:ext>
            </a:extLst>
          </p:cNvPr>
          <p:cNvSpPr/>
          <p:nvPr/>
        </p:nvSpPr>
        <p:spPr>
          <a:xfrm>
            <a:off x="5592501" y="2247582"/>
            <a:ext cx="3449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ct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Arc dipoles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A7DB403-A197-514A-8CB4-ABCCD2F17843}"/>
              </a:ext>
            </a:extLst>
          </p:cNvPr>
          <p:cNvSpPr txBox="1"/>
          <p:nvPr/>
        </p:nvSpPr>
        <p:spPr>
          <a:xfrm>
            <a:off x="0" y="6531935"/>
            <a:ext cx="9012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G. </a:t>
            </a:r>
            <a:r>
              <a:rPr lang="en-US" sz="1400" i="1" dirty="0" err="1">
                <a:solidFill>
                  <a:schemeClr val="tx2"/>
                </a:solidFill>
              </a:rPr>
              <a:t>Skripka</a:t>
            </a:r>
            <a:r>
              <a:rPr lang="en-US" sz="1400" i="1" dirty="0">
                <a:solidFill>
                  <a:schemeClr val="tx2"/>
                </a:solidFill>
              </a:rPr>
              <a:t> and G. </a:t>
            </a:r>
            <a:r>
              <a:rPr lang="en-US" sz="1400" i="1" dirty="0" err="1">
                <a:solidFill>
                  <a:schemeClr val="tx2"/>
                </a:solidFill>
              </a:rPr>
              <a:t>Iadarola</a:t>
            </a:r>
            <a:r>
              <a:rPr lang="en-US" sz="1400" i="1" dirty="0">
                <a:solidFill>
                  <a:schemeClr val="tx2"/>
                </a:solidFill>
              </a:rPr>
              <a:t>, Beam-induced heat loads on the beam screens of the HL-LHC arcs, </a:t>
            </a:r>
            <a:r>
              <a:rPr lang="en-US" sz="1400" i="1" dirty="0">
                <a:solidFill>
                  <a:schemeClr val="tx2"/>
                </a:solidFill>
                <a:hlinkClick r:id="rId6"/>
              </a:rPr>
              <a:t>CERN-ACC-NOTE-2019-0041</a:t>
            </a:r>
            <a:r>
              <a:rPr lang="en-US" sz="1400" i="1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405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Arc heat loads - scaling with bunch intensity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FC8C7B-2D1B-4742-89C1-689EC2846AA1}"/>
              </a:ext>
            </a:extLst>
          </p:cNvPr>
          <p:cNvSpPr txBox="1"/>
          <p:nvPr/>
        </p:nvSpPr>
        <p:spPr>
          <a:xfrm>
            <a:off x="929524" y="820720"/>
            <a:ext cx="798241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To make predictions for HL-LHC, the </a:t>
            </a:r>
            <a:r>
              <a:rPr lang="en-GB" b="1" dirty="0">
                <a:solidFill>
                  <a:srgbClr val="C00000"/>
                </a:solidFill>
              </a:rPr>
              <a:t>SEY for the different cells </a:t>
            </a:r>
            <a:r>
              <a:rPr lang="en-GB" dirty="0">
                <a:solidFill>
                  <a:schemeClr val="tx2"/>
                </a:solidFill>
              </a:rPr>
              <a:t>has been </a:t>
            </a:r>
            <a:r>
              <a:rPr lang="en-GB" b="1" dirty="0">
                <a:solidFill>
                  <a:srgbClr val="C00000"/>
                </a:solidFill>
              </a:rPr>
              <a:t>inferred from the measured heat loads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The degradation between Run 1 and Run 2 is clearly visible 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80B4AC0-5D23-A644-8084-1F77F36DDE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74" y="1834150"/>
            <a:ext cx="7502453" cy="48322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D87AEB-F246-7C4A-B236-5B337513F82A}"/>
              </a:ext>
            </a:extLst>
          </p:cNvPr>
          <p:cNvSpPr txBox="1"/>
          <p:nvPr/>
        </p:nvSpPr>
        <p:spPr>
          <a:xfrm>
            <a:off x="7384659" y="6043141"/>
            <a:ext cx="1013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G. </a:t>
            </a:r>
            <a:r>
              <a:rPr lang="en-US" sz="1600" i="1" dirty="0" err="1">
                <a:solidFill>
                  <a:schemeClr val="tx2"/>
                </a:solidFill>
              </a:rPr>
              <a:t>Skripka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83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C44BDC-803E-8B45-9268-A5B59422B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01301"/>
            <a:ext cx="6501600" cy="32508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Arc heat loads - scaling with bunch intensity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FC8C7B-2D1B-4742-89C1-689EC2846AA1}"/>
              </a:ext>
            </a:extLst>
          </p:cNvPr>
          <p:cNvSpPr txBox="1"/>
          <p:nvPr/>
        </p:nvSpPr>
        <p:spPr>
          <a:xfrm>
            <a:off x="1376276" y="672706"/>
            <a:ext cx="753444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For the </a:t>
            </a:r>
            <a:r>
              <a:rPr lang="en-GB" sz="1700" b="1" dirty="0">
                <a:solidFill>
                  <a:srgbClr val="C00000"/>
                </a:solidFill>
              </a:rPr>
              <a:t>most critical sector</a:t>
            </a:r>
            <a:r>
              <a:rPr lang="en-GB" sz="1700" dirty="0">
                <a:solidFill>
                  <a:schemeClr val="tx2"/>
                </a:solidFill>
              </a:rPr>
              <a:t> a heat load of </a:t>
            </a:r>
            <a:r>
              <a:rPr lang="en-GB" sz="1700" b="1" dirty="0">
                <a:solidFill>
                  <a:srgbClr val="C00000"/>
                </a:solidFill>
              </a:rPr>
              <a:t>~10 kW/arc </a:t>
            </a:r>
            <a:r>
              <a:rPr lang="en-GB" sz="1700" dirty="0">
                <a:solidFill>
                  <a:schemeClr val="tx2"/>
                </a:solidFill>
              </a:rPr>
              <a:t>is expected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This is </a:t>
            </a:r>
            <a:r>
              <a:rPr lang="en-GB" sz="1700" b="1" dirty="0">
                <a:solidFill>
                  <a:srgbClr val="C00000"/>
                </a:solidFill>
              </a:rPr>
              <a:t>incompatible with the nominal cooling capacity </a:t>
            </a:r>
            <a:r>
              <a:rPr lang="en-GB" sz="1700" dirty="0">
                <a:solidFill>
                  <a:schemeClr val="tx2"/>
                </a:solidFill>
              </a:rPr>
              <a:t>of 8 kW/arc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An </a:t>
            </a:r>
            <a:r>
              <a:rPr lang="en-GB" sz="1700" b="1" dirty="0">
                <a:solidFill>
                  <a:srgbClr val="C00000"/>
                </a:solidFill>
              </a:rPr>
              <a:t>optimized configuration </a:t>
            </a:r>
            <a:r>
              <a:rPr lang="en-GB" sz="1700" dirty="0">
                <a:solidFill>
                  <a:schemeClr val="tx2"/>
                </a:solidFill>
              </a:rPr>
              <a:t>of the </a:t>
            </a:r>
            <a:r>
              <a:rPr lang="en-GB" sz="1700" b="1" dirty="0">
                <a:solidFill>
                  <a:srgbClr val="C00000"/>
                </a:solidFill>
              </a:rPr>
              <a:t>cryogenic system </a:t>
            </a:r>
            <a:r>
              <a:rPr lang="en-GB" sz="1700" dirty="0">
                <a:solidFill>
                  <a:schemeClr val="tx2"/>
                </a:solidFill>
              </a:rPr>
              <a:t>(using one cold-compressor unit for two arcs) has been devised and </a:t>
            </a:r>
            <a:r>
              <a:rPr lang="en-GB" sz="1700" b="1" dirty="0">
                <a:solidFill>
                  <a:srgbClr val="C00000"/>
                </a:solidFill>
              </a:rPr>
              <a:t>routinely used in Run 2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This increases the cooling capacity to </a:t>
            </a:r>
            <a:r>
              <a:rPr lang="en-GB" sz="1700" b="1" dirty="0">
                <a:solidFill>
                  <a:srgbClr val="C00000"/>
                </a:solidFill>
              </a:rPr>
              <a:t>~10 kW/arc</a:t>
            </a:r>
            <a:r>
              <a:rPr lang="en-GB" sz="1700" dirty="0">
                <a:solidFill>
                  <a:schemeClr val="tx2"/>
                </a:solidFill>
              </a:rPr>
              <a:t>, which is </a:t>
            </a:r>
            <a:r>
              <a:rPr lang="en-GB" sz="1700" b="1" dirty="0">
                <a:solidFill>
                  <a:srgbClr val="C00000"/>
                </a:solidFill>
              </a:rPr>
              <a:t>compatible with the expected heat load</a:t>
            </a:r>
            <a:r>
              <a:rPr lang="en-GB" sz="1700" dirty="0">
                <a:solidFill>
                  <a:schemeClr val="tx2"/>
                </a:solidFill>
              </a:rPr>
              <a:t> (assuming that we avoid further deterioration!)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5EF646-4FDF-A84E-A49F-AD1DBF99F363}"/>
              </a:ext>
            </a:extLst>
          </p:cNvPr>
          <p:cNvSpPr/>
          <p:nvPr/>
        </p:nvSpPr>
        <p:spPr>
          <a:xfrm>
            <a:off x="0" y="634637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More info: G. </a:t>
            </a:r>
            <a:r>
              <a:rPr lang="en-US" sz="1400" i="1" dirty="0" err="1">
                <a:solidFill>
                  <a:schemeClr val="tx2"/>
                </a:solidFill>
              </a:rPr>
              <a:t>Skripka</a:t>
            </a:r>
            <a:r>
              <a:rPr lang="en-US" sz="1400" i="1" dirty="0">
                <a:solidFill>
                  <a:schemeClr val="tx2"/>
                </a:solidFill>
              </a:rPr>
              <a:t>, Scaling of e-cloud effects with bunch population, </a:t>
            </a:r>
            <a:r>
              <a:rPr lang="en-US" sz="1400" i="1" dirty="0">
                <a:solidFill>
                  <a:schemeClr val="tx2"/>
                </a:solidFill>
                <a:hlinkClick r:id="rId4"/>
              </a:rPr>
              <a:t>HL-LHC WP2 meeting 26 Feb 2019</a:t>
            </a:r>
            <a:endParaRPr lang="en-US" sz="1400" i="1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K. </a:t>
            </a:r>
            <a:r>
              <a:rPr lang="en-US" sz="1400" i="1" dirty="0" err="1">
                <a:solidFill>
                  <a:schemeClr val="tx2"/>
                </a:solidFill>
              </a:rPr>
              <a:t>Brodzinski</a:t>
            </a:r>
            <a:r>
              <a:rPr lang="en-US" sz="1400" i="1" dirty="0">
                <a:solidFill>
                  <a:schemeClr val="tx2"/>
                </a:solidFill>
              </a:rPr>
              <a:t>, Maximum cooling capacity for cryogenics in Run 4, </a:t>
            </a:r>
            <a:r>
              <a:rPr lang="en-US" sz="1400" i="1" dirty="0">
                <a:solidFill>
                  <a:schemeClr val="tx2"/>
                </a:solidFill>
                <a:hlinkClick r:id="rId5"/>
              </a:rPr>
              <a:t>HL-LHC WP2 meeting 24 Sep 2019</a:t>
            </a:r>
            <a:endParaRPr lang="en-US" sz="1400" i="1" dirty="0">
              <a:solidFill>
                <a:schemeClr val="tx2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CA19DB7-4203-3F49-A42D-12D9BED20CF6}"/>
              </a:ext>
            </a:extLst>
          </p:cNvPr>
          <p:cNvCxnSpPr>
            <a:cxnSpLocks/>
          </p:cNvCxnSpPr>
          <p:nvPr/>
        </p:nvCxnSpPr>
        <p:spPr>
          <a:xfrm>
            <a:off x="2114521" y="4077435"/>
            <a:ext cx="3103714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7F6CFB3-7EA8-A24A-B7C0-06F25DE8F454}"/>
              </a:ext>
            </a:extLst>
          </p:cNvPr>
          <p:cNvSpPr txBox="1"/>
          <p:nvPr/>
        </p:nvSpPr>
        <p:spPr>
          <a:xfrm>
            <a:off x="2095140" y="3826563"/>
            <a:ext cx="1959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Optimized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38032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Arc heat loads - scaling with bunch intensity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22DC8A-2287-2047-AED1-B8F01B110E26}"/>
              </a:ext>
            </a:extLst>
          </p:cNvPr>
          <p:cNvGrpSpPr/>
          <p:nvPr/>
        </p:nvGrpSpPr>
        <p:grpSpPr>
          <a:xfrm>
            <a:off x="0" y="144087"/>
            <a:ext cx="9144000" cy="602142"/>
            <a:chOff x="0" y="144087"/>
            <a:chExt cx="9144000" cy="602142"/>
          </a:xfrm>
        </p:grpSpPr>
        <p:grpSp>
          <p:nvGrpSpPr>
            <p:cNvPr id="17" name="Gruppo 23">
              <a:extLst>
                <a:ext uri="{FF2B5EF4-FFF2-40B4-BE49-F238E27FC236}">
                  <a16:creationId xmlns:a16="http://schemas.microsoft.com/office/drawing/2014/main" id="{5EF2B98C-6E4C-9C40-946C-E960CA5144E5}"/>
                </a:ext>
              </a:extLst>
            </p:cNvPr>
            <p:cNvGrpSpPr/>
            <p:nvPr/>
          </p:nvGrpSpPr>
          <p:grpSpPr>
            <a:xfrm>
              <a:off x="0" y="457200"/>
              <a:ext cx="9144000" cy="0"/>
              <a:chOff x="0" y="457200"/>
              <a:chExt cx="9144000" cy="0"/>
            </a:xfrm>
          </p:grpSpPr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F7BD57FA-9EC9-4441-B32B-3F5E12BEC0D5}"/>
                  </a:ext>
                </a:extLst>
              </p:cNvPr>
              <p:cNvCxnSpPr/>
              <p:nvPr/>
            </p:nvCxnSpPr>
            <p:spPr>
              <a:xfrm>
                <a:off x="1143000" y="457200"/>
                <a:ext cx="80010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56E6B33-318B-C045-8827-18A3BBA8A359}"/>
                  </a:ext>
                </a:extLst>
              </p:cNvPr>
              <p:cNvCxnSpPr/>
              <p:nvPr/>
            </p:nvCxnSpPr>
            <p:spPr>
              <a:xfrm>
                <a:off x="0" y="457200"/>
                <a:ext cx="152400" cy="0"/>
              </a:xfrm>
              <a:prstGeom prst="line">
                <a:avLst/>
              </a:prstGeom>
              <a:ln w="34925" cap="rnd">
                <a:solidFill>
                  <a:srgbClr val="0093BD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96BCAEA-3445-5E4D-9B75-1A2F7B3C7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79" t="12864" r="6448" b="12724"/>
            <a:stretch/>
          </p:blipFill>
          <p:spPr>
            <a:xfrm>
              <a:off x="233449" y="144087"/>
              <a:ext cx="1392151" cy="60214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C8AE306-4EA3-F54E-BA98-2A7C79462B8B}"/>
              </a:ext>
            </a:extLst>
          </p:cNvPr>
          <p:cNvSpPr txBox="1"/>
          <p:nvPr/>
        </p:nvSpPr>
        <p:spPr>
          <a:xfrm>
            <a:off x="304798" y="894781"/>
            <a:ext cx="395151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 crucial element in the predictions presented so far is the expected </a:t>
            </a:r>
            <a:r>
              <a:rPr lang="en-GB" sz="1700" b="1" dirty="0">
                <a:solidFill>
                  <a:srgbClr val="C00000"/>
                </a:solidFill>
              </a:rPr>
              <a:t>dependence of the e-cloud heat load on the bunch intensity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Significant </a:t>
            </a:r>
            <a:r>
              <a:rPr lang="en-GB" sz="1700" b="1" dirty="0">
                <a:solidFill>
                  <a:srgbClr val="C00000"/>
                </a:solidFill>
              </a:rPr>
              <a:t>MD time in 2018 </a:t>
            </a:r>
            <a:r>
              <a:rPr lang="en-GB" sz="1700" dirty="0">
                <a:solidFill>
                  <a:schemeClr val="tx2"/>
                </a:solidFill>
              </a:rPr>
              <a:t>devoted to collect systematic measurements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With long bunch trains it is </a:t>
            </a:r>
            <a:r>
              <a:rPr lang="en-GB" sz="1700" b="1" dirty="0">
                <a:solidFill>
                  <a:srgbClr val="C00000"/>
                </a:solidFill>
              </a:rPr>
              <a:t>not possible to reach more than 1.2 p/bunch </a:t>
            </a:r>
            <a:r>
              <a:rPr lang="en-GB" sz="1700" dirty="0">
                <a:solidFill>
                  <a:schemeClr val="tx2"/>
                </a:solidFill>
              </a:rPr>
              <a:t>(technical limitations in the injectors)</a:t>
            </a:r>
          </a:p>
          <a:p>
            <a:pPr marL="0" lvl="1">
              <a:spcBef>
                <a:spcPts val="600"/>
              </a:spcBef>
              <a:buClr>
                <a:schemeClr val="tx2"/>
              </a:buClr>
            </a:pPr>
            <a:endParaRPr lang="en-GB" sz="1700" dirty="0">
              <a:solidFill>
                <a:schemeClr val="tx2"/>
              </a:solidFill>
            </a:endParaRP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Measurements with </a:t>
            </a:r>
            <a:r>
              <a:rPr lang="en-GB" sz="1700" b="1" dirty="0">
                <a:solidFill>
                  <a:srgbClr val="C00000"/>
                </a:solidFill>
              </a:rPr>
              <a:t>higher bunch intensity</a:t>
            </a:r>
            <a:r>
              <a:rPr lang="en-GB" sz="1700" dirty="0">
                <a:solidFill>
                  <a:schemeClr val="tx2"/>
                </a:solidFill>
              </a:rPr>
              <a:t> could be collected at the end of 2018 using trains of </a:t>
            </a:r>
            <a:r>
              <a:rPr lang="en-GB" sz="1700" b="1" dirty="0">
                <a:solidFill>
                  <a:srgbClr val="C00000"/>
                </a:solidFill>
              </a:rPr>
              <a:t>12 bunches</a:t>
            </a:r>
            <a:r>
              <a:rPr lang="en-GB" sz="1700" dirty="0">
                <a:solidFill>
                  <a:schemeClr val="tx2"/>
                </a:solidFill>
              </a:rPr>
              <a:t> and the 8b+4e scheme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Expected non-monotonic behaviour </a:t>
            </a:r>
            <a:r>
              <a:rPr lang="en-GB" sz="1700" b="1" dirty="0">
                <a:solidFill>
                  <a:srgbClr val="C00000"/>
                </a:solidFill>
              </a:rPr>
              <a:t>observed experimentally for the first time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DDA0AF-5CA3-4844-A38F-9FDD6F1AC0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190"/>
          <a:stretch/>
        </p:blipFill>
        <p:spPr>
          <a:xfrm>
            <a:off x="4569937" y="839501"/>
            <a:ext cx="4194105" cy="28284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FA7123C-0E52-6043-84FD-7BC73F0142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527" y="3838359"/>
            <a:ext cx="4189976" cy="288060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FD2B228-C811-B94C-B781-64426894861C}"/>
              </a:ext>
            </a:extLst>
          </p:cNvPr>
          <p:cNvSpPr/>
          <p:nvPr/>
        </p:nvSpPr>
        <p:spPr>
          <a:xfrm>
            <a:off x="6954478" y="997551"/>
            <a:ext cx="1547823" cy="1363485"/>
          </a:xfrm>
          <a:prstGeom prst="rect">
            <a:avLst/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Inaccessible during Run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31D9F-4B19-6941-8119-6E9C95B54258}"/>
              </a:ext>
            </a:extLst>
          </p:cNvPr>
          <p:cNvSpPr/>
          <p:nvPr/>
        </p:nvSpPr>
        <p:spPr>
          <a:xfrm>
            <a:off x="5139229" y="636900"/>
            <a:ext cx="3419798" cy="286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ct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Trains of 48 bunches, 450 GeV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8E7B5D8-6AC6-BD48-93E4-1D4211C0C982}"/>
              </a:ext>
            </a:extLst>
          </p:cNvPr>
          <p:cNvSpPr/>
          <p:nvPr/>
        </p:nvSpPr>
        <p:spPr>
          <a:xfrm>
            <a:off x="5139229" y="3659640"/>
            <a:ext cx="3419798" cy="286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ct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Trains of 12 bunches, 450 GeV</a:t>
            </a:r>
          </a:p>
        </p:txBody>
      </p:sp>
    </p:spTree>
    <p:extLst>
      <p:ext uri="{BB962C8B-B14F-4D97-AF65-F5344CB8AC3E}">
        <p14:creationId xmlns:p14="http://schemas.microsoft.com/office/powerpoint/2010/main" val="87917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1545</TotalTime>
  <Words>2621</Words>
  <Application>Microsoft Macintosh PowerPoint</Application>
  <PresentationFormat>On-screen Show (4:3)</PresentationFormat>
  <Paragraphs>341</Paragraphs>
  <Slides>33</Slides>
  <Notes>8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Symbol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119</cp:revision>
  <dcterms:created xsi:type="dcterms:W3CDTF">2019-10-07T14:19:41Z</dcterms:created>
  <dcterms:modified xsi:type="dcterms:W3CDTF">2019-10-15T16:42:31Z</dcterms:modified>
</cp:coreProperties>
</file>