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50" r:id="rId6"/>
    <p:sldId id="429" r:id="rId7"/>
    <p:sldId id="458" r:id="rId8"/>
    <p:sldId id="464" r:id="rId9"/>
    <p:sldId id="460" r:id="rId10"/>
    <p:sldId id="459" r:id="rId11"/>
    <p:sldId id="434" r:id="rId12"/>
    <p:sldId id="435" r:id="rId13"/>
    <p:sldId id="445" r:id="rId14"/>
    <p:sldId id="446" r:id="rId15"/>
    <p:sldId id="447" r:id="rId16"/>
    <p:sldId id="463" r:id="rId17"/>
    <p:sldId id="453" r:id="rId18"/>
    <p:sldId id="451" r:id="rId19"/>
    <p:sldId id="452" r:id="rId20"/>
    <p:sldId id="448" r:id="rId21"/>
    <p:sldId id="456" r:id="rId22"/>
    <p:sldId id="438" r:id="rId23"/>
    <p:sldId id="465" r:id="rId24"/>
    <p:sldId id="440" r:id="rId25"/>
    <p:sldId id="461" r:id="rId26"/>
    <p:sldId id="466" r:id="rId27"/>
    <p:sldId id="349" r:id="rId28"/>
    <p:sldId id="441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D370B736-DE99-D049-BF77-7F830E3863F4}">
          <p14:sldIdLst>
            <p14:sldId id="263"/>
          </p14:sldIdLst>
        </p14:section>
        <p14:section name="Design for fabrication" id="{A17C2410-8D39-7543-8EEC-796EE8FF6CBF}">
          <p14:sldIdLst>
            <p14:sldId id="350"/>
            <p14:sldId id="429"/>
            <p14:sldId id="458"/>
          </p14:sldIdLst>
        </p14:section>
        <p14:section name="Fabrication Status" id="{2EAA33C8-801F-C948-88CA-0476A38A93A9}">
          <p14:sldIdLst>
            <p14:sldId id="464"/>
            <p14:sldId id="460"/>
            <p14:sldId id="459"/>
            <p14:sldId id="434"/>
            <p14:sldId id="435"/>
            <p14:sldId id="445"/>
            <p14:sldId id="446"/>
            <p14:sldId id="447"/>
            <p14:sldId id="463"/>
            <p14:sldId id="453"/>
            <p14:sldId id="451"/>
            <p14:sldId id="452"/>
            <p14:sldId id="448"/>
            <p14:sldId id="456"/>
            <p14:sldId id="438"/>
          </p14:sldIdLst>
        </p14:section>
        <p14:section name="QA Documentation" id="{97AA8B82-E497-0041-A334-960A2E1BA27F}">
          <p14:sldIdLst>
            <p14:sldId id="465"/>
            <p14:sldId id="440"/>
            <p14:sldId id="461"/>
          </p14:sldIdLst>
        </p14:section>
        <p14:section name="Summary" id="{FCD94199-E994-E642-8E73-C9BEB675FB12}">
          <p14:sldIdLst>
            <p14:sldId id="466"/>
            <p14:sldId id="349"/>
            <p14:sldId id="4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57ADCC"/>
    <a:srgbClr val="FF7E79"/>
    <a:srgbClr val="E6E9E7"/>
    <a:srgbClr val="009051"/>
    <a:srgbClr val="00FA00"/>
    <a:srgbClr val="929000"/>
    <a:srgbClr val="008F00"/>
    <a:srgbClr val="0092BD"/>
    <a:srgbClr val="005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0" autoAdjust="0"/>
    <p:restoredTop sz="95223" autoAdjust="0"/>
  </p:normalViewPr>
  <p:slideViewPr>
    <p:cSldViewPr snapToObjects="1" showGuides="1">
      <p:cViewPr varScale="1">
        <p:scale>
          <a:sx n="134" d="100"/>
          <a:sy n="134" d="100"/>
        </p:scale>
        <p:origin x="1472" y="19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5" d="100"/>
        <a:sy n="165" d="100"/>
      </p:scale>
      <p:origin x="0" y="5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7869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8954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03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3064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8193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97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6640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0285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846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12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207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M. Narduzzi - 9th Collaboration Meeting, FNAL - 15th Oct 2019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2.png"/><Relationship Id="rId5" Type="http://schemas.openxmlformats.org/officeDocument/2006/relationships/image" Target="../media/image90.emf"/><Relationship Id="rId4" Type="http://schemas.openxmlformats.org/officeDocument/2006/relationships/package" Target="../embeddings/Microsoft_Excel_Worksheet.xls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jpg"/><Relationship Id="rId4" Type="http://schemas.openxmlformats.org/officeDocument/2006/relationships/image" Target="../media/image10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1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1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1.png"/><Relationship Id="rId21" Type="http://schemas.openxmlformats.org/officeDocument/2006/relationships/image" Target="../media/image26.png"/><Relationship Id="rId42" Type="http://schemas.openxmlformats.org/officeDocument/2006/relationships/image" Target="../media/image46.jpeg"/><Relationship Id="rId47" Type="http://schemas.openxmlformats.org/officeDocument/2006/relationships/image" Target="../media/image49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7" Type="http://schemas.openxmlformats.org/officeDocument/2006/relationships/image" Target="../media/image12.png"/><Relationship Id="rId71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29" Type="http://schemas.openxmlformats.org/officeDocument/2006/relationships/image" Target="../media/image34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jpeg"/><Relationship Id="rId45" Type="http://schemas.microsoft.com/office/2007/relationships/hdphoto" Target="../media/hdphoto3.wdp"/><Relationship Id="rId53" Type="http://schemas.openxmlformats.org/officeDocument/2006/relationships/image" Target="../media/image55.png"/><Relationship Id="rId58" Type="http://schemas.openxmlformats.org/officeDocument/2006/relationships/image" Target="../media/image60.png"/><Relationship Id="rId66" Type="http://schemas.openxmlformats.org/officeDocument/2006/relationships/image" Target="../media/image66.png"/><Relationship Id="rId5" Type="http://schemas.openxmlformats.org/officeDocument/2006/relationships/image" Target="../media/image10.png"/><Relationship Id="rId61" Type="http://schemas.openxmlformats.org/officeDocument/2006/relationships/image" Target="../media/image62.jpeg"/><Relationship Id="rId19" Type="http://schemas.openxmlformats.org/officeDocument/2006/relationships/image" Target="../media/image2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microsoft.com/office/2007/relationships/hdphoto" Target="../media/hdphoto2.wdp"/><Relationship Id="rId48" Type="http://schemas.openxmlformats.org/officeDocument/2006/relationships/image" Target="../media/image50.png"/><Relationship Id="rId56" Type="http://schemas.openxmlformats.org/officeDocument/2006/relationships/image" Target="../media/image5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8" Type="http://schemas.openxmlformats.org/officeDocument/2006/relationships/image" Target="../media/image13.png"/><Relationship Id="rId51" Type="http://schemas.openxmlformats.org/officeDocument/2006/relationships/image" Target="../media/image53.png"/><Relationship Id="rId3" Type="http://schemas.openxmlformats.org/officeDocument/2006/relationships/image" Target="../media/image8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48.png"/><Relationship Id="rId59" Type="http://schemas.openxmlformats.org/officeDocument/2006/relationships/image" Target="../media/image61.jpeg"/><Relationship Id="rId67" Type="http://schemas.openxmlformats.org/officeDocument/2006/relationships/image" Target="../media/image67.png"/><Relationship Id="rId20" Type="http://schemas.openxmlformats.org/officeDocument/2006/relationships/image" Target="../media/image25.png"/><Relationship Id="rId41" Type="http://schemas.microsoft.com/office/2007/relationships/hdphoto" Target="../media/hdphoto1.wdp"/><Relationship Id="rId54" Type="http://schemas.openxmlformats.org/officeDocument/2006/relationships/image" Target="../media/image56.png"/><Relationship Id="rId62" Type="http://schemas.microsoft.com/office/2007/relationships/hdphoto" Target="../media/hdphoto5.wdp"/><Relationship Id="rId70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1.png"/><Relationship Id="rId57" Type="http://schemas.openxmlformats.org/officeDocument/2006/relationships/image" Target="../media/image59.png"/><Relationship Id="rId10" Type="http://schemas.openxmlformats.org/officeDocument/2006/relationships/image" Target="../media/image15.png"/><Relationship Id="rId31" Type="http://schemas.openxmlformats.org/officeDocument/2006/relationships/image" Target="../media/image36.png"/><Relationship Id="rId44" Type="http://schemas.openxmlformats.org/officeDocument/2006/relationships/image" Target="../media/image47.jpeg"/><Relationship Id="rId52" Type="http://schemas.openxmlformats.org/officeDocument/2006/relationships/image" Target="../media/image54.png"/><Relationship Id="rId60" Type="http://schemas.microsoft.com/office/2007/relationships/hdphoto" Target="../media/hdphoto4.wdp"/><Relationship Id="rId65" Type="http://schemas.openxmlformats.org/officeDocument/2006/relationships/image" Target="../media/image6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9" Type="http://schemas.openxmlformats.org/officeDocument/2006/relationships/image" Target="../media/image44.png"/><Relationship Id="rId34" Type="http://schemas.openxmlformats.org/officeDocument/2006/relationships/image" Target="../media/image39.png"/><Relationship Id="rId50" Type="http://schemas.openxmlformats.org/officeDocument/2006/relationships/image" Target="../media/image52.png"/><Relationship Id="rId55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1.png"/><Relationship Id="rId21" Type="http://schemas.openxmlformats.org/officeDocument/2006/relationships/image" Target="../media/image26.png"/><Relationship Id="rId42" Type="http://schemas.openxmlformats.org/officeDocument/2006/relationships/image" Target="../media/image46.jpeg"/><Relationship Id="rId47" Type="http://schemas.openxmlformats.org/officeDocument/2006/relationships/image" Target="../media/image49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7" Type="http://schemas.openxmlformats.org/officeDocument/2006/relationships/image" Target="../media/image12.png"/><Relationship Id="rId71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1.png"/><Relationship Id="rId29" Type="http://schemas.openxmlformats.org/officeDocument/2006/relationships/image" Target="../media/image34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75.png"/><Relationship Id="rId40" Type="http://schemas.openxmlformats.org/officeDocument/2006/relationships/image" Target="../media/image45.jpeg"/><Relationship Id="rId45" Type="http://schemas.microsoft.com/office/2007/relationships/hdphoto" Target="../media/hdphoto3.wdp"/><Relationship Id="rId53" Type="http://schemas.openxmlformats.org/officeDocument/2006/relationships/image" Target="../media/image55.png"/><Relationship Id="rId58" Type="http://schemas.openxmlformats.org/officeDocument/2006/relationships/image" Target="../media/image60.png"/><Relationship Id="rId66" Type="http://schemas.openxmlformats.org/officeDocument/2006/relationships/image" Target="../media/image66.png"/><Relationship Id="rId5" Type="http://schemas.openxmlformats.org/officeDocument/2006/relationships/image" Target="../media/image10.png"/><Relationship Id="rId61" Type="http://schemas.openxmlformats.org/officeDocument/2006/relationships/image" Target="../media/image62.jpeg"/><Relationship Id="rId19" Type="http://schemas.openxmlformats.org/officeDocument/2006/relationships/image" Target="../media/image2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microsoft.com/office/2007/relationships/hdphoto" Target="../media/hdphoto2.wdp"/><Relationship Id="rId48" Type="http://schemas.openxmlformats.org/officeDocument/2006/relationships/image" Target="../media/image50.png"/><Relationship Id="rId56" Type="http://schemas.openxmlformats.org/officeDocument/2006/relationships/image" Target="../media/image5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8" Type="http://schemas.openxmlformats.org/officeDocument/2006/relationships/image" Target="../media/image13.png"/><Relationship Id="rId51" Type="http://schemas.openxmlformats.org/officeDocument/2006/relationships/image" Target="../media/image53.png"/><Relationship Id="rId3" Type="http://schemas.openxmlformats.org/officeDocument/2006/relationships/image" Target="../media/image8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76.png"/><Relationship Id="rId46" Type="http://schemas.openxmlformats.org/officeDocument/2006/relationships/image" Target="../media/image48.png"/><Relationship Id="rId59" Type="http://schemas.openxmlformats.org/officeDocument/2006/relationships/image" Target="../media/image61.jpeg"/><Relationship Id="rId67" Type="http://schemas.openxmlformats.org/officeDocument/2006/relationships/image" Target="../media/image67.png"/><Relationship Id="rId20" Type="http://schemas.openxmlformats.org/officeDocument/2006/relationships/image" Target="../media/image25.png"/><Relationship Id="rId41" Type="http://schemas.microsoft.com/office/2007/relationships/hdphoto" Target="../media/hdphoto1.wdp"/><Relationship Id="rId54" Type="http://schemas.openxmlformats.org/officeDocument/2006/relationships/image" Target="../media/image56.png"/><Relationship Id="rId62" Type="http://schemas.microsoft.com/office/2007/relationships/hdphoto" Target="../media/hdphoto7.wdp"/><Relationship Id="rId70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1.png"/><Relationship Id="rId57" Type="http://schemas.openxmlformats.org/officeDocument/2006/relationships/image" Target="../media/image59.png"/><Relationship Id="rId10" Type="http://schemas.openxmlformats.org/officeDocument/2006/relationships/image" Target="../media/image15.png"/><Relationship Id="rId31" Type="http://schemas.openxmlformats.org/officeDocument/2006/relationships/image" Target="../media/image36.png"/><Relationship Id="rId44" Type="http://schemas.openxmlformats.org/officeDocument/2006/relationships/image" Target="../media/image47.jpeg"/><Relationship Id="rId52" Type="http://schemas.openxmlformats.org/officeDocument/2006/relationships/image" Target="../media/image54.png"/><Relationship Id="rId60" Type="http://schemas.microsoft.com/office/2007/relationships/hdphoto" Target="../media/hdphoto6.wdp"/><Relationship Id="rId65" Type="http://schemas.openxmlformats.org/officeDocument/2006/relationships/image" Target="../media/image6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9" Type="http://schemas.openxmlformats.org/officeDocument/2006/relationships/image" Target="../media/image44.png"/><Relationship Id="rId34" Type="http://schemas.openxmlformats.org/officeDocument/2006/relationships/image" Target="../media/image39.png"/><Relationship Id="rId50" Type="http://schemas.openxmlformats.org/officeDocument/2006/relationships/image" Target="../media/image52.png"/><Relationship Id="rId55" Type="http://schemas.openxmlformats.org/officeDocument/2006/relationships/image" Target="../media/image7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691297"/>
          </a:xfrm>
        </p:spPr>
        <p:txBody>
          <a:bodyPr/>
          <a:lstStyle/>
          <a:p>
            <a:pPr algn="ctr"/>
            <a:r>
              <a:rPr lang="en-US" sz="3600" dirty="0"/>
              <a:t>Qualification Status of US-AUP</a:t>
            </a:r>
            <a:br>
              <a:rPr lang="en-US" sz="3600" dirty="0"/>
            </a:br>
            <a:r>
              <a:rPr lang="en-US" sz="2400" dirty="0"/>
              <a:t>RFD Prototype Cavities Fabrication at E. </a:t>
            </a:r>
            <a:r>
              <a:rPr lang="en-US" sz="2400" dirty="0" err="1"/>
              <a:t>Zanon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441950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Manuele Narduzzi - FNAL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Collaboration Meeting, Fermilab, USA - October 14</a:t>
            </a:r>
            <a:r>
              <a:rPr lang="en-US" baseline="30000" dirty="0"/>
              <a:t>th</a:t>
            </a:r>
            <a:r>
              <a:rPr lang="en-US" dirty="0"/>
              <a:t>-16</a:t>
            </a:r>
            <a:r>
              <a:rPr lang="en-US" baseline="30000" dirty="0"/>
              <a:t>th</a:t>
            </a:r>
            <a:r>
              <a:rPr lang="en-US" dirty="0"/>
              <a:t> 2019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17120"/>
            <a:ext cx="8352928" cy="4906963"/>
          </a:xfrm>
        </p:spPr>
        <p:txBody>
          <a:bodyPr/>
          <a:lstStyle/>
          <a:p>
            <a:r>
              <a:rPr lang="en-US" sz="2000" b="1" dirty="0"/>
              <a:t>Niobium Waveguides Box Shaping (lessons learnt after Cu trials)</a:t>
            </a:r>
          </a:p>
          <a:p>
            <a:endParaRPr lang="en-US" sz="2000" b="1" dirty="0"/>
          </a:p>
          <a:p>
            <a:pPr lvl="1"/>
            <a:r>
              <a:rPr lang="en-US" sz="1600" dirty="0"/>
              <a:t>Upgrade forming procedure</a:t>
            </a:r>
          </a:p>
          <a:p>
            <a:pPr lvl="2"/>
            <a:r>
              <a:rPr lang="en-US" sz="1200" dirty="0"/>
              <a:t>Using </a:t>
            </a:r>
            <a:r>
              <a:rPr lang="en-US" sz="1200" b="1" dirty="0">
                <a:solidFill>
                  <a:srgbClr val="FFC000"/>
                </a:solidFill>
              </a:rPr>
              <a:t>Br</a:t>
            </a:r>
            <a:r>
              <a:rPr lang="en-US" sz="1200" dirty="0"/>
              <a:t> intermediate plate (less friction)</a:t>
            </a:r>
          </a:p>
          <a:p>
            <a:pPr lvl="2"/>
            <a:r>
              <a:rPr lang="en-US" sz="1200" dirty="0"/>
              <a:t>Increase deep drawing pressure up to 350bar (&gt;120 Tons)</a:t>
            </a:r>
          </a:p>
          <a:p>
            <a:pPr lvl="2"/>
            <a:r>
              <a:rPr lang="en-US" sz="1200" dirty="0"/>
              <a:t>Trimming (+3mm on theoretical shape)</a:t>
            </a:r>
          </a:p>
          <a:p>
            <a:pPr lvl="2"/>
            <a:r>
              <a:rPr lang="en-US" sz="1200" dirty="0"/>
              <a:t>3 x Stamping at 375bar (&gt;130 Tons)</a:t>
            </a:r>
          </a:p>
          <a:p>
            <a:pPr lvl="2"/>
            <a:endParaRPr lang="en-US" sz="1200" dirty="0"/>
          </a:p>
          <a:p>
            <a:pPr lvl="1"/>
            <a:r>
              <a:rPr lang="en-US" sz="1600" dirty="0"/>
              <a:t>Use stiffer POM+SS template for comparison</a:t>
            </a:r>
          </a:p>
          <a:p>
            <a:pPr lvl="1"/>
            <a:r>
              <a:rPr lang="en-US" sz="1600" dirty="0"/>
              <a:t>Calibration utmost importance</a:t>
            </a:r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A picture containing metalware, hinge, object&#10;&#10;Description automatically generated">
            <a:extLst>
              <a:ext uri="{FF2B5EF4-FFF2-40B4-BE49-F238E27FC236}">
                <a16:creationId xmlns:a16="http://schemas.microsoft.com/office/drawing/2014/main" id="{879A5819-EE77-4EF3-8122-FB9D97CD7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36560" y="2579073"/>
            <a:ext cx="2614495" cy="4509120"/>
          </a:xfrm>
          <a:prstGeom prst="rect">
            <a:avLst/>
          </a:prstGeom>
        </p:spPr>
      </p:pic>
      <p:pic>
        <p:nvPicPr>
          <p:cNvPr id="9" name="Picture 8" descr="A large room&#10;&#10;Description automatically generated">
            <a:extLst>
              <a:ext uri="{FF2B5EF4-FFF2-40B4-BE49-F238E27FC236}">
                <a16:creationId xmlns:a16="http://schemas.microsoft.com/office/drawing/2014/main" id="{3AE35370-D457-4E09-ADE6-9B25E1242B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301155"/>
            <a:ext cx="2773326" cy="483972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309072-5E50-4D20-B1DC-55FCB6FCA694}"/>
              </a:ext>
            </a:extLst>
          </p:cNvPr>
          <p:cNvCxnSpPr>
            <a:cxnSpLocks/>
          </p:cNvCxnSpPr>
          <p:nvPr/>
        </p:nvCxnSpPr>
        <p:spPr>
          <a:xfrm>
            <a:off x="5508104" y="1844824"/>
            <a:ext cx="728773" cy="34234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EE227F-C6A9-43F6-84AE-BA6F2BC80BE0}"/>
              </a:ext>
            </a:extLst>
          </p:cNvPr>
          <p:cNvCxnSpPr>
            <a:cxnSpLocks/>
          </p:cNvCxnSpPr>
          <p:nvPr/>
        </p:nvCxnSpPr>
        <p:spPr>
          <a:xfrm>
            <a:off x="6236877" y="5268283"/>
            <a:ext cx="1800200" cy="7200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63BFC8B-1F48-4124-8953-24B39BAB88BD}"/>
              </a:ext>
            </a:extLst>
          </p:cNvPr>
          <p:cNvCxnSpPr/>
          <p:nvPr/>
        </p:nvCxnSpPr>
        <p:spPr>
          <a:xfrm>
            <a:off x="4355976" y="1844824"/>
            <a:ext cx="115212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1DEE5DF5-6941-459B-BB46-3934CA190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96E3DC-72BF-904E-AA3B-41C699876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114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991EFC6-3B7D-424B-BEAB-8F5E814B59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2245" y="2203518"/>
            <a:ext cx="3412243" cy="392264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31837"/>
            <a:ext cx="7920000" cy="4906963"/>
          </a:xfrm>
        </p:spPr>
        <p:txBody>
          <a:bodyPr/>
          <a:lstStyle/>
          <a:p>
            <a:r>
              <a:rPr lang="en-US" sz="2000" b="1" dirty="0"/>
              <a:t>Niobium H-HOM Box: </a:t>
            </a:r>
            <a:r>
              <a:rPr lang="en-US" sz="2000" b="1" i="1" u="sng" dirty="0"/>
              <a:t>First</a:t>
            </a:r>
            <a:r>
              <a:rPr lang="en-US" sz="2000" b="1" i="1" dirty="0"/>
              <a:t> Metrology Results</a:t>
            </a:r>
          </a:p>
          <a:p>
            <a:pPr lvl="1"/>
            <a:r>
              <a:rPr lang="en-US" sz="1600" dirty="0"/>
              <a:t>Shape accuracy </a:t>
            </a:r>
            <a:r>
              <a:rPr lang="en-US" sz="1600" u="sng" dirty="0"/>
              <a:t>after forming at 350bar</a:t>
            </a:r>
            <a:endParaRPr lang="en-US" sz="1600" dirty="0"/>
          </a:p>
          <a:p>
            <a:pPr lvl="2"/>
            <a:r>
              <a:rPr lang="en-US" sz="1200" dirty="0"/>
              <a:t>No reshaping</a:t>
            </a:r>
          </a:p>
          <a:p>
            <a:pPr lvl="2"/>
            <a:r>
              <a:rPr lang="en-US" sz="1200" dirty="0"/>
              <a:t>Shape accuracy on “flat surfaces” better than </a:t>
            </a:r>
            <a:r>
              <a:rPr lang="en-US" sz="1200" b="1" dirty="0">
                <a:solidFill>
                  <a:srgbClr val="009900"/>
                </a:solidFill>
              </a:rPr>
              <a:t>0.4mm (±0.2mm)</a:t>
            </a:r>
            <a:endParaRPr lang="en-US" sz="1200" dirty="0"/>
          </a:p>
          <a:p>
            <a:pPr lvl="2"/>
            <a:r>
              <a:rPr lang="en-US" sz="1200" dirty="0">
                <a:solidFill>
                  <a:srgbClr val="7030A0"/>
                </a:solidFill>
              </a:rPr>
              <a:t>Calibration</a:t>
            </a:r>
            <a:r>
              <a:rPr lang="en-US" sz="1200" dirty="0"/>
              <a:t> of extremity tube interface required</a:t>
            </a:r>
            <a:endParaRPr lang="en-US" sz="1200" dirty="0">
              <a:solidFill>
                <a:srgbClr val="7030A0"/>
              </a:solidFill>
            </a:endParaRPr>
          </a:p>
          <a:p>
            <a:pPr lvl="2"/>
            <a:r>
              <a:rPr lang="en-US" sz="1200" dirty="0">
                <a:solidFill>
                  <a:srgbClr val="5A5A5A"/>
                </a:solidFill>
              </a:rPr>
              <a:t>Refine process and/or mold in </a:t>
            </a:r>
            <a:r>
              <a:rPr lang="en-US" sz="1200" dirty="0">
                <a:solidFill>
                  <a:srgbClr val="FF0000"/>
                </a:solidFill>
              </a:rPr>
              <a:t>Corners area</a:t>
            </a:r>
            <a:endParaRPr lang="en-US" sz="1200" dirty="0"/>
          </a:p>
          <a:p>
            <a:pPr lvl="1"/>
            <a:r>
              <a:rPr lang="en-US" sz="1600" dirty="0"/>
              <a:t>Thickness: </a:t>
            </a:r>
          </a:p>
          <a:p>
            <a:pPr lvl="2"/>
            <a:r>
              <a:rPr lang="en-US" sz="1200" dirty="0"/>
              <a:t>Some friction scratch in </a:t>
            </a:r>
            <a:r>
              <a:rPr lang="en-US" sz="1200" dirty="0">
                <a:solidFill>
                  <a:srgbClr val="0070C0"/>
                </a:solidFill>
              </a:rPr>
              <a:t>blue area</a:t>
            </a:r>
            <a:r>
              <a:rPr lang="en-US" sz="1200" dirty="0"/>
              <a:t> (no RF side)</a:t>
            </a:r>
          </a:p>
          <a:p>
            <a:pPr lvl="2"/>
            <a:r>
              <a:rPr lang="en-US" sz="1200" dirty="0"/>
              <a:t>Minimum thickness in line with Cu trials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B19DBF1-C785-46E7-930C-0CAEFA1D145E}"/>
              </a:ext>
            </a:extLst>
          </p:cNvPr>
          <p:cNvSpPr/>
          <p:nvPr/>
        </p:nvSpPr>
        <p:spPr>
          <a:xfrm rot="20898111">
            <a:off x="6109217" y="2825473"/>
            <a:ext cx="501381" cy="39460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0E72C1-D508-4CAC-81EA-8D3A8E93D9A2}"/>
              </a:ext>
            </a:extLst>
          </p:cNvPr>
          <p:cNvSpPr/>
          <p:nvPr/>
        </p:nvSpPr>
        <p:spPr>
          <a:xfrm rot="1022356">
            <a:off x="7849423" y="3069505"/>
            <a:ext cx="501381" cy="39460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7B13E7C9-CE6B-4C6B-BB94-3ACE645D87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91" y="2941968"/>
            <a:ext cx="5245224" cy="3283347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9E66BB38-ECE7-4E31-9E12-FDAD6A8A0816}"/>
              </a:ext>
            </a:extLst>
          </p:cNvPr>
          <p:cNvSpPr/>
          <p:nvPr/>
        </p:nvSpPr>
        <p:spPr>
          <a:xfrm rot="20898111">
            <a:off x="2782671" y="5445584"/>
            <a:ext cx="520792" cy="3828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CED1047-2A61-454F-B85F-B526E24AAEE1}"/>
              </a:ext>
            </a:extLst>
          </p:cNvPr>
          <p:cNvSpPr/>
          <p:nvPr/>
        </p:nvSpPr>
        <p:spPr>
          <a:xfrm rot="1270945">
            <a:off x="141808" y="4804424"/>
            <a:ext cx="520792" cy="3828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EEBEAB-7BC4-47D0-BBAE-2B9DD4DB2F7D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1573274" y="5827092"/>
            <a:ext cx="406438" cy="62072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182829-5660-40E4-B6E0-5F489EC20B05}"/>
              </a:ext>
            </a:extLst>
          </p:cNvPr>
          <p:cNvSpPr txBox="1"/>
          <p:nvPr/>
        </p:nvSpPr>
        <p:spPr>
          <a:xfrm>
            <a:off x="1979712" y="6309320"/>
            <a:ext cx="2736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7030A0"/>
                </a:solidFill>
              </a:rPr>
              <a:t>To be improved by manual calibration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2F64762-6144-49FF-94F0-2A6411F584CC}"/>
              </a:ext>
            </a:extLst>
          </p:cNvPr>
          <p:cNvCxnSpPr>
            <a:cxnSpLocks/>
            <a:stCxn id="19" idx="4"/>
          </p:cNvCxnSpPr>
          <p:nvPr/>
        </p:nvCxnSpPr>
        <p:spPr>
          <a:xfrm>
            <a:off x="3081881" y="5824475"/>
            <a:ext cx="217173" cy="3613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14036CC-4E6B-4BCA-8A3D-17C4183A6DA7}"/>
              </a:ext>
            </a:extLst>
          </p:cNvPr>
          <p:cNvSpPr txBox="1"/>
          <p:nvPr/>
        </p:nvSpPr>
        <p:spPr>
          <a:xfrm>
            <a:off x="3081257" y="6126163"/>
            <a:ext cx="2060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Refine process and/or mold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B1800D9-B97E-4D1B-93A2-B5F40938A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9E3608-51A6-2844-BCC3-DC2365695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861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A7998B23-4E8B-4C2B-A993-DFE2E0C903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81" y="2741745"/>
            <a:ext cx="5315123" cy="344007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04" y="757795"/>
            <a:ext cx="7920000" cy="4906963"/>
          </a:xfrm>
        </p:spPr>
        <p:txBody>
          <a:bodyPr/>
          <a:lstStyle/>
          <a:p>
            <a:r>
              <a:rPr lang="en-US" sz="2000" b="1" dirty="0"/>
              <a:t>Niobium H-HOM Box 1-4: </a:t>
            </a:r>
            <a:r>
              <a:rPr lang="en-US" sz="2000" b="1" i="1" dirty="0"/>
              <a:t>Metrology Results</a:t>
            </a:r>
          </a:p>
          <a:p>
            <a:pPr lvl="1"/>
            <a:r>
              <a:rPr lang="en-US" sz="1600" dirty="0"/>
              <a:t>Shape accuracy </a:t>
            </a:r>
            <a:r>
              <a:rPr lang="en-US" sz="1600" u="sng" dirty="0"/>
              <a:t>after trimming &amp; reshaping</a:t>
            </a:r>
            <a:endParaRPr lang="en-US" sz="1600" dirty="0"/>
          </a:p>
          <a:p>
            <a:pPr lvl="2"/>
            <a:r>
              <a:rPr lang="en-US" sz="1200" dirty="0">
                <a:solidFill>
                  <a:srgbClr val="676767"/>
                </a:solidFill>
              </a:rPr>
              <a:t>Improved surfaces accuracy </a:t>
            </a:r>
            <a:r>
              <a:rPr lang="en-US" sz="1200" b="1" dirty="0">
                <a:solidFill>
                  <a:srgbClr val="00B050"/>
                </a:solidFill>
              </a:rPr>
              <a:t>&lt;0.3mm</a:t>
            </a:r>
            <a:r>
              <a:rPr lang="en-US" sz="1200" b="1" dirty="0">
                <a:solidFill>
                  <a:srgbClr val="676767"/>
                </a:solidFill>
              </a:rPr>
              <a:t> </a:t>
            </a:r>
            <a:r>
              <a:rPr lang="en-US" sz="1200" b="1" dirty="0">
                <a:solidFill>
                  <a:srgbClr val="00B050"/>
                </a:solidFill>
              </a:rPr>
              <a:t>(±0.15mm</a:t>
            </a:r>
            <a:r>
              <a:rPr lang="en-US" sz="1200" b="1" dirty="0">
                <a:solidFill>
                  <a:srgbClr val="676767"/>
                </a:solidFill>
              </a:rPr>
              <a:t>)</a:t>
            </a:r>
            <a:endParaRPr lang="en-US" sz="1200" dirty="0">
              <a:solidFill>
                <a:srgbClr val="676767"/>
              </a:solidFill>
            </a:endParaRPr>
          </a:p>
          <a:p>
            <a:pPr lvl="2"/>
            <a:r>
              <a:rPr lang="en-US" sz="1200" dirty="0">
                <a:solidFill>
                  <a:srgbClr val="7030A0"/>
                </a:solidFill>
              </a:rPr>
              <a:t>Calibration</a:t>
            </a:r>
            <a:r>
              <a:rPr lang="en-US" sz="1200" dirty="0"/>
              <a:t> of extremity tube interface </a:t>
            </a:r>
            <a:r>
              <a:rPr lang="en-US" sz="1200" u="sng" dirty="0"/>
              <a:t>still required</a:t>
            </a:r>
            <a:endParaRPr lang="en-US" sz="1200" u="sng" dirty="0">
              <a:solidFill>
                <a:srgbClr val="7030A0"/>
              </a:solidFill>
            </a:endParaRPr>
          </a:p>
          <a:p>
            <a:pPr lvl="2"/>
            <a:r>
              <a:rPr lang="en-US" sz="1200" dirty="0">
                <a:solidFill>
                  <a:srgbClr val="5A5A5A"/>
                </a:solidFill>
              </a:rPr>
              <a:t>Refine process and/or mold in </a:t>
            </a:r>
            <a:r>
              <a:rPr lang="en-US" sz="1200" dirty="0">
                <a:solidFill>
                  <a:srgbClr val="FF0000"/>
                </a:solidFill>
              </a:rPr>
              <a:t>Corners area </a:t>
            </a:r>
            <a:r>
              <a:rPr lang="en-US" sz="1200" u="sng" dirty="0">
                <a:solidFill>
                  <a:srgbClr val="5A5A5A"/>
                </a:solidFill>
              </a:rPr>
              <a:t>confirmed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Thickness: </a:t>
            </a:r>
          </a:p>
          <a:p>
            <a:pPr lvl="2"/>
            <a:r>
              <a:rPr lang="en-US" sz="1200" dirty="0">
                <a:solidFill>
                  <a:srgbClr val="676767"/>
                </a:solidFill>
              </a:rPr>
              <a:t>Minimum thickness </a:t>
            </a:r>
            <a:r>
              <a:rPr lang="en-US" sz="1200" dirty="0">
                <a:solidFill>
                  <a:srgbClr val="FFC000"/>
                </a:solidFill>
              </a:rPr>
              <a:t>&gt; 3.5mm </a:t>
            </a:r>
            <a:r>
              <a:rPr lang="en-US" sz="1200" dirty="0">
                <a:solidFill>
                  <a:srgbClr val="676767"/>
                </a:solidFill>
              </a:rPr>
              <a:t>(on worst sample)</a:t>
            </a:r>
          </a:p>
          <a:p>
            <a:pPr marL="914400" lvl="2" indent="0">
              <a:buNone/>
            </a:pPr>
            <a:r>
              <a:rPr lang="en-US" sz="1200" b="1" i="1" dirty="0">
                <a:solidFill>
                  <a:srgbClr val="676767"/>
                </a:solidFill>
              </a:rPr>
              <a:t>     </a:t>
            </a:r>
            <a:r>
              <a:rPr lang="en-US" sz="1200" b="1" i="1" u="sng" dirty="0">
                <a:solidFill>
                  <a:srgbClr val="676767"/>
                </a:solidFill>
              </a:rPr>
              <a:t>NOTA</a:t>
            </a:r>
            <a:r>
              <a:rPr lang="en-US" sz="1200" b="1" i="1" dirty="0">
                <a:solidFill>
                  <a:srgbClr val="676767"/>
                </a:solidFill>
              </a:rPr>
              <a:t>: </a:t>
            </a:r>
            <a:r>
              <a:rPr lang="en-US" sz="1000" dirty="0">
                <a:solidFill>
                  <a:srgbClr val="676767"/>
                </a:solidFill>
              </a:rPr>
              <a:t>Only in local corners area!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E66BB38-ECE7-4E31-9E12-FDAD6A8A0816}"/>
              </a:ext>
            </a:extLst>
          </p:cNvPr>
          <p:cNvSpPr/>
          <p:nvPr/>
        </p:nvSpPr>
        <p:spPr>
          <a:xfrm rot="20898111">
            <a:off x="3058022" y="5313893"/>
            <a:ext cx="413350" cy="3158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CED1047-2A61-454F-B85F-B526E24AAEE1}"/>
              </a:ext>
            </a:extLst>
          </p:cNvPr>
          <p:cNvSpPr/>
          <p:nvPr/>
        </p:nvSpPr>
        <p:spPr>
          <a:xfrm rot="1270945">
            <a:off x="276854" y="4646947"/>
            <a:ext cx="327682" cy="3962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EEBEAB-7BC4-47D0-BBAE-2B9DD4DB2F7D}"/>
              </a:ext>
            </a:extLst>
          </p:cNvPr>
          <p:cNvCxnSpPr>
            <a:cxnSpLocks/>
          </p:cNvCxnSpPr>
          <p:nvPr/>
        </p:nvCxnSpPr>
        <p:spPr>
          <a:xfrm>
            <a:off x="2079738" y="5749627"/>
            <a:ext cx="598327" cy="62773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182829-5660-40E4-B6E0-5F489EC20B05}"/>
              </a:ext>
            </a:extLst>
          </p:cNvPr>
          <p:cNvSpPr txBox="1"/>
          <p:nvPr/>
        </p:nvSpPr>
        <p:spPr>
          <a:xfrm>
            <a:off x="2079738" y="6356350"/>
            <a:ext cx="1282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7030A0"/>
                </a:solidFill>
              </a:rPr>
              <a:t>Calibration work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2F64762-6144-49FF-94F0-2A6411F584CC}"/>
              </a:ext>
            </a:extLst>
          </p:cNvPr>
          <p:cNvCxnSpPr>
            <a:cxnSpLocks/>
          </p:cNvCxnSpPr>
          <p:nvPr/>
        </p:nvCxnSpPr>
        <p:spPr>
          <a:xfrm>
            <a:off x="3264697" y="5646259"/>
            <a:ext cx="58319" cy="327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14036CC-4E6B-4BCA-8A3D-17C4183A6DA7}"/>
              </a:ext>
            </a:extLst>
          </p:cNvPr>
          <p:cNvSpPr txBox="1"/>
          <p:nvPr/>
        </p:nvSpPr>
        <p:spPr>
          <a:xfrm>
            <a:off x="2763553" y="5932032"/>
            <a:ext cx="132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Tool optimization</a:t>
            </a:r>
          </a:p>
        </p:txBody>
      </p:sp>
      <p:pic>
        <p:nvPicPr>
          <p:cNvPr id="17" name="Immagine 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802758"/>
            <a:ext cx="2890401" cy="2877724"/>
          </a:xfrm>
          <a:prstGeom prst="rect">
            <a:avLst/>
          </a:prstGeom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CD29776-0D3A-42E4-8C22-1FDB25832ACB}"/>
              </a:ext>
            </a:extLst>
          </p:cNvPr>
          <p:cNvSpPr txBox="1"/>
          <p:nvPr/>
        </p:nvSpPr>
        <p:spPr>
          <a:xfrm>
            <a:off x="6445601" y="2542549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676767"/>
                </a:solidFill>
              </a:rPr>
              <a:t>Thickness report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64A9415-8A1E-45A6-8433-462D6425C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932820"/>
              </p:ext>
            </p:extLst>
          </p:nvPr>
        </p:nvGraphicFramePr>
        <p:xfrm>
          <a:off x="5652120" y="5749627"/>
          <a:ext cx="2890400" cy="8477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61300">
                  <a:extLst>
                    <a:ext uri="{9D8B030D-6E8A-4147-A177-3AD203B41FA5}">
                      <a16:colId xmlns:a16="http://schemas.microsoft.com/office/drawing/2014/main" val="2409181407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1702458433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2016907582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2915189276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1072291410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4220424426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2367686061"/>
                    </a:ext>
                  </a:extLst>
                </a:gridCol>
                <a:gridCol w="361300">
                  <a:extLst>
                    <a:ext uri="{9D8B030D-6E8A-4147-A177-3AD203B41FA5}">
                      <a16:colId xmlns:a16="http://schemas.microsoft.com/office/drawing/2014/main" val="1885266556"/>
                    </a:ext>
                  </a:extLst>
                </a:gridCol>
              </a:tblGrid>
              <a:tr h="1586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1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2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3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5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6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7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528375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A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4.40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0365568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B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FB963C"/>
                          </a:solidFill>
                          <a:effectLst/>
                        </a:rPr>
                        <a:t>3.50</a:t>
                      </a:r>
                      <a:endParaRPr lang="en-US" sz="1050" b="0" i="0" u="none" strike="noStrike" dirty="0">
                        <a:solidFill>
                          <a:srgbClr val="FB963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4.20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4.50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4.20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4.40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4.30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FB963C"/>
                          </a:solidFill>
                          <a:effectLst/>
                        </a:rPr>
                        <a:t>3.50</a:t>
                      </a:r>
                      <a:endParaRPr lang="en-US" sz="1050" b="0" i="0" u="none" strike="noStrike" dirty="0">
                        <a:solidFill>
                          <a:srgbClr val="FB963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0788218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C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4.00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4.00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4.00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6156419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D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FB963C"/>
                          </a:solidFill>
                          <a:effectLst/>
                        </a:rPr>
                        <a:t>3.70</a:t>
                      </a:r>
                      <a:endParaRPr lang="en-US" sz="1050" b="0" i="0" u="none" strike="noStrike" dirty="0">
                        <a:solidFill>
                          <a:srgbClr val="FB963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>
                          <a:solidFill>
                            <a:srgbClr val="676767"/>
                          </a:solidFill>
                          <a:effectLst/>
                        </a:rPr>
                        <a:t>4.10</a:t>
                      </a:r>
                      <a:endParaRPr lang="en-US" sz="1050" b="0" i="0" u="none" strike="noStrike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>
                          <a:solidFill>
                            <a:srgbClr val="676767"/>
                          </a:solidFill>
                          <a:effectLst/>
                        </a:rPr>
                        <a:t>3.75</a:t>
                      </a:r>
                      <a:endParaRPr lang="en-US" sz="1050" b="0" i="0" u="none" strike="noStrike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4.00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4.15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solidFill>
                            <a:srgbClr val="FB963C"/>
                          </a:solidFill>
                          <a:effectLst/>
                        </a:rPr>
                        <a:t>3.65</a:t>
                      </a:r>
                      <a:endParaRPr lang="en-US" sz="1050" b="0" i="0" u="none" strike="noStrike" dirty="0">
                        <a:solidFill>
                          <a:srgbClr val="FB963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106825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9B94B2A8-F56A-4520-BAF8-521E70B40BD6}"/>
              </a:ext>
            </a:extLst>
          </p:cNvPr>
          <p:cNvSpPr/>
          <p:nvPr/>
        </p:nvSpPr>
        <p:spPr>
          <a:xfrm>
            <a:off x="5922164" y="5286050"/>
            <a:ext cx="302835" cy="309540"/>
          </a:xfrm>
          <a:prstGeom prst="ellipse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D07F9B5-BBA5-4071-BE2C-608C5306E118}"/>
              </a:ext>
            </a:extLst>
          </p:cNvPr>
          <p:cNvSpPr/>
          <p:nvPr/>
        </p:nvSpPr>
        <p:spPr>
          <a:xfrm>
            <a:off x="8075651" y="5282445"/>
            <a:ext cx="302835" cy="309540"/>
          </a:xfrm>
          <a:prstGeom prst="ellipse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F411C60-2BB6-4C37-B934-063241CDD60C}"/>
              </a:ext>
            </a:extLst>
          </p:cNvPr>
          <p:cNvSpPr/>
          <p:nvPr/>
        </p:nvSpPr>
        <p:spPr>
          <a:xfrm>
            <a:off x="8075652" y="3258160"/>
            <a:ext cx="302835" cy="309540"/>
          </a:xfrm>
          <a:prstGeom prst="ellipse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D6E8742-4C93-4C72-BF22-4038C2CAB263}"/>
              </a:ext>
            </a:extLst>
          </p:cNvPr>
          <p:cNvSpPr/>
          <p:nvPr/>
        </p:nvSpPr>
        <p:spPr>
          <a:xfrm>
            <a:off x="5922163" y="3264521"/>
            <a:ext cx="302835" cy="309540"/>
          </a:xfrm>
          <a:prstGeom prst="ellipse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F4690A-D4C2-4B11-AC9D-BA583D58A9EE}"/>
              </a:ext>
            </a:extLst>
          </p:cNvPr>
          <p:cNvSpPr/>
          <p:nvPr/>
        </p:nvSpPr>
        <p:spPr>
          <a:xfrm>
            <a:off x="5652120" y="2542549"/>
            <a:ext cx="2911020" cy="4054803"/>
          </a:xfrm>
          <a:prstGeom prst="rect">
            <a:avLst/>
          </a:prstGeom>
          <a:noFill/>
          <a:ln w="25400">
            <a:solidFill>
              <a:srgbClr val="6767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531B1E5-6DC2-4EA6-9D22-4614AA57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pic>
        <p:nvPicPr>
          <p:cNvPr id="14" name="Picture 13" descr="A picture containing indoor, stainless, building&#10;&#10;Description automatically generated">
            <a:extLst>
              <a:ext uri="{FF2B5EF4-FFF2-40B4-BE49-F238E27FC236}">
                <a16:creationId xmlns:a16="http://schemas.microsoft.com/office/drawing/2014/main" id="{A2ACEE90-5D11-4A21-9F83-AA1739AF7D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215" y="514957"/>
            <a:ext cx="2027185" cy="198294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4155D-1FA0-E246-B5BD-D07F76550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140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1B1A5EEC-C787-4911-8C57-2FC588F946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84" y="2417923"/>
            <a:ext cx="5488086" cy="34049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4" y="765175"/>
            <a:ext cx="7920000" cy="4906963"/>
          </a:xfrm>
        </p:spPr>
        <p:txBody>
          <a:bodyPr/>
          <a:lstStyle/>
          <a:p>
            <a:r>
              <a:rPr lang="en-US" sz="2000" b="1" dirty="0"/>
              <a:t>H-HOM Box 2-3: </a:t>
            </a:r>
            <a:r>
              <a:rPr lang="en-US" sz="2000" b="1" i="1" dirty="0"/>
              <a:t>Final Metrology</a:t>
            </a:r>
          </a:p>
          <a:p>
            <a:pPr lvl="1"/>
            <a:r>
              <a:rPr lang="en-US" sz="1600" dirty="0"/>
              <a:t>Shape accuracy </a:t>
            </a:r>
            <a:r>
              <a:rPr lang="en-US" sz="1600" u="sng" dirty="0"/>
              <a:t>boxes ready to weld</a:t>
            </a:r>
            <a:endParaRPr lang="en-US" sz="1600" dirty="0"/>
          </a:p>
          <a:p>
            <a:pPr lvl="2"/>
            <a:r>
              <a:rPr lang="en-US" sz="1200" dirty="0">
                <a:solidFill>
                  <a:srgbClr val="00B050"/>
                </a:solidFill>
              </a:rPr>
              <a:t>Good overall shape accuracy achieved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</a:rPr>
              <a:t>Effective calibration of extremity tube interface</a:t>
            </a:r>
          </a:p>
          <a:p>
            <a:pPr lvl="2"/>
            <a:r>
              <a:rPr lang="en-US" sz="1200" dirty="0">
                <a:solidFill>
                  <a:srgbClr val="5A5A5A"/>
                </a:solidFill>
              </a:rPr>
              <a:t>Effective forming even in Corners area</a:t>
            </a:r>
          </a:p>
          <a:p>
            <a:pPr lvl="1"/>
            <a:r>
              <a:rPr lang="en-US" sz="1600" b="1" i="1" u="sng" dirty="0">
                <a:solidFill>
                  <a:srgbClr val="5A5A5A"/>
                </a:solidFill>
              </a:rPr>
              <a:t>NOTA</a:t>
            </a:r>
            <a:r>
              <a:rPr lang="en-US" sz="1600" b="1" i="1" dirty="0">
                <a:solidFill>
                  <a:srgbClr val="5A5A5A"/>
                </a:solidFill>
              </a:rPr>
              <a:t>: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5A5A5A"/>
                </a:solidFill>
              </a:rPr>
              <a:t>Improve machining fixture!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CED1047-2A61-454F-B85F-B526E24AAEE1}"/>
              </a:ext>
            </a:extLst>
          </p:cNvPr>
          <p:cNvSpPr/>
          <p:nvPr/>
        </p:nvSpPr>
        <p:spPr>
          <a:xfrm rot="1118905">
            <a:off x="1683713" y="5404825"/>
            <a:ext cx="622494" cy="45150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EEBEAB-7BC4-47D0-BBAE-2B9DD4DB2F7D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2152446" y="5819012"/>
            <a:ext cx="306317" cy="22684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182829-5660-40E4-B6E0-5F489EC20B05}"/>
              </a:ext>
            </a:extLst>
          </p:cNvPr>
          <p:cNvSpPr txBox="1"/>
          <p:nvPr/>
        </p:nvSpPr>
        <p:spPr>
          <a:xfrm>
            <a:off x="2458763" y="5907355"/>
            <a:ext cx="1507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7030A0"/>
                </a:solidFill>
              </a:rPr>
              <a:t>Improved geometry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531B1E5-6DC2-4EA6-9D22-4614AA57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7072A080-790B-41C5-97B0-AEF5098137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178626"/>
              </p:ext>
            </p:extLst>
          </p:nvPr>
        </p:nvGraphicFramePr>
        <p:xfrm>
          <a:off x="5708650" y="765175"/>
          <a:ext cx="3255963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4" imgW="6410319" imgH="5495850" progId="Excel.Sheet.12">
                  <p:embed/>
                </p:oleObj>
              </mc:Choice>
              <mc:Fallback>
                <p:oleObj name="Worksheet" r:id="rId4" imgW="6410319" imgH="5495850" progId="Excel.Sheet.12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7072A080-790B-41C5-97B0-AEF5098137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765175"/>
                        <a:ext cx="3255963" cy="279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32">
            <a:extLst>
              <a:ext uri="{FF2B5EF4-FFF2-40B4-BE49-F238E27FC236}">
                <a16:creationId xmlns:a16="http://schemas.microsoft.com/office/drawing/2014/main" id="{3ADD2198-F736-42D4-9F18-4B4D9F480D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807" y="3952255"/>
            <a:ext cx="3250853" cy="120493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FB1AB78-D495-401C-A996-0F46CCDB383B}"/>
              </a:ext>
            </a:extLst>
          </p:cNvPr>
          <p:cNvSpPr/>
          <p:nvPr/>
        </p:nvSpPr>
        <p:spPr>
          <a:xfrm>
            <a:off x="6827044" y="3953634"/>
            <a:ext cx="484881" cy="1574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B64BC2-B94B-4E5F-AA55-E3714F19F634}"/>
              </a:ext>
            </a:extLst>
          </p:cNvPr>
          <p:cNvSpPr txBox="1"/>
          <p:nvPr/>
        </p:nvSpPr>
        <p:spPr>
          <a:xfrm>
            <a:off x="4158241" y="5834619"/>
            <a:ext cx="4371710" cy="7017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5A5A5A"/>
                </a:solidFill>
              </a:rPr>
              <a:t>Note on AUP/ </a:t>
            </a:r>
            <a:r>
              <a:rPr lang="en-US" sz="1200" b="1" dirty="0" err="1">
                <a:solidFill>
                  <a:srgbClr val="5A5A5A"/>
                </a:solidFill>
              </a:rPr>
              <a:t>Zanon</a:t>
            </a:r>
            <a:r>
              <a:rPr lang="en-US" sz="1200" b="1" dirty="0">
                <a:solidFill>
                  <a:srgbClr val="5A5A5A"/>
                </a:solidFill>
              </a:rPr>
              <a:t> fabrication strategy: </a:t>
            </a:r>
          </a:p>
          <a:p>
            <a:pPr marL="2286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100" dirty="0">
                <a:solidFill>
                  <a:srgbClr val="5A5A5A"/>
                </a:solidFill>
              </a:rPr>
              <a:t>The worst manufactured components </a:t>
            </a:r>
            <a:r>
              <a:rPr lang="en-US" sz="1100" dirty="0">
                <a:solidFill>
                  <a:srgbClr val="5A5A5A"/>
                </a:solidFill>
                <a:sym typeface="Wingdings" panose="05000000000000000000" pitchFamily="2" charset="2"/>
              </a:rPr>
              <a:t> Used for </a:t>
            </a:r>
            <a:r>
              <a:rPr lang="en-US" sz="1100" dirty="0">
                <a:solidFill>
                  <a:srgbClr val="5A5A5A"/>
                </a:solidFill>
              </a:rPr>
              <a:t>RFD proto #1</a:t>
            </a:r>
          </a:p>
          <a:p>
            <a:pPr marL="2286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100" dirty="0">
                <a:solidFill>
                  <a:srgbClr val="5A5A5A"/>
                </a:solidFill>
              </a:rPr>
              <a:t>Leave room for improvement on second RFD Cavity </a:t>
            </a:r>
            <a:r>
              <a:rPr lang="en-US" sz="1200" dirty="0">
                <a:solidFill>
                  <a:srgbClr val="5A5A5A"/>
                </a:solidFill>
              </a:rPr>
              <a:t>#2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D51042-2C95-2A40-9918-18986C7403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74406EE-B95E-E447-985F-74CDF1A58402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7317234" y="3325511"/>
            <a:ext cx="999182" cy="626744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858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57" y="828387"/>
            <a:ext cx="7920000" cy="4906963"/>
          </a:xfrm>
        </p:spPr>
        <p:txBody>
          <a:bodyPr/>
          <a:lstStyle/>
          <a:p>
            <a:r>
              <a:rPr lang="en-US" sz="2000" b="1" dirty="0"/>
              <a:t>H-HOM Boxes: EBW highlight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1200" dirty="0">
              <a:solidFill>
                <a:srgbClr val="676767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rgbClr val="676767"/>
                </a:solidFill>
              </a:rPr>
              <a:t>No official fixture used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900" b="1" u="sng" dirty="0">
                <a:solidFill>
                  <a:schemeClr val="accent6"/>
                </a:solidFill>
              </a:rPr>
              <a:t>Tight schedule &amp; lack of funding = Creativity!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rgbClr val="676767"/>
                </a:solidFill>
              </a:rPr>
              <a:t>Metrology of welded boxes ongoing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rgbClr val="676767"/>
                </a:solidFill>
              </a:rPr>
              <a:t>RX test ongoing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676767"/>
                </a:solidFill>
              </a:rPr>
              <a:t>Consideration about results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External weld bead is homogeneous and clean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RF side: smooth and constant welding width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No undercut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No excessive penetration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No misalignments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rgbClr val="676767"/>
                </a:solidFill>
              </a:rPr>
              <a:t>No sagging</a:t>
            </a:r>
          </a:p>
          <a:p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531B1E5-6DC2-4EA6-9D22-4614AA57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pic>
        <p:nvPicPr>
          <p:cNvPr id="49" name="Picture 48" descr="A picture containing indoor, table, cake, appliance&#10;&#10;Description automatically generated">
            <a:extLst>
              <a:ext uri="{FF2B5EF4-FFF2-40B4-BE49-F238E27FC236}">
                <a16:creationId xmlns:a16="http://schemas.microsoft.com/office/drawing/2014/main" id="{667BDD38-B8B3-4DBE-9F2A-A59EE654E7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980728"/>
            <a:ext cx="3968554" cy="246499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A15904C-8A67-4FA1-AA6B-7AD0817B2F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255819" y="2889198"/>
            <a:ext cx="2607024" cy="3974662"/>
          </a:xfrm>
          <a:prstGeom prst="rect">
            <a:avLst/>
          </a:prstGeom>
        </p:spPr>
      </p:pic>
      <p:pic>
        <p:nvPicPr>
          <p:cNvPr id="9" name="Picture 8" descr="A picture containing indoor, sitting, table, computer&#10;&#10;Description automatically generated">
            <a:extLst>
              <a:ext uri="{FF2B5EF4-FFF2-40B4-BE49-F238E27FC236}">
                <a16:creationId xmlns:a16="http://schemas.microsoft.com/office/drawing/2014/main" id="{0D0F0DEC-0870-40D0-8416-6838379DBA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496" y="3584982"/>
            <a:ext cx="3242829" cy="260702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9CBB7E-BCCC-6F44-93D9-C7233CB6F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516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1A8383B4-83E9-4D55-B3B1-B6C50F8861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131" y="781482"/>
            <a:ext cx="4537865" cy="25990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17120"/>
            <a:ext cx="7920000" cy="4906963"/>
          </a:xfrm>
        </p:spPr>
        <p:txBody>
          <a:bodyPr/>
          <a:lstStyle/>
          <a:p>
            <a:r>
              <a:rPr lang="en-US" sz="2000" b="1" dirty="0"/>
              <a:t>Niobium V-HOM Box: extrusion</a:t>
            </a:r>
          </a:p>
          <a:p>
            <a:pPr lvl="1"/>
            <a:r>
              <a:rPr lang="en-US" sz="1600" dirty="0"/>
              <a:t>First test: shape tolerance </a:t>
            </a:r>
            <a:r>
              <a:rPr lang="en-US" sz="1600" dirty="0">
                <a:solidFill>
                  <a:srgbClr val="009900"/>
                </a:solidFill>
              </a:rPr>
              <a:t>±0.17mm</a:t>
            </a:r>
          </a:p>
          <a:p>
            <a:pPr lvl="1"/>
            <a:r>
              <a:rPr lang="en-US" sz="1600" dirty="0"/>
              <a:t>Extrusion: very good results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Improve machining for EBW (</a:t>
            </a:r>
            <a:r>
              <a:rPr lang="en-US" sz="1600" b="1" dirty="0">
                <a:solidFill>
                  <a:schemeClr val="accent6"/>
                </a:solidFill>
              </a:rPr>
              <a:t>// </a:t>
            </a:r>
            <a:r>
              <a:rPr lang="en-US" sz="1600" dirty="0">
                <a:solidFill>
                  <a:srgbClr val="FB963C"/>
                </a:solidFill>
              </a:rPr>
              <a:t>0.25mm</a:t>
            </a:r>
            <a:r>
              <a:rPr lang="en-US" sz="1600" dirty="0">
                <a:solidFill>
                  <a:srgbClr val="5A5A5A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68377D5-43D1-4E40-8E01-D68757282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V-HOM Extrusion</a:t>
            </a:r>
          </a:p>
        </p:txBody>
      </p:sp>
      <p:pic>
        <p:nvPicPr>
          <p:cNvPr id="19" name="Picture 18" descr="A picture containing indoor, wall, table, building&#10;&#10;Description automatically generated">
            <a:extLst>
              <a:ext uri="{FF2B5EF4-FFF2-40B4-BE49-F238E27FC236}">
                <a16:creationId xmlns:a16="http://schemas.microsoft.com/office/drawing/2014/main" id="{D8F99B1F-67FB-4C25-A442-2FC55194E3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141" y="2060848"/>
            <a:ext cx="3269570" cy="1546859"/>
          </a:xfrm>
          <a:prstGeom prst="rect">
            <a:avLst/>
          </a:prstGeom>
        </p:spPr>
      </p:pic>
      <p:pic>
        <p:nvPicPr>
          <p:cNvPr id="23" name="Picture 22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8896AAB1-4DAB-44FF-9AE4-EF0D3BD3E8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253" y="3830106"/>
            <a:ext cx="1850691" cy="2386516"/>
          </a:xfrm>
          <a:prstGeom prst="rect">
            <a:avLst/>
          </a:prstGeom>
        </p:spPr>
      </p:pic>
      <p:pic>
        <p:nvPicPr>
          <p:cNvPr id="25" name="Picture 24" descr="A picture containing indoor, sitting, table&#10;&#10;Description automatically generated">
            <a:extLst>
              <a:ext uri="{FF2B5EF4-FFF2-40B4-BE49-F238E27FC236}">
                <a16:creationId xmlns:a16="http://schemas.microsoft.com/office/drawing/2014/main" id="{F11ABACE-A9DD-410F-BA97-C861BAC00A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5478" y="3830106"/>
            <a:ext cx="1789887" cy="2386516"/>
          </a:xfrm>
          <a:prstGeom prst="rect">
            <a:avLst/>
          </a:prstGeom>
        </p:spPr>
      </p:pic>
      <p:pic>
        <p:nvPicPr>
          <p:cNvPr id="27" name="Picture 26" descr="A picture containing indoor, table&#10;&#10;Description automatically generated">
            <a:extLst>
              <a:ext uri="{FF2B5EF4-FFF2-40B4-BE49-F238E27FC236}">
                <a16:creationId xmlns:a16="http://schemas.microsoft.com/office/drawing/2014/main" id="{2D462C4A-AB6B-4E65-AD53-7EF96CFFAF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549" y="3828385"/>
            <a:ext cx="1789887" cy="2386516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D34B7F-26F7-4552-A6CB-6E5DA17DC827}"/>
              </a:ext>
            </a:extLst>
          </p:cNvPr>
          <p:cNvCxnSpPr>
            <a:cxnSpLocks/>
          </p:cNvCxnSpPr>
          <p:nvPr/>
        </p:nvCxnSpPr>
        <p:spPr>
          <a:xfrm>
            <a:off x="1707194" y="2451778"/>
            <a:ext cx="1509010" cy="0"/>
          </a:xfrm>
          <a:prstGeom prst="line">
            <a:avLst/>
          </a:prstGeom>
          <a:ln w="28575">
            <a:solidFill>
              <a:srgbClr val="0099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E41269-55B5-4DAD-9AAA-D76607D61B90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30970" y="2456450"/>
            <a:ext cx="984956" cy="1151257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235D144-160A-46C2-A258-5E606F717E62}"/>
              </a:ext>
            </a:extLst>
          </p:cNvPr>
          <p:cNvSpPr txBox="1"/>
          <p:nvPr/>
        </p:nvSpPr>
        <p:spPr>
          <a:xfrm>
            <a:off x="4215926" y="3469207"/>
            <a:ext cx="2740558" cy="2769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5"/>
                </a:solidFill>
              </a:rPr>
              <a:t>Very flat extrusion even w/o trimming!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0C58B2-4B93-4998-8F90-8D9EE6FF52B8}"/>
              </a:ext>
            </a:extLst>
          </p:cNvPr>
          <p:cNvSpPr txBox="1"/>
          <p:nvPr/>
        </p:nvSpPr>
        <p:spPr>
          <a:xfrm>
            <a:off x="1540563" y="6221001"/>
            <a:ext cx="692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5"/>
                </a:solidFill>
              </a:rPr>
              <a:t>From Left: Extrusion Tool. V-HOM Results. Results: nominal Ø37.63mm, nominal thickness 2.2mm!</a:t>
            </a:r>
          </a:p>
        </p:txBody>
      </p:sp>
      <p:pic>
        <p:nvPicPr>
          <p:cNvPr id="45" name="Picture 44" descr="A picture containing indoor, suitcase, wall, luggage&#10;&#10;Description automatically generated">
            <a:extLst>
              <a:ext uri="{FF2B5EF4-FFF2-40B4-BE49-F238E27FC236}">
                <a16:creationId xmlns:a16="http://schemas.microsoft.com/office/drawing/2014/main" id="{7456528D-0B82-42FD-92AE-C77246413EF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948" y="3829399"/>
            <a:ext cx="1797993" cy="2385502"/>
          </a:xfrm>
          <a:prstGeom prst="rect">
            <a:avLst/>
          </a:prstGeom>
        </p:spPr>
      </p:pic>
      <p:pic>
        <p:nvPicPr>
          <p:cNvPr id="6" name="Picture 5" descr="A picture containing indoor, sitting, top, metalware&#10;&#10;Description automatically generated">
            <a:extLst>
              <a:ext uri="{FF2B5EF4-FFF2-40B4-BE49-F238E27FC236}">
                <a16:creationId xmlns:a16="http://schemas.microsoft.com/office/drawing/2014/main" id="{A2560CFD-2E92-4243-A7B0-4580DBDB32B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9" y="3830814"/>
            <a:ext cx="1789887" cy="238408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B9A12B6-C5BD-413F-A1F7-A4A5F2A472D3}"/>
              </a:ext>
            </a:extLst>
          </p:cNvPr>
          <p:cNvCxnSpPr>
            <a:cxnSpLocks/>
            <a:stCxn id="28" idx="3"/>
          </p:cNvCxnSpPr>
          <p:nvPr/>
        </p:nvCxnSpPr>
        <p:spPr>
          <a:xfrm flipH="1">
            <a:off x="5586205" y="2456450"/>
            <a:ext cx="653103" cy="3435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F068CA2-230B-4FCB-9C7B-4B2DD8A64683}"/>
              </a:ext>
            </a:extLst>
          </p:cNvPr>
          <p:cNvSpPr/>
          <p:nvPr/>
        </p:nvSpPr>
        <p:spPr>
          <a:xfrm>
            <a:off x="4599378" y="2580913"/>
            <a:ext cx="1318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Calibration before EBW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D95D9C1-3102-4B19-AA70-37DA3B689BA4}"/>
              </a:ext>
            </a:extLst>
          </p:cNvPr>
          <p:cNvSpPr/>
          <p:nvPr/>
        </p:nvSpPr>
        <p:spPr>
          <a:xfrm>
            <a:off x="6136153" y="2132856"/>
            <a:ext cx="704388" cy="379114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4CE899-E7D5-AC4B-947D-7A18D713F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648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22" y="862400"/>
            <a:ext cx="79200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Niobium Beam Tube Extrusion Test</a:t>
            </a:r>
            <a:r>
              <a:rPr lang="en-US" sz="1600" dirty="0"/>
              <a:t> </a:t>
            </a:r>
          </a:p>
          <a:p>
            <a:pPr lvl="1"/>
            <a:r>
              <a:rPr lang="en-US" sz="1400" dirty="0"/>
              <a:t>First extrusion test: from a high thickness pre-machined tube</a:t>
            </a:r>
          </a:p>
          <a:p>
            <a:pPr lvl="1"/>
            <a:r>
              <a:rPr lang="en-US" sz="1400" dirty="0"/>
              <a:t>Some issue due to inaccurate machining of </a:t>
            </a:r>
            <a:r>
              <a:rPr lang="en-US" sz="1400" dirty="0">
                <a:sym typeface="Wingdings" panose="05000000000000000000" pitchFamily="2" charset="2"/>
              </a:rPr>
              <a:t>extrusion t</a:t>
            </a:r>
            <a:r>
              <a:rPr lang="en-US" sz="1400" dirty="0"/>
              <a:t>ool</a:t>
            </a:r>
          </a:p>
          <a:p>
            <a:pPr lvl="2"/>
            <a:r>
              <a:rPr lang="en-US" sz="1400" dirty="0"/>
              <a:t>Excessive clearance between coupling elements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100" dirty="0">
                <a:sym typeface="Wingdings" panose="05000000000000000000" pitchFamily="2" charset="2"/>
              </a:rPr>
              <a:t>Uneven extrusion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100" dirty="0">
                <a:sym typeface="Wingdings" panose="05000000000000000000" pitchFamily="2" charset="2"/>
              </a:rPr>
              <a:t>Not constant thickness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100" dirty="0">
                <a:sym typeface="Wingdings" panose="05000000000000000000" pitchFamily="2" charset="2"/>
              </a:rPr>
              <a:t>Low circularity</a:t>
            </a:r>
            <a:endParaRPr lang="en-US" sz="1100" dirty="0"/>
          </a:p>
          <a:p>
            <a:pPr lvl="2"/>
            <a:r>
              <a:rPr lang="en-US" sz="1400" dirty="0"/>
              <a:t>Internal radius not well machined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100" dirty="0">
                <a:sym typeface="Wingdings" panose="05000000000000000000" pitchFamily="2" charset="2"/>
              </a:rPr>
              <a:t>Different external radius on extruded component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en-US" sz="1100" dirty="0"/>
          </a:p>
          <a:p>
            <a:pPr lvl="1">
              <a:buFont typeface="Wingdings" pitchFamily="2" charset="2"/>
              <a:buChar char="v"/>
            </a:pPr>
            <a:r>
              <a:rPr lang="en-US" sz="1400" dirty="0"/>
              <a:t>Ongoing test with new extrusion tool</a:t>
            </a:r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68377D5-43D1-4E40-8E01-D68757282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Beam Axis extrusion test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8F99B1F-67FB-4C25-A442-2FC55194E3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797493"/>
            <a:ext cx="2965060" cy="2223795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D34B7F-26F7-4552-A6CB-6E5DA17DC827}"/>
              </a:ext>
            </a:extLst>
          </p:cNvPr>
          <p:cNvCxnSpPr>
            <a:cxnSpLocks/>
          </p:cNvCxnSpPr>
          <p:nvPr/>
        </p:nvCxnSpPr>
        <p:spPr>
          <a:xfrm flipV="1">
            <a:off x="783878" y="4149080"/>
            <a:ext cx="1612311" cy="7200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235D144-160A-46C2-A258-5E606F717E62}"/>
              </a:ext>
            </a:extLst>
          </p:cNvPr>
          <p:cNvSpPr txBox="1"/>
          <p:nvPr/>
        </p:nvSpPr>
        <p:spPr>
          <a:xfrm>
            <a:off x="400100" y="6041280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FB963C"/>
                </a:solidFill>
              </a:rPr>
              <a:t>Uneven extrusion w/o trimming &amp; different external radius. Not constant and low thickness. Low circularity.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6C3487-6D96-4479-BBB9-29ED8312A89E}"/>
              </a:ext>
            </a:extLst>
          </p:cNvPr>
          <p:cNvCxnSpPr>
            <a:cxnSpLocks/>
          </p:cNvCxnSpPr>
          <p:nvPr/>
        </p:nvCxnSpPr>
        <p:spPr>
          <a:xfrm flipH="1">
            <a:off x="2547891" y="4250160"/>
            <a:ext cx="187216" cy="1894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D98209B-D9E5-4A64-8F18-B4B17C620CAA}"/>
              </a:ext>
            </a:extLst>
          </p:cNvPr>
          <p:cNvCxnSpPr>
            <a:cxnSpLocks/>
          </p:cNvCxnSpPr>
          <p:nvPr/>
        </p:nvCxnSpPr>
        <p:spPr>
          <a:xfrm>
            <a:off x="479525" y="4319151"/>
            <a:ext cx="160915" cy="176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8" name="Picture 27" descr="A picture containing cup, sitting, indoor, coffee&#10;&#10;Description automatically generated">
            <a:extLst>
              <a:ext uri="{FF2B5EF4-FFF2-40B4-BE49-F238E27FC236}">
                <a16:creationId xmlns:a16="http://schemas.microsoft.com/office/drawing/2014/main" id="{A2A9C60F-9D83-4812-A268-00AFCC0F57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992" y="3797018"/>
            <a:ext cx="2965059" cy="2223794"/>
          </a:xfrm>
          <a:prstGeom prst="rect">
            <a:avLst/>
          </a:prstGeom>
        </p:spPr>
      </p:pic>
      <p:pic>
        <p:nvPicPr>
          <p:cNvPr id="34" name="Picture 33" descr="A picture containing indoor, wall, car, metal&#10;&#10;Description automatically generated">
            <a:extLst>
              <a:ext uri="{FF2B5EF4-FFF2-40B4-BE49-F238E27FC236}">
                <a16:creationId xmlns:a16="http://schemas.microsoft.com/office/drawing/2014/main" id="{2CA69AC9-92D7-42A0-9038-D6C3D4A7C3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4551" y="3795637"/>
            <a:ext cx="2785706" cy="2223795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E5E172-70D7-4CDB-8750-1DF669AD4FFF}"/>
              </a:ext>
            </a:extLst>
          </p:cNvPr>
          <p:cNvCxnSpPr/>
          <p:nvPr/>
        </p:nvCxnSpPr>
        <p:spPr>
          <a:xfrm>
            <a:off x="5677248" y="3970346"/>
            <a:ext cx="0" cy="61078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674C3A1-9521-463B-B016-EF9E15AF7CE6}"/>
              </a:ext>
            </a:extLst>
          </p:cNvPr>
          <p:cNvCxnSpPr/>
          <p:nvPr/>
        </p:nvCxnSpPr>
        <p:spPr>
          <a:xfrm>
            <a:off x="5796136" y="3969076"/>
            <a:ext cx="0" cy="61078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47A55CC2-5AED-472E-8573-734B3A7F16AB}"/>
              </a:ext>
            </a:extLst>
          </p:cNvPr>
          <p:cNvSpPr/>
          <p:nvPr/>
        </p:nvSpPr>
        <p:spPr>
          <a:xfrm>
            <a:off x="6735296" y="4109158"/>
            <a:ext cx="1536192" cy="1536192"/>
          </a:xfrm>
          <a:prstGeom prst="ellipse">
            <a:avLst/>
          </a:prstGeom>
          <a:noFill/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CA38EB-6594-4560-BB89-ABC325D75E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227" y="712780"/>
            <a:ext cx="2606353" cy="303637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476487-E249-AC4C-A097-2CA3A5634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50267FE-A939-1B47-B298-E9CBEAAC1DFD}"/>
              </a:ext>
            </a:extLst>
          </p:cNvPr>
          <p:cNvSpPr/>
          <p:nvPr/>
        </p:nvSpPr>
        <p:spPr>
          <a:xfrm>
            <a:off x="6948264" y="1916832"/>
            <a:ext cx="1008112" cy="648072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6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92D103DC-0670-4FFD-BF21-520D934EB745}"/>
              </a:ext>
            </a:extLst>
          </p:cNvPr>
          <p:cNvSpPr/>
          <p:nvPr/>
        </p:nvSpPr>
        <p:spPr>
          <a:xfrm>
            <a:off x="6363778" y="1138238"/>
            <a:ext cx="2377440" cy="5462307"/>
          </a:xfrm>
          <a:prstGeom prst="rect">
            <a:avLst/>
          </a:prstGeom>
          <a:solidFill>
            <a:schemeClr val="bg1"/>
          </a:solidFill>
          <a:ln w="25400">
            <a:solidFill>
              <a:srgbClr val="6767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84771-7236-4829-AE32-93FFA572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9144000" cy="720000"/>
          </a:xfrm>
        </p:spPr>
        <p:txBody>
          <a:bodyPr/>
          <a:lstStyle/>
          <a:p>
            <a:r>
              <a:rPr lang="en-US" sz="2400" dirty="0"/>
              <a:t>Fabrication Results: Deep Drawing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31837"/>
            <a:ext cx="8496944" cy="4906963"/>
          </a:xfrm>
        </p:spPr>
        <p:txBody>
          <a:bodyPr/>
          <a:lstStyle/>
          <a:p>
            <a:r>
              <a:rPr lang="en-US" sz="2000" b="1" dirty="0"/>
              <a:t>Niobium Pole 1-4: Metrology Results</a:t>
            </a:r>
          </a:p>
          <a:p>
            <a:pPr lvl="1"/>
            <a:r>
              <a:rPr lang="en-US" sz="1600" dirty="0"/>
              <a:t>Shape accuracy </a:t>
            </a:r>
            <a:r>
              <a:rPr lang="en-US" sz="1600" u="sng" dirty="0"/>
              <a:t>after reshaping 400bar</a:t>
            </a:r>
            <a:r>
              <a:rPr lang="en-US" sz="1600" dirty="0"/>
              <a:t>: ~</a:t>
            </a:r>
            <a:r>
              <a:rPr lang="en-US" sz="1600" dirty="0">
                <a:solidFill>
                  <a:schemeClr val="accent6"/>
                </a:solidFill>
              </a:rPr>
              <a:t>0.6mm </a:t>
            </a:r>
          </a:p>
          <a:p>
            <a:pPr lvl="2"/>
            <a:r>
              <a:rPr lang="en-US" sz="1000" b="1" dirty="0"/>
              <a:t>NOTA</a:t>
            </a:r>
            <a:r>
              <a:rPr lang="en-US" sz="1000" dirty="0"/>
              <a:t>: shape defects due to initial sheet thicker than requirements (&gt;4.15mm)</a:t>
            </a:r>
          </a:p>
          <a:p>
            <a:pPr lvl="1"/>
            <a:r>
              <a:rPr lang="en-US" sz="1600" dirty="0"/>
              <a:t>Minimum thickness: </a:t>
            </a:r>
            <a:r>
              <a:rPr lang="en-US" sz="1600" dirty="0">
                <a:solidFill>
                  <a:srgbClr val="0070C0"/>
                </a:solidFill>
              </a:rPr>
              <a:t>&gt;3.6mm</a:t>
            </a:r>
            <a:r>
              <a:rPr lang="en-US" sz="1600" dirty="0"/>
              <a:t> (only local area)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34A29A-5896-F44A-B91F-1987BB82EEEF}"/>
              </a:ext>
            </a:extLst>
          </p:cNvPr>
          <p:cNvSpPr txBox="1"/>
          <p:nvPr/>
        </p:nvSpPr>
        <p:spPr>
          <a:xfrm>
            <a:off x="1919963" y="6179795"/>
            <a:ext cx="2919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5"/>
                </a:solidFill>
              </a:rPr>
              <a:t>Pole n. 2: Metrology after trimming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61F79B17-8638-44DF-B7F9-05D2EAB4D8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436" y="1988840"/>
            <a:ext cx="2393813" cy="4218086"/>
          </a:xfrm>
          <a:prstGeom prst="rect">
            <a:avLst/>
          </a:prstGeom>
        </p:spPr>
      </p:pic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AB403F17-AA47-45F1-A38E-68911F15CE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584" y="2054027"/>
            <a:ext cx="309740" cy="4117329"/>
          </a:xfrm>
          <a:prstGeom prst="rect">
            <a:avLst/>
          </a:prstGeom>
        </p:spPr>
      </p:pic>
      <p:pic>
        <p:nvPicPr>
          <p:cNvPr id="23" name="Immagine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113" y="1401328"/>
            <a:ext cx="2233686" cy="3474720"/>
          </a:xfrm>
          <a:prstGeom prst="rect">
            <a:avLst/>
          </a:prstGeom>
          <a:ln w="19050">
            <a:noFill/>
          </a:ln>
        </p:spPr>
      </p:pic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D4A3C02-6E0E-4E5E-989E-FCCFF95432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732851"/>
              </p:ext>
            </p:extLst>
          </p:nvPr>
        </p:nvGraphicFramePr>
        <p:xfrm>
          <a:off x="6376515" y="4905095"/>
          <a:ext cx="2359152" cy="169545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94894">
                  <a:extLst>
                    <a:ext uri="{9D8B030D-6E8A-4147-A177-3AD203B41FA5}">
                      <a16:colId xmlns:a16="http://schemas.microsoft.com/office/drawing/2014/main" val="2409181407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1702458433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2016907582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2915189276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1072291410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4220424426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2367686061"/>
                    </a:ext>
                  </a:extLst>
                </a:gridCol>
                <a:gridCol w="294894">
                  <a:extLst>
                    <a:ext uri="{9D8B030D-6E8A-4147-A177-3AD203B41FA5}">
                      <a16:colId xmlns:a16="http://schemas.microsoft.com/office/drawing/2014/main" val="1885266556"/>
                    </a:ext>
                  </a:extLst>
                </a:gridCol>
              </a:tblGrid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1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2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3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4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5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6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7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528375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A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highlight>
                            <a:srgbClr val="C0C0C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highlight>
                            <a:srgbClr val="C0C0C0"/>
                          </a:highlight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4.27</a:t>
                      </a:r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365568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B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788218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solidFill>
                            <a:srgbClr val="676767"/>
                          </a:solidFill>
                          <a:effectLst/>
                        </a:rPr>
                        <a:t>C</a:t>
                      </a:r>
                      <a:endParaRPr lang="en-US" sz="1050" b="1" i="0" u="none" strike="noStrike" dirty="0">
                        <a:solidFill>
                          <a:srgbClr val="67676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156419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106825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082190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220660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604335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365425"/>
                  </a:ext>
                </a:extLst>
              </a:tr>
              <a:tr h="1586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90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endParaRPr lang="en-US" sz="900" u="none" strike="noStrike" kern="1200" dirty="0">
                        <a:solidFill>
                          <a:srgbClr val="676767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924029"/>
                  </a:ext>
                </a:extLst>
              </a:tr>
            </a:tbl>
          </a:graphicData>
        </a:graphic>
      </p:graphicFrame>
      <p:sp>
        <p:nvSpPr>
          <p:cNvPr id="20" name="Oval 19">
            <a:extLst>
              <a:ext uri="{FF2B5EF4-FFF2-40B4-BE49-F238E27FC236}">
                <a16:creationId xmlns:a16="http://schemas.microsoft.com/office/drawing/2014/main" id="{76A36C36-D6ED-430E-9E40-750B9F798C04}"/>
              </a:ext>
            </a:extLst>
          </p:cNvPr>
          <p:cNvSpPr/>
          <p:nvPr/>
        </p:nvSpPr>
        <p:spPr>
          <a:xfrm>
            <a:off x="7128522" y="1777579"/>
            <a:ext cx="216024" cy="288032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6B6A763-24E9-45DD-AB3D-294CB67E9BAB}"/>
              </a:ext>
            </a:extLst>
          </p:cNvPr>
          <p:cNvSpPr/>
          <p:nvPr/>
        </p:nvSpPr>
        <p:spPr>
          <a:xfrm>
            <a:off x="7778458" y="1777579"/>
            <a:ext cx="216024" cy="288032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64A4C15-910B-403C-A584-AD342B070D82}"/>
              </a:ext>
            </a:extLst>
          </p:cNvPr>
          <p:cNvSpPr/>
          <p:nvPr/>
        </p:nvSpPr>
        <p:spPr>
          <a:xfrm>
            <a:off x="7789398" y="4371678"/>
            <a:ext cx="216024" cy="288032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0B8ABA6-E68C-40B5-B4C5-1850E1C535E5}"/>
              </a:ext>
            </a:extLst>
          </p:cNvPr>
          <p:cNvSpPr/>
          <p:nvPr/>
        </p:nvSpPr>
        <p:spPr>
          <a:xfrm>
            <a:off x="7128126" y="4368780"/>
            <a:ext cx="216024" cy="288032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5C8315-6A68-4BD9-B83F-FB824D7BE48E}"/>
              </a:ext>
            </a:extLst>
          </p:cNvPr>
          <p:cNvCxnSpPr>
            <a:cxnSpLocks/>
          </p:cNvCxnSpPr>
          <p:nvPr/>
        </p:nvCxnSpPr>
        <p:spPr>
          <a:xfrm>
            <a:off x="5256524" y="1706144"/>
            <a:ext cx="1847379" cy="16539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A picture containing table, indoor, sitting&#10;&#10;Description automatically generated">
            <a:extLst>
              <a:ext uri="{FF2B5EF4-FFF2-40B4-BE49-F238E27FC236}">
                <a16:creationId xmlns:a16="http://schemas.microsoft.com/office/drawing/2014/main" id="{ABC57197-1611-4EEB-B2A3-46BA0F9AA9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076560"/>
            <a:ext cx="2463723" cy="412895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3D79FC1-AA52-4A7F-9397-BA0F63FAA0AC}"/>
              </a:ext>
            </a:extLst>
          </p:cNvPr>
          <p:cNvSpPr txBox="1"/>
          <p:nvPr/>
        </p:nvSpPr>
        <p:spPr>
          <a:xfrm>
            <a:off x="6863757" y="1138238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676767"/>
                </a:solidFill>
              </a:rPr>
              <a:t>Thickness report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AFD46-16EF-5D43-A700-3D4F70817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06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7D4A9D99-2487-462F-83FF-1892B1FF0C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178" y="2402754"/>
            <a:ext cx="5951326" cy="3906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FC5FAD-332D-214D-A079-A1CF99AA5F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982497"/>
            <a:ext cx="3031642" cy="18448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974" y="620688"/>
            <a:ext cx="7920000" cy="4906963"/>
          </a:xfrm>
        </p:spPr>
        <p:txBody>
          <a:bodyPr/>
          <a:lstStyle/>
          <a:p>
            <a:r>
              <a:rPr lang="en-US" sz="2000" b="1" dirty="0"/>
              <a:t>Copper Waveguides/ End Cap transition insert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Good overall results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676767"/>
                </a:solidFill>
              </a:rPr>
              <a:t>Satisfying quality of machined welding edges (shape accuracy &lt;0.2mm)</a:t>
            </a:r>
            <a:endParaRPr lang="en-US" sz="1600" dirty="0">
              <a:solidFill>
                <a:srgbClr val="FFC000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676767"/>
                </a:solidFill>
              </a:rPr>
              <a:t>Need better fixture for machining </a:t>
            </a:r>
            <a:r>
              <a:rPr lang="en-US" sz="1600" u="sng" dirty="0">
                <a:solidFill>
                  <a:srgbClr val="676767"/>
                </a:solidFill>
              </a:rPr>
              <a:t>centering</a:t>
            </a:r>
            <a:r>
              <a:rPr lang="en-US" sz="1600" dirty="0">
                <a:solidFill>
                  <a:srgbClr val="676767"/>
                </a:solidFill>
              </a:rPr>
              <a:t> (see </a:t>
            </a:r>
            <a:r>
              <a:rPr lang="en-US" sz="1600" dirty="0">
                <a:solidFill>
                  <a:srgbClr val="FB963C"/>
                </a:solidFill>
              </a:rPr>
              <a:t>rectangles</a:t>
            </a:r>
            <a:r>
              <a:rPr lang="en-US" sz="1600" dirty="0">
                <a:solidFill>
                  <a:srgbClr val="676767"/>
                </a:solidFill>
              </a:rPr>
              <a:t>)</a:t>
            </a:r>
          </a:p>
          <a:p>
            <a:pPr lvl="1"/>
            <a:endParaRPr lang="en-US" sz="1600" dirty="0">
              <a:solidFill>
                <a:srgbClr val="676767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68377D5-43D1-4E40-8E01-D68757282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Insert Machining Test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CFEC594-D413-44BD-A1BB-C05479B92F1D}"/>
              </a:ext>
            </a:extLst>
          </p:cNvPr>
          <p:cNvSpPr/>
          <p:nvPr/>
        </p:nvSpPr>
        <p:spPr>
          <a:xfrm>
            <a:off x="6750430" y="3962915"/>
            <a:ext cx="216024" cy="395767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E14321-A5D4-435E-98EF-E46E9412A7D8}"/>
              </a:ext>
            </a:extLst>
          </p:cNvPr>
          <p:cNvSpPr/>
          <p:nvPr/>
        </p:nvSpPr>
        <p:spPr>
          <a:xfrm>
            <a:off x="6084168" y="3465281"/>
            <a:ext cx="216024" cy="395767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05E826-EF26-40CA-8C52-04CEE786F8F0}"/>
              </a:ext>
            </a:extLst>
          </p:cNvPr>
          <p:cNvSpPr/>
          <p:nvPr/>
        </p:nvSpPr>
        <p:spPr>
          <a:xfrm>
            <a:off x="4549576" y="2335502"/>
            <a:ext cx="216024" cy="645093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A44EDF4-4AF2-4BEE-A0C0-E9D4ADC6BC76}"/>
              </a:ext>
            </a:extLst>
          </p:cNvPr>
          <p:cNvSpPr/>
          <p:nvPr/>
        </p:nvSpPr>
        <p:spPr>
          <a:xfrm>
            <a:off x="4093828" y="2686210"/>
            <a:ext cx="216024" cy="598774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95E36C-15F8-48CF-A4ED-4C922A51CC97}"/>
              </a:ext>
            </a:extLst>
          </p:cNvPr>
          <p:cNvSpPr/>
          <p:nvPr/>
        </p:nvSpPr>
        <p:spPr>
          <a:xfrm>
            <a:off x="4342179" y="3459673"/>
            <a:ext cx="216024" cy="701126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7E5AC4-4CD9-41E3-A486-C3FCD1FBB0E0}"/>
              </a:ext>
            </a:extLst>
          </p:cNvPr>
          <p:cNvSpPr/>
          <p:nvPr/>
        </p:nvSpPr>
        <p:spPr>
          <a:xfrm>
            <a:off x="5095878" y="3933051"/>
            <a:ext cx="216024" cy="701126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EF8AA-BA7D-4486-9256-8D02410A4070}"/>
              </a:ext>
            </a:extLst>
          </p:cNvPr>
          <p:cNvSpPr/>
          <p:nvPr/>
        </p:nvSpPr>
        <p:spPr>
          <a:xfrm>
            <a:off x="5649528" y="4437112"/>
            <a:ext cx="343694" cy="869288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58B4DE-1842-4D7F-9641-B7C9E4392622}"/>
              </a:ext>
            </a:extLst>
          </p:cNvPr>
          <p:cNvSpPr/>
          <p:nvPr/>
        </p:nvSpPr>
        <p:spPr>
          <a:xfrm>
            <a:off x="6588224" y="4904849"/>
            <a:ext cx="216024" cy="1332463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BD10422-952C-4D00-9DBE-3C6AE49FF630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5955358" y="1844824"/>
            <a:ext cx="236822" cy="16204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C44C069-859E-4A98-B391-CAEBD97713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265075"/>
              </p:ext>
            </p:extLst>
          </p:nvPr>
        </p:nvGraphicFramePr>
        <p:xfrm>
          <a:off x="179512" y="2122909"/>
          <a:ext cx="3031642" cy="2811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Worksheet" r:id="rId5" imgW="7327900" imgH="6794500" progId="Excel.Sheet.12">
                  <p:embed/>
                </p:oleObj>
              </mc:Choice>
              <mc:Fallback>
                <p:oleObj name="Worksheet" r:id="rId5" imgW="7327900" imgH="6794500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C44C069-859E-4A98-B391-CAEBD97713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512" y="2122909"/>
                        <a:ext cx="3031642" cy="2811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9260C6C-F44F-4145-A21D-0B9678525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17DD0ED-10A9-924B-BFB4-38DAC9048284}"/>
              </a:ext>
            </a:extLst>
          </p:cNvPr>
          <p:cNvSpPr/>
          <p:nvPr/>
        </p:nvSpPr>
        <p:spPr>
          <a:xfrm>
            <a:off x="2555776" y="3933051"/>
            <a:ext cx="396602" cy="14402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B05D20-8E5A-0248-907E-174823F246EE}"/>
              </a:ext>
            </a:extLst>
          </p:cNvPr>
          <p:cNvSpPr/>
          <p:nvPr/>
        </p:nvSpPr>
        <p:spPr>
          <a:xfrm>
            <a:off x="2555776" y="4221083"/>
            <a:ext cx="396602" cy="14402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3528192-1ABA-CA46-8EED-FBB4AB85C7B1}"/>
              </a:ext>
            </a:extLst>
          </p:cNvPr>
          <p:cNvSpPr/>
          <p:nvPr/>
        </p:nvSpPr>
        <p:spPr>
          <a:xfrm>
            <a:off x="2555776" y="4725144"/>
            <a:ext cx="396602" cy="17970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63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84771-7236-4829-AE32-93FFA572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9144000" cy="720000"/>
          </a:xfrm>
        </p:spPr>
        <p:txBody>
          <a:bodyPr/>
          <a:lstStyle/>
          <a:p>
            <a:r>
              <a:rPr lang="en-US" sz="2400" dirty="0"/>
              <a:t>Fabrication Status: </a:t>
            </a:r>
            <a:r>
              <a:rPr lang="en-US" sz="2400" i="1" dirty="0"/>
              <a:t>Next steps &amp; Pics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50" y="1075833"/>
            <a:ext cx="5202435" cy="3425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Imminent activities:</a:t>
            </a:r>
          </a:p>
          <a:p>
            <a:r>
              <a:rPr lang="en-US" sz="2000" dirty="0"/>
              <a:t>Forming of Half Main Body (full scale)</a:t>
            </a:r>
          </a:p>
          <a:p>
            <a:r>
              <a:rPr lang="en-US" sz="2000" dirty="0"/>
              <a:t>EBW test between </a:t>
            </a:r>
            <a:r>
              <a:rPr lang="en-US" sz="2000" i="1" dirty="0"/>
              <a:t>copper</a:t>
            </a:r>
            <a:r>
              <a:rPr lang="en-US" sz="2000" dirty="0"/>
              <a:t> Pole &amp; Corner</a:t>
            </a:r>
          </a:p>
          <a:p>
            <a:r>
              <a:rPr lang="en-US" sz="2000" dirty="0"/>
              <a:t>RX EBW of waveguides (MTF upload)</a:t>
            </a:r>
            <a:endParaRPr lang="en-US" sz="2000" b="1" dirty="0"/>
          </a:p>
          <a:p>
            <a:r>
              <a:rPr lang="en-US" sz="2000" dirty="0"/>
              <a:t>Metrology check of </a:t>
            </a:r>
            <a:r>
              <a:rPr lang="en-US" sz="2000" dirty="0" err="1"/>
              <a:t>Nb</a:t>
            </a:r>
            <a:r>
              <a:rPr lang="en-US" sz="2000" dirty="0"/>
              <a:t> transition insert</a:t>
            </a:r>
          </a:p>
          <a:p>
            <a:r>
              <a:rPr lang="en-US" sz="2000" dirty="0"/>
              <a:t>Machining of </a:t>
            </a:r>
            <a:r>
              <a:rPr lang="en-US" sz="2000" dirty="0" err="1"/>
              <a:t>Nb</a:t>
            </a:r>
            <a:r>
              <a:rPr lang="en-US" sz="2000" dirty="0"/>
              <a:t> End Caps</a:t>
            </a:r>
          </a:p>
          <a:p>
            <a:r>
              <a:rPr lang="en-US" sz="2000" dirty="0"/>
              <a:t>Machining of </a:t>
            </a:r>
            <a:r>
              <a:rPr lang="en-US" sz="2000" dirty="0" err="1"/>
              <a:t>Nb</a:t>
            </a:r>
            <a:r>
              <a:rPr lang="en-US" sz="2000" dirty="0"/>
              <a:t> extremities</a:t>
            </a:r>
          </a:p>
          <a:p>
            <a:r>
              <a:rPr lang="en-US" sz="2000" dirty="0"/>
              <a:t>Finalization of Machining &amp; EBW Tools</a:t>
            </a:r>
          </a:p>
          <a:p>
            <a:r>
              <a:rPr lang="en-US" sz="2000" dirty="0"/>
              <a:t>…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2" name="Picture 11" descr="A close up of a bowl&#10;&#10;Description automatically generated">
            <a:extLst>
              <a:ext uri="{FF2B5EF4-FFF2-40B4-BE49-F238E27FC236}">
                <a16:creationId xmlns:a16="http://schemas.microsoft.com/office/drawing/2014/main" id="{41582567-9D84-47AA-8666-0061241941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764520"/>
            <a:ext cx="3310638" cy="13716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DDEA354-C4E2-49CE-9EC2-A727F062E310}"/>
              </a:ext>
            </a:extLst>
          </p:cNvPr>
          <p:cNvSpPr txBox="1"/>
          <p:nvPr/>
        </p:nvSpPr>
        <p:spPr>
          <a:xfrm>
            <a:off x="1636773" y="6176337"/>
            <a:ext cx="2038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676767"/>
                </a:solidFill>
              </a:rPr>
              <a:t>Half Main Body “short Test”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864ECD-F772-204D-A837-EFF809EC7E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158" y="3107468"/>
            <a:ext cx="2082732" cy="137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8BEC1B6-873F-7145-8CD9-3BD6EFBB46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712" y="4762960"/>
            <a:ext cx="3748600" cy="1371600"/>
          </a:xfrm>
          <a:prstGeom prst="rect">
            <a:avLst/>
          </a:prstGeom>
        </p:spPr>
      </p:pic>
      <p:pic>
        <p:nvPicPr>
          <p:cNvPr id="21" name="Picture 20" descr="A person cooking in a kitchen&#10;&#10;Description automatically generated">
            <a:extLst>
              <a:ext uri="{FF2B5EF4-FFF2-40B4-BE49-F238E27FC236}">
                <a16:creationId xmlns:a16="http://schemas.microsoft.com/office/drawing/2014/main" id="{38F32A46-080A-FD42-8847-50E63524B5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8524" y="739159"/>
            <a:ext cx="1665878" cy="22211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113C47-4488-F34D-97C3-BA54F35A111C}"/>
              </a:ext>
            </a:extLst>
          </p:cNvPr>
          <p:cNvSpPr txBox="1"/>
          <p:nvPr/>
        </p:nvSpPr>
        <p:spPr>
          <a:xfrm>
            <a:off x="5771640" y="6123876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676767"/>
                </a:solidFill>
              </a:rPr>
              <a:t>Corner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F9E8E7-F2CB-C146-85B3-946D3B55D35C}"/>
              </a:ext>
            </a:extLst>
          </p:cNvPr>
          <p:cNvSpPr txBox="1"/>
          <p:nvPr/>
        </p:nvSpPr>
        <p:spPr>
          <a:xfrm>
            <a:off x="6768032" y="4477508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676767"/>
                </a:solidFill>
              </a:rPr>
              <a:t>End Cap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F94EE10-2935-1543-89AC-722AF8B1FC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52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91B9F751-AC95-4DDC-A95F-B0B61710F5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6999"/>
            <a:ext cx="4258816" cy="2935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33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RFD Prototype Cavities Fabrication at </a:t>
            </a:r>
            <a:r>
              <a:rPr lang="en-US" sz="2400" dirty="0" err="1"/>
              <a:t>Zanon</a:t>
            </a:r>
            <a:r>
              <a:rPr lang="en-US" sz="2400" dirty="0"/>
              <a:t>: </a:t>
            </a:r>
            <a:r>
              <a:rPr lang="en-US" sz="2400" i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84" y="1012873"/>
            <a:ext cx="4392488" cy="5045770"/>
          </a:xfrm>
        </p:spPr>
        <p:txBody>
          <a:bodyPr>
            <a:normAutofit fontScale="77500" lnSpcReduction="20000"/>
          </a:bodyPr>
          <a:lstStyle/>
          <a:p>
            <a:r>
              <a:rPr lang="en-US" sz="2200" b="1" dirty="0">
                <a:solidFill>
                  <a:srgbClr val="5A5A5A"/>
                </a:solidFill>
              </a:rPr>
              <a:t>Design for fabrication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AUP RFD Prototypes Cut-Out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Assembly Strategy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Drawing Status (back-up)</a:t>
            </a:r>
          </a:p>
          <a:p>
            <a:pPr marL="57150" indent="0">
              <a:buNone/>
            </a:pPr>
            <a:endParaRPr lang="en-US" sz="2600" b="1" dirty="0">
              <a:solidFill>
                <a:srgbClr val="FF0000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Fabrication Status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Forming, Machining &amp; EBW Tools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Manufacturing Results Summary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Waveguide Boxes Example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V-HOM Extrusion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Beam Axis extrusion test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Deep Drawing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Insert Machining Test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Next steps &amp; Pics</a:t>
            </a: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QA documentation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Actual Status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MTF Status</a:t>
            </a:r>
          </a:p>
          <a:p>
            <a:endParaRPr lang="en-US" sz="2200" b="1" dirty="0">
              <a:solidFill>
                <a:srgbClr val="5A5A5A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Summary</a:t>
            </a: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7BE77-DC58-9644-BE65-7AE124D28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971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91B9F751-AC95-4DDC-A95F-B0B61710F5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6999"/>
            <a:ext cx="4258816" cy="2935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33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RFD Prototype Cavities Fabrication at </a:t>
            </a:r>
            <a:r>
              <a:rPr lang="en-US" sz="2400" dirty="0" err="1"/>
              <a:t>Zanon</a:t>
            </a:r>
            <a:r>
              <a:rPr lang="en-US" sz="2400" dirty="0"/>
              <a:t>: </a:t>
            </a:r>
            <a:r>
              <a:rPr lang="en-US" sz="2400" i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84" y="1012873"/>
            <a:ext cx="4392488" cy="504577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Design for fabrication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AUP RFD Prototypes Cut-Out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Assembly Strategy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Drawing Status</a:t>
            </a:r>
          </a:p>
          <a:p>
            <a:pPr marL="514350" indent="-457200">
              <a:buFont typeface="Wingdings" pitchFamily="2" charset="2"/>
              <a:buChar char="ü"/>
            </a:pPr>
            <a:endParaRPr lang="en-US" sz="26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Fabrication Status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Forming, Machining &amp; EBW Tools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Manufacturing Results Summary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Waveguide Boxes Example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V-HOM Extrusion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Beam Axis extrusion test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Deep Drawing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Insert Machining Test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Next steps &amp; Pics</a:t>
            </a: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QA documentation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Actual Status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MTF Status</a:t>
            </a:r>
          </a:p>
          <a:p>
            <a:endParaRPr lang="en-US" sz="2200" b="1" dirty="0">
              <a:solidFill>
                <a:srgbClr val="5A5A5A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Summary</a:t>
            </a: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891814-184A-394C-BDB8-5F19A9B0D9AB}"/>
              </a:ext>
            </a:extLst>
          </p:cNvPr>
          <p:cNvSpPr/>
          <p:nvPr/>
        </p:nvSpPr>
        <p:spPr>
          <a:xfrm>
            <a:off x="611559" y="799356"/>
            <a:ext cx="3812509" cy="370976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26033F-61D6-8342-A89D-72EF0D3463D1}"/>
              </a:ext>
            </a:extLst>
          </p:cNvPr>
          <p:cNvSpPr/>
          <p:nvPr/>
        </p:nvSpPr>
        <p:spPr>
          <a:xfrm>
            <a:off x="611560" y="5493236"/>
            <a:ext cx="3812509" cy="52805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8B82E-97D9-1E44-BD81-CF32E2B94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463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748464" cy="5194995"/>
          </a:xfrm>
        </p:spPr>
        <p:txBody>
          <a:bodyPr>
            <a:normAutofit/>
          </a:bodyPr>
          <a:lstStyle/>
          <a:p>
            <a:endParaRPr lang="en-US" sz="2200" b="1" dirty="0"/>
          </a:p>
          <a:p>
            <a:pPr marL="457200" lvl="1" indent="0">
              <a:buNone/>
            </a:pPr>
            <a:endParaRPr lang="en-US" sz="22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C956EC7-3CE7-4BC5-BFBE-22049F9F3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QA Documentation:</a:t>
            </a:r>
            <a:r>
              <a:rPr lang="en-US" sz="2400" i="1" dirty="0"/>
              <a:t> Actual Status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2817F74-517E-48E5-B4E7-6A09ADA331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60772"/>
              </p:ext>
            </p:extLst>
          </p:nvPr>
        </p:nvGraphicFramePr>
        <p:xfrm>
          <a:off x="560314" y="678479"/>
          <a:ext cx="8004576" cy="464019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186522">
                  <a:extLst>
                    <a:ext uri="{9D8B030D-6E8A-4147-A177-3AD203B41FA5}">
                      <a16:colId xmlns:a16="http://schemas.microsoft.com/office/drawing/2014/main" val="3364805855"/>
                    </a:ext>
                  </a:extLst>
                </a:gridCol>
                <a:gridCol w="1561215">
                  <a:extLst>
                    <a:ext uri="{9D8B030D-6E8A-4147-A177-3AD203B41FA5}">
                      <a16:colId xmlns:a16="http://schemas.microsoft.com/office/drawing/2014/main" val="3802222669"/>
                    </a:ext>
                  </a:extLst>
                </a:gridCol>
                <a:gridCol w="796925">
                  <a:extLst>
                    <a:ext uri="{9D8B030D-6E8A-4147-A177-3AD203B41FA5}">
                      <a16:colId xmlns:a16="http://schemas.microsoft.com/office/drawing/2014/main" val="1771304631"/>
                    </a:ext>
                  </a:extLst>
                </a:gridCol>
                <a:gridCol w="2459914">
                  <a:extLst>
                    <a:ext uri="{9D8B030D-6E8A-4147-A177-3AD203B41FA5}">
                      <a16:colId xmlns:a16="http://schemas.microsoft.com/office/drawing/2014/main" val="3457562495"/>
                    </a:ext>
                  </a:extLst>
                </a:gridCol>
              </a:tblGrid>
              <a:tr h="2257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Description Procedure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 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Revision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Status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4774354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RFD Crab Cavity Drawing Package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3326.1.000.000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Check ongoing (FNAL)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2945206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 Tooling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Not Available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72023923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Welding Book </a:t>
                      </a: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– section 1 Welding Map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3326.W.001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350630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Welding Book </a:t>
                      </a: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- section 3 Test Coupon (WPQR)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3326.W.001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51273659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Welding Book </a:t>
                      </a: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- section 2 (WPS)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3326.W.001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67676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419111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Welding Book </a:t>
                      </a: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- section 4 Welding Operators (WOPQ)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3326.W.001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7652449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Welding Book </a:t>
                      </a: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– section 1-4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3326.W.001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7064050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Quality Control Plan – RFD Prototypes (MIP)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3326.F.001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9891950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Quality Control Plan – Deep Drawing of Cu 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3326.F.002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 (for Prototype)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7058295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Cleaning &amp; Chemical Etching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3326.S.004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4206430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Identification, Marking, Traceability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3326.S.001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3765092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Radiographic Examination (RT)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3326.S.005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1413228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Radiographic Test Extent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Radiographic Tests Extent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3529381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Manufacturing Sequence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3326.S.008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Update ongoing (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B963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1916764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Helium Leak (LT)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3326.S.006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FB96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Waiting for comments (CERN)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4407643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Dimensional Control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3326.S.002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rgbClr val="FB96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Waiting for comments (CERN)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9695187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Visual Inspection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3326.S.003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2671810"/>
                  </a:ext>
                </a:extLst>
              </a:tr>
              <a:tr h="2289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Packing Procedure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3326.P.001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676767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FB96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Ongoing (</a:t>
                      </a:r>
                      <a:r>
                        <a:rPr lang="en-US" sz="1200" b="0" i="0" u="none" strike="noStrike" kern="1200" dirty="0" err="1">
                          <a:solidFill>
                            <a:srgbClr val="FB96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Zanon</a:t>
                      </a:r>
                      <a:r>
                        <a:rPr lang="en-US" sz="1200" b="0" i="0" u="none" strike="noStrike" kern="1200" dirty="0">
                          <a:solidFill>
                            <a:srgbClr val="FB963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492814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D8775B0-7343-4C25-A285-DFA454333341}"/>
              </a:ext>
            </a:extLst>
          </p:cNvPr>
          <p:cNvSpPr txBox="1"/>
          <p:nvPr/>
        </p:nvSpPr>
        <p:spPr>
          <a:xfrm>
            <a:off x="-9398" y="5890483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u="sng" dirty="0">
                <a:solidFill>
                  <a:srgbClr val="676767"/>
                </a:solidFill>
              </a:rPr>
              <a:t>NOTA: </a:t>
            </a:r>
            <a:r>
              <a:rPr lang="en-US" sz="1100" i="1" dirty="0">
                <a:solidFill>
                  <a:srgbClr val="676767"/>
                </a:solidFill>
              </a:rPr>
              <a:t>The Eng. Spec. (EDMS 1389669) requires CERN approval for all procedures concerning Pre-series and Series production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DD6023-24A3-4F32-9432-78FAF932E825}"/>
              </a:ext>
            </a:extLst>
          </p:cNvPr>
          <p:cNvSpPr txBox="1"/>
          <p:nvPr/>
        </p:nvSpPr>
        <p:spPr>
          <a:xfrm>
            <a:off x="0" y="541902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676767"/>
                </a:solidFill>
              </a:rPr>
              <a:t>QA documents provides by </a:t>
            </a:r>
            <a:r>
              <a:rPr lang="en-US" dirty="0" err="1">
                <a:solidFill>
                  <a:srgbClr val="676767"/>
                </a:solidFill>
              </a:rPr>
              <a:t>Zanon</a:t>
            </a:r>
            <a:r>
              <a:rPr lang="en-US" dirty="0">
                <a:solidFill>
                  <a:srgbClr val="676767"/>
                </a:solidFill>
              </a:rPr>
              <a:t> are available on EDMS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7925B-7592-B543-9B6F-64572E8C0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11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C956EC7-3CE7-4BC5-BFBE-22049F9F3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QA Documentation: </a:t>
            </a:r>
            <a:r>
              <a:rPr lang="en-US" sz="2400" i="1" dirty="0"/>
              <a:t>MTF Status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F9E648-F30E-B74D-A967-8E3087077A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2510" y="678676"/>
            <a:ext cx="6564290" cy="3773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ED6E76-C078-0147-B0B4-F1C117E732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988024"/>
            <a:ext cx="4670624" cy="4191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B201BBD-B837-AB4A-AA87-D10C95E8B238}"/>
              </a:ext>
            </a:extLst>
          </p:cNvPr>
          <p:cNvSpPr/>
          <p:nvPr/>
        </p:nvSpPr>
        <p:spPr>
          <a:xfrm>
            <a:off x="4968248" y="4668404"/>
            <a:ext cx="396044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Workflow Steps based on </a:t>
            </a:r>
            <a:r>
              <a:rPr lang="en-US" sz="1400" dirty="0" err="1">
                <a:solidFill>
                  <a:schemeClr val="accent5"/>
                </a:solidFill>
              </a:rPr>
              <a:t>Zanon</a:t>
            </a:r>
            <a:r>
              <a:rPr lang="en-US" sz="1400" dirty="0">
                <a:solidFill>
                  <a:schemeClr val="accent5"/>
                </a:solidFill>
              </a:rPr>
              <a:t> QCP rev.1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QA docs available on MTF/ EDMS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EDMS CERN-0000197563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Note: A lot of document will be uploaded in the next weeks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C790EE3-873F-2D43-9F6B-C76D41D6F853}"/>
              </a:ext>
            </a:extLst>
          </p:cNvPr>
          <p:cNvCxnSpPr>
            <a:cxnSpLocks/>
          </p:cNvCxnSpPr>
          <p:nvPr/>
        </p:nvCxnSpPr>
        <p:spPr>
          <a:xfrm flipH="1">
            <a:off x="4499992" y="4451851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1DA2D5-CAC5-324E-A2BD-074E60380E60}"/>
              </a:ext>
            </a:extLst>
          </p:cNvPr>
          <p:cNvCxnSpPr>
            <a:cxnSpLocks/>
          </p:cNvCxnSpPr>
          <p:nvPr/>
        </p:nvCxnSpPr>
        <p:spPr>
          <a:xfrm flipH="1">
            <a:off x="4499992" y="4509120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CD49F2-874A-0049-9EFB-A2E162E49745}"/>
              </a:ext>
            </a:extLst>
          </p:cNvPr>
          <p:cNvCxnSpPr>
            <a:cxnSpLocks/>
          </p:cNvCxnSpPr>
          <p:nvPr/>
        </p:nvCxnSpPr>
        <p:spPr>
          <a:xfrm flipH="1">
            <a:off x="4498848" y="4974336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C7CA655-3CEF-A94F-BE98-22769C67A230}"/>
              </a:ext>
            </a:extLst>
          </p:cNvPr>
          <p:cNvCxnSpPr>
            <a:cxnSpLocks/>
          </p:cNvCxnSpPr>
          <p:nvPr/>
        </p:nvCxnSpPr>
        <p:spPr>
          <a:xfrm flipH="1">
            <a:off x="4498848" y="5413248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B9A31C0-E0D4-E44F-82A9-24B1D6F48598}"/>
              </a:ext>
            </a:extLst>
          </p:cNvPr>
          <p:cNvCxnSpPr>
            <a:cxnSpLocks/>
          </p:cNvCxnSpPr>
          <p:nvPr/>
        </p:nvCxnSpPr>
        <p:spPr>
          <a:xfrm flipH="1">
            <a:off x="4498848" y="5517232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A22B9D2-6D43-4F41-9FDD-77AB0597BB3F}"/>
              </a:ext>
            </a:extLst>
          </p:cNvPr>
          <p:cNvCxnSpPr>
            <a:cxnSpLocks/>
          </p:cNvCxnSpPr>
          <p:nvPr/>
        </p:nvCxnSpPr>
        <p:spPr>
          <a:xfrm flipH="1">
            <a:off x="4498848" y="5949280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64A0E84-1BFC-434F-A619-47659E97A5A6}"/>
              </a:ext>
            </a:extLst>
          </p:cNvPr>
          <p:cNvCxnSpPr>
            <a:cxnSpLocks/>
          </p:cNvCxnSpPr>
          <p:nvPr/>
        </p:nvCxnSpPr>
        <p:spPr>
          <a:xfrm flipH="1">
            <a:off x="4498848" y="6044184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F123422-6F9B-7147-B20A-916B1817AD69}"/>
              </a:ext>
            </a:extLst>
          </p:cNvPr>
          <p:cNvCxnSpPr>
            <a:cxnSpLocks/>
          </p:cNvCxnSpPr>
          <p:nvPr/>
        </p:nvCxnSpPr>
        <p:spPr>
          <a:xfrm flipH="1">
            <a:off x="4498848" y="6126480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2C07327-C74E-3B43-B76F-73989A759054}"/>
              </a:ext>
            </a:extLst>
          </p:cNvPr>
          <p:cNvCxnSpPr>
            <a:cxnSpLocks/>
          </p:cNvCxnSpPr>
          <p:nvPr/>
        </p:nvCxnSpPr>
        <p:spPr>
          <a:xfrm>
            <a:off x="3779912" y="3813048"/>
            <a:ext cx="28803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EBDE893-0AAC-1348-8428-68425E566C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55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91B9F751-AC95-4DDC-A95F-B0B61710F5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6999"/>
            <a:ext cx="4258816" cy="2935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33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RFD Prototype Cavities Fabrication at </a:t>
            </a:r>
            <a:r>
              <a:rPr lang="en-US" sz="2400" dirty="0" err="1"/>
              <a:t>Zanon</a:t>
            </a:r>
            <a:r>
              <a:rPr lang="en-US" sz="2400" dirty="0"/>
              <a:t>: </a:t>
            </a:r>
            <a:r>
              <a:rPr lang="en-US" sz="2400" i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84" y="1012873"/>
            <a:ext cx="4392488" cy="504577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Design for fabrication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AUP RFD Prototypes Cut-Out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Assembly Strategy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Drawing Status (back-up)</a:t>
            </a:r>
          </a:p>
          <a:p>
            <a:pPr marL="514350" indent="-457200">
              <a:buFont typeface="Wingdings" pitchFamily="2" charset="2"/>
              <a:buChar char="ü"/>
            </a:pPr>
            <a:endParaRPr lang="en-US" sz="26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Fabrication Status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Forming, Machining &amp; EBW Tools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Manufacturing Results Summary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Waveguide Boxes Example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V-HOM Extrusion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Beam Axis extrusion test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Deep Drawing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Insert Machining Test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Next steps &amp; Pics</a:t>
            </a:r>
          </a:p>
          <a:p>
            <a:pPr lvl="2">
              <a:buFont typeface="Wingdings" pitchFamily="2" charset="2"/>
              <a:buChar char="ü"/>
            </a:pPr>
            <a:endParaRPr lang="en-US" sz="1600" dirty="0">
              <a:solidFill>
                <a:srgbClr val="FF0000"/>
              </a:solidFill>
            </a:endParaRPr>
          </a:p>
          <a:p>
            <a:pPr lvl="2">
              <a:buFont typeface="Wingdings" pitchFamily="2" charset="2"/>
              <a:buChar char="ü"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QA documentation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dirty="0">
                <a:solidFill>
                  <a:srgbClr val="5A5A5A"/>
                </a:solidFill>
              </a:rPr>
              <a:t>Actual Status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dirty="0">
                <a:solidFill>
                  <a:srgbClr val="5A5A5A"/>
                </a:solidFill>
              </a:rPr>
              <a:t>MTF Status</a:t>
            </a:r>
          </a:p>
          <a:p>
            <a:endParaRPr lang="en-US" sz="2200" b="1" dirty="0">
              <a:solidFill>
                <a:srgbClr val="5A5A5A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Summary</a:t>
            </a: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D1B26C-5568-4544-8CD7-C9B749B12FDD}"/>
              </a:ext>
            </a:extLst>
          </p:cNvPr>
          <p:cNvSpPr/>
          <p:nvPr/>
        </p:nvSpPr>
        <p:spPr>
          <a:xfrm>
            <a:off x="611560" y="908720"/>
            <a:ext cx="3816424" cy="46085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9D444-B964-8741-BDD6-8CDFBF41C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05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</p:spPr>
        <p:txBody>
          <a:bodyPr/>
          <a:lstStyle/>
          <a:p>
            <a:r>
              <a:rPr lang="en-US" sz="2400" dirty="0"/>
              <a:t>Summary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5555" y="929400"/>
            <a:ext cx="8291264" cy="5445304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>
                <a:solidFill>
                  <a:srgbClr val="676767"/>
                </a:solidFill>
              </a:rPr>
              <a:t>Fabrication drawings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Fixing minor details to achieve ISO GPS standard requirements</a:t>
            </a:r>
          </a:p>
          <a:p>
            <a:pPr marL="0" indent="0">
              <a:buNone/>
            </a:pPr>
            <a:endParaRPr lang="en-US" sz="2000" dirty="0">
              <a:solidFill>
                <a:srgbClr val="676767"/>
              </a:solidFill>
            </a:endParaRPr>
          </a:p>
          <a:p>
            <a:r>
              <a:rPr lang="en-US" sz="2000" dirty="0">
                <a:solidFill>
                  <a:srgbClr val="676767"/>
                </a:solidFill>
              </a:rPr>
              <a:t>Fabrication Tools: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Forming Tools almost validated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Machining and EBW manufacturing ongoing</a:t>
            </a:r>
          </a:p>
          <a:p>
            <a:pPr marL="0" indent="0">
              <a:buNone/>
            </a:pPr>
            <a:endParaRPr lang="en-US" sz="2000" dirty="0">
              <a:solidFill>
                <a:srgbClr val="676767"/>
              </a:solidFill>
            </a:endParaRPr>
          </a:p>
          <a:p>
            <a:r>
              <a:rPr lang="en-US" sz="2000" dirty="0">
                <a:solidFill>
                  <a:srgbClr val="676767"/>
                </a:solidFill>
              </a:rPr>
              <a:t>Subcomponents Manufacturing: 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4x Pole: ready for EBW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2x H-HOM: boxes welded (RX ongoing)</a:t>
            </a:r>
            <a:endParaRPr lang="en-US" sz="2000" dirty="0">
              <a:solidFill>
                <a:srgbClr val="676767"/>
              </a:solidFill>
            </a:endParaRP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2x V-HOM: boxes welded (RX ongoing)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2x FPC: boxes welded (RX ongoing)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2 x End Cap: formed</a:t>
            </a:r>
          </a:p>
          <a:p>
            <a:pPr lvl="1"/>
            <a:endParaRPr lang="en-US" sz="1600" dirty="0">
              <a:solidFill>
                <a:srgbClr val="676767"/>
              </a:solidFill>
            </a:endParaRPr>
          </a:p>
          <a:p>
            <a:r>
              <a:rPr lang="en-US" sz="2000" dirty="0">
                <a:solidFill>
                  <a:srgbClr val="5A5A5A"/>
                </a:solidFill>
              </a:rPr>
              <a:t>Machining agenda for next weeks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Half Main Body: first forming on Niobium ongoing</a:t>
            </a:r>
          </a:p>
          <a:p>
            <a:pPr lvl="1"/>
            <a:r>
              <a:rPr lang="en-US" sz="1600" dirty="0">
                <a:solidFill>
                  <a:srgbClr val="676767"/>
                </a:solidFill>
              </a:rPr>
              <a:t>End Cap: preparation for EBW ongoing</a:t>
            </a:r>
            <a:endParaRPr lang="en-US" sz="1600" dirty="0">
              <a:solidFill>
                <a:srgbClr val="5A5A5A"/>
              </a:solidFill>
            </a:endParaRPr>
          </a:p>
          <a:p>
            <a:pPr lvl="1"/>
            <a:r>
              <a:rPr lang="en-US" sz="1600" dirty="0">
                <a:solidFill>
                  <a:srgbClr val="5A5A5A"/>
                </a:solidFill>
              </a:rPr>
              <a:t>Waveguides bulk transition insert: machining ongoing</a:t>
            </a:r>
          </a:p>
          <a:p>
            <a:pPr lvl="1"/>
            <a:r>
              <a:rPr lang="en-US" sz="1600" dirty="0">
                <a:solidFill>
                  <a:srgbClr val="5A5A5A"/>
                </a:solidFill>
              </a:rPr>
              <a:t>Pole &amp; Corner preparation for EBW: machining ongoing</a:t>
            </a:r>
          </a:p>
          <a:p>
            <a:pPr lvl="1"/>
            <a:r>
              <a:rPr lang="en-US" sz="1600" dirty="0">
                <a:solidFill>
                  <a:srgbClr val="5A5A5A"/>
                </a:solidFill>
              </a:rPr>
              <a:t>Copper Pole &amp; Corner EBW test ongoing</a:t>
            </a:r>
          </a:p>
          <a:p>
            <a:pPr lvl="1"/>
            <a:r>
              <a:rPr lang="en-US" sz="1600" dirty="0">
                <a:solidFill>
                  <a:srgbClr val="5A5A5A"/>
                </a:solidFill>
              </a:rPr>
              <a:t>Extremities machining ongoing</a:t>
            </a:r>
          </a:p>
          <a:p>
            <a:endParaRPr lang="en-US" sz="2000" dirty="0">
              <a:solidFill>
                <a:srgbClr val="676767"/>
              </a:solidFill>
            </a:endParaRPr>
          </a:p>
          <a:p>
            <a:r>
              <a:rPr lang="en-US" sz="2000" dirty="0">
                <a:solidFill>
                  <a:srgbClr val="676767"/>
                </a:solidFill>
              </a:rPr>
              <a:t>Updating QA documents according to CERN/FNAL feedbacks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76767"/>
                </a:solidFill>
              </a:rPr>
              <a:t>     </a:t>
            </a:r>
          </a:p>
          <a:p>
            <a:r>
              <a:rPr lang="en-US" sz="2000" dirty="0">
                <a:solidFill>
                  <a:srgbClr val="676767"/>
                </a:solidFill>
              </a:rPr>
              <a:t>Tight schedule for prototype!</a:t>
            </a:r>
            <a:endParaRPr lang="en-US" sz="2400" dirty="0">
              <a:solidFill>
                <a:srgbClr val="676767"/>
              </a:solidFill>
            </a:endParaRP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E7C1AD-DBB0-EB4B-9041-8F0D789C8F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163269-696E-0249-9A2A-3682CD0505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278" y="1196752"/>
            <a:ext cx="4704522" cy="3528392"/>
          </a:xfrm>
          <a:prstGeom prst="ellipse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30115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8F72-5E25-4CA9-AE8C-6975AD63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6525344"/>
          </a:xfrm>
        </p:spPr>
        <p:txBody>
          <a:bodyPr/>
          <a:lstStyle/>
          <a:p>
            <a:r>
              <a:rPr lang="en-US" sz="3200" dirty="0"/>
              <a:t>Thank for the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4AE43-E35E-4BA3-B300-E8731FE11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A0E15-E1B2-1942-84FB-44F94BBFBE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49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197734-59FD-46A1-8489-BA867A115C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33" y="773761"/>
            <a:ext cx="8308451" cy="3902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r>
              <a:rPr lang="en-US" sz="2400" dirty="0"/>
              <a:t>Design For Fabrication: </a:t>
            </a:r>
            <a:r>
              <a:rPr lang="en-US" sz="2400" i="1" dirty="0"/>
              <a:t>AUP RFD Prototypes Cut-Out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0DEDC4-93EF-4452-8871-4C11B9B3B67B}"/>
              </a:ext>
            </a:extLst>
          </p:cNvPr>
          <p:cNvCxnSpPr>
            <a:cxnSpLocks/>
          </p:cNvCxnSpPr>
          <p:nvPr/>
        </p:nvCxnSpPr>
        <p:spPr>
          <a:xfrm flipV="1">
            <a:off x="2358667" y="4066067"/>
            <a:ext cx="356544" cy="20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FF411B-60AF-412D-8150-2305E49895B4}"/>
              </a:ext>
            </a:extLst>
          </p:cNvPr>
          <p:cNvSpPr/>
          <p:nvPr/>
        </p:nvSpPr>
        <p:spPr>
          <a:xfrm>
            <a:off x="1945310" y="4187967"/>
            <a:ext cx="654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Corner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BBE06E-E495-4C9A-B6A5-281A123789FA}"/>
              </a:ext>
            </a:extLst>
          </p:cNvPr>
          <p:cNvCxnSpPr>
            <a:cxnSpLocks/>
          </p:cNvCxnSpPr>
          <p:nvPr/>
        </p:nvCxnSpPr>
        <p:spPr>
          <a:xfrm flipV="1">
            <a:off x="3288121" y="3503140"/>
            <a:ext cx="720180" cy="1056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52BDC-F256-4DE1-A4E4-8FD91007EA66}"/>
              </a:ext>
            </a:extLst>
          </p:cNvPr>
          <p:cNvSpPr/>
          <p:nvPr/>
        </p:nvSpPr>
        <p:spPr>
          <a:xfrm rot="10800000" flipV="1">
            <a:off x="2816913" y="4531246"/>
            <a:ext cx="868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Pole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886168-F384-462E-B628-C3DAD1A31E6D}"/>
              </a:ext>
            </a:extLst>
          </p:cNvPr>
          <p:cNvCxnSpPr>
            <a:cxnSpLocks/>
          </p:cNvCxnSpPr>
          <p:nvPr/>
        </p:nvCxnSpPr>
        <p:spPr>
          <a:xfrm flipV="1">
            <a:off x="4937711" y="4208421"/>
            <a:ext cx="218341" cy="6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9C432-FA53-4CDC-971A-6382882C94CB}"/>
              </a:ext>
            </a:extLst>
          </p:cNvPr>
          <p:cNvSpPr/>
          <p:nvPr/>
        </p:nvSpPr>
        <p:spPr>
          <a:xfrm>
            <a:off x="3845898" y="4827255"/>
            <a:ext cx="1388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8F194B-CD65-4523-AECB-B5353F44A145}"/>
              </a:ext>
            </a:extLst>
          </p:cNvPr>
          <p:cNvSpPr/>
          <p:nvPr/>
        </p:nvSpPr>
        <p:spPr>
          <a:xfrm>
            <a:off x="5524747" y="4937162"/>
            <a:ext cx="7922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spc="-100" dirty="0">
                <a:solidFill>
                  <a:srgbClr val="0092BD"/>
                </a:solidFill>
              </a:rPr>
              <a:t>End Cap</a:t>
            </a:r>
            <a:endParaRPr lang="en-GB" sz="1400" spc="-100" dirty="0">
              <a:solidFill>
                <a:srgbClr val="0092BD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BBD2D6-9BEA-45E2-82F9-85616ADF56CD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5858461" y="4472467"/>
            <a:ext cx="62388" cy="464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FD8259E-4958-4E68-868A-49B6FF4F9292}"/>
              </a:ext>
            </a:extLst>
          </p:cNvPr>
          <p:cNvSpPr/>
          <p:nvPr/>
        </p:nvSpPr>
        <p:spPr>
          <a:xfrm>
            <a:off x="206632" y="963263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V-HOM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FAB926-7FF8-4345-94E8-107B52001038}"/>
              </a:ext>
            </a:extLst>
          </p:cNvPr>
          <p:cNvSpPr/>
          <p:nvPr/>
        </p:nvSpPr>
        <p:spPr>
          <a:xfrm>
            <a:off x="8221852" y="1996830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H-HOM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F98AFE-FA57-46C2-B4F1-6896CD208E37}"/>
              </a:ext>
            </a:extLst>
          </p:cNvPr>
          <p:cNvSpPr/>
          <p:nvPr/>
        </p:nvSpPr>
        <p:spPr>
          <a:xfrm>
            <a:off x="7886396" y="4630282"/>
            <a:ext cx="1085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FPC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420A5A-559F-4C25-8716-11A2FA08A972}"/>
              </a:ext>
            </a:extLst>
          </p:cNvPr>
          <p:cNvSpPr/>
          <p:nvPr/>
        </p:nvSpPr>
        <p:spPr>
          <a:xfrm>
            <a:off x="559806" y="3746447"/>
            <a:ext cx="908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Antenna</a:t>
            </a:r>
          </a:p>
          <a:p>
            <a:pPr algn="ctr"/>
            <a:r>
              <a:rPr lang="en-GB" sz="1400" spc="-100" dirty="0" err="1">
                <a:solidFill>
                  <a:srgbClr val="0092BD"/>
                </a:solidFill>
              </a:rPr>
              <a:t>Extr</a:t>
            </a:r>
            <a:r>
              <a:rPr lang="en-GB" sz="1400" spc="-100" dirty="0">
                <a:solidFill>
                  <a:srgbClr val="0092BD"/>
                </a:solidFill>
              </a:rPr>
              <a:t>.</a:t>
            </a:r>
            <a:endParaRPr lang="en-GB" sz="1400" spc="-1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B8E863-CC5B-4DD6-99E3-8FB4D133A6F7}"/>
              </a:ext>
            </a:extLst>
          </p:cNvPr>
          <p:cNvCxnSpPr>
            <a:cxnSpLocks/>
          </p:cNvCxnSpPr>
          <p:nvPr/>
        </p:nvCxnSpPr>
        <p:spPr>
          <a:xfrm flipV="1">
            <a:off x="1330911" y="3666017"/>
            <a:ext cx="336550" cy="190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E796F-354A-4269-B4A1-B1CCC28CB730}"/>
              </a:ext>
            </a:extLst>
          </p:cNvPr>
          <p:cNvCxnSpPr>
            <a:cxnSpLocks/>
          </p:cNvCxnSpPr>
          <p:nvPr/>
        </p:nvCxnSpPr>
        <p:spPr>
          <a:xfrm>
            <a:off x="968961" y="1462567"/>
            <a:ext cx="241300" cy="178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0A2CC97-9F16-47C4-A0E2-BD0A2E42D0E6}"/>
              </a:ext>
            </a:extLst>
          </p:cNvPr>
          <p:cNvSpPr/>
          <p:nvPr/>
        </p:nvSpPr>
        <p:spPr>
          <a:xfrm>
            <a:off x="1867669" y="692696"/>
            <a:ext cx="13898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V-HOM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AF1665-245E-4C34-A125-7DC586273C0D}"/>
              </a:ext>
            </a:extLst>
          </p:cNvPr>
          <p:cNvCxnSpPr>
            <a:cxnSpLocks/>
          </p:cNvCxnSpPr>
          <p:nvPr/>
        </p:nvCxnSpPr>
        <p:spPr>
          <a:xfrm>
            <a:off x="2448511" y="1202217"/>
            <a:ext cx="12701" cy="473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D892727-D10D-4094-99A2-6D65731CFF4E}"/>
              </a:ext>
            </a:extLst>
          </p:cNvPr>
          <p:cNvSpPr/>
          <p:nvPr/>
        </p:nvSpPr>
        <p:spPr>
          <a:xfrm>
            <a:off x="6520901" y="4809414"/>
            <a:ext cx="1186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FPC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649DBA-EC6D-42E0-9110-7E320A629BF0}"/>
              </a:ext>
            </a:extLst>
          </p:cNvPr>
          <p:cNvCxnSpPr>
            <a:cxnSpLocks/>
          </p:cNvCxnSpPr>
          <p:nvPr/>
        </p:nvCxnSpPr>
        <p:spPr>
          <a:xfrm flipH="1" flipV="1">
            <a:off x="6429961" y="4401030"/>
            <a:ext cx="422499" cy="437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AA21B7-2AED-41DC-A7DB-8B46F5ED4D2F}"/>
              </a:ext>
            </a:extLst>
          </p:cNvPr>
          <p:cNvCxnSpPr>
            <a:cxnSpLocks/>
          </p:cNvCxnSpPr>
          <p:nvPr/>
        </p:nvCxnSpPr>
        <p:spPr>
          <a:xfrm flipH="1" flipV="1">
            <a:off x="7825375" y="4551048"/>
            <a:ext cx="363536" cy="232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B6BD9B-B6FD-41FE-8B9D-9DE13E9C42F2}"/>
              </a:ext>
            </a:extLst>
          </p:cNvPr>
          <p:cNvCxnSpPr>
            <a:cxnSpLocks/>
          </p:cNvCxnSpPr>
          <p:nvPr/>
        </p:nvCxnSpPr>
        <p:spPr>
          <a:xfrm flipH="1">
            <a:off x="8101600" y="2459517"/>
            <a:ext cx="411161" cy="33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099564-FA2F-4727-A986-CD33F52DFBC6}"/>
              </a:ext>
            </a:extLst>
          </p:cNvPr>
          <p:cNvCxnSpPr>
            <a:cxnSpLocks/>
          </p:cNvCxnSpPr>
          <p:nvPr/>
        </p:nvCxnSpPr>
        <p:spPr>
          <a:xfrm>
            <a:off x="6582361" y="1564167"/>
            <a:ext cx="138113" cy="943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9E150CB-E4DD-47A9-AF15-61B27CF72695}"/>
              </a:ext>
            </a:extLst>
          </p:cNvPr>
          <p:cNvSpPr/>
          <p:nvPr/>
        </p:nvSpPr>
        <p:spPr>
          <a:xfrm>
            <a:off x="4376172" y="817143"/>
            <a:ext cx="875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Racetrack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A4A37B-5DCF-4060-BE4F-9569E99D6936}"/>
              </a:ext>
            </a:extLst>
          </p:cNvPr>
          <p:cNvSpPr/>
          <p:nvPr/>
        </p:nvSpPr>
        <p:spPr>
          <a:xfrm>
            <a:off x="5858461" y="1078849"/>
            <a:ext cx="14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H-HOM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C2853E-1286-43EF-8B23-341A9EC8EA8A}"/>
              </a:ext>
            </a:extLst>
          </p:cNvPr>
          <p:cNvCxnSpPr>
            <a:cxnSpLocks/>
          </p:cNvCxnSpPr>
          <p:nvPr/>
        </p:nvCxnSpPr>
        <p:spPr>
          <a:xfrm flipH="1">
            <a:off x="4614168" y="1087917"/>
            <a:ext cx="202893" cy="574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9570050-8775-4FA3-AF77-887AD9E9AB37}"/>
              </a:ext>
            </a:extLst>
          </p:cNvPr>
          <p:cNvSpPr/>
          <p:nvPr/>
        </p:nvSpPr>
        <p:spPr>
          <a:xfrm>
            <a:off x="59605" y="3068549"/>
            <a:ext cx="939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Beam Axis </a:t>
            </a:r>
            <a:r>
              <a:rPr lang="en-GB" sz="1400" spc="-100" dirty="0" err="1">
                <a:solidFill>
                  <a:srgbClr val="0092BD"/>
                </a:solidFill>
              </a:rPr>
              <a:t>Extr</a:t>
            </a:r>
            <a:r>
              <a:rPr lang="en-GB" sz="1400" spc="-100" dirty="0">
                <a:solidFill>
                  <a:srgbClr val="0092BD"/>
                </a:solidFill>
              </a:rPr>
              <a:t>.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BB361B-FFB9-424E-86A5-755B04101142}"/>
              </a:ext>
            </a:extLst>
          </p:cNvPr>
          <p:cNvCxnSpPr>
            <a:cxnSpLocks/>
          </p:cNvCxnSpPr>
          <p:nvPr/>
        </p:nvCxnSpPr>
        <p:spPr>
          <a:xfrm flipV="1">
            <a:off x="627320" y="2865917"/>
            <a:ext cx="297191" cy="240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BA124E-E4AC-435E-A220-23BF2906C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0750" y="5332634"/>
            <a:ext cx="7609244" cy="11606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/>
              <a:t>Rationale behind AUP RFD cut-out:</a:t>
            </a:r>
          </a:p>
          <a:p>
            <a:pPr lvl="1"/>
            <a:r>
              <a:rPr lang="en-US" sz="1600" dirty="0"/>
              <a:t>Adopted CERN LHCACFCA0002vAE design also for protos</a:t>
            </a:r>
          </a:p>
          <a:p>
            <a:pPr lvl="1"/>
            <a:r>
              <a:rPr lang="en-US" sz="1600" dirty="0"/>
              <a:t>Cut-out </a:t>
            </a:r>
            <a:r>
              <a:rPr lang="en-US" sz="1600" dirty="0">
                <a:solidFill>
                  <a:srgbClr val="5A5A5A"/>
                </a:solidFill>
              </a:rPr>
              <a:t>close</a:t>
            </a:r>
            <a:r>
              <a:rPr lang="en-US" sz="1600" dirty="0"/>
              <a:t> to CERN prototype (baseline: </a:t>
            </a:r>
            <a:r>
              <a:rPr lang="en-US" sz="1600" b="1" dirty="0"/>
              <a:t>favor EBW</a:t>
            </a:r>
            <a:r>
              <a:rPr lang="en-US" sz="1600" dirty="0"/>
              <a:t>) but:</a:t>
            </a:r>
          </a:p>
          <a:p>
            <a:pPr lvl="2"/>
            <a:r>
              <a:rPr lang="en-US" sz="1200" dirty="0"/>
              <a:t>Extremities machined from thick </a:t>
            </a:r>
            <a:r>
              <a:rPr lang="en-US" sz="1200" dirty="0" err="1"/>
              <a:t>Nb</a:t>
            </a:r>
            <a:r>
              <a:rPr lang="en-US" sz="1200" dirty="0"/>
              <a:t> pipe (no rolled tube)</a:t>
            </a:r>
          </a:p>
          <a:p>
            <a:pPr lvl="2"/>
            <a:r>
              <a:rPr lang="en-US" sz="1200" dirty="0"/>
              <a:t>Adopted same transition insert between End Cap &amp; Waveguides (different EBW strategy)</a:t>
            </a:r>
          </a:p>
          <a:p>
            <a:pPr lvl="2"/>
            <a:endParaRPr lang="en-US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02DCA-CAB7-D341-8C1C-8BD85E4D8B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04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nip Same Side Corner Rectangle 187">
            <a:extLst>
              <a:ext uri="{FF2B5EF4-FFF2-40B4-BE49-F238E27FC236}">
                <a16:creationId xmlns:a16="http://schemas.microsoft.com/office/drawing/2014/main" id="{0A2660F8-8185-3948-BD99-D21A91BC9B8B}"/>
              </a:ext>
            </a:extLst>
          </p:cNvPr>
          <p:cNvSpPr/>
          <p:nvPr/>
        </p:nvSpPr>
        <p:spPr>
          <a:xfrm rot="10800000">
            <a:off x="1634092" y="2353400"/>
            <a:ext cx="3216957" cy="5445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Snip Same Side Corner Rectangle 185">
            <a:extLst>
              <a:ext uri="{FF2B5EF4-FFF2-40B4-BE49-F238E27FC236}">
                <a16:creationId xmlns:a16="http://schemas.microsoft.com/office/drawing/2014/main" id="{2632865D-1128-E146-BB40-CAD237E04144}"/>
              </a:ext>
            </a:extLst>
          </p:cNvPr>
          <p:cNvSpPr/>
          <p:nvPr/>
        </p:nvSpPr>
        <p:spPr>
          <a:xfrm rot="10800000">
            <a:off x="1042314" y="2073480"/>
            <a:ext cx="1182101" cy="281791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0" name="Snip Same Side Corner Rectangle 239">
            <a:extLst>
              <a:ext uri="{FF2B5EF4-FFF2-40B4-BE49-F238E27FC236}">
                <a16:creationId xmlns:a16="http://schemas.microsoft.com/office/drawing/2014/main" id="{A77D271F-E249-7B43-97D3-494C233A2D0D}"/>
              </a:ext>
            </a:extLst>
          </p:cNvPr>
          <p:cNvSpPr/>
          <p:nvPr/>
        </p:nvSpPr>
        <p:spPr>
          <a:xfrm rot="10800000">
            <a:off x="4266405" y="1241106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9" name="Snip Same Side Corner Rectangle 238">
            <a:extLst>
              <a:ext uri="{FF2B5EF4-FFF2-40B4-BE49-F238E27FC236}">
                <a16:creationId xmlns:a16="http://schemas.microsoft.com/office/drawing/2014/main" id="{F083EC66-A27D-7D4C-9848-E79B536413F1}"/>
              </a:ext>
            </a:extLst>
          </p:cNvPr>
          <p:cNvSpPr/>
          <p:nvPr/>
        </p:nvSpPr>
        <p:spPr>
          <a:xfrm rot="10800000">
            <a:off x="5390678" y="1228219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8" name="Snip Same Side Corner Rectangle 237">
            <a:extLst>
              <a:ext uri="{FF2B5EF4-FFF2-40B4-BE49-F238E27FC236}">
                <a16:creationId xmlns:a16="http://schemas.microsoft.com/office/drawing/2014/main" id="{85A9587E-A4C8-6E4A-8D8E-3BE5494A3BE1}"/>
              </a:ext>
            </a:extLst>
          </p:cNvPr>
          <p:cNvSpPr/>
          <p:nvPr/>
        </p:nvSpPr>
        <p:spPr>
          <a:xfrm rot="10800000">
            <a:off x="5082792" y="1658447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r>
              <a:rPr lang="en-US" sz="2400" dirty="0"/>
              <a:t>Design For Fabrication: </a:t>
            </a:r>
            <a:r>
              <a:rPr lang="en-US" sz="2400" i="1" dirty="0"/>
              <a:t>Assembly Strategy</a:t>
            </a:r>
          </a:p>
        </p:txBody>
      </p:sp>
      <p:sp>
        <p:nvSpPr>
          <p:cNvPr id="212" name="Snip Same Side Corner Rectangle 211">
            <a:extLst>
              <a:ext uri="{FF2B5EF4-FFF2-40B4-BE49-F238E27FC236}">
                <a16:creationId xmlns:a16="http://schemas.microsoft.com/office/drawing/2014/main" id="{FF8A1DCD-2EC1-5648-9923-603941E8FF79}"/>
              </a:ext>
            </a:extLst>
          </p:cNvPr>
          <p:cNvSpPr/>
          <p:nvPr/>
        </p:nvSpPr>
        <p:spPr>
          <a:xfrm rot="16200000">
            <a:off x="7844360" y="1996935"/>
            <a:ext cx="1011104" cy="575626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1" name="Snip Same Side Corner Rectangle 210">
            <a:extLst>
              <a:ext uri="{FF2B5EF4-FFF2-40B4-BE49-F238E27FC236}">
                <a16:creationId xmlns:a16="http://schemas.microsoft.com/office/drawing/2014/main" id="{C899ECBA-04CF-3747-9F29-BD2CAD6E5D73}"/>
              </a:ext>
            </a:extLst>
          </p:cNvPr>
          <p:cNvSpPr/>
          <p:nvPr/>
        </p:nvSpPr>
        <p:spPr>
          <a:xfrm rot="16200000">
            <a:off x="7212676" y="2596658"/>
            <a:ext cx="1150206" cy="5486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0" name="Snip Same Side Corner Rectangle 209">
            <a:extLst>
              <a:ext uri="{FF2B5EF4-FFF2-40B4-BE49-F238E27FC236}">
                <a16:creationId xmlns:a16="http://schemas.microsoft.com/office/drawing/2014/main" id="{490FBB5D-019D-EC4B-B4E9-749B7FC1C6DD}"/>
              </a:ext>
            </a:extLst>
          </p:cNvPr>
          <p:cNvSpPr/>
          <p:nvPr/>
        </p:nvSpPr>
        <p:spPr>
          <a:xfrm rot="16200000">
            <a:off x="6326407" y="3478582"/>
            <a:ext cx="1728191" cy="62091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9" name="Snip Same Side Corner Rectangle 208">
            <a:extLst>
              <a:ext uri="{FF2B5EF4-FFF2-40B4-BE49-F238E27FC236}">
                <a16:creationId xmlns:a16="http://schemas.microsoft.com/office/drawing/2014/main" id="{3CE40C67-D929-8744-9A2A-B75B716CC91E}"/>
              </a:ext>
            </a:extLst>
          </p:cNvPr>
          <p:cNvSpPr/>
          <p:nvPr/>
        </p:nvSpPr>
        <p:spPr>
          <a:xfrm>
            <a:off x="3017977" y="4139700"/>
            <a:ext cx="2615315" cy="46045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8" name="Snip Same Side Corner Rectangle 207">
            <a:extLst>
              <a:ext uri="{FF2B5EF4-FFF2-40B4-BE49-F238E27FC236}">
                <a16:creationId xmlns:a16="http://schemas.microsoft.com/office/drawing/2014/main" id="{226C4D13-FF16-274B-835C-742FC4068396}"/>
              </a:ext>
            </a:extLst>
          </p:cNvPr>
          <p:cNvSpPr/>
          <p:nvPr/>
        </p:nvSpPr>
        <p:spPr>
          <a:xfrm rot="10800000">
            <a:off x="3065751" y="1235681"/>
            <a:ext cx="443539" cy="1029734"/>
          </a:xfrm>
          <a:prstGeom prst="snip2SameRect">
            <a:avLst>
              <a:gd name="adj1" fmla="val 49999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9" name="Snip Same Side Corner Rectangle 178">
            <a:extLst>
              <a:ext uri="{FF2B5EF4-FFF2-40B4-BE49-F238E27FC236}">
                <a16:creationId xmlns:a16="http://schemas.microsoft.com/office/drawing/2014/main" id="{F8192505-F3CF-C44E-9AD6-8705A406FFD6}"/>
              </a:ext>
            </a:extLst>
          </p:cNvPr>
          <p:cNvSpPr/>
          <p:nvPr/>
        </p:nvSpPr>
        <p:spPr>
          <a:xfrm rot="10800000">
            <a:off x="1634092" y="1239928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Snip Same Side Corner Rectangle 199">
            <a:extLst>
              <a:ext uri="{FF2B5EF4-FFF2-40B4-BE49-F238E27FC236}">
                <a16:creationId xmlns:a16="http://schemas.microsoft.com/office/drawing/2014/main" id="{D7D87B66-0D7B-E042-AA33-98E974B9A91C}"/>
              </a:ext>
            </a:extLst>
          </p:cNvPr>
          <p:cNvSpPr/>
          <p:nvPr/>
        </p:nvSpPr>
        <p:spPr>
          <a:xfrm>
            <a:off x="6759833" y="5522863"/>
            <a:ext cx="504639" cy="457200"/>
          </a:xfrm>
          <a:prstGeom prst="snip2SameRect">
            <a:avLst>
              <a:gd name="adj1" fmla="val 3504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Snip Same Side Corner Rectangle 192">
            <a:extLst>
              <a:ext uri="{FF2B5EF4-FFF2-40B4-BE49-F238E27FC236}">
                <a16:creationId xmlns:a16="http://schemas.microsoft.com/office/drawing/2014/main" id="{AFD6B1BF-E252-DD4C-B355-AA0225B70336}"/>
              </a:ext>
            </a:extLst>
          </p:cNvPr>
          <p:cNvSpPr/>
          <p:nvPr/>
        </p:nvSpPr>
        <p:spPr>
          <a:xfrm>
            <a:off x="3445025" y="5925749"/>
            <a:ext cx="590721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Snip Same Side Corner Rectangle 200">
            <a:extLst>
              <a:ext uri="{FF2B5EF4-FFF2-40B4-BE49-F238E27FC236}">
                <a16:creationId xmlns:a16="http://schemas.microsoft.com/office/drawing/2014/main" id="{66189DB5-B5E2-CE4E-8588-A45528CFBEA0}"/>
              </a:ext>
            </a:extLst>
          </p:cNvPr>
          <p:cNvSpPr/>
          <p:nvPr/>
        </p:nvSpPr>
        <p:spPr>
          <a:xfrm>
            <a:off x="6372200" y="5056958"/>
            <a:ext cx="634397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4" name="Snip Same Side Corner Rectangle 203">
            <a:extLst>
              <a:ext uri="{FF2B5EF4-FFF2-40B4-BE49-F238E27FC236}">
                <a16:creationId xmlns:a16="http://schemas.microsoft.com/office/drawing/2014/main" id="{672C011D-9986-1049-8D1C-D90C183F038F}"/>
              </a:ext>
            </a:extLst>
          </p:cNvPr>
          <p:cNvSpPr/>
          <p:nvPr/>
        </p:nvSpPr>
        <p:spPr>
          <a:xfrm>
            <a:off x="4951590" y="4600153"/>
            <a:ext cx="1727568" cy="4587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2" name="Snip Same Side Corner Rectangle 201">
            <a:extLst>
              <a:ext uri="{FF2B5EF4-FFF2-40B4-BE49-F238E27FC236}">
                <a16:creationId xmlns:a16="http://schemas.microsoft.com/office/drawing/2014/main" id="{F9FA67F2-7458-9449-B4EB-E57637BE070C}"/>
              </a:ext>
            </a:extLst>
          </p:cNvPr>
          <p:cNvSpPr/>
          <p:nvPr/>
        </p:nvSpPr>
        <p:spPr>
          <a:xfrm>
            <a:off x="5179903" y="5522011"/>
            <a:ext cx="688241" cy="457200"/>
          </a:xfrm>
          <a:prstGeom prst="snip2SameRect">
            <a:avLst>
              <a:gd name="adj1" fmla="val 36916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3" name="Snip Same Side Corner Rectangle 202">
            <a:extLst>
              <a:ext uri="{FF2B5EF4-FFF2-40B4-BE49-F238E27FC236}">
                <a16:creationId xmlns:a16="http://schemas.microsoft.com/office/drawing/2014/main" id="{C53528A5-EEA1-0547-B16B-A6F6E5AFEBE4}"/>
              </a:ext>
            </a:extLst>
          </p:cNvPr>
          <p:cNvSpPr/>
          <p:nvPr/>
        </p:nvSpPr>
        <p:spPr>
          <a:xfrm>
            <a:off x="4624236" y="5058437"/>
            <a:ext cx="802265" cy="4587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Snip Same Side Corner Rectangle 191">
            <a:extLst>
              <a:ext uri="{FF2B5EF4-FFF2-40B4-BE49-F238E27FC236}">
                <a16:creationId xmlns:a16="http://schemas.microsoft.com/office/drawing/2014/main" id="{7B22C253-71E8-9748-B10B-52B0F366615F}"/>
              </a:ext>
            </a:extLst>
          </p:cNvPr>
          <p:cNvSpPr/>
          <p:nvPr/>
        </p:nvSpPr>
        <p:spPr>
          <a:xfrm rot="10800000">
            <a:off x="3284583" y="2901702"/>
            <a:ext cx="2802910" cy="462386"/>
          </a:xfrm>
          <a:prstGeom prst="snip2SameRect">
            <a:avLst>
              <a:gd name="adj1" fmla="val 3077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Snip Same Side Corner Rectangle 194">
            <a:extLst>
              <a:ext uri="{FF2B5EF4-FFF2-40B4-BE49-F238E27FC236}">
                <a16:creationId xmlns:a16="http://schemas.microsoft.com/office/drawing/2014/main" id="{A0817D25-B1CF-AF46-89A8-BB7F79F813C1}"/>
              </a:ext>
            </a:extLst>
          </p:cNvPr>
          <p:cNvSpPr/>
          <p:nvPr/>
        </p:nvSpPr>
        <p:spPr>
          <a:xfrm>
            <a:off x="1727284" y="5932208"/>
            <a:ext cx="546592" cy="457200"/>
          </a:xfrm>
          <a:prstGeom prst="snip2SameRect">
            <a:avLst>
              <a:gd name="adj1" fmla="val 4065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7" name="Snip Same Side Corner Rectangle 196">
            <a:extLst>
              <a:ext uri="{FF2B5EF4-FFF2-40B4-BE49-F238E27FC236}">
                <a16:creationId xmlns:a16="http://schemas.microsoft.com/office/drawing/2014/main" id="{A1465847-7534-7048-8A54-8B1860BC04EC}"/>
              </a:ext>
            </a:extLst>
          </p:cNvPr>
          <p:cNvSpPr/>
          <p:nvPr/>
        </p:nvSpPr>
        <p:spPr>
          <a:xfrm>
            <a:off x="1996921" y="5462793"/>
            <a:ext cx="1191879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Snip Same Side Corner Rectangle 193">
            <a:extLst>
              <a:ext uri="{FF2B5EF4-FFF2-40B4-BE49-F238E27FC236}">
                <a16:creationId xmlns:a16="http://schemas.microsoft.com/office/drawing/2014/main" id="{08EFAAB0-CC14-6641-8B8A-9E40460E8B47}"/>
              </a:ext>
            </a:extLst>
          </p:cNvPr>
          <p:cNvSpPr/>
          <p:nvPr/>
        </p:nvSpPr>
        <p:spPr>
          <a:xfrm>
            <a:off x="3743405" y="5462793"/>
            <a:ext cx="560734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8" name="Snip Same Side Corner Rectangle 197">
            <a:extLst>
              <a:ext uri="{FF2B5EF4-FFF2-40B4-BE49-F238E27FC236}">
                <a16:creationId xmlns:a16="http://schemas.microsoft.com/office/drawing/2014/main" id="{596CB7B2-BC8F-A74B-B039-8B78DDA97D9C}"/>
              </a:ext>
            </a:extLst>
          </p:cNvPr>
          <p:cNvSpPr/>
          <p:nvPr/>
        </p:nvSpPr>
        <p:spPr>
          <a:xfrm>
            <a:off x="2776858" y="5057550"/>
            <a:ext cx="1214320" cy="38818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1" name="Snip Same Side Corner Rectangle 190">
            <a:extLst>
              <a:ext uri="{FF2B5EF4-FFF2-40B4-BE49-F238E27FC236}">
                <a16:creationId xmlns:a16="http://schemas.microsoft.com/office/drawing/2014/main" id="{2ABCA322-2523-F64C-9044-E7913130E8CB}"/>
              </a:ext>
            </a:extLst>
          </p:cNvPr>
          <p:cNvSpPr/>
          <p:nvPr/>
        </p:nvSpPr>
        <p:spPr>
          <a:xfrm rot="10800000">
            <a:off x="5746794" y="2383988"/>
            <a:ext cx="749169" cy="5163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0" name="Snip Same Side Corner Rectangle 189">
            <a:extLst>
              <a:ext uri="{FF2B5EF4-FFF2-40B4-BE49-F238E27FC236}">
                <a16:creationId xmlns:a16="http://schemas.microsoft.com/office/drawing/2014/main" id="{F369C439-DD6D-D943-874B-A760F8BA9E59}"/>
              </a:ext>
            </a:extLst>
          </p:cNvPr>
          <p:cNvSpPr/>
          <p:nvPr/>
        </p:nvSpPr>
        <p:spPr>
          <a:xfrm rot="10800000">
            <a:off x="6274210" y="2031143"/>
            <a:ext cx="559271" cy="27432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Snip Same Side Corner Rectangle 181">
            <a:extLst>
              <a:ext uri="{FF2B5EF4-FFF2-40B4-BE49-F238E27FC236}">
                <a16:creationId xmlns:a16="http://schemas.microsoft.com/office/drawing/2014/main" id="{9B42067B-FAC6-FF4D-9177-9435EC7EB5DA}"/>
              </a:ext>
            </a:extLst>
          </p:cNvPr>
          <p:cNvSpPr/>
          <p:nvPr/>
        </p:nvSpPr>
        <p:spPr>
          <a:xfrm rot="10800000">
            <a:off x="581631" y="1229517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Snip Same Side Corner Rectangle 182">
            <a:extLst>
              <a:ext uri="{FF2B5EF4-FFF2-40B4-BE49-F238E27FC236}">
                <a16:creationId xmlns:a16="http://schemas.microsoft.com/office/drawing/2014/main" id="{E577943B-78AF-4A41-91B8-4C60220DAA15}"/>
              </a:ext>
            </a:extLst>
          </p:cNvPr>
          <p:cNvSpPr/>
          <p:nvPr/>
        </p:nvSpPr>
        <p:spPr>
          <a:xfrm rot="10800000">
            <a:off x="755577" y="1658071"/>
            <a:ext cx="520191" cy="411480"/>
          </a:xfrm>
          <a:prstGeom prst="snip2SameRect">
            <a:avLst>
              <a:gd name="adj1" fmla="val 40568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Snip Same Side Corner Rectangle 180">
            <a:extLst>
              <a:ext uri="{FF2B5EF4-FFF2-40B4-BE49-F238E27FC236}">
                <a16:creationId xmlns:a16="http://schemas.microsoft.com/office/drawing/2014/main" id="{D812EB2A-9589-A24F-A0F9-438DD90874B8}"/>
              </a:ext>
            </a:extLst>
          </p:cNvPr>
          <p:cNvSpPr/>
          <p:nvPr/>
        </p:nvSpPr>
        <p:spPr>
          <a:xfrm rot="10800000">
            <a:off x="1924924" y="1659886"/>
            <a:ext cx="592954" cy="41148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A5C1A-CEBC-F548-8D80-9D9DC7998B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349" flipH="1">
            <a:off x="8304243" y="1375214"/>
            <a:ext cx="556923" cy="5465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85B2FA-A80E-2C48-9376-108E4F1D03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4717">
            <a:off x="7571993" y="3303571"/>
            <a:ext cx="1013013" cy="596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D9FC6B-6F46-BE44-BE10-EC6B41FDC1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194" y="2048544"/>
            <a:ext cx="772131" cy="320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0BFB74-3E96-4E49-811F-E503802823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821">
            <a:off x="6989543" y="2651367"/>
            <a:ext cx="988550" cy="692359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5E0196-206C-D144-A8F2-2BB59F4916F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608">
            <a:off x="7160802" y="4397171"/>
            <a:ext cx="692816" cy="5790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B2ECF62-35AE-D94F-8711-0F1DD582BC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9496">
            <a:off x="6517801" y="3372531"/>
            <a:ext cx="769339" cy="64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E8F56C-A633-5944-8841-CB55DBFC65B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267" y="4215629"/>
            <a:ext cx="357886" cy="3186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08144A-CEEC-2D4C-9F5A-2BAB2A4E00C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1887">
            <a:off x="6552510" y="5845993"/>
            <a:ext cx="387055" cy="3437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6B34A5-1293-5B40-A8FF-4A16DAA81F9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7568">
            <a:off x="7075570" y="5850709"/>
            <a:ext cx="436339" cy="3197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C6264D-0ACE-3B4F-8A0C-E65566FAD93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81995">
            <a:off x="6824494" y="5346047"/>
            <a:ext cx="414724" cy="482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F91E802-98E8-5049-90B2-3A6689A3A1D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0600">
            <a:off x="6402792" y="4823147"/>
            <a:ext cx="502677" cy="51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910610E-C85A-E145-83C3-A364528F0BA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6100791" y="5403736"/>
            <a:ext cx="516832" cy="328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B1E66C8-3FD4-BC45-832D-8ECB622DB26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878" y="4322316"/>
            <a:ext cx="584298" cy="510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1FC85EB-857B-1D40-9B45-DE533A7BDCD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98673" flipH="1" flipV="1">
            <a:off x="4673565" y="4867328"/>
            <a:ext cx="547841" cy="3635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7102A11-E57E-E641-B9D7-3BCC60964C4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0778">
            <a:off x="5580624" y="4861894"/>
            <a:ext cx="434350" cy="401465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79F6967-09BF-9143-8315-AFD8C93FEE89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77494">
            <a:off x="5319505" y="5292908"/>
            <a:ext cx="496184" cy="406993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6106122-9174-5648-AF6B-A638C75A77C6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30149">
            <a:off x="4448598" y="5349056"/>
            <a:ext cx="400844" cy="3149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8B24356-7C74-4045-9DFC-05F71025888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16642">
            <a:off x="5687985" y="5895641"/>
            <a:ext cx="375918" cy="260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AE66CA1-338A-7844-B758-D0A8558216AC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4509">
            <a:off x="4956408" y="5910234"/>
            <a:ext cx="529248" cy="2335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D09BEBE6-4366-CE48-BB6F-0ABD0C5183BD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8139">
            <a:off x="3879844" y="6199632"/>
            <a:ext cx="512064" cy="363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580DEDA-5526-C249-BB34-B92C48D6F46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6326">
            <a:off x="3118121" y="6197784"/>
            <a:ext cx="513877" cy="409032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0D32765-C572-5A44-9407-CDAC57DCD3FE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6023">
            <a:off x="3497388" y="5766841"/>
            <a:ext cx="508094" cy="339463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C3F6111-CCFC-EB45-B3DF-4EE9CA427216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318899"/>
            <a:ext cx="552981" cy="375237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6B20D027-1121-B144-8E37-D57E2C1F4C8D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638" y="5279357"/>
            <a:ext cx="438747" cy="4064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01A900D3-AAC6-4D4E-A26A-1514C5D14DC1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5733256"/>
            <a:ext cx="445772" cy="367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9DBE2187-82C9-1842-A3B0-6B3913D753FE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92" y="6221069"/>
            <a:ext cx="395696" cy="3038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C4921B9B-3075-BF45-A8AE-236E7096DC7A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5733256"/>
            <a:ext cx="444257" cy="360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48A7FAF9-D81D-C14C-A069-21740463F2A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4206">
            <a:off x="2963520" y="5740211"/>
            <a:ext cx="444257" cy="422687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17154210-A4C1-6248-AAA4-E29EB94CEDA8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024" y="991526"/>
            <a:ext cx="632442" cy="4010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346EF4F0-4218-9D4C-894E-AE4949AC6FC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821" y="3762178"/>
            <a:ext cx="658228" cy="640080"/>
          </a:xfrm>
          <a:custGeom>
            <a:avLst/>
            <a:gdLst>
              <a:gd name="connsiteX0" fmla="*/ 0 w 658228"/>
              <a:gd name="connsiteY0" fmla="*/ 0 h 640080"/>
              <a:gd name="connsiteX1" fmla="*/ 342279 w 658228"/>
              <a:gd name="connsiteY1" fmla="*/ 0 h 640080"/>
              <a:gd name="connsiteX2" fmla="*/ 658228 w 658228"/>
              <a:gd name="connsiteY2" fmla="*/ 0 h 640080"/>
              <a:gd name="connsiteX3" fmla="*/ 658228 w 658228"/>
              <a:gd name="connsiteY3" fmla="*/ 300838 h 640080"/>
              <a:gd name="connsiteX4" fmla="*/ 658228 w 658228"/>
              <a:gd name="connsiteY4" fmla="*/ 640080 h 640080"/>
              <a:gd name="connsiteX5" fmla="*/ 342279 w 658228"/>
              <a:gd name="connsiteY5" fmla="*/ 640080 h 640080"/>
              <a:gd name="connsiteX6" fmla="*/ 0 w 658228"/>
              <a:gd name="connsiteY6" fmla="*/ 640080 h 640080"/>
              <a:gd name="connsiteX7" fmla="*/ 0 w 658228"/>
              <a:gd name="connsiteY7" fmla="*/ 326441 h 640080"/>
              <a:gd name="connsiteX8" fmla="*/ 0 w 658228"/>
              <a:gd name="connsiteY8" fmla="*/ 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228" h="640080" fill="none" extrusionOk="0">
                <a:moveTo>
                  <a:pt x="0" y="0"/>
                </a:moveTo>
                <a:cubicBezTo>
                  <a:pt x="86542" y="-19722"/>
                  <a:pt x="223978" y="6023"/>
                  <a:pt x="342279" y="0"/>
                </a:cubicBezTo>
                <a:cubicBezTo>
                  <a:pt x="460580" y="-6023"/>
                  <a:pt x="576703" y="7344"/>
                  <a:pt x="658228" y="0"/>
                </a:cubicBezTo>
                <a:cubicBezTo>
                  <a:pt x="681268" y="132415"/>
                  <a:pt x="640465" y="166969"/>
                  <a:pt x="658228" y="300838"/>
                </a:cubicBezTo>
                <a:cubicBezTo>
                  <a:pt x="675991" y="434707"/>
                  <a:pt x="652255" y="510040"/>
                  <a:pt x="658228" y="640080"/>
                </a:cubicBezTo>
                <a:cubicBezTo>
                  <a:pt x="579803" y="656287"/>
                  <a:pt x="406563" y="622187"/>
                  <a:pt x="342279" y="640080"/>
                </a:cubicBezTo>
                <a:cubicBezTo>
                  <a:pt x="277995" y="657973"/>
                  <a:pt x="78239" y="614066"/>
                  <a:pt x="0" y="640080"/>
                </a:cubicBezTo>
                <a:cubicBezTo>
                  <a:pt x="-32261" y="504825"/>
                  <a:pt x="31528" y="431196"/>
                  <a:pt x="0" y="326441"/>
                </a:cubicBezTo>
                <a:cubicBezTo>
                  <a:pt x="-31528" y="221686"/>
                  <a:pt x="33549" y="111143"/>
                  <a:pt x="0" y="0"/>
                </a:cubicBezTo>
                <a:close/>
              </a:path>
              <a:path w="658228" h="640080" stroke="0" extrusionOk="0">
                <a:moveTo>
                  <a:pt x="0" y="0"/>
                </a:moveTo>
                <a:cubicBezTo>
                  <a:pt x="85214" y="-4539"/>
                  <a:pt x="186243" y="24116"/>
                  <a:pt x="322532" y="0"/>
                </a:cubicBezTo>
                <a:cubicBezTo>
                  <a:pt x="458821" y="-24116"/>
                  <a:pt x="494350" y="11916"/>
                  <a:pt x="658228" y="0"/>
                </a:cubicBezTo>
                <a:cubicBezTo>
                  <a:pt x="686207" y="126134"/>
                  <a:pt x="655910" y="206637"/>
                  <a:pt x="658228" y="332842"/>
                </a:cubicBezTo>
                <a:cubicBezTo>
                  <a:pt x="660546" y="459047"/>
                  <a:pt x="650426" y="541527"/>
                  <a:pt x="658228" y="640080"/>
                </a:cubicBezTo>
                <a:cubicBezTo>
                  <a:pt x="550334" y="667477"/>
                  <a:pt x="496193" y="625874"/>
                  <a:pt x="342279" y="640080"/>
                </a:cubicBezTo>
                <a:cubicBezTo>
                  <a:pt x="188365" y="654286"/>
                  <a:pt x="147877" y="616715"/>
                  <a:pt x="0" y="640080"/>
                </a:cubicBezTo>
                <a:cubicBezTo>
                  <a:pt x="-20580" y="538051"/>
                  <a:pt x="6400" y="425409"/>
                  <a:pt x="0" y="332842"/>
                </a:cubicBezTo>
                <a:cubicBezTo>
                  <a:pt x="-6400" y="240275"/>
                  <a:pt x="26120" y="123042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2E0DD75F-0CC0-254C-A42C-7206EBB62A0D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3748" flipH="1">
            <a:off x="148300" y="3220012"/>
            <a:ext cx="2609815" cy="18870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3FA843B5-FE28-E54E-B725-54801A86E0D0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6340">
            <a:off x="1537197" y="6192848"/>
            <a:ext cx="386490" cy="334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EB71634D-0092-224F-8B3F-BBE764910461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2599" flipV="1">
            <a:off x="8215875" y="2429691"/>
            <a:ext cx="738917" cy="501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5" name="Snip Same Side Corner Rectangle 204">
            <a:extLst>
              <a:ext uri="{FF2B5EF4-FFF2-40B4-BE49-F238E27FC236}">
                <a16:creationId xmlns:a16="http://schemas.microsoft.com/office/drawing/2014/main" id="{B89034D0-1E3C-3048-9549-0F58C43E2F3C}"/>
              </a:ext>
            </a:extLst>
          </p:cNvPr>
          <p:cNvSpPr/>
          <p:nvPr/>
        </p:nvSpPr>
        <p:spPr>
          <a:xfrm>
            <a:off x="2608023" y="4599432"/>
            <a:ext cx="819906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CB362E76-4C0D-3547-B276-F6C52D993DDF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2511">
            <a:off x="3144693" y="4756015"/>
            <a:ext cx="602315" cy="5331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8F56ABCE-0E53-D946-87A8-333A1C4A2AC7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322" y="4797152"/>
            <a:ext cx="630478" cy="4235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9A30F5A-9DD8-D348-97A2-4D881BE39233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187" y="4372597"/>
            <a:ext cx="680677" cy="4684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060B60CD-12DE-E74A-A9B6-8DCDA75921B4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019" y="2957790"/>
            <a:ext cx="775854" cy="640080"/>
          </a:xfrm>
          <a:prstGeom prst="rect">
            <a:avLst/>
          </a:pr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75854"/>
                      <a:gd name="connsiteY0" fmla="*/ 0 h 640080"/>
                      <a:gd name="connsiteX1" fmla="*/ 775854 w 775854"/>
                      <a:gd name="connsiteY1" fmla="*/ 0 h 640080"/>
                      <a:gd name="connsiteX2" fmla="*/ 775854 w 775854"/>
                      <a:gd name="connsiteY2" fmla="*/ 640080 h 640080"/>
                      <a:gd name="connsiteX3" fmla="*/ 0 w 775854"/>
                      <a:gd name="connsiteY3" fmla="*/ 640080 h 640080"/>
                      <a:gd name="connsiteX4" fmla="*/ 0 w 775854"/>
                      <a:gd name="connsiteY4" fmla="*/ 0 h 64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5854" h="640080" fill="none" extrusionOk="0">
                        <a:moveTo>
                          <a:pt x="0" y="0"/>
                        </a:moveTo>
                        <a:cubicBezTo>
                          <a:pt x="279117" y="-10369"/>
                          <a:pt x="493158" y="64085"/>
                          <a:pt x="775854" y="0"/>
                        </a:cubicBezTo>
                        <a:cubicBezTo>
                          <a:pt x="743319" y="95355"/>
                          <a:pt x="762355" y="569582"/>
                          <a:pt x="775854" y="640080"/>
                        </a:cubicBezTo>
                        <a:cubicBezTo>
                          <a:pt x="681665" y="579565"/>
                          <a:pt x="362965" y="702404"/>
                          <a:pt x="0" y="640080"/>
                        </a:cubicBezTo>
                        <a:cubicBezTo>
                          <a:pt x="-17102" y="403954"/>
                          <a:pt x="41723" y="214810"/>
                          <a:pt x="0" y="0"/>
                        </a:cubicBezTo>
                        <a:close/>
                      </a:path>
                      <a:path w="775854" h="640080" stroke="0" extrusionOk="0">
                        <a:moveTo>
                          <a:pt x="0" y="0"/>
                        </a:moveTo>
                        <a:cubicBezTo>
                          <a:pt x="201886" y="12484"/>
                          <a:pt x="474625" y="-31122"/>
                          <a:pt x="775854" y="0"/>
                        </a:cubicBezTo>
                        <a:cubicBezTo>
                          <a:pt x="755712" y="97787"/>
                          <a:pt x="821223" y="515050"/>
                          <a:pt x="775854" y="640080"/>
                        </a:cubicBezTo>
                        <a:cubicBezTo>
                          <a:pt x="602052" y="599278"/>
                          <a:pt x="265207" y="605508"/>
                          <a:pt x="0" y="640080"/>
                        </a:cubicBezTo>
                        <a:cubicBezTo>
                          <a:pt x="32481" y="470102"/>
                          <a:pt x="-55743" y="24281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C7D5FB-2F46-44D3-9540-FEF5099B9CA5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894">
            <a:off x="431136" y="1099534"/>
            <a:ext cx="313792" cy="243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21A328-3A7E-4784-BFE8-A55BAB5AE631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5636">
            <a:off x="624758" y="1517268"/>
            <a:ext cx="354710" cy="3217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 descr="A picture containing table, mirror&#10;&#10;Description automatically generated">
            <a:extLst>
              <a:ext uri="{FF2B5EF4-FFF2-40B4-BE49-F238E27FC236}">
                <a16:creationId xmlns:a16="http://schemas.microsoft.com/office/drawing/2014/main" id="{0B871085-1122-45F4-8A5C-2993BD75109A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7838" y="1078728"/>
            <a:ext cx="240779" cy="311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45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EBD55720-2C78-45E9-B0EC-634E3C507523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94027">
            <a:off x="1047056" y="1537066"/>
            <a:ext cx="369014" cy="2602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57" descr="A close up of a device&#10;&#10;Description automatically generated">
            <a:extLst>
              <a:ext uri="{FF2B5EF4-FFF2-40B4-BE49-F238E27FC236}">
                <a16:creationId xmlns:a16="http://schemas.microsoft.com/office/drawing/2014/main" id="{2171D4A9-E7A1-4C9A-BAA4-848A68B6D1A1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2312204" y="149138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FA72C4DC-F992-405C-AB2D-2B93C9C187DB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9495">
            <a:off x="4561346" y="1047847"/>
            <a:ext cx="457666" cy="411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63" descr="A picture containing stationary&#10;&#10;Description automatically generated">
            <a:extLst>
              <a:ext uri="{FF2B5EF4-FFF2-40B4-BE49-F238E27FC236}">
                <a16:creationId xmlns:a16="http://schemas.microsoft.com/office/drawing/2014/main" id="{4BB5B51B-D883-400E-9774-68F5D61D62F5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50197">
            <a:off x="4135336" y="1022094"/>
            <a:ext cx="445607" cy="411480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F87A68C-B2F3-4CD8-95CB-48C1F354A251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24313">
            <a:off x="4928328" y="1517314"/>
            <a:ext cx="359132" cy="270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B048C2E-8781-D74A-B27E-31E9AB94CD88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4580">
            <a:off x="6050232" y="1855921"/>
            <a:ext cx="433049" cy="3173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9C52E5B-F7D5-3645-87E9-7B0B13CD8AAF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1338">
            <a:off x="6630498" y="1917564"/>
            <a:ext cx="469576" cy="2571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CD0888AD-14DC-364D-BB05-377D5C30689D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297013" y="2227699"/>
            <a:ext cx="479727" cy="4221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E3F804D4-8584-3346-82FC-404EBEA022D7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4660">
            <a:off x="5811616" y="2761887"/>
            <a:ext cx="505453" cy="3686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2220C905-4027-B24A-8E33-74B8BEE0A18D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462" y="2608173"/>
            <a:ext cx="768681" cy="6468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67" descr="A picture containing table&#10;&#10;Description automatically generated">
            <a:extLst>
              <a:ext uri="{FF2B5EF4-FFF2-40B4-BE49-F238E27FC236}">
                <a16:creationId xmlns:a16="http://schemas.microsoft.com/office/drawing/2014/main" id="{4BF563B3-CAD3-45F7-B998-3331C17FB15A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3405" y="1060113"/>
            <a:ext cx="287177" cy="310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7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AAFCEA4-5229-467A-9DFE-64E27ED032A6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250" y="1105729"/>
            <a:ext cx="387040" cy="2490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08530E-821C-40D0-8E67-C05DA23AFE0E}"/>
              </a:ext>
            </a:extLst>
          </p:cNvPr>
          <p:cNvPicPr>
            <a:picLocks noChangeAspect="1"/>
          </p:cNvPicPr>
          <p:nvPr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67383">
            <a:off x="5460320" y="1501033"/>
            <a:ext cx="324777" cy="3136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6B09F655-7599-482B-9EA3-94B4D3864E94}"/>
              </a:ext>
            </a:extLst>
          </p:cNvPr>
          <p:cNvPicPr>
            <a:picLocks noChangeAspect="1"/>
          </p:cNvPicPr>
          <p:nvPr/>
        </p:nvPicPr>
        <p:blipFill>
          <a:blip r:embed="rId59" cstate="screen"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51122">
            <a:off x="1421601" y="1053443"/>
            <a:ext cx="424982" cy="411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1357AB52-BB54-4A2F-AC2C-6B00F3772919}"/>
              </a:ext>
            </a:extLst>
          </p:cNvPr>
          <p:cNvPicPr>
            <a:picLocks noChangeAspect="1"/>
          </p:cNvPicPr>
          <p:nvPr/>
        </p:nvPicPr>
        <p:blipFill>
          <a:blip r:embed="rId61" cstate="screen"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21752">
            <a:off x="1996857" y="1035366"/>
            <a:ext cx="436156" cy="411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6" name="Snip Same Side Corner Rectangle 205">
            <a:extLst>
              <a:ext uri="{FF2B5EF4-FFF2-40B4-BE49-F238E27FC236}">
                <a16:creationId xmlns:a16="http://schemas.microsoft.com/office/drawing/2014/main" id="{7F6760B6-64A3-8B4A-8833-FCD9421CC8F4}"/>
              </a:ext>
            </a:extLst>
          </p:cNvPr>
          <p:cNvSpPr/>
          <p:nvPr/>
        </p:nvSpPr>
        <p:spPr>
          <a:xfrm rot="10800000">
            <a:off x="3872649" y="1665334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672821DB-B34F-4BD4-BBBB-9F6C64E4E44B}"/>
              </a:ext>
            </a:extLst>
          </p:cNvPr>
          <p:cNvPicPr>
            <a:picLocks noChangeAspect="1"/>
          </p:cNvPicPr>
          <p:nvPr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677" y="1515211"/>
            <a:ext cx="534849" cy="329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65" descr="A close up of a device&#10;&#10;Description automatically generated">
            <a:extLst>
              <a:ext uri="{FF2B5EF4-FFF2-40B4-BE49-F238E27FC236}">
                <a16:creationId xmlns:a16="http://schemas.microsoft.com/office/drawing/2014/main" id="{B02B2F71-ACE6-4856-A52A-18C974F4620C}"/>
              </a:ext>
            </a:extLst>
          </p:cNvPr>
          <p:cNvPicPr>
            <a:picLocks noChangeAspect="1"/>
          </p:cNvPicPr>
          <p:nvPr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4583">
            <a:off x="4219933" y="1497269"/>
            <a:ext cx="527394" cy="344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D9EF6F3A-FEDC-4BBA-AD9C-B375AA1D3AF2}"/>
              </a:ext>
            </a:extLst>
          </p:cNvPr>
          <p:cNvPicPr>
            <a:picLocks noChangeAspect="1"/>
          </p:cNvPicPr>
          <p:nvPr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482" y="2268866"/>
            <a:ext cx="647544" cy="420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79" descr="A close up of a logo&#10;&#10;Description automatically generated">
            <a:extLst>
              <a:ext uri="{FF2B5EF4-FFF2-40B4-BE49-F238E27FC236}">
                <a16:creationId xmlns:a16="http://schemas.microsoft.com/office/drawing/2014/main" id="{A658C3F0-76E0-48F9-A916-0A49D33FC19E}"/>
              </a:ext>
            </a:extLst>
          </p:cNvPr>
          <p:cNvPicPr>
            <a:picLocks noChangeAspect="1"/>
          </p:cNvPicPr>
          <p:nvPr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3192">
            <a:off x="1964332" y="1875440"/>
            <a:ext cx="557247" cy="365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7" name="Snip Same Side Corner Rectangle 186">
            <a:extLst>
              <a:ext uri="{FF2B5EF4-FFF2-40B4-BE49-F238E27FC236}">
                <a16:creationId xmlns:a16="http://schemas.microsoft.com/office/drawing/2014/main" id="{264B4C13-B4F0-E344-88B3-D5E2FFCA90FC}"/>
              </a:ext>
            </a:extLst>
          </p:cNvPr>
          <p:cNvSpPr/>
          <p:nvPr/>
        </p:nvSpPr>
        <p:spPr>
          <a:xfrm rot="10800000">
            <a:off x="4362449" y="2071367"/>
            <a:ext cx="991176" cy="27791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8" name="Picture 4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40BD040-B732-4955-BFEB-B72E998BD4B0}"/>
              </a:ext>
            </a:extLst>
          </p:cNvPr>
          <p:cNvPicPr>
            <a:picLocks noChangeAspect="1"/>
          </p:cNvPicPr>
          <p:nvPr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20" y="1945231"/>
            <a:ext cx="316576" cy="289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81" descr="A picture containing mirror&#10;&#10;Description automatically generated">
            <a:extLst>
              <a:ext uri="{FF2B5EF4-FFF2-40B4-BE49-F238E27FC236}">
                <a16:creationId xmlns:a16="http://schemas.microsoft.com/office/drawing/2014/main" id="{0B7369C9-63DA-4B65-97C5-7487B60AB2AA}"/>
              </a:ext>
            </a:extLst>
          </p:cNvPr>
          <p:cNvPicPr>
            <a:picLocks noChangeAspect="1"/>
          </p:cNvPicPr>
          <p:nvPr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6460">
            <a:off x="3991427" y="1892520"/>
            <a:ext cx="558424" cy="338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7C77E334-17F4-46EA-AA66-79F51A809F44}"/>
              </a:ext>
            </a:extLst>
          </p:cNvPr>
          <p:cNvPicPr>
            <a:picLocks noChangeAspect="1"/>
          </p:cNvPicPr>
          <p:nvPr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801">
            <a:off x="5206416" y="1894891"/>
            <a:ext cx="368524" cy="365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0" name="TextBox 219">
            <a:extLst>
              <a:ext uri="{FF2B5EF4-FFF2-40B4-BE49-F238E27FC236}">
                <a16:creationId xmlns:a16="http://schemas.microsoft.com/office/drawing/2014/main" id="{4C6CD390-14E5-814A-B381-A7BA7CFCBF47}"/>
              </a:ext>
            </a:extLst>
          </p:cNvPr>
          <p:cNvSpPr txBox="1"/>
          <p:nvPr/>
        </p:nvSpPr>
        <p:spPr>
          <a:xfrm>
            <a:off x="826398" y="700043"/>
            <a:ext cx="148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FPC Waveguide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88449D9-E2D0-3D4B-9CDE-5C56C1655427}"/>
              </a:ext>
            </a:extLst>
          </p:cNvPr>
          <p:cNvSpPr txBox="1"/>
          <p:nvPr/>
        </p:nvSpPr>
        <p:spPr>
          <a:xfrm>
            <a:off x="4220803" y="704088"/>
            <a:ext cx="1731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H-HOM Waveguide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6B685F1-E8C6-8E4C-A158-C09A7B16857D}"/>
              </a:ext>
            </a:extLst>
          </p:cNvPr>
          <p:cNvSpPr txBox="1"/>
          <p:nvPr/>
        </p:nvSpPr>
        <p:spPr>
          <a:xfrm>
            <a:off x="2808015" y="703651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End Cap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DB30C34-2E03-B94C-8D5D-1737694BDD4F}"/>
              </a:ext>
            </a:extLst>
          </p:cNvPr>
          <p:cNvSpPr txBox="1"/>
          <p:nvPr/>
        </p:nvSpPr>
        <p:spPr>
          <a:xfrm>
            <a:off x="8586405" y="177359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Pole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BA84576-D571-5648-A65C-86E4F10A40E3}"/>
              </a:ext>
            </a:extLst>
          </p:cNvPr>
          <p:cNvSpPr txBox="1"/>
          <p:nvPr/>
        </p:nvSpPr>
        <p:spPr>
          <a:xfrm>
            <a:off x="2092116" y="6531445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V-HOM Waveguide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DF6CEA2F-A0D1-E148-ADE7-FCB7A4FFAB77}"/>
              </a:ext>
            </a:extLst>
          </p:cNvPr>
          <p:cNvSpPr txBox="1"/>
          <p:nvPr/>
        </p:nvSpPr>
        <p:spPr>
          <a:xfrm>
            <a:off x="5125539" y="6181344"/>
            <a:ext cx="1015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Pick Up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C2F8526-E712-9746-886B-5A459E9DEFEF}"/>
              </a:ext>
            </a:extLst>
          </p:cNvPr>
          <p:cNvSpPr txBox="1"/>
          <p:nvPr/>
        </p:nvSpPr>
        <p:spPr>
          <a:xfrm>
            <a:off x="8446139" y="2870977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Corner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99D3B05-209A-6246-B805-28455E4FF0E5}"/>
              </a:ext>
            </a:extLst>
          </p:cNvPr>
          <p:cNvSpPr txBox="1"/>
          <p:nvPr/>
        </p:nvSpPr>
        <p:spPr>
          <a:xfrm>
            <a:off x="7650041" y="3908242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596B66B-D7DB-384F-B2C6-FBEF21864EB7}"/>
              </a:ext>
            </a:extLst>
          </p:cNvPr>
          <p:cNvSpPr txBox="1"/>
          <p:nvPr/>
        </p:nvSpPr>
        <p:spPr>
          <a:xfrm>
            <a:off x="7549452" y="4754880"/>
            <a:ext cx="1200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Racetrack</a:t>
            </a:r>
          </a:p>
          <a:p>
            <a:r>
              <a:rPr lang="en-US" sz="1400" dirty="0">
                <a:solidFill>
                  <a:srgbClr val="0092BD"/>
                </a:solidFill>
              </a:rPr>
              <a:t>&amp; Tuning Pin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618D5346-3C91-F14F-8A44-EB40B3F71D66}"/>
              </a:ext>
            </a:extLst>
          </p:cNvPr>
          <p:cNvSpPr txBox="1"/>
          <p:nvPr/>
        </p:nvSpPr>
        <p:spPr>
          <a:xfrm>
            <a:off x="6543496" y="6183789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Beam Axis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0F49454-9EC0-334B-A4A1-DC208B255889}"/>
              </a:ext>
            </a:extLst>
          </p:cNvPr>
          <p:cNvSpPr txBox="1"/>
          <p:nvPr/>
        </p:nvSpPr>
        <p:spPr>
          <a:xfrm>
            <a:off x="6091278" y="1536449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Beam Axis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6BB972-E99A-4E44-8D47-375555B1F618}"/>
              </a:ext>
            </a:extLst>
          </p:cNvPr>
          <p:cNvPicPr>
            <a:picLocks noChangeAspect="1"/>
          </p:cNvPicPr>
          <p:nvPr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039" y="2187629"/>
            <a:ext cx="606804" cy="3945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3C0C27B4-6479-4954-BDD6-CCE1789D48B6}"/>
              </a:ext>
            </a:extLst>
          </p:cNvPr>
          <p:cNvPicPr>
            <a:picLocks noChangeAspect="1"/>
          </p:cNvPicPr>
          <p:nvPr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024" y="2270636"/>
            <a:ext cx="705056" cy="462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3B5E82D9-AD4D-6541-A227-2F6751C2DEE4}"/>
              </a:ext>
            </a:extLst>
          </p:cNvPr>
          <p:cNvCxnSpPr>
            <a:cxnSpLocks/>
          </p:cNvCxnSpPr>
          <p:nvPr/>
        </p:nvCxnSpPr>
        <p:spPr>
          <a:xfrm flipH="1">
            <a:off x="2800425" y="3693182"/>
            <a:ext cx="3624204" cy="0"/>
          </a:xfrm>
          <a:prstGeom prst="straightConnector1">
            <a:avLst/>
          </a:prstGeom>
          <a:ln w="69850"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7" name="Picture 236" descr="A close up of a device&#10;&#10;Description automatically generated">
            <a:extLst>
              <a:ext uri="{FF2B5EF4-FFF2-40B4-BE49-F238E27FC236}">
                <a16:creationId xmlns:a16="http://schemas.microsoft.com/office/drawing/2014/main" id="{194E7091-0307-C042-96D7-DD172FDD44DF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3675725" y="149285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1" name="Picture 240" descr="A close up of a device&#10;&#10;Description automatically generated">
            <a:extLst>
              <a:ext uri="{FF2B5EF4-FFF2-40B4-BE49-F238E27FC236}">
                <a16:creationId xmlns:a16="http://schemas.microsoft.com/office/drawing/2014/main" id="{53C4244F-CF86-3048-B5C0-5F0BB21E5D50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4152871" y="579180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6A32E7B5-B689-714B-8E6C-0EF4CB0FD3C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550408" y="2240280"/>
            <a:ext cx="516832" cy="328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0FCB7-A312-4E49-BEFD-FD9216D2A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883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91B9F751-AC95-4DDC-A95F-B0B61710F5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56999"/>
            <a:ext cx="4258816" cy="2935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33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RFD Prototype Cavities Fabrication at </a:t>
            </a:r>
            <a:r>
              <a:rPr lang="en-US" sz="2400" dirty="0" err="1"/>
              <a:t>Zanon</a:t>
            </a:r>
            <a:r>
              <a:rPr lang="en-US" sz="2400" dirty="0"/>
              <a:t>: </a:t>
            </a:r>
            <a:r>
              <a:rPr lang="en-US" sz="2400" i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84" y="1012873"/>
            <a:ext cx="4392488" cy="504577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sz="2200" b="1" dirty="0">
                <a:solidFill>
                  <a:srgbClr val="5A5A5A"/>
                </a:solidFill>
              </a:rPr>
              <a:t>Design for fabrication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AUP RFD Prototypes Cut-Out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Assembly Strategy</a:t>
            </a:r>
          </a:p>
          <a:p>
            <a:pPr lvl="1">
              <a:buFont typeface="Wingdings" pitchFamily="2" charset="2"/>
              <a:buChar char="ü"/>
            </a:pPr>
            <a:r>
              <a:rPr lang="en-US" sz="1900" dirty="0">
                <a:solidFill>
                  <a:srgbClr val="5A5A5A"/>
                </a:solidFill>
              </a:rPr>
              <a:t>Drawing Status (back-up)</a:t>
            </a:r>
          </a:p>
          <a:p>
            <a:pPr marL="57150" indent="0">
              <a:buNone/>
            </a:pPr>
            <a:endParaRPr lang="en-US" sz="2600" b="1" dirty="0">
              <a:solidFill>
                <a:srgbClr val="FF0000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Fabrication Status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Forming, Machining &amp; EBW Tools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Manufacturing Results Summary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Waveguide Boxes Example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V-HOM Extrusion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Beam Axis extrusion test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Deep Drawing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Insert Machining Test</a:t>
            </a:r>
          </a:p>
          <a:p>
            <a:pPr lvl="1"/>
            <a:r>
              <a:rPr lang="en-US" sz="1900" dirty="0">
                <a:solidFill>
                  <a:srgbClr val="5A5A5A"/>
                </a:solidFill>
              </a:rPr>
              <a:t>Next steps &amp; Pics</a:t>
            </a: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QA documentation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Actual Status</a:t>
            </a:r>
          </a:p>
          <a:p>
            <a:pPr lvl="1"/>
            <a:r>
              <a:rPr lang="en-US" sz="1800" dirty="0">
                <a:solidFill>
                  <a:srgbClr val="5A5A5A"/>
                </a:solidFill>
              </a:rPr>
              <a:t>MTF Status</a:t>
            </a:r>
          </a:p>
          <a:p>
            <a:endParaRPr lang="en-US" sz="2200" b="1" dirty="0">
              <a:solidFill>
                <a:srgbClr val="5A5A5A"/>
              </a:solidFill>
            </a:endParaRPr>
          </a:p>
          <a:p>
            <a:r>
              <a:rPr lang="en-US" sz="2200" b="1" dirty="0">
                <a:solidFill>
                  <a:srgbClr val="5A5A5A"/>
                </a:solidFill>
              </a:rPr>
              <a:t>Summary</a:t>
            </a: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sz="2200" b="1" dirty="0">
              <a:solidFill>
                <a:srgbClr val="676767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B87ED9-CCEC-C74F-8DB8-8F4A3D828BBF}"/>
              </a:ext>
            </a:extLst>
          </p:cNvPr>
          <p:cNvSpPr/>
          <p:nvPr/>
        </p:nvSpPr>
        <p:spPr>
          <a:xfrm>
            <a:off x="683568" y="836712"/>
            <a:ext cx="3456384" cy="115212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692C62-EBF3-7148-81E0-8C43AA87CF47}"/>
              </a:ext>
            </a:extLst>
          </p:cNvPr>
          <p:cNvSpPr/>
          <p:nvPr/>
        </p:nvSpPr>
        <p:spPr>
          <a:xfrm>
            <a:off x="611560" y="4581127"/>
            <a:ext cx="3456384" cy="144016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AF7D5-4A6A-DE46-AD20-078071EC3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13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C956EC7-3CE7-4BC5-BFBE-22049F9F3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pPr algn="l"/>
            <a:r>
              <a:rPr lang="en-US" sz="2400" dirty="0"/>
              <a:t>Fabrication Status: </a:t>
            </a:r>
            <a:r>
              <a:rPr lang="en-US" sz="2400" i="1" dirty="0"/>
              <a:t>Forming, Machining &amp; EBW Tools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2817F74-517E-48E5-B4E7-6A09ADA331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401264"/>
              </p:ext>
            </p:extLst>
          </p:nvPr>
        </p:nvGraphicFramePr>
        <p:xfrm>
          <a:off x="467544" y="668652"/>
          <a:ext cx="5256582" cy="5360268"/>
        </p:xfrm>
        <a:graphic>
          <a:graphicData uri="http://schemas.openxmlformats.org/drawingml/2006/table">
            <a:tbl>
              <a:tblPr firstRow="1" bandRow="1">
                <a:effectLst/>
                <a:tableStyleId>{6E25E649-3F16-4E02-A733-19D2CDBF48F0}</a:tableStyleId>
              </a:tblPr>
              <a:tblGrid>
                <a:gridCol w="1394982">
                  <a:extLst>
                    <a:ext uri="{9D8B030D-6E8A-4147-A177-3AD203B41FA5}">
                      <a16:colId xmlns:a16="http://schemas.microsoft.com/office/drawing/2014/main" val="3364805855"/>
                    </a:ext>
                  </a:extLst>
                </a:gridCol>
                <a:gridCol w="1910934">
                  <a:extLst>
                    <a:ext uri="{9D8B030D-6E8A-4147-A177-3AD203B41FA5}">
                      <a16:colId xmlns:a16="http://schemas.microsoft.com/office/drawing/2014/main" val="3802222669"/>
                    </a:ext>
                  </a:extLst>
                </a:gridCol>
                <a:gridCol w="1950666">
                  <a:extLst>
                    <a:ext uri="{9D8B030D-6E8A-4147-A177-3AD203B41FA5}">
                      <a16:colId xmlns:a16="http://schemas.microsoft.com/office/drawing/2014/main" val="3457562495"/>
                    </a:ext>
                  </a:extLst>
                </a:gridCol>
              </a:tblGrid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Components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Description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Drawing Status (E. </a:t>
                      </a:r>
                      <a:r>
                        <a:rPr lang="en-US" sz="1200" u="none" strike="noStrike" dirty="0" err="1">
                          <a:effectLst/>
                        </a:rPr>
                        <a:t>Zanon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774354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kern="1200" dirty="0">
                          <a:solidFill>
                            <a:srgbClr val="5A5A5A"/>
                          </a:solidFill>
                          <a:effectLst/>
                        </a:rPr>
                        <a:t>RFD Bare Cavity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kern="1200" dirty="0">
                          <a:solidFill>
                            <a:srgbClr val="5A5A5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EBW Tool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99045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Corner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Forming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45206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Machining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716809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kern="1200" dirty="0">
                          <a:solidFill>
                            <a:srgbClr val="5A5A5A"/>
                          </a:solidFill>
                          <a:effectLst/>
                        </a:rPr>
                        <a:t>Pole</a:t>
                      </a:r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Deep Drawing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417641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Machining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724586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Pole + Corner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Machining &amp; EBW Tool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233512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Half Main Body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Forming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075369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676767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Machining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988344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Tuning Band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Machining &amp; EBW Tool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723931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Main Body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Machining &amp; EBW Tool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227383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End Caps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Forming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064207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Machining &amp; EBW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143124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Beam Axis Extremities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262070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H-HOM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Boxes Forming Tools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960761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Machining &amp; 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688194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H-HOM Extremities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022941"/>
                  </a:ext>
                </a:extLst>
              </a:tr>
              <a:tr h="22821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V-HOM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Boxes Forming Tools</a:t>
                      </a:r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0630"/>
                  </a:ext>
                </a:extLst>
              </a:tr>
              <a:tr h="228218"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Machining &amp; 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021863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V-HOM Extremities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016202"/>
                  </a:ext>
                </a:extLst>
              </a:tr>
              <a:tr h="278508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FPC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u="none" strike="noStrike" dirty="0">
                          <a:solidFill>
                            <a:srgbClr val="5A5A5A"/>
                          </a:solidFill>
                          <a:effectLst/>
                        </a:rPr>
                        <a:t>Boxes Forming Tools</a:t>
                      </a:r>
                      <a:endParaRPr lang="en-US" dirty="0">
                        <a:solidFill>
                          <a:srgbClr val="5A5A5A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660164"/>
                  </a:ext>
                </a:extLst>
              </a:tr>
              <a:tr h="278508">
                <a:tc vMerge="1"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5A5A5A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>
                          <a:solidFill>
                            <a:srgbClr val="5A5A5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Machining &amp; 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328159"/>
                  </a:ext>
                </a:extLst>
              </a:tr>
              <a:tr h="228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FPC Extremities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9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5A5A5A"/>
                          </a:solidFill>
                          <a:effectLst/>
                          <a:latin typeface="+mn-lt"/>
                        </a:rPr>
                        <a:t>EBW Tools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u="none" strike="noStrike" kern="1200" dirty="0">
                        <a:solidFill>
                          <a:srgbClr val="5A5A5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3404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641A8F0-1AC7-4F17-B4A8-C14765B403B1}"/>
              </a:ext>
            </a:extLst>
          </p:cNvPr>
          <p:cNvSpPr txBox="1"/>
          <p:nvPr/>
        </p:nvSpPr>
        <p:spPr>
          <a:xfrm>
            <a:off x="6121805" y="2459795"/>
            <a:ext cx="4304348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Tool validated after Niobium tests</a:t>
            </a:r>
            <a:endParaRPr lang="en-US" sz="2400" dirty="0">
              <a:solidFill>
                <a:srgbClr val="5A5A5A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B4F2C6-F04D-9340-B366-B6A9147090FF}"/>
              </a:ext>
            </a:extLst>
          </p:cNvPr>
          <p:cNvSpPr txBox="1">
            <a:spLocks/>
          </p:cNvSpPr>
          <p:nvPr/>
        </p:nvSpPr>
        <p:spPr>
          <a:xfrm>
            <a:off x="6123045" y="3154132"/>
            <a:ext cx="2395260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Manufacturing ongoing</a:t>
            </a:r>
            <a:endParaRPr lang="en-US" sz="2400" dirty="0">
              <a:solidFill>
                <a:srgbClr val="5A5A5A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B5929BE-681E-304B-BDA5-E587CC270DE9}"/>
              </a:ext>
            </a:extLst>
          </p:cNvPr>
          <p:cNvSpPr/>
          <p:nvPr/>
        </p:nvSpPr>
        <p:spPr>
          <a:xfrm>
            <a:off x="5788197" y="3148215"/>
            <a:ext cx="320040" cy="32004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02EC2F5F-92E6-7148-B3DC-90993D544A2A}"/>
              </a:ext>
            </a:extLst>
          </p:cNvPr>
          <p:cNvSpPr/>
          <p:nvPr/>
        </p:nvSpPr>
        <p:spPr>
          <a:xfrm>
            <a:off x="5801765" y="2463787"/>
            <a:ext cx="320040" cy="32004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D7A829-F7B6-F54A-9D06-0BF356D1E748}"/>
              </a:ext>
            </a:extLst>
          </p:cNvPr>
          <p:cNvSpPr/>
          <p:nvPr/>
        </p:nvSpPr>
        <p:spPr>
          <a:xfrm>
            <a:off x="5788624" y="3832644"/>
            <a:ext cx="320040" cy="320040"/>
          </a:xfrm>
          <a:prstGeom prst="roundRect">
            <a:avLst/>
          </a:prstGeom>
          <a:solidFill>
            <a:srgbClr val="FF7E7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AC3E98-0DE1-D940-A0EE-C206487352A2}"/>
              </a:ext>
            </a:extLst>
          </p:cNvPr>
          <p:cNvSpPr txBox="1">
            <a:spLocks/>
          </p:cNvSpPr>
          <p:nvPr/>
        </p:nvSpPr>
        <p:spPr>
          <a:xfrm>
            <a:off x="6108237" y="3830821"/>
            <a:ext cx="2395260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Not Machined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17" name="Picture 16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7C10DC32-13EF-D84E-A76F-CCD25D270B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673469"/>
            <a:ext cx="3112825" cy="1583104"/>
          </a:xfrm>
          <a:prstGeom prst="rect">
            <a:avLst/>
          </a:prstGeom>
        </p:spPr>
      </p:pic>
      <p:pic>
        <p:nvPicPr>
          <p:cNvPr id="18" name="Picture 17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C01B0E96-CC45-D543-A8FA-3F560D2AEB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61"/>
          <a:stretch/>
        </p:blipFill>
        <p:spPr>
          <a:xfrm>
            <a:off x="7583394" y="4347392"/>
            <a:ext cx="1325567" cy="1655425"/>
          </a:xfrm>
          <a:prstGeom prst="rect">
            <a:avLst/>
          </a:prstGeom>
          <a:effectLst/>
        </p:spPr>
      </p:pic>
      <p:pic>
        <p:nvPicPr>
          <p:cNvPr id="19" name="Picture 18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313D51F7-AEBA-BF4C-8846-664659E939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362818"/>
            <a:ext cx="1728192" cy="1655425"/>
          </a:xfrm>
          <a:prstGeom prst="rect">
            <a:avLst/>
          </a:prstGeom>
          <a:effectLst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C501FE-3EE3-7546-81FE-CEE9514C8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0BBC98-6474-5B4D-BC16-4C4C3AD0224A}"/>
              </a:ext>
            </a:extLst>
          </p:cNvPr>
          <p:cNvSpPr txBox="1"/>
          <p:nvPr/>
        </p:nvSpPr>
        <p:spPr>
          <a:xfrm>
            <a:off x="1811356" y="6107703"/>
            <a:ext cx="5494511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i="1" u="sng" dirty="0">
                <a:solidFill>
                  <a:srgbClr val="5A5A5A"/>
                </a:solidFill>
              </a:rPr>
              <a:t>NOTA</a:t>
            </a:r>
            <a:r>
              <a:rPr lang="en-US" sz="1400" b="1" i="1" dirty="0">
                <a:solidFill>
                  <a:srgbClr val="5A5A5A"/>
                </a:solidFill>
              </a:rPr>
              <a:t>:</a:t>
            </a:r>
            <a:r>
              <a:rPr lang="en-US" sz="1400" b="1" dirty="0">
                <a:solidFill>
                  <a:srgbClr val="5A5A5A"/>
                </a:solidFill>
              </a:rPr>
              <a:t> </a:t>
            </a:r>
            <a:r>
              <a:rPr lang="en-US" sz="1400" dirty="0">
                <a:solidFill>
                  <a:srgbClr val="5A5A5A"/>
                </a:solidFill>
              </a:rPr>
              <a:t>Forming Tools based on CERN RFD prototype experience.</a:t>
            </a:r>
            <a:endParaRPr lang="en-US" sz="24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015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nip Same Side Corner Rectangle 187">
            <a:extLst>
              <a:ext uri="{FF2B5EF4-FFF2-40B4-BE49-F238E27FC236}">
                <a16:creationId xmlns:a16="http://schemas.microsoft.com/office/drawing/2014/main" id="{0A2660F8-8185-3948-BD99-D21A91BC9B8B}"/>
              </a:ext>
            </a:extLst>
          </p:cNvPr>
          <p:cNvSpPr/>
          <p:nvPr/>
        </p:nvSpPr>
        <p:spPr>
          <a:xfrm rot="10800000">
            <a:off x="1634092" y="2353400"/>
            <a:ext cx="3216957" cy="5445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Snip Same Side Corner Rectangle 185">
            <a:extLst>
              <a:ext uri="{FF2B5EF4-FFF2-40B4-BE49-F238E27FC236}">
                <a16:creationId xmlns:a16="http://schemas.microsoft.com/office/drawing/2014/main" id="{2632865D-1128-E146-BB40-CAD237E04144}"/>
              </a:ext>
            </a:extLst>
          </p:cNvPr>
          <p:cNvSpPr/>
          <p:nvPr/>
        </p:nvSpPr>
        <p:spPr>
          <a:xfrm rot="10800000">
            <a:off x="1042314" y="2073480"/>
            <a:ext cx="1182101" cy="281791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0" name="Snip Same Side Corner Rectangle 239">
            <a:extLst>
              <a:ext uri="{FF2B5EF4-FFF2-40B4-BE49-F238E27FC236}">
                <a16:creationId xmlns:a16="http://schemas.microsoft.com/office/drawing/2014/main" id="{A77D271F-E249-7B43-97D3-494C233A2D0D}"/>
              </a:ext>
            </a:extLst>
          </p:cNvPr>
          <p:cNvSpPr/>
          <p:nvPr/>
        </p:nvSpPr>
        <p:spPr>
          <a:xfrm rot="10800000">
            <a:off x="4266405" y="1241106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9" name="Snip Same Side Corner Rectangle 238">
            <a:extLst>
              <a:ext uri="{FF2B5EF4-FFF2-40B4-BE49-F238E27FC236}">
                <a16:creationId xmlns:a16="http://schemas.microsoft.com/office/drawing/2014/main" id="{F083EC66-A27D-7D4C-9848-E79B536413F1}"/>
              </a:ext>
            </a:extLst>
          </p:cNvPr>
          <p:cNvSpPr/>
          <p:nvPr/>
        </p:nvSpPr>
        <p:spPr>
          <a:xfrm rot="10800000">
            <a:off x="5390678" y="1228219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8" name="Snip Same Side Corner Rectangle 237">
            <a:extLst>
              <a:ext uri="{FF2B5EF4-FFF2-40B4-BE49-F238E27FC236}">
                <a16:creationId xmlns:a16="http://schemas.microsoft.com/office/drawing/2014/main" id="{85A9587E-A4C8-6E4A-8D8E-3BE5494A3BE1}"/>
              </a:ext>
            </a:extLst>
          </p:cNvPr>
          <p:cNvSpPr/>
          <p:nvPr/>
        </p:nvSpPr>
        <p:spPr>
          <a:xfrm rot="10800000">
            <a:off x="5082792" y="1658447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r>
              <a:rPr lang="en-US" sz="2400" dirty="0"/>
              <a:t>Fabrication Status: </a:t>
            </a:r>
            <a:r>
              <a:rPr lang="en-US" sz="2400" i="1" dirty="0"/>
              <a:t>Manufacturing Results Summary</a:t>
            </a:r>
          </a:p>
        </p:txBody>
      </p:sp>
      <p:sp>
        <p:nvSpPr>
          <p:cNvPr id="212" name="Snip Same Side Corner Rectangle 211">
            <a:extLst>
              <a:ext uri="{FF2B5EF4-FFF2-40B4-BE49-F238E27FC236}">
                <a16:creationId xmlns:a16="http://schemas.microsoft.com/office/drawing/2014/main" id="{FF8A1DCD-2EC1-5648-9923-603941E8FF79}"/>
              </a:ext>
            </a:extLst>
          </p:cNvPr>
          <p:cNvSpPr/>
          <p:nvPr/>
        </p:nvSpPr>
        <p:spPr>
          <a:xfrm rot="16200000">
            <a:off x="7844360" y="1996935"/>
            <a:ext cx="1011104" cy="575626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1" name="Snip Same Side Corner Rectangle 210">
            <a:extLst>
              <a:ext uri="{FF2B5EF4-FFF2-40B4-BE49-F238E27FC236}">
                <a16:creationId xmlns:a16="http://schemas.microsoft.com/office/drawing/2014/main" id="{C899ECBA-04CF-3747-9F29-BD2CAD6E5D73}"/>
              </a:ext>
            </a:extLst>
          </p:cNvPr>
          <p:cNvSpPr/>
          <p:nvPr/>
        </p:nvSpPr>
        <p:spPr>
          <a:xfrm rot="16200000">
            <a:off x="7212676" y="2596658"/>
            <a:ext cx="1150206" cy="54864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0" name="Snip Same Side Corner Rectangle 209">
            <a:extLst>
              <a:ext uri="{FF2B5EF4-FFF2-40B4-BE49-F238E27FC236}">
                <a16:creationId xmlns:a16="http://schemas.microsoft.com/office/drawing/2014/main" id="{490FBB5D-019D-EC4B-B4E9-749B7FC1C6DD}"/>
              </a:ext>
            </a:extLst>
          </p:cNvPr>
          <p:cNvSpPr/>
          <p:nvPr/>
        </p:nvSpPr>
        <p:spPr>
          <a:xfrm rot="16200000">
            <a:off x="6326407" y="3478582"/>
            <a:ext cx="1728191" cy="62091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9" name="Snip Same Side Corner Rectangle 208">
            <a:extLst>
              <a:ext uri="{FF2B5EF4-FFF2-40B4-BE49-F238E27FC236}">
                <a16:creationId xmlns:a16="http://schemas.microsoft.com/office/drawing/2014/main" id="{3CE40C67-D929-8744-9A2A-B75B716CC91E}"/>
              </a:ext>
            </a:extLst>
          </p:cNvPr>
          <p:cNvSpPr/>
          <p:nvPr/>
        </p:nvSpPr>
        <p:spPr>
          <a:xfrm>
            <a:off x="3017977" y="4139700"/>
            <a:ext cx="2615315" cy="46045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8" name="Snip Same Side Corner Rectangle 207">
            <a:extLst>
              <a:ext uri="{FF2B5EF4-FFF2-40B4-BE49-F238E27FC236}">
                <a16:creationId xmlns:a16="http://schemas.microsoft.com/office/drawing/2014/main" id="{226C4D13-FF16-274B-835C-742FC4068396}"/>
              </a:ext>
            </a:extLst>
          </p:cNvPr>
          <p:cNvSpPr/>
          <p:nvPr/>
        </p:nvSpPr>
        <p:spPr>
          <a:xfrm rot="10800000">
            <a:off x="3065751" y="1235681"/>
            <a:ext cx="443539" cy="1029734"/>
          </a:xfrm>
          <a:prstGeom prst="snip2SameRect">
            <a:avLst>
              <a:gd name="adj1" fmla="val 49999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9" name="Snip Same Side Corner Rectangle 178">
            <a:extLst>
              <a:ext uri="{FF2B5EF4-FFF2-40B4-BE49-F238E27FC236}">
                <a16:creationId xmlns:a16="http://schemas.microsoft.com/office/drawing/2014/main" id="{F8192505-F3CF-C44E-9AD6-8705A406FFD6}"/>
              </a:ext>
            </a:extLst>
          </p:cNvPr>
          <p:cNvSpPr/>
          <p:nvPr/>
        </p:nvSpPr>
        <p:spPr>
          <a:xfrm rot="10800000">
            <a:off x="1634092" y="1239928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Snip Same Side Corner Rectangle 199">
            <a:extLst>
              <a:ext uri="{FF2B5EF4-FFF2-40B4-BE49-F238E27FC236}">
                <a16:creationId xmlns:a16="http://schemas.microsoft.com/office/drawing/2014/main" id="{D7D87B66-0D7B-E042-AA33-98E974B9A91C}"/>
              </a:ext>
            </a:extLst>
          </p:cNvPr>
          <p:cNvSpPr/>
          <p:nvPr/>
        </p:nvSpPr>
        <p:spPr>
          <a:xfrm>
            <a:off x="6759833" y="5522863"/>
            <a:ext cx="504639" cy="457200"/>
          </a:xfrm>
          <a:prstGeom prst="snip2SameRect">
            <a:avLst>
              <a:gd name="adj1" fmla="val 35047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Snip Same Side Corner Rectangle 192">
            <a:extLst>
              <a:ext uri="{FF2B5EF4-FFF2-40B4-BE49-F238E27FC236}">
                <a16:creationId xmlns:a16="http://schemas.microsoft.com/office/drawing/2014/main" id="{AFD6B1BF-E252-DD4C-B355-AA0225B70336}"/>
              </a:ext>
            </a:extLst>
          </p:cNvPr>
          <p:cNvSpPr/>
          <p:nvPr/>
        </p:nvSpPr>
        <p:spPr>
          <a:xfrm>
            <a:off x="3445025" y="5925749"/>
            <a:ext cx="590721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Snip Same Side Corner Rectangle 200">
            <a:extLst>
              <a:ext uri="{FF2B5EF4-FFF2-40B4-BE49-F238E27FC236}">
                <a16:creationId xmlns:a16="http://schemas.microsoft.com/office/drawing/2014/main" id="{66189DB5-B5E2-CE4E-8588-A45528CFBEA0}"/>
              </a:ext>
            </a:extLst>
          </p:cNvPr>
          <p:cNvSpPr/>
          <p:nvPr/>
        </p:nvSpPr>
        <p:spPr>
          <a:xfrm>
            <a:off x="6372200" y="5056958"/>
            <a:ext cx="634397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4" name="Snip Same Side Corner Rectangle 203">
            <a:extLst>
              <a:ext uri="{FF2B5EF4-FFF2-40B4-BE49-F238E27FC236}">
                <a16:creationId xmlns:a16="http://schemas.microsoft.com/office/drawing/2014/main" id="{672C011D-9986-1049-8D1C-D90C183F038F}"/>
              </a:ext>
            </a:extLst>
          </p:cNvPr>
          <p:cNvSpPr/>
          <p:nvPr/>
        </p:nvSpPr>
        <p:spPr>
          <a:xfrm>
            <a:off x="4951590" y="4600153"/>
            <a:ext cx="1727568" cy="4587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2" name="Snip Same Side Corner Rectangle 201">
            <a:extLst>
              <a:ext uri="{FF2B5EF4-FFF2-40B4-BE49-F238E27FC236}">
                <a16:creationId xmlns:a16="http://schemas.microsoft.com/office/drawing/2014/main" id="{F9FA67F2-7458-9449-B4EB-E57637BE070C}"/>
              </a:ext>
            </a:extLst>
          </p:cNvPr>
          <p:cNvSpPr/>
          <p:nvPr/>
        </p:nvSpPr>
        <p:spPr>
          <a:xfrm>
            <a:off x="5179903" y="5522011"/>
            <a:ext cx="688241" cy="457200"/>
          </a:xfrm>
          <a:prstGeom prst="snip2SameRect">
            <a:avLst>
              <a:gd name="adj1" fmla="val 36916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3" name="Snip Same Side Corner Rectangle 202">
            <a:extLst>
              <a:ext uri="{FF2B5EF4-FFF2-40B4-BE49-F238E27FC236}">
                <a16:creationId xmlns:a16="http://schemas.microsoft.com/office/drawing/2014/main" id="{C53528A5-EEA1-0547-B16B-A6F6E5AFEBE4}"/>
              </a:ext>
            </a:extLst>
          </p:cNvPr>
          <p:cNvSpPr/>
          <p:nvPr/>
        </p:nvSpPr>
        <p:spPr>
          <a:xfrm>
            <a:off x="4624236" y="5058437"/>
            <a:ext cx="802265" cy="4587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Snip Same Side Corner Rectangle 191">
            <a:extLst>
              <a:ext uri="{FF2B5EF4-FFF2-40B4-BE49-F238E27FC236}">
                <a16:creationId xmlns:a16="http://schemas.microsoft.com/office/drawing/2014/main" id="{7B22C253-71E8-9748-B10B-52B0F366615F}"/>
              </a:ext>
            </a:extLst>
          </p:cNvPr>
          <p:cNvSpPr/>
          <p:nvPr/>
        </p:nvSpPr>
        <p:spPr>
          <a:xfrm rot="10800000">
            <a:off x="3284583" y="2901702"/>
            <a:ext cx="2802910" cy="462386"/>
          </a:xfrm>
          <a:prstGeom prst="snip2SameRect">
            <a:avLst>
              <a:gd name="adj1" fmla="val 3077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Snip Same Side Corner Rectangle 194">
            <a:extLst>
              <a:ext uri="{FF2B5EF4-FFF2-40B4-BE49-F238E27FC236}">
                <a16:creationId xmlns:a16="http://schemas.microsoft.com/office/drawing/2014/main" id="{A0817D25-B1CF-AF46-89A8-BB7F79F813C1}"/>
              </a:ext>
            </a:extLst>
          </p:cNvPr>
          <p:cNvSpPr/>
          <p:nvPr/>
        </p:nvSpPr>
        <p:spPr>
          <a:xfrm>
            <a:off x="1727284" y="5932208"/>
            <a:ext cx="546592" cy="457200"/>
          </a:xfrm>
          <a:prstGeom prst="snip2SameRect">
            <a:avLst>
              <a:gd name="adj1" fmla="val 40654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7" name="Snip Same Side Corner Rectangle 196">
            <a:extLst>
              <a:ext uri="{FF2B5EF4-FFF2-40B4-BE49-F238E27FC236}">
                <a16:creationId xmlns:a16="http://schemas.microsoft.com/office/drawing/2014/main" id="{A1465847-7534-7048-8A54-8B1860BC04EC}"/>
              </a:ext>
            </a:extLst>
          </p:cNvPr>
          <p:cNvSpPr/>
          <p:nvPr/>
        </p:nvSpPr>
        <p:spPr>
          <a:xfrm>
            <a:off x="1996921" y="5462793"/>
            <a:ext cx="1191879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Snip Same Side Corner Rectangle 193">
            <a:extLst>
              <a:ext uri="{FF2B5EF4-FFF2-40B4-BE49-F238E27FC236}">
                <a16:creationId xmlns:a16="http://schemas.microsoft.com/office/drawing/2014/main" id="{08EFAAB0-CC14-6641-8B8A-9E40460E8B47}"/>
              </a:ext>
            </a:extLst>
          </p:cNvPr>
          <p:cNvSpPr/>
          <p:nvPr/>
        </p:nvSpPr>
        <p:spPr>
          <a:xfrm>
            <a:off x="3743405" y="5462793"/>
            <a:ext cx="560734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8" name="Snip Same Side Corner Rectangle 197">
            <a:extLst>
              <a:ext uri="{FF2B5EF4-FFF2-40B4-BE49-F238E27FC236}">
                <a16:creationId xmlns:a16="http://schemas.microsoft.com/office/drawing/2014/main" id="{596CB7B2-BC8F-A74B-B039-8B78DDA97D9C}"/>
              </a:ext>
            </a:extLst>
          </p:cNvPr>
          <p:cNvSpPr/>
          <p:nvPr/>
        </p:nvSpPr>
        <p:spPr>
          <a:xfrm>
            <a:off x="2776858" y="5057550"/>
            <a:ext cx="1214320" cy="388185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1" name="Snip Same Side Corner Rectangle 190">
            <a:extLst>
              <a:ext uri="{FF2B5EF4-FFF2-40B4-BE49-F238E27FC236}">
                <a16:creationId xmlns:a16="http://schemas.microsoft.com/office/drawing/2014/main" id="{2ABCA322-2523-F64C-9044-E7913130E8CB}"/>
              </a:ext>
            </a:extLst>
          </p:cNvPr>
          <p:cNvSpPr/>
          <p:nvPr/>
        </p:nvSpPr>
        <p:spPr>
          <a:xfrm rot="10800000">
            <a:off x="5746794" y="2383988"/>
            <a:ext cx="749169" cy="51632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0" name="Snip Same Side Corner Rectangle 189">
            <a:extLst>
              <a:ext uri="{FF2B5EF4-FFF2-40B4-BE49-F238E27FC236}">
                <a16:creationId xmlns:a16="http://schemas.microsoft.com/office/drawing/2014/main" id="{F369C439-DD6D-D943-874B-A760F8BA9E59}"/>
              </a:ext>
            </a:extLst>
          </p:cNvPr>
          <p:cNvSpPr/>
          <p:nvPr/>
        </p:nvSpPr>
        <p:spPr>
          <a:xfrm rot="10800000">
            <a:off x="6274210" y="2031143"/>
            <a:ext cx="559271" cy="27432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Snip Same Side Corner Rectangle 181">
            <a:extLst>
              <a:ext uri="{FF2B5EF4-FFF2-40B4-BE49-F238E27FC236}">
                <a16:creationId xmlns:a16="http://schemas.microsoft.com/office/drawing/2014/main" id="{9B42067B-FAC6-FF4D-9177-9435EC7EB5DA}"/>
              </a:ext>
            </a:extLst>
          </p:cNvPr>
          <p:cNvSpPr/>
          <p:nvPr/>
        </p:nvSpPr>
        <p:spPr>
          <a:xfrm rot="10800000">
            <a:off x="581631" y="1229517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Snip Same Side Corner Rectangle 182">
            <a:extLst>
              <a:ext uri="{FF2B5EF4-FFF2-40B4-BE49-F238E27FC236}">
                <a16:creationId xmlns:a16="http://schemas.microsoft.com/office/drawing/2014/main" id="{E577943B-78AF-4A41-91B8-4C60220DAA15}"/>
              </a:ext>
            </a:extLst>
          </p:cNvPr>
          <p:cNvSpPr/>
          <p:nvPr/>
        </p:nvSpPr>
        <p:spPr>
          <a:xfrm rot="10800000">
            <a:off x="755577" y="1658071"/>
            <a:ext cx="520191" cy="411480"/>
          </a:xfrm>
          <a:prstGeom prst="snip2SameRect">
            <a:avLst>
              <a:gd name="adj1" fmla="val 40568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Snip Same Side Corner Rectangle 180">
            <a:extLst>
              <a:ext uri="{FF2B5EF4-FFF2-40B4-BE49-F238E27FC236}">
                <a16:creationId xmlns:a16="http://schemas.microsoft.com/office/drawing/2014/main" id="{D812EB2A-9589-A24F-A0F9-438DD90874B8}"/>
              </a:ext>
            </a:extLst>
          </p:cNvPr>
          <p:cNvSpPr/>
          <p:nvPr/>
        </p:nvSpPr>
        <p:spPr>
          <a:xfrm rot="10800000">
            <a:off x="1924924" y="1659886"/>
            <a:ext cx="592954" cy="41148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A5C1A-CEBC-F548-8D80-9D9DC7998B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349" flipH="1">
            <a:off x="8304243" y="1375214"/>
            <a:ext cx="556923" cy="5465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85B2FA-A80E-2C48-9376-108E4F1D03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4717">
            <a:off x="7571993" y="3303571"/>
            <a:ext cx="1013013" cy="596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D9FC6B-6F46-BE44-BE10-EC6B41FDC1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194" y="2048544"/>
            <a:ext cx="772131" cy="320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0BFB74-3E96-4E49-811F-E503802823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821">
            <a:off x="6989543" y="2651367"/>
            <a:ext cx="988550" cy="692359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5E0196-206C-D144-A8F2-2BB59F4916F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608">
            <a:off x="7160802" y="4397171"/>
            <a:ext cx="692816" cy="5790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B2ECF62-35AE-D94F-8711-0F1DD582BC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9496">
            <a:off x="6517801" y="3372531"/>
            <a:ext cx="769339" cy="64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E8F56C-A633-5944-8841-CB55DBFC65B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267" y="4215629"/>
            <a:ext cx="357886" cy="3186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08144A-CEEC-2D4C-9F5A-2BAB2A4E00C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1887">
            <a:off x="6552510" y="5845993"/>
            <a:ext cx="387055" cy="3437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6B34A5-1293-5B40-A8FF-4A16DAA81F9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7568">
            <a:off x="7075570" y="5850709"/>
            <a:ext cx="436339" cy="3197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C6264D-0ACE-3B4F-8A0C-E65566FAD93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81995">
            <a:off x="6824494" y="5346047"/>
            <a:ext cx="414724" cy="482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F91E802-98E8-5049-90B2-3A6689A3A1D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0600">
            <a:off x="6402792" y="4823147"/>
            <a:ext cx="502677" cy="51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910610E-C85A-E145-83C3-A364528F0BA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6100791" y="5403736"/>
            <a:ext cx="516832" cy="328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B1E66C8-3FD4-BC45-832D-8ECB622DB26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878" y="4322316"/>
            <a:ext cx="584298" cy="510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1FC85EB-857B-1D40-9B45-DE533A7BDCD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98673" flipH="1" flipV="1">
            <a:off x="4673565" y="4867328"/>
            <a:ext cx="547841" cy="3635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7102A11-E57E-E641-B9D7-3BCC60964C4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0778">
            <a:off x="5580624" y="4861894"/>
            <a:ext cx="434350" cy="4014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79F6967-09BF-9143-8315-AFD8C93FEE89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77494">
            <a:off x="5319505" y="5292908"/>
            <a:ext cx="496184" cy="406993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6106122-9174-5648-AF6B-A638C75A77C6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30149">
            <a:off x="4448598" y="5349056"/>
            <a:ext cx="400844" cy="3149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8B24356-7C74-4045-9DFC-05F71025888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16642">
            <a:off x="5687985" y="5895641"/>
            <a:ext cx="375918" cy="260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AE66CA1-338A-7844-B758-D0A8558216AC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4509">
            <a:off x="4956408" y="5910234"/>
            <a:ext cx="529248" cy="2335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D09BEBE6-4366-CE48-BB6F-0ABD0C5183BD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8139">
            <a:off x="3814568" y="6199632"/>
            <a:ext cx="512064" cy="363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580DEDA-5526-C249-BB34-B92C48D6F46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6326">
            <a:off x="3118121" y="6197784"/>
            <a:ext cx="513877" cy="409032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0D32765-C572-5A44-9407-CDAC57DCD3FE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6023">
            <a:off x="3497388" y="5766841"/>
            <a:ext cx="508094" cy="339463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C3F6111-CCFC-EB45-B3DF-4EE9CA427216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318899"/>
            <a:ext cx="552981" cy="3752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6B20D027-1121-B144-8E37-D57E2C1F4C8D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638" y="5279357"/>
            <a:ext cx="438747" cy="4064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01A900D3-AAC6-4D4E-A26A-1514C5D14DC1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5733256"/>
            <a:ext cx="445772" cy="3671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9DBE2187-82C9-1842-A3B0-6B3913D753FE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92" y="6221069"/>
            <a:ext cx="395696" cy="3038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C4921B9B-3075-BF45-A8AE-236E7096DC7A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5733256"/>
            <a:ext cx="444257" cy="360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48A7FAF9-D81D-C14C-A069-21740463F2A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4206">
            <a:off x="2963520" y="5740211"/>
            <a:ext cx="444257" cy="422687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17154210-A4C1-6248-AAA4-E29EB94CEDA8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024" y="991526"/>
            <a:ext cx="632442" cy="4010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346EF4F0-4218-9D4C-894E-AE4949AC6FC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821" y="3762178"/>
            <a:ext cx="658228" cy="640080"/>
          </a:xfrm>
          <a:custGeom>
            <a:avLst/>
            <a:gdLst>
              <a:gd name="connsiteX0" fmla="*/ 0 w 658228"/>
              <a:gd name="connsiteY0" fmla="*/ 0 h 640080"/>
              <a:gd name="connsiteX1" fmla="*/ 342279 w 658228"/>
              <a:gd name="connsiteY1" fmla="*/ 0 h 640080"/>
              <a:gd name="connsiteX2" fmla="*/ 658228 w 658228"/>
              <a:gd name="connsiteY2" fmla="*/ 0 h 640080"/>
              <a:gd name="connsiteX3" fmla="*/ 658228 w 658228"/>
              <a:gd name="connsiteY3" fmla="*/ 300838 h 640080"/>
              <a:gd name="connsiteX4" fmla="*/ 658228 w 658228"/>
              <a:gd name="connsiteY4" fmla="*/ 640080 h 640080"/>
              <a:gd name="connsiteX5" fmla="*/ 342279 w 658228"/>
              <a:gd name="connsiteY5" fmla="*/ 640080 h 640080"/>
              <a:gd name="connsiteX6" fmla="*/ 0 w 658228"/>
              <a:gd name="connsiteY6" fmla="*/ 640080 h 640080"/>
              <a:gd name="connsiteX7" fmla="*/ 0 w 658228"/>
              <a:gd name="connsiteY7" fmla="*/ 326441 h 640080"/>
              <a:gd name="connsiteX8" fmla="*/ 0 w 658228"/>
              <a:gd name="connsiteY8" fmla="*/ 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228" h="640080" fill="none" extrusionOk="0">
                <a:moveTo>
                  <a:pt x="0" y="0"/>
                </a:moveTo>
                <a:cubicBezTo>
                  <a:pt x="86542" y="-19722"/>
                  <a:pt x="223978" y="6023"/>
                  <a:pt x="342279" y="0"/>
                </a:cubicBezTo>
                <a:cubicBezTo>
                  <a:pt x="460580" y="-6023"/>
                  <a:pt x="576703" y="7344"/>
                  <a:pt x="658228" y="0"/>
                </a:cubicBezTo>
                <a:cubicBezTo>
                  <a:pt x="681268" y="132415"/>
                  <a:pt x="640465" y="166969"/>
                  <a:pt x="658228" y="300838"/>
                </a:cubicBezTo>
                <a:cubicBezTo>
                  <a:pt x="675991" y="434707"/>
                  <a:pt x="652255" y="510040"/>
                  <a:pt x="658228" y="640080"/>
                </a:cubicBezTo>
                <a:cubicBezTo>
                  <a:pt x="579803" y="656287"/>
                  <a:pt x="406563" y="622187"/>
                  <a:pt x="342279" y="640080"/>
                </a:cubicBezTo>
                <a:cubicBezTo>
                  <a:pt x="277995" y="657973"/>
                  <a:pt x="78239" y="614066"/>
                  <a:pt x="0" y="640080"/>
                </a:cubicBezTo>
                <a:cubicBezTo>
                  <a:pt x="-32261" y="504825"/>
                  <a:pt x="31528" y="431196"/>
                  <a:pt x="0" y="326441"/>
                </a:cubicBezTo>
                <a:cubicBezTo>
                  <a:pt x="-31528" y="221686"/>
                  <a:pt x="33549" y="111143"/>
                  <a:pt x="0" y="0"/>
                </a:cubicBezTo>
                <a:close/>
              </a:path>
              <a:path w="658228" h="640080" stroke="0" extrusionOk="0">
                <a:moveTo>
                  <a:pt x="0" y="0"/>
                </a:moveTo>
                <a:cubicBezTo>
                  <a:pt x="85214" y="-4539"/>
                  <a:pt x="186243" y="24116"/>
                  <a:pt x="322532" y="0"/>
                </a:cubicBezTo>
                <a:cubicBezTo>
                  <a:pt x="458821" y="-24116"/>
                  <a:pt x="494350" y="11916"/>
                  <a:pt x="658228" y="0"/>
                </a:cubicBezTo>
                <a:cubicBezTo>
                  <a:pt x="686207" y="126134"/>
                  <a:pt x="655910" y="206637"/>
                  <a:pt x="658228" y="332842"/>
                </a:cubicBezTo>
                <a:cubicBezTo>
                  <a:pt x="660546" y="459047"/>
                  <a:pt x="650426" y="541527"/>
                  <a:pt x="658228" y="640080"/>
                </a:cubicBezTo>
                <a:cubicBezTo>
                  <a:pt x="550334" y="667477"/>
                  <a:pt x="496193" y="625874"/>
                  <a:pt x="342279" y="640080"/>
                </a:cubicBezTo>
                <a:cubicBezTo>
                  <a:pt x="188365" y="654286"/>
                  <a:pt x="147877" y="616715"/>
                  <a:pt x="0" y="640080"/>
                </a:cubicBezTo>
                <a:cubicBezTo>
                  <a:pt x="-20580" y="538051"/>
                  <a:pt x="6400" y="425409"/>
                  <a:pt x="0" y="332842"/>
                </a:cubicBezTo>
                <a:cubicBezTo>
                  <a:pt x="-6400" y="240275"/>
                  <a:pt x="26120" y="123042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2E0DD75F-0CC0-254C-A42C-7206EBB62A0D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3748" flipH="1">
            <a:off x="148300" y="3220012"/>
            <a:ext cx="2609815" cy="18870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3FA843B5-FE28-E54E-B725-54801A86E0D0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6340">
            <a:off x="1537197" y="6192848"/>
            <a:ext cx="386490" cy="334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EB71634D-0092-224F-8B3F-BBE764910461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2599" flipV="1">
            <a:off x="8215875" y="2429691"/>
            <a:ext cx="738917" cy="501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5" name="Snip Same Side Corner Rectangle 204">
            <a:extLst>
              <a:ext uri="{FF2B5EF4-FFF2-40B4-BE49-F238E27FC236}">
                <a16:creationId xmlns:a16="http://schemas.microsoft.com/office/drawing/2014/main" id="{B89034D0-1E3C-3048-9549-0F58C43E2F3C}"/>
              </a:ext>
            </a:extLst>
          </p:cNvPr>
          <p:cNvSpPr/>
          <p:nvPr/>
        </p:nvSpPr>
        <p:spPr>
          <a:xfrm>
            <a:off x="2608023" y="4599432"/>
            <a:ext cx="819906" cy="457200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CB362E76-4C0D-3547-B276-F6C52D993DDF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2511">
            <a:off x="3144693" y="4756015"/>
            <a:ext cx="602315" cy="5331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8F56ABCE-0E53-D946-87A8-333A1C4A2AC7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1322" y="4797152"/>
            <a:ext cx="630478" cy="4235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9A30F5A-9DD8-D348-97A2-4D881BE39233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7187" y="4372597"/>
            <a:ext cx="680677" cy="4684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060B60CD-12DE-E74A-A9B6-8DCDA75921B4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019" y="2957790"/>
            <a:ext cx="775854" cy="640080"/>
          </a:xfrm>
          <a:prstGeom prst="rect">
            <a:avLst/>
          </a:prstGeom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75854"/>
                      <a:gd name="connsiteY0" fmla="*/ 0 h 640080"/>
                      <a:gd name="connsiteX1" fmla="*/ 775854 w 775854"/>
                      <a:gd name="connsiteY1" fmla="*/ 0 h 640080"/>
                      <a:gd name="connsiteX2" fmla="*/ 775854 w 775854"/>
                      <a:gd name="connsiteY2" fmla="*/ 640080 h 640080"/>
                      <a:gd name="connsiteX3" fmla="*/ 0 w 775854"/>
                      <a:gd name="connsiteY3" fmla="*/ 640080 h 640080"/>
                      <a:gd name="connsiteX4" fmla="*/ 0 w 775854"/>
                      <a:gd name="connsiteY4" fmla="*/ 0 h 640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5854" h="640080" fill="none" extrusionOk="0">
                        <a:moveTo>
                          <a:pt x="0" y="0"/>
                        </a:moveTo>
                        <a:cubicBezTo>
                          <a:pt x="279117" y="-10369"/>
                          <a:pt x="493158" y="64085"/>
                          <a:pt x="775854" y="0"/>
                        </a:cubicBezTo>
                        <a:cubicBezTo>
                          <a:pt x="743319" y="95355"/>
                          <a:pt x="762355" y="569582"/>
                          <a:pt x="775854" y="640080"/>
                        </a:cubicBezTo>
                        <a:cubicBezTo>
                          <a:pt x="681665" y="579565"/>
                          <a:pt x="362965" y="702404"/>
                          <a:pt x="0" y="640080"/>
                        </a:cubicBezTo>
                        <a:cubicBezTo>
                          <a:pt x="-17102" y="403954"/>
                          <a:pt x="41723" y="214810"/>
                          <a:pt x="0" y="0"/>
                        </a:cubicBezTo>
                        <a:close/>
                      </a:path>
                      <a:path w="775854" h="640080" stroke="0" extrusionOk="0">
                        <a:moveTo>
                          <a:pt x="0" y="0"/>
                        </a:moveTo>
                        <a:cubicBezTo>
                          <a:pt x="201886" y="12484"/>
                          <a:pt x="474625" y="-31122"/>
                          <a:pt x="775854" y="0"/>
                        </a:cubicBezTo>
                        <a:cubicBezTo>
                          <a:pt x="755712" y="97787"/>
                          <a:pt x="821223" y="515050"/>
                          <a:pt x="775854" y="640080"/>
                        </a:cubicBezTo>
                        <a:cubicBezTo>
                          <a:pt x="602052" y="599278"/>
                          <a:pt x="265207" y="605508"/>
                          <a:pt x="0" y="640080"/>
                        </a:cubicBezTo>
                        <a:cubicBezTo>
                          <a:pt x="32481" y="470102"/>
                          <a:pt x="-55743" y="24281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C7D5FB-2F46-44D3-9540-FEF5099B9CA5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894">
            <a:off x="431136" y="1099534"/>
            <a:ext cx="313792" cy="2438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21A328-3A7E-4784-BFE8-A55BAB5AE631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alphaModFix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5636">
            <a:off x="624758" y="1517268"/>
            <a:ext cx="354710" cy="3217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 descr="A picture containing table, mirror&#10;&#10;Description automatically generated">
            <a:extLst>
              <a:ext uri="{FF2B5EF4-FFF2-40B4-BE49-F238E27FC236}">
                <a16:creationId xmlns:a16="http://schemas.microsoft.com/office/drawing/2014/main" id="{0B871085-1122-45F4-8A5C-2993BD75109A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alphaModFix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7838" y="1078728"/>
            <a:ext cx="240779" cy="311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45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EBD55720-2C78-45E9-B0EC-634E3C507523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94027">
            <a:off x="1047056" y="1537066"/>
            <a:ext cx="369014" cy="2602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57" descr="A close up of a device&#10;&#10;Description automatically generated">
            <a:extLst>
              <a:ext uri="{FF2B5EF4-FFF2-40B4-BE49-F238E27FC236}">
                <a16:creationId xmlns:a16="http://schemas.microsoft.com/office/drawing/2014/main" id="{2171D4A9-E7A1-4C9A-BAA4-848A68B6D1A1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2312204" y="149138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FA72C4DC-F992-405C-AB2D-2B93C9C187DB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9495">
            <a:off x="4561346" y="1047847"/>
            <a:ext cx="457666" cy="411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63" descr="A picture containing stationary&#10;&#10;Description automatically generated">
            <a:extLst>
              <a:ext uri="{FF2B5EF4-FFF2-40B4-BE49-F238E27FC236}">
                <a16:creationId xmlns:a16="http://schemas.microsoft.com/office/drawing/2014/main" id="{4BB5B51B-D883-400E-9774-68F5D61D62F5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50197">
            <a:off x="4135336" y="1022094"/>
            <a:ext cx="445607" cy="411480"/>
          </a:xfrm>
          <a:prstGeom prst="rect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F87A68C-B2F3-4CD8-95CB-48C1F354A251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24313">
            <a:off x="4928328" y="1517314"/>
            <a:ext cx="359132" cy="270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B048C2E-8781-D74A-B27E-31E9AB94CD88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4580">
            <a:off x="6050232" y="1855921"/>
            <a:ext cx="433049" cy="3173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9C52E5B-F7D5-3645-87E9-7B0B13CD8AAF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1338">
            <a:off x="6630498" y="1917564"/>
            <a:ext cx="469576" cy="2571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CD0888AD-14DC-364D-BB05-377D5C30689D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297013" y="2227699"/>
            <a:ext cx="479727" cy="4221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E3F804D4-8584-3346-82FC-404EBEA022D7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4660">
            <a:off x="5811616" y="2761887"/>
            <a:ext cx="505453" cy="3686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2220C905-4027-B24A-8E33-74B8BEE0A18D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0462" y="2608173"/>
            <a:ext cx="768680" cy="6468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67" descr="A picture containing table&#10;&#10;Description automatically generated">
            <a:extLst>
              <a:ext uri="{FF2B5EF4-FFF2-40B4-BE49-F238E27FC236}">
                <a16:creationId xmlns:a16="http://schemas.microsoft.com/office/drawing/2014/main" id="{4BF563B3-CAD3-45F7-B998-3331C17FB15A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3405" y="1060113"/>
            <a:ext cx="287177" cy="310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7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AAFCEA4-5229-467A-9DFE-64E27ED032A6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250" y="1105729"/>
            <a:ext cx="387040" cy="2490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08530E-821C-40D0-8E67-C05DA23AFE0E}"/>
              </a:ext>
            </a:extLst>
          </p:cNvPr>
          <p:cNvPicPr>
            <a:picLocks noChangeAspect="1"/>
          </p:cNvPicPr>
          <p:nvPr/>
        </p:nvPicPr>
        <p:blipFill>
          <a:blip r:embed="rId58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67383">
            <a:off x="5460320" y="1501033"/>
            <a:ext cx="324777" cy="3136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6B09F655-7599-482B-9EA3-94B4D3864E94}"/>
              </a:ext>
            </a:extLst>
          </p:cNvPr>
          <p:cNvPicPr>
            <a:picLocks noChangeAspect="1"/>
          </p:cNvPicPr>
          <p:nvPr/>
        </p:nvPicPr>
        <p:blipFill>
          <a:blip r:embed="rId59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51122">
            <a:off x="1421601" y="1053443"/>
            <a:ext cx="424982" cy="411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1357AB52-BB54-4A2F-AC2C-6B00F3772919}"/>
              </a:ext>
            </a:extLst>
          </p:cNvPr>
          <p:cNvPicPr>
            <a:picLocks noChangeAspect="1"/>
          </p:cNvPicPr>
          <p:nvPr/>
        </p:nvPicPr>
        <p:blipFill>
          <a:blip r:embed="rId61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21752">
            <a:off x="1996857" y="1035366"/>
            <a:ext cx="436156" cy="411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6" name="Snip Same Side Corner Rectangle 205">
            <a:extLst>
              <a:ext uri="{FF2B5EF4-FFF2-40B4-BE49-F238E27FC236}">
                <a16:creationId xmlns:a16="http://schemas.microsoft.com/office/drawing/2014/main" id="{7F6760B6-64A3-8B4A-8833-FCD9421CC8F4}"/>
              </a:ext>
            </a:extLst>
          </p:cNvPr>
          <p:cNvSpPr/>
          <p:nvPr/>
        </p:nvSpPr>
        <p:spPr>
          <a:xfrm rot="10800000">
            <a:off x="3872649" y="1665334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672821DB-B34F-4BD4-BBBB-9F6C64E4E44B}"/>
              </a:ext>
            </a:extLst>
          </p:cNvPr>
          <p:cNvPicPr>
            <a:picLocks noChangeAspect="1"/>
          </p:cNvPicPr>
          <p:nvPr/>
        </p:nvPicPr>
        <p:blipFill>
          <a:blip r:embed="rId63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677" y="1515211"/>
            <a:ext cx="534849" cy="329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65" descr="A close up of a device&#10;&#10;Description automatically generated">
            <a:extLst>
              <a:ext uri="{FF2B5EF4-FFF2-40B4-BE49-F238E27FC236}">
                <a16:creationId xmlns:a16="http://schemas.microsoft.com/office/drawing/2014/main" id="{B02B2F71-ACE6-4856-A52A-18C974F4620C}"/>
              </a:ext>
            </a:extLst>
          </p:cNvPr>
          <p:cNvPicPr>
            <a:picLocks noChangeAspect="1"/>
          </p:cNvPicPr>
          <p:nvPr/>
        </p:nvPicPr>
        <p:blipFill>
          <a:blip r:embed="rId64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4583">
            <a:off x="4219933" y="1497269"/>
            <a:ext cx="527394" cy="344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D9EF6F3A-FEDC-4BBA-AD9C-B375AA1D3AF2}"/>
              </a:ext>
            </a:extLst>
          </p:cNvPr>
          <p:cNvPicPr>
            <a:picLocks noChangeAspect="1"/>
          </p:cNvPicPr>
          <p:nvPr/>
        </p:nvPicPr>
        <p:blipFill>
          <a:blip r:embed="rId6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482" y="2268866"/>
            <a:ext cx="647544" cy="420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79" descr="A close up of a logo&#10;&#10;Description automatically generated">
            <a:extLst>
              <a:ext uri="{FF2B5EF4-FFF2-40B4-BE49-F238E27FC236}">
                <a16:creationId xmlns:a16="http://schemas.microsoft.com/office/drawing/2014/main" id="{A658C3F0-76E0-48F9-A916-0A49D33FC19E}"/>
              </a:ext>
            </a:extLst>
          </p:cNvPr>
          <p:cNvPicPr>
            <a:picLocks noChangeAspect="1"/>
          </p:cNvPicPr>
          <p:nvPr/>
        </p:nvPicPr>
        <p:blipFill>
          <a:blip r:embed="rId66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3192">
            <a:off x="1964332" y="1875440"/>
            <a:ext cx="557247" cy="365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7" name="Snip Same Side Corner Rectangle 186">
            <a:extLst>
              <a:ext uri="{FF2B5EF4-FFF2-40B4-BE49-F238E27FC236}">
                <a16:creationId xmlns:a16="http://schemas.microsoft.com/office/drawing/2014/main" id="{264B4C13-B4F0-E344-88B3-D5E2FFCA90FC}"/>
              </a:ext>
            </a:extLst>
          </p:cNvPr>
          <p:cNvSpPr/>
          <p:nvPr/>
        </p:nvSpPr>
        <p:spPr>
          <a:xfrm rot="10800000">
            <a:off x="4362449" y="2071367"/>
            <a:ext cx="991176" cy="277913"/>
          </a:xfrm>
          <a:prstGeom prst="snip2SameRect">
            <a:avLst>
              <a:gd name="adj1" fmla="val 50000"/>
              <a:gd name="adj2" fmla="val 0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8" name="Picture 4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40BD040-B732-4955-BFEB-B72E998BD4B0}"/>
              </a:ext>
            </a:extLst>
          </p:cNvPr>
          <p:cNvPicPr>
            <a:picLocks noChangeAspect="1"/>
          </p:cNvPicPr>
          <p:nvPr/>
        </p:nvPicPr>
        <p:blipFill>
          <a:blip r:embed="rId6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20" y="1945231"/>
            <a:ext cx="316576" cy="289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81" descr="A picture containing mirror&#10;&#10;Description automatically generated">
            <a:extLst>
              <a:ext uri="{FF2B5EF4-FFF2-40B4-BE49-F238E27FC236}">
                <a16:creationId xmlns:a16="http://schemas.microsoft.com/office/drawing/2014/main" id="{0B7369C9-63DA-4B65-97C5-7487B60AB2AA}"/>
              </a:ext>
            </a:extLst>
          </p:cNvPr>
          <p:cNvPicPr>
            <a:picLocks noChangeAspect="1"/>
          </p:cNvPicPr>
          <p:nvPr/>
        </p:nvPicPr>
        <p:blipFill>
          <a:blip r:embed="rId68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6460">
            <a:off x="3991427" y="1892520"/>
            <a:ext cx="558424" cy="338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7C77E334-17F4-46EA-AA66-79F51A809F44}"/>
              </a:ext>
            </a:extLst>
          </p:cNvPr>
          <p:cNvPicPr>
            <a:picLocks noChangeAspect="1"/>
          </p:cNvPicPr>
          <p:nvPr/>
        </p:nvPicPr>
        <p:blipFill>
          <a:blip r:embed="rId69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801">
            <a:off x="5206416" y="1894891"/>
            <a:ext cx="368524" cy="365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0" name="TextBox 219">
            <a:extLst>
              <a:ext uri="{FF2B5EF4-FFF2-40B4-BE49-F238E27FC236}">
                <a16:creationId xmlns:a16="http://schemas.microsoft.com/office/drawing/2014/main" id="{4C6CD390-14E5-814A-B381-A7BA7CFCBF47}"/>
              </a:ext>
            </a:extLst>
          </p:cNvPr>
          <p:cNvSpPr txBox="1"/>
          <p:nvPr/>
        </p:nvSpPr>
        <p:spPr>
          <a:xfrm>
            <a:off x="826398" y="700043"/>
            <a:ext cx="148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FPC Waveguide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88449D9-E2D0-3D4B-9CDE-5C56C1655427}"/>
              </a:ext>
            </a:extLst>
          </p:cNvPr>
          <p:cNvSpPr txBox="1"/>
          <p:nvPr/>
        </p:nvSpPr>
        <p:spPr>
          <a:xfrm>
            <a:off x="4220803" y="704088"/>
            <a:ext cx="1731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H-HOM Waveguide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6B685F1-E8C6-8E4C-A158-C09A7B16857D}"/>
              </a:ext>
            </a:extLst>
          </p:cNvPr>
          <p:cNvSpPr txBox="1"/>
          <p:nvPr/>
        </p:nvSpPr>
        <p:spPr>
          <a:xfrm>
            <a:off x="2808015" y="703651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End Cap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DB30C34-2E03-B94C-8D5D-1737694BDD4F}"/>
              </a:ext>
            </a:extLst>
          </p:cNvPr>
          <p:cNvSpPr txBox="1"/>
          <p:nvPr/>
        </p:nvSpPr>
        <p:spPr>
          <a:xfrm>
            <a:off x="8586405" y="177359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Pole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BA84576-D571-5648-A65C-86E4F10A40E3}"/>
              </a:ext>
            </a:extLst>
          </p:cNvPr>
          <p:cNvSpPr txBox="1"/>
          <p:nvPr/>
        </p:nvSpPr>
        <p:spPr>
          <a:xfrm>
            <a:off x="2092116" y="6531445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V-HOM Waveguide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DF6CEA2F-A0D1-E148-ADE7-FCB7A4FFAB77}"/>
              </a:ext>
            </a:extLst>
          </p:cNvPr>
          <p:cNvSpPr txBox="1"/>
          <p:nvPr/>
        </p:nvSpPr>
        <p:spPr>
          <a:xfrm>
            <a:off x="5125539" y="6181344"/>
            <a:ext cx="1015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Pick Up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C2F8526-E712-9746-886B-5A459E9DEFEF}"/>
              </a:ext>
            </a:extLst>
          </p:cNvPr>
          <p:cNvSpPr txBox="1"/>
          <p:nvPr/>
        </p:nvSpPr>
        <p:spPr>
          <a:xfrm>
            <a:off x="8446139" y="2870977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Corner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99D3B05-209A-6246-B805-28455E4FF0E5}"/>
              </a:ext>
            </a:extLst>
          </p:cNvPr>
          <p:cNvSpPr txBox="1"/>
          <p:nvPr/>
        </p:nvSpPr>
        <p:spPr>
          <a:xfrm>
            <a:off x="7650041" y="3908242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596B66B-D7DB-384F-B2C6-FBEF21864EB7}"/>
              </a:ext>
            </a:extLst>
          </p:cNvPr>
          <p:cNvSpPr txBox="1"/>
          <p:nvPr/>
        </p:nvSpPr>
        <p:spPr>
          <a:xfrm>
            <a:off x="7549452" y="4754880"/>
            <a:ext cx="1200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Racetrack</a:t>
            </a:r>
          </a:p>
          <a:p>
            <a:r>
              <a:rPr lang="en-US" sz="1400" dirty="0">
                <a:solidFill>
                  <a:srgbClr val="0092BD"/>
                </a:solidFill>
              </a:rPr>
              <a:t>&amp; Tuning Pin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618D5346-3C91-F14F-8A44-EB40B3F71D66}"/>
              </a:ext>
            </a:extLst>
          </p:cNvPr>
          <p:cNvSpPr txBox="1"/>
          <p:nvPr/>
        </p:nvSpPr>
        <p:spPr>
          <a:xfrm>
            <a:off x="6543496" y="6183789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Beam Axis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0F49454-9EC0-334B-A4A1-DC208B255889}"/>
              </a:ext>
            </a:extLst>
          </p:cNvPr>
          <p:cNvSpPr txBox="1"/>
          <p:nvPr/>
        </p:nvSpPr>
        <p:spPr>
          <a:xfrm>
            <a:off x="6091278" y="1536449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2BD"/>
                </a:solidFill>
              </a:rPr>
              <a:t>Beam Axis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6BB972-E99A-4E44-8D47-375555B1F618}"/>
              </a:ext>
            </a:extLst>
          </p:cNvPr>
          <p:cNvPicPr>
            <a:picLocks noChangeAspect="1"/>
          </p:cNvPicPr>
          <p:nvPr/>
        </p:nvPicPr>
        <p:blipFill>
          <a:blip r:embed="rId70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5039" y="2187629"/>
            <a:ext cx="606803" cy="3945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3C0C27B4-6479-4954-BDD6-CCE1789D48B6}"/>
              </a:ext>
            </a:extLst>
          </p:cNvPr>
          <p:cNvPicPr>
            <a:picLocks noChangeAspect="1"/>
          </p:cNvPicPr>
          <p:nvPr/>
        </p:nvPicPr>
        <p:blipFill>
          <a:blip r:embed="rId71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211" y="2213844"/>
            <a:ext cx="705056" cy="462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3B5E82D9-AD4D-6541-A227-2F6751C2DEE4}"/>
              </a:ext>
            </a:extLst>
          </p:cNvPr>
          <p:cNvCxnSpPr>
            <a:cxnSpLocks/>
          </p:cNvCxnSpPr>
          <p:nvPr/>
        </p:nvCxnSpPr>
        <p:spPr>
          <a:xfrm flipH="1">
            <a:off x="2800425" y="3693182"/>
            <a:ext cx="3624204" cy="0"/>
          </a:xfrm>
          <a:prstGeom prst="straightConnector1">
            <a:avLst/>
          </a:prstGeom>
          <a:ln w="63500"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7" name="Picture 236" descr="A close up of a device&#10;&#10;Description automatically generated">
            <a:extLst>
              <a:ext uri="{FF2B5EF4-FFF2-40B4-BE49-F238E27FC236}">
                <a16:creationId xmlns:a16="http://schemas.microsoft.com/office/drawing/2014/main" id="{194E7091-0307-C042-96D7-DD172FDD44DF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3675725" y="149285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1" name="Picture 240" descr="A close up of a device&#10;&#10;Description automatically generated">
            <a:extLst>
              <a:ext uri="{FF2B5EF4-FFF2-40B4-BE49-F238E27FC236}">
                <a16:creationId xmlns:a16="http://schemas.microsoft.com/office/drawing/2014/main" id="{53C4244F-CF86-3048-B5C0-5F0BB21E5D50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4152871" y="5791803"/>
            <a:ext cx="434557" cy="3448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2CC7E6D-2665-464E-93BE-92E06FAC3E9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546131" y="2240280"/>
            <a:ext cx="516832" cy="328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D54277-A456-B640-A512-837EB0CC0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11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84771-7236-4829-AE32-93FFA572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2880"/>
            <a:ext cx="8964488" cy="720000"/>
          </a:xfrm>
        </p:spPr>
        <p:txBody>
          <a:bodyPr/>
          <a:lstStyle/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17120"/>
            <a:ext cx="7920000" cy="4906963"/>
          </a:xfrm>
        </p:spPr>
        <p:txBody>
          <a:bodyPr/>
          <a:lstStyle/>
          <a:p>
            <a:r>
              <a:rPr lang="en-US" sz="2000" b="1" dirty="0"/>
              <a:t>Copper H-HOM Box Shaping</a:t>
            </a:r>
          </a:p>
          <a:p>
            <a:pPr lvl="1"/>
            <a:r>
              <a:rPr lang="en-US" sz="1600" dirty="0"/>
              <a:t>Upgrade forming procedure</a:t>
            </a:r>
          </a:p>
          <a:p>
            <a:pPr lvl="2"/>
            <a:r>
              <a:rPr lang="en-US" sz="1200" dirty="0"/>
              <a:t>Increase deep drawing pressure (&gt;100 Ton)</a:t>
            </a:r>
          </a:p>
          <a:p>
            <a:pPr lvl="2"/>
            <a:r>
              <a:rPr lang="en-US" sz="1200" dirty="0"/>
              <a:t>Trimming (+3mm on theoretical shape)</a:t>
            </a:r>
          </a:p>
          <a:p>
            <a:pPr lvl="2"/>
            <a:r>
              <a:rPr lang="en-US" sz="1200" dirty="0"/>
              <a:t>3 x Stamping at 300bar (120 Ton)</a:t>
            </a:r>
          </a:p>
          <a:p>
            <a:pPr lvl="1"/>
            <a:r>
              <a:rPr lang="en-US" sz="1600" dirty="0"/>
              <a:t>Use POM template for calibration</a:t>
            </a:r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6BCBB0-B15E-8540-BA59-194E72C7B7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96898" y="3492653"/>
            <a:ext cx="3851565" cy="2888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3E9BE7-DEEB-4A46-8425-77EE353E78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899" y="736176"/>
            <a:ext cx="3851565" cy="27128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C703E2-E199-6048-A6B1-F9DFA7AF0A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412276"/>
            <a:ext cx="3785178" cy="334989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0B8E1FA1-DBA4-474C-A1DD-C60004DCB219}"/>
              </a:ext>
            </a:extLst>
          </p:cNvPr>
          <p:cNvSpPr/>
          <p:nvPr/>
        </p:nvSpPr>
        <p:spPr>
          <a:xfrm rot="2935013">
            <a:off x="5560202" y="5405501"/>
            <a:ext cx="945539" cy="592136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DBC835-FBE7-6B4B-9013-7BE72ED8C2CC}"/>
              </a:ext>
            </a:extLst>
          </p:cNvPr>
          <p:cNvSpPr/>
          <p:nvPr/>
        </p:nvSpPr>
        <p:spPr>
          <a:xfrm rot="2684239">
            <a:off x="5788756" y="3752695"/>
            <a:ext cx="561032" cy="869498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EC773CE-CEBC-094A-8B03-2C1B9F982837}"/>
              </a:ext>
            </a:extLst>
          </p:cNvPr>
          <p:cNvSpPr/>
          <p:nvPr/>
        </p:nvSpPr>
        <p:spPr>
          <a:xfrm>
            <a:off x="7084727" y="3822649"/>
            <a:ext cx="622476" cy="27421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0795E1F-2853-EA4F-8A92-327CE2A98B0B}"/>
              </a:ext>
            </a:extLst>
          </p:cNvPr>
          <p:cNvSpPr/>
          <p:nvPr/>
        </p:nvSpPr>
        <p:spPr>
          <a:xfrm>
            <a:off x="7220000" y="5833370"/>
            <a:ext cx="622476" cy="27421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8A26054-081B-8B44-B396-ECC9D202922C}"/>
              </a:ext>
            </a:extLst>
          </p:cNvPr>
          <p:cNvSpPr/>
          <p:nvPr/>
        </p:nvSpPr>
        <p:spPr>
          <a:xfrm rot="19230719">
            <a:off x="955024" y="3859018"/>
            <a:ext cx="771020" cy="904008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EE3CE3-0429-C04C-AEED-4138407278D5}"/>
              </a:ext>
            </a:extLst>
          </p:cNvPr>
          <p:cNvSpPr txBox="1"/>
          <p:nvPr/>
        </p:nvSpPr>
        <p:spPr>
          <a:xfrm>
            <a:off x="1648472" y="5805540"/>
            <a:ext cx="3139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676767"/>
                </a:solidFill>
              </a:rPr>
              <a:t>NOTA: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Reshaping not enough in highlighted areas.</a:t>
            </a:r>
          </a:p>
          <a:p>
            <a:r>
              <a:rPr lang="en-US" sz="1200" dirty="0">
                <a:solidFill>
                  <a:srgbClr val="FB963C"/>
                </a:solidFill>
              </a:rPr>
              <a:t>Local Thickness 3.85mm.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E40F0D2-1E67-634C-BD81-6DA0D78C4DA0}"/>
              </a:ext>
            </a:extLst>
          </p:cNvPr>
          <p:cNvSpPr/>
          <p:nvPr/>
        </p:nvSpPr>
        <p:spPr>
          <a:xfrm rot="4903223">
            <a:off x="2921262" y="4230466"/>
            <a:ext cx="968882" cy="157676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53706-F9BF-D048-A601-A22F9B665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357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885FD-11D8-413A-A12A-6A1AD14B4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31837"/>
            <a:ext cx="7920000" cy="4906963"/>
          </a:xfrm>
        </p:spPr>
        <p:txBody>
          <a:bodyPr/>
          <a:lstStyle/>
          <a:p>
            <a:r>
              <a:rPr lang="en-US" sz="2000" b="1" dirty="0"/>
              <a:t>Copper H-HOM Box Metrology Results</a:t>
            </a:r>
          </a:p>
          <a:p>
            <a:pPr lvl="1"/>
            <a:r>
              <a:rPr lang="en-US" sz="1600" dirty="0"/>
              <a:t>Shape accuracy </a:t>
            </a:r>
            <a:r>
              <a:rPr lang="en-US" sz="1600" u="sng" dirty="0"/>
              <a:t>after reshaping 300bar</a:t>
            </a:r>
            <a:r>
              <a:rPr lang="en-US" sz="1600" dirty="0"/>
              <a:t>: </a:t>
            </a:r>
          </a:p>
          <a:p>
            <a:pPr lvl="2"/>
            <a:r>
              <a:rPr lang="en-US" sz="1200" dirty="0"/>
              <a:t>Flat surfaces: encouraging </a:t>
            </a:r>
            <a:r>
              <a:rPr lang="en-US" sz="1200" dirty="0">
                <a:solidFill>
                  <a:schemeClr val="accent6"/>
                </a:solidFill>
              </a:rPr>
              <a:t>&lt;</a:t>
            </a:r>
            <a:r>
              <a:rPr lang="en-US" sz="1200" b="1" dirty="0">
                <a:solidFill>
                  <a:schemeClr val="accent6"/>
                </a:solidFill>
              </a:rPr>
              <a:t>0.7mm </a:t>
            </a:r>
            <a:r>
              <a:rPr lang="en-US" sz="1200" dirty="0"/>
              <a:t>(</a:t>
            </a:r>
            <a:r>
              <a:rPr lang="en-US" sz="1200" b="1" dirty="0">
                <a:solidFill>
                  <a:schemeClr val="accent6"/>
                </a:solidFill>
              </a:rPr>
              <a:t>±0.35mm</a:t>
            </a:r>
            <a:r>
              <a:rPr lang="en-US" sz="1200" dirty="0"/>
              <a:t>) shape accuracy</a:t>
            </a:r>
          </a:p>
          <a:p>
            <a:pPr lvl="2"/>
            <a:r>
              <a:rPr lang="en-US" sz="1200" dirty="0"/>
              <a:t>Tube interface area to be improve by calibration ~</a:t>
            </a:r>
            <a:r>
              <a:rPr lang="en-US" sz="1200" b="1" dirty="0">
                <a:solidFill>
                  <a:srgbClr val="FF0000"/>
                </a:solidFill>
              </a:rPr>
              <a:t>1.3mm</a:t>
            </a:r>
            <a:r>
              <a:rPr lang="en-US" sz="1200" b="1" dirty="0">
                <a:solidFill>
                  <a:schemeClr val="accent6"/>
                </a:solidFill>
              </a:rPr>
              <a:t> </a:t>
            </a:r>
            <a:r>
              <a:rPr lang="en-US" sz="1200" dirty="0"/>
              <a:t>(</a:t>
            </a:r>
            <a:r>
              <a:rPr lang="en-US" sz="1200" b="1" dirty="0">
                <a:solidFill>
                  <a:srgbClr val="FF0000"/>
                </a:solidFill>
              </a:rPr>
              <a:t>±0.65mm</a:t>
            </a:r>
            <a:r>
              <a:rPr lang="en-US" sz="1200" dirty="0"/>
              <a:t>) shape accuracy</a:t>
            </a:r>
            <a:endParaRPr lang="en-US" sz="1200" b="1" dirty="0">
              <a:solidFill>
                <a:schemeClr val="accent6"/>
              </a:solidFill>
            </a:endParaRPr>
          </a:p>
          <a:p>
            <a:pPr lvl="1"/>
            <a:r>
              <a:rPr lang="en-US" sz="1600" dirty="0"/>
              <a:t>Minimum thickness: </a:t>
            </a:r>
            <a:r>
              <a:rPr lang="en-US" sz="1600" b="1" dirty="0">
                <a:solidFill>
                  <a:srgbClr val="0070C0"/>
                </a:solidFill>
              </a:rPr>
              <a:t>3.85mm</a:t>
            </a:r>
            <a:r>
              <a:rPr lang="en-US" sz="1600" dirty="0"/>
              <a:t> (only local area)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A3B2-F257-4767-9D60-903E7581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E7DAC-D3E2-2D42-909B-360E8C5CC8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48" y="2053220"/>
            <a:ext cx="7704856" cy="4616140"/>
          </a:xfrm>
          <a:prstGeom prst="roundRect">
            <a:avLst>
              <a:gd name="adj" fmla="val 0"/>
            </a:avLst>
          </a:prstGeom>
          <a:effectLst>
            <a:softEdge rad="0"/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3855071-40C7-3D41-A260-DC9DAC298E91}"/>
              </a:ext>
            </a:extLst>
          </p:cNvPr>
          <p:cNvSpPr/>
          <p:nvPr/>
        </p:nvSpPr>
        <p:spPr>
          <a:xfrm>
            <a:off x="5004048" y="5949280"/>
            <a:ext cx="936104" cy="176883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84A78F-F6FE-4FDF-B124-2E3378B4D36C}"/>
              </a:ext>
            </a:extLst>
          </p:cNvPr>
          <p:cNvSpPr/>
          <p:nvPr/>
        </p:nvSpPr>
        <p:spPr>
          <a:xfrm>
            <a:off x="5940152" y="2996952"/>
            <a:ext cx="936104" cy="216024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918BFA-124B-437B-A370-7436A99F4996}"/>
              </a:ext>
            </a:extLst>
          </p:cNvPr>
          <p:cNvSpPr/>
          <p:nvPr/>
        </p:nvSpPr>
        <p:spPr>
          <a:xfrm>
            <a:off x="3213647" y="6198097"/>
            <a:ext cx="950976" cy="183231"/>
          </a:xfrm>
          <a:prstGeom prst="rect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B19DBF1-C785-46E7-930C-0CAEFA1D145E}"/>
              </a:ext>
            </a:extLst>
          </p:cNvPr>
          <p:cNvSpPr/>
          <p:nvPr/>
        </p:nvSpPr>
        <p:spPr>
          <a:xfrm>
            <a:off x="7765215" y="5733256"/>
            <a:ext cx="407185" cy="332797"/>
          </a:xfrm>
          <a:prstGeom prst="ellipse">
            <a:avLst/>
          </a:prstGeom>
          <a:noFill/>
          <a:ln w="28575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E7CE87F-9B05-4598-A42B-7A7563DCAE56}"/>
              </a:ext>
            </a:extLst>
          </p:cNvPr>
          <p:cNvSpPr txBox="1">
            <a:spLocks/>
          </p:cNvSpPr>
          <p:nvPr/>
        </p:nvSpPr>
        <p:spPr>
          <a:xfrm>
            <a:off x="179512" y="-2880"/>
            <a:ext cx="896448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Fabrication Results:</a:t>
            </a:r>
            <a:r>
              <a:rPr lang="en-US" sz="2400" i="1" dirty="0"/>
              <a:t> Waveguide Boxes Example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D3EFB1-3401-9A42-B79B-A803E3369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Narduzzi - 9th Collaboration Meeting, FNAL - 15th Oct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8650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C2E3FE87-98D8-3448-850C-6566A8A4C5AE}" vid="{31735EF6-F891-A64E-BD7F-875B125D66C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8946e33d-fd2f-4ae4-8ee9-d90c129cdf9e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46549</TotalTime>
  <Words>2186</Words>
  <Application>Microsoft Macintosh PowerPoint</Application>
  <PresentationFormat>On-screen Show (4:3)</PresentationFormat>
  <Paragraphs>592</Paragraphs>
  <Slides>25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Wingdings</vt:lpstr>
      <vt:lpstr>Thème Office</vt:lpstr>
      <vt:lpstr>Worksheet</vt:lpstr>
      <vt:lpstr>Qualification Status of US-AUP RFD Prototype Cavities Fabrication at E. Zanon</vt:lpstr>
      <vt:lpstr>RFD Prototype Cavities Fabrication at Zanon: Outline</vt:lpstr>
      <vt:lpstr>Design For Fabrication: AUP RFD Prototypes Cut-Out</vt:lpstr>
      <vt:lpstr>Design For Fabrication: Assembly Strategy</vt:lpstr>
      <vt:lpstr>RFD Prototype Cavities Fabrication at Zanon: Outline</vt:lpstr>
      <vt:lpstr>Fabrication Status: Forming, Machining &amp; EBW Tools</vt:lpstr>
      <vt:lpstr>Fabrication Status: Manufacturing Results Summary</vt:lpstr>
      <vt:lpstr>Fabrication Results: Waveguide Boxes Example</vt:lpstr>
      <vt:lpstr>PowerPoint Presentation</vt:lpstr>
      <vt:lpstr>Fabrication Results: Waveguide Boxes Example</vt:lpstr>
      <vt:lpstr>Fabrication Results: Waveguide Boxes Example</vt:lpstr>
      <vt:lpstr>Fabrication Results: Waveguide Boxes Example</vt:lpstr>
      <vt:lpstr>Fabrication Results: Waveguide Boxes Example</vt:lpstr>
      <vt:lpstr>Fabrication Results: Waveguide Boxes Example</vt:lpstr>
      <vt:lpstr>Fabrication Results: V-HOM Extrusion</vt:lpstr>
      <vt:lpstr>Fabrication Results: Beam Axis extrusion test</vt:lpstr>
      <vt:lpstr>Fabrication Results: Deep Drawing</vt:lpstr>
      <vt:lpstr>Fabrication Results: Insert Machining Test</vt:lpstr>
      <vt:lpstr>Fabrication Status: Next steps &amp; Pics</vt:lpstr>
      <vt:lpstr>RFD Prototype Cavities Fabrication at Zanon: Outline</vt:lpstr>
      <vt:lpstr>QA Documentation: Actual Status</vt:lpstr>
      <vt:lpstr>QA Documentation: MTF Status</vt:lpstr>
      <vt:lpstr>RFD Prototype Cavities Fabrication at Zanon: Outline</vt:lpstr>
      <vt:lpstr>Summary</vt:lpstr>
      <vt:lpstr>Thank for the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Manuele Narduzzi</cp:lastModifiedBy>
  <cp:revision>806</cp:revision>
  <cp:lastPrinted>2018-05-26T23:25:07Z</cp:lastPrinted>
  <dcterms:created xsi:type="dcterms:W3CDTF">2016-03-23T12:58:39Z</dcterms:created>
  <dcterms:modified xsi:type="dcterms:W3CDTF">2019-10-16T13:53:43Z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