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 ContentType="image/tif"/>
  <Default Extension="tiff" ContentType="image/tiff"/>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4"/>
  </p:sldMasterIdLst>
  <p:notesMasterIdLst>
    <p:notesMasterId r:id="rId52"/>
  </p:notesMasterIdLst>
  <p:handoutMasterIdLst>
    <p:handoutMasterId r:id="rId53"/>
  </p:handoutMasterIdLst>
  <p:sldIdLst>
    <p:sldId id="896" r:id="rId5"/>
    <p:sldId id="921" r:id="rId6"/>
    <p:sldId id="299" r:id="rId7"/>
    <p:sldId id="897" r:id="rId8"/>
    <p:sldId id="899" r:id="rId9"/>
    <p:sldId id="512" r:id="rId10"/>
    <p:sldId id="448" r:id="rId11"/>
    <p:sldId id="447" r:id="rId12"/>
    <p:sldId id="449" r:id="rId13"/>
    <p:sldId id="493" r:id="rId14"/>
    <p:sldId id="406" r:id="rId15"/>
    <p:sldId id="503" r:id="rId16"/>
    <p:sldId id="505" r:id="rId17"/>
    <p:sldId id="900" r:id="rId18"/>
    <p:sldId id="470" r:id="rId19"/>
    <p:sldId id="901" r:id="rId20"/>
    <p:sldId id="916" r:id="rId21"/>
    <p:sldId id="908" r:id="rId22"/>
    <p:sldId id="913" r:id="rId23"/>
    <p:sldId id="382" r:id="rId24"/>
    <p:sldId id="903" r:id="rId25"/>
    <p:sldId id="517" r:id="rId26"/>
    <p:sldId id="892" r:id="rId27"/>
    <p:sldId id="904" r:id="rId28"/>
    <p:sldId id="902" r:id="rId29"/>
    <p:sldId id="911" r:id="rId30"/>
    <p:sldId id="746" r:id="rId31"/>
    <p:sldId id="739" r:id="rId32"/>
    <p:sldId id="847" r:id="rId33"/>
    <p:sldId id="917" r:id="rId34"/>
    <p:sldId id="262" r:id="rId35"/>
    <p:sldId id="269" r:id="rId36"/>
    <p:sldId id="747" r:id="rId37"/>
    <p:sldId id="912" r:id="rId38"/>
    <p:sldId id="864" r:id="rId39"/>
    <p:sldId id="918" r:id="rId40"/>
    <p:sldId id="905" r:id="rId41"/>
    <p:sldId id="914" r:id="rId42"/>
    <p:sldId id="868" r:id="rId43"/>
    <p:sldId id="888" r:id="rId44"/>
    <p:sldId id="881" r:id="rId45"/>
    <p:sldId id="919" r:id="rId46"/>
    <p:sldId id="853" r:id="rId47"/>
    <p:sldId id="597" r:id="rId48"/>
    <p:sldId id="920" r:id="rId49"/>
    <p:sldId id="915" r:id="rId50"/>
    <p:sldId id="370" r:id="rId5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0EDA5"/>
    <a:srgbClr val="F7F6B6"/>
    <a:srgbClr val="0432FF"/>
    <a:srgbClr val="008F00"/>
    <a:srgbClr val="AB7942"/>
    <a:srgbClr val="F9E9A6"/>
    <a:srgbClr val="00FA00"/>
    <a:srgbClr val="00FDFF"/>
    <a:srgbClr val="F7F2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00"/>
    <p:restoredTop sz="95462"/>
  </p:normalViewPr>
  <p:slideViewPr>
    <p:cSldViewPr snapToGrid="0" snapToObjects="1" showGuides="1">
      <p:cViewPr varScale="1">
        <p:scale>
          <a:sx n="122" d="100"/>
          <a:sy n="122" d="100"/>
        </p:scale>
        <p:origin x="1584" y="208"/>
      </p:cViewPr>
      <p:guideLst>
        <p:guide orient="horz" pos="2160"/>
        <p:guide pos="2880"/>
      </p:guideLst>
    </p:cSldViewPr>
  </p:slideViewPr>
  <p:notesTextViewPr>
    <p:cViewPr>
      <p:scale>
        <a:sx n="100" d="100"/>
        <a:sy n="100" d="100"/>
      </p:scale>
      <p:origin x="0" y="0"/>
    </p:cViewPr>
  </p:notesTextViewPr>
  <p:sorterViewPr>
    <p:cViewPr>
      <p:scale>
        <a:sx n="42" d="100"/>
        <a:sy n="4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17/10/2019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71608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17/10/2019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708012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0</a:t>
            </a:fld>
            <a:endParaRPr lang="fr-FR"/>
          </a:p>
        </p:txBody>
      </p:sp>
    </p:spTree>
    <p:extLst>
      <p:ext uri="{BB962C8B-B14F-4D97-AF65-F5344CB8AC3E}">
        <p14:creationId xmlns:p14="http://schemas.microsoft.com/office/powerpoint/2010/main" val="3642225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61932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32188013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624B141A-D04E-DD49-88DC-EFA90428BA41}" type="slidenum">
              <a:rPr lang="fr-FR" smtClean="0"/>
              <a:pPr/>
              <a:t>46</a:t>
            </a:fld>
            <a:endParaRPr lang="fr-FR"/>
          </a:p>
        </p:txBody>
      </p:sp>
    </p:spTree>
    <p:extLst>
      <p:ext uri="{BB962C8B-B14F-4D97-AF65-F5344CB8AC3E}">
        <p14:creationId xmlns:p14="http://schemas.microsoft.com/office/powerpoint/2010/main" val="2762168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US" noProof="0"/>
              <a:t>D1 Update, T. Nakamoto, KEK</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6356350"/>
            <a:ext cx="6573000" cy="360000"/>
          </a:xfrm>
        </p:spPr>
        <p:txBody>
          <a:bodyPr/>
          <a:lstStyle/>
          <a:p>
            <a:r>
              <a:rPr lang="en-US" noProof="0"/>
              <a:t>D1 Update, T. Nakamoto, KEK</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extLst>
      <p:ext uri="{BB962C8B-B14F-4D97-AF65-F5344CB8AC3E}">
        <p14:creationId xmlns:p14="http://schemas.microsoft.com/office/powerpoint/2010/main" val="2286135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US" noProof="0"/>
              <a:t>D1 Update, T. Nakamoto, KEK</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a:t>D1 Update, T. Nakamoto, KEK</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a:t>D1 Update, T. Nakamoto, KEK</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a:t>D1 Update, T. Nakamoto, KEK</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noProof="0"/>
              <a:t>プレースホルダーまでドラッグするかアイコンをクリックして図を追加</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a:t>D1 Update, T. Nakamoto, KEK</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219200" y="6356350"/>
            <a:ext cx="6573000" cy="360000"/>
          </a:xfrm>
        </p:spPr>
        <p:txBody>
          <a:bodyPr/>
          <a:lstStyle/>
          <a:p>
            <a:r>
              <a:rPr lang="en-US" noProof="0"/>
              <a:t>D1 Update, T. Nakamoto, KEK</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US" noProof="0"/>
              <a:t>D1 Update, T. Nakamoto, KEK</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extLst>
      <p:ext uri="{BB962C8B-B14F-4D97-AF65-F5344CB8AC3E}">
        <p14:creationId xmlns:p14="http://schemas.microsoft.com/office/powerpoint/2010/main" val="3742980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noProof="0"/>
              <a:t>プレースホルダーまでドラッグするかアイコンをクリックして図を追加</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a:t>D1 Update, T. Nakamoto, KEK</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extLst>
      <p:ext uri="{BB962C8B-B14F-4D97-AF65-F5344CB8AC3E}">
        <p14:creationId xmlns:p14="http://schemas.microsoft.com/office/powerpoint/2010/main" val="4190161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296600" y="6417763"/>
            <a:ext cx="6550800" cy="360000"/>
          </a:xfrm>
          <a:prstGeom prst="rect">
            <a:avLst/>
          </a:prstGeom>
        </p:spPr>
        <p:txBody>
          <a:bodyPr vert="horz" lIns="0" tIns="0" rIns="0" bIns="0" rtlCol="0" anchor="b"/>
          <a:lstStyle>
            <a:lvl1pPr algn="r">
              <a:defRPr sz="1200">
                <a:solidFill>
                  <a:schemeClr val="accent1"/>
                </a:solidFill>
              </a:defRPr>
            </a:lvl1pPr>
          </a:lstStyle>
          <a:p>
            <a:pPr algn="ctr"/>
            <a:r>
              <a:rPr lang="en-US"/>
              <a:t>D1 Update, T. Nakamoto, KEK</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60" r:id="rId8"/>
    <p:sldLayoutId id="2147483665" r:id="rId9"/>
    <p:sldLayoutId id="2147483666" r:id="rId10"/>
  </p:sldLayoutIdLst>
  <p:hf hdr="0" dt="0"/>
  <p:txStyles>
    <p:titleStyle>
      <a:lvl1pPr algn="ctr" defTabSz="457200" rtl="0" eaLnBrk="1" latinLnBrk="0" hangingPunct="1">
        <a:spcBef>
          <a:spcPct val="0"/>
        </a:spcBef>
        <a:buNone/>
        <a:defRPr kumimoji="1"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kumimoji="1"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kumimoji="1"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kumimoji="1"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kumimoji="1"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kumimoji="1"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fr-FR"/>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0.emf"/><Relationship Id="rId5" Type="http://schemas.openxmlformats.org/officeDocument/2006/relationships/image" Target="../media/image39.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2" Type="http://schemas.openxmlformats.org/officeDocument/2006/relationships/image" Target="../media/image41.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3.tiff"/><Relationship Id="rId2" Type="http://schemas.openxmlformats.org/officeDocument/2006/relationships/image" Target="../media/image42.tiff"/><Relationship Id="rId1" Type="http://schemas.openxmlformats.org/officeDocument/2006/relationships/slideLayout" Target="../slideLayouts/slideLayout2.xml"/><Relationship Id="rId4" Type="http://schemas.openxmlformats.org/officeDocument/2006/relationships/image" Target="../media/image44.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6.tiff"/><Relationship Id="rId2" Type="http://schemas.openxmlformats.org/officeDocument/2006/relationships/image" Target="../media/image45.tiff"/><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t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emf"/></Relationships>
</file>

<file path=ppt/slides/_rels/slide2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5.tiff"/><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3" Type="http://schemas.openxmlformats.org/officeDocument/2006/relationships/image" Target="../media/image59.tiff"/><Relationship Id="rId2" Type="http://schemas.openxmlformats.org/officeDocument/2006/relationships/image" Target="../media/image58.jpeg"/><Relationship Id="rId1" Type="http://schemas.openxmlformats.org/officeDocument/2006/relationships/slideLayout" Target="../slideLayouts/slideLayout2.xml"/><Relationship Id="rId4" Type="http://schemas.openxmlformats.org/officeDocument/2006/relationships/image" Target="../media/image60.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3.tiff"/></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67.emf"/><Relationship Id="rId4" Type="http://schemas.openxmlformats.org/officeDocument/2006/relationships/image" Target="../media/image66.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image" Target="../media/image68.png"/><Relationship Id="rId1" Type="http://schemas.openxmlformats.org/officeDocument/2006/relationships/slideLayout" Target="../slideLayouts/slideLayout2.xml"/><Relationship Id="rId5" Type="http://schemas.openxmlformats.org/officeDocument/2006/relationships/image" Target="../media/image4.gif"/><Relationship Id="rId4" Type="http://schemas.openxmlformats.org/officeDocument/2006/relationships/image" Target="../media/image70.wmf"/></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70.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indico.cern.ch/event/824306/" TargetMode="External"/><Relationship Id="rId2" Type="http://schemas.openxmlformats.org/officeDocument/2006/relationships/hyperlink" Target="https://indico.cern.ch/event/790845/" TargetMode="External"/><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jpeg"/></Relationships>
</file>

<file path=ppt/slides/_rels/slide38.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7.emf"/><Relationship Id="rId1" Type="http://schemas.openxmlformats.org/officeDocument/2006/relationships/slideLayout" Target="../slideLayouts/slideLayout2.xml"/><Relationship Id="rId4" Type="http://schemas.openxmlformats.org/officeDocument/2006/relationships/image" Target="../media/image79.jpeg"/></Relationships>
</file>

<file path=ppt/slides/_rels/slide39.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80.emf"/><Relationship Id="rId1" Type="http://schemas.openxmlformats.org/officeDocument/2006/relationships/slideLayout" Target="../slideLayouts/slideLayout2.xml"/><Relationship Id="rId6" Type="http://schemas.openxmlformats.org/officeDocument/2006/relationships/image" Target="../media/image70.wmf"/><Relationship Id="rId5" Type="http://schemas.openxmlformats.org/officeDocument/2006/relationships/image" Target="../media/image82.png"/><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70.wmf"/><Relationship Id="rId4" Type="http://schemas.openxmlformats.org/officeDocument/2006/relationships/image" Target="../media/image4.gif"/></Relationships>
</file>

<file path=ppt/slides/_rels/slide4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jpeg"/><Relationship Id="rId1" Type="http://schemas.openxmlformats.org/officeDocument/2006/relationships/slideLayout" Target="../slideLayouts/slideLayout2.xml"/><Relationship Id="rId5" Type="http://schemas.openxmlformats.org/officeDocument/2006/relationships/image" Target="../media/image88.jpeg"/><Relationship Id="rId4" Type="http://schemas.openxmlformats.org/officeDocument/2006/relationships/image" Target="../media/image87.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2.xml"/><Relationship Id="rId4" Type="http://schemas.openxmlformats.org/officeDocument/2006/relationships/image" Target="../media/image95.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tiff"/></Relationships>
</file>

<file path=ppt/slides/_rels/slide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png"/><Relationship Id="rId7" Type="http://schemas.openxmlformats.org/officeDocument/2006/relationships/image" Target="../media/image21.jpe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jpeg"/><Relationship Id="rId11" Type="http://schemas.openxmlformats.org/officeDocument/2006/relationships/image" Target="../media/image25.pn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emf"/><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02526" y="2317236"/>
            <a:ext cx="7294616" cy="2278515"/>
          </a:xfrm>
        </p:spPr>
        <p:txBody>
          <a:bodyPr/>
          <a:lstStyle/>
          <a:p>
            <a:pPr algn="ctr"/>
            <a:r>
              <a:rPr lang="en-GB" altLang="ja-JP" sz="4000" dirty="0"/>
              <a:t>D1 Update</a:t>
            </a:r>
            <a:br>
              <a:rPr lang="en-GB" altLang="ja-JP" sz="3200" dirty="0"/>
            </a:br>
            <a:br>
              <a:rPr lang="en-GB" altLang="ja-JP" sz="2400" dirty="0"/>
            </a:br>
            <a:r>
              <a:rPr lang="en-GB" altLang="ja-JP" sz="2400" dirty="0"/>
              <a:t>Results of Model Development</a:t>
            </a:r>
            <a:br>
              <a:rPr lang="en-GB" altLang="ja-JP" sz="2400" dirty="0"/>
            </a:br>
            <a:r>
              <a:rPr lang="en-GB" altLang="ja-JP" sz="2400" dirty="0"/>
              <a:t>and </a:t>
            </a:r>
            <a:br>
              <a:rPr lang="en-GB" altLang="ja-JP" sz="2400" dirty="0"/>
            </a:br>
            <a:r>
              <a:rPr lang="en-GB" altLang="ja-JP" sz="2400" dirty="0"/>
              <a:t>Status of Prototype and Series</a:t>
            </a:r>
            <a:endParaRPr lang="en-GB" sz="2400" dirty="0">
              <a:latin typeface="Calibri" panose="020F0502020204030204" pitchFamily="34" charset="0"/>
              <a:cs typeface="Calibri" panose="020F0502020204030204" pitchFamily="34" charset="0"/>
            </a:endParaRPr>
          </a:p>
        </p:txBody>
      </p:sp>
      <p:sp>
        <p:nvSpPr>
          <p:cNvPr id="3" name="Sous-titre 2"/>
          <p:cNvSpPr>
            <a:spLocks noGrp="1"/>
          </p:cNvSpPr>
          <p:nvPr>
            <p:ph type="subTitle" idx="1"/>
          </p:nvPr>
        </p:nvSpPr>
        <p:spPr>
          <a:xfrm>
            <a:off x="2118653" y="5256029"/>
            <a:ext cx="5262362" cy="1059302"/>
          </a:xfrm>
        </p:spPr>
        <p:txBody>
          <a:bodyPr>
            <a:noAutofit/>
          </a:bodyPr>
          <a:lstStyle/>
          <a:p>
            <a:r>
              <a:rPr lang="en-GB" altLang="ja-JP" b="1" dirty="0"/>
              <a:t>Tatsushi NAKAMOTO, KEK</a:t>
            </a:r>
          </a:p>
          <a:p>
            <a:r>
              <a:rPr lang="en-GB" altLang="ja-JP" b="1" dirty="0">
                <a:solidFill>
                  <a:schemeClr val="tx2"/>
                </a:solidFill>
                <a:ea typeface="Calibri" charset="0"/>
                <a:cs typeface="Calibri" charset="0"/>
              </a:rPr>
              <a:t>On behalf of CERN-KEK Collaboration for D1 Construction for HL-LHC</a:t>
            </a:r>
          </a:p>
        </p:txBody>
      </p:sp>
      <p:sp>
        <p:nvSpPr>
          <p:cNvPr id="6" name="テキスト プレースホルダー 5">
            <a:extLst>
              <a:ext uri="{FF2B5EF4-FFF2-40B4-BE49-F238E27FC236}">
                <a16:creationId xmlns:a16="http://schemas.microsoft.com/office/drawing/2014/main" id="{C60A8337-816F-8A48-96A6-3BACC2DFFABD}"/>
              </a:ext>
            </a:extLst>
          </p:cNvPr>
          <p:cNvSpPr>
            <a:spLocks noGrp="1"/>
          </p:cNvSpPr>
          <p:nvPr>
            <p:ph type="body" sz="quarter" idx="14"/>
          </p:nvPr>
        </p:nvSpPr>
        <p:spPr>
          <a:xfrm>
            <a:off x="2076929" y="6538102"/>
            <a:ext cx="5618281" cy="352923"/>
          </a:xfrm>
          <a:noFill/>
        </p:spPr>
        <p:txBody>
          <a:bodyPr>
            <a:noAutofit/>
          </a:bodyPr>
          <a:lstStyle/>
          <a:p>
            <a:pPr marL="11113" indent="-11113"/>
            <a:r>
              <a:rPr lang="en-US" altLang="ja-JP" sz="1400" dirty="0"/>
              <a:t>9</a:t>
            </a:r>
            <a:r>
              <a:rPr lang="en-US" altLang="ja-JP" sz="1400" baseline="30000" dirty="0"/>
              <a:t>th</a:t>
            </a:r>
            <a:r>
              <a:rPr lang="en-US" altLang="ja-JP" sz="1400" dirty="0"/>
              <a:t> HL-LHC Collaboration Meeting, Fermilab, USA, 15 October 2019</a:t>
            </a:r>
            <a:endParaRPr lang="en-GB" altLang="ja-JP" sz="1400" dirty="0"/>
          </a:p>
        </p:txBody>
      </p:sp>
      <p:pic>
        <p:nvPicPr>
          <p:cNvPr id="5" name="図 4">
            <a:extLst>
              <a:ext uri="{FF2B5EF4-FFF2-40B4-BE49-F238E27FC236}">
                <a16:creationId xmlns:a16="http://schemas.microsoft.com/office/drawing/2014/main" id="{B89282B0-E6C6-BC4A-A18C-747B5D77E7D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10332" y="352923"/>
            <a:ext cx="1352446" cy="774384"/>
          </a:xfrm>
          <a:prstGeom prst="rect">
            <a:avLst/>
          </a:prstGeom>
        </p:spPr>
      </p:pic>
      <p:pic>
        <p:nvPicPr>
          <p:cNvPr id="7" name="Picture 3" descr="200px-CERN_logo.svg.png">
            <a:extLst>
              <a:ext uri="{FF2B5EF4-FFF2-40B4-BE49-F238E27FC236}">
                <a16:creationId xmlns:a16="http://schemas.microsoft.com/office/drawing/2014/main" id="{473721FD-554C-FA4A-8477-0D9A7214610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26848" y="190371"/>
            <a:ext cx="1133494" cy="1099488"/>
          </a:xfrm>
          <a:prstGeom prst="rect">
            <a:avLst/>
          </a:prstGeom>
        </p:spPr>
      </p:pic>
    </p:spTree>
    <p:extLst>
      <p:ext uri="{BB962C8B-B14F-4D97-AF65-F5344CB8AC3E}">
        <p14:creationId xmlns:p14="http://schemas.microsoft.com/office/powerpoint/2010/main" val="3635645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角丸四角形 72"/>
          <p:cNvSpPr/>
          <p:nvPr/>
        </p:nvSpPr>
        <p:spPr>
          <a:xfrm>
            <a:off x="0" y="754777"/>
            <a:ext cx="2460441" cy="2555184"/>
          </a:xfrm>
          <a:prstGeom prst="roundRect">
            <a:avLst>
              <a:gd name="adj" fmla="val 7376"/>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E379D462-FEF2-F648-9560-39C3DCEFFDF2}"/>
              </a:ext>
            </a:extLst>
          </p:cNvPr>
          <p:cNvSpPr>
            <a:spLocks noGrp="1"/>
          </p:cNvSpPr>
          <p:nvPr>
            <p:ph type="title"/>
          </p:nvPr>
        </p:nvSpPr>
        <p:spPr>
          <a:xfrm>
            <a:off x="612000" y="-124503"/>
            <a:ext cx="8434800" cy="720000"/>
          </a:xfrm>
        </p:spPr>
        <p:txBody>
          <a:bodyPr/>
          <a:lstStyle/>
          <a:p>
            <a:r>
              <a:rPr lang="en-US" altLang="ja-JP" dirty="0"/>
              <a:t>M</a:t>
            </a:r>
            <a:r>
              <a:rPr kumimoji="1" lang="en-US" altLang="ja-JP" dirty="0"/>
              <a:t>echanical support </a:t>
            </a:r>
            <a:r>
              <a:rPr lang="en-US" altLang="ja-JP" dirty="0"/>
              <a:t>at</a:t>
            </a:r>
            <a:r>
              <a:rPr kumimoji="1" lang="en-US" altLang="ja-JP" dirty="0"/>
              <a:t> coil end</a:t>
            </a:r>
            <a:endParaRPr kumimoji="1" lang="ja-JP" altLang="en-US" dirty="0"/>
          </a:p>
        </p:txBody>
      </p:sp>
      <p:grpSp>
        <p:nvGrpSpPr>
          <p:cNvPr id="26" name="図形グループ 48">
            <a:extLst>
              <a:ext uri="{FF2B5EF4-FFF2-40B4-BE49-F238E27FC236}">
                <a16:creationId xmlns:a16="http://schemas.microsoft.com/office/drawing/2014/main" id="{94F1C188-B1B9-3D4C-B031-9E96414DD766}"/>
              </a:ext>
            </a:extLst>
          </p:cNvPr>
          <p:cNvGrpSpPr/>
          <p:nvPr/>
        </p:nvGrpSpPr>
        <p:grpSpPr>
          <a:xfrm>
            <a:off x="2433001" y="312172"/>
            <a:ext cx="3851379" cy="1983787"/>
            <a:chOff x="4269855" y="696533"/>
            <a:chExt cx="4939158" cy="2544086"/>
          </a:xfrm>
        </p:grpSpPr>
        <p:grpSp>
          <p:nvGrpSpPr>
            <p:cNvPr id="27" name="図形グループ 24">
              <a:extLst>
                <a:ext uri="{FF2B5EF4-FFF2-40B4-BE49-F238E27FC236}">
                  <a16:creationId xmlns:a16="http://schemas.microsoft.com/office/drawing/2014/main" id="{3EE851B2-EC05-3240-A91D-85ADE10C480D}"/>
                </a:ext>
              </a:extLst>
            </p:cNvPr>
            <p:cNvGrpSpPr/>
            <p:nvPr/>
          </p:nvGrpSpPr>
          <p:grpSpPr>
            <a:xfrm>
              <a:off x="4269855" y="1070689"/>
              <a:ext cx="4939158" cy="2169930"/>
              <a:chOff x="4204842" y="967617"/>
              <a:chExt cx="4939158" cy="2169930"/>
            </a:xfrm>
          </p:grpSpPr>
          <p:pic>
            <p:nvPicPr>
              <p:cNvPr id="41" name="図 40">
                <a:extLst>
                  <a:ext uri="{FF2B5EF4-FFF2-40B4-BE49-F238E27FC236}">
                    <a16:creationId xmlns:a16="http://schemas.microsoft.com/office/drawing/2014/main" id="{18B8812E-EFE8-B548-B3A7-15FC443B6A3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9594" t="24963" r="22686" b="20181"/>
              <a:stretch/>
            </p:blipFill>
            <p:spPr>
              <a:xfrm flipH="1">
                <a:off x="4232904" y="967617"/>
                <a:ext cx="4911096" cy="2169930"/>
              </a:xfrm>
              <a:prstGeom prst="rect">
                <a:avLst/>
              </a:prstGeom>
            </p:spPr>
          </p:pic>
          <p:sp>
            <p:nvSpPr>
              <p:cNvPr id="42" name="テキスト ボックス 41">
                <a:extLst>
                  <a:ext uri="{FF2B5EF4-FFF2-40B4-BE49-F238E27FC236}">
                    <a16:creationId xmlns:a16="http://schemas.microsoft.com/office/drawing/2014/main" id="{100C0FB1-7ADD-5C4E-B9AD-569C766FC7A8}"/>
                  </a:ext>
                </a:extLst>
              </p:cNvPr>
              <p:cNvSpPr txBox="1"/>
              <p:nvPr/>
            </p:nvSpPr>
            <p:spPr>
              <a:xfrm>
                <a:off x="8251029" y="1879858"/>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RE1</a:t>
                </a:r>
                <a:endParaRPr kumimoji="1" lang="ja-JP" altLang="en-US" sz="1400" dirty="0">
                  <a:solidFill>
                    <a:srgbClr val="FF0000"/>
                  </a:solidFill>
                  <a:latin typeface="Arial" charset="0"/>
                  <a:ea typeface="Arial" charset="0"/>
                  <a:cs typeface="Arial" charset="0"/>
                </a:endParaRPr>
              </a:p>
            </p:txBody>
          </p:sp>
          <p:sp>
            <p:nvSpPr>
              <p:cNvPr id="43" name="テキスト ボックス 42">
                <a:extLst>
                  <a:ext uri="{FF2B5EF4-FFF2-40B4-BE49-F238E27FC236}">
                    <a16:creationId xmlns:a16="http://schemas.microsoft.com/office/drawing/2014/main" id="{CD119B8A-6782-744E-8CA9-BACD2F0F6B8D}"/>
                  </a:ext>
                </a:extLst>
              </p:cNvPr>
              <p:cNvSpPr txBox="1"/>
              <p:nvPr/>
            </p:nvSpPr>
            <p:spPr>
              <a:xfrm>
                <a:off x="7594438" y="1774433"/>
                <a:ext cx="534121" cy="307777"/>
              </a:xfrm>
              <a:prstGeom prst="rect">
                <a:avLst/>
              </a:prstGeom>
              <a:noFill/>
            </p:spPr>
            <p:txBody>
              <a:bodyPr wrap="none" rtlCol="0">
                <a:spAutoFit/>
              </a:bodyPr>
              <a:lstStyle/>
              <a:p>
                <a:r>
                  <a:rPr kumimoji="1" lang="en-US" altLang="ja-JP" sz="1400" dirty="0">
                    <a:latin typeface="Arial" charset="0"/>
                    <a:ea typeface="Arial" charset="0"/>
                    <a:cs typeface="Arial" charset="0"/>
                  </a:rPr>
                  <a:t>RE2</a:t>
                </a:r>
                <a:endParaRPr kumimoji="1" lang="ja-JP" altLang="en-US" sz="1400" dirty="0">
                  <a:latin typeface="Arial" charset="0"/>
                  <a:ea typeface="Arial" charset="0"/>
                  <a:cs typeface="Arial" charset="0"/>
                </a:endParaRPr>
              </a:p>
            </p:txBody>
          </p:sp>
          <p:sp>
            <p:nvSpPr>
              <p:cNvPr id="44" name="テキスト ボックス 43">
                <a:extLst>
                  <a:ext uri="{FF2B5EF4-FFF2-40B4-BE49-F238E27FC236}">
                    <a16:creationId xmlns:a16="http://schemas.microsoft.com/office/drawing/2014/main" id="{B298CEBF-7817-A744-A3A1-605D9B6493B8}"/>
                  </a:ext>
                </a:extLst>
              </p:cNvPr>
              <p:cNvSpPr txBox="1"/>
              <p:nvPr/>
            </p:nvSpPr>
            <p:spPr>
              <a:xfrm>
                <a:off x="7345974" y="2015594"/>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RE3</a:t>
                </a:r>
                <a:endParaRPr kumimoji="1" lang="ja-JP" altLang="en-US" sz="1400" dirty="0">
                  <a:solidFill>
                    <a:srgbClr val="FF0000"/>
                  </a:solidFill>
                  <a:latin typeface="Arial" charset="0"/>
                  <a:ea typeface="Arial" charset="0"/>
                  <a:cs typeface="Arial" charset="0"/>
                </a:endParaRPr>
              </a:p>
            </p:txBody>
          </p:sp>
          <p:sp>
            <p:nvSpPr>
              <p:cNvPr id="45" name="テキスト ボックス 44">
                <a:extLst>
                  <a:ext uri="{FF2B5EF4-FFF2-40B4-BE49-F238E27FC236}">
                    <a16:creationId xmlns:a16="http://schemas.microsoft.com/office/drawing/2014/main" id="{DB2BBE10-B104-744D-8132-68008E51A6BB}"/>
                  </a:ext>
                </a:extLst>
              </p:cNvPr>
              <p:cNvSpPr txBox="1"/>
              <p:nvPr/>
            </p:nvSpPr>
            <p:spPr>
              <a:xfrm>
                <a:off x="7007443" y="1774433"/>
                <a:ext cx="534121" cy="307777"/>
              </a:xfrm>
              <a:prstGeom prst="rect">
                <a:avLst/>
              </a:prstGeom>
              <a:noFill/>
            </p:spPr>
            <p:txBody>
              <a:bodyPr wrap="none" rtlCol="0">
                <a:spAutoFit/>
              </a:bodyPr>
              <a:lstStyle/>
              <a:p>
                <a:r>
                  <a:rPr kumimoji="1" lang="en-US" altLang="ja-JP" sz="1400" dirty="0">
                    <a:latin typeface="Arial" charset="0"/>
                    <a:ea typeface="Arial" charset="0"/>
                    <a:cs typeface="Arial" charset="0"/>
                  </a:rPr>
                  <a:t>RE4</a:t>
                </a:r>
                <a:endParaRPr kumimoji="1" lang="ja-JP" altLang="en-US" sz="1400" dirty="0">
                  <a:latin typeface="Arial" charset="0"/>
                  <a:ea typeface="Arial" charset="0"/>
                  <a:cs typeface="Arial" charset="0"/>
                </a:endParaRPr>
              </a:p>
            </p:txBody>
          </p:sp>
          <p:sp>
            <p:nvSpPr>
              <p:cNvPr id="46" name="テキスト ボックス 45">
                <a:extLst>
                  <a:ext uri="{FF2B5EF4-FFF2-40B4-BE49-F238E27FC236}">
                    <a16:creationId xmlns:a16="http://schemas.microsoft.com/office/drawing/2014/main" id="{DA3B6B37-A91B-2F4C-8297-152FB146849D}"/>
                  </a:ext>
                </a:extLst>
              </p:cNvPr>
              <p:cNvSpPr txBox="1"/>
              <p:nvPr/>
            </p:nvSpPr>
            <p:spPr>
              <a:xfrm>
                <a:off x="6699117" y="2044170"/>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RE5</a:t>
                </a:r>
                <a:endParaRPr kumimoji="1" lang="ja-JP" altLang="en-US" sz="1400" dirty="0">
                  <a:solidFill>
                    <a:srgbClr val="FF0000"/>
                  </a:solidFill>
                  <a:latin typeface="Arial" charset="0"/>
                  <a:ea typeface="Arial" charset="0"/>
                  <a:cs typeface="Arial" charset="0"/>
                </a:endParaRPr>
              </a:p>
            </p:txBody>
          </p:sp>
          <p:sp>
            <p:nvSpPr>
              <p:cNvPr id="47" name="テキスト ボックス 46">
                <a:extLst>
                  <a:ext uri="{FF2B5EF4-FFF2-40B4-BE49-F238E27FC236}">
                    <a16:creationId xmlns:a16="http://schemas.microsoft.com/office/drawing/2014/main" id="{0C4D5B01-D69C-764A-820A-DF74C50F959D}"/>
                  </a:ext>
                </a:extLst>
              </p:cNvPr>
              <p:cNvSpPr txBox="1"/>
              <p:nvPr/>
            </p:nvSpPr>
            <p:spPr>
              <a:xfrm>
                <a:off x="6345665" y="1774433"/>
                <a:ext cx="534121" cy="307777"/>
              </a:xfrm>
              <a:prstGeom prst="rect">
                <a:avLst/>
              </a:prstGeom>
              <a:noFill/>
            </p:spPr>
            <p:txBody>
              <a:bodyPr wrap="none" rtlCol="0">
                <a:spAutoFit/>
              </a:bodyPr>
              <a:lstStyle/>
              <a:p>
                <a:r>
                  <a:rPr kumimoji="1" lang="en-US" altLang="ja-JP" sz="1400" dirty="0">
                    <a:latin typeface="Arial" charset="0"/>
                    <a:ea typeface="Arial" charset="0"/>
                    <a:cs typeface="Arial" charset="0"/>
                  </a:rPr>
                  <a:t>RE6</a:t>
                </a:r>
                <a:endParaRPr kumimoji="1" lang="ja-JP" altLang="en-US" sz="1400" dirty="0">
                  <a:latin typeface="Arial" charset="0"/>
                  <a:ea typeface="Arial" charset="0"/>
                  <a:cs typeface="Arial" charset="0"/>
                </a:endParaRPr>
              </a:p>
            </p:txBody>
          </p:sp>
          <p:sp>
            <p:nvSpPr>
              <p:cNvPr id="48" name="テキスト ボックス 47">
                <a:extLst>
                  <a:ext uri="{FF2B5EF4-FFF2-40B4-BE49-F238E27FC236}">
                    <a16:creationId xmlns:a16="http://schemas.microsoft.com/office/drawing/2014/main" id="{49DFE62A-D6C1-5142-8DD7-9A5C2567EC1F}"/>
                  </a:ext>
                </a:extLst>
              </p:cNvPr>
              <p:cNvSpPr txBox="1"/>
              <p:nvPr/>
            </p:nvSpPr>
            <p:spPr>
              <a:xfrm>
                <a:off x="5727384" y="1879858"/>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RE7</a:t>
                </a:r>
                <a:endParaRPr kumimoji="1" lang="ja-JP" altLang="en-US" sz="1400" dirty="0">
                  <a:solidFill>
                    <a:srgbClr val="FF0000"/>
                  </a:solidFill>
                  <a:latin typeface="Arial" charset="0"/>
                  <a:ea typeface="Arial" charset="0"/>
                  <a:cs typeface="Arial" charset="0"/>
                </a:endParaRPr>
              </a:p>
            </p:txBody>
          </p:sp>
          <p:sp>
            <p:nvSpPr>
              <p:cNvPr id="49" name="テキスト ボックス 48">
                <a:extLst>
                  <a:ext uri="{FF2B5EF4-FFF2-40B4-BE49-F238E27FC236}">
                    <a16:creationId xmlns:a16="http://schemas.microsoft.com/office/drawing/2014/main" id="{1EECAC49-7887-CC44-812B-B6D9646BADAD}"/>
                  </a:ext>
                </a:extLst>
              </p:cNvPr>
              <p:cNvSpPr txBox="1"/>
              <p:nvPr/>
            </p:nvSpPr>
            <p:spPr>
              <a:xfrm>
                <a:off x="4864627" y="1879858"/>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RE8</a:t>
                </a:r>
                <a:endParaRPr kumimoji="1" lang="ja-JP" altLang="en-US" sz="1400" dirty="0">
                  <a:solidFill>
                    <a:srgbClr val="FF0000"/>
                  </a:solidFill>
                  <a:latin typeface="Arial" charset="0"/>
                  <a:ea typeface="Arial" charset="0"/>
                  <a:cs typeface="Arial" charset="0"/>
                </a:endParaRPr>
              </a:p>
            </p:txBody>
          </p:sp>
          <p:sp>
            <p:nvSpPr>
              <p:cNvPr id="50" name="テキスト ボックス 49">
                <a:extLst>
                  <a:ext uri="{FF2B5EF4-FFF2-40B4-BE49-F238E27FC236}">
                    <a16:creationId xmlns:a16="http://schemas.microsoft.com/office/drawing/2014/main" id="{4C341A79-2B25-A640-97E5-3C046D9A9C88}"/>
                  </a:ext>
                </a:extLst>
              </p:cNvPr>
              <p:cNvSpPr txBox="1"/>
              <p:nvPr/>
            </p:nvSpPr>
            <p:spPr>
              <a:xfrm>
                <a:off x="4204842" y="1879858"/>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RE9</a:t>
                </a:r>
                <a:endParaRPr kumimoji="1" lang="ja-JP" altLang="en-US" sz="1400" dirty="0">
                  <a:solidFill>
                    <a:srgbClr val="FF0000"/>
                  </a:solidFill>
                  <a:latin typeface="Arial" charset="0"/>
                  <a:ea typeface="Arial" charset="0"/>
                  <a:cs typeface="Arial" charset="0"/>
                </a:endParaRPr>
              </a:p>
            </p:txBody>
          </p:sp>
        </p:grpSp>
        <p:sp>
          <p:nvSpPr>
            <p:cNvPr id="28" name="フリーフォーム 27">
              <a:extLst>
                <a:ext uri="{FF2B5EF4-FFF2-40B4-BE49-F238E27FC236}">
                  <a16:creationId xmlns:a16="http://schemas.microsoft.com/office/drawing/2014/main" id="{760882C1-7BC0-574A-943D-25DA52C33E5E}"/>
                </a:ext>
              </a:extLst>
            </p:cNvPr>
            <p:cNvSpPr/>
            <p:nvPr/>
          </p:nvSpPr>
          <p:spPr>
            <a:xfrm>
              <a:off x="5669693" y="1182712"/>
              <a:ext cx="2652186" cy="939703"/>
            </a:xfrm>
            <a:custGeom>
              <a:avLst/>
              <a:gdLst>
                <a:gd name="connsiteX0" fmla="*/ 1265 w 2652186"/>
                <a:gd name="connsiteY0" fmla="*/ 939703 h 939703"/>
                <a:gd name="connsiteX1" fmla="*/ 18043 w 2652186"/>
                <a:gd name="connsiteY1" fmla="*/ 813868 h 939703"/>
                <a:gd name="connsiteX2" fmla="*/ 127100 w 2652186"/>
                <a:gd name="connsiteY2" fmla="*/ 562198 h 939703"/>
                <a:gd name="connsiteX3" fmla="*/ 403936 w 2652186"/>
                <a:gd name="connsiteY3" fmla="*/ 335695 h 939703"/>
                <a:gd name="connsiteX4" fmla="*/ 705940 w 2652186"/>
                <a:gd name="connsiteY4" fmla="*/ 201471 h 939703"/>
                <a:gd name="connsiteX5" fmla="*/ 1318336 w 2652186"/>
                <a:gd name="connsiteY5" fmla="*/ 50470 h 939703"/>
                <a:gd name="connsiteX6" fmla="*/ 1830065 w 2652186"/>
                <a:gd name="connsiteY6" fmla="*/ 16914 h 939703"/>
                <a:gd name="connsiteX7" fmla="*/ 2316626 w 2652186"/>
                <a:gd name="connsiteY7" fmla="*/ 136 h 939703"/>
                <a:gd name="connsiteX8" fmla="*/ 2652186 w 2652186"/>
                <a:gd name="connsiteY8" fmla="*/ 8525 h 93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2186" h="939703">
                  <a:moveTo>
                    <a:pt x="1265" y="939703"/>
                  </a:moveTo>
                  <a:cubicBezTo>
                    <a:pt x="-833" y="908244"/>
                    <a:pt x="-2930" y="876786"/>
                    <a:pt x="18043" y="813868"/>
                  </a:cubicBezTo>
                  <a:cubicBezTo>
                    <a:pt x="39016" y="750950"/>
                    <a:pt x="62785" y="641893"/>
                    <a:pt x="127100" y="562198"/>
                  </a:cubicBezTo>
                  <a:cubicBezTo>
                    <a:pt x="191415" y="482503"/>
                    <a:pt x="307463" y="395816"/>
                    <a:pt x="403936" y="335695"/>
                  </a:cubicBezTo>
                  <a:cubicBezTo>
                    <a:pt x="500409" y="275574"/>
                    <a:pt x="553540" y="249009"/>
                    <a:pt x="705940" y="201471"/>
                  </a:cubicBezTo>
                  <a:cubicBezTo>
                    <a:pt x="858340" y="153933"/>
                    <a:pt x="1130982" y="81229"/>
                    <a:pt x="1318336" y="50470"/>
                  </a:cubicBezTo>
                  <a:cubicBezTo>
                    <a:pt x="1505690" y="19711"/>
                    <a:pt x="1663683" y="25303"/>
                    <a:pt x="1830065" y="16914"/>
                  </a:cubicBezTo>
                  <a:cubicBezTo>
                    <a:pt x="1996447" y="8525"/>
                    <a:pt x="2179606" y="1534"/>
                    <a:pt x="2316626" y="136"/>
                  </a:cubicBezTo>
                  <a:cubicBezTo>
                    <a:pt x="2453646" y="-1262"/>
                    <a:pt x="2652186" y="8525"/>
                    <a:pt x="2652186" y="8525"/>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895C89CB-B9F3-E14A-91AD-6F772BA24704}"/>
                </a:ext>
              </a:extLst>
            </p:cNvPr>
            <p:cNvSpPr/>
            <p:nvPr/>
          </p:nvSpPr>
          <p:spPr>
            <a:xfrm>
              <a:off x="5669875" y="1124125"/>
              <a:ext cx="2660393" cy="973123"/>
            </a:xfrm>
            <a:custGeom>
              <a:avLst/>
              <a:gdLst>
                <a:gd name="connsiteX0" fmla="*/ 1083 w 2660393"/>
                <a:gd name="connsiteY0" fmla="*/ 973123 h 973123"/>
                <a:gd name="connsiteX1" fmla="*/ 26250 w 2660393"/>
                <a:gd name="connsiteY1" fmla="*/ 721453 h 973123"/>
                <a:gd name="connsiteX2" fmla="*/ 177252 w 2660393"/>
                <a:gd name="connsiteY2" fmla="*/ 503339 h 973123"/>
                <a:gd name="connsiteX3" fmla="*/ 470866 w 2660393"/>
                <a:gd name="connsiteY3" fmla="*/ 302003 h 973123"/>
                <a:gd name="connsiteX4" fmla="*/ 848371 w 2660393"/>
                <a:gd name="connsiteY4" fmla="*/ 151002 h 973123"/>
                <a:gd name="connsiteX5" fmla="*/ 1477545 w 2660393"/>
                <a:gd name="connsiteY5" fmla="*/ 41945 h 973123"/>
                <a:gd name="connsiteX6" fmla="*/ 2173831 w 2660393"/>
                <a:gd name="connsiteY6" fmla="*/ 8389 h 973123"/>
                <a:gd name="connsiteX7" fmla="*/ 2660393 w 2660393"/>
                <a:gd name="connsiteY7" fmla="*/ 0 h 97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0393" h="973123">
                  <a:moveTo>
                    <a:pt x="1083" y="973123"/>
                  </a:moveTo>
                  <a:cubicBezTo>
                    <a:pt x="-1015" y="886436"/>
                    <a:pt x="-3112" y="799750"/>
                    <a:pt x="26250" y="721453"/>
                  </a:cubicBezTo>
                  <a:cubicBezTo>
                    <a:pt x="55612" y="643156"/>
                    <a:pt x="103149" y="573247"/>
                    <a:pt x="177252" y="503339"/>
                  </a:cubicBezTo>
                  <a:cubicBezTo>
                    <a:pt x="251355" y="433431"/>
                    <a:pt x="359013" y="360726"/>
                    <a:pt x="470866" y="302003"/>
                  </a:cubicBezTo>
                  <a:cubicBezTo>
                    <a:pt x="582719" y="243280"/>
                    <a:pt x="680591" y="194345"/>
                    <a:pt x="848371" y="151002"/>
                  </a:cubicBezTo>
                  <a:cubicBezTo>
                    <a:pt x="1016151" y="107659"/>
                    <a:pt x="1256635" y="65714"/>
                    <a:pt x="1477545" y="41945"/>
                  </a:cubicBezTo>
                  <a:cubicBezTo>
                    <a:pt x="1698455" y="18176"/>
                    <a:pt x="1976690" y="15380"/>
                    <a:pt x="2173831" y="8389"/>
                  </a:cubicBezTo>
                  <a:cubicBezTo>
                    <a:pt x="2370972" y="1398"/>
                    <a:pt x="2660393" y="0"/>
                    <a:pt x="2660393"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0" name="下矢印 29">
              <a:extLst>
                <a:ext uri="{FF2B5EF4-FFF2-40B4-BE49-F238E27FC236}">
                  <a16:creationId xmlns:a16="http://schemas.microsoft.com/office/drawing/2014/main" id="{94FDC66F-B4B3-974B-8C49-CEEFB6B173DF}"/>
                </a:ext>
              </a:extLst>
            </p:cNvPr>
            <p:cNvSpPr/>
            <p:nvPr/>
          </p:nvSpPr>
          <p:spPr>
            <a:xfrm flipV="1">
              <a:off x="8027046" y="1029309"/>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6B606789-4C4A-C240-9461-A301A7128A97}"/>
                </a:ext>
              </a:extLst>
            </p:cNvPr>
            <p:cNvSpPr txBox="1"/>
            <p:nvPr/>
          </p:nvSpPr>
          <p:spPr>
            <a:xfrm>
              <a:off x="7298251" y="696533"/>
              <a:ext cx="1095172" cy="369332"/>
            </a:xfrm>
            <a:prstGeom prst="rect">
              <a:avLst/>
            </a:prstGeom>
            <a:noFill/>
          </p:spPr>
          <p:txBody>
            <a:bodyPr wrap="none" rtlCol="0">
              <a:spAutoFit/>
            </a:bodyPr>
            <a:lstStyle/>
            <a:p>
              <a:r>
                <a:rPr kumimoji="1" lang="en-US" altLang="ja-JP" dirty="0">
                  <a:solidFill>
                    <a:srgbClr val="FF0000"/>
                  </a:solidFill>
                </a:rPr>
                <a:t>Oversize</a:t>
              </a:r>
              <a:endParaRPr kumimoji="1" lang="ja-JP" altLang="en-US" dirty="0">
                <a:solidFill>
                  <a:srgbClr val="FF0000"/>
                </a:solidFill>
              </a:endParaRPr>
            </a:p>
          </p:txBody>
        </p:sp>
        <p:sp>
          <p:nvSpPr>
            <p:cNvPr id="32" name="フリーフォーム 31">
              <a:extLst>
                <a:ext uri="{FF2B5EF4-FFF2-40B4-BE49-F238E27FC236}">
                  <a16:creationId xmlns:a16="http://schemas.microsoft.com/office/drawing/2014/main" id="{B961DD3E-4B1A-A545-AFB8-CC992553E66A}"/>
                </a:ext>
              </a:extLst>
            </p:cNvPr>
            <p:cNvSpPr/>
            <p:nvPr/>
          </p:nvSpPr>
          <p:spPr>
            <a:xfrm flipV="1">
              <a:off x="5665382" y="2109948"/>
              <a:ext cx="2652186" cy="939703"/>
            </a:xfrm>
            <a:custGeom>
              <a:avLst/>
              <a:gdLst>
                <a:gd name="connsiteX0" fmla="*/ 1265 w 2652186"/>
                <a:gd name="connsiteY0" fmla="*/ 939703 h 939703"/>
                <a:gd name="connsiteX1" fmla="*/ 18043 w 2652186"/>
                <a:gd name="connsiteY1" fmla="*/ 813868 h 939703"/>
                <a:gd name="connsiteX2" fmla="*/ 127100 w 2652186"/>
                <a:gd name="connsiteY2" fmla="*/ 562198 h 939703"/>
                <a:gd name="connsiteX3" fmla="*/ 403936 w 2652186"/>
                <a:gd name="connsiteY3" fmla="*/ 335695 h 939703"/>
                <a:gd name="connsiteX4" fmla="*/ 705940 w 2652186"/>
                <a:gd name="connsiteY4" fmla="*/ 201471 h 939703"/>
                <a:gd name="connsiteX5" fmla="*/ 1318336 w 2652186"/>
                <a:gd name="connsiteY5" fmla="*/ 50470 h 939703"/>
                <a:gd name="connsiteX6" fmla="*/ 1830065 w 2652186"/>
                <a:gd name="connsiteY6" fmla="*/ 16914 h 939703"/>
                <a:gd name="connsiteX7" fmla="*/ 2316626 w 2652186"/>
                <a:gd name="connsiteY7" fmla="*/ 136 h 939703"/>
                <a:gd name="connsiteX8" fmla="*/ 2652186 w 2652186"/>
                <a:gd name="connsiteY8" fmla="*/ 8525 h 93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2186" h="939703">
                  <a:moveTo>
                    <a:pt x="1265" y="939703"/>
                  </a:moveTo>
                  <a:cubicBezTo>
                    <a:pt x="-833" y="908244"/>
                    <a:pt x="-2930" y="876786"/>
                    <a:pt x="18043" y="813868"/>
                  </a:cubicBezTo>
                  <a:cubicBezTo>
                    <a:pt x="39016" y="750950"/>
                    <a:pt x="62785" y="641893"/>
                    <a:pt x="127100" y="562198"/>
                  </a:cubicBezTo>
                  <a:cubicBezTo>
                    <a:pt x="191415" y="482503"/>
                    <a:pt x="307463" y="395816"/>
                    <a:pt x="403936" y="335695"/>
                  </a:cubicBezTo>
                  <a:cubicBezTo>
                    <a:pt x="500409" y="275574"/>
                    <a:pt x="553540" y="249009"/>
                    <a:pt x="705940" y="201471"/>
                  </a:cubicBezTo>
                  <a:cubicBezTo>
                    <a:pt x="858340" y="153933"/>
                    <a:pt x="1130982" y="81229"/>
                    <a:pt x="1318336" y="50470"/>
                  </a:cubicBezTo>
                  <a:cubicBezTo>
                    <a:pt x="1505690" y="19711"/>
                    <a:pt x="1663683" y="25303"/>
                    <a:pt x="1830065" y="16914"/>
                  </a:cubicBezTo>
                  <a:cubicBezTo>
                    <a:pt x="1996447" y="8525"/>
                    <a:pt x="2179606" y="1534"/>
                    <a:pt x="2316626" y="136"/>
                  </a:cubicBezTo>
                  <a:cubicBezTo>
                    <a:pt x="2453646" y="-1262"/>
                    <a:pt x="2652186" y="8525"/>
                    <a:pt x="2652186" y="8525"/>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C4F6BEF4-F6D8-624C-9D3C-C30DAAEE8FBA}"/>
                </a:ext>
              </a:extLst>
            </p:cNvPr>
            <p:cNvSpPr/>
            <p:nvPr/>
          </p:nvSpPr>
          <p:spPr>
            <a:xfrm flipV="1">
              <a:off x="5669875" y="2152357"/>
              <a:ext cx="2660393" cy="973123"/>
            </a:xfrm>
            <a:custGeom>
              <a:avLst/>
              <a:gdLst>
                <a:gd name="connsiteX0" fmla="*/ 1083 w 2660393"/>
                <a:gd name="connsiteY0" fmla="*/ 973123 h 973123"/>
                <a:gd name="connsiteX1" fmla="*/ 26250 w 2660393"/>
                <a:gd name="connsiteY1" fmla="*/ 721453 h 973123"/>
                <a:gd name="connsiteX2" fmla="*/ 177252 w 2660393"/>
                <a:gd name="connsiteY2" fmla="*/ 503339 h 973123"/>
                <a:gd name="connsiteX3" fmla="*/ 470866 w 2660393"/>
                <a:gd name="connsiteY3" fmla="*/ 302003 h 973123"/>
                <a:gd name="connsiteX4" fmla="*/ 848371 w 2660393"/>
                <a:gd name="connsiteY4" fmla="*/ 151002 h 973123"/>
                <a:gd name="connsiteX5" fmla="*/ 1477545 w 2660393"/>
                <a:gd name="connsiteY5" fmla="*/ 41945 h 973123"/>
                <a:gd name="connsiteX6" fmla="*/ 2173831 w 2660393"/>
                <a:gd name="connsiteY6" fmla="*/ 8389 h 973123"/>
                <a:gd name="connsiteX7" fmla="*/ 2660393 w 2660393"/>
                <a:gd name="connsiteY7" fmla="*/ 0 h 97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0393" h="973123">
                  <a:moveTo>
                    <a:pt x="1083" y="973123"/>
                  </a:moveTo>
                  <a:cubicBezTo>
                    <a:pt x="-1015" y="886436"/>
                    <a:pt x="-3112" y="799750"/>
                    <a:pt x="26250" y="721453"/>
                  </a:cubicBezTo>
                  <a:cubicBezTo>
                    <a:pt x="55612" y="643156"/>
                    <a:pt x="103149" y="573247"/>
                    <a:pt x="177252" y="503339"/>
                  </a:cubicBezTo>
                  <a:cubicBezTo>
                    <a:pt x="251355" y="433431"/>
                    <a:pt x="359013" y="360726"/>
                    <a:pt x="470866" y="302003"/>
                  </a:cubicBezTo>
                  <a:cubicBezTo>
                    <a:pt x="582719" y="243280"/>
                    <a:pt x="680591" y="194345"/>
                    <a:pt x="848371" y="151002"/>
                  </a:cubicBezTo>
                  <a:cubicBezTo>
                    <a:pt x="1016151" y="107659"/>
                    <a:pt x="1256635" y="65714"/>
                    <a:pt x="1477545" y="41945"/>
                  </a:cubicBezTo>
                  <a:cubicBezTo>
                    <a:pt x="1698455" y="18176"/>
                    <a:pt x="1976690" y="15380"/>
                    <a:pt x="2173831" y="8389"/>
                  </a:cubicBezTo>
                  <a:cubicBezTo>
                    <a:pt x="2370972" y="1398"/>
                    <a:pt x="2660393" y="0"/>
                    <a:pt x="2660393"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64C2D65F-158A-404E-8A11-5E253518B6BB}"/>
                </a:ext>
              </a:extLst>
            </p:cNvPr>
            <p:cNvSpPr/>
            <p:nvPr/>
          </p:nvSpPr>
          <p:spPr>
            <a:xfrm>
              <a:off x="6397829" y="1217364"/>
              <a:ext cx="1911517" cy="908891"/>
            </a:xfrm>
            <a:custGeom>
              <a:avLst/>
              <a:gdLst>
                <a:gd name="connsiteX0" fmla="*/ 1911517 w 1911517"/>
                <a:gd name="connsiteY0" fmla="*/ 0 h 908891"/>
                <a:gd name="connsiteX1" fmla="*/ 1459825 w 1911517"/>
                <a:gd name="connsiteY1" fmla="*/ 11017 h 908891"/>
                <a:gd name="connsiteX2" fmla="*/ 1074235 w 1911517"/>
                <a:gd name="connsiteY2" fmla="*/ 60593 h 908891"/>
                <a:gd name="connsiteX3" fmla="*/ 754746 w 1911517"/>
                <a:gd name="connsiteY3" fmla="*/ 137711 h 908891"/>
                <a:gd name="connsiteX4" fmla="*/ 462799 w 1911517"/>
                <a:gd name="connsiteY4" fmla="*/ 236863 h 908891"/>
                <a:gd name="connsiteX5" fmla="*/ 236953 w 1911517"/>
                <a:gd name="connsiteY5" fmla="*/ 391099 h 908891"/>
                <a:gd name="connsiteX6" fmla="*/ 77209 w 1911517"/>
                <a:gd name="connsiteY6" fmla="*/ 605928 h 908891"/>
                <a:gd name="connsiteX7" fmla="*/ 11107 w 1911517"/>
                <a:gd name="connsiteY7" fmla="*/ 793214 h 908891"/>
                <a:gd name="connsiteX8" fmla="*/ 90 w 1911517"/>
                <a:gd name="connsiteY8" fmla="*/ 908891 h 90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1517" h="908891">
                  <a:moveTo>
                    <a:pt x="1911517" y="0"/>
                  </a:moveTo>
                  <a:cubicBezTo>
                    <a:pt x="1755444" y="459"/>
                    <a:pt x="1599372" y="918"/>
                    <a:pt x="1459825" y="11017"/>
                  </a:cubicBezTo>
                  <a:cubicBezTo>
                    <a:pt x="1320278" y="21116"/>
                    <a:pt x="1191748" y="39477"/>
                    <a:pt x="1074235" y="60593"/>
                  </a:cubicBezTo>
                  <a:cubicBezTo>
                    <a:pt x="956722" y="81709"/>
                    <a:pt x="856652" y="108333"/>
                    <a:pt x="754746" y="137711"/>
                  </a:cubicBezTo>
                  <a:cubicBezTo>
                    <a:pt x="652840" y="167089"/>
                    <a:pt x="549098" y="194632"/>
                    <a:pt x="462799" y="236863"/>
                  </a:cubicBezTo>
                  <a:cubicBezTo>
                    <a:pt x="376500" y="279094"/>
                    <a:pt x="301218" y="329588"/>
                    <a:pt x="236953" y="391099"/>
                  </a:cubicBezTo>
                  <a:cubicBezTo>
                    <a:pt x="172688" y="452610"/>
                    <a:pt x="114850" y="538909"/>
                    <a:pt x="77209" y="605928"/>
                  </a:cubicBezTo>
                  <a:cubicBezTo>
                    <a:pt x="39568" y="672947"/>
                    <a:pt x="23960" y="742720"/>
                    <a:pt x="11107" y="793214"/>
                  </a:cubicBezTo>
                  <a:cubicBezTo>
                    <a:pt x="-1746" y="843708"/>
                    <a:pt x="90" y="908891"/>
                    <a:pt x="90" y="908891"/>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B9CCDC75-4019-6D44-B0E8-7825EAC09DEA}"/>
                </a:ext>
              </a:extLst>
            </p:cNvPr>
            <p:cNvSpPr/>
            <p:nvPr/>
          </p:nvSpPr>
          <p:spPr>
            <a:xfrm flipV="1">
              <a:off x="6397829" y="2107871"/>
              <a:ext cx="1911517" cy="908891"/>
            </a:xfrm>
            <a:custGeom>
              <a:avLst/>
              <a:gdLst>
                <a:gd name="connsiteX0" fmla="*/ 1911517 w 1911517"/>
                <a:gd name="connsiteY0" fmla="*/ 0 h 908891"/>
                <a:gd name="connsiteX1" fmla="*/ 1459825 w 1911517"/>
                <a:gd name="connsiteY1" fmla="*/ 11017 h 908891"/>
                <a:gd name="connsiteX2" fmla="*/ 1074235 w 1911517"/>
                <a:gd name="connsiteY2" fmla="*/ 60593 h 908891"/>
                <a:gd name="connsiteX3" fmla="*/ 754746 w 1911517"/>
                <a:gd name="connsiteY3" fmla="*/ 137711 h 908891"/>
                <a:gd name="connsiteX4" fmla="*/ 462799 w 1911517"/>
                <a:gd name="connsiteY4" fmla="*/ 236863 h 908891"/>
                <a:gd name="connsiteX5" fmla="*/ 236953 w 1911517"/>
                <a:gd name="connsiteY5" fmla="*/ 391099 h 908891"/>
                <a:gd name="connsiteX6" fmla="*/ 77209 w 1911517"/>
                <a:gd name="connsiteY6" fmla="*/ 605928 h 908891"/>
                <a:gd name="connsiteX7" fmla="*/ 11107 w 1911517"/>
                <a:gd name="connsiteY7" fmla="*/ 793214 h 908891"/>
                <a:gd name="connsiteX8" fmla="*/ 90 w 1911517"/>
                <a:gd name="connsiteY8" fmla="*/ 908891 h 90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1517" h="908891">
                  <a:moveTo>
                    <a:pt x="1911517" y="0"/>
                  </a:moveTo>
                  <a:cubicBezTo>
                    <a:pt x="1755444" y="459"/>
                    <a:pt x="1599372" y="918"/>
                    <a:pt x="1459825" y="11017"/>
                  </a:cubicBezTo>
                  <a:cubicBezTo>
                    <a:pt x="1320278" y="21116"/>
                    <a:pt x="1191748" y="39477"/>
                    <a:pt x="1074235" y="60593"/>
                  </a:cubicBezTo>
                  <a:cubicBezTo>
                    <a:pt x="956722" y="81709"/>
                    <a:pt x="856652" y="108333"/>
                    <a:pt x="754746" y="137711"/>
                  </a:cubicBezTo>
                  <a:cubicBezTo>
                    <a:pt x="652840" y="167089"/>
                    <a:pt x="549098" y="194632"/>
                    <a:pt x="462799" y="236863"/>
                  </a:cubicBezTo>
                  <a:cubicBezTo>
                    <a:pt x="376500" y="279094"/>
                    <a:pt x="301218" y="329588"/>
                    <a:pt x="236953" y="391099"/>
                  </a:cubicBezTo>
                  <a:cubicBezTo>
                    <a:pt x="172688" y="452610"/>
                    <a:pt x="114850" y="538909"/>
                    <a:pt x="77209" y="605928"/>
                  </a:cubicBezTo>
                  <a:cubicBezTo>
                    <a:pt x="39568" y="672947"/>
                    <a:pt x="23960" y="742720"/>
                    <a:pt x="11107" y="793214"/>
                  </a:cubicBezTo>
                  <a:cubicBezTo>
                    <a:pt x="-1746" y="843708"/>
                    <a:pt x="90" y="908891"/>
                    <a:pt x="90" y="908891"/>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6AD681A0-65D2-1449-A029-0C344A71F0A1}"/>
                </a:ext>
              </a:extLst>
            </p:cNvPr>
            <p:cNvSpPr/>
            <p:nvPr/>
          </p:nvSpPr>
          <p:spPr>
            <a:xfrm>
              <a:off x="6404434" y="1277956"/>
              <a:ext cx="1916935" cy="837282"/>
            </a:xfrm>
            <a:custGeom>
              <a:avLst/>
              <a:gdLst>
                <a:gd name="connsiteX0" fmla="*/ 0 w 1916935"/>
                <a:gd name="connsiteY0" fmla="*/ 837282 h 837282"/>
                <a:gd name="connsiteX1" fmla="*/ 49576 w 1916935"/>
                <a:gd name="connsiteY1" fmla="*/ 710588 h 837282"/>
                <a:gd name="connsiteX2" fmla="*/ 154237 w 1916935"/>
                <a:gd name="connsiteY2" fmla="*/ 506776 h 837282"/>
                <a:gd name="connsiteX3" fmla="*/ 352540 w 1916935"/>
                <a:gd name="connsiteY3" fmla="*/ 313981 h 837282"/>
                <a:gd name="connsiteX4" fmla="*/ 694063 w 1916935"/>
                <a:gd name="connsiteY4" fmla="*/ 159745 h 837282"/>
                <a:gd name="connsiteX5" fmla="*/ 1112704 w 1916935"/>
                <a:gd name="connsiteY5" fmla="*/ 60593 h 837282"/>
                <a:gd name="connsiteX6" fmla="*/ 1503803 w 1916935"/>
                <a:gd name="connsiteY6" fmla="*/ 16525 h 837282"/>
                <a:gd name="connsiteX7" fmla="*/ 1916935 w 1916935"/>
                <a:gd name="connsiteY7" fmla="*/ 0 h 83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6935" h="837282">
                  <a:moveTo>
                    <a:pt x="0" y="837282"/>
                  </a:moveTo>
                  <a:cubicBezTo>
                    <a:pt x="11935" y="801477"/>
                    <a:pt x="23870" y="765672"/>
                    <a:pt x="49576" y="710588"/>
                  </a:cubicBezTo>
                  <a:cubicBezTo>
                    <a:pt x="75282" y="655504"/>
                    <a:pt x="103743" y="572877"/>
                    <a:pt x="154237" y="506776"/>
                  </a:cubicBezTo>
                  <a:cubicBezTo>
                    <a:pt x="204731" y="440675"/>
                    <a:pt x="262569" y="371819"/>
                    <a:pt x="352540" y="313981"/>
                  </a:cubicBezTo>
                  <a:cubicBezTo>
                    <a:pt x="442511" y="256142"/>
                    <a:pt x="567369" y="201976"/>
                    <a:pt x="694063" y="159745"/>
                  </a:cubicBezTo>
                  <a:cubicBezTo>
                    <a:pt x="820757" y="117514"/>
                    <a:pt x="977747" y="84463"/>
                    <a:pt x="1112704" y="60593"/>
                  </a:cubicBezTo>
                  <a:cubicBezTo>
                    <a:pt x="1247661" y="36723"/>
                    <a:pt x="1369765" y="26624"/>
                    <a:pt x="1503803" y="16525"/>
                  </a:cubicBezTo>
                  <a:cubicBezTo>
                    <a:pt x="1637842" y="6426"/>
                    <a:pt x="1777388" y="3213"/>
                    <a:pt x="1916935"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7A3A7339-1310-1443-9F7E-DCD257A7E85D}"/>
                </a:ext>
              </a:extLst>
            </p:cNvPr>
            <p:cNvSpPr/>
            <p:nvPr/>
          </p:nvSpPr>
          <p:spPr>
            <a:xfrm flipV="1">
              <a:off x="6404434" y="2108489"/>
              <a:ext cx="1916935" cy="837282"/>
            </a:xfrm>
            <a:custGeom>
              <a:avLst/>
              <a:gdLst>
                <a:gd name="connsiteX0" fmla="*/ 0 w 1916935"/>
                <a:gd name="connsiteY0" fmla="*/ 837282 h 837282"/>
                <a:gd name="connsiteX1" fmla="*/ 49576 w 1916935"/>
                <a:gd name="connsiteY1" fmla="*/ 710588 h 837282"/>
                <a:gd name="connsiteX2" fmla="*/ 154237 w 1916935"/>
                <a:gd name="connsiteY2" fmla="*/ 506776 h 837282"/>
                <a:gd name="connsiteX3" fmla="*/ 352540 w 1916935"/>
                <a:gd name="connsiteY3" fmla="*/ 313981 h 837282"/>
                <a:gd name="connsiteX4" fmla="*/ 694063 w 1916935"/>
                <a:gd name="connsiteY4" fmla="*/ 159745 h 837282"/>
                <a:gd name="connsiteX5" fmla="*/ 1112704 w 1916935"/>
                <a:gd name="connsiteY5" fmla="*/ 60593 h 837282"/>
                <a:gd name="connsiteX6" fmla="*/ 1503803 w 1916935"/>
                <a:gd name="connsiteY6" fmla="*/ 16525 h 837282"/>
                <a:gd name="connsiteX7" fmla="*/ 1916935 w 1916935"/>
                <a:gd name="connsiteY7" fmla="*/ 0 h 83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6935" h="837282">
                  <a:moveTo>
                    <a:pt x="0" y="837282"/>
                  </a:moveTo>
                  <a:cubicBezTo>
                    <a:pt x="11935" y="801477"/>
                    <a:pt x="23870" y="765672"/>
                    <a:pt x="49576" y="710588"/>
                  </a:cubicBezTo>
                  <a:cubicBezTo>
                    <a:pt x="75282" y="655504"/>
                    <a:pt x="103743" y="572877"/>
                    <a:pt x="154237" y="506776"/>
                  </a:cubicBezTo>
                  <a:cubicBezTo>
                    <a:pt x="204731" y="440675"/>
                    <a:pt x="262569" y="371819"/>
                    <a:pt x="352540" y="313981"/>
                  </a:cubicBezTo>
                  <a:cubicBezTo>
                    <a:pt x="442511" y="256142"/>
                    <a:pt x="567369" y="201976"/>
                    <a:pt x="694063" y="159745"/>
                  </a:cubicBezTo>
                  <a:cubicBezTo>
                    <a:pt x="820757" y="117514"/>
                    <a:pt x="977747" y="84463"/>
                    <a:pt x="1112704" y="60593"/>
                  </a:cubicBezTo>
                  <a:cubicBezTo>
                    <a:pt x="1247661" y="36723"/>
                    <a:pt x="1369765" y="26624"/>
                    <a:pt x="1503803" y="16525"/>
                  </a:cubicBezTo>
                  <a:cubicBezTo>
                    <a:pt x="1637842" y="6426"/>
                    <a:pt x="1777388" y="3213"/>
                    <a:pt x="1916935"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8" name="下矢印 37">
              <a:extLst>
                <a:ext uri="{FF2B5EF4-FFF2-40B4-BE49-F238E27FC236}">
                  <a16:creationId xmlns:a16="http://schemas.microsoft.com/office/drawing/2014/main" id="{01963D6A-8FE7-F24E-8479-4DB2395FFA3E}"/>
                </a:ext>
              </a:extLst>
            </p:cNvPr>
            <p:cNvSpPr/>
            <p:nvPr/>
          </p:nvSpPr>
          <p:spPr>
            <a:xfrm>
              <a:off x="8027046" y="1219714"/>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9" name="下矢印 38">
              <a:extLst>
                <a:ext uri="{FF2B5EF4-FFF2-40B4-BE49-F238E27FC236}">
                  <a16:creationId xmlns:a16="http://schemas.microsoft.com/office/drawing/2014/main" id="{27196C4D-42A8-F24C-BF80-53980028C808}"/>
                </a:ext>
              </a:extLst>
            </p:cNvPr>
            <p:cNvSpPr/>
            <p:nvPr/>
          </p:nvSpPr>
          <p:spPr>
            <a:xfrm flipV="1">
              <a:off x="8027046" y="2861774"/>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0" name="下矢印 39">
              <a:extLst>
                <a:ext uri="{FF2B5EF4-FFF2-40B4-BE49-F238E27FC236}">
                  <a16:creationId xmlns:a16="http://schemas.microsoft.com/office/drawing/2014/main" id="{8A778E6D-9963-AC45-9B48-C58E315284D5}"/>
                </a:ext>
              </a:extLst>
            </p:cNvPr>
            <p:cNvSpPr/>
            <p:nvPr/>
          </p:nvSpPr>
          <p:spPr>
            <a:xfrm>
              <a:off x="8027046" y="3057687"/>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pic>
        <p:nvPicPr>
          <p:cNvPr id="51" name="図 50">
            <a:extLst>
              <a:ext uri="{FF2B5EF4-FFF2-40B4-BE49-F238E27FC236}">
                <a16:creationId xmlns:a16="http://schemas.microsoft.com/office/drawing/2014/main" id="{C4905C8D-5884-E844-B5F2-17084FD8D2C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246515" y="447117"/>
            <a:ext cx="2878865" cy="1919243"/>
          </a:xfrm>
          <a:prstGeom prst="rect">
            <a:avLst/>
          </a:prstGeom>
        </p:spPr>
      </p:pic>
      <p:sp>
        <p:nvSpPr>
          <p:cNvPr id="22" name="テキスト ボックス 21"/>
          <p:cNvSpPr txBox="1"/>
          <p:nvPr/>
        </p:nvSpPr>
        <p:spPr>
          <a:xfrm>
            <a:off x="7518760" y="395885"/>
            <a:ext cx="1552669" cy="369332"/>
          </a:xfrm>
          <a:prstGeom prst="rect">
            <a:avLst/>
          </a:prstGeom>
          <a:noFill/>
        </p:spPr>
        <p:txBody>
          <a:bodyPr wrap="none" rtlCol="0">
            <a:spAutoFit/>
          </a:bodyPr>
          <a:lstStyle/>
          <a:p>
            <a:r>
              <a:rPr kumimoji="1" lang="en-US" altLang="ja-JP" b="1">
                <a:solidFill>
                  <a:schemeClr val="bg1"/>
                </a:solidFill>
              </a:rPr>
              <a:t>Wet-winding</a:t>
            </a:r>
            <a:endParaRPr kumimoji="1" lang="ja-JP" altLang="en-US" b="1" dirty="0">
              <a:solidFill>
                <a:schemeClr val="bg1"/>
              </a:solidFill>
            </a:endParaRPr>
          </a:p>
        </p:txBody>
      </p:sp>
      <p:grpSp>
        <p:nvGrpSpPr>
          <p:cNvPr id="60" name="図形グループ 59"/>
          <p:cNvGrpSpPr/>
          <p:nvPr/>
        </p:nvGrpSpPr>
        <p:grpSpPr>
          <a:xfrm>
            <a:off x="2460441" y="2333512"/>
            <a:ext cx="3106076" cy="2078658"/>
            <a:chOff x="2647024" y="2770579"/>
            <a:chExt cx="3289074" cy="2201125"/>
          </a:xfrm>
        </p:grpSpPr>
        <p:pic>
          <p:nvPicPr>
            <p:cNvPr id="52" name="図 5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647024" y="2778987"/>
              <a:ext cx="3289074" cy="2192717"/>
            </a:xfrm>
            <a:prstGeom prst="rect">
              <a:avLst/>
            </a:prstGeom>
          </p:spPr>
        </p:pic>
        <p:sp>
          <p:nvSpPr>
            <p:cNvPr id="20" name="下矢印 19"/>
            <p:cNvSpPr/>
            <p:nvPr/>
          </p:nvSpPr>
          <p:spPr>
            <a:xfrm rot="12667861">
              <a:off x="3007450" y="3938732"/>
              <a:ext cx="191146" cy="305156"/>
            </a:xfrm>
            <a:prstGeom prst="downArrow">
              <a:avLst/>
            </a:prstGeom>
            <a:solidFill>
              <a:schemeClr val="accent6">
                <a:lumMod val="20000"/>
                <a:lumOff val="8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3" name="下矢印 52"/>
            <p:cNvSpPr/>
            <p:nvPr/>
          </p:nvSpPr>
          <p:spPr>
            <a:xfrm rot="11050380">
              <a:off x="3815164" y="4319097"/>
              <a:ext cx="191146" cy="305156"/>
            </a:xfrm>
            <a:prstGeom prst="downArrow">
              <a:avLst/>
            </a:prstGeom>
            <a:solidFill>
              <a:schemeClr val="accent6">
                <a:lumMod val="20000"/>
                <a:lumOff val="8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4" name="下矢印 53"/>
            <p:cNvSpPr/>
            <p:nvPr/>
          </p:nvSpPr>
          <p:spPr>
            <a:xfrm rot="10177948">
              <a:off x="4530448" y="4310941"/>
              <a:ext cx="191146" cy="305156"/>
            </a:xfrm>
            <a:prstGeom prst="downArrow">
              <a:avLst/>
            </a:prstGeom>
            <a:solidFill>
              <a:schemeClr val="accent6">
                <a:lumMod val="20000"/>
                <a:lumOff val="8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5" name="下矢印 54"/>
            <p:cNvSpPr/>
            <p:nvPr/>
          </p:nvSpPr>
          <p:spPr>
            <a:xfrm rot="8984429">
              <a:off x="5298748" y="3980018"/>
              <a:ext cx="191146" cy="305156"/>
            </a:xfrm>
            <a:prstGeom prst="downArrow">
              <a:avLst/>
            </a:prstGeom>
            <a:solidFill>
              <a:schemeClr val="accent6">
                <a:lumMod val="20000"/>
                <a:lumOff val="8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2783023" y="2770579"/>
              <a:ext cx="1710725" cy="369332"/>
            </a:xfrm>
            <a:prstGeom prst="rect">
              <a:avLst/>
            </a:prstGeom>
            <a:noFill/>
          </p:spPr>
          <p:txBody>
            <a:bodyPr wrap="none" rtlCol="0">
              <a:spAutoFit/>
            </a:bodyPr>
            <a:lstStyle/>
            <a:p>
              <a:r>
                <a:rPr kumimoji="1" lang="en-US" altLang="ja-JP" b="1" dirty="0">
                  <a:solidFill>
                    <a:schemeClr val="bg1"/>
                  </a:solidFill>
                </a:rPr>
                <a:t>Axial pre-load</a:t>
              </a:r>
              <a:endParaRPr kumimoji="1" lang="ja-JP" altLang="en-US" b="1" dirty="0">
                <a:solidFill>
                  <a:schemeClr val="bg1"/>
                </a:solidFill>
              </a:endParaRPr>
            </a:p>
          </p:txBody>
        </p:sp>
      </p:grpSp>
      <p:grpSp>
        <p:nvGrpSpPr>
          <p:cNvPr id="62" name="図形グループ 61"/>
          <p:cNvGrpSpPr/>
          <p:nvPr/>
        </p:nvGrpSpPr>
        <p:grpSpPr>
          <a:xfrm>
            <a:off x="5772984" y="2244480"/>
            <a:ext cx="3319700" cy="2301025"/>
            <a:chOff x="1142998" y="961431"/>
            <a:chExt cx="6858001" cy="4753569"/>
          </a:xfrm>
        </p:grpSpPr>
        <p:pic>
          <p:nvPicPr>
            <p:cNvPr id="63" name="図 6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16200000">
              <a:off x="2285999" y="-1"/>
              <a:ext cx="4572000" cy="6858001"/>
            </a:xfrm>
            <a:prstGeom prst="rect">
              <a:avLst/>
            </a:prstGeom>
          </p:spPr>
        </p:pic>
        <p:sp>
          <p:nvSpPr>
            <p:cNvPr id="64" name="テキスト ボックス 63"/>
            <p:cNvSpPr txBox="1"/>
            <p:nvPr/>
          </p:nvSpPr>
          <p:spPr>
            <a:xfrm>
              <a:off x="1561173" y="961431"/>
              <a:ext cx="1691297" cy="461665"/>
            </a:xfrm>
            <a:prstGeom prst="rect">
              <a:avLst/>
            </a:prstGeom>
            <a:noFill/>
          </p:spPr>
          <p:txBody>
            <a:bodyPr wrap="none" rtlCol="0">
              <a:spAutoFit/>
            </a:bodyPr>
            <a:lstStyle/>
            <a:p>
              <a:r>
                <a:rPr kumimoji="1" lang="en-US" altLang="ja-JP" sz="2400">
                  <a:solidFill>
                    <a:schemeClr val="bg1"/>
                  </a:solidFill>
                </a:rPr>
                <a:t>Taper shim</a:t>
              </a:r>
              <a:endParaRPr kumimoji="1" lang="ja-JP" altLang="en-US" sz="2400" dirty="0">
                <a:solidFill>
                  <a:schemeClr val="bg1"/>
                </a:solidFill>
              </a:endParaRPr>
            </a:p>
          </p:txBody>
        </p:sp>
        <p:cxnSp>
          <p:nvCxnSpPr>
            <p:cNvPr id="65" name="直線矢印コネクタ 64"/>
            <p:cNvCxnSpPr/>
            <p:nvPr/>
          </p:nvCxnSpPr>
          <p:spPr>
            <a:xfrm>
              <a:off x="4869324" y="1530745"/>
              <a:ext cx="668792" cy="329154"/>
            </a:xfrm>
            <a:prstGeom prst="straightConnector1">
              <a:avLst/>
            </a:prstGeom>
            <a:ln w="28575">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6665981" y="3026308"/>
              <a:ext cx="516380" cy="0"/>
            </a:xfrm>
            <a:prstGeom prst="straightConnector1">
              <a:avLst/>
            </a:prstGeom>
            <a:ln w="28575">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3648485" y="2438525"/>
              <a:ext cx="1555236" cy="461666"/>
            </a:xfrm>
            <a:prstGeom prst="rect">
              <a:avLst/>
            </a:prstGeom>
            <a:noFill/>
          </p:spPr>
          <p:txBody>
            <a:bodyPr wrap="none" rtlCol="0">
              <a:spAutoFit/>
            </a:bodyPr>
            <a:lstStyle/>
            <a:p>
              <a:r>
                <a:rPr kumimoji="1" lang="en-US" altLang="ja-JP" sz="2400" dirty="0">
                  <a:solidFill>
                    <a:schemeClr val="bg1"/>
                  </a:solidFill>
                </a:rPr>
                <a:t>Gap filling</a:t>
              </a:r>
              <a:endParaRPr kumimoji="1" lang="ja-JP" altLang="en-US" sz="2400" dirty="0">
                <a:solidFill>
                  <a:schemeClr val="bg1"/>
                </a:solidFill>
              </a:endParaRPr>
            </a:p>
          </p:txBody>
        </p:sp>
      </p:grpSp>
      <p:grpSp>
        <p:nvGrpSpPr>
          <p:cNvPr id="68" name="図形グループ 67"/>
          <p:cNvGrpSpPr/>
          <p:nvPr/>
        </p:nvGrpSpPr>
        <p:grpSpPr>
          <a:xfrm>
            <a:off x="-34836" y="1155486"/>
            <a:ext cx="2485435" cy="2147469"/>
            <a:chOff x="245213" y="530813"/>
            <a:chExt cx="2955187" cy="2553344"/>
          </a:xfrm>
        </p:grpSpPr>
        <p:pic>
          <p:nvPicPr>
            <p:cNvPr id="69" name="図 68">
              <a:extLst>
                <a:ext uri="{FF2B5EF4-FFF2-40B4-BE49-F238E27FC236}">
                  <a16:creationId xmlns:a16="http://schemas.microsoft.com/office/drawing/2014/main" id="{0796F784-29DF-A848-BEFA-FCD90D98F3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2753" y="530813"/>
              <a:ext cx="2837647" cy="2128236"/>
            </a:xfrm>
            <a:prstGeom prst="rect">
              <a:avLst/>
            </a:prstGeom>
          </p:spPr>
        </p:pic>
        <p:sp>
          <p:nvSpPr>
            <p:cNvPr id="70" name="テキスト ボックス 69">
              <a:extLst>
                <a:ext uri="{FF2B5EF4-FFF2-40B4-BE49-F238E27FC236}">
                  <a16:creationId xmlns:a16="http://schemas.microsoft.com/office/drawing/2014/main" id="{91BEE63B-E843-3E41-8BF9-71E1B37F8B5D}"/>
                </a:ext>
              </a:extLst>
            </p:cNvPr>
            <p:cNvSpPr txBox="1"/>
            <p:nvPr/>
          </p:nvSpPr>
          <p:spPr>
            <a:xfrm>
              <a:off x="362753" y="542598"/>
              <a:ext cx="1349044" cy="365947"/>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2000" dirty="0"/>
                <a:t>MBXFS1</a:t>
              </a:r>
              <a:endParaRPr kumimoji="1" lang="ja-JP" altLang="en-US" sz="2000" dirty="0"/>
            </a:p>
          </p:txBody>
        </p:sp>
        <p:sp>
          <p:nvSpPr>
            <p:cNvPr id="71" name="テキスト ボックス 70"/>
            <p:cNvSpPr txBox="1"/>
            <p:nvPr/>
          </p:nvSpPr>
          <p:spPr>
            <a:xfrm>
              <a:off x="245213" y="1986316"/>
              <a:ext cx="2950829" cy="1097841"/>
            </a:xfrm>
            <a:prstGeom prst="rect">
              <a:avLst/>
            </a:prstGeom>
            <a:solidFill>
              <a:srgbClr val="F7F6B6">
                <a:alpha val="80000"/>
              </a:srgbClr>
            </a:solidFill>
          </p:spPr>
          <p:txBody>
            <a:bodyPr wrap="none" rtlCol="0">
              <a:spAutoFit/>
            </a:bodyPr>
            <a:lstStyle/>
            <a:p>
              <a:r>
                <a:rPr kumimoji="1" lang="en-US" altLang="ja-JP" b="1" dirty="0">
                  <a:solidFill>
                    <a:srgbClr val="FF0000"/>
                  </a:solidFill>
                </a:rPr>
                <a:t>Max displacement</a:t>
              </a:r>
            </a:p>
            <a:p>
              <a:r>
                <a:rPr kumimoji="1" lang="en-US" altLang="ja-JP" b="1" dirty="0">
                  <a:solidFill>
                    <a:srgbClr val="FF0000"/>
                  </a:solidFill>
                </a:rPr>
                <a:t>3.4 mm in MBXFS1</a:t>
              </a:r>
            </a:p>
            <a:p>
              <a:r>
                <a:rPr kumimoji="1" lang="en-US" altLang="ja-JP" b="1" dirty="0">
                  <a:solidFill>
                    <a:srgbClr val="FF0000"/>
                  </a:solidFill>
                  <a:sym typeface="Wingdings"/>
                </a:rPr>
                <a:t> ~1 mm in MBXFS2</a:t>
              </a:r>
              <a:endParaRPr kumimoji="1" lang="ja-JP" altLang="en-US" b="1" dirty="0">
                <a:solidFill>
                  <a:srgbClr val="FF0000"/>
                </a:solidFill>
              </a:endParaRPr>
            </a:p>
          </p:txBody>
        </p:sp>
      </p:grpSp>
      <p:sp>
        <p:nvSpPr>
          <p:cNvPr id="72" name="テキスト ボックス 71"/>
          <p:cNvSpPr txBox="1"/>
          <p:nvPr/>
        </p:nvSpPr>
        <p:spPr>
          <a:xfrm>
            <a:off x="216218" y="784045"/>
            <a:ext cx="2210862" cy="369332"/>
          </a:xfrm>
          <a:prstGeom prst="rect">
            <a:avLst/>
          </a:prstGeom>
          <a:noFill/>
        </p:spPr>
        <p:txBody>
          <a:bodyPr wrap="none" rtlCol="0">
            <a:spAutoFit/>
          </a:bodyPr>
          <a:lstStyle/>
          <a:p>
            <a:r>
              <a:rPr kumimoji="1" lang="en-US" altLang="ja-JP" b="1"/>
              <a:t>Cable deformation</a:t>
            </a:r>
            <a:endParaRPr kumimoji="1" lang="ja-JP" altLang="en-US" b="1" dirty="0"/>
          </a:p>
        </p:txBody>
      </p:sp>
      <p:sp>
        <p:nvSpPr>
          <p:cNvPr id="3" name="フッター プレースホルダー 2"/>
          <p:cNvSpPr>
            <a:spLocks noGrp="1"/>
          </p:cNvSpPr>
          <p:nvPr>
            <p:ph type="ftr" sz="quarter" idx="11"/>
          </p:nvPr>
        </p:nvSpPr>
        <p:spPr/>
        <p:txBody>
          <a:bodyPr/>
          <a:lstStyle/>
          <a:p>
            <a:r>
              <a:rPr lang="en-US" noProof="0"/>
              <a:t>D1 Update, T. Nakamoto, KEK</a:t>
            </a:r>
            <a:endParaRPr lang="en-GB" noProof="0"/>
          </a:p>
        </p:txBody>
      </p:sp>
      <p:graphicFrame>
        <p:nvGraphicFramePr>
          <p:cNvPr id="59" name="表 58"/>
          <p:cNvGraphicFramePr>
            <a:graphicFrameLocks noGrp="1"/>
          </p:cNvGraphicFramePr>
          <p:nvPr/>
        </p:nvGraphicFramePr>
        <p:xfrm>
          <a:off x="856956" y="4292914"/>
          <a:ext cx="7839456" cy="2526960"/>
        </p:xfrm>
        <a:graphic>
          <a:graphicData uri="http://schemas.openxmlformats.org/drawingml/2006/table">
            <a:tbl>
              <a:tblPr firstRow="1" bandRow="1">
                <a:tableStyleId>{5940675A-B579-460E-94D1-54222C63F5DA}</a:tableStyleId>
              </a:tblPr>
              <a:tblGrid>
                <a:gridCol w="2805176">
                  <a:extLst>
                    <a:ext uri="{9D8B030D-6E8A-4147-A177-3AD203B41FA5}">
                      <a16:colId xmlns:a16="http://schemas.microsoft.com/office/drawing/2014/main" val="20000"/>
                    </a:ext>
                  </a:extLst>
                </a:gridCol>
                <a:gridCol w="1168400">
                  <a:extLst>
                    <a:ext uri="{9D8B030D-6E8A-4147-A177-3AD203B41FA5}">
                      <a16:colId xmlns:a16="http://schemas.microsoft.com/office/drawing/2014/main" val="20001"/>
                    </a:ext>
                  </a:extLst>
                </a:gridCol>
                <a:gridCol w="1282700">
                  <a:extLst>
                    <a:ext uri="{9D8B030D-6E8A-4147-A177-3AD203B41FA5}">
                      <a16:colId xmlns:a16="http://schemas.microsoft.com/office/drawing/2014/main" val="20002"/>
                    </a:ext>
                  </a:extLst>
                </a:gridCol>
                <a:gridCol w="1130300">
                  <a:extLst>
                    <a:ext uri="{9D8B030D-6E8A-4147-A177-3AD203B41FA5}">
                      <a16:colId xmlns:a16="http://schemas.microsoft.com/office/drawing/2014/main" val="20003"/>
                    </a:ext>
                  </a:extLst>
                </a:gridCol>
                <a:gridCol w="1452880">
                  <a:extLst>
                    <a:ext uri="{9D8B030D-6E8A-4147-A177-3AD203B41FA5}">
                      <a16:colId xmlns:a16="http://schemas.microsoft.com/office/drawing/2014/main" val="20004"/>
                    </a:ext>
                  </a:extLst>
                </a:gridCol>
              </a:tblGrid>
              <a:tr h="334800">
                <a:tc>
                  <a:txBody>
                    <a:bodyPr/>
                    <a:lstStyle/>
                    <a:p>
                      <a:pPr algn="ctr"/>
                      <a:endParaRPr kumimoji="1" lang="ja-JP" altLang="en-US" sz="1400" dirty="0"/>
                    </a:p>
                  </a:txBody>
                  <a:tcPr anchor="ctr">
                    <a:solidFill>
                      <a:schemeClr val="bg1"/>
                    </a:solidFill>
                  </a:tcPr>
                </a:tc>
                <a:tc>
                  <a:txBody>
                    <a:bodyPr/>
                    <a:lstStyle/>
                    <a:p>
                      <a:pPr algn="ctr"/>
                      <a:r>
                        <a:rPr kumimoji="1" lang="en-US" altLang="ja-JP" sz="1400" dirty="0"/>
                        <a:t>MBXFS1</a:t>
                      </a:r>
                      <a:endParaRPr kumimoji="1" lang="ja-JP" altLang="en-US" sz="1400" dirty="0"/>
                    </a:p>
                  </a:txBody>
                  <a:tcPr anchor="ctr">
                    <a:solidFill>
                      <a:schemeClr val="bg1"/>
                    </a:solidFill>
                  </a:tcPr>
                </a:tc>
                <a:tc>
                  <a:txBody>
                    <a:bodyPr/>
                    <a:lstStyle/>
                    <a:p>
                      <a:pPr algn="ctr"/>
                      <a:r>
                        <a:rPr kumimoji="1" lang="en-US" altLang="ja-JP" sz="1400" dirty="0"/>
                        <a:t>MBXFS1b</a:t>
                      </a:r>
                      <a:endParaRPr kumimoji="1" lang="ja-JP" altLang="en-US" sz="1400" dirty="0"/>
                    </a:p>
                  </a:txBody>
                  <a:tcPr anchor="ctr">
                    <a:solidFill>
                      <a:schemeClr val="bg1"/>
                    </a:solidFill>
                  </a:tcPr>
                </a:tc>
                <a:tc>
                  <a:txBody>
                    <a:bodyPr/>
                    <a:lstStyle/>
                    <a:p>
                      <a:pPr algn="ctr"/>
                      <a:r>
                        <a:rPr kumimoji="1" lang="en-US" altLang="ja-JP" sz="1400" dirty="0"/>
                        <a:t>MBXFS2</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MBXFS3</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0"/>
                  </a:ext>
                </a:extLst>
              </a:tr>
              <a:tr h="334800">
                <a:tc>
                  <a:txBody>
                    <a:bodyPr/>
                    <a:lstStyle/>
                    <a:p>
                      <a:pPr algn="ctr"/>
                      <a:r>
                        <a:rPr kumimoji="1" lang="en-US" altLang="ja-JP" sz="1400" dirty="0"/>
                        <a:t>Oversize of end spacers</a:t>
                      </a:r>
                    </a:p>
                    <a:p>
                      <a:pPr algn="ctr"/>
                      <a:r>
                        <a:rPr kumimoji="1" lang="en-US" altLang="ja-JP" sz="1400" dirty="0" err="1"/>
                        <a:t>wrt</a:t>
                      </a:r>
                      <a:r>
                        <a:rPr kumimoji="1" lang="en-US" altLang="ja-JP" sz="1400" dirty="0"/>
                        <a:t> MBXFS1 (mm)</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0.9</a:t>
                      </a:r>
                      <a:endParaRPr kumimoji="1" lang="ja-JP" altLang="en-US" sz="1400" dirty="0"/>
                    </a:p>
                  </a:txBody>
                  <a:tcPr anchor="ctr">
                    <a:solidFill>
                      <a:schemeClr val="bg1"/>
                    </a:solidFill>
                  </a:tcPr>
                </a:tc>
                <a:tc>
                  <a:txBody>
                    <a:bodyPr/>
                    <a:lstStyle/>
                    <a:p>
                      <a:pPr algn="ctr"/>
                      <a:r>
                        <a:rPr kumimoji="1" lang="en-US" altLang="ja-JP" sz="1400" dirty="0"/>
                        <a:t>1.14</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1.14</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1"/>
                  </a:ext>
                </a:extLst>
              </a:tr>
              <a:tr h="334800">
                <a:tc>
                  <a:txBody>
                    <a:bodyPr/>
                    <a:lstStyle/>
                    <a:p>
                      <a:pPr algn="ctr"/>
                      <a:r>
                        <a:rPr kumimoji="1" lang="en-US" altLang="ja-JP" sz="1400" dirty="0"/>
                        <a:t>Wet-winding</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bg1"/>
                    </a:solidFill>
                  </a:tcPr>
                </a:tc>
                <a:tc>
                  <a:txBody>
                    <a:bodyPr/>
                    <a:lstStyle/>
                    <a:p>
                      <a:pPr algn="ctr"/>
                      <a:r>
                        <a:rPr kumimoji="1" lang="en-US" altLang="ja-JP" sz="1400" dirty="0"/>
                        <a:t>Yes</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Yes</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2"/>
                  </a:ext>
                </a:extLst>
              </a:tr>
              <a:tr h="334800">
                <a:tc>
                  <a:txBody>
                    <a:bodyPr/>
                    <a:lstStyle/>
                    <a:p>
                      <a:pPr algn="ctr"/>
                      <a:r>
                        <a:rPr kumimoji="1" lang="en-US" altLang="ja-JP" sz="1400" dirty="0"/>
                        <a:t>Tightening torque</a:t>
                      </a:r>
                      <a:r>
                        <a:rPr kumimoji="1" lang="en-US" altLang="ja-JP" sz="1400" baseline="0" dirty="0"/>
                        <a:t> of bullets (Nm)</a:t>
                      </a:r>
                      <a:endParaRPr kumimoji="1" lang="ja-JP" altLang="en-US" sz="1400" dirty="0"/>
                    </a:p>
                  </a:txBody>
                  <a:tcPr anchor="ctr">
                    <a:solidFill>
                      <a:schemeClr val="bg1"/>
                    </a:solidFill>
                  </a:tcPr>
                </a:tc>
                <a:tc>
                  <a:txBody>
                    <a:bodyPr/>
                    <a:lstStyle/>
                    <a:p>
                      <a:pPr algn="ctr"/>
                      <a:r>
                        <a:rPr kumimoji="1" lang="en-US" altLang="ja-JP" sz="1400" dirty="0"/>
                        <a:t>14</a:t>
                      </a:r>
                      <a:endParaRPr kumimoji="1" lang="ja-JP" altLang="en-US" sz="1400" dirty="0"/>
                    </a:p>
                  </a:txBody>
                  <a:tcPr anchor="ctr">
                    <a:solidFill>
                      <a:schemeClr val="bg1"/>
                    </a:solidFill>
                  </a:tcPr>
                </a:tc>
                <a:tc>
                  <a:txBody>
                    <a:bodyPr/>
                    <a:lstStyle/>
                    <a:p>
                      <a:pPr algn="ctr"/>
                      <a:r>
                        <a:rPr kumimoji="1" lang="en-US" altLang="ja-JP" sz="1400" dirty="0"/>
                        <a:t>14</a:t>
                      </a:r>
                      <a:endParaRPr kumimoji="1" lang="ja-JP" altLang="en-US" sz="1400" dirty="0"/>
                    </a:p>
                  </a:txBody>
                  <a:tcPr anchor="ctr">
                    <a:solidFill>
                      <a:schemeClr val="bg1"/>
                    </a:solidFill>
                  </a:tcPr>
                </a:tc>
                <a:tc>
                  <a:txBody>
                    <a:bodyPr/>
                    <a:lstStyle/>
                    <a:p>
                      <a:pPr algn="ctr"/>
                      <a:r>
                        <a:rPr kumimoji="1" lang="en-US" altLang="ja-JP" sz="1400" dirty="0"/>
                        <a:t>20</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24</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3"/>
                  </a:ext>
                </a:extLst>
              </a:tr>
              <a:tr h="334800">
                <a:tc>
                  <a:txBody>
                    <a:bodyPr/>
                    <a:lstStyle/>
                    <a:p>
                      <a:pPr algn="ctr"/>
                      <a:r>
                        <a:rPr kumimoji="1" lang="en-US" altLang="ja-JP" sz="1400" dirty="0"/>
                        <a:t>Axial pre-load per</a:t>
                      </a:r>
                      <a:r>
                        <a:rPr kumimoji="1" lang="en-US" altLang="ja-JP" sz="1400" baseline="0" dirty="0"/>
                        <a:t> coil end</a:t>
                      </a:r>
                      <a:r>
                        <a:rPr kumimoji="1" lang="en-US" altLang="ja-JP" sz="1400" dirty="0"/>
                        <a:t> (</a:t>
                      </a:r>
                      <a:r>
                        <a:rPr kumimoji="1" lang="en-US" altLang="ja-JP" sz="1400" dirty="0" err="1"/>
                        <a:t>kN</a:t>
                      </a: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30 – 43</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25 – 40</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4"/>
                  </a:ext>
                </a:extLst>
              </a:tr>
              <a:tr h="334800">
                <a:tc>
                  <a:txBody>
                    <a:bodyPr/>
                    <a:lstStyle/>
                    <a:p>
                      <a:pPr algn="ctr"/>
                      <a:r>
                        <a:rPr kumimoji="1" lang="en-US" altLang="ja-JP" sz="1400" dirty="0"/>
                        <a:t>Additional shim on end saddle</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solidFill>
                            <a:srgbClr val="FF0000"/>
                          </a:solidFill>
                        </a:rPr>
                        <a:t>t0.7</a:t>
                      </a:r>
                      <a:r>
                        <a:rPr kumimoji="1" lang="en-US" altLang="ja-JP" sz="1400" baseline="0" dirty="0">
                          <a:solidFill>
                            <a:srgbClr val="FF0000"/>
                          </a:solidFill>
                        </a:rPr>
                        <a:t> mm at max</a:t>
                      </a:r>
                      <a:endParaRPr kumimoji="1" lang="ja-JP" altLang="en-US" sz="1400" dirty="0">
                        <a:solidFill>
                          <a:srgbClr val="FF0000"/>
                        </a:solidFill>
                      </a:endParaRPr>
                    </a:p>
                  </a:txBody>
                  <a:tcPr anchor="ctr">
                    <a:solidFill>
                      <a:schemeClr val="accent4">
                        <a:lumMod val="20000"/>
                        <a:lumOff val="80000"/>
                      </a:schemeClr>
                    </a:solidFill>
                  </a:tcPr>
                </a:tc>
                <a:extLst>
                  <a:ext uri="{0D108BD9-81ED-4DB2-BD59-A6C34878D82A}">
                    <a16:rowId xmlns:a16="http://schemas.microsoft.com/office/drawing/2014/main" val="10005"/>
                  </a:ext>
                </a:extLst>
              </a:tr>
              <a:tr h="334800">
                <a:tc>
                  <a:txBody>
                    <a:bodyPr/>
                    <a:lstStyle/>
                    <a:p>
                      <a:pPr algn="ctr"/>
                      <a:r>
                        <a:rPr kumimoji="1" lang="en-US" altLang="ja-JP" sz="1400" dirty="0"/>
                        <a:t>Gap filing with epoxy</a:t>
                      </a:r>
                      <a:r>
                        <a:rPr kumimoji="1" lang="en-US" altLang="ja-JP" sz="1400" baseline="0" dirty="0"/>
                        <a:t> resin</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Yes</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6"/>
                  </a:ext>
                </a:extLst>
              </a:tr>
            </a:tbl>
          </a:graphicData>
        </a:graphic>
      </p:graphicFrame>
      <p:sp>
        <p:nvSpPr>
          <p:cNvPr id="5" name="スライド番号プレースホルダー 4"/>
          <p:cNvSpPr>
            <a:spLocks noGrp="1"/>
          </p:cNvSpPr>
          <p:nvPr>
            <p:ph type="sldNum" sz="quarter" idx="12"/>
          </p:nvPr>
        </p:nvSpPr>
        <p:spPr/>
        <p:txBody>
          <a:bodyPr/>
          <a:lstStyle/>
          <a:p>
            <a:fld id="{BFDCA1C4-9514-7B4F-976F-D92F7E296653}" type="slidenum">
              <a:rPr lang="fr-FR" smtClean="0"/>
              <a:pPr/>
              <a:t>9</a:t>
            </a:fld>
            <a:endParaRPr lang="fr-FR"/>
          </a:p>
        </p:txBody>
      </p:sp>
      <p:sp>
        <p:nvSpPr>
          <p:cNvPr id="58" name="フリーフォーム 57"/>
          <p:cNvSpPr/>
          <p:nvPr/>
        </p:nvSpPr>
        <p:spPr>
          <a:xfrm>
            <a:off x="6908800" y="2514600"/>
            <a:ext cx="2082800" cy="1765300"/>
          </a:xfrm>
          <a:custGeom>
            <a:avLst/>
            <a:gdLst>
              <a:gd name="connsiteX0" fmla="*/ 127000 w 2082800"/>
              <a:gd name="connsiteY0" fmla="*/ 152400 h 1765300"/>
              <a:gd name="connsiteX1" fmla="*/ 0 w 2082800"/>
              <a:gd name="connsiteY1" fmla="*/ 1498600 h 1765300"/>
              <a:gd name="connsiteX2" fmla="*/ 2044700 w 2082800"/>
              <a:gd name="connsiteY2" fmla="*/ 1765300 h 1765300"/>
              <a:gd name="connsiteX3" fmla="*/ 2057400 w 2082800"/>
              <a:gd name="connsiteY3" fmla="*/ 1651000 h 1765300"/>
              <a:gd name="connsiteX4" fmla="*/ 2082800 w 2082800"/>
              <a:gd name="connsiteY4" fmla="*/ 0 h 1765300"/>
              <a:gd name="connsiteX5" fmla="*/ 127000 w 2082800"/>
              <a:gd name="connsiteY5" fmla="*/ 152400 h 176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2800" h="1765300">
                <a:moveTo>
                  <a:pt x="127000" y="152400"/>
                </a:moveTo>
                <a:lnTo>
                  <a:pt x="0" y="1498600"/>
                </a:lnTo>
                <a:lnTo>
                  <a:pt x="2044700" y="1765300"/>
                </a:lnTo>
                <a:lnTo>
                  <a:pt x="2057400" y="1651000"/>
                </a:lnTo>
                <a:lnTo>
                  <a:pt x="2082800" y="0"/>
                </a:lnTo>
                <a:lnTo>
                  <a:pt x="127000" y="152400"/>
                </a:lnTo>
                <a:close/>
              </a:path>
            </a:pathLst>
          </a:custGeom>
          <a:solidFill>
            <a:schemeClr val="accent4">
              <a:lumMod val="20000"/>
              <a:lumOff val="80000"/>
              <a:alpha val="50000"/>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73870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805213"/>
            <a:ext cx="8074800" cy="720000"/>
          </a:xfrm>
        </p:spPr>
        <p:txBody>
          <a:bodyPr/>
          <a:lstStyle/>
          <a:p>
            <a:r>
              <a:rPr lang="en-US" altLang="ja-JP" sz="3600" dirty="0"/>
              <a:t>Test result of MBXFS3 </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3" name="スライド番号プレースホルダー 2"/>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69865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2055BC-B6BF-884B-B23A-5CF6AADD1556}"/>
              </a:ext>
            </a:extLst>
          </p:cNvPr>
          <p:cNvSpPr>
            <a:spLocks noGrp="1"/>
          </p:cNvSpPr>
          <p:nvPr>
            <p:ph type="title"/>
          </p:nvPr>
        </p:nvSpPr>
        <p:spPr>
          <a:xfrm>
            <a:off x="612000" y="-162603"/>
            <a:ext cx="7920000" cy="720000"/>
          </a:xfrm>
        </p:spPr>
        <p:txBody>
          <a:bodyPr/>
          <a:lstStyle/>
          <a:p>
            <a:r>
              <a:rPr kumimoji="1" lang="en-US" altLang="ja-JP" dirty="0"/>
              <a:t>Training history</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3" name="コンテンツ プレースホルダー 2">
            <a:extLst>
              <a:ext uri="{FF2B5EF4-FFF2-40B4-BE49-F238E27FC236}">
                <a16:creationId xmlns:a16="http://schemas.microsoft.com/office/drawing/2014/main" id="{D724B383-605C-994F-BFA9-2D8EB2F61A8D}"/>
              </a:ext>
            </a:extLst>
          </p:cNvPr>
          <p:cNvSpPr>
            <a:spLocks noGrp="1"/>
          </p:cNvSpPr>
          <p:nvPr>
            <p:ph idx="1"/>
          </p:nvPr>
        </p:nvSpPr>
        <p:spPr>
          <a:xfrm>
            <a:off x="228599" y="4745778"/>
            <a:ext cx="8686801" cy="2112222"/>
          </a:xfrm>
          <a:solidFill>
            <a:schemeClr val="bg1"/>
          </a:solidFill>
        </p:spPr>
        <p:txBody>
          <a:bodyPr>
            <a:noAutofit/>
          </a:bodyPr>
          <a:lstStyle/>
          <a:p>
            <a:r>
              <a:rPr lang="en-US" altLang="ja-JP" sz="2000" dirty="0"/>
              <a:t>Number of quenches to nominal (12.05 kA):</a:t>
            </a:r>
            <a:r>
              <a:rPr lang="en-US" altLang="ja-JP" sz="2000" dirty="0">
                <a:solidFill>
                  <a:srgbClr val="0432FF"/>
                </a:solidFill>
              </a:rPr>
              <a:t>8 in MBXFS2 </a:t>
            </a:r>
            <a:r>
              <a:rPr lang="en-US" altLang="ja-JP" sz="2000" dirty="0">
                <a:solidFill>
                  <a:schemeClr val="tx1"/>
                </a:solidFill>
                <a:sym typeface="Wingdings"/>
              </a:rPr>
              <a:t></a:t>
            </a:r>
            <a:r>
              <a:rPr lang="en-US" altLang="ja-JP" sz="2000" dirty="0">
                <a:solidFill>
                  <a:srgbClr val="FF0000"/>
                </a:solidFill>
                <a:sym typeface="Wingdings"/>
              </a:rPr>
              <a:t> 2 in MBXFS3</a:t>
            </a:r>
          </a:p>
          <a:p>
            <a:pPr marL="0" indent="0">
              <a:buNone/>
            </a:pPr>
            <a:r>
              <a:rPr kumimoji="1" lang="en-US" altLang="ja-JP" sz="2000" dirty="0">
                <a:solidFill>
                  <a:srgbClr val="FF0000"/>
                </a:solidFill>
                <a:sym typeface="Wingdings"/>
              </a:rPr>
              <a:t>     S</a:t>
            </a:r>
            <a:r>
              <a:rPr lang="en-US" altLang="ja-JP" sz="2000" dirty="0">
                <a:solidFill>
                  <a:srgbClr val="FF0000"/>
                </a:solidFill>
                <a:sym typeface="Wingdings"/>
              </a:rPr>
              <a:t>ignificant improvement in training up to nominal current in MBXFS3</a:t>
            </a:r>
            <a:endParaRPr kumimoji="1" lang="en-US" altLang="ja-JP" sz="2000" dirty="0">
              <a:solidFill>
                <a:srgbClr val="0432FF"/>
              </a:solidFill>
            </a:endParaRPr>
          </a:p>
          <a:p>
            <a:r>
              <a:rPr lang="en-US" altLang="ja-JP" sz="2000" dirty="0">
                <a:solidFill>
                  <a:srgbClr val="FF0000"/>
                </a:solidFill>
              </a:rPr>
              <a:t>The ultimate current (13.14 kA) was achieved at the 16th quench.</a:t>
            </a:r>
          </a:p>
          <a:p>
            <a:r>
              <a:rPr lang="en-US" altLang="ja-JP" sz="2000" dirty="0"/>
              <a:t>Current holding: 12.3 kA for 1hour, 13.3 kA for 35 min</a:t>
            </a:r>
          </a:p>
          <a:p>
            <a:r>
              <a:rPr kumimoji="1" lang="en-US" altLang="ja-JP" sz="2000" dirty="0">
                <a:solidFill>
                  <a:srgbClr val="0432FF"/>
                </a:solidFill>
              </a:rPr>
              <a:t>4.4 K training: </a:t>
            </a:r>
            <a:r>
              <a:rPr kumimoji="1" lang="en-US" altLang="ja-JP" sz="2000" i="1" dirty="0">
                <a:solidFill>
                  <a:srgbClr val="0432FF"/>
                </a:solidFill>
              </a:rPr>
              <a:t>I</a:t>
            </a:r>
            <a:r>
              <a:rPr kumimoji="1" lang="en-US" altLang="ja-JP" sz="2000" i="1" baseline="-25000" dirty="0">
                <a:solidFill>
                  <a:srgbClr val="0432FF"/>
                </a:solidFill>
              </a:rPr>
              <a:t>q,4.4K</a:t>
            </a:r>
            <a:r>
              <a:rPr kumimoji="1" lang="en-US" altLang="ja-JP" sz="2000" dirty="0">
                <a:solidFill>
                  <a:srgbClr val="0432FF"/>
                </a:solidFill>
              </a:rPr>
              <a:t>=12.3 kA up to </a:t>
            </a:r>
            <a:r>
              <a:rPr lang="en-US" altLang="ja-JP" sz="2000" dirty="0">
                <a:solidFill>
                  <a:srgbClr val="0432FF"/>
                </a:solidFill>
              </a:rPr>
              <a:t>s</a:t>
            </a:r>
            <a:r>
              <a:rPr kumimoji="1" lang="en-US" altLang="ja-JP" sz="2000" dirty="0">
                <a:solidFill>
                  <a:srgbClr val="0432FF"/>
                </a:solidFill>
              </a:rPr>
              <a:t>hort sample limit</a:t>
            </a:r>
          </a:p>
          <a:p>
            <a:pPr marL="0" indent="0">
              <a:buNone/>
            </a:pPr>
            <a:r>
              <a:rPr kumimoji="1" lang="en-US" altLang="ja-JP" sz="2000" dirty="0"/>
              <a:t>     </a:t>
            </a:r>
            <a:r>
              <a:rPr kumimoji="1" lang="en-US" altLang="ja-JP" sz="2000" dirty="0">
                <a:sym typeface="Wingdings"/>
              </a:rPr>
              <a:t> </a:t>
            </a:r>
            <a:r>
              <a:rPr kumimoji="1" lang="en-US" altLang="ja-JP" sz="2000" dirty="0">
                <a:solidFill>
                  <a:srgbClr val="0432FF"/>
                </a:solidFill>
                <a:sym typeface="Wingdings"/>
              </a:rPr>
              <a:t>Quench current at 1.9 K is limited by mechanical support</a:t>
            </a:r>
            <a:endParaRPr kumimoji="1" lang="en-US" altLang="ja-JP" sz="2000" dirty="0">
              <a:solidFill>
                <a:srgbClr val="0432FF"/>
              </a:solidFill>
            </a:endParaRPr>
          </a:p>
          <a:p>
            <a:endParaRPr kumimoji="1" lang="ja-JP" altLang="en-US" sz="200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11</a:t>
            </a:fld>
            <a:endParaRPr lang="fr-FR"/>
          </a:p>
        </p:txBody>
      </p:sp>
      <p:sp>
        <p:nvSpPr>
          <p:cNvPr id="8" name="テキスト ボックス 7"/>
          <p:cNvSpPr txBox="1"/>
          <p:nvPr/>
        </p:nvSpPr>
        <p:spPr>
          <a:xfrm>
            <a:off x="218300" y="4293601"/>
            <a:ext cx="2691763" cy="400110"/>
          </a:xfrm>
          <a:prstGeom prst="rect">
            <a:avLst/>
          </a:prstGeom>
          <a:noFill/>
          <a:ln w="19050">
            <a:solidFill>
              <a:schemeClr val="tx1"/>
            </a:solidFill>
          </a:ln>
        </p:spPr>
        <p:txBody>
          <a:bodyPr wrap="none" rtlCol="0">
            <a:spAutoFit/>
          </a:bodyPr>
          <a:lstStyle/>
          <a:p>
            <a:r>
              <a:rPr kumimoji="1" lang="en-US" altLang="ja-JP" sz="2000" b="1" dirty="0"/>
              <a:t>1st cycle of MBXFS3</a:t>
            </a:r>
            <a:endParaRPr kumimoji="1" lang="ja-JP" altLang="en-US" sz="2000" b="1" dirty="0"/>
          </a:p>
        </p:txBody>
      </p:sp>
      <p:pic>
        <p:nvPicPr>
          <p:cNvPr id="9" name="図 8"/>
          <p:cNvPicPr>
            <a:picLocks noChangeAspect="1"/>
          </p:cNvPicPr>
          <p:nvPr/>
        </p:nvPicPr>
        <p:blipFill rotWithShape="1">
          <a:blip r:embed="rId2" cstate="print">
            <a:extLst>
              <a:ext uri="{28A0092B-C50C-407E-A947-70E740481C1C}">
                <a14:useLocalDpi xmlns:a14="http://schemas.microsoft.com/office/drawing/2010/main"/>
              </a:ext>
            </a:extLst>
          </a:blip>
          <a:srcRect l="9861" t="25748" r="14444" b="11948"/>
          <a:stretch/>
        </p:blipFill>
        <p:spPr>
          <a:xfrm>
            <a:off x="1225549" y="451454"/>
            <a:ext cx="6889752" cy="4007433"/>
          </a:xfrm>
          <a:prstGeom prst="rect">
            <a:avLst/>
          </a:prstGeom>
        </p:spPr>
      </p:pic>
    </p:spTree>
    <p:extLst>
      <p:ext uri="{BB962C8B-B14F-4D97-AF65-F5344CB8AC3E}">
        <p14:creationId xmlns:p14="http://schemas.microsoft.com/office/powerpoint/2010/main" val="1064584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2055BC-B6BF-884B-B23A-5CF6AADD1556}"/>
              </a:ext>
            </a:extLst>
          </p:cNvPr>
          <p:cNvSpPr>
            <a:spLocks noGrp="1"/>
          </p:cNvSpPr>
          <p:nvPr>
            <p:ph type="title"/>
          </p:nvPr>
        </p:nvSpPr>
        <p:spPr>
          <a:xfrm>
            <a:off x="612000" y="-162603"/>
            <a:ext cx="7920000" cy="720000"/>
          </a:xfrm>
        </p:spPr>
        <p:txBody>
          <a:bodyPr/>
          <a:lstStyle/>
          <a:p>
            <a:r>
              <a:rPr kumimoji="1" lang="en-US" altLang="ja-JP" dirty="0"/>
              <a:t>Training history</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3" name="コンテンツ プレースホルダー 2">
            <a:extLst>
              <a:ext uri="{FF2B5EF4-FFF2-40B4-BE49-F238E27FC236}">
                <a16:creationId xmlns:a16="http://schemas.microsoft.com/office/drawing/2014/main" id="{D724B383-605C-994F-BFA9-2D8EB2F61A8D}"/>
              </a:ext>
            </a:extLst>
          </p:cNvPr>
          <p:cNvSpPr>
            <a:spLocks noGrp="1"/>
          </p:cNvSpPr>
          <p:nvPr>
            <p:ph idx="1"/>
          </p:nvPr>
        </p:nvSpPr>
        <p:spPr>
          <a:xfrm>
            <a:off x="228599" y="4745778"/>
            <a:ext cx="8686801" cy="2112222"/>
          </a:xfrm>
          <a:solidFill>
            <a:schemeClr val="bg1"/>
          </a:solidFill>
        </p:spPr>
        <p:txBody>
          <a:bodyPr>
            <a:noAutofit/>
          </a:bodyPr>
          <a:lstStyle/>
          <a:p>
            <a:r>
              <a:rPr lang="en-US" altLang="ja-JP" sz="2000" dirty="0"/>
              <a:t>Number of quenches to nominal (12.05 kA):</a:t>
            </a:r>
            <a:r>
              <a:rPr lang="en-US" altLang="ja-JP" sz="2000" dirty="0">
                <a:solidFill>
                  <a:srgbClr val="0432FF"/>
                </a:solidFill>
              </a:rPr>
              <a:t>8 in MBXFS2 </a:t>
            </a:r>
            <a:r>
              <a:rPr lang="en-US" altLang="ja-JP" sz="2000" dirty="0">
                <a:solidFill>
                  <a:schemeClr val="tx1"/>
                </a:solidFill>
                <a:sym typeface="Wingdings"/>
              </a:rPr>
              <a:t></a:t>
            </a:r>
            <a:r>
              <a:rPr lang="en-US" altLang="ja-JP" sz="2000" dirty="0">
                <a:solidFill>
                  <a:srgbClr val="FF0000"/>
                </a:solidFill>
                <a:sym typeface="Wingdings"/>
              </a:rPr>
              <a:t> 2 in MBXFS3</a:t>
            </a:r>
          </a:p>
          <a:p>
            <a:pPr marL="0" indent="0">
              <a:buNone/>
            </a:pPr>
            <a:r>
              <a:rPr kumimoji="1" lang="en-US" altLang="ja-JP" sz="2000" dirty="0">
                <a:solidFill>
                  <a:srgbClr val="FF0000"/>
                </a:solidFill>
                <a:sym typeface="Wingdings"/>
              </a:rPr>
              <a:t>     S</a:t>
            </a:r>
            <a:r>
              <a:rPr lang="en-US" altLang="ja-JP" sz="2000" dirty="0">
                <a:solidFill>
                  <a:srgbClr val="FF0000"/>
                </a:solidFill>
                <a:sym typeface="Wingdings"/>
              </a:rPr>
              <a:t>ignificant improvement in training up to nominal current in MBXFS3</a:t>
            </a:r>
            <a:endParaRPr kumimoji="1" lang="en-US" altLang="ja-JP" sz="2000" dirty="0">
              <a:solidFill>
                <a:srgbClr val="0432FF"/>
              </a:solidFill>
            </a:endParaRPr>
          </a:p>
          <a:p>
            <a:r>
              <a:rPr lang="en-US" altLang="ja-JP" sz="2000" dirty="0">
                <a:solidFill>
                  <a:srgbClr val="FF0000"/>
                </a:solidFill>
              </a:rPr>
              <a:t>The ultimate current (13.14 kA) was achieved at the 16th quench.</a:t>
            </a:r>
          </a:p>
          <a:p>
            <a:r>
              <a:rPr lang="en-US" altLang="ja-JP" sz="2000" dirty="0"/>
              <a:t>Current holding: 12.3 kA for 1hour, 13.3 kA for 35 min</a:t>
            </a:r>
          </a:p>
          <a:p>
            <a:r>
              <a:rPr kumimoji="1" lang="en-US" altLang="ja-JP" sz="2000" dirty="0">
                <a:solidFill>
                  <a:srgbClr val="0432FF"/>
                </a:solidFill>
              </a:rPr>
              <a:t>4.4 K training: </a:t>
            </a:r>
            <a:r>
              <a:rPr kumimoji="1" lang="en-US" altLang="ja-JP" sz="2000" i="1" dirty="0">
                <a:solidFill>
                  <a:srgbClr val="0432FF"/>
                </a:solidFill>
              </a:rPr>
              <a:t>I</a:t>
            </a:r>
            <a:r>
              <a:rPr kumimoji="1" lang="en-US" altLang="ja-JP" sz="2000" i="1" baseline="-25000" dirty="0">
                <a:solidFill>
                  <a:srgbClr val="0432FF"/>
                </a:solidFill>
              </a:rPr>
              <a:t>q,4.4K</a:t>
            </a:r>
            <a:r>
              <a:rPr kumimoji="1" lang="en-US" altLang="ja-JP" sz="2000" dirty="0">
                <a:solidFill>
                  <a:srgbClr val="0432FF"/>
                </a:solidFill>
              </a:rPr>
              <a:t>=12.3 kA up to </a:t>
            </a:r>
            <a:r>
              <a:rPr lang="en-US" altLang="ja-JP" sz="2000" dirty="0">
                <a:solidFill>
                  <a:srgbClr val="0432FF"/>
                </a:solidFill>
              </a:rPr>
              <a:t>s</a:t>
            </a:r>
            <a:r>
              <a:rPr kumimoji="1" lang="en-US" altLang="ja-JP" sz="2000" dirty="0">
                <a:solidFill>
                  <a:srgbClr val="0432FF"/>
                </a:solidFill>
              </a:rPr>
              <a:t>hort sample limit</a:t>
            </a:r>
          </a:p>
          <a:p>
            <a:pPr marL="0" indent="0">
              <a:buNone/>
            </a:pPr>
            <a:r>
              <a:rPr kumimoji="1" lang="en-US" altLang="ja-JP" sz="2000" dirty="0"/>
              <a:t>     </a:t>
            </a:r>
            <a:r>
              <a:rPr kumimoji="1" lang="en-US" altLang="ja-JP" sz="2000" dirty="0">
                <a:sym typeface="Wingdings"/>
              </a:rPr>
              <a:t> </a:t>
            </a:r>
            <a:r>
              <a:rPr kumimoji="1" lang="en-US" altLang="ja-JP" sz="2000" dirty="0">
                <a:solidFill>
                  <a:srgbClr val="0432FF"/>
                </a:solidFill>
                <a:sym typeface="Wingdings"/>
              </a:rPr>
              <a:t>Quench current at 1.9 K is limited by mechanical support</a:t>
            </a:r>
            <a:endParaRPr kumimoji="1" lang="en-US" altLang="ja-JP" sz="2000" dirty="0">
              <a:solidFill>
                <a:srgbClr val="0432FF"/>
              </a:solidFill>
            </a:endParaRPr>
          </a:p>
          <a:p>
            <a:endParaRPr kumimoji="1" lang="ja-JP" altLang="en-US" sz="2000" dirty="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12</a:t>
            </a:fld>
            <a:endParaRPr lang="fr-FR"/>
          </a:p>
        </p:txBody>
      </p:sp>
      <p:sp>
        <p:nvSpPr>
          <p:cNvPr id="8" name="テキスト ボックス 7"/>
          <p:cNvSpPr txBox="1"/>
          <p:nvPr/>
        </p:nvSpPr>
        <p:spPr>
          <a:xfrm>
            <a:off x="218300" y="4293601"/>
            <a:ext cx="2691763" cy="400110"/>
          </a:xfrm>
          <a:prstGeom prst="rect">
            <a:avLst/>
          </a:prstGeom>
          <a:noFill/>
          <a:ln w="19050">
            <a:solidFill>
              <a:schemeClr val="tx1"/>
            </a:solidFill>
          </a:ln>
        </p:spPr>
        <p:txBody>
          <a:bodyPr wrap="none" rtlCol="0">
            <a:spAutoFit/>
          </a:bodyPr>
          <a:lstStyle/>
          <a:p>
            <a:r>
              <a:rPr kumimoji="1" lang="en-US" altLang="ja-JP" sz="2000" b="1" dirty="0"/>
              <a:t>1st cycle of MBXFS3</a:t>
            </a:r>
            <a:endParaRPr kumimoji="1" lang="ja-JP" altLang="en-US" sz="2000" b="1" dirty="0"/>
          </a:p>
        </p:txBody>
      </p:sp>
      <p:pic>
        <p:nvPicPr>
          <p:cNvPr id="9" name="図 8"/>
          <p:cNvPicPr>
            <a:picLocks noChangeAspect="1"/>
          </p:cNvPicPr>
          <p:nvPr/>
        </p:nvPicPr>
        <p:blipFill rotWithShape="1">
          <a:blip r:embed="rId2" cstate="print">
            <a:extLst>
              <a:ext uri="{28A0092B-C50C-407E-A947-70E740481C1C}">
                <a14:useLocalDpi xmlns:a14="http://schemas.microsoft.com/office/drawing/2010/main"/>
              </a:ext>
            </a:extLst>
          </a:blip>
          <a:srcRect l="9861" t="25748" r="14444" b="11948"/>
          <a:stretch/>
        </p:blipFill>
        <p:spPr>
          <a:xfrm>
            <a:off x="1225549" y="451454"/>
            <a:ext cx="6889752" cy="4007433"/>
          </a:xfrm>
          <a:prstGeom prst="rect">
            <a:avLst/>
          </a:prstGeom>
        </p:spPr>
      </p:pic>
      <p:sp>
        <p:nvSpPr>
          <p:cNvPr id="10" name="円/楕円 9"/>
          <p:cNvSpPr/>
          <p:nvPr/>
        </p:nvSpPr>
        <p:spPr>
          <a:xfrm rot="18599654">
            <a:off x="1936052" y="1528244"/>
            <a:ext cx="699896" cy="274855"/>
          </a:xfrm>
          <a:prstGeom prst="ellipse">
            <a:avLst/>
          </a:prstGeom>
          <a:noFill/>
          <a:ln w="28575">
            <a:solidFill>
              <a:srgbClr val="FF00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rot="18917498">
            <a:off x="1706953" y="1766391"/>
            <a:ext cx="1843893" cy="640451"/>
          </a:xfrm>
          <a:prstGeom prst="ellipse">
            <a:avLst/>
          </a:prstGeom>
          <a:noFill/>
          <a:ln w="28575">
            <a:solidFill>
              <a:srgbClr val="0432FF"/>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169698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7D2336D6-52F8-1645-855F-3CB480B719FF}"/>
              </a:ext>
            </a:extLst>
          </p:cNvPr>
          <p:cNvPicPr>
            <a:picLocks noChangeAspect="1"/>
          </p:cNvPicPr>
          <p:nvPr/>
        </p:nvPicPr>
        <p:blipFill>
          <a:blip r:embed="rId2"/>
          <a:stretch>
            <a:fillRect/>
          </a:stretch>
        </p:blipFill>
        <p:spPr>
          <a:xfrm>
            <a:off x="1213021" y="427704"/>
            <a:ext cx="6375312" cy="4072814"/>
          </a:xfrm>
          <a:prstGeom prst="rect">
            <a:avLst/>
          </a:prstGeom>
        </p:spPr>
      </p:pic>
      <p:sp>
        <p:nvSpPr>
          <p:cNvPr id="3" name="コンテンツ プレースホルダー 2"/>
          <p:cNvSpPr>
            <a:spLocks noGrp="1"/>
          </p:cNvSpPr>
          <p:nvPr>
            <p:ph idx="1"/>
          </p:nvPr>
        </p:nvSpPr>
        <p:spPr>
          <a:xfrm>
            <a:off x="266700" y="5229255"/>
            <a:ext cx="8780100" cy="1016521"/>
          </a:xfrm>
          <a:noFill/>
        </p:spPr>
        <p:txBody>
          <a:bodyPr>
            <a:noAutofit/>
          </a:bodyPr>
          <a:lstStyle/>
          <a:p>
            <a:r>
              <a:rPr lang="en-US" altLang="ja-JP" sz="2000" dirty="0">
                <a:solidFill>
                  <a:srgbClr val="FF0000"/>
                </a:solidFill>
              </a:rPr>
              <a:t>The first quench current after full thermal cycle exceeded the ultimate current. </a:t>
            </a:r>
            <a:r>
              <a:rPr lang="en-US" altLang="ja-JP" sz="2000" dirty="0"/>
              <a:t>(</a:t>
            </a:r>
            <a:r>
              <a:rPr lang="en-US" altLang="ja-JP" sz="2000" i="1" dirty="0" err="1"/>
              <a:t>I</a:t>
            </a:r>
            <a:r>
              <a:rPr lang="en-US" altLang="ja-JP" sz="2000" i="1" baseline="-25000" dirty="0" err="1"/>
              <a:t>q</a:t>
            </a:r>
            <a:r>
              <a:rPr lang="en-US" altLang="ja-JP" sz="2000" dirty="0"/>
              <a:t>=13.21 kA beyond the ultimate of 13.14 kA)</a:t>
            </a:r>
          </a:p>
          <a:p>
            <a:r>
              <a:rPr lang="en-US" altLang="ja-JP" sz="2000" dirty="0"/>
              <a:t>Very good training memory</a:t>
            </a:r>
            <a:endParaRPr kumimoji="1" lang="ja-JP" altLang="en-US" sz="2000"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13</a:t>
            </a:fld>
            <a:endParaRPr lang="fr-FR"/>
          </a:p>
        </p:txBody>
      </p:sp>
      <p:sp>
        <p:nvSpPr>
          <p:cNvPr id="6" name="タイトル 1">
            <a:extLst>
              <a:ext uri="{FF2B5EF4-FFF2-40B4-BE49-F238E27FC236}">
                <a16:creationId xmlns:a16="http://schemas.microsoft.com/office/drawing/2014/main" id="{102055BC-B6BF-884B-B23A-5CF6AADD1556}"/>
              </a:ext>
            </a:extLst>
          </p:cNvPr>
          <p:cNvSpPr txBox="1">
            <a:spLocks/>
          </p:cNvSpPr>
          <p:nvPr/>
        </p:nvSpPr>
        <p:spPr>
          <a:xfrm>
            <a:off x="612000" y="-166250"/>
            <a:ext cx="7920000" cy="720000"/>
          </a:xfrm>
          <a:prstGeom prst="rect">
            <a:avLst/>
          </a:prstGeom>
        </p:spPr>
        <p:txBody>
          <a:bodyPr vert="horz" lIns="0" tIns="0" rIns="0" bIns="0" rtlCol="0" anchor="ctr" anchorCtr="1">
            <a:noAutofit/>
          </a:bodyPr>
          <a:lstStyle>
            <a:lvl1pPr algn="ctr" defTabSz="457200" rtl="0" eaLnBrk="1" latinLnBrk="0" hangingPunct="1">
              <a:spcBef>
                <a:spcPct val="0"/>
              </a:spcBef>
              <a:buNone/>
              <a:defRPr kumimoji="1" sz="2800" b="1" kern="1200">
                <a:solidFill>
                  <a:schemeClr val="bg2"/>
                </a:solidFill>
                <a:latin typeface="+mj-lt"/>
                <a:ea typeface="+mj-ea"/>
                <a:cs typeface="+mj-cs"/>
              </a:defRPr>
            </a:lvl1pPr>
          </a:lstStyle>
          <a:p>
            <a:r>
              <a:rPr lang="en-US" altLang="ja-JP" dirty="0"/>
              <a:t>Training history</a:t>
            </a:r>
            <a:endParaRPr lang="ja-JP" altLang="en-US" dirty="0"/>
          </a:p>
        </p:txBody>
      </p:sp>
      <p:sp>
        <p:nvSpPr>
          <p:cNvPr id="9" name="テキスト ボックス 8"/>
          <p:cNvSpPr txBox="1"/>
          <p:nvPr/>
        </p:nvSpPr>
        <p:spPr>
          <a:xfrm>
            <a:off x="406800" y="4803745"/>
            <a:ext cx="2778325" cy="400110"/>
          </a:xfrm>
          <a:prstGeom prst="rect">
            <a:avLst/>
          </a:prstGeom>
          <a:noFill/>
          <a:ln w="19050">
            <a:solidFill>
              <a:schemeClr val="tx1"/>
            </a:solidFill>
          </a:ln>
        </p:spPr>
        <p:txBody>
          <a:bodyPr wrap="none" rtlCol="0">
            <a:spAutoFit/>
          </a:bodyPr>
          <a:lstStyle/>
          <a:p>
            <a:r>
              <a:rPr kumimoji="1" lang="en-US" altLang="ja-JP" sz="2000" b="1" dirty="0"/>
              <a:t>2nd cycle of MBXFS3</a:t>
            </a:r>
            <a:endParaRPr kumimoji="1" lang="ja-JP" altLang="en-US" sz="2000" b="1" dirty="0"/>
          </a:p>
        </p:txBody>
      </p:sp>
      <p:cxnSp>
        <p:nvCxnSpPr>
          <p:cNvPr id="11" name="直線矢印コネクタ 10"/>
          <p:cNvCxnSpPr>
            <a:cxnSpLocks/>
          </p:cNvCxnSpPr>
          <p:nvPr/>
        </p:nvCxnSpPr>
        <p:spPr>
          <a:xfrm flipH="1">
            <a:off x="5890162" y="427704"/>
            <a:ext cx="498763" cy="771704"/>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2" name="テキスト ボックス 11"/>
          <p:cNvSpPr txBox="1"/>
          <p:nvPr/>
        </p:nvSpPr>
        <p:spPr>
          <a:xfrm>
            <a:off x="6022633" y="-36905"/>
            <a:ext cx="2795958" cy="584775"/>
          </a:xfrm>
          <a:prstGeom prst="rect">
            <a:avLst/>
          </a:prstGeom>
          <a:noFill/>
        </p:spPr>
        <p:txBody>
          <a:bodyPr wrap="none" rtlCol="0">
            <a:spAutoFit/>
          </a:bodyPr>
          <a:lstStyle/>
          <a:p>
            <a:r>
              <a:rPr kumimoji="1" lang="en-US" altLang="ja-JP" sz="1600" dirty="0">
                <a:solidFill>
                  <a:srgbClr val="FF0000"/>
                </a:solidFill>
              </a:rPr>
              <a:t>First quench in the 2nd cycle</a:t>
            </a:r>
          </a:p>
          <a:p>
            <a:r>
              <a:rPr kumimoji="1" lang="en-US" altLang="ja-JP" sz="1600" dirty="0" err="1">
                <a:solidFill>
                  <a:srgbClr val="FF0000"/>
                </a:solidFill>
              </a:rPr>
              <a:t>I</a:t>
            </a:r>
            <a:r>
              <a:rPr kumimoji="1" lang="en-US" altLang="ja-JP" sz="1600" baseline="-25000" dirty="0" err="1">
                <a:solidFill>
                  <a:srgbClr val="FF0000"/>
                </a:solidFill>
              </a:rPr>
              <a:t>q</a:t>
            </a:r>
            <a:r>
              <a:rPr kumimoji="1" lang="en-US" altLang="ja-JP" sz="1600" dirty="0">
                <a:solidFill>
                  <a:srgbClr val="FF0000"/>
                </a:solidFill>
              </a:rPr>
              <a:t>=13.21 kA</a:t>
            </a:r>
            <a:endParaRPr kumimoji="1" lang="ja-JP" altLang="en-US" sz="1600" dirty="0">
              <a:solidFill>
                <a:srgbClr val="FF0000"/>
              </a:solidFill>
            </a:endParaRPr>
          </a:p>
        </p:txBody>
      </p:sp>
      <p:sp>
        <p:nvSpPr>
          <p:cNvPr id="2" name="テキスト ボックス 1">
            <a:extLst>
              <a:ext uri="{FF2B5EF4-FFF2-40B4-BE49-F238E27FC236}">
                <a16:creationId xmlns:a16="http://schemas.microsoft.com/office/drawing/2014/main" id="{26C5397C-857A-7944-8EA0-A4C768200B60}"/>
              </a:ext>
            </a:extLst>
          </p:cNvPr>
          <p:cNvSpPr txBox="1"/>
          <p:nvPr/>
        </p:nvSpPr>
        <p:spPr>
          <a:xfrm>
            <a:off x="6187061" y="547870"/>
            <a:ext cx="1338828" cy="369332"/>
          </a:xfrm>
          <a:prstGeom prst="rect">
            <a:avLst/>
          </a:prstGeom>
          <a:noFill/>
        </p:spPr>
        <p:txBody>
          <a:bodyPr wrap="none" rtlCol="0">
            <a:spAutoFit/>
          </a:bodyPr>
          <a:lstStyle/>
          <a:p>
            <a:r>
              <a:rPr kumimoji="1" lang="en-US" altLang="ja-JP" dirty="0"/>
              <a:t>MFM, QPH</a:t>
            </a:r>
            <a:endParaRPr kumimoji="1" lang="ja-JP" altLang="en-US"/>
          </a:p>
        </p:txBody>
      </p:sp>
      <p:cxnSp>
        <p:nvCxnSpPr>
          <p:cNvPr id="8" name="直線矢印コネクタ 7">
            <a:extLst>
              <a:ext uri="{FF2B5EF4-FFF2-40B4-BE49-F238E27FC236}">
                <a16:creationId xmlns:a16="http://schemas.microsoft.com/office/drawing/2014/main" id="{3D8845CB-DC34-3E46-9DCE-713C9BF5EAA6}"/>
              </a:ext>
            </a:extLst>
          </p:cNvPr>
          <p:cNvCxnSpPr/>
          <p:nvPr/>
        </p:nvCxnSpPr>
        <p:spPr>
          <a:xfrm>
            <a:off x="6411785" y="868680"/>
            <a:ext cx="0" cy="285008"/>
          </a:xfrm>
          <a:prstGeom prst="straightConnector1">
            <a:avLst/>
          </a:prstGeom>
          <a:ln w="12700">
            <a:solidFill>
              <a:schemeClr val="tx1"/>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1299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402" y="-1207"/>
            <a:ext cx="7920000" cy="720000"/>
          </a:xfrm>
        </p:spPr>
        <p:txBody>
          <a:bodyPr/>
          <a:lstStyle/>
          <a:p>
            <a:r>
              <a:rPr lang="en-US" altLang="ja-JP" dirty="0"/>
              <a:t>Coil stress in the straight section</a:t>
            </a:r>
            <a:endParaRPr kumimoji="1" lang="ja-JP" altLang="en-US" dirty="0"/>
          </a:p>
        </p:txBody>
      </p:sp>
      <p:pic>
        <p:nvPicPr>
          <p:cNvPr id="27" name="図 26">
            <a:extLst>
              <a:ext uri="{FF2B5EF4-FFF2-40B4-BE49-F238E27FC236}">
                <a16:creationId xmlns:a16="http://schemas.microsoft.com/office/drawing/2014/main" id="{4B777DCF-1A82-D247-BED9-CCD8D3AC9A6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31329" y="752119"/>
            <a:ext cx="1788340" cy="758658"/>
          </a:xfrm>
          <a:prstGeom prst="rect">
            <a:avLst/>
          </a:prstGeom>
        </p:spPr>
      </p:pic>
      <p:sp>
        <p:nvSpPr>
          <p:cNvPr id="28" name="円/楕円 27">
            <a:extLst>
              <a:ext uri="{FF2B5EF4-FFF2-40B4-BE49-F238E27FC236}">
                <a16:creationId xmlns:a16="http://schemas.microsoft.com/office/drawing/2014/main" id="{9C6EAF4F-9525-BC49-AC44-B50166F80E4A}"/>
              </a:ext>
            </a:extLst>
          </p:cNvPr>
          <p:cNvSpPr/>
          <p:nvPr/>
        </p:nvSpPr>
        <p:spPr>
          <a:xfrm>
            <a:off x="1230867" y="1143362"/>
            <a:ext cx="154735" cy="154735"/>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9" name="円/楕円 28">
            <a:extLst>
              <a:ext uri="{FF2B5EF4-FFF2-40B4-BE49-F238E27FC236}">
                <a16:creationId xmlns:a16="http://schemas.microsoft.com/office/drawing/2014/main" id="{30AB23B9-A33B-564F-82FA-F7B48E557F1B}"/>
              </a:ext>
            </a:extLst>
          </p:cNvPr>
          <p:cNvSpPr/>
          <p:nvPr/>
        </p:nvSpPr>
        <p:spPr>
          <a:xfrm>
            <a:off x="1519889" y="1143362"/>
            <a:ext cx="154735" cy="154735"/>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id="{B2481CD1-CE55-1C42-AA33-7E8FAF5B0200}"/>
              </a:ext>
            </a:extLst>
          </p:cNvPr>
          <p:cNvSpPr txBox="1"/>
          <p:nvPr/>
        </p:nvSpPr>
        <p:spPr>
          <a:xfrm>
            <a:off x="479565" y="1463131"/>
            <a:ext cx="1608133" cy="646331"/>
          </a:xfrm>
          <a:prstGeom prst="rect">
            <a:avLst/>
          </a:prstGeom>
          <a:noFill/>
        </p:spPr>
        <p:txBody>
          <a:bodyPr wrap="none" rtlCol="0">
            <a:spAutoFit/>
          </a:bodyPr>
          <a:lstStyle/>
          <a:p>
            <a:r>
              <a:rPr kumimoji="1" lang="en-US" altLang="ja-JP" dirty="0"/>
              <a:t>Strain gauges</a:t>
            </a:r>
          </a:p>
          <a:p>
            <a:r>
              <a:rPr kumimoji="1" lang="en-US" altLang="ja-JP" dirty="0"/>
              <a:t>on collar pole</a:t>
            </a:r>
            <a:endParaRPr kumimoji="1" lang="ja-JP" altLang="en-US" dirty="0"/>
          </a:p>
        </p:txBody>
      </p:sp>
      <p:sp>
        <p:nvSpPr>
          <p:cNvPr id="31" name="正方形/長方形 30">
            <a:extLst>
              <a:ext uri="{FF2B5EF4-FFF2-40B4-BE49-F238E27FC236}">
                <a16:creationId xmlns:a16="http://schemas.microsoft.com/office/drawing/2014/main" id="{80AB69BE-D3DE-F941-BCB9-95C5477ADDD2}"/>
              </a:ext>
            </a:extLst>
          </p:cNvPr>
          <p:cNvSpPr/>
          <p:nvPr/>
        </p:nvSpPr>
        <p:spPr>
          <a:xfrm>
            <a:off x="2757167" y="1025901"/>
            <a:ext cx="2075757" cy="40773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400"/>
          </a:p>
        </p:txBody>
      </p:sp>
      <p:grpSp>
        <p:nvGrpSpPr>
          <p:cNvPr id="32" name="グループ化 12">
            <a:extLst>
              <a:ext uri="{FF2B5EF4-FFF2-40B4-BE49-F238E27FC236}">
                <a16:creationId xmlns:a16="http://schemas.microsoft.com/office/drawing/2014/main" id="{CAE76B7B-73D7-E541-A818-2FF3918324E6}"/>
              </a:ext>
            </a:extLst>
          </p:cNvPr>
          <p:cNvGrpSpPr/>
          <p:nvPr/>
        </p:nvGrpSpPr>
        <p:grpSpPr>
          <a:xfrm>
            <a:off x="2571234" y="617142"/>
            <a:ext cx="2269616" cy="1321808"/>
            <a:chOff x="-136446" y="3661293"/>
            <a:chExt cx="3487170" cy="2030903"/>
          </a:xfrm>
        </p:grpSpPr>
        <p:grpSp>
          <p:nvGrpSpPr>
            <p:cNvPr id="33" name="図形グループ 32">
              <a:extLst>
                <a:ext uri="{FF2B5EF4-FFF2-40B4-BE49-F238E27FC236}">
                  <a16:creationId xmlns:a16="http://schemas.microsoft.com/office/drawing/2014/main" id="{796D5809-29E0-EC4E-BC9F-43854200FDE2}"/>
                </a:ext>
              </a:extLst>
            </p:cNvPr>
            <p:cNvGrpSpPr/>
            <p:nvPr/>
          </p:nvGrpSpPr>
          <p:grpSpPr>
            <a:xfrm>
              <a:off x="-136446" y="3661293"/>
              <a:ext cx="3487170" cy="2030903"/>
              <a:chOff x="-1190677" y="371426"/>
              <a:chExt cx="8270342" cy="4816586"/>
            </a:xfrm>
          </p:grpSpPr>
          <p:pic>
            <p:nvPicPr>
              <p:cNvPr id="38" name="図 37">
                <a:extLst>
                  <a:ext uri="{FF2B5EF4-FFF2-40B4-BE49-F238E27FC236}">
                    <a16:creationId xmlns:a16="http://schemas.microsoft.com/office/drawing/2014/main" id="{70E479F5-4EE2-7F43-AC34-F23E510CD0A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4208" y="822193"/>
                <a:ext cx="3307142" cy="3852650"/>
              </a:xfrm>
              <a:prstGeom prst="rect">
                <a:avLst/>
              </a:prstGeom>
            </p:spPr>
          </p:pic>
          <p:pic>
            <p:nvPicPr>
              <p:cNvPr id="39" name="図 38">
                <a:extLst>
                  <a:ext uri="{FF2B5EF4-FFF2-40B4-BE49-F238E27FC236}">
                    <a16:creationId xmlns:a16="http://schemas.microsoft.com/office/drawing/2014/main" id="{915DA835-4857-9D40-A7B4-2306BE8A3C0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18658" y="2077931"/>
                <a:ext cx="667412" cy="2448470"/>
              </a:xfrm>
              <a:prstGeom prst="rect">
                <a:avLst/>
              </a:prstGeom>
            </p:spPr>
          </p:pic>
          <p:pic>
            <p:nvPicPr>
              <p:cNvPr id="40" name="図 39">
                <a:extLst>
                  <a:ext uri="{FF2B5EF4-FFF2-40B4-BE49-F238E27FC236}">
                    <a16:creationId xmlns:a16="http://schemas.microsoft.com/office/drawing/2014/main" id="{C23ECD55-4C30-5D49-8D2A-8F96390607A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86070" y="3882844"/>
                <a:ext cx="1765348" cy="203544"/>
              </a:xfrm>
              <a:prstGeom prst="rect">
                <a:avLst/>
              </a:prstGeom>
            </p:spPr>
          </p:pic>
          <p:sp>
            <p:nvSpPr>
              <p:cNvPr id="41" name="テキスト ボックス 40">
                <a:extLst>
                  <a:ext uri="{FF2B5EF4-FFF2-40B4-BE49-F238E27FC236}">
                    <a16:creationId xmlns:a16="http://schemas.microsoft.com/office/drawing/2014/main" id="{D785F984-E5E9-A84B-818C-157F256081C4}"/>
                  </a:ext>
                </a:extLst>
              </p:cNvPr>
              <p:cNvSpPr txBox="1"/>
              <p:nvPr/>
            </p:nvSpPr>
            <p:spPr>
              <a:xfrm>
                <a:off x="-1190677" y="371426"/>
                <a:ext cx="1981352" cy="1121520"/>
              </a:xfrm>
              <a:prstGeom prst="rect">
                <a:avLst/>
              </a:prstGeom>
              <a:noFill/>
            </p:spPr>
            <p:txBody>
              <a:bodyPr wrap="none" rtlCol="0">
                <a:spAutoFit/>
              </a:bodyPr>
              <a:lstStyle/>
              <a:p>
                <a:r>
                  <a:rPr kumimoji="1" lang="en-US" altLang="ja-JP" sz="1400" dirty="0">
                    <a:solidFill>
                      <a:srgbClr val="FF0000"/>
                    </a:solidFill>
                    <a:latin typeface="Arial"/>
                    <a:cs typeface="Arial"/>
                  </a:rPr>
                  <a:t>Pole</a:t>
                </a:r>
                <a:endParaRPr kumimoji="1" lang="ja-JP" altLang="en-US" sz="1400" dirty="0">
                  <a:solidFill>
                    <a:srgbClr val="FF0000"/>
                  </a:solidFill>
                  <a:latin typeface="Arial"/>
                  <a:cs typeface="Arial"/>
                </a:endParaRPr>
              </a:p>
            </p:txBody>
          </p:sp>
          <p:sp>
            <p:nvSpPr>
              <p:cNvPr id="42" name="テキスト ボックス 41">
                <a:extLst>
                  <a:ext uri="{FF2B5EF4-FFF2-40B4-BE49-F238E27FC236}">
                    <a16:creationId xmlns:a16="http://schemas.microsoft.com/office/drawing/2014/main" id="{A1BEBF61-808C-0D48-B2D9-BC4C2B984A25}"/>
                  </a:ext>
                </a:extLst>
              </p:cNvPr>
              <p:cNvSpPr txBox="1"/>
              <p:nvPr/>
            </p:nvSpPr>
            <p:spPr>
              <a:xfrm>
                <a:off x="3544545" y="4066491"/>
                <a:ext cx="3535120" cy="1121521"/>
              </a:xfrm>
              <a:prstGeom prst="rect">
                <a:avLst/>
              </a:prstGeom>
              <a:noFill/>
            </p:spPr>
            <p:txBody>
              <a:bodyPr wrap="none" rtlCol="0">
                <a:spAutoFit/>
              </a:bodyPr>
              <a:lstStyle/>
              <a:p>
                <a:r>
                  <a:rPr lang="en-US" altLang="ja-JP" sz="1400" dirty="0">
                    <a:latin typeface="Arial"/>
                    <a:cs typeface="Arial"/>
                  </a:rPr>
                  <a:t>Mid-plane</a:t>
                </a:r>
                <a:endParaRPr kumimoji="1" lang="ja-JP" altLang="en-US" sz="1400" dirty="0">
                  <a:latin typeface="Arial"/>
                  <a:cs typeface="Arial"/>
                </a:endParaRPr>
              </a:p>
            </p:txBody>
          </p:sp>
          <p:sp>
            <p:nvSpPr>
              <p:cNvPr id="43" name="円/楕円 42">
                <a:extLst>
                  <a:ext uri="{FF2B5EF4-FFF2-40B4-BE49-F238E27FC236}">
                    <a16:creationId xmlns:a16="http://schemas.microsoft.com/office/drawing/2014/main" id="{177A07EC-B649-3945-B47A-1E6137B9868D}"/>
                  </a:ext>
                </a:extLst>
              </p:cNvPr>
              <p:cNvSpPr/>
              <p:nvPr/>
            </p:nvSpPr>
            <p:spPr>
              <a:xfrm>
                <a:off x="2778212" y="4393160"/>
                <a:ext cx="937158" cy="281683"/>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p>
            </p:txBody>
          </p:sp>
          <p:sp>
            <p:nvSpPr>
              <p:cNvPr id="44" name="円/楕円 43">
                <a:extLst>
                  <a:ext uri="{FF2B5EF4-FFF2-40B4-BE49-F238E27FC236}">
                    <a16:creationId xmlns:a16="http://schemas.microsoft.com/office/drawing/2014/main" id="{F2B5F0F3-A062-3145-A5CA-92206D8D443A}"/>
                  </a:ext>
                </a:extLst>
              </p:cNvPr>
              <p:cNvSpPr/>
              <p:nvPr/>
            </p:nvSpPr>
            <p:spPr>
              <a:xfrm rot="17502275">
                <a:off x="270838" y="1033407"/>
                <a:ext cx="743362" cy="281683"/>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400" dirty="0"/>
              </a:p>
            </p:txBody>
          </p:sp>
        </p:grpSp>
        <p:sp>
          <p:nvSpPr>
            <p:cNvPr id="34" name="下矢印 33">
              <a:extLst>
                <a:ext uri="{FF2B5EF4-FFF2-40B4-BE49-F238E27FC236}">
                  <a16:creationId xmlns:a16="http://schemas.microsoft.com/office/drawing/2014/main" id="{B9B1D8CB-5CCA-6E4B-8611-C20BA8E55AF5}"/>
                </a:ext>
              </a:extLst>
            </p:cNvPr>
            <p:cNvSpPr/>
            <p:nvPr/>
          </p:nvSpPr>
          <p:spPr>
            <a:xfrm rot="9300000">
              <a:off x="1541375" y="4714090"/>
              <a:ext cx="186074" cy="437976"/>
            </a:xfrm>
            <a:prstGeom prst="downArrow">
              <a:avLst/>
            </a:prstGeom>
            <a:solidFill>
              <a:schemeClr val="accent6"/>
            </a:solidFill>
            <a:ln>
              <a:solidFill>
                <a:schemeClr val="accent6">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400"/>
            </a:p>
          </p:txBody>
        </p:sp>
        <p:sp>
          <p:nvSpPr>
            <p:cNvPr id="35" name="テキスト ボックス 34">
              <a:extLst>
                <a:ext uri="{FF2B5EF4-FFF2-40B4-BE49-F238E27FC236}">
                  <a16:creationId xmlns:a16="http://schemas.microsoft.com/office/drawing/2014/main" id="{7D1413B2-54CE-4C44-AF0D-91A1060FFD26}"/>
                </a:ext>
              </a:extLst>
            </p:cNvPr>
            <p:cNvSpPr txBox="1"/>
            <p:nvPr/>
          </p:nvSpPr>
          <p:spPr>
            <a:xfrm>
              <a:off x="1688249" y="4052331"/>
              <a:ext cx="1598946" cy="1134927"/>
            </a:xfrm>
            <a:prstGeom prst="rect">
              <a:avLst/>
            </a:prstGeom>
            <a:noFill/>
          </p:spPr>
          <p:txBody>
            <a:bodyPr wrap="none" rtlCol="0">
              <a:spAutoFit/>
            </a:bodyPr>
            <a:lstStyle/>
            <a:p>
              <a:r>
                <a:rPr kumimoji="1" lang="en-US" altLang="ja-JP" sz="1400" b="1" dirty="0">
                  <a:solidFill>
                    <a:schemeClr val="accent6"/>
                  </a:solidFill>
                </a:rPr>
                <a:t>Azimuthal</a:t>
              </a:r>
            </a:p>
            <a:p>
              <a:r>
                <a:rPr kumimoji="1" lang="en-US" altLang="ja-JP" sz="1400" b="1" dirty="0">
                  <a:solidFill>
                    <a:schemeClr val="accent6"/>
                  </a:solidFill>
                </a:rPr>
                <a:t>coil</a:t>
              </a:r>
            </a:p>
            <a:p>
              <a:r>
                <a:rPr kumimoji="1" lang="en-US" altLang="ja-JP" sz="1400" b="1" dirty="0">
                  <a:solidFill>
                    <a:schemeClr val="accent6"/>
                  </a:solidFill>
                </a:rPr>
                <a:t>pre-</a:t>
              </a:r>
              <a:r>
                <a:rPr kumimoji="1" lang="en-US" altLang="ja-JP" sz="1400" b="1" dirty="0" err="1">
                  <a:solidFill>
                    <a:schemeClr val="accent6"/>
                  </a:solidFill>
                </a:rPr>
                <a:t>stess</a:t>
              </a:r>
              <a:endParaRPr kumimoji="1" lang="ja-JP" altLang="en-US" sz="1400" b="1" dirty="0">
                <a:solidFill>
                  <a:schemeClr val="accent6"/>
                </a:solidFill>
              </a:endParaRPr>
            </a:p>
          </p:txBody>
        </p:sp>
        <p:sp>
          <p:nvSpPr>
            <p:cNvPr id="36" name="下矢印 35">
              <a:extLst>
                <a:ext uri="{FF2B5EF4-FFF2-40B4-BE49-F238E27FC236}">
                  <a16:creationId xmlns:a16="http://schemas.microsoft.com/office/drawing/2014/main" id="{195D4DB1-5074-CC4E-837C-AB3A18AE2B51}"/>
                </a:ext>
              </a:extLst>
            </p:cNvPr>
            <p:cNvSpPr/>
            <p:nvPr/>
          </p:nvSpPr>
          <p:spPr>
            <a:xfrm rot="8529367" flipH="1" flipV="1">
              <a:off x="1301134" y="4318330"/>
              <a:ext cx="186074" cy="437976"/>
            </a:xfrm>
            <a:prstGeom prst="downArrow">
              <a:avLst/>
            </a:prstGeom>
            <a:solidFill>
              <a:srgbClr val="008F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400"/>
            </a:p>
          </p:txBody>
        </p:sp>
        <p:sp>
          <p:nvSpPr>
            <p:cNvPr id="37" name="テキスト ボックス 36">
              <a:extLst>
                <a:ext uri="{FF2B5EF4-FFF2-40B4-BE49-F238E27FC236}">
                  <a16:creationId xmlns:a16="http://schemas.microsoft.com/office/drawing/2014/main" id="{43781829-C9CB-0B49-AD96-05E128D01F0D}"/>
                </a:ext>
              </a:extLst>
            </p:cNvPr>
            <p:cNvSpPr txBox="1"/>
            <p:nvPr/>
          </p:nvSpPr>
          <p:spPr>
            <a:xfrm>
              <a:off x="24920" y="4437163"/>
              <a:ext cx="1276301" cy="803906"/>
            </a:xfrm>
            <a:prstGeom prst="rect">
              <a:avLst/>
            </a:prstGeom>
            <a:noFill/>
          </p:spPr>
          <p:txBody>
            <a:bodyPr wrap="none" rtlCol="0">
              <a:spAutoFit/>
            </a:bodyPr>
            <a:lstStyle/>
            <a:p>
              <a:r>
                <a:rPr kumimoji="1" lang="en-US" altLang="ja-JP" sz="1400" b="1" dirty="0">
                  <a:solidFill>
                    <a:srgbClr val="008F00"/>
                  </a:solidFill>
                </a:rPr>
                <a:t>Lorentz</a:t>
              </a:r>
            </a:p>
            <a:p>
              <a:r>
                <a:rPr kumimoji="1" lang="en-US" altLang="ja-JP" sz="1400" b="1" dirty="0">
                  <a:solidFill>
                    <a:srgbClr val="008F00"/>
                  </a:solidFill>
                </a:rPr>
                <a:t>force</a:t>
              </a:r>
              <a:endParaRPr kumimoji="1" lang="ja-JP" altLang="en-US" sz="1400" b="1" dirty="0">
                <a:solidFill>
                  <a:srgbClr val="008F00"/>
                </a:solidFill>
              </a:endParaRPr>
            </a:p>
          </p:txBody>
        </p:sp>
      </p:grpSp>
      <p:sp>
        <p:nvSpPr>
          <p:cNvPr id="62" name="テキスト ボックス 61"/>
          <p:cNvSpPr txBox="1"/>
          <p:nvPr/>
        </p:nvSpPr>
        <p:spPr>
          <a:xfrm rot="16200000">
            <a:off x="-732599" y="3353456"/>
            <a:ext cx="2647007" cy="646331"/>
          </a:xfrm>
          <a:prstGeom prst="rect">
            <a:avLst/>
          </a:prstGeom>
          <a:noFill/>
        </p:spPr>
        <p:txBody>
          <a:bodyPr wrap="none" rtlCol="0">
            <a:spAutoFit/>
          </a:bodyPr>
          <a:lstStyle/>
          <a:p>
            <a:r>
              <a:rPr kumimoji="1" lang="en-US" altLang="ja-JP" b="1" dirty="0"/>
              <a:t>Variation of coil stress</a:t>
            </a:r>
          </a:p>
          <a:p>
            <a:r>
              <a:rPr kumimoji="1" lang="en-US" altLang="ja-JP" b="1" dirty="0"/>
              <a:t>at collar pole (MPa)</a:t>
            </a:r>
            <a:endParaRPr kumimoji="1" lang="ja-JP" altLang="en-US" b="1" dirty="0"/>
          </a:p>
        </p:txBody>
      </p:sp>
      <p:sp>
        <p:nvSpPr>
          <p:cNvPr id="63" name="テキスト ボックス 62"/>
          <p:cNvSpPr txBox="1"/>
          <p:nvPr/>
        </p:nvSpPr>
        <p:spPr>
          <a:xfrm rot="16200000">
            <a:off x="3410648" y="3353456"/>
            <a:ext cx="2647007" cy="646331"/>
          </a:xfrm>
          <a:prstGeom prst="rect">
            <a:avLst/>
          </a:prstGeom>
          <a:noFill/>
        </p:spPr>
        <p:txBody>
          <a:bodyPr wrap="none" rtlCol="0">
            <a:spAutoFit/>
          </a:bodyPr>
          <a:lstStyle/>
          <a:p>
            <a:r>
              <a:rPr kumimoji="1" lang="en-US" altLang="ja-JP" b="1" dirty="0"/>
              <a:t>Variation of coil stress</a:t>
            </a:r>
          </a:p>
          <a:p>
            <a:r>
              <a:rPr kumimoji="1" lang="en-US" altLang="ja-JP" b="1" dirty="0"/>
              <a:t>at collar pole (MPa)</a:t>
            </a:r>
            <a:endParaRPr kumimoji="1" lang="ja-JP" altLang="en-US" b="1" dirty="0"/>
          </a:p>
        </p:txBody>
      </p:sp>
      <p:sp>
        <p:nvSpPr>
          <p:cNvPr id="5" name="フッター プレースホルダー 4"/>
          <p:cNvSpPr>
            <a:spLocks noGrp="1"/>
          </p:cNvSpPr>
          <p:nvPr>
            <p:ph type="ftr" sz="quarter" idx="11"/>
          </p:nvPr>
        </p:nvSpPr>
        <p:spPr/>
        <p:txBody>
          <a:bodyPr/>
          <a:lstStyle/>
          <a:p>
            <a:r>
              <a:rPr lang="en-US" noProof="0"/>
              <a:t>D1 Update, T. Nakamoto, KEK</a:t>
            </a:r>
            <a:endParaRPr lang="en-GB" noProof="0"/>
          </a:p>
        </p:txBody>
      </p:sp>
      <p:grpSp>
        <p:nvGrpSpPr>
          <p:cNvPr id="7" name="図形グループ 6"/>
          <p:cNvGrpSpPr/>
          <p:nvPr/>
        </p:nvGrpSpPr>
        <p:grpSpPr>
          <a:xfrm>
            <a:off x="762705" y="2128309"/>
            <a:ext cx="8073593" cy="3612522"/>
            <a:chOff x="2594416" y="3530034"/>
            <a:chExt cx="6242028" cy="2792990"/>
          </a:xfrm>
        </p:grpSpPr>
        <p:pic>
          <p:nvPicPr>
            <p:cNvPr id="47" name="図 46"/>
            <p:cNvPicPr>
              <a:picLocks noChangeAspect="1"/>
            </p:cNvPicPr>
            <p:nvPr/>
          </p:nvPicPr>
          <p:blipFill rotWithShape="1">
            <a:blip r:embed="rId6" cstate="print">
              <a:extLst>
                <a:ext uri="{28A0092B-C50C-407E-A947-70E740481C1C}">
                  <a14:useLocalDpi xmlns:a14="http://schemas.microsoft.com/office/drawing/2010/main"/>
                </a:ext>
              </a:extLst>
            </a:blip>
            <a:srcRect l="11730" t="50870" r="16458"/>
            <a:stretch/>
          </p:blipFill>
          <p:spPr>
            <a:xfrm>
              <a:off x="2594416" y="3571192"/>
              <a:ext cx="6242028" cy="2751832"/>
            </a:xfrm>
            <a:prstGeom prst="rect">
              <a:avLst/>
            </a:prstGeom>
          </p:spPr>
        </p:pic>
        <p:sp>
          <p:nvSpPr>
            <p:cNvPr id="50" name="テキスト ボックス 49"/>
            <p:cNvSpPr txBox="1"/>
            <p:nvPr/>
          </p:nvSpPr>
          <p:spPr>
            <a:xfrm>
              <a:off x="2934697" y="3714575"/>
              <a:ext cx="1107996" cy="276999"/>
            </a:xfrm>
            <a:prstGeom prst="rect">
              <a:avLst/>
            </a:prstGeom>
            <a:solidFill>
              <a:schemeClr val="bg1"/>
            </a:solidFill>
          </p:spPr>
          <p:txBody>
            <a:bodyPr wrap="none" tIns="0" bIns="0" rtlCol="0">
              <a:spAutoFit/>
            </a:bodyPr>
            <a:lstStyle/>
            <a:p>
              <a:r>
                <a:rPr kumimoji="1" lang="en-US" altLang="ja-JP" dirty="0">
                  <a:solidFill>
                    <a:srgbClr val="0432FF"/>
                  </a:solidFill>
                </a:rPr>
                <a:t>MBXFS2</a:t>
              </a:r>
              <a:endParaRPr kumimoji="1" lang="ja-JP" altLang="en-US" dirty="0">
                <a:solidFill>
                  <a:srgbClr val="0432FF"/>
                </a:solidFill>
              </a:endParaRPr>
            </a:p>
          </p:txBody>
        </p:sp>
        <p:sp>
          <p:nvSpPr>
            <p:cNvPr id="51" name="テキスト ボックス 50"/>
            <p:cNvSpPr txBox="1"/>
            <p:nvPr/>
          </p:nvSpPr>
          <p:spPr>
            <a:xfrm>
              <a:off x="6206275" y="3714575"/>
              <a:ext cx="1107996" cy="276999"/>
            </a:xfrm>
            <a:prstGeom prst="rect">
              <a:avLst/>
            </a:prstGeom>
            <a:solidFill>
              <a:schemeClr val="bg1"/>
            </a:solidFill>
          </p:spPr>
          <p:txBody>
            <a:bodyPr wrap="none" tIns="0" bIns="0" rtlCol="0">
              <a:spAutoFit/>
            </a:bodyPr>
            <a:lstStyle/>
            <a:p>
              <a:r>
                <a:rPr kumimoji="1" lang="en-US" altLang="ja-JP" dirty="0">
                  <a:solidFill>
                    <a:srgbClr val="FF0000"/>
                  </a:solidFill>
                </a:rPr>
                <a:t>MBXFS3</a:t>
              </a:r>
              <a:endParaRPr kumimoji="1" lang="ja-JP" altLang="en-US" dirty="0">
                <a:solidFill>
                  <a:srgbClr val="FF0000"/>
                </a:solidFill>
              </a:endParaRPr>
            </a:p>
          </p:txBody>
        </p:sp>
        <p:sp>
          <p:nvSpPr>
            <p:cNvPr id="54" name="テキスト ボックス 53"/>
            <p:cNvSpPr txBox="1"/>
            <p:nvPr/>
          </p:nvSpPr>
          <p:spPr>
            <a:xfrm>
              <a:off x="4599663" y="3530034"/>
              <a:ext cx="362279" cy="276999"/>
            </a:xfrm>
            <a:prstGeom prst="rect">
              <a:avLst/>
            </a:prstGeom>
            <a:solidFill>
              <a:schemeClr val="bg1"/>
            </a:solidFill>
          </p:spPr>
          <p:txBody>
            <a:bodyPr wrap="none" lIns="0" tIns="0" rIns="0" bIns="0" rtlCol="0">
              <a:spAutoFit/>
            </a:bodyPr>
            <a:lstStyle/>
            <a:p>
              <a:r>
                <a:rPr kumimoji="1" lang="en-US" altLang="ja-JP" i="1" dirty="0" err="1"/>
                <a:t>I</a:t>
              </a:r>
              <a:r>
                <a:rPr kumimoji="1" lang="en-US" altLang="ja-JP" i="1" baseline="-25000" dirty="0" err="1"/>
                <a:t>nom</a:t>
              </a:r>
              <a:endParaRPr kumimoji="1" lang="ja-JP" altLang="en-US" i="1" baseline="-25000" dirty="0"/>
            </a:p>
          </p:txBody>
        </p:sp>
        <p:sp>
          <p:nvSpPr>
            <p:cNvPr id="55" name="テキスト ボックス 54"/>
            <p:cNvSpPr txBox="1"/>
            <p:nvPr/>
          </p:nvSpPr>
          <p:spPr>
            <a:xfrm>
              <a:off x="4979040" y="3530034"/>
              <a:ext cx="226024" cy="276999"/>
            </a:xfrm>
            <a:prstGeom prst="rect">
              <a:avLst/>
            </a:prstGeom>
            <a:solidFill>
              <a:schemeClr val="bg1"/>
            </a:solidFill>
          </p:spPr>
          <p:txBody>
            <a:bodyPr wrap="none" lIns="0" tIns="0" rIns="0" bIns="0" rtlCol="0">
              <a:spAutoFit/>
            </a:bodyPr>
            <a:lstStyle/>
            <a:p>
              <a:r>
                <a:rPr kumimoji="1" lang="en-US" altLang="ja-JP" i="1" dirty="0" err="1"/>
                <a:t>I</a:t>
              </a:r>
              <a:r>
                <a:rPr kumimoji="1" lang="en-US" altLang="ja-JP" i="1" baseline="-25000" dirty="0" err="1"/>
                <a:t>ult</a:t>
              </a:r>
              <a:endParaRPr kumimoji="1" lang="en-US" altLang="ja-JP" i="1" baseline="-25000" dirty="0"/>
            </a:p>
          </p:txBody>
        </p:sp>
        <p:sp>
          <p:nvSpPr>
            <p:cNvPr id="56" name="テキスト ボックス 55"/>
            <p:cNvSpPr txBox="1"/>
            <p:nvPr/>
          </p:nvSpPr>
          <p:spPr>
            <a:xfrm>
              <a:off x="7847526" y="3544756"/>
              <a:ext cx="362279" cy="276999"/>
            </a:xfrm>
            <a:prstGeom prst="rect">
              <a:avLst/>
            </a:prstGeom>
            <a:solidFill>
              <a:schemeClr val="bg1"/>
            </a:solidFill>
          </p:spPr>
          <p:txBody>
            <a:bodyPr wrap="none" lIns="0" tIns="0" rIns="0" bIns="0" rtlCol="0">
              <a:spAutoFit/>
            </a:bodyPr>
            <a:lstStyle/>
            <a:p>
              <a:r>
                <a:rPr kumimoji="1" lang="en-US" altLang="ja-JP" i="1" dirty="0" err="1"/>
                <a:t>I</a:t>
              </a:r>
              <a:r>
                <a:rPr kumimoji="1" lang="en-US" altLang="ja-JP" i="1" baseline="-25000" dirty="0" err="1"/>
                <a:t>nom</a:t>
              </a:r>
              <a:endParaRPr kumimoji="1" lang="ja-JP" altLang="en-US" i="1" baseline="-25000" dirty="0"/>
            </a:p>
          </p:txBody>
        </p:sp>
        <p:sp>
          <p:nvSpPr>
            <p:cNvPr id="57" name="テキスト ボックス 56"/>
            <p:cNvSpPr txBox="1"/>
            <p:nvPr/>
          </p:nvSpPr>
          <p:spPr>
            <a:xfrm>
              <a:off x="8226903" y="3544756"/>
              <a:ext cx="226024" cy="276999"/>
            </a:xfrm>
            <a:prstGeom prst="rect">
              <a:avLst/>
            </a:prstGeom>
            <a:solidFill>
              <a:schemeClr val="bg1"/>
            </a:solidFill>
          </p:spPr>
          <p:txBody>
            <a:bodyPr wrap="none" lIns="0" tIns="0" rIns="0" bIns="0" rtlCol="0">
              <a:spAutoFit/>
            </a:bodyPr>
            <a:lstStyle/>
            <a:p>
              <a:r>
                <a:rPr kumimoji="1" lang="en-US" altLang="ja-JP" i="1" dirty="0" err="1"/>
                <a:t>I</a:t>
              </a:r>
              <a:r>
                <a:rPr kumimoji="1" lang="en-US" altLang="ja-JP" i="1" baseline="-25000" dirty="0" err="1"/>
                <a:t>ult</a:t>
              </a:r>
              <a:endParaRPr kumimoji="1" lang="en-US" altLang="ja-JP" i="1" baseline="-25000" dirty="0"/>
            </a:p>
          </p:txBody>
        </p:sp>
        <p:sp>
          <p:nvSpPr>
            <p:cNvPr id="46" name="テキスト ボックス 45"/>
            <p:cNvSpPr txBox="1"/>
            <p:nvPr/>
          </p:nvSpPr>
          <p:spPr>
            <a:xfrm>
              <a:off x="2989928" y="4153993"/>
              <a:ext cx="1236236" cy="646331"/>
            </a:xfrm>
            <a:prstGeom prst="rect">
              <a:avLst/>
            </a:prstGeom>
            <a:noFill/>
          </p:spPr>
          <p:txBody>
            <a:bodyPr wrap="none" rtlCol="0">
              <a:spAutoFit/>
            </a:bodyPr>
            <a:lstStyle/>
            <a:p>
              <a:r>
                <a:rPr kumimoji="1" lang="en-US" altLang="ja-JP" dirty="0"/>
                <a:t>Pre-stress</a:t>
              </a:r>
            </a:p>
            <a:p>
              <a:r>
                <a:rPr kumimoji="1" lang="en-US" altLang="ja-JP" dirty="0"/>
                <a:t>=111 MPa</a:t>
              </a:r>
              <a:endParaRPr kumimoji="1" lang="ja-JP" altLang="en-US" dirty="0"/>
            </a:p>
          </p:txBody>
        </p:sp>
        <p:sp>
          <p:nvSpPr>
            <p:cNvPr id="58" name="テキスト ボックス 57"/>
            <p:cNvSpPr txBox="1"/>
            <p:nvPr/>
          </p:nvSpPr>
          <p:spPr>
            <a:xfrm>
              <a:off x="6242766" y="4153993"/>
              <a:ext cx="1236236" cy="646331"/>
            </a:xfrm>
            <a:prstGeom prst="rect">
              <a:avLst/>
            </a:prstGeom>
            <a:noFill/>
          </p:spPr>
          <p:txBody>
            <a:bodyPr wrap="none" rtlCol="0">
              <a:spAutoFit/>
            </a:bodyPr>
            <a:lstStyle/>
            <a:p>
              <a:r>
                <a:rPr kumimoji="1" lang="en-US" altLang="ja-JP" dirty="0"/>
                <a:t>Pre-stress</a:t>
              </a:r>
            </a:p>
            <a:p>
              <a:r>
                <a:rPr kumimoji="1" lang="en-US" altLang="ja-JP" dirty="0"/>
                <a:t>=114 MPa</a:t>
              </a:r>
              <a:endParaRPr kumimoji="1" lang="ja-JP" altLang="en-US" dirty="0"/>
            </a:p>
          </p:txBody>
        </p:sp>
      </p:grpSp>
      <p:sp>
        <p:nvSpPr>
          <p:cNvPr id="3" name="コンテンツ プレースホルダー 2"/>
          <p:cNvSpPr>
            <a:spLocks noGrp="1"/>
          </p:cNvSpPr>
          <p:nvPr>
            <p:ph idx="1"/>
          </p:nvPr>
        </p:nvSpPr>
        <p:spPr>
          <a:xfrm>
            <a:off x="639607" y="5773927"/>
            <a:ext cx="7920000" cy="455826"/>
          </a:xfrm>
          <a:solidFill>
            <a:schemeClr val="bg1"/>
          </a:solidFill>
        </p:spPr>
        <p:txBody>
          <a:bodyPr tIns="72000" bIns="72000">
            <a:normAutofit/>
          </a:bodyPr>
          <a:lstStyle/>
          <a:p>
            <a:r>
              <a:rPr lang="en-US" altLang="ja-JP" sz="2000" dirty="0">
                <a:solidFill>
                  <a:srgbClr val="FF0000"/>
                </a:solidFill>
              </a:rPr>
              <a:t>Sufficient azimuthal coil pre-stress in MBXFS3</a:t>
            </a:r>
            <a:r>
              <a:rPr lang="en-US" altLang="ja-JP" sz="2000" dirty="0"/>
              <a:t> same as MBXFS2</a:t>
            </a:r>
            <a:endParaRPr kumimoji="1" lang="ja-JP" altLang="en-US" sz="2000" dirty="0"/>
          </a:p>
        </p:txBody>
      </p:sp>
      <p:sp>
        <p:nvSpPr>
          <p:cNvPr id="4" name="スライド番号プレースホルダー 3"/>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5928252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37820"/>
            <a:ext cx="7920000" cy="720000"/>
          </a:xfrm>
        </p:spPr>
        <p:txBody>
          <a:bodyPr/>
          <a:lstStyle/>
          <a:p>
            <a:r>
              <a:rPr lang="en-US" dirty="0"/>
              <a:t>MFM: Transfer function</a:t>
            </a:r>
          </a:p>
        </p:txBody>
      </p:sp>
      <p:sp>
        <p:nvSpPr>
          <p:cNvPr id="4" name="Footer Placeholder 3"/>
          <p:cNvSpPr>
            <a:spLocks noGrp="1"/>
          </p:cNvSpPr>
          <p:nvPr>
            <p:ph type="ftr" sz="quarter" idx="11"/>
          </p:nvPr>
        </p:nvSpPr>
        <p:spPr/>
        <p:txBody>
          <a:bodyPr/>
          <a:lstStyle/>
          <a:p>
            <a:r>
              <a:rPr lang="en-US" noProof="0"/>
              <a:t>D1 Update, T. Nakamoto, KEK</a:t>
            </a:r>
            <a:endParaRPr lang="en-GB" noProof="0"/>
          </a:p>
        </p:txBody>
      </p:sp>
      <p:pic>
        <p:nvPicPr>
          <p:cNvPr id="6" name="Picture 5"/>
          <p:cNvPicPr>
            <a:picLocks noChangeAspect="1"/>
          </p:cNvPicPr>
          <p:nvPr/>
        </p:nvPicPr>
        <p:blipFill>
          <a:blip r:embed="rId2"/>
          <a:stretch>
            <a:fillRect/>
          </a:stretch>
        </p:blipFill>
        <p:spPr>
          <a:xfrm>
            <a:off x="1591466" y="453595"/>
            <a:ext cx="5595146" cy="4188255"/>
          </a:xfrm>
          <a:prstGeom prst="rect">
            <a:avLst/>
          </a:prstGeom>
        </p:spPr>
      </p:pic>
      <p:graphicFrame>
        <p:nvGraphicFramePr>
          <p:cNvPr id="7" name="Content Placeholder 6"/>
          <p:cNvGraphicFramePr>
            <a:graphicFrameLocks noGrp="1"/>
          </p:cNvGraphicFramePr>
          <p:nvPr>
            <p:ph idx="1"/>
          </p:nvPr>
        </p:nvGraphicFramePr>
        <p:xfrm>
          <a:off x="429814" y="4542385"/>
          <a:ext cx="7918450" cy="1381760"/>
        </p:xfrm>
        <a:graphic>
          <a:graphicData uri="http://schemas.openxmlformats.org/drawingml/2006/table">
            <a:tbl>
              <a:tblPr firstRow="1" bandRow="1">
                <a:tableStyleId>{5C22544A-7EE6-4342-B048-85BDC9FD1C3A}</a:tableStyleId>
              </a:tblPr>
              <a:tblGrid>
                <a:gridCol w="1583690">
                  <a:extLst>
                    <a:ext uri="{9D8B030D-6E8A-4147-A177-3AD203B41FA5}">
                      <a16:colId xmlns:a16="http://schemas.microsoft.com/office/drawing/2014/main" val="20000"/>
                    </a:ext>
                  </a:extLst>
                </a:gridCol>
                <a:gridCol w="1583690">
                  <a:extLst>
                    <a:ext uri="{9D8B030D-6E8A-4147-A177-3AD203B41FA5}">
                      <a16:colId xmlns:a16="http://schemas.microsoft.com/office/drawing/2014/main" val="20001"/>
                    </a:ext>
                  </a:extLst>
                </a:gridCol>
                <a:gridCol w="1583690">
                  <a:extLst>
                    <a:ext uri="{9D8B030D-6E8A-4147-A177-3AD203B41FA5}">
                      <a16:colId xmlns:a16="http://schemas.microsoft.com/office/drawing/2014/main" val="20002"/>
                    </a:ext>
                  </a:extLst>
                </a:gridCol>
                <a:gridCol w="1583690">
                  <a:extLst>
                    <a:ext uri="{9D8B030D-6E8A-4147-A177-3AD203B41FA5}">
                      <a16:colId xmlns:a16="http://schemas.microsoft.com/office/drawing/2014/main" val="20003"/>
                    </a:ext>
                  </a:extLst>
                </a:gridCol>
                <a:gridCol w="1583690">
                  <a:extLst>
                    <a:ext uri="{9D8B030D-6E8A-4147-A177-3AD203B41FA5}">
                      <a16:colId xmlns:a16="http://schemas.microsoft.com/office/drawing/2014/main" val="20004"/>
                    </a:ext>
                  </a:extLst>
                </a:gridCol>
              </a:tblGrid>
              <a:tr h="370840">
                <a:tc rowSpan="2">
                  <a:txBody>
                    <a:bodyPr/>
                    <a:lstStyle/>
                    <a:p>
                      <a:endParaRPr lang="en-US" dirty="0"/>
                    </a:p>
                  </a:txBody>
                  <a:tcPr/>
                </a:tc>
                <a:tc gridSpan="2">
                  <a:txBody>
                    <a:bodyPr/>
                    <a:lstStyle/>
                    <a:p>
                      <a:r>
                        <a:rPr lang="en-US" dirty="0"/>
                        <a:t>MBXFS2</a:t>
                      </a:r>
                    </a:p>
                  </a:txBody>
                  <a:tcPr/>
                </a:tc>
                <a:tc hMerge="1">
                  <a:txBody>
                    <a:bodyPr/>
                    <a:lstStyle/>
                    <a:p>
                      <a:endParaRPr lang="en-US" dirty="0"/>
                    </a:p>
                  </a:txBody>
                  <a:tcPr/>
                </a:tc>
                <a:tc gridSpan="2">
                  <a:txBody>
                    <a:bodyPr/>
                    <a:lstStyle/>
                    <a:p>
                      <a:r>
                        <a:rPr lang="en-US" dirty="0"/>
                        <a:t>MBXFS3</a:t>
                      </a:r>
                    </a:p>
                  </a:txBody>
                  <a:tcPr/>
                </a:tc>
                <a:tc hMerge="1">
                  <a:txBody>
                    <a:bodyPr/>
                    <a:lstStyle/>
                    <a:p>
                      <a:endParaRPr lang="en-US" dirty="0"/>
                    </a:p>
                  </a:txBody>
                  <a:tcPr/>
                </a:tc>
                <a:extLst>
                  <a:ext uri="{0D108BD9-81ED-4DB2-BD59-A6C34878D82A}">
                    <a16:rowId xmlns:a16="http://schemas.microsoft.com/office/drawing/2014/main" val="10000"/>
                  </a:ext>
                </a:extLst>
              </a:tr>
              <a:tr h="370840">
                <a:tc vMerge="1">
                  <a:txBody>
                    <a:bodyPr/>
                    <a:lstStyle/>
                    <a:p>
                      <a:endParaRPr lang="en-US" dirty="0"/>
                    </a:p>
                  </a:txBody>
                  <a:tcPr/>
                </a:tc>
                <a:tc>
                  <a:txBody>
                    <a:bodyPr/>
                    <a:lstStyle/>
                    <a:p>
                      <a:r>
                        <a:rPr lang="en-US" dirty="0"/>
                        <a:t>Data* </a:t>
                      </a:r>
                    </a:p>
                  </a:txBody>
                  <a:tcPr/>
                </a:tc>
                <a:tc>
                  <a:txBody>
                    <a:bodyPr/>
                    <a:lstStyle/>
                    <a:p>
                      <a:r>
                        <a:rPr lang="en-US" dirty="0"/>
                        <a:t>Calc.</a:t>
                      </a:r>
                    </a:p>
                  </a:txBody>
                  <a:tcPr/>
                </a:tc>
                <a:tc>
                  <a:txBody>
                    <a:bodyPr/>
                    <a:lstStyle/>
                    <a:p>
                      <a:r>
                        <a:rPr lang="en-US" dirty="0"/>
                        <a:t>Data*</a:t>
                      </a:r>
                    </a:p>
                  </a:txBody>
                  <a:tcPr/>
                </a:tc>
                <a:tc>
                  <a:txBody>
                    <a:bodyPr/>
                    <a:lstStyle/>
                    <a:p>
                      <a:r>
                        <a:rPr lang="en-US" dirty="0"/>
                        <a:t>Calc.</a:t>
                      </a:r>
                    </a:p>
                  </a:txBody>
                  <a:tcPr/>
                </a:tc>
                <a:extLst>
                  <a:ext uri="{0D108BD9-81ED-4DB2-BD59-A6C34878D82A}">
                    <a16:rowId xmlns:a16="http://schemas.microsoft.com/office/drawing/2014/main" val="10001"/>
                  </a:ext>
                </a:extLst>
              </a:tr>
              <a:tr h="370840">
                <a:tc>
                  <a:txBody>
                    <a:bodyPr/>
                    <a:lstStyle/>
                    <a:p>
                      <a:r>
                        <a:rPr lang="en-US" dirty="0"/>
                        <a:t>TF (T/kA) </a:t>
                      </a:r>
                    </a:p>
                    <a:p>
                      <a:r>
                        <a:rPr lang="en-US" dirty="0"/>
                        <a:t>@ 12 kA</a:t>
                      </a:r>
                    </a:p>
                  </a:txBody>
                  <a:tcPr/>
                </a:tc>
                <a:tc>
                  <a:txBody>
                    <a:bodyPr/>
                    <a:lstStyle/>
                    <a:p>
                      <a:r>
                        <a:rPr lang="en-US" dirty="0"/>
                        <a:t>0.4698</a:t>
                      </a:r>
                    </a:p>
                  </a:txBody>
                  <a:tcPr/>
                </a:tc>
                <a:tc>
                  <a:txBody>
                    <a:bodyPr/>
                    <a:lstStyle/>
                    <a:p>
                      <a:r>
                        <a:rPr lang="en-US" dirty="0"/>
                        <a:t>0.4684</a:t>
                      </a:r>
                    </a:p>
                  </a:txBody>
                  <a:tcPr/>
                </a:tc>
                <a:tc>
                  <a:txBody>
                    <a:bodyPr/>
                    <a:lstStyle/>
                    <a:p>
                      <a:r>
                        <a:rPr lang="en-US" dirty="0"/>
                        <a:t>0.4667</a:t>
                      </a:r>
                    </a:p>
                  </a:txBody>
                  <a:tcPr/>
                </a:tc>
                <a:tc>
                  <a:txBody>
                    <a:bodyPr/>
                    <a:lstStyle/>
                    <a:p>
                      <a:r>
                        <a:rPr lang="en-US" dirty="0"/>
                        <a:t>0.4681</a:t>
                      </a:r>
                    </a:p>
                  </a:txBody>
                  <a:tcPr/>
                </a:tc>
                <a:extLst>
                  <a:ext uri="{0D108BD9-81ED-4DB2-BD59-A6C34878D82A}">
                    <a16:rowId xmlns:a16="http://schemas.microsoft.com/office/drawing/2014/main" val="10002"/>
                  </a:ext>
                </a:extLst>
              </a:tr>
            </a:tbl>
          </a:graphicData>
        </a:graphic>
      </p:graphicFrame>
      <p:sp>
        <p:nvSpPr>
          <p:cNvPr id="9" name="TextBox 8"/>
          <p:cNvSpPr txBox="1"/>
          <p:nvPr/>
        </p:nvSpPr>
        <p:spPr>
          <a:xfrm>
            <a:off x="677593" y="5955581"/>
            <a:ext cx="7800975" cy="369332"/>
          </a:xfrm>
          <a:prstGeom prst="rect">
            <a:avLst/>
          </a:prstGeom>
          <a:noFill/>
        </p:spPr>
        <p:txBody>
          <a:bodyPr wrap="square" rtlCol="0">
            <a:spAutoFit/>
          </a:bodyPr>
          <a:lstStyle/>
          <a:p>
            <a:r>
              <a:rPr lang="en-US" b="1" dirty="0"/>
              <a:t>TFs of MBXFS2 and 3 agree within 0.7 % at nominal operating current</a:t>
            </a:r>
          </a:p>
        </p:txBody>
      </p:sp>
      <p:sp>
        <p:nvSpPr>
          <p:cNvPr id="10" name="TextBox 9"/>
          <p:cNvSpPr txBox="1"/>
          <p:nvPr/>
        </p:nvSpPr>
        <p:spPr>
          <a:xfrm>
            <a:off x="6481364" y="4299075"/>
            <a:ext cx="3733800" cy="307777"/>
          </a:xfrm>
          <a:prstGeom prst="rect">
            <a:avLst/>
          </a:prstGeom>
          <a:noFill/>
        </p:spPr>
        <p:txBody>
          <a:bodyPr wrap="square" rtlCol="0">
            <a:spAutoFit/>
          </a:bodyPr>
          <a:lstStyle/>
          <a:p>
            <a:r>
              <a:rPr lang="en-US" sz="1400"/>
              <a:t>(*) Average of ramp-up / down</a:t>
            </a:r>
          </a:p>
        </p:txBody>
      </p:sp>
      <p:sp>
        <p:nvSpPr>
          <p:cNvPr id="3" name="スライド番号プレースホルダー 2">
            <a:extLst>
              <a:ext uri="{FF2B5EF4-FFF2-40B4-BE49-F238E27FC236}">
                <a16:creationId xmlns:a16="http://schemas.microsoft.com/office/drawing/2014/main" id="{EF426DA0-81A3-D549-BB81-07D9CF901ABB}"/>
              </a:ext>
            </a:extLst>
          </p:cNvPr>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26623731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99392"/>
            <a:ext cx="8532000" cy="720000"/>
          </a:xfrm>
        </p:spPr>
        <p:txBody>
          <a:bodyPr/>
          <a:lstStyle/>
          <a:p>
            <a:r>
              <a:rPr lang="en-US" dirty="0"/>
              <a:t>MFM: at the magnet center (</a:t>
            </a:r>
            <a:r>
              <a:rPr lang="en-US" i="1" dirty="0"/>
              <a:t>I</a:t>
            </a:r>
            <a:r>
              <a:rPr lang="en-US" dirty="0"/>
              <a:t>=3kA, 12.05kA)</a:t>
            </a:r>
          </a:p>
        </p:txBody>
      </p:sp>
      <p:sp>
        <p:nvSpPr>
          <p:cNvPr id="4" name="Footer Placeholder 3"/>
          <p:cNvSpPr>
            <a:spLocks noGrp="1"/>
          </p:cNvSpPr>
          <p:nvPr>
            <p:ph type="ftr" sz="quarter" idx="11"/>
          </p:nvPr>
        </p:nvSpPr>
        <p:spPr/>
        <p:txBody>
          <a:bodyPr/>
          <a:lstStyle/>
          <a:p>
            <a:r>
              <a:rPr lang="en-US" noProof="0"/>
              <a:t>D1 Update, T. Nakamoto, KEK</a:t>
            </a:r>
            <a:endParaRPr lang="en-GB" noProof="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0855" y="548680"/>
            <a:ext cx="2892001" cy="2164813"/>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26164" y="490163"/>
            <a:ext cx="2771675" cy="2074741"/>
          </a:xfrm>
          <a:prstGeom prst="rect">
            <a:avLst/>
          </a:prstGeom>
        </p:spPr>
      </p:pic>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27915" y="453083"/>
            <a:ext cx="2821209" cy="2111821"/>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3688198971"/>
              </p:ext>
            </p:extLst>
          </p:nvPr>
        </p:nvGraphicFramePr>
        <p:xfrm>
          <a:off x="899592" y="2765696"/>
          <a:ext cx="7389847" cy="3145302"/>
        </p:xfrm>
        <a:graphic>
          <a:graphicData uri="http://schemas.openxmlformats.org/drawingml/2006/table">
            <a:tbl>
              <a:tblPr firstRow="1" bandRow="1">
                <a:tableStyleId>{5C22544A-7EE6-4342-B048-85BDC9FD1C3A}</a:tableStyleId>
              </a:tblPr>
              <a:tblGrid>
                <a:gridCol w="1496703">
                  <a:extLst>
                    <a:ext uri="{9D8B030D-6E8A-4147-A177-3AD203B41FA5}">
                      <a16:colId xmlns:a16="http://schemas.microsoft.com/office/drawing/2014/main" val="20000"/>
                    </a:ext>
                  </a:extLst>
                </a:gridCol>
                <a:gridCol w="1473286">
                  <a:extLst>
                    <a:ext uri="{9D8B030D-6E8A-4147-A177-3AD203B41FA5}">
                      <a16:colId xmlns:a16="http://schemas.microsoft.com/office/drawing/2014/main" val="20001"/>
                    </a:ext>
                  </a:extLst>
                </a:gridCol>
                <a:gridCol w="1473286">
                  <a:extLst>
                    <a:ext uri="{9D8B030D-6E8A-4147-A177-3AD203B41FA5}">
                      <a16:colId xmlns:a16="http://schemas.microsoft.com/office/drawing/2014/main" val="20002"/>
                    </a:ext>
                  </a:extLst>
                </a:gridCol>
                <a:gridCol w="1473286">
                  <a:extLst>
                    <a:ext uri="{9D8B030D-6E8A-4147-A177-3AD203B41FA5}">
                      <a16:colId xmlns:a16="http://schemas.microsoft.com/office/drawing/2014/main" val="20003"/>
                    </a:ext>
                  </a:extLst>
                </a:gridCol>
                <a:gridCol w="1473286">
                  <a:extLst>
                    <a:ext uri="{9D8B030D-6E8A-4147-A177-3AD203B41FA5}">
                      <a16:colId xmlns:a16="http://schemas.microsoft.com/office/drawing/2014/main" val="20004"/>
                    </a:ext>
                  </a:extLst>
                </a:gridCol>
              </a:tblGrid>
              <a:tr h="329649">
                <a:tc rowSpan="2">
                  <a:txBody>
                    <a:bodyPr/>
                    <a:lstStyle/>
                    <a:p>
                      <a:endParaRPr lang="en-US" sz="1600" dirty="0"/>
                    </a:p>
                  </a:txBody>
                  <a:tcPr/>
                </a:tc>
                <a:tc gridSpan="2">
                  <a:txBody>
                    <a:bodyPr/>
                    <a:lstStyle/>
                    <a:p>
                      <a:pPr algn="ctr"/>
                      <a:r>
                        <a:rPr lang="en-US" sz="1600" dirty="0"/>
                        <a:t>MBXFS2</a:t>
                      </a:r>
                    </a:p>
                  </a:txBody>
                  <a:tcPr/>
                </a:tc>
                <a:tc hMerge="1">
                  <a:txBody>
                    <a:bodyPr/>
                    <a:lstStyle/>
                    <a:p>
                      <a:endParaRPr lang="en-US"/>
                    </a:p>
                  </a:txBody>
                  <a:tcPr/>
                </a:tc>
                <a:tc gridSpan="2">
                  <a:txBody>
                    <a:bodyPr/>
                    <a:lstStyle/>
                    <a:p>
                      <a:pPr algn="ctr"/>
                      <a:r>
                        <a:rPr lang="en-US" sz="1600" dirty="0"/>
                        <a:t>MBXFS3</a:t>
                      </a:r>
                    </a:p>
                  </a:txBody>
                  <a:tcPr/>
                </a:tc>
                <a:tc hMerge="1">
                  <a:txBody>
                    <a:bodyPr/>
                    <a:lstStyle/>
                    <a:p>
                      <a:endParaRPr lang="en-US"/>
                    </a:p>
                  </a:txBody>
                  <a:tcPr/>
                </a:tc>
                <a:extLst>
                  <a:ext uri="{0D108BD9-81ED-4DB2-BD59-A6C34878D82A}">
                    <a16:rowId xmlns:a16="http://schemas.microsoft.com/office/drawing/2014/main" val="10000"/>
                  </a:ext>
                </a:extLst>
              </a:tr>
              <a:tr h="329649">
                <a:tc vMerge="1">
                  <a:txBody>
                    <a:bodyPr/>
                    <a:lstStyle/>
                    <a:p>
                      <a:endParaRPr lang="en-US" sz="1600" dirty="0"/>
                    </a:p>
                  </a:txBody>
                  <a:tcPr/>
                </a:tc>
                <a:tc>
                  <a:txBody>
                    <a:bodyPr/>
                    <a:lstStyle/>
                    <a:p>
                      <a:pPr algn="r"/>
                      <a:r>
                        <a:rPr lang="en-US" sz="1600" b="1" dirty="0">
                          <a:solidFill>
                            <a:schemeClr val="accent4"/>
                          </a:solidFill>
                        </a:rPr>
                        <a:t>3 kA*</a:t>
                      </a:r>
                    </a:p>
                  </a:txBody>
                  <a:tcPr/>
                </a:tc>
                <a:tc>
                  <a:txBody>
                    <a:bodyPr/>
                    <a:lstStyle/>
                    <a:p>
                      <a:pPr algn="r"/>
                      <a:r>
                        <a:rPr lang="en-US" sz="1600" b="1" dirty="0">
                          <a:solidFill>
                            <a:schemeClr val="accent4"/>
                          </a:solidFill>
                        </a:rPr>
                        <a:t>12.047 kA*</a:t>
                      </a:r>
                    </a:p>
                  </a:txBody>
                  <a:tcPr/>
                </a:tc>
                <a:tc>
                  <a:txBody>
                    <a:bodyPr/>
                    <a:lstStyle/>
                    <a:p>
                      <a:pPr algn="r"/>
                      <a:r>
                        <a:rPr lang="en-US" sz="1600" b="1" dirty="0">
                          <a:solidFill>
                            <a:schemeClr val="accent4"/>
                          </a:solidFill>
                        </a:rPr>
                        <a:t>3 kA*</a:t>
                      </a:r>
                    </a:p>
                  </a:txBody>
                  <a:tcPr/>
                </a:tc>
                <a:tc>
                  <a:txBody>
                    <a:bodyPr/>
                    <a:lstStyle/>
                    <a:p>
                      <a:pPr algn="r"/>
                      <a:r>
                        <a:rPr lang="en-US" sz="1600" b="1" dirty="0">
                          <a:solidFill>
                            <a:schemeClr val="accent4"/>
                          </a:solidFill>
                        </a:rPr>
                        <a:t>12.047 kA*</a:t>
                      </a:r>
                    </a:p>
                  </a:txBody>
                  <a:tcPr/>
                </a:tc>
                <a:extLst>
                  <a:ext uri="{0D108BD9-81ED-4DB2-BD59-A6C34878D82A}">
                    <a16:rowId xmlns:a16="http://schemas.microsoft.com/office/drawing/2014/main" val="10001"/>
                  </a:ext>
                </a:extLst>
              </a:tr>
              <a:tr h="329649">
                <a:tc>
                  <a:txBody>
                    <a:bodyPr/>
                    <a:lstStyle/>
                    <a:p>
                      <a:r>
                        <a:rPr lang="en-US" sz="1600" b="1" dirty="0"/>
                        <a:t>b</a:t>
                      </a:r>
                      <a:r>
                        <a:rPr lang="en-US" sz="1600" b="1" baseline="-25000" dirty="0"/>
                        <a:t>3</a:t>
                      </a:r>
                      <a:r>
                        <a:rPr lang="en-US" sz="1600" b="1" baseline="0" dirty="0"/>
                        <a:t> (units)</a:t>
                      </a:r>
                      <a:endParaRPr lang="en-US" sz="1600" b="1" dirty="0"/>
                    </a:p>
                  </a:txBody>
                  <a:tcPr/>
                </a:tc>
                <a:tc>
                  <a:txBody>
                    <a:bodyPr/>
                    <a:lstStyle/>
                    <a:p>
                      <a:pPr algn="r"/>
                      <a:r>
                        <a:rPr lang="en-US" sz="1600" b="1" dirty="0"/>
                        <a:t>20.84</a:t>
                      </a:r>
                    </a:p>
                  </a:txBody>
                  <a:tcPr/>
                </a:tc>
                <a:tc>
                  <a:txBody>
                    <a:bodyPr/>
                    <a:lstStyle/>
                    <a:p>
                      <a:pPr algn="r"/>
                      <a:r>
                        <a:rPr lang="en-US" sz="1600" b="1" dirty="0"/>
                        <a:t>35.94</a:t>
                      </a:r>
                    </a:p>
                  </a:txBody>
                  <a:tcPr/>
                </a:tc>
                <a:tc>
                  <a:txBody>
                    <a:bodyPr/>
                    <a:lstStyle/>
                    <a:p>
                      <a:pPr algn="r"/>
                      <a:r>
                        <a:rPr lang="en-US" sz="1600" b="1" dirty="0"/>
                        <a:t>24.05</a:t>
                      </a:r>
                    </a:p>
                  </a:txBody>
                  <a:tcPr/>
                </a:tc>
                <a:tc>
                  <a:txBody>
                    <a:bodyPr/>
                    <a:lstStyle/>
                    <a:p>
                      <a:pPr algn="r"/>
                      <a:r>
                        <a:rPr lang="en-US" sz="1600" b="1" dirty="0"/>
                        <a:t>37.28</a:t>
                      </a:r>
                    </a:p>
                  </a:txBody>
                  <a:tcPr/>
                </a:tc>
                <a:extLst>
                  <a:ext uri="{0D108BD9-81ED-4DB2-BD59-A6C34878D82A}">
                    <a16:rowId xmlns:a16="http://schemas.microsoft.com/office/drawing/2014/main" val="10002"/>
                  </a:ext>
                </a:extLst>
              </a:tr>
              <a:tr h="35657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t>b</a:t>
                      </a:r>
                      <a:r>
                        <a:rPr lang="en-US" sz="1600" baseline="-25000" dirty="0"/>
                        <a:t>5</a:t>
                      </a:r>
                      <a:r>
                        <a:rPr lang="en-US" sz="1600" baseline="0" dirty="0"/>
                        <a:t> (units)</a:t>
                      </a:r>
                      <a:endParaRPr lang="en-US" sz="1600" dirty="0"/>
                    </a:p>
                  </a:txBody>
                  <a:tcPr/>
                </a:tc>
                <a:tc>
                  <a:txBody>
                    <a:bodyPr/>
                    <a:lstStyle/>
                    <a:p>
                      <a:pPr algn="r"/>
                      <a:r>
                        <a:rPr lang="en-US" sz="1600" dirty="0"/>
                        <a:t>-1.98</a:t>
                      </a:r>
                    </a:p>
                  </a:txBody>
                  <a:tcPr/>
                </a:tc>
                <a:tc>
                  <a:txBody>
                    <a:bodyPr/>
                    <a:lstStyle/>
                    <a:p>
                      <a:pPr algn="r"/>
                      <a:r>
                        <a:rPr lang="en-US" sz="1600" dirty="0"/>
                        <a:t>1.61</a:t>
                      </a:r>
                    </a:p>
                  </a:txBody>
                  <a:tcPr/>
                </a:tc>
                <a:tc>
                  <a:txBody>
                    <a:bodyPr/>
                    <a:lstStyle/>
                    <a:p>
                      <a:pPr algn="r"/>
                      <a:r>
                        <a:rPr lang="en-US" sz="1600" dirty="0"/>
                        <a:t>-1.82</a:t>
                      </a:r>
                    </a:p>
                  </a:txBody>
                  <a:tcPr/>
                </a:tc>
                <a:tc>
                  <a:txBody>
                    <a:bodyPr/>
                    <a:lstStyle/>
                    <a:p>
                      <a:pPr algn="r"/>
                      <a:r>
                        <a:rPr lang="en-US" sz="1600" dirty="0"/>
                        <a:t>2.01</a:t>
                      </a:r>
                    </a:p>
                  </a:txBody>
                  <a:tcPr/>
                </a:tc>
                <a:extLst>
                  <a:ext uri="{0D108BD9-81ED-4DB2-BD59-A6C34878D82A}">
                    <a16:rowId xmlns:a16="http://schemas.microsoft.com/office/drawing/2014/main" val="10003"/>
                  </a:ext>
                </a:extLst>
              </a:tr>
              <a:tr h="35657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t>b</a:t>
                      </a:r>
                      <a:r>
                        <a:rPr lang="en-US" sz="1600" baseline="-25000" dirty="0"/>
                        <a:t>7</a:t>
                      </a:r>
                      <a:r>
                        <a:rPr lang="en-US" sz="1600" baseline="0" dirty="0"/>
                        <a:t> (units)</a:t>
                      </a:r>
                      <a:endParaRPr lang="en-US" sz="1600" dirty="0"/>
                    </a:p>
                  </a:txBody>
                  <a:tcPr/>
                </a:tc>
                <a:tc>
                  <a:txBody>
                    <a:bodyPr/>
                    <a:lstStyle/>
                    <a:p>
                      <a:pPr algn="r"/>
                      <a:r>
                        <a:rPr lang="en-US" sz="1600" dirty="0"/>
                        <a:t>-0.16</a:t>
                      </a:r>
                    </a:p>
                  </a:txBody>
                  <a:tcPr/>
                </a:tc>
                <a:tc>
                  <a:txBody>
                    <a:bodyPr/>
                    <a:lstStyle/>
                    <a:p>
                      <a:pPr algn="r"/>
                      <a:r>
                        <a:rPr lang="en-US" sz="1600" dirty="0"/>
                        <a:t>-0.83</a:t>
                      </a:r>
                    </a:p>
                  </a:txBody>
                  <a:tcPr/>
                </a:tc>
                <a:tc>
                  <a:txBody>
                    <a:bodyPr/>
                    <a:lstStyle/>
                    <a:p>
                      <a:pPr algn="r"/>
                      <a:r>
                        <a:rPr lang="en-US" sz="1600" dirty="0"/>
                        <a:t>0.03</a:t>
                      </a:r>
                    </a:p>
                  </a:txBody>
                  <a:tcPr/>
                </a:tc>
                <a:tc>
                  <a:txBody>
                    <a:bodyPr/>
                    <a:lstStyle/>
                    <a:p>
                      <a:pPr algn="r"/>
                      <a:r>
                        <a:rPr lang="en-US" sz="1600" dirty="0"/>
                        <a:t>-0.58</a:t>
                      </a:r>
                    </a:p>
                  </a:txBody>
                  <a:tcPr/>
                </a:tc>
                <a:extLst>
                  <a:ext uri="{0D108BD9-81ED-4DB2-BD59-A6C34878D82A}">
                    <a16:rowId xmlns:a16="http://schemas.microsoft.com/office/drawing/2014/main" val="10004"/>
                  </a:ext>
                </a:extLst>
              </a:tr>
              <a:tr h="35657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t>b</a:t>
                      </a:r>
                      <a:r>
                        <a:rPr lang="en-US" sz="1600" baseline="-25000" dirty="0"/>
                        <a:t>9</a:t>
                      </a:r>
                      <a:r>
                        <a:rPr lang="en-US" sz="1600" baseline="0" dirty="0"/>
                        <a:t> (units)</a:t>
                      </a:r>
                      <a:endParaRPr lang="en-US" sz="1600" dirty="0"/>
                    </a:p>
                  </a:txBody>
                  <a:tcPr/>
                </a:tc>
                <a:tc>
                  <a:txBody>
                    <a:bodyPr/>
                    <a:lstStyle/>
                    <a:p>
                      <a:pPr algn="r"/>
                      <a:r>
                        <a:rPr lang="en-US" sz="1600" dirty="0"/>
                        <a:t>0.05</a:t>
                      </a:r>
                    </a:p>
                  </a:txBody>
                  <a:tcPr/>
                </a:tc>
                <a:tc>
                  <a:txBody>
                    <a:bodyPr/>
                    <a:lstStyle/>
                    <a:p>
                      <a:pPr algn="r"/>
                      <a:r>
                        <a:rPr lang="en-US" sz="1600" dirty="0"/>
                        <a:t>0.40</a:t>
                      </a:r>
                    </a:p>
                  </a:txBody>
                  <a:tcPr/>
                </a:tc>
                <a:tc>
                  <a:txBody>
                    <a:bodyPr/>
                    <a:lstStyle/>
                    <a:p>
                      <a:pPr algn="r"/>
                      <a:r>
                        <a:rPr lang="en-US" sz="1600" dirty="0"/>
                        <a:t>0.08</a:t>
                      </a:r>
                    </a:p>
                  </a:txBody>
                  <a:tcPr/>
                </a:tc>
                <a:tc>
                  <a:txBody>
                    <a:bodyPr/>
                    <a:lstStyle/>
                    <a:p>
                      <a:pPr algn="r"/>
                      <a:r>
                        <a:rPr lang="en-US" sz="1600" dirty="0"/>
                        <a:t>0.50</a:t>
                      </a:r>
                    </a:p>
                  </a:txBody>
                  <a:tcPr/>
                </a:tc>
                <a:extLst>
                  <a:ext uri="{0D108BD9-81ED-4DB2-BD59-A6C34878D82A}">
                    <a16:rowId xmlns:a16="http://schemas.microsoft.com/office/drawing/2014/main" val="10005"/>
                  </a:ext>
                </a:extLst>
              </a:tr>
              <a:tr h="35657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t>b</a:t>
                      </a:r>
                      <a:r>
                        <a:rPr lang="en-US" sz="1600" baseline="-25000" dirty="0"/>
                        <a:t>11</a:t>
                      </a:r>
                      <a:r>
                        <a:rPr lang="en-US" sz="1600" baseline="0" dirty="0"/>
                        <a:t> (units)</a:t>
                      </a:r>
                      <a:endParaRPr lang="en-US" sz="1600" dirty="0"/>
                    </a:p>
                  </a:txBody>
                  <a:tcPr/>
                </a:tc>
                <a:tc>
                  <a:txBody>
                    <a:bodyPr/>
                    <a:lstStyle/>
                    <a:p>
                      <a:pPr algn="r"/>
                      <a:r>
                        <a:rPr lang="en-US" sz="1600" dirty="0"/>
                        <a:t>0.20</a:t>
                      </a:r>
                    </a:p>
                  </a:txBody>
                  <a:tcPr/>
                </a:tc>
                <a:tc>
                  <a:txBody>
                    <a:bodyPr/>
                    <a:lstStyle/>
                    <a:p>
                      <a:pPr algn="r"/>
                      <a:r>
                        <a:rPr lang="en-US" sz="1600" dirty="0"/>
                        <a:t>0.21</a:t>
                      </a:r>
                    </a:p>
                  </a:txBody>
                  <a:tcPr/>
                </a:tc>
                <a:tc>
                  <a:txBody>
                    <a:bodyPr/>
                    <a:lstStyle/>
                    <a:p>
                      <a:pPr algn="r"/>
                      <a:r>
                        <a:rPr lang="en-US" sz="1600" dirty="0"/>
                        <a:t>0.21</a:t>
                      </a:r>
                    </a:p>
                  </a:txBody>
                  <a:tcPr/>
                </a:tc>
                <a:tc>
                  <a:txBody>
                    <a:bodyPr/>
                    <a:lstStyle/>
                    <a:p>
                      <a:pPr algn="r"/>
                      <a:r>
                        <a:rPr lang="en-US" sz="1600" dirty="0"/>
                        <a:t>0.23</a:t>
                      </a:r>
                    </a:p>
                  </a:txBody>
                  <a:tcPr/>
                </a:tc>
                <a:extLst>
                  <a:ext uri="{0D108BD9-81ED-4DB2-BD59-A6C34878D82A}">
                    <a16:rowId xmlns:a16="http://schemas.microsoft.com/office/drawing/2014/main" val="10006"/>
                  </a:ext>
                </a:extLst>
              </a:tr>
              <a:tr h="35657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t>b</a:t>
                      </a:r>
                      <a:r>
                        <a:rPr lang="en-US" sz="1600" baseline="-25000" dirty="0"/>
                        <a:t>13</a:t>
                      </a:r>
                      <a:r>
                        <a:rPr lang="en-US" sz="1600" baseline="0" dirty="0"/>
                        <a:t> (units)</a:t>
                      </a:r>
                      <a:endParaRPr lang="en-US" sz="1600" dirty="0"/>
                    </a:p>
                  </a:txBody>
                  <a:tcPr/>
                </a:tc>
                <a:tc>
                  <a:txBody>
                    <a:bodyPr/>
                    <a:lstStyle/>
                    <a:p>
                      <a:pPr algn="r"/>
                      <a:r>
                        <a:rPr lang="en-US" sz="1600" dirty="0"/>
                        <a:t>-0.50</a:t>
                      </a:r>
                    </a:p>
                  </a:txBody>
                  <a:tcPr/>
                </a:tc>
                <a:tc>
                  <a:txBody>
                    <a:bodyPr/>
                    <a:lstStyle/>
                    <a:p>
                      <a:pPr algn="r"/>
                      <a:r>
                        <a:rPr lang="en-US" sz="1600" dirty="0"/>
                        <a:t>-0.53</a:t>
                      </a:r>
                    </a:p>
                  </a:txBody>
                  <a:tcPr/>
                </a:tc>
                <a:tc>
                  <a:txBody>
                    <a:bodyPr/>
                    <a:lstStyle/>
                    <a:p>
                      <a:pPr algn="r"/>
                      <a:r>
                        <a:rPr lang="en-US" sz="1600" dirty="0"/>
                        <a:t>-0.51</a:t>
                      </a:r>
                    </a:p>
                  </a:txBody>
                  <a:tcPr/>
                </a:tc>
                <a:tc>
                  <a:txBody>
                    <a:bodyPr/>
                    <a:lstStyle/>
                    <a:p>
                      <a:pPr algn="r"/>
                      <a:r>
                        <a:rPr lang="en-US" sz="1600" dirty="0"/>
                        <a:t>-0.52</a:t>
                      </a:r>
                    </a:p>
                  </a:txBody>
                  <a:tcPr/>
                </a:tc>
                <a:extLst>
                  <a:ext uri="{0D108BD9-81ED-4DB2-BD59-A6C34878D82A}">
                    <a16:rowId xmlns:a16="http://schemas.microsoft.com/office/drawing/2014/main" val="10007"/>
                  </a:ext>
                </a:extLst>
              </a:tr>
              <a:tr h="35657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a:t>b</a:t>
                      </a:r>
                      <a:r>
                        <a:rPr lang="en-US" sz="1600" baseline="-25000" dirty="0"/>
                        <a:t>15</a:t>
                      </a:r>
                      <a:r>
                        <a:rPr lang="en-US" sz="1600" baseline="0" dirty="0"/>
                        <a:t> (units)</a:t>
                      </a:r>
                      <a:endParaRPr lang="en-US" sz="1600" dirty="0"/>
                    </a:p>
                  </a:txBody>
                  <a:tcPr/>
                </a:tc>
                <a:tc>
                  <a:txBody>
                    <a:bodyPr/>
                    <a:lstStyle/>
                    <a:p>
                      <a:pPr algn="r"/>
                      <a:r>
                        <a:rPr lang="en-US" sz="1600" dirty="0"/>
                        <a:t>-0.96</a:t>
                      </a:r>
                    </a:p>
                  </a:txBody>
                  <a:tcPr/>
                </a:tc>
                <a:tc>
                  <a:txBody>
                    <a:bodyPr/>
                    <a:lstStyle/>
                    <a:p>
                      <a:pPr algn="r"/>
                      <a:r>
                        <a:rPr lang="en-US" sz="1600" dirty="0"/>
                        <a:t>-1.02</a:t>
                      </a:r>
                    </a:p>
                  </a:txBody>
                  <a:tcPr/>
                </a:tc>
                <a:tc>
                  <a:txBody>
                    <a:bodyPr/>
                    <a:lstStyle/>
                    <a:p>
                      <a:pPr algn="r"/>
                      <a:r>
                        <a:rPr lang="en-US" sz="1600" dirty="0"/>
                        <a:t>-1.01</a:t>
                      </a:r>
                    </a:p>
                  </a:txBody>
                  <a:tcPr/>
                </a:tc>
                <a:tc>
                  <a:txBody>
                    <a:bodyPr/>
                    <a:lstStyle/>
                    <a:p>
                      <a:pPr algn="r"/>
                      <a:r>
                        <a:rPr lang="en-US" sz="1600" dirty="0"/>
                        <a:t>-1.10</a:t>
                      </a:r>
                    </a:p>
                  </a:txBody>
                  <a:tcPr/>
                </a:tc>
                <a:extLst>
                  <a:ext uri="{0D108BD9-81ED-4DB2-BD59-A6C34878D82A}">
                    <a16:rowId xmlns:a16="http://schemas.microsoft.com/office/drawing/2014/main" val="10008"/>
                  </a:ext>
                </a:extLst>
              </a:tr>
            </a:tbl>
          </a:graphicData>
        </a:graphic>
      </p:graphicFrame>
      <p:sp>
        <p:nvSpPr>
          <p:cNvPr id="11" name="TextBox 10"/>
          <p:cNvSpPr txBox="1"/>
          <p:nvPr/>
        </p:nvSpPr>
        <p:spPr>
          <a:xfrm>
            <a:off x="6481364" y="2492896"/>
            <a:ext cx="2662636" cy="307777"/>
          </a:xfrm>
          <a:prstGeom prst="rect">
            <a:avLst/>
          </a:prstGeom>
          <a:noFill/>
        </p:spPr>
        <p:txBody>
          <a:bodyPr wrap="square" rtlCol="0">
            <a:spAutoFit/>
          </a:bodyPr>
          <a:lstStyle/>
          <a:p>
            <a:r>
              <a:rPr lang="en-US" sz="1400" dirty="0"/>
              <a:t>(*) Average of ramp-up / down</a:t>
            </a:r>
          </a:p>
        </p:txBody>
      </p:sp>
      <p:sp>
        <p:nvSpPr>
          <p:cNvPr id="3" name="TextBox 2"/>
          <p:cNvSpPr txBox="1"/>
          <p:nvPr/>
        </p:nvSpPr>
        <p:spPr>
          <a:xfrm>
            <a:off x="310579" y="6171684"/>
            <a:ext cx="5760200" cy="369332"/>
          </a:xfrm>
          <a:prstGeom prst="rect">
            <a:avLst/>
          </a:prstGeom>
          <a:solidFill>
            <a:srgbClr val="FFFF00"/>
          </a:solidFill>
        </p:spPr>
        <p:txBody>
          <a:bodyPr wrap="square" rtlCol="0">
            <a:spAutoFit/>
          </a:bodyPr>
          <a:lstStyle/>
          <a:p>
            <a:r>
              <a:rPr lang="en-US" dirty="0"/>
              <a:t>Good agreement in the higher allowed multipole (n≥5) </a:t>
            </a:r>
          </a:p>
        </p:txBody>
      </p:sp>
      <p:sp>
        <p:nvSpPr>
          <p:cNvPr id="13" name="TextBox 12"/>
          <p:cNvSpPr txBox="1"/>
          <p:nvPr/>
        </p:nvSpPr>
        <p:spPr>
          <a:xfrm>
            <a:off x="323528" y="6494252"/>
            <a:ext cx="8712968" cy="369332"/>
          </a:xfrm>
          <a:prstGeom prst="rect">
            <a:avLst/>
          </a:prstGeom>
          <a:solidFill>
            <a:srgbClr val="FFFF00"/>
          </a:solidFill>
        </p:spPr>
        <p:txBody>
          <a:bodyPr wrap="square" rtlCol="0">
            <a:spAutoFit/>
          </a:bodyPr>
          <a:lstStyle/>
          <a:p>
            <a:r>
              <a:rPr lang="en-US" dirty="0"/>
              <a:t>~3 unit difference observed in the geometrical b3, and reduced to ~1 unit at </a:t>
            </a:r>
            <a:r>
              <a:rPr lang="en-US" b="1" i="1" dirty="0" err="1"/>
              <a:t>I</a:t>
            </a:r>
            <a:r>
              <a:rPr lang="en-US" b="1" i="1" baseline="-25000" dirty="0" err="1"/>
              <a:t>nominal</a:t>
            </a:r>
            <a:endParaRPr lang="en-US" b="1" i="1" baseline="-25000" dirty="0"/>
          </a:p>
        </p:txBody>
      </p:sp>
      <p:sp>
        <p:nvSpPr>
          <p:cNvPr id="5" name="TextBox 4"/>
          <p:cNvSpPr txBox="1"/>
          <p:nvPr/>
        </p:nvSpPr>
        <p:spPr>
          <a:xfrm>
            <a:off x="24509" y="5909632"/>
            <a:ext cx="2555776" cy="369332"/>
          </a:xfrm>
          <a:prstGeom prst="rect">
            <a:avLst/>
          </a:prstGeom>
          <a:solidFill>
            <a:srgbClr val="FFC000"/>
          </a:solidFill>
        </p:spPr>
        <p:txBody>
          <a:bodyPr wrap="square" rtlCol="0">
            <a:spAutoFit/>
          </a:bodyPr>
          <a:lstStyle/>
          <a:p>
            <a:r>
              <a:rPr lang="en-US" b="1" dirty="0"/>
              <a:t>#2-#3 comparison:</a:t>
            </a:r>
          </a:p>
        </p:txBody>
      </p:sp>
      <p:sp>
        <p:nvSpPr>
          <p:cNvPr id="6" name="スライド番号プレースホルダー 5">
            <a:extLst>
              <a:ext uri="{FF2B5EF4-FFF2-40B4-BE49-F238E27FC236}">
                <a16:creationId xmlns:a16="http://schemas.microsoft.com/office/drawing/2014/main" id="{89D61BAC-239B-9042-AA50-43DE2BAA647D}"/>
              </a:ext>
            </a:extLst>
          </p:cNvPr>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33711199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2756" y="-145804"/>
            <a:ext cx="8779051" cy="720000"/>
          </a:xfrm>
        </p:spPr>
        <p:txBody>
          <a:bodyPr/>
          <a:lstStyle/>
          <a:p>
            <a:r>
              <a:rPr lang="en-US" altLang="ja-JP" dirty="0"/>
              <a:t>Cause of Large b3</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3726866486"/>
              </p:ext>
            </p:extLst>
          </p:nvPr>
        </p:nvGraphicFramePr>
        <p:xfrm>
          <a:off x="770426" y="793570"/>
          <a:ext cx="8003709" cy="2500722"/>
        </p:xfrm>
        <a:graphic>
          <a:graphicData uri="http://schemas.openxmlformats.org/drawingml/2006/table">
            <a:tbl>
              <a:tblPr>
                <a:tableStyleId>{616DA210-FB5B-4158-B5E0-FEB733F419BA}</a:tableStyleId>
              </a:tblPr>
              <a:tblGrid>
                <a:gridCol w="888411">
                  <a:extLst>
                    <a:ext uri="{9D8B030D-6E8A-4147-A177-3AD203B41FA5}">
                      <a16:colId xmlns:a16="http://schemas.microsoft.com/office/drawing/2014/main" val="20000"/>
                    </a:ext>
                  </a:extLst>
                </a:gridCol>
                <a:gridCol w="2371766">
                  <a:extLst>
                    <a:ext uri="{9D8B030D-6E8A-4147-A177-3AD203B41FA5}">
                      <a16:colId xmlns:a16="http://schemas.microsoft.com/office/drawing/2014/main" val="20006"/>
                    </a:ext>
                  </a:extLst>
                </a:gridCol>
                <a:gridCol w="2371766">
                  <a:extLst>
                    <a:ext uri="{9D8B030D-6E8A-4147-A177-3AD203B41FA5}">
                      <a16:colId xmlns:a16="http://schemas.microsoft.com/office/drawing/2014/main" val="20008"/>
                    </a:ext>
                  </a:extLst>
                </a:gridCol>
                <a:gridCol w="2371766">
                  <a:extLst>
                    <a:ext uri="{9D8B030D-6E8A-4147-A177-3AD203B41FA5}">
                      <a16:colId xmlns:a16="http://schemas.microsoft.com/office/drawing/2014/main" val="20010"/>
                    </a:ext>
                  </a:extLst>
                </a:gridCol>
              </a:tblGrid>
              <a:tr h="397850">
                <a:tc gridSpan="4">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ja-JP" sz="1800" u="none" strike="noStrike" dirty="0">
                          <a:effectLst/>
                        </a:rPr>
                        <a:t>MBXFS2</a:t>
                      </a:r>
                      <a:endParaRPr lang="en-US" altLang="ja-JP" sz="1800" b="0" i="0" u="none" strike="noStrike" dirty="0">
                        <a:effectLst/>
                        <a:latin typeface="Arial" charset="0"/>
                      </a:endParaRPr>
                    </a:p>
                    <a:p>
                      <a:pPr algn="ctr" fontAlgn="b"/>
                      <a:r>
                        <a:rPr lang="en-US" sz="1800" u="none" strike="noStrike" dirty="0">
                          <a:effectLst/>
                        </a:rPr>
                        <a:t>ROXIE2D model w/  LHC cryostat for </a:t>
                      </a:r>
                      <a:r>
                        <a:rPr lang="en-US" sz="1800" b="1" u="none" strike="noStrike" dirty="0">
                          <a:effectLst/>
                        </a:rPr>
                        <a:t>I=3kA </a:t>
                      </a:r>
                      <a:r>
                        <a:rPr lang="en-US" sz="1800" b="0" u="none" strike="noStrike" dirty="0">
                          <a:effectLst/>
                        </a:rPr>
                        <a:t>(geometrical check)</a:t>
                      </a:r>
                      <a:endParaRPr lang="en-US" sz="1800" b="0" i="0" u="none" strike="noStrike" dirty="0">
                        <a:effectLst/>
                        <a:latin typeface="Arial" charset="0"/>
                      </a:endParaRPr>
                    </a:p>
                  </a:txBody>
                  <a:tcPr marL="5307" marR="5307" marT="5307" marB="0" anchor="ctr">
                    <a:solidFill>
                      <a:schemeClr val="bg1"/>
                    </a:solidFill>
                  </a:tcPr>
                </a:tc>
                <a:tc hMerge="1">
                  <a:txBody>
                    <a:bodyPr/>
                    <a:lstStyle/>
                    <a:p>
                      <a:pPr algn="l" fontAlgn="b"/>
                      <a:endParaRPr lang="ja-JP" altLang="en-US" sz="1400" b="0" i="0" u="none" strike="noStrike">
                        <a:effectLst/>
                        <a:latin typeface="Arial" charset="0"/>
                      </a:endParaRPr>
                    </a:p>
                  </a:txBody>
                  <a:tcPr marL="5307" marR="5307" marT="5307" marB="0" anchor="b"/>
                </a:tc>
                <a:tc hMerge="1">
                  <a:txBody>
                    <a:bodyPr/>
                    <a:lstStyle/>
                    <a:p>
                      <a:pPr algn="l" fontAlgn="b"/>
                      <a:endParaRPr lang="ja-JP" altLang="en-US" sz="1400" b="0" i="0" u="none" strike="noStrike">
                        <a:effectLst/>
                        <a:latin typeface="Arial" charset="0"/>
                      </a:endParaRPr>
                    </a:p>
                  </a:txBody>
                  <a:tcPr marL="5307" marR="5307" marT="5307" marB="0" anchor="b"/>
                </a:tc>
                <a:tc hMerge="1">
                  <a:txBody>
                    <a:bodyPr/>
                    <a:lstStyle/>
                    <a:p>
                      <a:pPr algn="l" fontAlgn="b"/>
                      <a:endParaRPr lang="ja-JP" altLang="en-US" sz="1400" b="0" i="0" u="none" strike="noStrike" dirty="0">
                        <a:effectLst/>
                        <a:latin typeface="Arial" charset="0"/>
                      </a:endParaRPr>
                    </a:p>
                  </a:txBody>
                  <a:tcPr marL="5307" marR="5307" marT="5307" marB="0" anchor="b"/>
                </a:tc>
                <a:extLst>
                  <a:ext uri="{0D108BD9-81ED-4DB2-BD59-A6C34878D82A}">
                    <a16:rowId xmlns:a16="http://schemas.microsoft.com/office/drawing/2014/main" val="10000"/>
                  </a:ext>
                </a:extLst>
              </a:tr>
              <a:tr h="594634">
                <a:tc>
                  <a:txBody>
                    <a:bodyPr/>
                    <a:lstStyle/>
                    <a:p>
                      <a:pPr algn="ctr" fontAlgn="b"/>
                      <a:r>
                        <a:rPr lang="ja-JP" altLang="en-US" sz="1400" u="none" strike="noStrike" dirty="0">
                          <a:effectLst/>
                        </a:rPr>
                        <a:t>　</a:t>
                      </a:r>
                      <a:endParaRPr lang="ja-JP" altLang="en-US" sz="1400" b="0" i="0" u="none" strike="noStrike" dirty="0">
                        <a:effectLst/>
                        <a:latin typeface="Arial" charset="0"/>
                      </a:endParaRPr>
                    </a:p>
                  </a:txBody>
                  <a:tcPr marL="5307" marR="5307" marT="5307" marB="0" anchor="ctr">
                    <a:solidFill>
                      <a:schemeClr val="bg1"/>
                    </a:solidFill>
                  </a:tcPr>
                </a:tc>
                <a:tc>
                  <a:txBody>
                    <a:bodyPr/>
                    <a:lstStyle/>
                    <a:p>
                      <a:pPr algn="ctr" fontAlgn="b"/>
                      <a:r>
                        <a:rPr lang="en-US" sz="1800" b="0" i="0" u="none" strike="noStrike" dirty="0">
                          <a:solidFill>
                            <a:srgbClr val="FF0000"/>
                          </a:solidFill>
                          <a:effectLst/>
                          <a:latin typeface="Arial" charset="0"/>
                        </a:rPr>
                        <a:t>Original Model (wrong)</a:t>
                      </a:r>
                    </a:p>
                  </a:txBody>
                  <a:tcPr marL="5307" marR="5307" marT="5307" marB="0" anchor="ctr">
                    <a:noFill/>
                  </a:tcPr>
                </a:tc>
                <a:tc>
                  <a:txBody>
                    <a:bodyPr/>
                    <a:lstStyle/>
                    <a:p>
                      <a:pPr algn="ctr" fontAlgn="b"/>
                      <a:r>
                        <a:rPr lang="en-US" sz="1800" b="1" u="none" strike="noStrike" dirty="0">
                          <a:solidFill>
                            <a:schemeClr val="tx2"/>
                          </a:solidFill>
                          <a:effectLst/>
                        </a:rPr>
                        <a:t>Based on actual wedge dimensions suggested by Ezio</a:t>
                      </a:r>
                      <a:endParaRPr lang="en-US" sz="1800" b="1" i="0" u="none" strike="noStrike" dirty="0">
                        <a:solidFill>
                          <a:schemeClr val="tx2"/>
                        </a:solidFill>
                        <a:effectLst/>
                        <a:latin typeface="Arial" charset="0"/>
                      </a:endParaRPr>
                    </a:p>
                  </a:txBody>
                  <a:tcPr marL="5307" marR="5307" marT="5307" marB="0" anchor="ctr">
                    <a:noFill/>
                  </a:tcPr>
                </a:tc>
                <a:tc>
                  <a:txBody>
                    <a:bodyPr/>
                    <a:lstStyle/>
                    <a:p>
                      <a:pPr algn="ctr" fontAlgn="b"/>
                      <a:r>
                        <a:rPr lang="en-US" sz="1800" u="none" strike="noStrike" dirty="0">
                          <a:effectLst/>
                        </a:rPr>
                        <a:t>Measurement</a:t>
                      </a:r>
                    </a:p>
                    <a:p>
                      <a:pPr marL="0" marR="0" lvl="0" indent="0" algn="ctr" defTabSz="457200" rtl="0" eaLnBrk="1" fontAlgn="b" latinLnBrk="0" hangingPunct="1">
                        <a:lnSpc>
                          <a:spcPct val="100000"/>
                        </a:lnSpc>
                        <a:spcBef>
                          <a:spcPts val="0"/>
                        </a:spcBef>
                        <a:spcAft>
                          <a:spcPts val="0"/>
                        </a:spcAft>
                        <a:buClrTx/>
                        <a:buSzTx/>
                        <a:buFontTx/>
                        <a:buNone/>
                        <a:tabLst/>
                        <a:defRPr/>
                      </a:pPr>
                      <a:r>
                        <a:rPr lang="en-US" sz="1800" b="0" i="0" u="none" strike="noStrike" dirty="0">
                          <a:effectLst/>
                          <a:latin typeface="Arial" charset="0"/>
                        </a:rPr>
                        <a:t>(</a:t>
                      </a:r>
                      <a:r>
                        <a:rPr lang="en-US" altLang="ja-JP" sz="1800" u="none" strike="noStrike" dirty="0">
                          <a:effectLst/>
                        </a:rPr>
                        <a:t>average up/down</a:t>
                      </a:r>
                      <a:r>
                        <a:rPr lang="en-US" sz="1800" b="0" i="0" u="none" strike="noStrike" dirty="0">
                          <a:effectLst/>
                          <a:latin typeface="Arial" charset="0"/>
                        </a:rPr>
                        <a:t>)</a:t>
                      </a:r>
                    </a:p>
                  </a:txBody>
                  <a:tcPr marL="5307" marR="5307" marT="5307" marB="0" anchor="ctr">
                    <a:solidFill>
                      <a:srgbClr val="D0EDA5"/>
                    </a:solidFill>
                  </a:tcPr>
                </a:tc>
                <a:extLst>
                  <a:ext uri="{0D108BD9-81ED-4DB2-BD59-A6C34878D82A}">
                    <a16:rowId xmlns:a16="http://schemas.microsoft.com/office/drawing/2014/main" val="10002"/>
                  </a:ext>
                </a:extLst>
              </a:tr>
              <a:tr h="201067">
                <a:tc>
                  <a:txBody>
                    <a:bodyPr/>
                    <a:lstStyle/>
                    <a:p>
                      <a:pPr algn="ctr" fontAlgn="b"/>
                      <a:r>
                        <a:rPr lang="en-US" altLang="ja-JP" sz="1400" u="none" strike="noStrike" dirty="0">
                          <a:effectLst/>
                        </a:rPr>
                        <a:t>b3</a:t>
                      </a:r>
                      <a:endParaRPr lang="en-US" altLang="ja-JP" sz="1400" b="0" i="0" u="none" strike="noStrike" dirty="0">
                        <a:effectLst/>
                        <a:latin typeface="Arial" charset="0"/>
                      </a:endParaRPr>
                    </a:p>
                  </a:txBody>
                  <a:tcPr marL="5307" marR="5307" marT="5307" marB="0" anchor="ctr">
                    <a:solidFill>
                      <a:schemeClr val="bg1"/>
                    </a:solidFill>
                  </a:tcPr>
                </a:tc>
                <a:tc>
                  <a:txBody>
                    <a:bodyPr/>
                    <a:lstStyle/>
                    <a:p>
                      <a:pPr algn="ctr" fontAlgn="b"/>
                      <a:r>
                        <a:rPr lang="hr-HR" sz="1800" u="none" strike="noStrike" dirty="0">
                          <a:solidFill>
                            <a:srgbClr val="FF0000"/>
                          </a:solidFill>
                          <a:effectLst/>
                          <a:latin typeface="+mn-lt"/>
                        </a:rPr>
                        <a:t>2.12</a:t>
                      </a:r>
                      <a:endParaRPr lang="hr-HR" sz="1800" b="0" i="0" u="none" strike="noStrike" dirty="0">
                        <a:solidFill>
                          <a:srgbClr val="FF0000"/>
                        </a:solidFill>
                        <a:effectLst/>
                        <a:latin typeface="+mn-lt"/>
                      </a:endParaRPr>
                    </a:p>
                  </a:txBody>
                  <a:tcPr marL="5307" marR="5307" marT="5307" marB="0" anchor="ctr">
                    <a:noFill/>
                  </a:tcPr>
                </a:tc>
                <a:tc>
                  <a:txBody>
                    <a:bodyPr/>
                    <a:lstStyle/>
                    <a:p>
                      <a:pPr algn="ctr" fontAlgn="b"/>
                      <a:r>
                        <a:rPr lang="nb-NO" sz="1800" b="1" u="none" strike="noStrike" dirty="0">
                          <a:solidFill>
                            <a:schemeClr val="tx2"/>
                          </a:solidFill>
                          <a:effectLst/>
                          <a:latin typeface="+mn-lt"/>
                        </a:rPr>
                        <a:t>20.69</a:t>
                      </a:r>
                      <a:endParaRPr lang="nb-NO" sz="1800" b="1" i="0" u="none" strike="noStrike" dirty="0">
                        <a:solidFill>
                          <a:schemeClr val="tx2"/>
                        </a:solidFill>
                        <a:effectLst/>
                        <a:latin typeface="+mn-lt"/>
                      </a:endParaRPr>
                    </a:p>
                  </a:txBody>
                  <a:tcPr marL="5307" marR="5307" marT="5307" marB="0" anchor="ctr">
                    <a:noFill/>
                  </a:tcPr>
                </a:tc>
                <a:tc>
                  <a:txBody>
                    <a:bodyPr/>
                    <a:lstStyle/>
                    <a:p>
                      <a:pPr algn="ctr" fontAlgn="b"/>
                      <a:r>
                        <a:rPr lang="it-IT" sz="1800" u="none" strike="noStrike" dirty="0">
                          <a:effectLst/>
                          <a:latin typeface="+mn-lt"/>
                        </a:rPr>
                        <a:t>20.89</a:t>
                      </a:r>
                      <a:endParaRPr lang="it-IT" sz="1800" b="0" i="0" u="none" strike="noStrike" dirty="0">
                        <a:effectLst/>
                        <a:latin typeface="+mn-lt"/>
                      </a:endParaRPr>
                    </a:p>
                  </a:txBody>
                  <a:tcPr marL="5307" marR="5307" marT="5307" marB="0" anchor="ctr">
                    <a:solidFill>
                      <a:srgbClr val="D0EDA5"/>
                    </a:solidFill>
                  </a:tcPr>
                </a:tc>
                <a:extLst>
                  <a:ext uri="{0D108BD9-81ED-4DB2-BD59-A6C34878D82A}">
                    <a16:rowId xmlns:a16="http://schemas.microsoft.com/office/drawing/2014/main" val="10004"/>
                  </a:ext>
                </a:extLst>
              </a:tr>
              <a:tr h="201067">
                <a:tc>
                  <a:txBody>
                    <a:bodyPr/>
                    <a:lstStyle/>
                    <a:p>
                      <a:pPr algn="ctr" fontAlgn="b"/>
                      <a:r>
                        <a:rPr lang="en-US" altLang="ja-JP" sz="1400" u="none" strike="noStrike" dirty="0">
                          <a:effectLst/>
                        </a:rPr>
                        <a:t>b5</a:t>
                      </a:r>
                      <a:endParaRPr lang="en-US" altLang="ja-JP" sz="1400" b="0" i="0" u="none" strike="noStrike" dirty="0">
                        <a:effectLst/>
                        <a:latin typeface="Arial" charset="0"/>
                      </a:endParaRPr>
                    </a:p>
                  </a:txBody>
                  <a:tcPr marL="5307" marR="5307" marT="5307" marB="0" anchor="ctr">
                    <a:solidFill>
                      <a:schemeClr val="bg1"/>
                    </a:solidFill>
                  </a:tcPr>
                </a:tc>
                <a:tc>
                  <a:txBody>
                    <a:bodyPr/>
                    <a:lstStyle/>
                    <a:p>
                      <a:pPr algn="ctr" fontAlgn="b"/>
                      <a:r>
                        <a:rPr lang="en-US" sz="1800" b="0" i="0" u="none" strike="noStrike" dirty="0">
                          <a:solidFill>
                            <a:srgbClr val="FF0000"/>
                          </a:solidFill>
                          <a:effectLst/>
                          <a:latin typeface="+mn-lt"/>
                        </a:rPr>
                        <a:t>-3.18</a:t>
                      </a:r>
                      <a:endParaRPr lang="mr-IN" sz="1800" b="0" i="0" u="none" strike="noStrike" dirty="0">
                        <a:solidFill>
                          <a:srgbClr val="FF0000"/>
                        </a:solidFill>
                        <a:effectLst/>
                        <a:latin typeface="+mn-lt"/>
                      </a:endParaRPr>
                    </a:p>
                  </a:txBody>
                  <a:tcPr marL="5307" marR="5307" marT="5307" marB="0" anchor="ctr">
                    <a:noFill/>
                  </a:tcPr>
                </a:tc>
                <a:tc>
                  <a:txBody>
                    <a:bodyPr/>
                    <a:lstStyle/>
                    <a:p>
                      <a:pPr algn="ctr" fontAlgn="b"/>
                      <a:r>
                        <a:rPr lang="en-US" sz="1800" b="1" i="0" u="none" strike="noStrike" dirty="0">
                          <a:solidFill>
                            <a:schemeClr val="tx2"/>
                          </a:solidFill>
                          <a:effectLst/>
                          <a:latin typeface="+mn-lt"/>
                        </a:rPr>
                        <a:t>-2.86</a:t>
                      </a:r>
                      <a:endParaRPr lang="mr-IN" sz="1800" b="1" i="0" u="none" strike="noStrike" dirty="0">
                        <a:solidFill>
                          <a:schemeClr val="tx2"/>
                        </a:solidFill>
                        <a:effectLst/>
                        <a:latin typeface="+mn-lt"/>
                      </a:endParaRPr>
                    </a:p>
                  </a:txBody>
                  <a:tcPr marL="5307" marR="5307" marT="5307" marB="0" anchor="ctr">
                    <a:noFill/>
                  </a:tcPr>
                </a:tc>
                <a:tc>
                  <a:txBody>
                    <a:bodyPr/>
                    <a:lstStyle/>
                    <a:p>
                      <a:pPr algn="ctr" fontAlgn="b"/>
                      <a:r>
                        <a:rPr lang="en-US" sz="1800" b="0" i="0" u="none" strike="noStrike" dirty="0">
                          <a:effectLst/>
                          <a:latin typeface="+mn-lt"/>
                        </a:rPr>
                        <a:t>-1.95</a:t>
                      </a:r>
                      <a:endParaRPr lang="mr-IN" sz="1800" b="0" i="0" u="none" strike="noStrike" dirty="0">
                        <a:effectLst/>
                        <a:latin typeface="+mn-lt"/>
                      </a:endParaRPr>
                    </a:p>
                  </a:txBody>
                  <a:tcPr marL="5307" marR="5307" marT="5307" marB="0" anchor="ctr">
                    <a:solidFill>
                      <a:srgbClr val="D0EDA5"/>
                    </a:solidFill>
                  </a:tcPr>
                </a:tc>
                <a:extLst>
                  <a:ext uri="{0D108BD9-81ED-4DB2-BD59-A6C34878D82A}">
                    <a16:rowId xmlns:a16="http://schemas.microsoft.com/office/drawing/2014/main" val="10005"/>
                  </a:ext>
                </a:extLst>
              </a:tr>
              <a:tr h="201067">
                <a:tc>
                  <a:txBody>
                    <a:bodyPr/>
                    <a:lstStyle/>
                    <a:p>
                      <a:pPr algn="ctr" fontAlgn="b"/>
                      <a:r>
                        <a:rPr lang="en-US" altLang="ja-JP" sz="1400" u="none" strike="noStrike" dirty="0">
                          <a:effectLst/>
                        </a:rPr>
                        <a:t>b7</a:t>
                      </a:r>
                      <a:endParaRPr lang="en-US" altLang="ja-JP" sz="1400" b="0" i="0" u="none" strike="noStrike" dirty="0">
                        <a:effectLst/>
                        <a:latin typeface="Arial" charset="0"/>
                      </a:endParaRPr>
                    </a:p>
                  </a:txBody>
                  <a:tcPr marL="5307" marR="5307" marT="5307" marB="0" anchor="ctr">
                    <a:solidFill>
                      <a:schemeClr val="bg1"/>
                    </a:solidFill>
                  </a:tcPr>
                </a:tc>
                <a:tc>
                  <a:txBody>
                    <a:bodyPr/>
                    <a:lstStyle/>
                    <a:p>
                      <a:pPr algn="ctr" fontAlgn="b"/>
                      <a:r>
                        <a:rPr lang="nb-NO" sz="1800" u="none" strike="noStrike" dirty="0">
                          <a:solidFill>
                            <a:srgbClr val="FF0000"/>
                          </a:solidFill>
                          <a:effectLst/>
                          <a:latin typeface="+mn-lt"/>
                        </a:rPr>
                        <a:t>0.4</a:t>
                      </a:r>
                      <a:endParaRPr lang="nb-NO" sz="1800" b="0" i="0" u="none" strike="noStrike" dirty="0">
                        <a:solidFill>
                          <a:srgbClr val="FF0000"/>
                        </a:solidFill>
                        <a:effectLst/>
                        <a:latin typeface="+mn-lt"/>
                      </a:endParaRPr>
                    </a:p>
                  </a:txBody>
                  <a:tcPr marL="5307" marR="5307" marT="5307" marB="0" anchor="ctr">
                    <a:noFill/>
                  </a:tcPr>
                </a:tc>
                <a:tc>
                  <a:txBody>
                    <a:bodyPr/>
                    <a:lstStyle/>
                    <a:p>
                      <a:pPr algn="ctr" fontAlgn="b"/>
                      <a:r>
                        <a:rPr lang="mr-IN" sz="1800" b="1" u="none" strike="noStrike" dirty="0">
                          <a:solidFill>
                            <a:schemeClr val="tx2"/>
                          </a:solidFill>
                          <a:effectLst/>
                          <a:latin typeface="+mn-lt"/>
                        </a:rPr>
                        <a:t>-0.04</a:t>
                      </a:r>
                      <a:endParaRPr lang="mr-IN" sz="1800" b="1" i="0" u="none" strike="noStrike" dirty="0">
                        <a:solidFill>
                          <a:schemeClr val="tx2"/>
                        </a:solidFill>
                        <a:effectLst/>
                        <a:latin typeface="+mn-lt"/>
                      </a:endParaRPr>
                    </a:p>
                  </a:txBody>
                  <a:tcPr marL="5307" marR="5307" marT="5307" marB="0" anchor="ctr">
                    <a:noFill/>
                  </a:tcPr>
                </a:tc>
                <a:tc>
                  <a:txBody>
                    <a:bodyPr/>
                    <a:lstStyle/>
                    <a:p>
                      <a:pPr algn="ctr" fontAlgn="b"/>
                      <a:r>
                        <a:rPr lang="en-US" sz="1800" b="0" i="0" u="none" strike="noStrike" dirty="0">
                          <a:effectLst/>
                          <a:latin typeface="+mn-lt"/>
                        </a:rPr>
                        <a:t>-0.15</a:t>
                      </a:r>
                      <a:endParaRPr lang="mr-IN" sz="1800" b="0" i="0" u="none" strike="noStrike" dirty="0">
                        <a:effectLst/>
                        <a:latin typeface="+mn-lt"/>
                      </a:endParaRPr>
                    </a:p>
                  </a:txBody>
                  <a:tcPr marL="5307" marR="5307" marT="5307" marB="0" anchor="ctr">
                    <a:solidFill>
                      <a:srgbClr val="D0EDA5"/>
                    </a:solidFill>
                  </a:tcPr>
                </a:tc>
                <a:extLst>
                  <a:ext uri="{0D108BD9-81ED-4DB2-BD59-A6C34878D82A}">
                    <a16:rowId xmlns:a16="http://schemas.microsoft.com/office/drawing/2014/main" val="10006"/>
                  </a:ext>
                </a:extLst>
              </a:tr>
              <a:tr h="201067">
                <a:tc>
                  <a:txBody>
                    <a:bodyPr/>
                    <a:lstStyle/>
                    <a:p>
                      <a:pPr algn="ctr" fontAlgn="b"/>
                      <a:r>
                        <a:rPr lang="en-US" altLang="ja-JP" sz="1400" u="none" strike="noStrike" dirty="0">
                          <a:effectLst/>
                        </a:rPr>
                        <a:t>b9</a:t>
                      </a:r>
                      <a:endParaRPr lang="en-US" altLang="ja-JP" sz="1400" b="0" i="0" u="none" strike="noStrike" dirty="0">
                        <a:effectLst/>
                        <a:latin typeface="Arial" charset="0"/>
                      </a:endParaRPr>
                    </a:p>
                  </a:txBody>
                  <a:tcPr marL="5307" marR="5307" marT="5307" marB="0" anchor="ctr">
                    <a:solidFill>
                      <a:schemeClr val="bg1"/>
                    </a:solidFill>
                  </a:tcPr>
                </a:tc>
                <a:tc>
                  <a:txBody>
                    <a:bodyPr/>
                    <a:lstStyle/>
                    <a:p>
                      <a:pPr algn="ctr" fontAlgn="b"/>
                      <a:r>
                        <a:rPr lang="en-US" sz="1800" b="0" i="0" u="none" strike="noStrike" dirty="0">
                          <a:solidFill>
                            <a:srgbClr val="FF0000"/>
                          </a:solidFill>
                          <a:effectLst/>
                          <a:latin typeface="+mn-lt"/>
                        </a:rPr>
                        <a:t>-0.27</a:t>
                      </a:r>
                      <a:endParaRPr lang="mr-IN" sz="1800" b="0" i="0" u="none" strike="noStrike" dirty="0">
                        <a:solidFill>
                          <a:srgbClr val="FF0000"/>
                        </a:solidFill>
                        <a:effectLst/>
                        <a:latin typeface="+mn-lt"/>
                      </a:endParaRPr>
                    </a:p>
                  </a:txBody>
                  <a:tcPr marL="5307" marR="5307" marT="5307" marB="0" anchor="ctr">
                    <a:noFill/>
                  </a:tcPr>
                </a:tc>
                <a:tc>
                  <a:txBody>
                    <a:bodyPr/>
                    <a:lstStyle/>
                    <a:p>
                      <a:pPr algn="ctr" fontAlgn="b"/>
                      <a:r>
                        <a:rPr lang="en-US" sz="1800" b="1" i="0" u="none" strike="noStrike" dirty="0">
                          <a:solidFill>
                            <a:schemeClr val="tx2"/>
                          </a:solidFill>
                          <a:effectLst/>
                          <a:latin typeface="+mn-lt"/>
                        </a:rPr>
                        <a:t>-0.07</a:t>
                      </a:r>
                      <a:endParaRPr lang="mr-IN" sz="1800" b="1" i="0" u="none" strike="noStrike" dirty="0">
                        <a:solidFill>
                          <a:schemeClr val="tx2"/>
                        </a:solidFill>
                        <a:effectLst/>
                        <a:latin typeface="+mn-lt"/>
                      </a:endParaRPr>
                    </a:p>
                  </a:txBody>
                  <a:tcPr marL="5307" marR="5307" marT="5307" marB="0" anchor="ctr">
                    <a:noFill/>
                  </a:tcPr>
                </a:tc>
                <a:tc>
                  <a:txBody>
                    <a:bodyPr/>
                    <a:lstStyle/>
                    <a:p>
                      <a:pPr algn="ctr" fontAlgn="b"/>
                      <a:r>
                        <a:rPr lang="nb-NO" sz="1800" u="none" strike="noStrike" dirty="0">
                          <a:effectLst/>
                          <a:latin typeface="+mn-lt"/>
                        </a:rPr>
                        <a:t>0.08</a:t>
                      </a:r>
                      <a:endParaRPr lang="nb-NO" sz="1800" b="0" i="0" u="none" strike="noStrike" dirty="0">
                        <a:effectLst/>
                        <a:latin typeface="+mn-lt"/>
                      </a:endParaRPr>
                    </a:p>
                  </a:txBody>
                  <a:tcPr marL="5307" marR="5307" marT="5307" marB="0" anchor="ctr">
                    <a:solidFill>
                      <a:srgbClr val="D0EDA5"/>
                    </a:solidFill>
                  </a:tcPr>
                </a:tc>
                <a:extLst>
                  <a:ext uri="{0D108BD9-81ED-4DB2-BD59-A6C34878D82A}">
                    <a16:rowId xmlns:a16="http://schemas.microsoft.com/office/drawing/2014/main" val="10007"/>
                  </a:ext>
                </a:extLst>
              </a:tr>
            </a:tbl>
          </a:graphicData>
        </a:graphic>
      </p:graphicFrame>
      <p:sp>
        <p:nvSpPr>
          <p:cNvPr id="5" name="コンテンツ プレースホルダー 2"/>
          <p:cNvSpPr>
            <a:spLocks noGrp="1"/>
          </p:cNvSpPr>
          <p:nvPr>
            <p:ph idx="1"/>
          </p:nvPr>
        </p:nvSpPr>
        <p:spPr>
          <a:xfrm>
            <a:off x="182474" y="3762702"/>
            <a:ext cx="8779051" cy="2410519"/>
          </a:xfrm>
        </p:spPr>
        <p:txBody>
          <a:bodyPr>
            <a:noAutofit/>
          </a:bodyPr>
          <a:lstStyle/>
          <a:p>
            <a:pPr algn="just"/>
            <a:r>
              <a:rPr lang="en-US" altLang="ja-JP" sz="1800" dirty="0"/>
              <a:t>Comparison of two ROXIE models with measurement.</a:t>
            </a:r>
          </a:p>
          <a:p>
            <a:pPr lvl="1" algn="just"/>
            <a:r>
              <a:rPr lang="en-US" altLang="ja-JP" sz="1800" dirty="0"/>
              <a:t>Original ROXIE model with azimuthal insulation thickness of 0.130 mm. </a:t>
            </a:r>
            <a:r>
              <a:rPr lang="en-US" altLang="ja-JP" sz="1800" dirty="0">
                <a:solidFill>
                  <a:srgbClr val="FF0000"/>
                </a:solidFill>
              </a:rPr>
              <a:t>No consideration of additional oversizing of 0.82 mm which was needed to achieve </a:t>
            </a:r>
            <a:r>
              <a:rPr lang="en-US" altLang="ja-JP" sz="1800" dirty="0" err="1">
                <a:solidFill>
                  <a:srgbClr val="FF0000"/>
                </a:solidFill>
                <a:latin typeface="Symbol" pitchFamily="2" charset="2"/>
              </a:rPr>
              <a:t>s</a:t>
            </a:r>
            <a:r>
              <a:rPr lang="en-US" altLang="ja-JP" sz="1800" baseline="-25000" dirty="0" err="1">
                <a:solidFill>
                  <a:srgbClr val="FF0000"/>
                </a:solidFill>
              </a:rPr>
              <a:t>coil</a:t>
            </a:r>
            <a:r>
              <a:rPr lang="en-US" altLang="ja-JP" sz="1800" dirty="0">
                <a:solidFill>
                  <a:srgbClr val="FF0000"/>
                </a:solidFill>
              </a:rPr>
              <a:t> of 115 MPa.</a:t>
            </a:r>
          </a:p>
        </p:txBody>
      </p:sp>
      <p:sp>
        <p:nvSpPr>
          <p:cNvPr id="3" name="正方形/長方形 2">
            <a:extLst>
              <a:ext uri="{FF2B5EF4-FFF2-40B4-BE49-F238E27FC236}">
                <a16:creationId xmlns:a16="http://schemas.microsoft.com/office/drawing/2014/main" id="{AD6BC7AD-3093-2848-A2EC-DE26F98476A3}"/>
              </a:ext>
            </a:extLst>
          </p:cNvPr>
          <p:cNvSpPr/>
          <p:nvPr/>
        </p:nvSpPr>
        <p:spPr>
          <a:xfrm>
            <a:off x="4091940" y="1394460"/>
            <a:ext cx="2228850" cy="1840230"/>
          </a:xfrm>
          <a:prstGeom prst="rect">
            <a:avLst/>
          </a:prstGeom>
          <a:solidFill>
            <a:schemeClr val="bg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フッター プレースホルダー 5">
            <a:extLst>
              <a:ext uri="{FF2B5EF4-FFF2-40B4-BE49-F238E27FC236}">
                <a16:creationId xmlns:a16="http://schemas.microsoft.com/office/drawing/2014/main" id="{CFB7A401-FC4A-124D-8A5F-6C8625E10D47}"/>
              </a:ext>
            </a:extLst>
          </p:cNvPr>
          <p:cNvSpPr>
            <a:spLocks noGrp="1"/>
          </p:cNvSpPr>
          <p:nvPr>
            <p:ph type="ftr" sz="quarter" idx="11"/>
          </p:nvPr>
        </p:nvSpPr>
        <p:spPr/>
        <p:txBody>
          <a:bodyPr/>
          <a:lstStyle/>
          <a:p>
            <a:r>
              <a:rPr lang="en-US" noProof="0"/>
              <a:t>D1 Update, T. Nakamoto, KEK</a:t>
            </a:r>
            <a:endParaRPr lang="en-GB" noProof="0"/>
          </a:p>
        </p:txBody>
      </p:sp>
      <p:sp>
        <p:nvSpPr>
          <p:cNvPr id="7" name="スライド番号プレースホルダー 6">
            <a:extLst>
              <a:ext uri="{FF2B5EF4-FFF2-40B4-BE49-F238E27FC236}">
                <a16:creationId xmlns:a16="http://schemas.microsoft.com/office/drawing/2014/main" id="{E2A43EB1-43C3-7E44-AA32-4736755BD404}"/>
              </a:ext>
            </a:extLst>
          </p:cNvPr>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3052580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2756" y="-145804"/>
            <a:ext cx="8779051" cy="720000"/>
          </a:xfrm>
        </p:spPr>
        <p:txBody>
          <a:bodyPr/>
          <a:lstStyle/>
          <a:p>
            <a:r>
              <a:rPr lang="en-US" altLang="ja-JP" dirty="0"/>
              <a:t>Cause of Large b3</a:t>
            </a:r>
            <a:endParaRPr kumimoji="1" lang="ja-JP" altLang="en-US" dirty="0"/>
          </a:p>
        </p:txBody>
      </p:sp>
      <p:graphicFrame>
        <p:nvGraphicFramePr>
          <p:cNvPr id="4" name="表 3"/>
          <p:cNvGraphicFramePr>
            <a:graphicFrameLocks noGrp="1"/>
          </p:cNvGraphicFramePr>
          <p:nvPr>
            <p:extLst>
              <p:ext uri="{D42A27DB-BD31-4B8C-83A1-F6EECF244321}">
                <p14:modId xmlns:p14="http://schemas.microsoft.com/office/powerpoint/2010/main" val="1407733117"/>
              </p:ext>
            </p:extLst>
          </p:nvPr>
        </p:nvGraphicFramePr>
        <p:xfrm>
          <a:off x="770426" y="793570"/>
          <a:ext cx="8003709" cy="2500722"/>
        </p:xfrm>
        <a:graphic>
          <a:graphicData uri="http://schemas.openxmlformats.org/drawingml/2006/table">
            <a:tbl>
              <a:tblPr>
                <a:tableStyleId>{616DA210-FB5B-4158-B5E0-FEB733F419BA}</a:tableStyleId>
              </a:tblPr>
              <a:tblGrid>
                <a:gridCol w="888411">
                  <a:extLst>
                    <a:ext uri="{9D8B030D-6E8A-4147-A177-3AD203B41FA5}">
                      <a16:colId xmlns:a16="http://schemas.microsoft.com/office/drawing/2014/main" val="20000"/>
                    </a:ext>
                  </a:extLst>
                </a:gridCol>
                <a:gridCol w="2371766">
                  <a:extLst>
                    <a:ext uri="{9D8B030D-6E8A-4147-A177-3AD203B41FA5}">
                      <a16:colId xmlns:a16="http://schemas.microsoft.com/office/drawing/2014/main" val="20006"/>
                    </a:ext>
                  </a:extLst>
                </a:gridCol>
                <a:gridCol w="2371766">
                  <a:extLst>
                    <a:ext uri="{9D8B030D-6E8A-4147-A177-3AD203B41FA5}">
                      <a16:colId xmlns:a16="http://schemas.microsoft.com/office/drawing/2014/main" val="20008"/>
                    </a:ext>
                  </a:extLst>
                </a:gridCol>
                <a:gridCol w="2371766">
                  <a:extLst>
                    <a:ext uri="{9D8B030D-6E8A-4147-A177-3AD203B41FA5}">
                      <a16:colId xmlns:a16="http://schemas.microsoft.com/office/drawing/2014/main" val="20010"/>
                    </a:ext>
                  </a:extLst>
                </a:gridCol>
              </a:tblGrid>
              <a:tr h="397850">
                <a:tc gridSpan="4">
                  <a:txBody>
                    <a:bodyPr/>
                    <a:lstStyle/>
                    <a:p>
                      <a:pPr marL="0" marR="0" lvl="0" indent="0" algn="ctr" defTabSz="457200" rtl="0" eaLnBrk="1" fontAlgn="b" latinLnBrk="0" hangingPunct="1">
                        <a:lnSpc>
                          <a:spcPct val="100000"/>
                        </a:lnSpc>
                        <a:spcBef>
                          <a:spcPts val="0"/>
                        </a:spcBef>
                        <a:spcAft>
                          <a:spcPts val="0"/>
                        </a:spcAft>
                        <a:buClrTx/>
                        <a:buSzTx/>
                        <a:buFontTx/>
                        <a:buNone/>
                        <a:tabLst/>
                        <a:defRPr/>
                      </a:pPr>
                      <a:r>
                        <a:rPr lang="en-US" altLang="ja-JP" sz="1800" u="none" strike="noStrike" dirty="0">
                          <a:effectLst/>
                        </a:rPr>
                        <a:t>MBXFS2</a:t>
                      </a:r>
                      <a:endParaRPr lang="en-US" altLang="ja-JP" sz="1800" b="0" i="0" u="none" strike="noStrike" dirty="0">
                        <a:effectLst/>
                        <a:latin typeface="Arial" charset="0"/>
                      </a:endParaRPr>
                    </a:p>
                    <a:p>
                      <a:pPr algn="ctr" fontAlgn="b"/>
                      <a:r>
                        <a:rPr lang="en-US" sz="1800" u="none" strike="noStrike" dirty="0">
                          <a:effectLst/>
                        </a:rPr>
                        <a:t>ROXIE2D model w/  LHC cryostat for </a:t>
                      </a:r>
                      <a:r>
                        <a:rPr lang="en-US" sz="1800" b="1" u="none" strike="noStrike" dirty="0">
                          <a:effectLst/>
                        </a:rPr>
                        <a:t>I=3kA </a:t>
                      </a:r>
                      <a:r>
                        <a:rPr lang="en-US" sz="1800" b="0" u="none" strike="noStrike" dirty="0">
                          <a:effectLst/>
                        </a:rPr>
                        <a:t>(geometrical check)</a:t>
                      </a:r>
                      <a:endParaRPr lang="en-US" sz="1800" b="0" i="0" u="none" strike="noStrike" dirty="0">
                        <a:effectLst/>
                        <a:latin typeface="Arial" charset="0"/>
                      </a:endParaRPr>
                    </a:p>
                  </a:txBody>
                  <a:tcPr marL="5307" marR="5307" marT="5307" marB="0" anchor="ctr">
                    <a:solidFill>
                      <a:schemeClr val="bg1"/>
                    </a:solidFill>
                  </a:tcPr>
                </a:tc>
                <a:tc hMerge="1">
                  <a:txBody>
                    <a:bodyPr/>
                    <a:lstStyle/>
                    <a:p>
                      <a:pPr algn="l" fontAlgn="b"/>
                      <a:endParaRPr lang="ja-JP" altLang="en-US" sz="1400" b="0" i="0" u="none" strike="noStrike">
                        <a:effectLst/>
                        <a:latin typeface="Arial" charset="0"/>
                      </a:endParaRPr>
                    </a:p>
                  </a:txBody>
                  <a:tcPr marL="5307" marR="5307" marT="5307" marB="0" anchor="b"/>
                </a:tc>
                <a:tc hMerge="1">
                  <a:txBody>
                    <a:bodyPr/>
                    <a:lstStyle/>
                    <a:p>
                      <a:pPr algn="l" fontAlgn="b"/>
                      <a:endParaRPr lang="ja-JP" altLang="en-US" sz="1400" b="0" i="0" u="none" strike="noStrike">
                        <a:effectLst/>
                        <a:latin typeface="Arial" charset="0"/>
                      </a:endParaRPr>
                    </a:p>
                  </a:txBody>
                  <a:tcPr marL="5307" marR="5307" marT="5307" marB="0" anchor="b"/>
                </a:tc>
                <a:tc hMerge="1">
                  <a:txBody>
                    <a:bodyPr/>
                    <a:lstStyle/>
                    <a:p>
                      <a:pPr algn="l" fontAlgn="b"/>
                      <a:endParaRPr lang="ja-JP" altLang="en-US" sz="1400" b="0" i="0" u="none" strike="noStrike" dirty="0">
                        <a:effectLst/>
                        <a:latin typeface="Arial" charset="0"/>
                      </a:endParaRPr>
                    </a:p>
                  </a:txBody>
                  <a:tcPr marL="5307" marR="5307" marT="5307" marB="0" anchor="b"/>
                </a:tc>
                <a:extLst>
                  <a:ext uri="{0D108BD9-81ED-4DB2-BD59-A6C34878D82A}">
                    <a16:rowId xmlns:a16="http://schemas.microsoft.com/office/drawing/2014/main" val="10000"/>
                  </a:ext>
                </a:extLst>
              </a:tr>
              <a:tr h="594634">
                <a:tc>
                  <a:txBody>
                    <a:bodyPr/>
                    <a:lstStyle/>
                    <a:p>
                      <a:pPr algn="ctr" fontAlgn="b"/>
                      <a:r>
                        <a:rPr lang="ja-JP" altLang="en-US" sz="1400" u="none" strike="noStrike" dirty="0">
                          <a:effectLst/>
                        </a:rPr>
                        <a:t>　</a:t>
                      </a:r>
                      <a:endParaRPr lang="ja-JP" altLang="en-US" sz="1400" b="0" i="0" u="none" strike="noStrike" dirty="0">
                        <a:effectLst/>
                        <a:latin typeface="Arial" charset="0"/>
                      </a:endParaRPr>
                    </a:p>
                  </a:txBody>
                  <a:tcPr marL="5307" marR="5307" marT="5307" marB="0" anchor="ctr">
                    <a:solidFill>
                      <a:schemeClr val="bg1"/>
                    </a:solidFill>
                  </a:tcPr>
                </a:tc>
                <a:tc>
                  <a:txBody>
                    <a:bodyPr/>
                    <a:lstStyle/>
                    <a:p>
                      <a:pPr algn="ctr" fontAlgn="b"/>
                      <a:r>
                        <a:rPr lang="en-US" sz="1800" b="0" i="0" u="none" strike="noStrike" dirty="0">
                          <a:solidFill>
                            <a:srgbClr val="FF0000"/>
                          </a:solidFill>
                          <a:effectLst/>
                          <a:latin typeface="Arial" charset="0"/>
                        </a:rPr>
                        <a:t>Original Model (wrong)</a:t>
                      </a:r>
                    </a:p>
                  </a:txBody>
                  <a:tcPr marL="5307" marR="5307" marT="5307" marB="0" anchor="ctr">
                    <a:noFill/>
                  </a:tcPr>
                </a:tc>
                <a:tc>
                  <a:txBody>
                    <a:bodyPr/>
                    <a:lstStyle/>
                    <a:p>
                      <a:pPr algn="ctr" fontAlgn="b"/>
                      <a:r>
                        <a:rPr lang="en-US" sz="1800" b="1" u="none" strike="noStrike" dirty="0">
                          <a:solidFill>
                            <a:schemeClr val="tx2"/>
                          </a:solidFill>
                          <a:effectLst/>
                        </a:rPr>
                        <a:t>Based on actual wedge dimensions (suggested by Ezio)</a:t>
                      </a:r>
                      <a:endParaRPr lang="en-US" sz="1800" b="1" i="0" u="none" strike="noStrike" dirty="0">
                        <a:solidFill>
                          <a:schemeClr val="tx2"/>
                        </a:solidFill>
                        <a:effectLst/>
                        <a:latin typeface="Arial" charset="0"/>
                      </a:endParaRPr>
                    </a:p>
                  </a:txBody>
                  <a:tcPr marL="5307" marR="5307" marT="5307" marB="0" anchor="ctr">
                    <a:noFill/>
                  </a:tcPr>
                </a:tc>
                <a:tc>
                  <a:txBody>
                    <a:bodyPr/>
                    <a:lstStyle/>
                    <a:p>
                      <a:pPr algn="ctr" fontAlgn="b"/>
                      <a:r>
                        <a:rPr lang="en-US" sz="1800" u="none" strike="noStrike" dirty="0">
                          <a:effectLst/>
                        </a:rPr>
                        <a:t>Measurement</a:t>
                      </a:r>
                    </a:p>
                    <a:p>
                      <a:pPr marL="0" marR="0" lvl="0" indent="0" algn="ctr" defTabSz="457200" rtl="0" eaLnBrk="1" fontAlgn="b" latinLnBrk="0" hangingPunct="1">
                        <a:lnSpc>
                          <a:spcPct val="100000"/>
                        </a:lnSpc>
                        <a:spcBef>
                          <a:spcPts val="0"/>
                        </a:spcBef>
                        <a:spcAft>
                          <a:spcPts val="0"/>
                        </a:spcAft>
                        <a:buClrTx/>
                        <a:buSzTx/>
                        <a:buFontTx/>
                        <a:buNone/>
                        <a:tabLst/>
                        <a:defRPr/>
                      </a:pPr>
                      <a:r>
                        <a:rPr lang="en-US" sz="1800" b="0" i="0" u="none" strike="noStrike" dirty="0">
                          <a:effectLst/>
                          <a:latin typeface="Arial" charset="0"/>
                        </a:rPr>
                        <a:t>(</a:t>
                      </a:r>
                      <a:r>
                        <a:rPr lang="en-US" altLang="ja-JP" sz="1800" u="none" strike="noStrike" dirty="0">
                          <a:effectLst/>
                        </a:rPr>
                        <a:t>average up/down</a:t>
                      </a:r>
                      <a:r>
                        <a:rPr lang="en-US" sz="1800" b="0" i="0" u="none" strike="noStrike" dirty="0">
                          <a:effectLst/>
                          <a:latin typeface="Arial" charset="0"/>
                        </a:rPr>
                        <a:t>)</a:t>
                      </a:r>
                    </a:p>
                  </a:txBody>
                  <a:tcPr marL="5307" marR="5307" marT="5307" marB="0" anchor="ctr">
                    <a:solidFill>
                      <a:srgbClr val="D0EDA5"/>
                    </a:solidFill>
                  </a:tcPr>
                </a:tc>
                <a:extLst>
                  <a:ext uri="{0D108BD9-81ED-4DB2-BD59-A6C34878D82A}">
                    <a16:rowId xmlns:a16="http://schemas.microsoft.com/office/drawing/2014/main" val="10002"/>
                  </a:ext>
                </a:extLst>
              </a:tr>
              <a:tr h="201067">
                <a:tc>
                  <a:txBody>
                    <a:bodyPr/>
                    <a:lstStyle/>
                    <a:p>
                      <a:pPr algn="ctr" fontAlgn="b"/>
                      <a:r>
                        <a:rPr lang="en-US" altLang="ja-JP" sz="1400" u="none" strike="noStrike" dirty="0">
                          <a:effectLst/>
                        </a:rPr>
                        <a:t>b3</a:t>
                      </a:r>
                      <a:endParaRPr lang="en-US" altLang="ja-JP" sz="1400" b="0" i="0" u="none" strike="noStrike" dirty="0">
                        <a:effectLst/>
                        <a:latin typeface="Arial" charset="0"/>
                      </a:endParaRPr>
                    </a:p>
                  </a:txBody>
                  <a:tcPr marL="5307" marR="5307" marT="5307" marB="0" anchor="ctr">
                    <a:solidFill>
                      <a:schemeClr val="bg1"/>
                    </a:solidFill>
                  </a:tcPr>
                </a:tc>
                <a:tc>
                  <a:txBody>
                    <a:bodyPr/>
                    <a:lstStyle/>
                    <a:p>
                      <a:pPr algn="ctr" fontAlgn="b"/>
                      <a:r>
                        <a:rPr lang="hr-HR" sz="1800" u="none" strike="noStrike" dirty="0">
                          <a:solidFill>
                            <a:srgbClr val="FF0000"/>
                          </a:solidFill>
                          <a:effectLst/>
                          <a:latin typeface="+mn-lt"/>
                        </a:rPr>
                        <a:t>2.12</a:t>
                      </a:r>
                      <a:endParaRPr lang="hr-HR" sz="1800" b="0" i="0" u="none" strike="noStrike" dirty="0">
                        <a:solidFill>
                          <a:srgbClr val="FF0000"/>
                        </a:solidFill>
                        <a:effectLst/>
                        <a:latin typeface="+mn-lt"/>
                      </a:endParaRPr>
                    </a:p>
                  </a:txBody>
                  <a:tcPr marL="5307" marR="5307" marT="5307" marB="0" anchor="ctr">
                    <a:noFill/>
                  </a:tcPr>
                </a:tc>
                <a:tc>
                  <a:txBody>
                    <a:bodyPr/>
                    <a:lstStyle/>
                    <a:p>
                      <a:pPr algn="ctr" fontAlgn="b"/>
                      <a:r>
                        <a:rPr lang="nb-NO" sz="1800" b="1" u="none" strike="noStrike" dirty="0">
                          <a:solidFill>
                            <a:schemeClr val="tx2"/>
                          </a:solidFill>
                          <a:effectLst/>
                          <a:latin typeface="+mn-lt"/>
                        </a:rPr>
                        <a:t>20.69</a:t>
                      </a:r>
                      <a:endParaRPr lang="nb-NO" sz="1800" b="1" i="0" u="none" strike="noStrike" dirty="0">
                        <a:solidFill>
                          <a:schemeClr val="tx2"/>
                        </a:solidFill>
                        <a:effectLst/>
                        <a:latin typeface="+mn-lt"/>
                      </a:endParaRPr>
                    </a:p>
                  </a:txBody>
                  <a:tcPr marL="5307" marR="5307" marT="5307" marB="0" anchor="ctr">
                    <a:noFill/>
                  </a:tcPr>
                </a:tc>
                <a:tc>
                  <a:txBody>
                    <a:bodyPr/>
                    <a:lstStyle/>
                    <a:p>
                      <a:pPr algn="ctr" fontAlgn="b"/>
                      <a:r>
                        <a:rPr lang="it-IT" sz="1800" u="none" strike="noStrike" dirty="0">
                          <a:effectLst/>
                          <a:latin typeface="+mn-lt"/>
                        </a:rPr>
                        <a:t>20.89</a:t>
                      </a:r>
                      <a:endParaRPr lang="it-IT" sz="1800" b="0" i="0" u="none" strike="noStrike" dirty="0">
                        <a:effectLst/>
                        <a:latin typeface="+mn-lt"/>
                      </a:endParaRPr>
                    </a:p>
                  </a:txBody>
                  <a:tcPr marL="5307" marR="5307" marT="5307" marB="0" anchor="ctr">
                    <a:solidFill>
                      <a:srgbClr val="D0EDA5"/>
                    </a:solidFill>
                  </a:tcPr>
                </a:tc>
                <a:extLst>
                  <a:ext uri="{0D108BD9-81ED-4DB2-BD59-A6C34878D82A}">
                    <a16:rowId xmlns:a16="http://schemas.microsoft.com/office/drawing/2014/main" val="10004"/>
                  </a:ext>
                </a:extLst>
              </a:tr>
              <a:tr h="201067">
                <a:tc>
                  <a:txBody>
                    <a:bodyPr/>
                    <a:lstStyle/>
                    <a:p>
                      <a:pPr algn="ctr" fontAlgn="b"/>
                      <a:r>
                        <a:rPr lang="en-US" altLang="ja-JP" sz="1400" u="none" strike="noStrike" dirty="0">
                          <a:effectLst/>
                        </a:rPr>
                        <a:t>b5</a:t>
                      </a:r>
                      <a:endParaRPr lang="en-US" altLang="ja-JP" sz="1400" b="0" i="0" u="none" strike="noStrike" dirty="0">
                        <a:effectLst/>
                        <a:latin typeface="Arial" charset="0"/>
                      </a:endParaRPr>
                    </a:p>
                  </a:txBody>
                  <a:tcPr marL="5307" marR="5307" marT="5307" marB="0" anchor="ctr">
                    <a:solidFill>
                      <a:schemeClr val="bg1"/>
                    </a:solidFill>
                  </a:tcPr>
                </a:tc>
                <a:tc>
                  <a:txBody>
                    <a:bodyPr/>
                    <a:lstStyle/>
                    <a:p>
                      <a:pPr algn="ctr" fontAlgn="b"/>
                      <a:r>
                        <a:rPr lang="en-US" sz="1800" b="0" i="0" u="none" strike="noStrike" dirty="0">
                          <a:solidFill>
                            <a:srgbClr val="FF0000"/>
                          </a:solidFill>
                          <a:effectLst/>
                          <a:latin typeface="+mn-lt"/>
                        </a:rPr>
                        <a:t>-3.18</a:t>
                      </a:r>
                      <a:endParaRPr lang="mr-IN" sz="1800" b="0" i="0" u="none" strike="noStrike" dirty="0">
                        <a:solidFill>
                          <a:srgbClr val="FF0000"/>
                        </a:solidFill>
                        <a:effectLst/>
                        <a:latin typeface="+mn-lt"/>
                      </a:endParaRPr>
                    </a:p>
                  </a:txBody>
                  <a:tcPr marL="5307" marR="5307" marT="5307" marB="0" anchor="ctr">
                    <a:noFill/>
                  </a:tcPr>
                </a:tc>
                <a:tc>
                  <a:txBody>
                    <a:bodyPr/>
                    <a:lstStyle/>
                    <a:p>
                      <a:pPr algn="ctr" fontAlgn="b"/>
                      <a:r>
                        <a:rPr lang="en-US" sz="1800" b="1" i="0" u="none" strike="noStrike" dirty="0">
                          <a:solidFill>
                            <a:schemeClr val="tx2"/>
                          </a:solidFill>
                          <a:effectLst/>
                          <a:latin typeface="+mn-lt"/>
                        </a:rPr>
                        <a:t>-2.86</a:t>
                      </a:r>
                      <a:endParaRPr lang="mr-IN" sz="1800" b="1" i="0" u="none" strike="noStrike" dirty="0">
                        <a:solidFill>
                          <a:schemeClr val="tx2"/>
                        </a:solidFill>
                        <a:effectLst/>
                        <a:latin typeface="+mn-lt"/>
                      </a:endParaRPr>
                    </a:p>
                  </a:txBody>
                  <a:tcPr marL="5307" marR="5307" marT="5307" marB="0" anchor="ctr">
                    <a:noFill/>
                  </a:tcPr>
                </a:tc>
                <a:tc>
                  <a:txBody>
                    <a:bodyPr/>
                    <a:lstStyle/>
                    <a:p>
                      <a:pPr algn="ctr" fontAlgn="b"/>
                      <a:r>
                        <a:rPr lang="en-US" sz="1800" b="0" i="0" u="none" strike="noStrike" dirty="0">
                          <a:effectLst/>
                          <a:latin typeface="+mn-lt"/>
                        </a:rPr>
                        <a:t>-1.95</a:t>
                      </a:r>
                      <a:endParaRPr lang="mr-IN" sz="1800" b="0" i="0" u="none" strike="noStrike" dirty="0">
                        <a:effectLst/>
                        <a:latin typeface="+mn-lt"/>
                      </a:endParaRPr>
                    </a:p>
                  </a:txBody>
                  <a:tcPr marL="5307" marR="5307" marT="5307" marB="0" anchor="ctr">
                    <a:solidFill>
                      <a:srgbClr val="D0EDA5"/>
                    </a:solidFill>
                  </a:tcPr>
                </a:tc>
                <a:extLst>
                  <a:ext uri="{0D108BD9-81ED-4DB2-BD59-A6C34878D82A}">
                    <a16:rowId xmlns:a16="http://schemas.microsoft.com/office/drawing/2014/main" val="10005"/>
                  </a:ext>
                </a:extLst>
              </a:tr>
              <a:tr h="201067">
                <a:tc>
                  <a:txBody>
                    <a:bodyPr/>
                    <a:lstStyle/>
                    <a:p>
                      <a:pPr algn="ctr" fontAlgn="b"/>
                      <a:r>
                        <a:rPr lang="en-US" altLang="ja-JP" sz="1400" u="none" strike="noStrike" dirty="0">
                          <a:effectLst/>
                        </a:rPr>
                        <a:t>b7</a:t>
                      </a:r>
                      <a:endParaRPr lang="en-US" altLang="ja-JP" sz="1400" b="0" i="0" u="none" strike="noStrike" dirty="0">
                        <a:effectLst/>
                        <a:latin typeface="Arial" charset="0"/>
                      </a:endParaRPr>
                    </a:p>
                  </a:txBody>
                  <a:tcPr marL="5307" marR="5307" marT="5307" marB="0" anchor="ctr">
                    <a:solidFill>
                      <a:schemeClr val="bg1"/>
                    </a:solidFill>
                  </a:tcPr>
                </a:tc>
                <a:tc>
                  <a:txBody>
                    <a:bodyPr/>
                    <a:lstStyle/>
                    <a:p>
                      <a:pPr algn="ctr" fontAlgn="b"/>
                      <a:r>
                        <a:rPr lang="nb-NO" sz="1800" u="none" strike="noStrike" dirty="0">
                          <a:solidFill>
                            <a:srgbClr val="FF0000"/>
                          </a:solidFill>
                          <a:effectLst/>
                          <a:latin typeface="+mn-lt"/>
                        </a:rPr>
                        <a:t>0.4</a:t>
                      </a:r>
                      <a:endParaRPr lang="nb-NO" sz="1800" b="0" i="0" u="none" strike="noStrike" dirty="0">
                        <a:solidFill>
                          <a:srgbClr val="FF0000"/>
                        </a:solidFill>
                        <a:effectLst/>
                        <a:latin typeface="+mn-lt"/>
                      </a:endParaRPr>
                    </a:p>
                  </a:txBody>
                  <a:tcPr marL="5307" marR="5307" marT="5307" marB="0" anchor="ctr">
                    <a:noFill/>
                  </a:tcPr>
                </a:tc>
                <a:tc>
                  <a:txBody>
                    <a:bodyPr/>
                    <a:lstStyle/>
                    <a:p>
                      <a:pPr algn="ctr" fontAlgn="b"/>
                      <a:r>
                        <a:rPr lang="mr-IN" sz="1800" b="1" u="none" strike="noStrike" dirty="0">
                          <a:solidFill>
                            <a:schemeClr val="tx2"/>
                          </a:solidFill>
                          <a:effectLst/>
                          <a:latin typeface="+mn-lt"/>
                        </a:rPr>
                        <a:t>-0.04</a:t>
                      </a:r>
                      <a:endParaRPr lang="mr-IN" sz="1800" b="1" i="0" u="none" strike="noStrike" dirty="0">
                        <a:solidFill>
                          <a:schemeClr val="tx2"/>
                        </a:solidFill>
                        <a:effectLst/>
                        <a:latin typeface="+mn-lt"/>
                      </a:endParaRPr>
                    </a:p>
                  </a:txBody>
                  <a:tcPr marL="5307" marR="5307" marT="5307" marB="0" anchor="ctr">
                    <a:noFill/>
                  </a:tcPr>
                </a:tc>
                <a:tc>
                  <a:txBody>
                    <a:bodyPr/>
                    <a:lstStyle/>
                    <a:p>
                      <a:pPr algn="ctr" fontAlgn="b"/>
                      <a:r>
                        <a:rPr lang="en-US" sz="1800" b="0" i="0" u="none" strike="noStrike" dirty="0">
                          <a:effectLst/>
                          <a:latin typeface="+mn-lt"/>
                        </a:rPr>
                        <a:t>-0.15</a:t>
                      </a:r>
                      <a:endParaRPr lang="mr-IN" sz="1800" b="0" i="0" u="none" strike="noStrike" dirty="0">
                        <a:effectLst/>
                        <a:latin typeface="+mn-lt"/>
                      </a:endParaRPr>
                    </a:p>
                  </a:txBody>
                  <a:tcPr marL="5307" marR="5307" marT="5307" marB="0" anchor="ctr">
                    <a:solidFill>
                      <a:srgbClr val="D0EDA5"/>
                    </a:solidFill>
                  </a:tcPr>
                </a:tc>
                <a:extLst>
                  <a:ext uri="{0D108BD9-81ED-4DB2-BD59-A6C34878D82A}">
                    <a16:rowId xmlns:a16="http://schemas.microsoft.com/office/drawing/2014/main" val="10006"/>
                  </a:ext>
                </a:extLst>
              </a:tr>
              <a:tr h="201067">
                <a:tc>
                  <a:txBody>
                    <a:bodyPr/>
                    <a:lstStyle/>
                    <a:p>
                      <a:pPr algn="ctr" fontAlgn="b"/>
                      <a:r>
                        <a:rPr lang="en-US" altLang="ja-JP" sz="1400" u="none" strike="noStrike" dirty="0">
                          <a:effectLst/>
                        </a:rPr>
                        <a:t>b9</a:t>
                      </a:r>
                      <a:endParaRPr lang="en-US" altLang="ja-JP" sz="1400" b="0" i="0" u="none" strike="noStrike" dirty="0">
                        <a:effectLst/>
                        <a:latin typeface="Arial" charset="0"/>
                      </a:endParaRPr>
                    </a:p>
                  </a:txBody>
                  <a:tcPr marL="5307" marR="5307" marT="5307" marB="0" anchor="ctr">
                    <a:solidFill>
                      <a:schemeClr val="bg1"/>
                    </a:solidFill>
                  </a:tcPr>
                </a:tc>
                <a:tc>
                  <a:txBody>
                    <a:bodyPr/>
                    <a:lstStyle/>
                    <a:p>
                      <a:pPr algn="ctr" fontAlgn="b"/>
                      <a:r>
                        <a:rPr lang="en-US" sz="1800" b="0" i="0" u="none" strike="noStrike" dirty="0">
                          <a:solidFill>
                            <a:srgbClr val="FF0000"/>
                          </a:solidFill>
                          <a:effectLst/>
                          <a:latin typeface="+mn-lt"/>
                        </a:rPr>
                        <a:t>-0.27</a:t>
                      </a:r>
                      <a:endParaRPr lang="mr-IN" sz="1800" b="0" i="0" u="none" strike="noStrike" dirty="0">
                        <a:solidFill>
                          <a:srgbClr val="FF0000"/>
                        </a:solidFill>
                        <a:effectLst/>
                        <a:latin typeface="+mn-lt"/>
                      </a:endParaRPr>
                    </a:p>
                  </a:txBody>
                  <a:tcPr marL="5307" marR="5307" marT="5307" marB="0" anchor="ctr">
                    <a:noFill/>
                  </a:tcPr>
                </a:tc>
                <a:tc>
                  <a:txBody>
                    <a:bodyPr/>
                    <a:lstStyle/>
                    <a:p>
                      <a:pPr algn="ctr" fontAlgn="b"/>
                      <a:r>
                        <a:rPr lang="en-US" sz="1800" b="1" i="0" u="none" strike="noStrike" dirty="0">
                          <a:solidFill>
                            <a:schemeClr val="tx2"/>
                          </a:solidFill>
                          <a:effectLst/>
                          <a:latin typeface="+mn-lt"/>
                        </a:rPr>
                        <a:t>-0.07</a:t>
                      </a:r>
                      <a:endParaRPr lang="mr-IN" sz="1800" b="1" i="0" u="none" strike="noStrike" dirty="0">
                        <a:solidFill>
                          <a:schemeClr val="tx2"/>
                        </a:solidFill>
                        <a:effectLst/>
                        <a:latin typeface="+mn-lt"/>
                      </a:endParaRPr>
                    </a:p>
                  </a:txBody>
                  <a:tcPr marL="5307" marR="5307" marT="5307" marB="0" anchor="ctr">
                    <a:noFill/>
                  </a:tcPr>
                </a:tc>
                <a:tc>
                  <a:txBody>
                    <a:bodyPr/>
                    <a:lstStyle/>
                    <a:p>
                      <a:pPr algn="ctr" fontAlgn="b"/>
                      <a:r>
                        <a:rPr lang="nb-NO" sz="1800" u="none" strike="noStrike" dirty="0">
                          <a:effectLst/>
                          <a:latin typeface="+mn-lt"/>
                        </a:rPr>
                        <a:t>0.08</a:t>
                      </a:r>
                      <a:endParaRPr lang="nb-NO" sz="1800" b="0" i="0" u="none" strike="noStrike" dirty="0">
                        <a:effectLst/>
                        <a:latin typeface="+mn-lt"/>
                      </a:endParaRPr>
                    </a:p>
                  </a:txBody>
                  <a:tcPr marL="5307" marR="5307" marT="5307" marB="0" anchor="ctr">
                    <a:solidFill>
                      <a:srgbClr val="D0EDA5"/>
                    </a:solidFill>
                  </a:tcPr>
                </a:tc>
                <a:extLst>
                  <a:ext uri="{0D108BD9-81ED-4DB2-BD59-A6C34878D82A}">
                    <a16:rowId xmlns:a16="http://schemas.microsoft.com/office/drawing/2014/main" val="10007"/>
                  </a:ext>
                </a:extLst>
              </a:tr>
            </a:tbl>
          </a:graphicData>
        </a:graphic>
      </p:graphicFrame>
      <p:sp>
        <p:nvSpPr>
          <p:cNvPr id="5" name="コンテンツ プレースホルダー 2"/>
          <p:cNvSpPr>
            <a:spLocks noGrp="1"/>
          </p:cNvSpPr>
          <p:nvPr>
            <p:ph idx="1"/>
          </p:nvPr>
        </p:nvSpPr>
        <p:spPr>
          <a:xfrm>
            <a:off x="182474" y="3762702"/>
            <a:ext cx="8779051" cy="2410519"/>
          </a:xfrm>
        </p:spPr>
        <p:txBody>
          <a:bodyPr>
            <a:noAutofit/>
          </a:bodyPr>
          <a:lstStyle/>
          <a:p>
            <a:pPr algn="just"/>
            <a:r>
              <a:rPr lang="en-US" altLang="ja-JP" sz="1800" dirty="0"/>
              <a:t>Comparison of two ROXIE models with measurement.</a:t>
            </a:r>
          </a:p>
          <a:p>
            <a:pPr lvl="1" algn="just"/>
            <a:r>
              <a:rPr lang="en-US" altLang="ja-JP" sz="1800" dirty="0"/>
              <a:t>Original ROXIE model with azimuthal insulation thickness of 0.130 mm. </a:t>
            </a:r>
            <a:r>
              <a:rPr lang="en-US" altLang="ja-JP" sz="1800" dirty="0">
                <a:solidFill>
                  <a:srgbClr val="FF0000"/>
                </a:solidFill>
              </a:rPr>
              <a:t>No consideration of additional oversizing of 0.82 mm which was needed to achieve </a:t>
            </a:r>
            <a:r>
              <a:rPr lang="en-US" altLang="ja-JP" sz="1800" dirty="0" err="1">
                <a:solidFill>
                  <a:srgbClr val="FF0000"/>
                </a:solidFill>
                <a:latin typeface="Symbol" pitchFamily="2" charset="2"/>
              </a:rPr>
              <a:t>s</a:t>
            </a:r>
            <a:r>
              <a:rPr lang="en-US" altLang="ja-JP" sz="1800" baseline="-25000" dirty="0" err="1">
                <a:solidFill>
                  <a:srgbClr val="FF0000"/>
                </a:solidFill>
              </a:rPr>
              <a:t>coil</a:t>
            </a:r>
            <a:r>
              <a:rPr lang="en-US" altLang="ja-JP" sz="1800" dirty="0">
                <a:solidFill>
                  <a:srgbClr val="FF0000"/>
                </a:solidFill>
              </a:rPr>
              <a:t> of 115 MPa.</a:t>
            </a:r>
          </a:p>
          <a:p>
            <a:pPr lvl="1" algn="just"/>
            <a:r>
              <a:rPr lang="en-US" altLang="ja-JP" sz="1800" b="1" dirty="0">
                <a:solidFill>
                  <a:schemeClr val="tx2"/>
                </a:solidFill>
              </a:rPr>
              <a:t>ROXIE model based on the actual wedge dimensions including additional oversizing of 0.82 mm.</a:t>
            </a:r>
            <a:endParaRPr lang="en-US" altLang="ja-JP" sz="1800" dirty="0"/>
          </a:p>
          <a:p>
            <a:pPr marL="1290638" indent="0" algn="just">
              <a:buNone/>
            </a:pPr>
            <a:r>
              <a:rPr lang="en-US" altLang="ja-JP" sz="2000" b="1" i="1" dirty="0">
                <a:solidFill>
                  <a:schemeClr val="tx1"/>
                </a:solidFill>
              </a:rPr>
              <a:t>We concluded that inadequate design of wedge oversizing for coil prestress enhancement  was the cause of a large b3.</a:t>
            </a:r>
          </a:p>
        </p:txBody>
      </p:sp>
      <p:sp>
        <p:nvSpPr>
          <p:cNvPr id="3" name="フッター プレースホルダー 2">
            <a:extLst>
              <a:ext uri="{FF2B5EF4-FFF2-40B4-BE49-F238E27FC236}">
                <a16:creationId xmlns:a16="http://schemas.microsoft.com/office/drawing/2014/main" id="{2A0CE89B-3FE1-B549-8079-94E08C987DCE}"/>
              </a:ext>
            </a:extLst>
          </p:cNvPr>
          <p:cNvSpPr>
            <a:spLocks noGrp="1"/>
          </p:cNvSpPr>
          <p:nvPr>
            <p:ph type="ftr" sz="quarter" idx="11"/>
          </p:nvPr>
        </p:nvSpPr>
        <p:spPr/>
        <p:txBody>
          <a:bodyPr/>
          <a:lstStyle/>
          <a:p>
            <a:r>
              <a:rPr lang="en-US" noProof="0"/>
              <a:t>D1 Update, T. Nakamoto, KEK</a:t>
            </a:r>
            <a:endParaRPr lang="en-GB" noProof="0"/>
          </a:p>
        </p:txBody>
      </p:sp>
      <p:sp>
        <p:nvSpPr>
          <p:cNvPr id="6" name="スライド番号プレースホルダー 5">
            <a:extLst>
              <a:ext uri="{FF2B5EF4-FFF2-40B4-BE49-F238E27FC236}">
                <a16:creationId xmlns:a16="http://schemas.microsoft.com/office/drawing/2014/main" id="{D13851E2-8056-F94A-9E9B-860E4D567C76}"/>
              </a:ext>
            </a:extLst>
          </p:cNvPr>
          <p:cNvSpPr>
            <a:spLocks noGrp="1"/>
          </p:cNvSpPr>
          <p:nvPr>
            <p:ph type="sldNum" sz="quarter" idx="12"/>
          </p:nvPr>
        </p:nvSpPr>
        <p:spPr/>
        <p:txBody>
          <a:bodyPr/>
          <a:lstStyle/>
          <a:p>
            <a:fld id="{BFDCA1C4-9514-7B4F-976F-D92F7E296653}" type="slidenum">
              <a:rPr lang="fr-FR" smtClean="0"/>
              <a:pPr/>
              <a:t>18</a:t>
            </a:fld>
            <a:endParaRPr lang="fr-FR"/>
          </a:p>
        </p:txBody>
      </p:sp>
    </p:spTree>
    <p:extLst>
      <p:ext uri="{BB962C8B-B14F-4D97-AF65-F5344CB8AC3E}">
        <p14:creationId xmlns:p14="http://schemas.microsoft.com/office/powerpoint/2010/main" val="3773417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E09796-ECFC-444B-ABDF-33F3B8B0EC46}"/>
              </a:ext>
            </a:extLst>
          </p:cNvPr>
          <p:cNvSpPr>
            <a:spLocks noGrp="1"/>
          </p:cNvSpPr>
          <p:nvPr>
            <p:ph type="title"/>
          </p:nvPr>
        </p:nvSpPr>
        <p:spPr>
          <a:xfrm>
            <a:off x="612000" y="0"/>
            <a:ext cx="7920000" cy="720000"/>
          </a:xfrm>
        </p:spPr>
        <p:txBody>
          <a:bodyPr/>
          <a:lstStyle/>
          <a:p>
            <a:r>
              <a:rPr kumimoji="1" lang="en-US" altLang="ja-JP" dirty="0"/>
              <a:t>Acknowledgement</a:t>
            </a:r>
            <a:endParaRPr kumimoji="1" lang="ja-JP" altLang="en-US"/>
          </a:p>
        </p:txBody>
      </p:sp>
      <p:sp>
        <p:nvSpPr>
          <p:cNvPr id="3" name="コンテンツ プレースホルダー 2">
            <a:extLst>
              <a:ext uri="{FF2B5EF4-FFF2-40B4-BE49-F238E27FC236}">
                <a16:creationId xmlns:a16="http://schemas.microsoft.com/office/drawing/2014/main" id="{271F30EE-58A2-3040-8C1B-9DF3EE378FEC}"/>
              </a:ext>
            </a:extLst>
          </p:cNvPr>
          <p:cNvSpPr>
            <a:spLocks noGrp="1"/>
          </p:cNvSpPr>
          <p:nvPr>
            <p:ph idx="1"/>
          </p:nvPr>
        </p:nvSpPr>
        <p:spPr>
          <a:xfrm>
            <a:off x="1000882" y="975518"/>
            <a:ext cx="7092084" cy="4906963"/>
          </a:xfrm>
        </p:spPr>
        <p:txBody>
          <a:bodyPr>
            <a:normAutofit/>
          </a:bodyPr>
          <a:lstStyle/>
          <a:p>
            <a:r>
              <a:rPr kumimoji="1" lang="en-US" altLang="ja-JP" sz="1800" dirty="0"/>
              <a:t>KEK (in particular)</a:t>
            </a:r>
          </a:p>
          <a:p>
            <a:pPr marL="0" indent="0">
              <a:buNone/>
            </a:pPr>
            <a:r>
              <a:rPr lang="en-US" altLang="ja-JP" sz="1800" dirty="0"/>
              <a:t>M. Sugano, N. Kimura, K. Suzuki, Y. </a:t>
            </a:r>
            <a:r>
              <a:rPr lang="en-US" altLang="ja-JP" sz="1800" dirty="0" err="1"/>
              <a:t>Arimoto</a:t>
            </a:r>
            <a:r>
              <a:rPr lang="en-US" altLang="ja-JP" sz="1800" dirty="0"/>
              <a:t>, R. Ueki, Y. </a:t>
            </a:r>
            <a:r>
              <a:rPr lang="en-US" altLang="ja-JP" sz="1800" dirty="0" err="1"/>
              <a:t>Ikemoto</a:t>
            </a:r>
            <a:r>
              <a:rPr lang="en-US" altLang="ja-JP" sz="1800" dirty="0"/>
              <a:t>, H. </a:t>
            </a:r>
            <a:r>
              <a:rPr lang="en-US" altLang="ja-JP" sz="1800" dirty="0" err="1"/>
              <a:t>Kawamata</a:t>
            </a:r>
            <a:r>
              <a:rPr lang="en-US" altLang="ja-JP" sz="1800" dirty="0"/>
              <a:t>, N. Okada, R. Okada, H. </a:t>
            </a:r>
            <a:r>
              <a:rPr lang="en-US" altLang="ja-JP" sz="1800" dirty="0" err="1"/>
              <a:t>Ohhata</a:t>
            </a:r>
            <a:r>
              <a:rPr lang="en-US" altLang="ja-JP" sz="1800" dirty="0"/>
              <a:t>, A. </a:t>
            </a:r>
            <a:r>
              <a:rPr lang="en-US" altLang="ja-JP" sz="1800" dirty="0" err="1"/>
              <a:t>Terashima</a:t>
            </a:r>
            <a:r>
              <a:rPr lang="en-US" altLang="ja-JP" sz="1800" dirty="0"/>
              <a:t>, H. Ikeda, K. Tanaka, N. Ohuchi, T. </a:t>
            </a:r>
            <a:r>
              <a:rPr lang="en-US" altLang="ja-JP" sz="1800" dirty="0" err="1"/>
              <a:t>Ogitsu</a:t>
            </a:r>
            <a:r>
              <a:rPr lang="en-US" altLang="ja-JP" sz="1800" dirty="0"/>
              <a:t>.</a:t>
            </a:r>
            <a:endParaRPr kumimoji="1" lang="en-US" altLang="ja-JP" sz="1800" dirty="0"/>
          </a:p>
          <a:p>
            <a:endParaRPr lang="en-US" altLang="ja-JP" sz="1800" dirty="0"/>
          </a:p>
          <a:p>
            <a:r>
              <a:rPr lang="en-US" altLang="ja-JP" sz="1800" dirty="0"/>
              <a:t>CERN (in particular)</a:t>
            </a:r>
          </a:p>
          <a:p>
            <a:pPr marL="0" indent="0">
              <a:buNone/>
            </a:pPr>
            <a:r>
              <a:rPr lang="en-US" altLang="ja-JP" sz="1800" dirty="0"/>
              <a:t>E. </a:t>
            </a:r>
            <a:r>
              <a:rPr lang="en-US" altLang="ja-JP" sz="1800" dirty="0" err="1"/>
              <a:t>Todesco</a:t>
            </a:r>
            <a:r>
              <a:rPr lang="en-US" altLang="ja-JP" sz="1800" dirty="0"/>
              <a:t>, A. </a:t>
            </a:r>
            <a:r>
              <a:rPr lang="en-US" altLang="ja-JP" sz="1800" dirty="0" err="1"/>
              <a:t>Musso</a:t>
            </a:r>
            <a:r>
              <a:rPr lang="en-US" altLang="ja-JP" sz="1800" dirty="0"/>
              <a:t>, H. </a:t>
            </a:r>
            <a:r>
              <a:rPr lang="en-US" altLang="ja-JP" sz="1800" dirty="0" err="1"/>
              <a:t>Prin</a:t>
            </a:r>
            <a:r>
              <a:rPr lang="en-US" altLang="ja-JP" sz="1800" dirty="0"/>
              <a:t>, D. Duarte Ramos, C. </a:t>
            </a:r>
            <a:r>
              <a:rPr lang="en-US" altLang="ja-JP" sz="1800" dirty="0" err="1"/>
              <a:t>Scheuerlein</a:t>
            </a:r>
            <a:r>
              <a:rPr lang="en-US" altLang="ja-JP" sz="1800" dirty="0"/>
              <a:t>, A. </a:t>
            </a:r>
            <a:r>
              <a:rPr lang="en-US" altLang="ja-JP" sz="1800" dirty="0" err="1"/>
              <a:t>Foussat</a:t>
            </a:r>
            <a:r>
              <a:rPr lang="en-US" altLang="ja-JP" sz="1800" dirty="0"/>
              <a:t>, B. </a:t>
            </a:r>
            <a:r>
              <a:rPr lang="en-US" altLang="ja-JP" sz="1800"/>
              <a:t>Almeida Ferreira</a:t>
            </a:r>
            <a:r>
              <a:rPr lang="en-US" altLang="ja-JP" sz="1800" dirty="0"/>
              <a:t>.</a:t>
            </a:r>
          </a:p>
          <a:p>
            <a:endParaRPr kumimoji="1" lang="en-US" altLang="ja-JP" sz="1800" dirty="0"/>
          </a:p>
          <a:p>
            <a:r>
              <a:rPr kumimoji="1" lang="en-US" altLang="ja-JP" sz="1800" dirty="0"/>
              <a:t>Hitachi</a:t>
            </a:r>
          </a:p>
          <a:p>
            <a:pPr marL="0" indent="0">
              <a:buNone/>
            </a:pPr>
            <a:r>
              <a:rPr lang="en-US" altLang="ja-JP" sz="1800" dirty="0"/>
              <a:t>A. </a:t>
            </a:r>
            <a:r>
              <a:rPr lang="en-US" altLang="ja-JP" sz="1800" dirty="0" err="1"/>
              <a:t>Horikoshi</a:t>
            </a:r>
            <a:r>
              <a:rPr lang="en-US" altLang="ja-JP" sz="1800" dirty="0"/>
              <a:t>, T. Chiba.</a:t>
            </a:r>
            <a:endParaRPr kumimoji="1" lang="en-US" altLang="ja-JP" sz="1800" dirty="0"/>
          </a:p>
          <a:p>
            <a:endParaRPr kumimoji="1" lang="en-US" altLang="ja-JP" sz="1800" dirty="0"/>
          </a:p>
          <a:p>
            <a:r>
              <a:rPr kumimoji="1" lang="en-US" altLang="ja-JP" sz="1800" dirty="0" err="1"/>
              <a:t>Fusac</a:t>
            </a:r>
            <a:r>
              <a:rPr kumimoji="1" lang="en-US" altLang="ja-JP" sz="1800" dirty="0"/>
              <a:t> Technologies</a:t>
            </a:r>
          </a:p>
          <a:p>
            <a:pPr marL="0" indent="0">
              <a:buNone/>
            </a:pPr>
            <a:r>
              <a:rPr lang="en-US" altLang="ja-JP" sz="1800" dirty="0"/>
              <a:t>T. Ichihara.</a:t>
            </a:r>
            <a:endParaRPr kumimoji="1" lang="ja-JP" altLang="en-US" sz="1800"/>
          </a:p>
        </p:txBody>
      </p:sp>
      <p:sp>
        <p:nvSpPr>
          <p:cNvPr id="4" name="フッター プレースホルダー 3">
            <a:extLst>
              <a:ext uri="{FF2B5EF4-FFF2-40B4-BE49-F238E27FC236}">
                <a16:creationId xmlns:a16="http://schemas.microsoft.com/office/drawing/2014/main" id="{DE4D9338-B834-8C48-AC4C-78A358A9329D}"/>
              </a:ext>
            </a:extLst>
          </p:cNvPr>
          <p:cNvSpPr>
            <a:spLocks noGrp="1"/>
          </p:cNvSpPr>
          <p:nvPr>
            <p:ph type="ftr" sz="quarter" idx="11"/>
          </p:nvPr>
        </p:nvSpPr>
        <p:spPr/>
        <p:txBody>
          <a:bodyPr/>
          <a:lstStyle/>
          <a:p>
            <a:r>
              <a:rPr lang="en-US" noProof="0"/>
              <a:t>D1 Update, T. Nakamoto, KEK</a:t>
            </a:r>
            <a:endParaRPr lang="en-GB" noProof="0"/>
          </a:p>
        </p:txBody>
      </p:sp>
      <p:sp>
        <p:nvSpPr>
          <p:cNvPr id="5" name="スライド番号プレースホルダー 4">
            <a:extLst>
              <a:ext uri="{FF2B5EF4-FFF2-40B4-BE49-F238E27FC236}">
                <a16:creationId xmlns:a16="http://schemas.microsoft.com/office/drawing/2014/main" id="{5540C69A-D2B9-1446-A6F5-5192C2D86C59}"/>
              </a:ext>
            </a:extLst>
          </p:cNvPr>
          <p:cNvSpPr>
            <a:spLocks noGrp="1"/>
          </p:cNvSpPr>
          <p:nvPr>
            <p:ph type="sldNum" sz="quarter" idx="12"/>
          </p:nvPr>
        </p:nvSpPr>
        <p:spPr/>
        <p:txBody>
          <a:bodyPr/>
          <a:lstStyle/>
          <a:p>
            <a:fld id="{BFDCA1C4-9514-7B4F-976F-D92F7E296653}" type="slidenum">
              <a:rPr lang="fr-FR" smtClean="0"/>
              <a:pPr/>
              <a:t>1</a:t>
            </a:fld>
            <a:endParaRPr lang="fr-FR"/>
          </a:p>
        </p:txBody>
      </p:sp>
    </p:spTree>
    <p:extLst>
      <p:ext uri="{BB962C8B-B14F-4D97-AF65-F5344CB8AC3E}">
        <p14:creationId xmlns:p14="http://schemas.microsoft.com/office/powerpoint/2010/main" val="38532514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2756" y="-145804"/>
            <a:ext cx="8779051" cy="720000"/>
          </a:xfrm>
        </p:spPr>
        <p:txBody>
          <a:bodyPr/>
          <a:lstStyle/>
          <a:p>
            <a:r>
              <a:rPr lang="en-US" altLang="ja-JP" dirty="0"/>
              <a:t>Design for MBXFP1</a:t>
            </a:r>
            <a:endParaRPr kumimoji="1" lang="ja-JP" altLang="en-US" dirty="0"/>
          </a:p>
        </p:txBody>
      </p:sp>
      <p:sp>
        <p:nvSpPr>
          <p:cNvPr id="5" name="コンテンツ プレースホルダー 2"/>
          <p:cNvSpPr>
            <a:spLocks noGrp="1"/>
          </p:cNvSpPr>
          <p:nvPr>
            <p:ph idx="1"/>
          </p:nvPr>
        </p:nvSpPr>
        <p:spPr>
          <a:xfrm>
            <a:off x="182474" y="492712"/>
            <a:ext cx="8779051" cy="1357109"/>
          </a:xfrm>
        </p:spPr>
        <p:txBody>
          <a:bodyPr>
            <a:noAutofit/>
          </a:bodyPr>
          <a:lstStyle/>
          <a:p>
            <a:pPr algn="just"/>
            <a:r>
              <a:rPr lang="en-US" altLang="ja-JP" sz="1600" dirty="0"/>
              <a:t>For 7m long full-scale prototype, the ROXIE model with appropriate </a:t>
            </a:r>
            <a:r>
              <a:rPr lang="en-US" altLang="ja-JP" sz="1600" b="1" dirty="0">
                <a:solidFill>
                  <a:schemeClr val="tx2"/>
                </a:solidFill>
              </a:rPr>
              <a:t>azimuthal insulation thickness of 0.122 mm </a:t>
            </a:r>
            <a:r>
              <a:rPr lang="en-US" altLang="ja-JP" sz="1600" dirty="0"/>
              <a:t>including the prestress enhancement is used for the design.</a:t>
            </a:r>
          </a:p>
          <a:p>
            <a:pPr lvl="1" algn="just"/>
            <a:r>
              <a:rPr lang="en-US" altLang="ja-JP" sz="1600" dirty="0"/>
              <a:t>In addition, the effects of oval structural deformation, coil deformation due to Lorenz force and unpredictable iron saturation effect in 3D model at 12 kA are taken into account for the 7m long full-scale prototype.</a:t>
            </a:r>
          </a:p>
        </p:txBody>
      </p:sp>
      <p:pic>
        <p:nvPicPr>
          <p:cNvPr id="9" name="Picture 8">
            <a:extLst>
              <a:ext uri="{FF2B5EF4-FFF2-40B4-BE49-F238E27FC236}">
                <a16:creationId xmlns:a16="http://schemas.microsoft.com/office/drawing/2014/main" id="{F94FE20C-FE2E-7A43-96F9-18336EE10915}"/>
              </a:ext>
            </a:extLst>
          </p:cNvPr>
          <p:cNvPicPr>
            <a:picLocks noChangeAspect="1"/>
          </p:cNvPicPr>
          <p:nvPr/>
        </p:nvPicPr>
        <p:blipFill>
          <a:blip r:embed="rId2"/>
          <a:stretch>
            <a:fillRect/>
          </a:stretch>
        </p:blipFill>
        <p:spPr>
          <a:xfrm>
            <a:off x="382756" y="2009924"/>
            <a:ext cx="2152261" cy="2031619"/>
          </a:xfrm>
          <a:prstGeom prst="rect">
            <a:avLst/>
          </a:prstGeom>
        </p:spPr>
      </p:pic>
      <p:graphicFrame>
        <p:nvGraphicFramePr>
          <p:cNvPr id="10" name="表 6">
            <a:extLst>
              <a:ext uri="{FF2B5EF4-FFF2-40B4-BE49-F238E27FC236}">
                <a16:creationId xmlns:a16="http://schemas.microsoft.com/office/drawing/2014/main" id="{A38EAD2D-02EC-304F-9CB4-11107250DF8B}"/>
              </a:ext>
            </a:extLst>
          </p:cNvPr>
          <p:cNvGraphicFramePr>
            <a:graphicFrameLocks noGrp="1"/>
          </p:cNvGraphicFramePr>
          <p:nvPr>
            <p:extLst>
              <p:ext uri="{D42A27DB-BD31-4B8C-83A1-F6EECF244321}">
                <p14:modId xmlns:p14="http://schemas.microsoft.com/office/powerpoint/2010/main" val="3027417220"/>
              </p:ext>
            </p:extLst>
          </p:nvPr>
        </p:nvGraphicFramePr>
        <p:xfrm>
          <a:off x="3033412" y="1970285"/>
          <a:ext cx="2652685" cy="3596008"/>
        </p:xfrm>
        <a:graphic>
          <a:graphicData uri="http://schemas.openxmlformats.org/drawingml/2006/table">
            <a:tbl>
              <a:tblPr firstRow="1" bandRow="1">
                <a:tableStyleId>{5940675A-B579-460E-94D1-54222C63F5DA}</a:tableStyleId>
              </a:tblPr>
              <a:tblGrid>
                <a:gridCol w="746551">
                  <a:extLst>
                    <a:ext uri="{9D8B030D-6E8A-4147-A177-3AD203B41FA5}">
                      <a16:colId xmlns:a16="http://schemas.microsoft.com/office/drawing/2014/main" val="20000"/>
                    </a:ext>
                  </a:extLst>
                </a:gridCol>
                <a:gridCol w="1023043">
                  <a:extLst>
                    <a:ext uri="{9D8B030D-6E8A-4147-A177-3AD203B41FA5}">
                      <a16:colId xmlns:a16="http://schemas.microsoft.com/office/drawing/2014/main" val="20001"/>
                    </a:ext>
                  </a:extLst>
                </a:gridCol>
                <a:gridCol w="883091">
                  <a:extLst>
                    <a:ext uri="{9D8B030D-6E8A-4147-A177-3AD203B41FA5}">
                      <a16:colId xmlns:a16="http://schemas.microsoft.com/office/drawing/2014/main" val="20003"/>
                    </a:ext>
                  </a:extLst>
                </a:gridCol>
              </a:tblGrid>
              <a:tr h="361555">
                <a:tc>
                  <a:txBody>
                    <a:bodyPr/>
                    <a:lstStyle/>
                    <a:p>
                      <a:pPr algn="ctr"/>
                      <a:endParaRPr kumimoji="1" lang="ja-JP" altLang="en-US" sz="1200" dirty="0">
                        <a:latin typeface="Arial"/>
                        <a:cs typeface="Arial"/>
                      </a:endParaRPr>
                    </a:p>
                  </a:txBody>
                  <a:tcPr>
                    <a:solidFill>
                      <a:schemeClr val="bg1"/>
                    </a:solidFill>
                  </a:tcPr>
                </a:tc>
                <a:tc>
                  <a:txBody>
                    <a:bodyPr/>
                    <a:lstStyle/>
                    <a:p>
                      <a:pPr algn="ctr"/>
                      <a:r>
                        <a:rPr kumimoji="1" lang="en-US" altLang="ja-JP" sz="1200" dirty="0">
                          <a:solidFill>
                            <a:schemeClr val="tx1"/>
                          </a:solidFill>
                          <a:latin typeface="Arial" charset="0"/>
                          <a:ea typeface="Arial" charset="0"/>
                          <a:cs typeface="Arial" charset="0"/>
                        </a:rPr>
                        <a:t>MBXFS2</a:t>
                      </a:r>
                      <a:r>
                        <a:rPr kumimoji="1" lang="en-US" altLang="ja-JP" sz="1200" baseline="0" dirty="0">
                          <a:solidFill>
                            <a:schemeClr val="tx1"/>
                          </a:solidFill>
                          <a:latin typeface="Arial" charset="0"/>
                          <a:ea typeface="Arial" charset="0"/>
                          <a:cs typeface="Arial" charset="0"/>
                        </a:rPr>
                        <a:t> and 3</a:t>
                      </a:r>
                      <a:endParaRPr kumimoji="1" lang="ja-JP" altLang="en-US" sz="1200" dirty="0">
                        <a:solidFill>
                          <a:schemeClr val="tx1"/>
                        </a:solidFill>
                        <a:latin typeface="Arial" charset="0"/>
                        <a:ea typeface="Arial" charset="0"/>
                        <a:cs typeface="Arial" charset="0"/>
                      </a:endParaRPr>
                    </a:p>
                  </a:txBody>
                  <a:tcPr>
                    <a:solidFill>
                      <a:schemeClr val="bg1"/>
                    </a:solidFill>
                  </a:tcPr>
                </a:tc>
                <a:tc>
                  <a:txBody>
                    <a:bodyPr/>
                    <a:lstStyle/>
                    <a:p>
                      <a:pPr algn="ctr"/>
                      <a:r>
                        <a:rPr kumimoji="1" lang="en-US" altLang="ja-JP" sz="1200" b="1" dirty="0">
                          <a:solidFill>
                            <a:srgbClr val="FF0000"/>
                          </a:solidFill>
                          <a:latin typeface="Arial" charset="0"/>
                          <a:ea typeface="Arial" charset="0"/>
                          <a:cs typeface="Arial" charset="0"/>
                        </a:rPr>
                        <a:t>MBXFP1</a:t>
                      </a:r>
                    </a:p>
                    <a:p>
                      <a:pPr algn="ctr"/>
                      <a:r>
                        <a:rPr kumimoji="1" lang="en-US" altLang="ja-JP" sz="1200" b="1" dirty="0">
                          <a:solidFill>
                            <a:srgbClr val="FF0000"/>
                          </a:solidFill>
                          <a:latin typeface="Arial" charset="0"/>
                          <a:ea typeface="Arial" charset="0"/>
                          <a:cs typeface="Arial" charset="0"/>
                        </a:rPr>
                        <a:t>v7.1.0</a:t>
                      </a:r>
                      <a:endParaRPr kumimoji="1" lang="ja-JP" altLang="en-US" sz="1200" b="1" dirty="0">
                        <a:solidFill>
                          <a:srgbClr val="FF0000"/>
                        </a:solidFill>
                        <a:latin typeface="Arial" charset="0"/>
                        <a:ea typeface="Arial" charset="0"/>
                        <a:cs typeface="Arial" charset="0"/>
                      </a:endParaRPr>
                    </a:p>
                  </a:txBody>
                  <a:tcPr>
                    <a:solidFill>
                      <a:schemeClr val="bg1"/>
                    </a:solidFill>
                  </a:tcPr>
                </a:tc>
                <a:extLst>
                  <a:ext uri="{0D108BD9-81ED-4DB2-BD59-A6C34878D82A}">
                    <a16:rowId xmlns:a16="http://schemas.microsoft.com/office/drawing/2014/main" val="10000"/>
                  </a:ext>
                </a:extLst>
              </a:tr>
              <a:tr h="361555">
                <a:tc>
                  <a:txBody>
                    <a:bodyPr/>
                    <a:lstStyle/>
                    <a:p>
                      <a:pPr algn="ctr"/>
                      <a:r>
                        <a:rPr kumimoji="1" lang="en-US" altLang="ja-JP" sz="1200" dirty="0">
                          <a:latin typeface="Arial"/>
                          <a:cs typeface="Arial"/>
                        </a:rPr>
                        <a:t>Target b3 </a:t>
                      </a:r>
                    </a:p>
                    <a:p>
                      <a:pPr algn="ctr"/>
                      <a:r>
                        <a:rPr kumimoji="1" lang="en-US" altLang="ja-JP" sz="1200" dirty="0">
                          <a:latin typeface="Arial"/>
                          <a:cs typeface="Arial"/>
                        </a:rPr>
                        <a:t>at 3kA</a:t>
                      </a:r>
                      <a:endParaRPr kumimoji="1" lang="ja-JP" altLang="en-US" sz="1200" dirty="0">
                        <a:latin typeface="Arial"/>
                        <a:cs typeface="Arial"/>
                      </a:endParaRPr>
                    </a:p>
                  </a:txBody>
                  <a:tcPr>
                    <a:solidFill>
                      <a:schemeClr val="bg1"/>
                    </a:solidFill>
                  </a:tcPr>
                </a:tc>
                <a:tc>
                  <a:txBody>
                    <a:bodyPr/>
                    <a:lstStyle/>
                    <a:p>
                      <a:pPr algn="ctr">
                        <a:spcAft>
                          <a:spcPts val="0"/>
                        </a:spcAft>
                      </a:pPr>
                      <a:r>
                        <a:rPr lang="en-US" altLang="ja-JP" sz="1200" dirty="0">
                          <a:solidFill>
                            <a:schemeClr val="tx1"/>
                          </a:solidFill>
                          <a:effectLst/>
                          <a:latin typeface="Arial" charset="0"/>
                          <a:ea typeface="Arial" charset="0"/>
                          <a:cs typeface="Arial" charset="0"/>
                        </a:rPr>
                        <a:t>0 </a:t>
                      </a:r>
                      <a:endParaRPr lang="ja-JP" sz="1200" dirty="0">
                        <a:solidFill>
                          <a:schemeClr val="tx1"/>
                        </a:solidFill>
                        <a:effectLst/>
                        <a:latin typeface="Arial" charset="0"/>
                        <a:ea typeface="Arial" charset="0"/>
                        <a:cs typeface="Arial" charset="0"/>
                      </a:endParaRPr>
                    </a:p>
                  </a:txBody>
                  <a:tcPr marL="68580" marR="68580" marT="0" marB="0" anchor="ctr">
                    <a:solidFill>
                      <a:schemeClr val="bg1"/>
                    </a:solidFill>
                  </a:tcPr>
                </a:tc>
                <a:tc>
                  <a:txBody>
                    <a:bodyPr/>
                    <a:lstStyle/>
                    <a:p>
                      <a:pPr algn="ctr">
                        <a:spcAft>
                          <a:spcPts val="0"/>
                        </a:spcAft>
                      </a:pPr>
                      <a:r>
                        <a:rPr lang="en-US" altLang="ja-JP" sz="1200" b="1" dirty="0">
                          <a:solidFill>
                            <a:srgbClr val="FF0000"/>
                          </a:solidFill>
                          <a:effectLst/>
                          <a:latin typeface="Arial" charset="0"/>
                          <a:ea typeface="Arial" charset="0"/>
                          <a:cs typeface="Arial" charset="0"/>
                        </a:rPr>
                        <a:t>-5</a:t>
                      </a:r>
                      <a:endParaRPr lang="ja-JP" sz="1200" b="1" dirty="0">
                        <a:solidFill>
                          <a:srgbClr val="FF0000"/>
                        </a:solidFill>
                        <a:effectLst/>
                        <a:latin typeface="Arial" charset="0"/>
                        <a:ea typeface="Arial" charset="0"/>
                        <a:cs typeface="Arial" charset="0"/>
                      </a:endParaRPr>
                    </a:p>
                  </a:txBody>
                  <a:tcPr marL="68580" marR="68580" marT="0" marB="0" anchor="ctr">
                    <a:solidFill>
                      <a:schemeClr val="bg1"/>
                    </a:solidFill>
                  </a:tcPr>
                </a:tc>
                <a:extLst>
                  <a:ext uri="{0D108BD9-81ED-4DB2-BD59-A6C34878D82A}">
                    <a16:rowId xmlns:a16="http://schemas.microsoft.com/office/drawing/2014/main" val="10008"/>
                  </a:ext>
                </a:extLst>
              </a:tr>
              <a:tr h="243461">
                <a:tc>
                  <a:txBody>
                    <a:bodyPr/>
                    <a:lstStyle/>
                    <a:p>
                      <a:pPr algn="ctr"/>
                      <a:r>
                        <a:rPr kumimoji="1" lang="en-US" altLang="ja-JP" sz="1200" dirty="0">
                          <a:latin typeface="Symbol" charset="2"/>
                          <a:ea typeface="Symbol" charset="2"/>
                          <a:cs typeface="Symbol" charset="2"/>
                        </a:rPr>
                        <a:t>f</a:t>
                      </a:r>
                      <a:r>
                        <a:rPr kumimoji="1" lang="en-US" altLang="ja-JP" sz="1200" dirty="0">
                          <a:latin typeface="Arial"/>
                          <a:cs typeface="Arial"/>
                        </a:rPr>
                        <a:t>1</a:t>
                      </a:r>
                      <a:endParaRPr kumimoji="1" lang="ja-JP" altLang="en-US" sz="1200" dirty="0">
                        <a:latin typeface="Arial"/>
                        <a:cs typeface="Arial"/>
                      </a:endParaRPr>
                    </a:p>
                  </a:txBody>
                  <a:tcPr>
                    <a:solidFill>
                      <a:schemeClr val="bg1"/>
                    </a:solidFill>
                  </a:tcPr>
                </a:tc>
                <a:tc>
                  <a:txBody>
                    <a:bodyPr/>
                    <a:lstStyle/>
                    <a:p>
                      <a:pPr algn="ctr">
                        <a:spcAft>
                          <a:spcPts val="0"/>
                        </a:spcAft>
                      </a:pPr>
                      <a:r>
                        <a:rPr lang="hr-HR" altLang="ja-JP" sz="1200" dirty="0">
                          <a:solidFill>
                            <a:schemeClr val="tx1"/>
                          </a:solidFill>
                          <a:effectLst/>
                          <a:latin typeface="Arial" charset="0"/>
                          <a:ea typeface="Arial" charset="0"/>
                          <a:cs typeface="Arial" charset="0"/>
                        </a:rPr>
                        <a:t>1.1346</a:t>
                      </a:r>
                      <a:endParaRPr lang="ja-JP" sz="1200" dirty="0">
                        <a:solidFill>
                          <a:schemeClr val="tx1"/>
                        </a:solidFill>
                        <a:effectLst/>
                        <a:latin typeface="Arial" charset="0"/>
                        <a:ea typeface="Arial" charset="0"/>
                        <a:cs typeface="Arial" charset="0"/>
                      </a:endParaRPr>
                    </a:p>
                  </a:txBody>
                  <a:tcPr marL="68580" marR="68580" marT="0" marB="0" anchor="ctr">
                    <a:solidFill>
                      <a:schemeClr val="bg1"/>
                    </a:solidFill>
                  </a:tcPr>
                </a:tc>
                <a:tc>
                  <a:txBody>
                    <a:bodyPr/>
                    <a:lstStyle/>
                    <a:p>
                      <a:pPr algn="ctr">
                        <a:spcAft>
                          <a:spcPts val="0"/>
                        </a:spcAft>
                      </a:pPr>
                      <a:r>
                        <a:rPr lang="en-US" altLang="ja-JP" sz="1200" b="1" dirty="0">
                          <a:solidFill>
                            <a:srgbClr val="FF0000"/>
                          </a:solidFill>
                          <a:effectLst/>
                          <a:latin typeface="Arial" charset="0"/>
                          <a:ea typeface="Arial" charset="0"/>
                          <a:cs typeface="Arial" charset="0"/>
                        </a:rPr>
                        <a:t>1.2962</a:t>
                      </a:r>
                      <a:endParaRPr lang="ja-JP" sz="1200" b="1" dirty="0">
                        <a:solidFill>
                          <a:srgbClr val="FF0000"/>
                        </a:solidFill>
                        <a:effectLst/>
                        <a:latin typeface="Arial" charset="0"/>
                        <a:ea typeface="Arial" charset="0"/>
                        <a:cs typeface="Arial" charset="0"/>
                      </a:endParaRPr>
                    </a:p>
                  </a:txBody>
                  <a:tcPr marL="68580" marR="68580" marT="0" marB="0" anchor="ctr">
                    <a:solidFill>
                      <a:schemeClr val="bg1"/>
                    </a:solidFill>
                  </a:tcPr>
                </a:tc>
                <a:extLst>
                  <a:ext uri="{0D108BD9-81ED-4DB2-BD59-A6C34878D82A}">
                    <a16:rowId xmlns:a16="http://schemas.microsoft.com/office/drawing/2014/main" val="10001"/>
                  </a:ext>
                </a:extLst>
              </a:tr>
              <a:tr h="243461">
                <a:tc>
                  <a:txBody>
                    <a:bodyPr/>
                    <a:lstStyle/>
                    <a:p>
                      <a:pPr algn="ctr"/>
                      <a:r>
                        <a:rPr kumimoji="1" lang="en-US" altLang="ja-JP" sz="1200" dirty="0">
                          <a:latin typeface="Symbol" charset="2"/>
                          <a:ea typeface="Symbol" charset="2"/>
                          <a:cs typeface="Symbol" charset="2"/>
                        </a:rPr>
                        <a:t>f</a:t>
                      </a:r>
                      <a:r>
                        <a:rPr kumimoji="1" lang="en-US" altLang="ja-JP" sz="1200" dirty="0">
                          <a:latin typeface="+mn-lt"/>
                          <a:ea typeface="+mn-ea"/>
                          <a:cs typeface="Arial"/>
                        </a:rPr>
                        <a:t>2</a:t>
                      </a:r>
                      <a:endParaRPr kumimoji="1" lang="ja-JP" altLang="en-US" sz="1200" dirty="0">
                        <a:latin typeface="+mn-lt"/>
                        <a:cs typeface="Arial"/>
                      </a:endParaRPr>
                    </a:p>
                  </a:txBody>
                  <a:tcPr>
                    <a:solidFill>
                      <a:schemeClr val="bg1"/>
                    </a:solidFill>
                  </a:tcPr>
                </a:tc>
                <a:tc>
                  <a:txBody>
                    <a:bodyPr/>
                    <a:lstStyle/>
                    <a:p>
                      <a:pPr algn="ctr">
                        <a:spcAft>
                          <a:spcPts val="0"/>
                        </a:spcAft>
                      </a:pPr>
                      <a:r>
                        <a:rPr lang="fi-FI" altLang="ja-JP" sz="1200" dirty="0">
                          <a:solidFill>
                            <a:schemeClr val="tx1"/>
                          </a:solidFill>
                          <a:effectLst/>
                          <a:latin typeface="Arial" charset="0"/>
                          <a:ea typeface="Arial" charset="0"/>
                          <a:cs typeface="Arial" charset="0"/>
                        </a:rPr>
                        <a:t>27.8721</a:t>
                      </a:r>
                      <a:endParaRPr lang="ja-JP" sz="1200" dirty="0">
                        <a:solidFill>
                          <a:schemeClr val="tx1"/>
                        </a:solidFill>
                        <a:effectLst/>
                        <a:latin typeface="Arial" charset="0"/>
                        <a:ea typeface="Arial" charset="0"/>
                        <a:cs typeface="Arial" charset="0"/>
                      </a:endParaRPr>
                    </a:p>
                  </a:txBody>
                  <a:tcPr marL="68580" marR="68580" marT="0" marB="0" anchor="ctr">
                    <a:solidFill>
                      <a:schemeClr val="bg1"/>
                    </a:solidFill>
                  </a:tcPr>
                </a:tc>
                <a:tc>
                  <a:txBody>
                    <a:bodyPr/>
                    <a:lstStyle/>
                    <a:p>
                      <a:pPr algn="ctr">
                        <a:spcAft>
                          <a:spcPts val="0"/>
                        </a:spcAft>
                      </a:pPr>
                      <a:r>
                        <a:rPr lang="en-US" altLang="ja-JP" sz="1200" b="1" dirty="0">
                          <a:solidFill>
                            <a:srgbClr val="FF0000"/>
                          </a:solidFill>
                          <a:effectLst/>
                          <a:latin typeface="Arial" charset="0"/>
                          <a:ea typeface="Arial" charset="0"/>
                          <a:cs typeface="Arial" charset="0"/>
                        </a:rPr>
                        <a:t>27.9747</a:t>
                      </a:r>
                      <a:endParaRPr lang="ja-JP" sz="1200" b="1" dirty="0">
                        <a:solidFill>
                          <a:srgbClr val="FF0000"/>
                        </a:solidFill>
                        <a:effectLst/>
                        <a:latin typeface="Arial" charset="0"/>
                        <a:ea typeface="Arial" charset="0"/>
                        <a:cs typeface="Arial" charset="0"/>
                      </a:endParaRPr>
                    </a:p>
                  </a:txBody>
                  <a:tcPr marL="68580" marR="68580" marT="0" marB="0" anchor="ctr">
                    <a:solidFill>
                      <a:schemeClr val="bg1"/>
                    </a:solidFill>
                  </a:tcPr>
                </a:tc>
                <a:extLst>
                  <a:ext uri="{0D108BD9-81ED-4DB2-BD59-A6C34878D82A}">
                    <a16:rowId xmlns:a16="http://schemas.microsoft.com/office/drawing/2014/main" val="10002"/>
                  </a:ext>
                </a:extLst>
              </a:tr>
              <a:tr h="243461">
                <a:tc>
                  <a:txBody>
                    <a:bodyPr/>
                    <a:lstStyle/>
                    <a:p>
                      <a:pPr algn="ctr"/>
                      <a:r>
                        <a:rPr kumimoji="1" lang="en-US" altLang="ja-JP" sz="1200" dirty="0">
                          <a:latin typeface="Symbol" charset="2"/>
                          <a:ea typeface="Symbol" charset="2"/>
                          <a:cs typeface="Symbol" charset="2"/>
                        </a:rPr>
                        <a:t>f</a:t>
                      </a:r>
                      <a:r>
                        <a:rPr kumimoji="1" lang="en-US" altLang="ja-JP" sz="1200" dirty="0">
                          <a:latin typeface="+mn-lt"/>
                          <a:ea typeface="+mn-ea"/>
                          <a:cs typeface="Arial"/>
                        </a:rPr>
                        <a:t>3</a:t>
                      </a:r>
                      <a:endParaRPr kumimoji="1" lang="ja-JP" altLang="en-US" sz="1200" dirty="0">
                        <a:latin typeface="+mn-lt"/>
                        <a:cs typeface="Arial"/>
                      </a:endParaRPr>
                    </a:p>
                  </a:txBody>
                  <a:tcPr>
                    <a:solidFill>
                      <a:schemeClr val="bg1"/>
                    </a:solidFill>
                  </a:tcPr>
                </a:tc>
                <a:tc>
                  <a:txBody>
                    <a:bodyPr/>
                    <a:lstStyle/>
                    <a:p>
                      <a:pPr algn="ctr">
                        <a:spcAft>
                          <a:spcPts val="0"/>
                        </a:spcAft>
                      </a:pPr>
                      <a:r>
                        <a:rPr lang="nb-NO" altLang="ja-JP" sz="1200" dirty="0">
                          <a:solidFill>
                            <a:schemeClr val="tx1"/>
                          </a:solidFill>
                          <a:effectLst/>
                          <a:latin typeface="Arial" charset="0"/>
                          <a:ea typeface="Arial" charset="0"/>
                          <a:cs typeface="Arial" charset="0"/>
                        </a:rPr>
                        <a:t>50.2969</a:t>
                      </a:r>
                      <a:endParaRPr lang="ja-JP" sz="1200" dirty="0">
                        <a:solidFill>
                          <a:schemeClr val="tx1"/>
                        </a:solidFill>
                        <a:effectLst/>
                        <a:latin typeface="Arial" charset="0"/>
                        <a:ea typeface="Arial" charset="0"/>
                        <a:cs typeface="Arial" charset="0"/>
                      </a:endParaRPr>
                    </a:p>
                  </a:txBody>
                  <a:tcPr marL="68580" marR="68580" marT="0" marB="0" anchor="ctr">
                    <a:solidFill>
                      <a:schemeClr val="bg1"/>
                    </a:solidFill>
                  </a:tcPr>
                </a:tc>
                <a:tc>
                  <a:txBody>
                    <a:bodyPr/>
                    <a:lstStyle/>
                    <a:p>
                      <a:pPr algn="ctr">
                        <a:spcAft>
                          <a:spcPts val="0"/>
                        </a:spcAft>
                      </a:pPr>
                      <a:r>
                        <a:rPr lang="en-US" altLang="ja-JP" sz="1200" b="1" dirty="0">
                          <a:solidFill>
                            <a:srgbClr val="FF0000"/>
                          </a:solidFill>
                          <a:effectLst/>
                          <a:latin typeface="Arial" charset="0"/>
                          <a:ea typeface="Arial" charset="0"/>
                          <a:cs typeface="Arial" charset="0"/>
                        </a:rPr>
                        <a:t>50.4743</a:t>
                      </a:r>
                      <a:endParaRPr lang="ja-JP" sz="1200" b="1" dirty="0">
                        <a:solidFill>
                          <a:srgbClr val="FF0000"/>
                        </a:solidFill>
                        <a:effectLst/>
                        <a:latin typeface="Arial" charset="0"/>
                        <a:ea typeface="Arial" charset="0"/>
                        <a:cs typeface="Arial" charset="0"/>
                      </a:endParaRPr>
                    </a:p>
                  </a:txBody>
                  <a:tcPr marL="68580" marR="68580" marT="0" marB="0" anchor="ctr">
                    <a:solidFill>
                      <a:schemeClr val="bg1"/>
                    </a:solidFill>
                  </a:tcPr>
                </a:tc>
                <a:extLst>
                  <a:ext uri="{0D108BD9-81ED-4DB2-BD59-A6C34878D82A}">
                    <a16:rowId xmlns:a16="http://schemas.microsoft.com/office/drawing/2014/main" val="10003"/>
                  </a:ext>
                </a:extLst>
              </a:tr>
              <a:tr h="243461">
                <a:tc>
                  <a:txBody>
                    <a:bodyPr/>
                    <a:lstStyle/>
                    <a:p>
                      <a:pPr algn="ctr"/>
                      <a:r>
                        <a:rPr kumimoji="1" lang="en-US" altLang="ja-JP" sz="1200" dirty="0">
                          <a:latin typeface="Symbol" charset="2"/>
                          <a:ea typeface="Symbol" charset="2"/>
                          <a:cs typeface="Symbol" charset="2"/>
                        </a:rPr>
                        <a:t>f</a:t>
                      </a:r>
                      <a:r>
                        <a:rPr kumimoji="1" lang="en-US" altLang="ja-JP" sz="1200" dirty="0">
                          <a:latin typeface="+mn-lt"/>
                          <a:ea typeface="+mn-ea"/>
                          <a:cs typeface="Arial"/>
                        </a:rPr>
                        <a:t>4</a:t>
                      </a:r>
                      <a:endParaRPr kumimoji="1" lang="ja-JP" altLang="en-US" sz="1200" dirty="0">
                        <a:latin typeface="+mn-lt"/>
                        <a:cs typeface="Arial"/>
                      </a:endParaRPr>
                    </a:p>
                  </a:txBody>
                  <a:tcPr>
                    <a:solidFill>
                      <a:schemeClr val="bg1"/>
                    </a:solidFill>
                  </a:tcPr>
                </a:tc>
                <a:tc>
                  <a:txBody>
                    <a:bodyPr/>
                    <a:lstStyle/>
                    <a:p>
                      <a:pPr algn="ctr">
                        <a:spcAft>
                          <a:spcPts val="0"/>
                        </a:spcAft>
                      </a:pPr>
                      <a:r>
                        <a:rPr lang="nb-NO" altLang="ja-JP" sz="1200" dirty="0">
                          <a:solidFill>
                            <a:schemeClr val="tx1"/>
                          </a:solidFill>
                          <a:effectLst/>
                          <a:latin typeface="Arial" charset="0"/>
                          <a:ea typeface="Arial" charset="0"/>
                          <a:cs typeface="Arial" charset="0"/>
                        </a:rPr>
                        <a:t>70.6992</a:t>
                      </a:r>
                      <a:endParaRPr lang="ja-JP" sz="1200" dirty="0">
                        <a:solidFill>
                          <a:schemeClr val="tx1"/>
                        </a:solidFill>
                        <a:effectLst/>
                        <a:latin typeface="Arial" charset="0"/>
                        <a:ea typeface="Arial" charset="0"/>
                        <a:cs typeface="Arial" charset="0"/>
                      </a:endParaRPr>
                    </a:p>
                  </a:txBody>
                  <a:tcPr marL="68580" marR="68580" marT="0" marB="0" anchor="ctr">
                    <a:solidFill>
                      <a:schemeClr val="bg1"/>
                    </a:solidFill>
                  </a:tcPr>
                </a:tc>
                <a:tc>
                  <a:txBody>
                    <a:bodyPr/>
                    <a:lstStyle/>
                    <a:p>
                      <a:pPr algn="ctr">
                        <a:spcAft>
                          <a:spcPts val="0"/>
                        </a:spcAft>
                      </a:pPr>
                      <a:r>
                        <a:rPr lang="en-US" altLang="ja-JP" sz="1200" b="1" dirty="0">
                          <a:solidFill>
                            <a:srgbClr val="FF0000"/>
                          </a:solidFill>
                          <a:effectLst/>
                          <a:latin typeface="Arial" charset="0"/>
                          <a:ea typeface="Arial" charset="0"/>
                          <a:cs typeface="Arial" charset="0"/>
                        </a:rPr>
                        <a:t>70.841</a:t>
                      </a:r>
                      <a:endParaRPr lang="ja-JP" sz="1200" b="1" dirty="0">
                        <a:solidFill>
                          <a:srgbClr val="FF0000"/>
                        </a:solidFill>
                        <a:effectLst/>
                        <a:latin typeface="Arial" charset="0"/>
                        <a:ea typeface="Arial" charset="0"/>
                        <a:cs typeface="Arial" charset="0"/>
                      </a:endParaRPr>
                    </a:p>
                  </a:txBody>
                  <a:tcPr marL="68580" marR="68580" marT="0" marB="0" anchor="ctr">
                    <a:solidFill>
                      <a:schemeClr val="bg1"/>
                    </a:solidFill>
                  </a:tcPr>
                </a:tc>
                <a:extLst>
                  <a:ext uri="{0D108BD9-81ED-4DB2-BD59-A6C34878D82A}">
                    <a16:rowId xmlns:a16="http://schemas.microsoft.com/office/drawing/2014/main" val="10004"/>
                  </a:ext>
                </a:extLst>
              </a:tr>
              <a:tr h="243461">
                <a:tc>
                  <a:txBody>
                    <a:bodyPr/>
                    <a:lstStyle/>
                    <a:p>
                      <a:pPr algn="ctr"/>
                      <a:r>
                        <a:rPr kumimoji="1" lang="en-US" altLang="ja-JP" sz="1200" dirty="0">
                          <a:latin typeface="Symbol" charset="2"/>
                          <a:ea typeface="Symbol" charset="2"/>
                          <a:cs typeface="Symbol" charset="2"/>
                        </a:rPr>
                        <a:t>a</a:t>
                      </a:r>
                      <a:r>
                        <a:rPr kumimoji="1" lang="en-US" altLang="ja-JP" sz="1200" dirty="0">
                          <a:latin typeface="+mn-lt"/>
                          <a:ea typeface="+mn-ea"/>
                          <a:cs typeface="Arial"/>
                        </a:rPr>
                        <a:t>2</a:t>
                      </a:r>
                      <a:endParaRPr kumimoji="1" lang="ja-JP" altLang="en-US" sz="1200" dirty="0">
                        <a:latin typeface="+mn-lt"/>
                        <a:cs typeface="Arial"/>
                      </a:endParaRPr>
                    </a:p>
                  </a:txBody>
                  <a:tcPr>
                    <a:solidFill>
                      <a:schemeClr val="bg1"/>
                    </a:solidFill>
                  </a:tcPr>
                </a:tc>
                <a:tc>
                  <a:txBody>
                    <a:bodyPr/>
                    <a:lstStyle/>
                    <a:p>
                      <a:pPr algn="ctr" fontAlgn="b"/>
                      <a:r>
                        <a:rPr lang="is-IS" sz="1200" b="0" i="0" u="none" strike="noStrike" dirty="0">
                          <a:solidFill>
                            <a:schemeClr val="tx1"/>
                          </a:solidFill>
                          <a:effectLst/>
                          <a:latin typeface="Arial" charset="0"/>
                          <a:ea typeface="Arial" charset="0"/>
                          <a:cs typeface="Arial" charset="0"/>
                        </a:rPr>
                        <a:t>26.0000</a:t>
                      </a:r>
                      <a:endParaRPr lang="hr-HR" sz="1200" b="0" i="0" u="none" strike="noStrike" dirty="0">
                        <a:solidFill>
                          <a:schemeClr val="tx1"/>
                        </a:solidFill>
                        <a:effectLst/>
                        <a:latin typeface="Arial" charset="0"/>
                        <a:ea typeface="Arial" charset="0"/>
                        <a:cs typeface="Arial" charset="0"/>
                      </a:endParaRPr>
                    </a:p>
                  </a:txBody>
                  <a:tcPr marL="12700" marR="12700" marT="12700" marB="0" anchor="ctr">
                    <a:solidFill>
                      <a:schemeClr val="bg1"/>
                    </a:solidFill>
                  </a:tcPr>
                </a:tc>
                <a:tc>
                  <a:txBody>
                    <a:bodyPr/>
                    <a:lstStyle/>
                    <a:p>
                      <a:pPr algn="ctr" fontAlgn="b"/>
                      <a:r>
                        <a:rPr lang="hr-HR" sz="1200" b="1" i="0" u="none" strike="noStrike" dirty="0">
                          <a:solidFill>
                            <a:srgbClr val="FF0000"/>
                          </a:solidFill>
                          <a:effectLst/>
                          <a:latin typeface="Arial" charset="0"/>
                          <a:ea typeface="Arial" charset="0"/>
                          <a:cs typeface="Arial" charset="0"/>
                        </a:rPr>
                        <a:t>27.4005</a:t>
                      </a:r>
                    </a:p>
                  </a:txBody>
                  <a:tcPr marL="12700" marR="12700" marT="12700" marB="0" anchor="ctr">
                    <a:solidFill>
                      <a:schemeClr val="bg1"/>
                    </a:solidFill>
                  </a:tcPr>
                </a:tc>
                <a:extLst>
                  <a:ext uri="{0D108BD9-81ED-4DB2-BD59-A6C34878D82A}">
                    <a16:rowId xmlns:a16="http://schemas.microsoft.com/office/drawing/2014/main" val="10005"/>
                  </a:ext>
                </a:extLst>
              </a:tr>
              <a:tr h="243461">
                <a:tc>
                  <a:txBody>
                    <a:bodyPr/>
                    <a:lstStyle/>
                    <a:p>
                      <a:pPr algn="ctr"/>
                      <a:r>
                        <a:rPr kumimoji="1" lang="en-US" altLang="ja-JP" sz="1200" dirty="0">
                          <a:latin typeface="Symbol" charset="2"/>
                          <a:ea typeface="Symbol" charset="2"/>
                          <a:cs typeface="Symbol" charset="2"/>
                        </a:rPr>
                        <a:t>a</a:t>
                      </a:r>
                      <a:r>
                        <a:rPr kumimoji="1" lang="en-US" altLang="ja-JP" sz="1200" dirty="0">
                          <a:latin typeface="+mn-lt"/>
                          <a:ea typeface="+mn-ea"/>
                          <a:cs typeface="Arial"/>
                        </a:rPr>
                        <a:t>3</a:t>
                      </a:r>
                      <a:endParaRPr kumimoji="1" lang="ja-JP" altLang="en-US" sz="1200" dirty="0">
                        <a:latin typeface="+mn-lt"/>
                        <a:cs typeface="Arial"/>
                      </a:endParaRPr>
                    </a:p>
                  </a:txBody>
                  <a:tcPr>
                    <a:solidFill>
                      <a:schemeClr val="bg1"/>
                    </a:solidFill>
                  </a:tcPr>
                </a:tc>
                <a:tc>
                  <a:txBody>
                    <a:bodyPr/>
                    <a:lstStyle/>
                    <a:p>
                      <a:pPr algn="ctr" fontAlgn="b"/>
                      <a:r>
                        <a:rPr lang="tr-TR" sz="1200" b="0" i="0" u="none" strike="noStrike" dirty="0">
                          <a:solidFill>
                            <a:schemeClr val="tx1"/>
                          </a:solidFill>
                          <a:effectLst/>
                          <a:latin typeface="Arial" charset="0"/>
                          <a:ea typeface="Arial" charset="0"/>
                          <a:cs typeface="Arial" charset="0"/>
                        </a:rPr>
                        <a:t>52.4212</a:t>
                      </a:r>
                      <a:endParaRPr lang="nb-NO" sz="1200" b="0" i="0" u="none" strike="noStrike" dirty="0">
                        <a:solidFill>
                          <a:schemeClr val="tx1"/>
                        </a:solidFill>
                        <a:effectLst/>
                        <a:latin typeface="Arial" charset="0"/>
                        <a:ea typeface="Arial" charset="0"/>
                        <a:cs typeface="Arial" charset="0"/>
                      </a:endParaRPr>
                    </a:p>
                  </a:txBody>
                  <a:tcPr marL="12700" marR="12700" marT="12700" marB="0" anchor="ctr">
                    <a:solidFill>
                      <a:schemeClr val="bg1"/>
                    </a:solidFill>
                  </a:tcPr>
                </a:tc>
                <a:tc>
                  <a:txBody>
                    <a:bodyPr/>
                    <a:lstStyle/>
                    <a:p>
                      <a:pPr algn="ctr" fontAlgn="b"/>
                      <a:r>
                        <a:rPr lang="nb-NO" sz="1200" b="1" i="0" u="none" strike="noStrike" dirty="0">
                          <a:solidFill>
                            <a:srgbClr val="FF0000"/>
                          </a:solidFill>
                          <a:effectLst/>
                          <a:latin typeface="Arial" charset="0"/>
                          <a:ea typeface="Arial" charset="0"/>
                          <a:cs typeface="Arial" charset="0"/>
                        </a:rPr>
                        <a:t>52.34</a:t>
                      </a:r>
                    </a:p>
                  </a:txBody>
                  <a:tcPr marL="12700" marR="12700" marT="12700" marB="0" anchor="ctr">
                    <a:solidFill>
                      <a:schemeClr val="bg1"/>
                    </a:solidFill>
                  </a:tcPr>
                </a:tc>
                <a:extLst>
                  <a:ext uri="{0D108BD9-81ED-4DB2-BD59-A6C34878D82A}">
                    <a16:rowId xmlns:a16="http://schemas.microsoft.com/office/drawing/2014/main" val="10006"/>
                  </a:ext>
                </a:extLst>
              </a:tr>
              <a:tr h="243461">
                <a:tc>
                  <a:txBody>
                    <a:bodyPr/>
                    <a:lstStyle/>
                    <a:p>
                      <a:pPr algn="ctr"/>
                      <a:r>
                        <a:rPr kumimoji="1" lang="en-US" altLang="ja-JP" sz="1200" dirty="0">
                          <a:latin typeface="Symbol" charset="2"/>
                          <a:ea typeface="Symbol" charset="2"/>
                          <a:cs typeface="Symbol" charset="2"/>
                        </a:rPr>
                        <a:t>a</a:t>
                      </a:r>
                      <a:r>
                        <a:rPr kumimoji="1" lang="en-US" altLang="ja-JP" sz="1200" dirty="0">
                          <a:latin typeface="+mn-lt"/>
                          <a:ea typeface="+mn-ea"/>
                          <a:cs typeface="Arial"/>
                        </a:rPr>
                        <a:t>4</a:t>
                      </a:r>
                      <a:endParaRPr kumimoji="1" lang="ja-JP" altLang="en-US" sz="1200" dirty="0">
                        <a:latin typeface="+mn-lt"/>
                        <a:cs typeface="Arial"/>
                      </a:endParaRPr>
                    </a:p>
                  </a:txBody>
                  <a:tcPr>
                    <a:solidFill>
                      <a:schemeClr val="bg1"/>
                    </a:solidFill>
                  </a:tcPr>
                </a:tc>
                <a:tc>
                  <a:txBody>
                    <a:bodyPr/>
                    <a:lstStyle/>
                    <a:p>
                      <a:pPr algn="ctr" fontAlgn="b"/>
                      <a:r>
                        <a:rPr lang="hr-HR" sz="1200" b="0" i="0" u="none" strike="noStrike" dirty="0">
                          <a:solidFill>
                            <a:schemeClr val="tx1"/>
                          </a:solidFill>
                          <a:effectLst/>
                          <a:latin typeface="Arial" charset="0"/>
                          <a:ea typeface="Arial" charset="0"/>
                          <a:cs typeface="Arial" charset="0"/>
                        </a:rPr>
                        <a:t>68.0015</a:t>
                      </a:r>
                      <a:endParaRPr lang="is-IS" sz="1200" b="0" i="0" u="none" strike="noStrike" dirty="0">
                        <a:solidFill>
                          <a:schemeClr val="tx1"/>
                        </a:solidFill>
                        <a:effectLst/>
                        <a:latin typeface="Arial" charset="0"/>
                        <a:ea typeface="Arial" charset="0"/>
                        <a:cs typeface="Arial" charset="0"/>
                      </a:endParaRPr>
                    </a:p>
                  </a:txBody>
                  <a:tcPr marL="12700" marR="12700" marT="12700" marB="0" anchor="ctr">
                    <a:solidFill>
                      <a:schemeClr val="bg1"/>
                    </a:solidFill>
                  </a:tcPr>
                </a:tc>
                <a:tc>
                  <a:txBody>
                    <a:bodyPr/>
                    <a:lstStyle/>
                    <a:p>
                      <a:pPr algn="ctr" fontAlgn="b"/>
                      <a:r>
                        <a:rPr lang="is-IS" sz="1200" b="1" i="0" u="none" strike="noStrike" dirty="0">
                          <a:solidFill>
                            <a:srgbClr val="FF0000"/>
                          </a:solidFill>
                          <a:effectLst/>
                          <a:latin typeface="Arial" charset="0"/>
                          <a:ea typeface="Arial" charset="0"/>
                          <a:cs typeface="Arial" charset="0"/>
                        </a:rPr>
                        <a:t>68.9141</a:t>
                      </a:r>
                    </a:p>
                  </a:txBody>
                  <a:tcPr marL="12700" marR="12700" marT="12700" marB="0" anchor="ctr">
                    <a:solidFill>
                      <a:schemeClr val="bg1"/>
                    </a:solidFill>
                  </a:tcPr>
                </a:tc>
                <a:extLst>
                  <a:ext uri="{0D108BD9-81ED-4DB2-BD59-A6C34878D82A}">
                    <a16:rowId xmlns:a16="http://schemas.microsoft.com/office/drawing/2014/main" val="10007"/>
                  </a:ext>
                </a:extLst>
              </a:tr>
              <a:tr h="578488">
                <a:tc>
                  <a:txBody>
                    <a:bodyPr/>
                    <a:lstStyle/>
                    <a:p>
                      <a:pPr algn="ctr">
                        <a:spcAft>
                          <a:spcPts val="0"/>
                        </a:spcAft>
                      </a:pPr>
                      <a:r>
                        <a:rPr lang="en-US" altLang="ja-JP" sz="900" kern="100" dirty="0">
                          <a:effectLst/>
                          <a:latin typeface="+mn-lt"/>
                          <a:ea typeface="游明朝" charset="-128"/>
                          <a:cs typeface="Times New Roman" charset="0"/>
                        </a:rPr>
                        <a:t>Azimuthal</a:t>
                      </a:r>
                    </a:p>
                    <a:p>
                      <a:pPr algn="ctr">
                        <a:spcAft>
                          <a:spcPts val="0"/>
                        </a:spcAft>
                      </a:pPr>
                      <a:r>
                        <a:rPr lang="en-US" altLang="ja-JP" sz="900" kern="100" dirty="0">
                          <a:effectLst/>
                          <a:latin typeface="+mn-lt"/>
                          <a:ea typeface="游明朝" charset="-128"/>
                          <a:cs typeface="Times New Roman" charset="0"/>
                        </a:rPr>
                        <a:t>insulation thickness (mm)</a:t>
                      </a:r>
                    </a:p>
                  </a:txBody>
                  <a:tcPr marL="68580" marR="68580" marT="0" marB="0">
                    <a:solidFill>
                      <a:schemeClr val="bg1"/>
                    </a:solidFill>
                  </a:tcPr>
                </a:tc>
                <a:tc>
                  <a:txBody>
                    <a:bodyPr/>
                    <a:lstStyle/>
                    <a:p>
                      <a:pPr algn="ctr">
                        <a:spcAft>
                          <a:spcPts val="0"/>
                        </a:spcAft>
                      </a:pPr>
                      <a:r>
                        <a:rPr lang="en-US" altLang="ja-JP" sz="1200" b="1" kern="100" dirty="0">
                          <a:effectLst/>
                          <a:latin typeface="+mn-lt"/>
                          <a:ea typeface="游明朝" charset="-128"/>
                          <a:cs typeface="Times New Roman" charset="0"/>
                        </a:rPr>
                        <a:t>0.130</a:t>
                      </a:r>
                      <a:endParaRPr lang="ja-JP" sz="1200" b="1" kern="100" dirty="0">
                        <a:effectLst/>
                        <a:latin typeface="+mn-lt"/>
                        <a:ea typeface="游明朝" charset="-128"/>
                        <a:cs typeface="Times New Roman" charset="0"/>
                      </a:endParaRPr>
                    </a:p>
                  </a:txBody>
                  <a:tcPr marL="68580" marR="68580" marT="0" marB="0" anchor="ctr">
                    <a:solidFill>
                      <a:schemeClr val="bg1"/>
                    </a:solidFill>
                  </a:tcPr>
                </a:tc>
                <a:tc>
                  <a:txBody>
                    <a:bodyPr/>
                    <a:lstStyle/>
                    <a:p>
                      <a:pPr algn="ctr">
                        <a:spcAft>
                          <a:spcPts val="0"/>
                        </a:spcAft>
                      </a:pPr>
                      <a:r>
                        <a:rPr lang="en-US" altLang="ja-JP" sz="1200" b="1" kern="100" dirty="0">
                          <a:solidFill>
                            <a:srgbClr val="FF0000"/>
                          </a:solidFill>
                          <a:effectLst/>
                          <a:latin typeface="+mn-lt"/>
                          <a:ea typeface="游明朝" charset="-128"/>
                          <a:cs typeface="Times New Roman" charset="0"/>
                        </a:rPr>
                        <a:t>0.122</a:t>
                      </a:r>
                      <a:endParaRPr lang="ja-JP" sz="1200" b="1" kern="100" dirty="0">
                        <a:solidFill>
                          <a:srgbClr val="FF0000"/>
                        </a:solidFill>
                        <a:effectLst/>
                        <a:latin typeface="+mn-lt"/>
                        <a:ea typeface="游明朝" charset="-128"/>
                        <a:cs typeface="Times New Roman" charset="0"/>
                      </a:endParaRPr>
                    </a:p>
                  </a:txBody>
                  <a:tcPr marL="68580" marR="68580" marT="0" marB="0" anchor="ctr">
                    <a:solidFill>
                      <a:schemeClr val="bg1"/>
                    </a:solidFill>
                  </a:tcPr>
                </a:tc>
                <a:extLst>
                  <a:ext uri="{0D108BD9-81ED-4DB2-BD59-A6C34878D82A}">
                    <a16:rowId xmlns:a16="http://schemas.microsoft.com/office/drawing/2014/main" val="10009"/>
                  </a:ext>
                </a:extLst>
              </a:tr>
            </a:tbl>
          </a:graphicData>
        </a:graphic>
      </p:graphicFrame>
      <p:pic>
        <p:nvPicPr>
          <p:cNvPr id="11" name="Picture 5">
            <a:extLst>
              <a:ext uri="{FF2B5EF4-FFF2-40B4-BE49-F238E27FC236}">
                <a16:creationId xmlns:a16="http://schemas.microsoft.com/office/drawing/2014/main" id="{14FB6A1E-095B-A042-AAB6-7393465F6EB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75952" y="4342461"/>
            <a:ext cx="2565868" cy="2022827"/>
          </a:xfrm>
          <a:prstGeom prst="rect">
            <a:avLst/>
          </a:prstGeom>
        </p:spPr>
      </p:pic>
      <p:sp>
        <p:nvSpPr>
          <p:cNvPr id="12" name="テキスト ボックス 11">
            <a:extLst>
              <a:ext uri="{FF2B5EF4-FFF2-40B4-BE49-F238E27FC236}">
                <a16:creationId xmlns:a16="http://schemas.microsoft.com/office/drawing/2014/main" id="{9604ED11-6AA7-DD49-8AD8-A3270981A17B}"/>
              </a:ext>
            </a:extLst>
          </p:cNvPr>
          <p:cNvSpPr txBox="1"/>
          <p:nvPr/>
        </p:nvSpPr>
        <p:spPr>
          <a:xfrm>
            <a:off x="3093381" y="5686757"/>
            <a:ext cx="2532745" cy="369332"/>
          </a:xfrm>
          <a:prstGeom prst="rect">
            <a:avLst/>
          </a:prstGeom>
          <a:noFill/>
        </p:spPr>
        <p:txBody>
          <a:bodyPr wrap="none" rtlCol="0">
            <a:spAutoFit/>
          </a:bodyPr>
          <a:lstStyle/>
          <a:p>
            <a:r>
              <a:rPr kumimoji="1" lang="en-US" altLang="ja-JP" dirty="0"/>
              <a:t>B1=5.578 T @ 12070A</a:t>
            </a:r>
          </a:p>
        </p:txBody>
      </p:sp>
      <p:sp>
        <p:nvSpPr>
          <p:cNvPr id="13" name="フッター プレースホルダー 12">
            <a:extLst>
              <a:ext uri="{FF2B5EF4-FFF2-40B4-BE49-F238E27FC236}">
                <a16:creationId xmlns:a16="http://schemas.microsoft.com/office/drawing/2014/main" id="{40389FA2-1EE3-1446-B844-50DA5B7CEF6F}"/>
              </a:ext>
            </a:extLst>
          </p:cNvPr>
          <p:cNvSpPr>
            <a:spLocks noGrp="1"/>
          </p:cNvSpPr>
          <p:nvPr>
            <p:ph type="ftr" sz="quarter" idx="11"/>
          </p:nvPr>
        </p:nvSpPr>
        <p:spPr/>
        <p:txBody>
          <a:bodyPr/>
          <a:lstStyle/>
          <a:p>
            <a:r>
              <a:rPr lang="en-US" noProof="0"/>
              <a:t>D1 Update, T. Nakamoto, KEK</a:t>
            </a:r>
            <a:endParaRPr lang="en-GB" noProof="0"/>
          </a:p>
        </p:txBody>
      </p:sp>
      <p:sp>
        <p:nvSpPr>
          <p:cNvPr id="14" name="スライド番号プレースホルダー 13">
            <a:extLst>
              <a:ext uri="{FF2B5EF4-FFF2-40B4-BE49-F238E27FC236}">
                <a16:creationId xmlns:a16="http://schemas.microsoft.com/office/drawing/2014/main" id="{1E4E44BE-A492-EE43-9A67-4137785B5947}"/>
              </a:ext>
            </a:extLst>
          </p:cNvPr>
          <p:cNvSpPr>
            <a:spLocks noGrp="1"/>
          </p:cNvSpPr>
          <p:nvPr>
            <p:ph type="sldNum" sz="quarter" idx="12"/>
          </p:nvPr>
        </p:nvSpPr>
        <p:spPr/>
        <p:txBody>
          <a:bodyPr/>
          <a:lstStyle/>
          <a:p>
            <a:fld id="{BFDCA1C4-9514-7B4F-976F-D92F7E296653}" type="slidenum">
              <a:rPr lang="fr-FR" smtClean="0"/>
              <a:pPr/>
              <a:t>19</a:t>
            </a:fld>
            <a:endParaRPr lang="fr-FR"/>
          </a:p>
        </p:txBody>
      </p:sp>
      <mc:AlternateContent xmlns:mc="http://schemas.openxmlformats.org/markup-compatibility/2006" xmlns:a14="http://schemas.microsoft.com/office/drawing/2010/main">
        <mc:Choice Requires="a14">
          <p:graphicFrame>
            <p:nvGraphicFramePr>
              <p:cNvPr id="8" name="表 7">
                <a:extLst>
                  <a:ext uri="{FF2B5EF4-FFF2-40B4-BE49-F238E27FC236}">
                    <a16:creationId xmlns:a16="http://schemas.microsoft.com/office/drawing/2014/main" id="{13797F2C-8673-4142-84A7-B5873DE5B4BE}"/>
                  </a:ext>
                </a:extLst>
              </p:cNvPr>
              <p:cNvGraphicFramePr>
                <a:graphicFrameLocks noGrp="1"/>
              </p:cNvGraphicFramePr>
              <p:nvPr>
                <p:extLst>
                  <p:ext uri="{D42A27DB-BD31-4B8C-83A1-F6EECF244321}">
                    <p14:modId xmlns:p14="http://schemas.microsoft.com/office/powerpoint/2010/main" val="2255676720"/>
                  </p:ext>
                </p:extLst>
              </p:nvPr>
            </p:nvGraphicFramePr>
            <p:xfrm>
              <a:off x="5829441" y="1613968"/>
              <a:ext cx="3132084" cy="5137818"/>
            </p:xfrm>
            <a:graphic>
              <a:graphicData uri="http://schemas.openxmlformats.org/drawingml/2006/table">
                <a:tbl>
                  <a:tblPr firstRow="1" firstCol="1" bandRow="1">
                    <a:tableStyleId>{5C22544A-7EE6-4342-B048-85BDC9FD1C3A}</a:tableStyleId>
                  </a:tblPr>
                  <a:tblGrid>
                    <a:gridCol w="640134">
                      <a:extLst>
                        <a:ext uri="{9D8B030D-6E8A-4147-A177-3AD203B41FA5}">
                          <a16:colId xmlns:a16="http://schemas.microsoft.com/office/drawing/2014/main" val="3072779992"/>
                        </a:ext>
                      </a:extLst>
                    </a:gridCol>
                    <a:gridCol w="830650">
                      <a:extLst>
                        <a:ext uri="{9D8B030D-6E8A-4147-A177-3AD203B41FA5}">
                          <a16:colId xmlns:a16="http://schemas.microsoft.com/office/drawing/2014/main" val="1770196843"/>
                        </a:ext>
                      </a:extLst>
                    </a:gridCol>
                    <a:gridCol w="830650">
                      <a:extLst>
                        <a:ext uri="{9D8B030D-6E8A-4147-A177-3AD203B41FA5}">
                          <a16:colId xmlns:a16="http://schemas.microsoft.com/office/drawing/2014/main" val="400086161"/>
                        </a:ext>
                      </a:extLst>
                    </a:gridCol>
                    <a:gridCol w="830650">
                      <a:extLst>
                        <a:ext uri="{9D8B030D-6E8A-4147-A177-3AD203B41FA5}">
                          <a16:colId xmlns:a16="http://schemas.microsoft.com/office/drawing/2014/main" val="1232951510"/>
                        </a:ext>
                      </a:extLst>
                    </a:gridCol>
                  </a:tblGrid>
                  <a:tr h="637013">
                    <a:tc>
                      <a:txBody>
                        <a:bodyPr/>
                        <a:lstStyle/>
                        <a:p>
                          <a:pPr algn="ctr">
                            <a:spcAft>
                              <a:spcPts val="0"/>
                            </a:spcAft>
                          </a:pPr>
                          <a:endParaRPr lang="en-US" sz="1400" kern="1400" dirty="0">
                            <a:effectLst/>
                            <a:latin typeface="+mn-lt"/>
                            <a:ea typeface="Times New Roman" charset="0"/>
                            <a:cs typeface="Times New Roman" charset="0"/>
                          </a:endParaRPr>
                        </a:p>
                      </a:txBody>
                      <a:tcPr marL="68580" marR="68580" marT="0" marB="0"/>
                    </a:tc>
                    <a:tc gridSpan="2">
                      <a:txBody>
                        <a:bodyPr/>
                        <a:lstStyle/>
                        <a:p>
                          <a:pPr algn="ctr">
                            <a:spcAft>
                              <a:spcPts val="0"/>
                            </a:spcAft>
                          </a:pPr>
                          <a:r>
                            <a:rPr lang="en-US" sz="1400" kern="1400" dirty="0">
                              <a:effectLst/>
                              <a:latin typeface="+mn-lt"/>
                              <a:ea typeface="Times New Roman" charset="0"/>
                              <a:cs typeface="Times New Roman" charset="0"/>
                            </a:rPr>
                            <a:t>Acceptance criteria</a:t>
                          </a:r>
                        </a:p>
                      </a:txBody>
                      <a:tcPr marL="68580" marR="68580" marT="0" marB="0"/>
                    </a:tc>
                    <a:tc hMerge="1">
                      <a:txBody>
                        <a:bodyPr/>
                        <a:lstStyle/>
                        <a:p>
                          <a:pPr algn="ctr">
                            <a:spcAft>
                              <a:spcPts val="0"/>
                            </a:spcAft>
                          </a:pPr>
                          <a:endParaRPr lang="en-US" sz="1600" kern="1400" dirty="0">
                            <a:effectLst/>
                            <a:latin typeface="Calibri" charset="0"/>
                            <a:ea typeface="Times New Roman" charset="0"/>
                            <a:cs typeface="Times New Roman" charset="0"/>
                          </a:endParaRPr>
                        </a:p>
                      </a:txBody>
                      <a:tcPr marL="68580" marR="68580" marT="0" marB="0"/>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1400" kern="1400" dirty="0">
                              <a:effectLst/>
                              <a:latin typeface="Calibri" charset="0"/>
                              <a:ea typeface="Times New Roman" charset="0"/>
                              <a:cs typeface="Times New Roman" charset="0"/>
                            </a:rPr>
                            <a:t>Expected total integral</a:t>
                          </a:r>
                        </a:p>
                      </a:txBody>
                      <a:tcPr marL="68580" marR="68580" marT="0" marB="0"/>
                    </a:tc>
                    <a:extLst>
                      <a:ext uri="{0D108BD9-81ED-4DB2-BD59-A6C34878D82A}">
                        <a16:rowId xmlns:a16="http://schemas.microsoft.com/office/drawing/2014/main" val="3588900842"/>
                      </a:ext>
                    </a:extLst>
                  </a:tr>
                  <a:tr h="131801">
                    <a:tc>
                      <a:txBody>
                        <a:bodyPr/>
                        <a:lstStyle/>
                        <a:p>
                          <a:pPr algn="ctr">
                            <a:spcAft>
                              <a:spcPts val="0"/>
                            </a:spcAft>
                          </a:pPr>
                          <a:r>
                            <a:rPr lang="en-GB" sz="1400" kern="1400">
                              <a:effectLst/>
                              <a:latin typeface="+mn-lt"/>
                            </a:rPr>
                            <a:t> </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LL</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UL</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kern="1400" dirty="0">
                              <a:effectLst/>
                              <a:latin typeface="+mn-lt"/>
                              <a:ea typeface="Times New Roman" charset="0"/>
                              <a:cs typeface="Times New Roman" charset="0"/>
                            </a:rPr>
                            <a:t>v. 7.1.0</a:t>
                          </a:r>
                        </a:p>
                      </a:txBody>
                      <a:tcPr marL="68580" marR="68580" marT="0" marB="0"/>
                    </a:tc>
                    <a:extLst>
                      <a:ext uri="{0D108BD9-81ED-4DB2-BD59-A6C34878D82A}">
                        <a16:rowId xmlns:a16="http://schemas.microsoft.com/office/drawing/2014/main" val="3620406291"/>
                      </a:ext>
                    </a:extLst>
                  </a:tr>
                  <a:tr h="2123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2</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-0.800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0.800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3146241995"/>
                      </a:ext>
                    </a:extLst>
                  </a:tr>
                  <a:tr h="2305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3</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-2.900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2.900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14:m>
                            <m:oMathPara xmlns:m="http://schemas.openxmlformats.org/officeDocument/2006/math">
                              <m:oMathParaPr>
                                <m:jc m:val="centerGroup"/>
                              </m:oMathParaPr>
                              <m:oMath xmlns:m="http://schemas.openxmlformats.org/officeDocument/2006/math">
                                <m:sSubSup>
                                  <m:sSubSupPr>
                                    <m:ctrlPr>
                                      <a:rPr lang="en-US" sz="1400" b="1" i="1" kern="1400" smtClean="0">
                                        <a:effectLst/>
                                        <a:latin typeface="Cambria Math" panose="02040503050406030204" pitchFamily="18" charset="0"/>
                                        <a:ea typeface="Times New Roman" charset="0"/>
                                        <a:cs typeface="Times New Roman" charset="0"/>
                                      </a:rPr>
                                    </m:ctrlPr>
                                  </m:sSubSupPr>
                                  <m:e>
                                    <m:r>
                                      <a:rPr lang="en-US" sz="1400" b="1" i="1" kern="1400" smtClean="0">
                                        <a:effectLst/>
                                        <a:latin typeface="Cambria Math" panose="02040503050406030204" pitchFamily="18" charset="0"/>
                                        <a:ea typeface="Times New Roman" charset="0"/>
                                        <a:cs typeface="Times New Roman" charset="0"/>
                                      </a:rPr>
                                      <m:t>𝟎</m:t>
                                    </m:r>
                                    <m:r>
                                      <a:rPr lang="en-US" sz="1400" b="1" i="1" kern="1400" smtClean="0">
                                        <a:effectLst/>
                                        <a:latin typeface="Cambria Math" panose="02040503050406030204" pitchFamily="18" charset="0"/>
                                        <a:ea typeface="Times New Roman" charset="0"/>
                                        <a:cs typeface="Times New Roman" charset="0"/>
                                      </a:rPr>
                                      <m:t>.</m:t>
                                    </m:r>
                                    <m:r>
                                      <a:rPr lang="en-US" sz="1400" b="1" i="1" kern="1400" smtClean="0">
                                        <a:effectLst/>
                                        <a:latin typeface="Cambria Math" panose="02040503050406030204" pitchFamily="18" charset="0"/>
                                        <a:ea typeface="Times New Roman" charset="0"/>
                                        <a:cs typeface="Times New Roman" charset="0"/>
                                      </a:rPr>
                                      <m:t>𝟎𝟏</m:t>
                                    </m:r>
                                  </m:e>
                                  <m:sub>
                                    <m:r>
                                      <a:rPr lang="en-US" sz="1400" b="1" i="1" kern="1400" smtClean="0">
                                        <a:effectLst/>
                                        <a:latin typeface="Cambria Math" panose="02040503050406030204" pitchFamily="18" charset="0"/>
                                        <a:ea typeface="Times New Roman" charset="0"/>
                                        <a:cs typeface="Times New Roman" charset="0"/>
                                      </a:rPr>
                                      <m:t>−</m:t>
                                    </m:r>
                                    <m:r>
                                      <a:rPr lang="en-US" sz="1400" b="1" i="1" kern="1400" smtClean="0">
                                        <a:effectLst/>
                                        <a:latin typeface="Cambria Math" panose="02040503050406030204" pitchFamily="18" charset="0"/>
                                        <a:ea typeface="Times New Roman" charset="0"/>
                                        <a:cs typeface="Times New Roman" charset="0"/>
                                      </a:rPr>
                                      <m:t>𝟏</m:t>
                                    </m:r>
                                    <m:r>
                                      <a:rPr lang="en-US" sz="1400" b="1" i="1" kern="1400" smtClean="0">
                                        <a:effectLst/>
                                        <a:latin typeface="Cambria Math" panose="02040503050406030204" pitchFamily="18" charset="0"/>
                                        <a:ea typeface="Times New Roman" charset="0"/>
                                        <a:cs typeface="Times New Roman" charset="0"/>
                                      </a:rPr>
                                      <m:t>.</m:t>
                                    </m:r>
                                    <m:r>
                                      <a:rPr lang="en-US" sz="1400" b="1" i="1" kern="1400" smtClean="0">
                                        <a:effectLst/>
                                        <a:latin typeface="Cambria Math" panose="02040503050406030204" pitchFamily="18" charset="0"/>
                                        <a:ea typeface="Times New Roman" charset="0"/>
                                        <a:cs typeface="Times New Roman" charset="0"/>
                                      </a:rPr>
                                      <m:t>𝟎𝟔</m:t>
                                    </m:r>
                                  </m:sub>
                                  <m:sup>
                                    <m:r>
                                      <a:rPr lang="en-US" sz="1400" b="1" i="1" kern="1400" smtClean="0">
                                        <a:effectLst/>
                                        <a:latin typeface="Cambria Math" panose="02040503050406030204" pitchFamily="18" charset="0"/>
                                        <a:ea typeface="Times New Roman" charset="0"/>
                                        <a:cs typeface="Times New Roman" charset="0"/>
                                      </a:rPr>
                                      <m:t>+</m:t>
                                    </m:r>
                                    <m:r>
                                      <a:rPr lang="en-US" sz="1400" b="1" i="1" kern="1400" smtClean="0">
                                        <a:effectLst/>
                                        <a:latin typeface="Cambria Math" panose="02040503050406030204" pitchFamily="18" charset="0"/>
                                        <a:ea typeface="Times New Roman" charset="0"/>
                                        <a:cs typeface="Times New Roman" charset="0"/>
                                      </a:rPr>
                                      <m:t>𝟏</m:t>
                                    </m:r>
                                    <m:r>
                                      <a:rPr lang="en-US" sz="1400" b="1" i="1" kern="1400" smtClean="0">
                                        <a:effectLst/>
                                        <a:latin typeface="Cambria Math" panose="02040503050406030204" pitchFamily="18" charset="0"/>
                                        <a:ea typeface="Times New Roman" charset="0"/>
                                        <a:cs typeface="Times New Roman" charset="0"/>
                                      </a:rPr>
                                      <m:t>.</m:t>
                                    </m:r>
                                    <m:r>
                                      <a:rPr lang="en-US" sz="1400" b="1" i="1" kern="1400" smtClean="0">
                                        <a:effectLst/>
                                        <a:latin typeface="Cambria Math" panose="02040503050406030204" pitchFamily="18" charset="0"/>
                                        <a:ea typeface="Times New Roman" charset="0"/>
                                        <a:cs typeface="Times New Roman" charset="0"/>
                                      </a:rPr>
                                      <m:t>𝟔𝟏</m:t>
                                    </m:r>
                                  </m:sup>
                                </m:sSubSup>
                              </m:oMath>
                            </m:oMathPara>
                          </a14:m>
                          <a:endParaRPr lang="en-US" sz="1400" b="1" kern="1400" baseline="0" dirty="0">
                            <a:effectLst/>
                            <a:latin typeface="+mn-lt"/>
                            <a:ea typeface="Times New Roman" charset="0"/>
                            <a:cs typeface="Times New Roman" charset="0"/>
                          </a:endParaRPr>
                        </a:p>
                      </a:txBody>
                      <a:tcPr marL="68580" marR="68580" marT="0" marB="0"/>
                    </a:tc>
                    <a:extLst>
                      <a:ext uri="{0D108BD9-81ED-4DB2-BD59-A6C34878D82A}">
                        <a16:rowId xmlns:a16="http://schemas.microsoft.com/office/drawing/2014/main" val="4292940085"/>
                      </a:ext>
                    </a:extLst>
                  </a:tr>
                  <a:tr h="2123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4</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0.500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3965464165"/>
                      </a:ext>
                    </a:extLst>
                  </a:tr>
                  <a:tr h="2123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5</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-1.500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1.500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0.19</a:t>
                          </a:r>
                        </a:p>
                      </a:txBody>
                      <a:tcPr marL="68580" marR="68580" marT="0" marB="0"/>
                    </a:tc>
                    <a:extLst>
                      <a:ext uri="{0D108BD9-81ED-4DB2-BD59-A6C34878D82A}">
                        <a16:rowId xmlns:a16="http://schemas.microsoft.com/office/drawing/2014/main" val="2460280650"/>
                      </a:ext>
                    </a:extLst>
                  </a:tr>
                  <a:tr h="2123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6</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-0.240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0.240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-0.01</a:t>
                          </a:r>
                        </a:p>
                      </a:txBody>
                      <a:tcPr marL="68580" marR="68580" marT="0" marB="0"/>
                    </a:tc>
                    <a:extLst>
                      <a:ext uri="{0D108BD9-81ED-4DB2-BD59-A6C34878D82A}">
                        <a16:rowId xmlns:a16="http://schemas.microsoft.com/office/drawing/2014/main" val="3635572878"/>
                      </a:ext>
                    </a:extLst>
                  </a:tr>
                  <a:tr h="2123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7</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-0.660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0.660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solidFill>
                                <a:schemeClr val="tx1"/>
                              </a:solidFill>
                              <a:effectLst/>
                              <a:latin typeface="+mn-lt"/>
                              <a:ea typeface="Times New Roman" charset="0"/>
                              <a:cs typeface="Times New Roman" charset="0"/>
                            </a:rPr>
                            <a:t>-0.63</a:t>
                          </a:r>
                        </a:p>
                      </a:txBody>
                      <a:tcPr marL="68580" marR="68580" marT="0" marB="0"/>
                    </a:tc>
                    <a:extLst>
                      <a:ext uri="{0D108BD9-81ED-4DB2-BD59-A6C34878D82A}">
                        <a16:rowId xmlns:a16="http://schemas.microsoft.com/office/drawing/2014/main" val="2490520015"/>
                      </a:ext>
                    </a:extLst>
                  </a:tr>
                  <a:tr h="2123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8</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-0.110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0.110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-0.01</a:t>
                          </a:r>
                        </a:p>
                      </a:txBody>
                      <a:tcPr marL="68580" marR="68580" marT="0" marB="0"/>
                    </a:tc>
                    <a:extLst>
                      <a:ext uri="{0D108BD9-81ED-4DB2-BD59-A6C34878D82A}">
                        <a16:rowId xmlns:a16="http://schemas.microsoft.com/office/drawing/2014/main" val="2836139209"/>
                      </a:ext>
                    </a:extLst>
                  </a:tr>
                  <a:tr h="2123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9</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-0.22</a:t>
                          </a:r>
                        </a:p>
                      </a:txBody>
                      <a:tcPr marL="68580" marR="68580" marT="0" marB="0"/>
                    </a:tc>
                    <a:extLst>
                      <a:ext uri="{0D108BD9-81ED-4DB2-BD59-A6C34878D82A}">
                        <a16:rowId xmlns:a16="http://schemas.microsoft.com/office/drawing/2014/main" val="4253035002"/>
                      </a:ext>
                    </a:extLst>
                  </a:tr>
                  <a:tr h="2123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10</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-0.030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0.030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2329823194"/>
                      </a:ext>
                    </a:extLst>
                  </a:tr>
                  <a:tr h="21233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11</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-0.076</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0.076</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solidFill>
                                <a:srgbClr val="00B050"/>
                              </a:solidFill>
                              <a:effectLst/>
                              <a:latin typeface="+mn-lt"/>
                              <a:ea typeface="Times New Roman" charset="0"/>
                              <a:cs typeface="Times New Roman" charset="0"/>
                            </a:rPr>
                            <a:t>-0.31</a:t>
                          </a:r>
                        </a:p>
                      </a:txBody>
                      <a:tcPr marL="68580" marR="68580" marT="0" marB="0"/>
                    </a:tc>
                    <a:extLst>
                      <a:ext uri="{0D108BD9-81ED-4DB2-BD59-A6C34878D82A}">
                        <a16:rowId xmlns:a16="http://schemas.microsoft.com/office/drawing/2014/main" val="2300313316"/>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2</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-0.800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0.800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-0.02</a:t>
                          </a:r>
                        </a:p>
                      </a:txBody>
                      <a:tcPr marL="68580" marR="68580" marT="0" marB="0"/>
                    </a:tc>
                    <a:extLst>
                      <a:ext uri="{0D108BD9-81ED-4DB2-BD59-A6C34878D82A}">
                        <a16:rowId xmlns:a16="http://schemas.microsoft.com/office/drawing/2014/main" val="1324165147"/>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3</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-2.900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2.900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1.61</a:t>
                          </a:r>
                        </a:p>
                      </a:txBody>
                      <a:tcPr marL="68580" marR="68580" marT="0" marB="0"/>
                    </a:tc>
                    <a:extLst>
                      <a:ext uri="{0D108BD9-81ED-4DB2-BD59-A6C34878D82A}">
                        <a16:rowId xmlns:a16="http://schemas.microsoft.com/office/drawing/2014/main" val="2895389423"/>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4</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3778040691"/>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5</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-1.500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1.500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-0.14</a:t>
                          </a:r>
                        </a:p>
                      </a:txBody>
                      <a:tcPr marL="68580" marR="68580" marT="0" marB="0"/>
                    </a:tc>
                    <a:extLst>
                      <a:ext uri="{0D108BD9-81ED-4DB2-BD59-A6C34878D82A}">
                        <a16:rowId xmlns:a16="http://schemas.microsoft.com/office/drawing/2014/main" val="4211210497"/>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6</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-0.240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0.240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2155837048"/>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7</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-0.660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0.660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0.14</a:t>
                          </a:r>
                        </a:p>
                      </a:txBody>
                      <a:tcPr marL="68580" marR="68580" marT="0" marB="0"/>
                    </a:tc>
                    <a:extLst>
                      <a:ext uri="{0D108BD9-81ED-4DB2-BD59-A6C34878D82A}">
                        <a16:rowId xmlns:a16="http://schemas.microsoft.com/office/drawing/2014/main" val="234643645"/>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8</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-0.110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0.110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-0.01</a:t>
                          </a:r>
                        </a:p>
                      </a:txBody>
                      <a:tcPr marL="68580" marR="68580" marT="0" marB="0"/>
                    </a:tc>
                    <a:extLst>
                      <a:ext uri="{0D108BD9-81ED-4DB2-BD59-A6C34878D82A}">
                        <a16:rowId xmlns:a16="http://schemas.microsoft.com/office/drawing/2014/main" val="673126615"/>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9</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-0.03</a:t>
                          </a:r>
                        </a:p>
                      </a:txBody>
                      <a:tcPr marL="68580" marR="68580" marT="0" marB="0"/>
                    </a:tc>
                    <a:extLst>
                      <a:ext uri="{0D108BD9-81ED-4DB2-BD59-A6C34878D82A}">
                        <a16:rowId xmlns:a16="http://schemas.microsoft.com/office/drawing/2014/main" val="4053511262"/>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10</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-0.030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0.030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54484994"/>
                      </a:ext>
                    </a:extLst>
                  </a:tr>
                  <a:tr h="212338">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11</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-0.076</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0.076</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0.02</a:t>
                          </a:r>
                        </a:p>
                      </a:txBody>
                      <a:tcPr marL="68580" marR="68580" marT="0" marB="0"/>
                    </a:tc>
                    <a:extLst>
                      <a:ext uri="{0D108BD9-81ED-4DB2-BD59-A6C34878D82A}">
                        <a16:rowId xmlns:a16="http://schemas.microsoft.com/office/drawing/2014/main" val="1419398422"/>
                      </a:ext>
                    </a:extLst>
                  </a:tr>
                </a:tbl>
              </a:graphicData>
            </a:graphic>
          </p:graphicFrame>
        </mc:Choice>
        <mc:Fallback xmlns="">
          <p:graphicFrame>
            <p:nvGraphicFramePr>
              <p:cNvPr id="8" name="表 7">
                <a:extLst>
                  <a:ext uri="{FF2B5EF4-FFF2-40B4-BE49-F238E27FC236}">
                    <a16:creationId xmlns:a16="http://schemas.microsoft.com/office/drawing/2014/main" id="{13797F2C-8673-4142-84A7-B5873DE5B4BE}"/>
                  </a:ext>
                </a:extLst>
              </p:cNvPr>
              <p:cNvGraphicFramePr>
                <a:graphicFrameLocks noGrp="1"/>
              </p:cNvGraphicFramePr>
              <p:nvPr>
                <p:extLst>
                  <p:ext uri="{D42A27DB-BD31-4B8C-83A1-F6EECF244321}">
                    <p14:modId xmlns:p14="http://schemas.microsoft.com/office/powerpoint/2010/main" val="2255676720"/>
                  </p:ext>
                </p:extLst>
              </p:nvPr>
            </p:nvGraphicFramePr>
            <p:xfrm>
              <a:off x="5829441" y="1613968"/>
              <a:ext cx="3132084" cy="5138928"/>
            </p:xfrm>
            <a:graphic>
              <a:graphicData uri="http://schemas.openxmlformats.org/drawingml/2006/table">
                <a:tbl>
                  <a:tblPr firstRow="1" firstCol="1" bandRow="1">
                    <a:tableStyleId>{5C22544A-7EE6-4342-B048-85BDC9FD1C3A}</a:tableStyleId>
                  </a:tblPr>
                  <a:tblGrid>
                    <a:gridCol w="640134">
                      <a:extLst>
                        <a:ext uri="{9D8B030D-6E8A-4147-A177-3AD203B41FA5}">
                          <a16:colId xmlns:a16="http://schemas.microsoft.com/office/drawing/2014/main" val="3072779992"/>
                        </a:ext>
                      </a:extLst>
                    </a:gridCol>
                    <a:gridCol w="830650">
                      <a:extLst>
                        <a:ext uri="{9D8B030D-6E8A-4147-A177-3AD203B41FA5}">
                          <a16:colId xmlns:a16="http://schemas.microsoft.com/office/drawing/2014/main" val="1770196843"/>
                        </a:ext>
                      </a:extLst>
                    </a:gridCol>
                    <a:gridCol w="830650">
                      <a:extLst>
                        <a:ext uri="{9D8B030D-6E8A-4147-A177-3AD203B41FA5}">
                          <a16:colId xmlns:a16="http://schemas.microsoft.com/office/drawing/2014/main" val="400086161"/>
                        </a:ext>
                      </a:extLst>
                    </a:gridCol>
                    <a:gridCol w="830650">
                      <a:extLst>
                        <a:ext uri="{9D8B030D-6E8A-4147-A177-3AD203B41FA5}">
                          <a16:colId xmlns:a16="http://schemas.microsoft.com/office/drawing/2014/main" val="1232951510"/>
                        </a:ext>
                      </a:extLst>
                    </a:gridCol>
                  </a:tblGrid>
                  <a:tr h="640080">
                    <a:tc>
                      <a:txBody>
                        <a:bodyPr/>
                        <a:lstStyle/>
                        <a:p>
                          <a:pPr algn="ctr">
                            <a:spcAft>
                              <a:spcPts val="0"/>
                            </a:spcAft>
                          </a:pPr>
                          <a:endParaRPr lang="en-US" sz="1400" kern="1400" dirty="0">
                            <a:effectLst/>
                            <a:latin typeface="+mn-lt"/>
                            <a:ea typeface="Times New Roman" charset="0"/>
                            <a:cs typeface="Times New Roman" charset="0"/>
                          </a:endParaRPr>
                        </a:p>
                      </a:txBody>
                      <a:tcPr marL="68580" marR="68580" marT="0" marB="0"/>
                    </a:tc>
                    <a:tc gridSpan="2">
                      <a:txBody>
                        <a:bodyPr/>
                        <a:lstStyle/>
                        <a:p>
                          <a:pPr algn="ctr">
                            <a:spcAft>
                              <a:spcPts val="0"/>
                            </a:spcAft>
                          </a:pPr>
                          <a:r>
                            <a:rPr lang="en-US" sz="1400" kern="1400" dirty="0">
                              <a:effectLst/>
                              <a:latin typeface="+mn-lt"/>
                              <a:ea typeface="Times New Roman" charset="0"/>
                              <a:cs typeface="Times New Roman" charset="0"/>
                            </a:rPr>
                            <a:t>Acceptance criteria</a:t>
                          </a:r>
                        </a:p>
                      </a:txBody>
                      <a:tcPr marL="68580" marR="68580" marT="0" marB="0"/>
                    </a:tc>
                    <a:tc hMerge="1">
                      <a:txBody>
                        <a:bodyPr/>
                        <a:lstStyle/>
                        <a:p>
                          <a:pPr algn="ctr">
                            <a:spcAft>
                              <a:spcPts val="0"/>
                            </a:spcAft>
                          </a:pPr>
                          <a:endParaRPr lang="en-US" sz="1600" kern="1400" dirty="0">
                            <a:effectLst/>
                            <a:latin typeface="Calibri" charset="0"/>
                            <a:ea typeface="Times New Roman" charset="0"/>
                            <a:cs typeface="Times New Roman" charset="0"/>
                          </a:endParaRPr>
                        </a:p>
                      </a:txBody>
                      <a:tcPr marL="68580" marR="68580" marT="0" marB="0"/>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ja-JP" sz="1400" kern="1400" dirty="0">
                              <a:effectLst/>
                              <a:latin typeface="Calibri" charset="0"/>
                              <a:ea typeface="Times New Roman" charset="0"/>
                              <a:cs typeface="Times New Roman" charset="0"/>
                            </a:rPr>
                            <a:t>Expected total integral</a:t>
                          </a:r>
                        </a:p>
                      </a:txBody>
                      <a:tcPr marL="68580" marR="68580" marT="0" marB="0"/>
                    </a:tc>
                    <a:extLst>
                      <a:ext uri="{0D108BD9-81ED-4DB2-BD59-A6C34878D82A}">
                        <a16:rowId xmlns:a16="http://schemas.microsoft.com/office/drawing/2014/main" val="3588900842"/>
                      </a:ext>
                    </a:extLst>
                  </a:tr>
                  <a:tr h="213360">
                    <a:tc>
                      <a:txBody>
                        <a:bodyPr/>
                        <a:lstStyle/>
                        <a:p>
                          <a:pPr algn="ctr">
                            <a:spcAft>
                              <a:spcPts val="0"/>
                            </a:spcAft>
                          </a:pPr>
                          <a:r>
                            <a:rPr lang="en-GB" sz="1400" kern="1400">
                              <a:effectLst/>
                              <a:latin typeface="+mn-lt"/>
                            </a:rPr>
                            <a:t> </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LL</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UL</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kern="1400" dirty="0">
                              <a:effectLst/>
                              <a:latin typeface="+mn-lt"/>
                              <a:ea typeface="Times New Roman" charset="0"/>
                              <a:cs typeface="Times New Roman" charset="0"/>
                            </a:rPr>
                            <a:t>v. 7.1.0</a:t>
                          </a:r>
                        </a:p>
                      </a:txBody>
                      <a:tcPr marL="68580" marR="68580" marT="0" marB="0"/>
                    </a:tc>
                    <a:extLst>
                      <a:ext uri="{0D108BD9-81ED-4DB2-BD59-A6C34878D82A}">
                        <a16:rowId xmlns:a16="http://schemas.microsoft.com/office/drawing/2014/main" val="3620406291"/>
                      </a:ext>
                    </a:extLst>
                  </a:tr>
                  <a:tr h="213360">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2</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-0.800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0.800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3146241995"/>
                      </a:ext>
                    </a:extLst>
                  </a:tr>
                  <a:tr h="231648">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3</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-2.900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2.900</a:t>
                          </a:r>
                          <a:endParaRPr lang="en-US" sz="1400" kern="1400" dirty="0">
                            <a:effectLst/>
                            <a:latin typeface="+mn-lt"/>
                            <a:ea typeface="Times New Roman" charset="0"/>
                            <a:cs typeface="Times New Roman" charset="0"/>
                          </a:endParaRPr>
                        </a:p>
                      </a:txBody>
                      <a:tcPr marL="68580" marR="68580" marT="0" marB="0"/>
                    </a:tc>
                    <a:tc>
                      <a:txBody>
                        <a:bodyPr/>
                        <a:lstStyle/>
                        <a:p>
                          <a:endParaRPr lang="ja-JP"/>
                        </a:p>
                      </a:txBody>
                      <a:tcPr marL="68580" marR="68580" marT="0" marB="0">
                        <a:blipFill>
                          <a:blip r:embed="rId4"/>
                          <a:stretch>
                            <a:fillRect l="-275758" t="-494444" r="-3030" b="-1727778"/>
                          </a:stretch>
                        </a:blipFill>
                      </a:tcPr>
                    </a:tc>
                    <a:extLst>
                      <a:ext uri="{0D108BD9-81ED-4DB2-BD59-A6C34878D82A}">
                        <a16:rowId xmlns:a16="http://schemas.microsoft.com/office/drawing/2014/main" val="4292940085"/>
                      </a:ext>
                    </a:extLst>
                  </a:tr>
                  <a:tr h="213360">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4</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0.500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3965464165"/>
                      </a:ext>
                    </a:extLst>
                  </a:tr>
                  <a:tr h="213360">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5</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-1.500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1.500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0.19</a:t>
                          </a:r>
                        </a:p>
                      </a:txBody>
                      <a:tcPr marL="68580" marR="68580" marT="0" marB="0"/>
                    </a:tc>
                    <a:extLst>
                      <a:ext uri="{0D108BD9-81ED-4DB2-BD59-A6C34878D82A}">
                        <a16:rowId xmlns:a16="http://schemas.microsoft.com/office/drawing/2014/main" val="2460280650"/>
                      </a:ext>
                    </a:extLst>
                  </a:tr>
                  <a:tr h="213360">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6</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-0.240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0.240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-0.01</a:t>
                          </a:r>
                        </a:p>
                      </a:txBody>
                      <a:tcPr marL="68580" marR="68580" marT="0" marB="0"/>
                    </a:tc>
                    <a:extLst>
                      <a:ext uri="{0D108BD9-81ED-4DB2-BD59-A6C34878D82A}">
                        <a16:rowId xmlns:a16="http://schemas.microsoft.com/office/drawing/2014/main" val="3635572878"/>
                      </a:ext>
                    </a:extLst>
                  </a:tr>
                  <a:tr h="213360">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7</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-0.660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0.660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solidFill>
                                <a:schemeClr val="tx1"/>
                              </a:solidFill>
                              <a:effectLst/>
                              <a:latin typeface="+mn-lt"/>
                              <a:ea typeface="Times New Roman" charset="0"/>
                              <a:cs typeface="Times New Roman" charset="0"/>
                            </a:rPr>
                            <a:t>-0.63</a:t>
                          </a:r>
                        </a:p>
                      </a:txBody>
                      <a:tcPr marL="68580" marR="68580" marT="0" marB="0"/>
                    </a:tc>
                    <a:extLst>
                      <a:ext uri="{0D108BD9-81ED-4DB2-BD59-A6C34878D82A}">
                        <a16:rowId xmlns:a16="http://schemas.microsoft.com/office/drawing/2014/main" val="2490520015"/>
                      </a:ext>
                    </a:extLst>
                  </a:tr>
                  <a:tr h="213360">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8</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-0.110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0.110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-0.01</a:t>
                          </a:r>
                        </a:p>
                      </a:txBody>
                      <a:tcPr marL="68580" marR="68580" marT="0" marB="0"/>
                    </a:tc>
                    <a:extLst>
                      <a:ext uri="{0D108BD9-81ED-4DB2-BD59-A6C34878D82A}">
                        <a16:rowId xmlns:a16="http://schemas.microsoft.com/office/drawing/2014/main" val="2836139209"/>
                      </a:ext>
                    </a:extLst>
                  </a:tr>
                  <a:tr h="213360">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9</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-0.22</a:t>
                          </a:r>
                        </a:p>
                      </a:txBody>
                      <a:tcPr marL="68580" marR="68580" marT="0" marB="0"/>
                    </a:tc>
                    <a:extLst>
                      <a:ext uri="{0D108BD9-81ED-4DB2-BD59-A6C34878D82A}">
                        <a16:rowId xmlns:a16="http://schemas.microsoft.com/office/drawing/2014/main" val="4253035002"/>
                      </a:ext>
                    </a:extLst>
                  </a:tr>
                  <a:tr h="213360">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10</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-0.030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0.030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2329823194"/>
                      </a:ext>
                    </a:extLst>
                  </a:tr>
                  <a:tr h="213360">
                    <a:tc>
                      <a:txBody>
                        <a:bodyPr/>
                        <a:lstStyle/>
                        <a:p>
                          <a:pPr algn="ctr">
                            <a:spcAft>
                              <a:spcPts val="0"/>
                            </a:spcAft>
                          </a:pPr>
                          <a:r>
                            <a:rPr lang="en-GB" sz="1400" kern="1400" dirty="0">
                              <a:solidFill>
                                <a:srgbClr val="008F00"/>
                              </a:solidFill>
                              <a:effectLst/>
                              <a:latin typeface="+mn-lt"/>
                            </a:rPr>
                            <a:t>b</a:t>
                          </a:r>
                          <a:r>
                            <a:rPr lang="en-GB" sz="1400" kern="1400" baseline="-25000" dirty="0">
                              <a:solidFill>
                                <a:srgbClr val="008F00"/>
                              </a:solidFill>
                              <a:effectLst/>
                              <a:latin typeface="+mn-lt"/>
                            </a:rPr>
                            <a:t>11</a:t>
                          </a:r>
                          <a:endParaRPr lang="en-US" sz="1400" kern="1400" dirty="0">
                            <a:solidFill>
                              <a:srgbClr val="008F00"/>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-0.076</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0.076</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solidFill>
                                <a:srgbClr val="00B050"/>
                              </a:solidFill>
                              <a:effectLst/>
                              <a:latin typeface="+mn-lt"/>
                              <a:ea typeface="Times New Roman" charset="0"/>
                              <a:cs typeface="Times New Roman" charset="0"/>
                            </a:rPr>
                            <a:t>-0.31</a:t>
                          </a:r>
                        </a:p>
                      </a:txBody>
                      <a:tcPr marL="68580" marR="68580" marT="0" marB="0"/>
                    </a:tc>
                    <a:extLst>
                      <a:ext uri="{0D108BD9-81ED-4DB2-BD59-A6C34878D82A}">
                        <a16:rowId xmlns:a16="http://schemas.microsoft.com/office/drawing/2014/main" val="2300313316"/>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2</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-0.800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0.800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-0.02</a:t>
                          </a:r>
                        </a:p>
                      </a:txBody>
                      <a:tcPr marL="68580" marR="68580" marT="0" marB="0"/>
                    </a:tc>
                    <a:extLst>
                      <a:ext uri="{0D108BD9-81ED-4DB2-BD59-A6C34878D82A}">
                        <a16:rowId xmlns:a16="http://schemas.microsoft.com/office/drawing/2014/main" val="1324165147"/>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3</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-2.900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2.900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1.61</a:t>
                          </a:r>
                        </a:p>
                      </a:txBody>
                      <a:tcPr marL="68580" marR="68580" marT="0" marB="0"/>
                    </a:tc>
                    <a:extLst>
                      <a:ext uri="{0D108BD9-81ED-4DB2-BD59-A6C34878D82A}">
                        <a16:rowId xmlns:a16="http://schemas.microsoft.com/office/drawing/2014/main" val="2895389423"/>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4</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3778040691"/>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5</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-1.500</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1.500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-0.14</a:t>
                          </a:r>
                        </a:p>
                      </a:txBody>
                      <a:tcPr marL="68580" marR="68580" marT="0" marB="0"/>
                    </a:tc>
                    <a:extLst>
                      <a:ext uri="{0D108BD9-81ED-4DB2-BD59-A6C34878D82A}">
                        <a16:rowId xmlns:a16="http://schemas.microsoft.com/office/drawing/2014/main" val="4211210497"/>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6</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-0.240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0.240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2155837048"/>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7</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-0.660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0.660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0.14</a:t>
                          </a:r>
                        </a:p>
                      </a:txBody>
                      <a:tcPr marL="68580" marR="68580" marT="0" marB="0"/>
                    </a:tc>
                    <a:extLst>
                      <a:ext uri="{0D108BD9-81ED-4DB2-BD59-A6C34878D82A}">
                        <a16:rowId xmlns:a16="http://schemas.microsoft.com/office/drawing/2014/main" val="234643645"/>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8</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-0.110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0.110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-0.01</a:t>
                          </a:r>
                        </a:p>
                      </a:txBody>
                      <a:tcPr marL="68580" marR="68580" marT="0" marB="0"/>
                    </a:tc>
                    <a:extLst>
                      <a:ext uri="{0D108BD9-81ED-4DB2-BD59-A6C34878D82A}">
                        <a16:rowId xmlns:a16="http://schemas.microsoft.com/office/drawing/2014/main" val="673126615"/>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9</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0.260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-0.03</a:t>
                          </a:r>
                        </a:p>
                      </a:txBody>
                      <a:tcPr marL="68580" marR="68580" marT="0" marB="0"/>
                    </a:tc>
                    <a:extLst>
                      <a:ext uri="{0D108BD9-81ED-4DB2-BD59-A6C34878D82A}">
                        <a16:rowId xmlns:a16="http://schemas.microsoft.com/office/drawing/2014/main" val="4053511262"/>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10</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-0.030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0.030</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0.00</a:t>
                          </a:r>
                        </a:p>
                      </a:txBody>
                      <a:tcPr marL="68580" marR="68580" marT="0" marB="0"/>
                    </a:tc>
                    <a:extLst>
                      <a:ext uri="{0D108BD9-81ED-4DB2-BD59-A6C34878D82A}">
                        <a16:rowId xmlns:a16="http://schemas.microsoft.com/office/drawing/2014/main" val="54484994"/>
                      </a:ext>
                    </a:extLst>
                  </a:tr>
                  <a:tr h="213360">
                    <a:tc>
                      <a:txBody>
                        <a:bodyPr/>
                        <a:lstStyle/>
                        <a:p>
                          <a:pPr algn="ctr">
                            <a:spcAft>
                              <a:spcPts val="0"/>
                            </a:spcAft>
                          </a:pPr>
                          <a:r>
                            <a:rPr lang="en-GB" sz="1400" kern="1400" dirty="0">
                              <a:solidFill>
                                <a:srgbClr val="9437FF"/>
                              </a:solidFill>
                              <a:effectLst/>
                              <a:latin typeface="+mn-lt"/>
                            </a:rPr>
                            <a:t>a</a:t>
                          </a:r>
                          <a:r>
                            <a:rPr lang="en-GB" sz="1400" kern="1400" baseline="-25000" dirty="0">
                              <a:solidFill>
                                <a:srgbClr val="9437FF"/>
                              </a:solidFill>
                              <a:effectLst/>
                              <a:latin typeface="+mn-lt"/>
                            </a:rPr>
                            <a:t>11</a:t>
                          </a:r>
                          <a:endParaRPr lang="en-US" sz="1400" kern="1400" dirty="0">
                            <a:solidFill>
                              <a:srgbClr val="9437FF"/>
                            </a:solidFill>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a:effectLst/>
                              <a:latin typeface="+mn-lt"/>
                            </a:rPr>
                            <a:t>-0.076</a:t>
                          </a:r>
                          <a:endParaRPr lang="en-US" sz="1400" kern="1400">
                            <a:effectLst/>
                            <a:latin typeface="+mn-lt"/>
                            <a:ea typeface="Times New Roman" charset="0"/>
                            <a:cs typeface="Times New Roman" charset="0"/>
                          </a:endParaRPr>
                        </a:p>
                      </a:txBody>
                      <a:tcPr marL="68580" marR="68580" marT="0" marB="0"/>
                    </a:tc>
                    <a:tc>
                      <a:txBody>
                        <a:bodyPr/>
                        <a:lstStyle/>
                        <a:p>
                          <a:pPr algn="ctr">
                            <a:spcAft>
                              <a:spcPts val="0"/>
                            </a:spcAft>
                          </a:pPr>
                          <a:r>
                            <a:rPr lang="en-GB" sz="1400" kern="1400" dirty="0">
                              <a:effectLst/>
                              <a:latin typeface="+mn-lt"/>
                            </a:rPr>
                            <a:t>0.076</a:t>
                          </a:r>
                          <a:endParaRPr lang="en-US" sz="1400" kern="1400" dirty="0">
                            <a:effectLst/>
                            <a:latin typeface="+mn-lt"/>
                            <a:ea typeface="Times New Roman" charset="0"/>
                            <a:cs typeface="Times New Roman" charset="0"/>
                          </a:endParaRPr>
                        </a:p>
                      </a:txBody>
                      <a:tcPr marL="68580" marR="68580" marT="0" marB="0"/>
                    </a:tc>
                    <a:tc>
                      <a:txBody>
                        <a:bodyPr/>
                        <a:lstStyle/>
                        <a:p>
                          <a:pPr algn="ctr">
                            <a:spcAft>
                              <a:spcPts val="0"/>
                            </a:spcAft>
                          </a:pPr>
                          <a:r>
                            <a:rPr lang="en-US" sz="1400" b="1" kern="1400" dirty="0">
                              <a:effectLst/>
                              <a:latin typeface="+mn-lt"/>
                              <a:ea typeface="Times New Roman" charset="0"/>
                              <a:cs typeface="Times New Roman" charset="0"/>
                            </a:rPr>
                            <a:t>0.02</a:t>
                          </a:r>
                        </a:p>
                      </a:txBody>
                      <a:tcPr marL="68580" marR="68580" marT="0" marB="0"/>
                    </a:tc>
                    <a:extLst>
                      <a:ext uri="{0D108BD9-81ED-4DB2-BD59-A6C34878D82A}">
                        <a16:rowId xmlns:a16="http://schemas.microsoft.com/office/drawing/2014/main" val="1419398422"/>
                      </a:ext>
                    </a:extLst>
                  </a:tr>
                </a:tbl>
              </a:graphicData>
            </a:graphic>
          </p:graphicFrame>
        </mc:Fallback>
      </mc:AlternateContent>
    </p:spTree>
    <p:extLst>
      <p:ext uri="{BB962C8B-B14F-4D97-AF65-F5344CB8AC3E}">
        <p14:creationId xmlns:p14="http://schemas.microsoft.com/office/powerpoint/2010/main" val="2084484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A6FE59-5ED1-044B-93AC-FA2B26E3BCAC}"/>
              </a:ext>
            </a:extLst>
          </p:cNvPr>
          <p:cNvSpPr>
            <a:spLocks noGrp="1"/>
          </p:cNvSpPr>
          <p:nvPr>
            <p:ph type="title"/>
          </p:nvPr>
        </p:nvSpPr>
        <p:spPr>
          <a:xfrm>
            <a:off x="612000" y="24425"/>
            <a:ext cx="7920000" cy="503672"/>
          </a:xfrm>
        </p:spPr>
        <p:txBody>
          <a:bodyPr/>
          <a:lstStyle/>
          <a:p>
            <a:r>
              <a:rPr kumimoji="1" lang="en-US" altLang="ja-JP" dirty="0"/>
              <a:t>New QPH Design and Experimental Validation</a:t>
            </a:r>
            <a:endParaRPr kumimoji="1" lang="ja-JP" altLang="en-US"/>
          </a:p>
        </p:txBody>
      </p:sp>
      <p:sp>
        <p:nvSpPr>
          <p:cNvPr id="3" name="コンテンツ プレースホルダー 2">
            <a:extLst>
              <a:ext uri="{FF2B5EF4-FFF2-40B4-BE49-F238E27FC236}">
                <a16:creationId xmlns:a16="http://schemas.microsoft.com/office/drawing/2014/main" id="{A223E239-5AD6-B24E-98C3-FC8331B167F0}"/>
              </a:ext>
            </a:extLst>
          </p:cNvPr>
          <p:cNvSpPr>
            <a:spLocks noGrp="1"/>
          </p:cNvSpPr>
          <p:nvPr>
            <p:ph idx="1"/>
          </p:nvPr>
        </p:nvSpPr>
        <p:spPr>
          <a:xfrm>
            <a:off x="507225" y="4672378"/>
            <a:ext cx="8360550" cy="1618059"/>
          </a:xfrm>
        </p:spPr>
        <p:txBody>
          <a:bodyPr>
            <a:noAutofit/>
          </a:bodyPr>
          <a:lstStyle/>
          <a:p>
            <a:pPr marL="228599" indent="-228599">
              <a:buSzPct val="100000"/>
              <a:buChar char="•"/>
              <a:defRPr sz="3000"/>
            </a:pPr>
            <a:r>
              <a:rPr lang="en-US" altLang="ja-JP" sz="1800" b="1" dirty="0">
                <a:solidFill>
                  <a:schemeClr val="tx2"/>
                </a:solidFill>
              </a:rPr>
              <a:t>A longitudinal length of SUS patch is &gt;100 mm to cover a cable twist pitch.</a:t>
            </a:r>
          </a:p>
          <a:p>
            <a:pPr marL="228599" indent="-228599">
              <a:buSzPct val="100000"/>
              <a:buChar char="•"/>
              <a:defRPr sz="3000"/>
            </a:pPr>
            <a:r>
              <a:rPr lang="en-US" altLang="ja-JP" sz="1800" b="1" dirty="0">
                <a:solidFill>
                  <a:schemeClr val="tx2"/>
                </a:solidFill>
              </a:rPr>
              <a:t>A zigzag pattern is adopted to increase heater coverage</a:t>
            </a:r>
          </a:p>
          <a:p>
            <a:pPr marL="228599" indent="-228599">
              <a:buSzPct val="100000"/>
              <a:buChar char="•"/>
              <a:defRPr sz="3000"/>
            </a:pPr>
            <a:r>
              <a:rPr lang="en-US" altLang="ja-JP" sz="1800" b="1" dirty="0">
                <a:solidFill>
                  <a:schemeClr val="tx2"/>
                </a:solidFill>
              </a:rPr>
              <a:t>A total resistance of the heater (R</a:t>
            </a:r>
            <a:r>
              <a:rPr lang="en-US" altLang="ja-JP" sz="1800" b="1" baseline="-5999" dirty="0">
                <a:solidFill>
                  <a:schemeClr val="tx2"/>
                </a:solidFill>
              </a:rPr>
              <a:t>QH</a:t>
            </a:r>
            <a:r>
              <a:rPr lang="en-US" altLang="ja-JP" sz="1800" b="1" dirty="0">
                <a:solidFill>
                  <a:schemeClr val="tx2"/>
                </a:solidFill>
              </a:rPr>
              <a:t>) is adjusted by copper regions to keep a sufficient peak power density.</a:t>
            </a:r>
          </a:p>
          <a:p>
            <a:pPr marL="228599" indent="-228599">
              <a:buSzPct val="100000"/>
              <a:buChar char="•"/>
              <a:defRPr sz="3000"/>
            </a:pPr>
            <a:r>
              <a:rPr lang="en-US" altLang="ja-JP" sz="1800" b="1" dirty="0">
                <a:solidFill>
                  <a:schemeClr val="tx2"/>
                </a:solidFill>
              </a:rPr>
              <a:t>Tests at MBXFS02 and MBXFS03.</a:t>
            </a:r>
          </a:p>
          <a:p>
            <a:endParaRPr kumimoji="1" lang="ja-JP" altLang="en-US" sz="1800" b="1">
              <a:solidFill>
                <a:schemeClr val="tx2"/>
              </a:solidFill>
            </a:endParaRPr>
          </a:p>
        </p:txBody>
      </p:sp>
      <p:sp>
        <p:nvSpPr>
          <p:cNvPr id="4" name="フッター プレースホルダー 3">
            <a:extLst>
              <a:ext uri="{FF2B5EF4-FFF2-40B4-BE49-F238E27FC236}">
                <a16:creationId xmlns:a16="http://schemas.microsoft.com/office/drawing/2014/main" id="{EA0111D8-9982-9C4F-A834-FA934B2F0D12}"/>
              </a:ext>
            </a:extLst>
          </p:cNvPr>
          <p:cNvSpPr>
            <a:spLocks noGrp="1"/>
          </p:cNvSpPr>
          <p:nvPr>
            <p:ph type="ftr" sz="quarter" idx="11"/>
          </p:nvPr>
        </p:nvSpPr>
        <p:spPr/>
        <p:txBody>
          <a:bodyPr/>
          <a:lstStyle/>
          <a:p>
            <a:r>
              <a:rPr lang="en-US" noProof="0"/>
              <a:t>D1 Update, T. Nakamoto, KEK</a:t>
            </a:r>
            <a:endParaRPr lang="en-GB" noProof="0"/>
          </a:p>
        </p:txBody>
      </p:sp>
      <p:sp>
        <p:nvSpPr>
          <p:cNvPr id="5" name="スライド番号プレースホルダー 4">
            <a:extLst>
              <a:ext uri="{FF2B5EF4-FFF2-40B4-BE49-F238E27FC236}">
                <a16:creationId xmlns:a16="http://schemas.microsoft.com/office/drawing/2014/main" id="{84CB91F3-4612-0F46-93BD-18CFE82CCF9F}"/>
              </a:ext>
            </a:extLst>
          </p:cNvPr>
          <p:cNvSpPr>
            <a:spLocks noGrp="1"/>
          </p:cNvSpPr>
          <p:nvPr>
            <p:ph type="sldNum" sz="quarter" idx="12"/>
          </p:nvPr>
        </p:nvSpPr>
        <p:spPr/>
        <p:txBody>
          <a:bodyPr/>
          <a:lstStyle/>
          <a:p>
            <a:fld id="{BFDCA1C4-9514-7B4F-976F-D92F7E296653}" type="slidenum">
              <a:rPr lang="fr-FR" smtClean="0"/>
              <a:pPr/>
              <a:t>20</a:t>
            </a:fld>
            <a:endParaRPr lang="fr-FR"/>
          </a:p>
        </p:txBody>
      </p:sp>
      <p:pic>
        <p:nvPicPr>
          <p:cNvPr id="6" name="Image" descr="Image">
            <a:extLst>
              <a:ext uri="{FF2B5EF4-FFF2-40B4-BE49-F238E27FC236}">
                <a16:creationId xmlns:a16="http://schemas.microsoft.com/office/drawing/2014/main" id="{396A8B20-B677-5E49-8A4F-B7C8A4CE8408}"/>
              </a:ext>
            </a:extLst>
          </p:cNvPr>
          <p:cNvPicPr>
            <a:picLocks noChangeAspect="1"/>
          </p:cNvPicPr>
          <p:nvPr/>
        </p:nvPicPr>
        <p:blipFill>
          <a:blip r:embed="rId2"/>
          <a:stretch>
            <a:fillRect/>
          </a:stretch>
        </p:blipFill>
        <p:spPr>
          <a:xfrm>
            <a:off x="296560" y="1130187"/>
            <a:ext cx="5589890" cy="2816245"/>
          </a:xfrm>
          <a:prstGeom prst="rect">
            <a:avLst/>
          </a:prstGeom>
          <a:ln w="25400">
            <a:noFill/>
            <a:miter lim="400000"/>
          </a:ln>
        </p:spPr>
      </p:pic>
      <p:pic>
        <p:nvPicPr>
          <p:cNvPr id="9" name="図 8">
            <a:extLst>
              <a:ext uri="{FF2B5EF4-FFF2-40B4-BE49-F238E27FC236}">
                <a16:creationId xmlns:a16="http://schemas.microsoft.com/office/drawing/2014/main" id="{6877EBE8-74FA-F446-9FB0-A5C01933BFE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188023" y="1045389"/>
            <a:ext cx="2773717" cy="2966956"/>
          </a:xfrm>
          <a:prstGeom prst="rect">
            <a:avLst/>
          </a:prstGeom>
        </p:spPr>
      </p:pic>
      <p:sp>
        <p:nvSpPr>
          <p:cNvPr id="10" name="テキスト ボックス 9">
            <a:extLst>
              <a:ext uri="{FF2B5EF4-FFF2-40B4-BE49-F238E27FC236}">
                <a16:creationId xmlns:a16="http://schemas.microsoft.com/office/drawing/2014/main" id="{31635E37-70A7-7143-8291-A97FB2CE6208}"/>
              </a:ext>
            </a:extLst>
          </p:cNvPr>
          <p:cNvSpPr txBox="1"/>
          <p:nvPr/>
        </p:nvSpPr>
        <p:spPr>
          <a:xfrm>
            <a:off x="1484938" y="488986"/>
            <a:ext cx="6506909" cy="369332"/>
          </a:xfrm>
          <a:prstGeom prst="rect">
            <a:avLst/>
          </a:prstGeom>
          <a:noFill/>
        </p:spPr>
        <p:txBody>
          <a:bodyPr wrap="none" rtlCol="0">
            <a:spAutoFit/>
          </a:bodyPr>
          <a:lstStyle/>
          <a:p>
            <a:r>
              <a:rPr kumimoji="1" lang="en-US" altLang="ja-JP" b="1" dirty="0"/>
              <a:t>Single strip heaters for MBXFS01 was not good enough…</a:t>
            </a:r>
            <a:endParaRPr kumimoji="1" lang="ja-JP" altLang="en-US" b="1"/>
          </a:p>
        </p:txBody>
      </p:sp>
    </p:spTree>
    <p:extLst>
      <p:ext uri="{BB962C8B-B14F-4D97-AF65-F5344CB8AC3E}">
        <p14:creationId xmlns:p14="http://schemas.microsoft.com/office/powerpoint/2010/main" val="1258697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Image" descr="Image">
            <a:extLst>
              <a:ext uri="{FF2B5EF4-FFF2-40B4-BE49-F238E27FC236}">
                <a16:creationId xmlns:a16="http://schemas.microsoft.com/office/drawing/2014/main" id="{D90C32E7-B36F-4F46-9ECA-6B2BFA69DEC7}"/>
              </a:ext>
            </a:extLst>
          </p:cNvPr>
          <p:cNvPicPr>
            <a:picLocks noChangeAspect="1"/>
          </p:cNvPicPr>
          <p:nvPr/>
        </p:nvPicPr>
        <p:blipFill>
          <a:blip r:embed="rId2"/>
          <a:stretch>
            <a:fillRect/>
          </a:stretch>
        </p:blipFill>
        <p:spPr>
          <a:xfrm>
            <a:off x="4493578" y="1734573"/>
            <a:ext cx="3983436" cy="3388854"/>
          </a:xfrm>
          <a:prstGeom prst="rect">
            <a:avLst/>
          </a:prstGeom>
          <a:ln w="12700">
            <a:miter lim="400000"/>
          </a:ln>
        </p:spPr>
      </p:pic>
      <p:pic>
        <p:nvPicPr>
          <p:cNvPr id="40" name="Image" descr="Image">
            <a:extLst>
              <a:ext uri="{FF2B5EF4-FFF2-40B4-BE49-F238E27FC236}">
                <a16:creationId xmlns:a16="http://schemas.microsoft.com/office/drawing/2014/main" id="{9D9BAC84-88FA-AC4D-A5C9-C31BDD0EA803}"/>
              </a:ext>
            </a:extLst>
          </p:cNvPr>
          <p:cNvPicPr>
            <a:picLocks noChangeAspect="1"/>
          </p:cNvPicPr>
          <p:nvPr/>
        </p:nvPicPr>
        <p:blipFill>
          <a:blip r:embed="rId3"/>
          <a:stretch>
            <a:fillRect/>
          </a:stretch>
        </p:blipFill>
        <p:spPr>
          <a:xfrm>
            <a:off x="594127" y="1892545"/>
            <a:ext cx="3855615" cy="3266948"/>
          </a:xfrm>
          <a:prstGeom prst="rect">
            <a:avLst/>
          </a:prstGeom>
          <a:ln w="12700">
            <a:miter lim="400000"/>
          </a:ln>
        </p:spPr>
      </p:pic>
      <p:sp>
        <p:nvSpPr>
          <p:cNvPr id="2" name="タイトル 1">
            <a:extLst>
              <a:ext uri="{FF2B5EF4-FFF2-40B4-BE49-F238E27FC236}">
                <a16:creationId xmlns:a16="http://schemas.microsoft.com/office/drawing/2014/main" id="{6BF5A8D3-AFF5-4040-98ED-BD8DE49AF427}"/>
              </a:ext>
            </a:extLst>
          </p:cNvPr>
          <p:cNvSpPr>
            <a:spLocks noGrp="1"/>
          </p:cNvSpPr>
          <p:nvPr>
            <p:ph type="title"/>
          </p:nvPr>
        </p:nvSpPr>
        <p:spPr>
          <a:xfrm>
            <a:off x="612000" y="-151558"/>
            <a:ext cx="7920000" cy="720000"/>
          </a:xfrm>
        </p:spPr>
        <p:txBody>
          <a:bodyPr/>
          <a:lstStyle/>
          <a:p>
            <a:r>
              <a:rPr kumimoji="1" lang="en-US" altLang="ja-JP" dirty="0"/>
              <a:t>Delay time</a:t>
            </a:r>
            <a:endParaRPr kumimoji="1" lang="ja-JP" altLang="en-US"/>
          </a:p>
        </p:txBody>
      </p:sp>
      <p:sp>
        <p:nvSpPr>
          <p:cNvPr id="3" name="コンテンツ プレースホルダー 2">
            <a:extLst>
              <a:ext uri="{FF2B5EF4-FFF2-40B4-BE49-F238E27FC236}">
                <a16:creationId xmlns:a16="http://schemas.microsoft.com/office/drawing/2014/main" id="{CD403EA6-8911-6443-9D0C-87FB14CA8BF1}"/>
              </a:ext>
            </a:extLst>
          </p:cNvPr>
          <p:cNvSpPr>
            <a:spLocks noGrp="1"/>
          </p:cNvSpPr>
          <p:nvPr>
            <p:ph idx="1"/>
          </p:nvPr>
        </p:nvSpPr>
        <p:spPr>
          <a:xfrm>
            <a:off x="1106511" y="5201225"/>
            <a:ext cx="7785241" cy="1159797"/>
          </a:xfrm>
          <a:solidFill>
            <a:schemeClr val="bg1"/>
          </a:solidFill>
        </p:spPr>
        <p:txBody>
          <a:bodyPr>
            <a:noAutofit/>
          </a:bodyPr>
          <a:lstStyle/>
          <a:p>
            <a:pPr marL="180975" indent="-180975"/>
            <a:r>
              <a:rPr lang="en-US" altLang="ja-JP" sz="1800" b="1" dirty="0">
                <a:solidFill>
                  <a:schemeClr val="tx2"/>
                </a:solidFill>
              </a:rPr>
              <a:t>Shorter </a:t>
            </a:r>
            <a:r>
              <a:rPr lang="en-US" altLang="ja-JP" sz="1800" b="1" dirty="0" err="1">
                <a:solidFill>
                  <a:schemeClr val="tx2"/>
                </a:solidFill>
              </a:rPr>
              <a:t>t</a:t>
            </a:r>
            <a:r>
              <a:rPr lang="en-US" altLang="ja-JP" sz="1800" b="1" baseline="-5999" dirty="0" err="1">
                <a:solidFill>
                  <a:schemeClr val="tx2"/>
                </a:solidFill>
              </a:rPr>
              <a:t>delay</a:t>
            </a:r>
            <a:r>
              <a:rPr lang="en-US" altLang="ja-JP" sz="1800" b="1" dirty="0">
                <a:solidFill>
                  <a:schemeClr val="tx2"/>
                </a:solidFill>
              </a:rPr>
              <a:t> was confirmed at the higher current (&gt; 7kA) for new QPH.</a:t>
            </a:r>
          </a:p>
          <a:p>
            <a:pPr marL="180975" indent="-180975"/>
            <a:r>
              <a:rPr lang="en-US" altLang="ja-JP" sz="1800" b="1" dirty="0" err="1">
                <a:solidFill>
                  <a:schemeClr val="tx2"/>
                </a:solidFill>
              </a:rPr>
              <a:t>t</a:t>
            </a:r>
            <a:r>
              <a:rPr lang="en-US" altLang="ja-JP" sz="1800" b="1" baseline="-5999" dirty="0" err="1">
                <a:solidFill>
                  <a:schemeClr val="tx2"/>
                </a:solidFill>
              </a:rPr>
              <a:t>delay</a:t>
            </a:r>
            <a:r>
              <a:rPr lang="en-US" altLang="ja-JP" sz="1800" b="1" dirty="0">
                <a:solidFill>
                  <a:schemeClr val="tx2"/>
                </a:solidFill>
              </a:rPr>
              <a:t> curve (Right) is almost flat in the region &gt; 1 W/mm</a:t>
            </a:r>
            <a:r>
              <a:rPr lang="en-US" altLang="ja-JP" sz="1800" b="1" baseline="31999" dirty="0">
                <a:solidFill>
                  <a:schemeClr val="tx2"/>
                </a:solidFill>
              </a:rPr>
              <a:t>2</a:t>
            </a:r>
          </a:p>
          <a:p>
            <a:pPr marL="180975" indent="-180975"/>
            <a:r>
              <a:rPr lang="en-US" altLang="ja-JP" sz="1800" b="1" dirty="0">
                <a:solidFill>
                  <a:schemeClr val="tx2"/>
                </a:solidFill>
              </a:rPr>
              <a:t>Full-scale QH (800V full charge) is expected to give a similar heater delay of ~20ms at </a:t>
            </a:r>
            <a:r>
              <a:rPr lang="en-US" altLang="ja-JP" sz="1800" b="1" dirty="0" err="1">
                <a:solidFill>
                  <a:schemeClr val="tx2"/>
                </a:solidFill>
              </a:rPr>
              <a:t>I</a:t>
            </a:r>
            <a:r>
              <a:rPr lang="en-US" altLang="ja-JP" sz="1800" b="1" baseline="-25000" dirty="0" err="1">
                <a:solidFill>
                  <a:schemeClr val="tx2"/>
                </a:solidFill>
              </a:rPr>
              <a:t>nom</a:t>
            </a:r>
            <a:r>
              <a:rPr lang="en-US" altLang="ja-JP" sz="1800" b="1" dirty="0">
                <a:solidFill>
                  <a:schemeClr val="tx2"/>
                </a:solidFill>
              </a:rPr>
              <a:t>.</a:t>
            </a:r>
          </a:p>
        </p:txBody>
      </p:sp>
      <p:sp>
        <p:nvSpPr>
          <p:cNvPr id="4" name="フッター プレースホルダー 3">
            <a:extLst>
              <a:ext uri="{FF2B5EF4-FFF2-40B4-BE49-F238E27FC236}">
                <a16:creationId xmlns:a16="http://schemas.microsoft.com/office/drawing/2014/main" id="{B10B4859-D7BC-9A43-AC69-7B89E5DDD7FA}"/>
              </a:ext>
            </a:extLst>
          </p:cNvPr>
          <p:cNvSpPr>
            <a:spLocks noGrp="1"/>
          </p:cNvSpPr>
          <p:nvPr>
            <p:ph type="ftr" sz="quarter" idx="11"/>
          </p:nvPr>
        </p:nvSpPr>
        <p:spPr/>
        <p:txBody>
          <a:bodyPr/>
          <a:lstStyle/>
          <a:p>
            <a:r>
              <a:rPr lang="nl-NL" noProof="0"/>
              <a:t>D1 Update, T. Nakamoto, KEK</a:t>
            </a:r>
            <a:endParaRPr lang="en-GB" noProof="0"/>
          </a:p>
        </p:txBody>
      </p:sp>
      <p:sp>
        <p:nvSpPr>
          <p:cNvPr id="5" name="スライド番号プレースホルダー 4">
            <a:extLst>
              <a:ext uri="{FF2B5EF4-FFF2-40B4-BE49-F238E27FC236}">
                <a16:creationId xmlns:a16="http://schemas.microsoft.com/office/drawing/2014/main" id="{B79BE5C1-FBD4-5B43-9FF4-620BB1165B3B}"/>
              </a:ext>
            </a:extLst>
          </p:cNvPr>
          <p:cNvSpPr>
            <a:spLocks noGrp="1"/>
          </p:cNvSpPr>
          <p:nvPr>
            <p:ph type="sldNum" sz="quarter" idx="12"/>
          </p:nvPr>
        </p:nvSpPr>
        <p:spPr/>
        <p:txBody>
          <a:bodyPr/>
          <a:lstStyle/>
          <a:p>
            <a:fld id="{BFDCA1C4-9514-7B4F-976F-D92F7E296653}" type="slidenum">
              <a:rPr lang="fr-FR" smtClean="0"/>
              <a:pPr/>
              <a:t>21</a:t>
            </a:fld>
            <a:endParaRPr lang="fr-FR"/>
          </a:p>
        </p:txBody>
      </p:sp>
      <p:sp>
        <p:nvSpPr>
          <p:cNvPr id="7" name="テキスト ボックス 6">
            <a:extLst>
              <a:ext uri="{FF2B5EF4-FFF2-40B4-BE49-F238E27FC236}">
                <a16:creationId xmlns:a16="http://schemas.microsoft.com/office/drawing/2014/main" id="{E4DEF066-5B93-8245-B175-E7D826C703CF}"/>
              </a:ext>
            </a:extLst>
          </p:cNvPr>
          <p:cNvSpPr txBox="1"/>
          <p:nvPr/>
        </p:nvSpPr>
        <p:spPr>
          <a:xfrm>
            <a:off x="2079462" y="2931571"/>
            <a:ext cx="1941557" cy="369332"/>
          </a:xfrm>
          <a:prstGeom prst="rect">
            <a:avLst/>
          </a:prstGeom>
          <a:noFill/>
        </p:spPr>
        <p:txBody>
          <a:bodyPr wrap="none" rtlCol="0">
            <a:spAutoFit/>
          </a:bodyPr>
          <a:lstStyle/>
          <a:p>
            <a:r>
              <a:rPr kumimoji="1" lang="en-US" altLang="ja-JP" dirty="0" err="1">
                <a:solidFill>
                  <a:srgbClr val="0070C0"/>
                </a:solidFill>
              </a:rPr>
              <a:t>P</a:t>
            </a:r>
            <a:r>
              <a:rPr kumimoji="1" lang="en-US" altLang="ja-JP" baseline="-25000" dirty="0" err="1">
                <a:solidFill>
                  <a:srgbClr val="0070C0"/>
                </a:solidFill>
              </a:rPr>
              <a:t>peak</a:t>
            </a:r>
            <a:r>
              <a:rPr kumimoji="1" lang="en-US" altLang="ja-JP" dirty="0">
                <a:solidFill>
                  <a:srgbClr val="0070C0"/>
                </a:solidFill>
              </a:rPr>
              <a:t>=1.3 W/mm</a:t>
            </a:r>
            <a:r>
              <a:rPr kumimoji="1" lang="en-US" altLang="ja-JP" baseline="30000" dirty="0">
                <a:solidFill>
                  <a:srgbClr val="0070C0"/>
                </a:solidFill>
              </a:rPr>
              <a:t>2</a:t>
            </a:r>
            <a:endParaRPr kumimoji="1" lang="ja-JP" altLang="en-US" baseline="30000">
              <a:solidFill>
                <a:srgbClr val="0070C0"/>
              </a:solidFill>
            </a:endParaRPr>
          </a:p>
        </p:txBody>
      </p:sp>
      <p:sp>
        <p:nvSpPr>
          <p:cNvPr id="8" name="テキスト ボックス 7">
            <a:extLst>
              <a:ext uri="{FF2B5EF4-FFF2-40B4-BE49-F238E27FC236}">
                <a16:creationId xmlns:a16="http://schemas.microsoft.com/office/drawing/2014/main" id="{611E9A68-7DB6-9249-A535-62B8CEC306F7}"/>
              </a:ext>
            </a:extLst>
          </p:cNvPr>
          <p:cNvSpPr txBox="1"/>
          <p:nvPr/>
        </p:nvSpPr>
        <p:spPr>
          <a:xfrm>
            <a:off x="1406957" y="4130090"/>
            <a:ext cx="1547218" cy="369332"/>
          </a:xfrm>
          <a:prstGeom prst="rect">
            <a:avLst/>
          </a:prstGeom>
          <a:noFill/>
        </p:spPr>
        <p:txBody>
          <a:bodyPr wrap="none" rtlCol="0">
            <a:spAutoFit/>
          </a:bodyPr>
          <a:lstStyle/>
          <a:p>
            <a:r>
              <a:rPr kumimoji="1" lang="en-US" altLang="ja-JP" b="1" dirty="0" err="1"/>
              <a:t>T</a:t>
            </a:r>
            <a:r>
              <a:rPr kumimoji="1" lang="en-US" altLang="ja-JP" b="1" baseline="-25000" dirty="0" err="1"/>
              <a:t>delay</a:t>
            </a:r>
            <a:r>
              <a:rPr kumimoji="1" lang="en-US" altLang="ja-JP" b="1" dirty="0"/>
              <a:t> vs. </a:t>
            </a:r>
            <a:r>
              <a:rPr kumimoji="1" lang="en-US" altLang="ja-JP" b="1" dirty="0" err="1"/>
              <a:t>I</a:t>
            </a:r>
            <a:r>
              <a:rPr kumimoji="1" lang="en-US" altLang="ja-JP" b="1" baseline="-25000" dirty="0" err="1"/>
              <a:t>mag</a:t>
            </a:r>
            <a:endParaRPr kumimoji="1" lang="ja-JP" altLang="en-US" b="1" baseline="-25000"/>
          </a:p>
        </p:txBody>
      </p:sp>
      <p:sp>
        <p:nvSpPr>
          <p:cNvPr id="42" name="テキスト ボックス 41">
            <a:extLst>
              <a:ext uri="{FF2B5EF4-FFF2-40B4-BE49-F238E27FC236}">
                <a16:creationId xmlns:a16="http://schemas.microsoft.com/office/drawing/2014/main" id="{2C1678A1-8794-C34C-9FE9-522365E14D34}"/>
              </a:ext>
            </a:extLst>
          </p:cNvPr>
          <p:cNvSpPr txBox="1"/>
          <p:nvPr/>
        </p:nvSpPr>
        <p:spPr>
          <a:xfrm>
            <a:off x="5354161" y="4111130"/>
            <a:ext cx="1670650" cy="369332"/>
          </a:xfrm>
          <a:prstGeom prst="rect">
            <a:avLst/>
          </a:prstGeom>
          <a:noFill/>
        </p:spPr>
        <p:txBody>
          <a:bodyPr wrap="none" rtlCol="0">
            <a:spAutoFit/>
          </a:bodyPr>
          <a:lstStyle/>
          <a:p>
            <a:r>
              <a:rPr kumimoji="1" lang="en-US" altLang="ja-JP" b="1" dirty="0" err="1"/>
              <a:t>T</a:t>
            </a:r>
            <a:r>
              <a:rPr kumimoji="1" lang="en-US" altLang="ja-JP" b="1" baseline="-25000" dirty="0" err="1"/>
              <a:t>delay</a:t>
            </a:r>
            <a:r>
              <a:rPr kumimoji="1" lang="en-US" altLang="ja-JP" b="1" dirty="0"/>
              <a:t> vs. </a:t>
            </a:r>
            <a:r>
              <a:rPr kumimoji="1" lang="en-US" altLang="ja-JP" b="1" dirty="0" err="1"/>
              <a:t>P</a:t>
            </a:r>
            <a:r>
              <a:rPr kumimoji="1" lang="en-US" altLang="ja-JP" b="1" baseline="-25000" dirty="0" err="1"/>
              <a:t>peak</a:t>
            </a:r>
            <a:endParaRPr kumimoji="1" lang="ja-JP" altLang="en-US" b="1" baseline="-25000"/>
          </a:p>
        </p:txBody>
      </p:sp>
      <p:pic>
        <p:nvPicPr>
          <p:cNvPr id="9" name="図 8">
            <a:extLst>
              <a:ext uri="{FF2B5EF4-FFF2-40B4-BE49-F238E27FC236}">
                <a16:creationId xmlns:a16="http://schemas.microsoft.com/office/drawing/2014/main" id="{F5F14AF8-94E0-3B43-BE59-6372CA2AC892}"/>
              </a:ext>
            </a:extLst>
          </p:cNvPr>
          <p:cNvPicPr>
            <a:picLocks noChangeAspect="1"/>
          </p:cNvPicPr>
          <p:nvPr/>
        </p:nvPicPr>
        <p:blipFill>
          <a:blip r:embed="rId4"/>
          <a:stretch>
            <a:fillRect/>
          </a:stretch>
        </p:blipFill>
        <p:spPr>
          <a:xfrm>
            <a:off x="1996101" y="317177"/>
            <a:ext cx="5151797" cy="1872480"/>
          </a:xfrm>
          <a:prstGeom prst="rect">
            <a:avLst/>
          </a:prstGeom>
        </p:spPr>
      </p:pic>
    </p:spTree>
    <p:extLst>
      <p:ext uri="{BB962C8B-B14F-4D97-AF65-F5344CB8AC3E}">
        <p14:creationId xmlns:p14="http://schemas.microsoft.com/office/powerpoint/2010/main" val="2168210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D57E499-5667-1548-A7EB-26AC59BDB35D}"/>
              </a:ext>
            </a:extLst>
          </p:cNvPr>
          <p:cNvSpPr>
            <a:spLocks noGrp="1"/>
          </p:cNvSpPr>
          <p:nvPr>
            <p:ph type="title"/>
          </p:nvPr>
        </p:nvSpPr>
        <p:spPr>
          <a:xfrm>
            <a:off x="612000" y="-152435"/>
            <a:ext cx="7920000" cy="720000"/>
          </a:xfrm>
        </p:spPr>
        <p:txBody>
          <a:bodyPr/>
          <a:lstStyle/>
          <a:p>
            <a:r>
              <a:rPr lang="en-US" altLang="ja-JP" dirty="0"/>
              <a:t>MIITs evaluation in full energy dump test</a:t>
            </a:r>
            <a:endParaRPr kumimoji="1" lang="ja-JP" altLang="en-US"/>
          </a:p>
        </p:txBody>
      </p:sp>
      <p:sp>
        <p:nvSpPr>
          <p:cNvPr id="3" name="コンテンツ プレースホルダー 2">
            <a:extLst>
              <a:ext uri="{FF2B5EF4-FFF2-40B4-BE49-F238E27FC236}">
                <a16:creationId xmlns:a16="http://schemas.microsoft.com/office/drawing/2014/main" id="{2D6DB65B-A2A1-0540-877B-8B778649A5B8}"/>
              </a:ext>
            </a:extLst>
          </p:cNvPr>
          <p:cNvSpPr>
            <a:spLocks noGrp="1"/>
          </p:cNvSpPr>
          <p:nvPr>
            <p:ph idx="1"/>
          </p:nvPr>
        </p:nvSpPr>
        <p:spPr>
          <a:xfrm>
            <a:off x="1021202" y="4662987"/>
            <a:ext cx="6829814" cy="1222439"/>
          </a:xfrm>
          <a:solidFill>
            <a:schemeClr val="bg1"/>
          </a:solidFill>
        </p:spPr>
        <p:txBody>
          <a:bodyPr>
            <a:noAutofit/>
          </a:bodyPr>
          <a:lstStyle/>
          <a:p>
            <a:pPr marL="228599" indent="-228599">
              <a:buSzPct val="100000"/>
              <a:buChar char="•"/>
              <a:defRPr sz="2800"/>
            </a:pPr>
            <a:r>
              <a:rPr lang="en-US" altLang="ja-JP" sz="1600" b="1" dirty="0">
                <a:solidFill>
                  <a:schemeClr val="tx2"/>
                </a:solidFill>
              </a:rPr>
              <a:t>Measured total MIITs (incl. detection time, </a:t>
            </a:r>
            <a:r>
              <a:rPr lang="en-US" altLang="ja-JP" sz="1600" b="1" dirty="0" err="1">
                <a:solidFill>
                  <a:schemeClr val="tx2"/>
                </a:solidFill>
              </a:rPr>
              <a:t>t</a:t>
            </a:r>
            <a:r>
              <a:rPr lang="en-US" altLang="ja-JP" sz="1600" b="1" baseline="-5999" dirty="0" err="1">
                <a:solidFill>
                  <a:schemeClr val="tx2"/>
                </a:solidFill>
              </a:rPr>
              <a:t>det</a:t>
            </a:r>
            <a:r>
              <a:rPr lang="en-US" altLang="ja-JP" sz="1600" b="1" dirty="0">
                <a:solidFill>
                  <a:schemeClr val="tx2"/>
                </a:solidFill>
              </a:rPr>
              <a:t>) for high field (left) and low field (right) quenches.</a:t>
            </a:r>
          </a:p>
          <a:p>
            <a:pPr marL="228599" indent="-228599">
              <a:buSzPct val="100000"/>
              <a:buChar char="•"/>
              <a:defRPr sz="2800" b="1">
                <a:solidFill>
                  <a:schemeClr val="accent1">
                    <a:hueOff val="114395"/>
                    <a:lumOff val="-24975"/>
                  </a:schemeClr>
                </a:solidFill>
              </a:defRPr>
            </a:pPr>
            <a:r>
              <a:rPr lang="en-US" altLang="ja-JP" sz="1600" b="1" dirty="0">
                <a:solidFill>
                  <a:schemeClr val="tx2"/>
                </a:solidFill>
              </a:rPr>
              <a:t>Overall MIITs are well below the limit (T=300 K) even the charge voltage of PS is half (400 V)</a:t>
            </a:r>
          </a:p>
        </p:txBody>
      </p:sp>
      <p:sp>
        <p:nvSpPr>
          <p:cNvPr id="4" name="フッター プレースホルダー 3">
            <a:extLst>
              <a:ext uri="{FF2B5EF4-FFF2-40B4-BE49-F238E27FC236}">
                <a16:creationId xmlns:a16="http://schemas.microsoft.com/office/drawing/2014/main" id="{FA7DA63C-0EB0-8A48-B8F6-21821A4B0CCC}"/>
              </a:ext>
            </a:extLst>
          </p:cNvPr>
          <p:cNvSpPr>
            <a:spLocks noGrp="1"/>
          </p:cNvSpPr>
          <p:nvPr>
            <p:ph type="ftr" sz="quarter" idx="11"/>
          </p:nvPr>
        </p:nvSpPr>
        <p:spPr/>
        <p:txBody>
          <a:bodyPr/>
          <a:lstStyle/>
          <a:p>
            <a:r>
              <a:rPr lang="nl-NL" noProof="0"/>
              <a:t>D1 Update, T. Nakamoto, KEK</a:t>
            </a:r>
            <a:endParaRPr lang="en-GB" noProof="0"/>
          </a:p>
        </p:txBody>
      </p:sp>
      <p:sp>
        <p:nvSpPr>
          <p:cNvPr id="5" name="スライド番号プレースホルダー 4">
            <a:extLst>
              <a:ext uri="{FF2B5EF4-FFF2-40B4-BE49-F238E27FC236}">
                <a16:creationId xmlns:a16="http://schemas.microsoft.com/office/drawing/2014/main" id="{0FF65F69-5DB6-9843-A463-A0A10243D881}"/>
              </a:ext>
            </a:extLst>
          </p:cNvPr>
          <p:cNvSpPr>
            <a:spLocks noGrp="1"/>
          </p:cNvSpPr>
          <p:nvPr>
            <p:ph type="sldNum" sz="quarter" idx="12"/>
          </p:nvPr>
        </p:nvSpPr>
        <p:spPr/>
        <p:txBody>
          <a:bodyPr/>
          <a:lstStyle/>
          <a:p>
            <a:fld id="{BFDCA1C4-9514-7B4F-976F-D92F7E296653}" type="slidenum">
              <a:rPr lang="fr-FR" smtClean="0"/>
              <a:pPr/>
              <a:t>22</a:t>
            </a:fld>
            <a:endParaRPr lang="fr-FR"/>
          </a:p>
        </p:txBody>
      </p:sp>
      <p:grpSp>
        <p:nvGrpSpPr>
          <p:cNvPr id="12" name="グループ化 11">
            <a:extLst>
              <a:ext uri="{FF2B5EF4-FFF2-40B4-BE49-F238E27FC236}">
                <a16:creationId xmlns:a16="http://schemas.microsoft.com/office/drawing/2014/main" id="{212C8771-2ADC-B14E-9D6B-9398EF390036}"/>
              </a:ext>
            </a:extLst>
          </p:cNvPr>
          <p:cNvGrpSpPr/>
          <p:nvPr/>
        </p:nvGrpSpPr>
        <p:grpSpPr>
          <a:xfrm>
            <a:off x="175480" y="930273"/>
            <a:ext cx="3975280" cy="3261790"/>
            <a:chOff x="175480" y="2148675"/>
            <a:chExt cx="3975280" cy="3261790"/>
          </a:xfrm>
        </p:grpSpPr>
        <p:pic>
          <p:nvPicPr>
            <p:cNvPr id="40" name="Image" descr="Image">
              <a:extLst>
                <a:ext uri="{FF2B5EF4-FFF2-40B4-BE49-F238E27FC236}">
                  <a16:creationId xmlns:a16="http://schemas.microsoft.com/office/drawing/2014/main" id="{6A09BAF6-2BE9-B140-AE7E-E5656D9363C9}"/>
                </a:ext>
              </a:extLst>
            </p:cNvPr>
            <p:cNvPicPr>
              <a:picLocks noChangeAspect="1"/>
            </p:cNvPicPr>
            <p:nvPr/>
          </p:nvPicPr>
          <p:blipFill>
            <a:blip r:embed="rId2"/>
            <a:stretch>
              <a:fillRect/>
            </a:stretch>
          </p:blipFill>
          <p:spPr>
            <a:xfrm>
              <a:off x="175480" y="2148675"/>
              <a:ext cx="3975280" cy="3261790"/>
            </a:xfrm>
            <a:prstGeom prst="rect">
              <a:avLst/>
            </a:prstGeom>
            <a:ln w="12700">
              <a:miter lim="400000"/>
            </a:ln>
          </p:spPr>
        </p:pic>
        <p:sp>
          <p:nvSpPr>
            <p:cNvPr id="8" name="正方形/長方形 7">
              <a:extLst>
                <a:ext uri="{FF2B5EF4-FFF2-40B4-BE49-F238E27FC236}">
                  <a16:creationId xmlns:a16="http://schemas.microsoft.com/office/drawing/2014/main" id="{CEB3700B-A9D1-E747-9D60-C1A121A47B68}"/>
                </a:ext>
              </a:extLst>
            </p:cNvPr>
            <p:cNvSpPr/>
            <p:nvPr/>
          </p:nvSpPr>
          <p:spPr>
            <a:xfrm>
              <a:off x="406313" y="2661006"/>
              <a:ext cx="205687" cy="767994"/>
            </a:xfrm>
            <a:prstGeom prst="rect">
              <a:avLst/>
            </a:prstGeom>
            <a:solidFill>
              <a:schemeClr val="bg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nvGrpSpPr>
          <p:cNvPr id="13" name="グループ化 12">
            <a:extLst>
              <a:ext uri="{FF2B5EF4-FFF2-40B4-BE49-F238E27FC236}">
                <a16:creationId xmlns:a16="http://schemas.microsoft.com/office/drawing/2014/main" id="{EE6FFAEC-C399-7344-A07E-05E9A7060729}"/>
              </a:ext>
            </a:extLst>
          </p:cNvPr>
          <p:cNvGrpSpPr/>
          <p:nvPr/>
        </p:nvGrpSpPr>
        <p:grpSpPr>
          <a:xfrm>
            <a:off x="4117919" y="930273"/>
            <a:ext cx="4414081" cy="3377122"/>
            <a:chOff x="4117919" y="2148675"/>
            <a:chExt cx="4414081" cy="3377122"/>
          </a:xfrm>
        </p:grpSpPr>
        <p:pic>
          <p:nvPicPr>
            <p:cNvPr id="45" name="Image" descr="Image">
              <a:extLst>
                <a:ext uri="{FF2B5EF4-FFF2-40B4-BE49-F238E27FC236}">
                  <a16:creationId xmlns:a16="http://schemas.microsoft.com/office/drawing/2014/main" id="{C0F45E25-484F-6044-B683-F2A44334BDA2}"/>
                </a:ext>
              </a:extLst>
            </p:cNvPr>
            <p:cNvPicPr>
              <a:picLocks noChangeAspect="1"/>
            </p:cNvPicPr>
            <p:nvPr/>
          </p:nvPicPr>
          <p:blipFill>
            <a:blip r:embed="rId3"/>
            <a:stretch>
              <a:fillRect/>
            </a:stretch>
          </p:blipFill>
          <p:spPr>
            <a:xfrm>
              <a:off x="4117919" y="2148675"/>
              <a:ext cx="4414081" cy="3377122"/>
            </a:xfrm>
            <a:prstGeom prst="rect">
              <a:avLst/>
            </a:prstGeom>
            <a:ln w="12700">
              <a:miter lim="400000"/>
            </a:ln>
          </p:spPr>
        </p:pic>
        <p:sp>
          <p:nvSpPr>
            <p:cNvPr id="46" name="正方形/長方形 45">
              <a:extLst>
                <a:ext uri="{FF2B5EF4-FFF2-40B4-BE49-F238E27FC236}">
                  <a16:creationId xmlns:a16="http://schemas.microsoft.com/office/drawing/2014/main" id="{D905DF30-399C-8A4F-BF40-917B8046D17D}"/>
                </a:ext>
              </a:extLst>
            </p:cNvPr>
            <p:cNvSpPr/>
            <p:nvPr/>
          </p:nvSpPr>
          <p:spPr>
            <a:xfrm>
              <a:off x="4436109" y="2644942"/>
              <a:ext cx="205687" cy="767994"/>
            </a:xfrm>
            <a:prstGeom prst="rect">
              <a:avLst/>
            </a:prstGeom>
            <a:solidFill>
              <a:schemeClr val="bg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5609294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descr="Image">
            <a:extLst>
              <a:ext uri="{FF2B5EF4-FFF2-40B4-BE49-F238E27FC236}">
                <a16:creationId xmlns:a16="http://schemas.microsoft.com/office/drawing/2014/main" id="{AA10052C-0835-7F4B-B2CF-579D2E913DB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044312" y="3834858"/>
            <a:ext cx="5081143" cy="1521328"/>
          </a:xfrm>
          <a:prstGeom prst="rect">
            <a:avLst/>
          </a:prstGeom>
          <a:ln w="12700">
            <a:miter lim="400000"/>
          </a:ln>
        </p:spPr>
      </p:pic>
      <p:pic>
        <p:nvPicPr>
          <p:cNvPr id="8" name="Image" descr="Image">
            <a:extLst>
              <a:ext uri="{FF2B5EF4-FFF2-40B4-BE49-F238E27FC236}">
                <a16:creationId xmlns:a16="http://schemas.microsoft.com/office/drawing/2014/main" id="{3C7D0DF2-50F1-3645-870C-94B8042E731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11999" y="731837"/>
            <a:ext cx="3429421" cy="2666396"/>
          </a:xfrm>
          <a:prstGeom prst="rect">
            <a:avLst/>
          </a:prstGeom>
          <a:ln w="12700">
            <a:miter lim="400000"/>
          </a:ln>
        </p:spPr>
      </p:pic>
      <p:pic>
        <p:nvPicPr>
          <p:cNvPr id="11" name="Image" descr="Image">
            <a:extLst>
              <a:ext uri="{FF2B5EF4-FFF2-40B4-BE49-F238E27FC236}">
                <a16:creationId xmlns:a16="http://schemas.microsoft.com/office/drawing/2014/main" id="{7D64E543-66C6-AF4A-B649-1B7CE38D8840}"/>
              </a:ext>
            </a:extLst>
          </p:cNvPr>
          <p:cNvPicPr>
            <a:picLocks noChangeAspect="1"/>
          </p:cNvPicPr>
          <p:nvPr/>
        </p:nvPicPr>
        <p:blipFill>
          <a:blip r:embed="rId4"/>
          <a:stretch>
            <a:fillRect/>
          </a:stretch>
        </p:blipFill>
        <p:spPr>
          <a:xfrm>
            <a:off x="4571999" y="747822"/>
            <a:ext cx="3607949" cy="2693370"/>
          </a:xfrm>
          <a:prstGeom prst="rect">
            <a:avLst/>
          </a:prstGeom>
          <a:ln w="12700">
            <a:miter lim="400000"/>
          </a:ln>
        </p:spPr>
      </p:pic>
      <p:sp>
        <p:nvSpPr>
          <p:cNvPr id="2" name="タイトル 1">
            <a:extLst>
              <a:ext uri="{FF2B5EF4-FFF2-40B4-BE49-F238E27FC236}">
                <a16:creationId xmlns:a16="http://schemas.microsoft.com/office/drawing/2014/main" id="{9AE76361-8D8D-1F48-9564-C44A28619D22}"/>
              </a:ext>
            </a:extLst>
          </p:cNvPr>
          <p:cNvSpPr>
            <a:spLocks noGrp="1"/>
          </p:cNvSpPr>
          <p:nvPr>
            <p:ph type="title"/>
          </p:nvPr>
        </p:nvSpPr>
        <p:spPr>
          <a:xfrm>
            <a:off x="612000" y="-48774"/>
            <a:ext cx="7920000" cy="720000"/>
          </a:xfrm>
        </p:spPr>
        <p:txBody>
          <a:bodyPr/>
          <a:lstStyle/>
          <a:p>
            <a:r>
              <a:rPr lang="en-US" altLang="ja-JP" dirty="0"/>
              <a:t>Full-Scale QPH Performance</a:t>
            </a:r>
            <a:endParaRPr kumimoji="1" lang="ja-JP" altLang="en-US"/>
          </a:p>
        </p:txBody>
      </p:sp>
      <p:sp>
        <p:nvSpPr>
          <p:cNvPr id="4" name="フッター プレースホルダー 3">
            <a:extLst>
              <a:ext uri="{FF2B5EF4-FFF2-40B4-BE49-F238E27FC236}">
                <a16:creationId xmlns:a16="http://schemas.microsoft.com/office/drawing/2014/main" id="{7CABE802-AA80-7140-9F27-3C103ECF93E5}"/>
              </a:ext>
            </a:extLst>
          </p:cNvPr>
          <p:cNvSpPr>
            <a:spLocks noGrp="1"/>
          </p:cNvSpPr>
          <p:nvPr>
            <p:ph type="ftr" sz="quarter" idx="11"/>
          </p:nvPr>
        </p:nvSpPr>
        <p:spPr/>
        <p:txBody>
          <a:bodyPr/>
          <a:lstStyle/>
          <a:p>
            <a:r>
              <a:rPr lang="en-US" noProof="0"/>
              <a:t>D1 Update, T. Nakamoto, KEK</a:t>
            </a:r>
            <a:endParaRPr lang="en-GB" noProof="0"/>
          </a:p>
        </p:txBody>
      </p:sp>
      <p:sp>
        <p:nvSpPr>
          <p:cNvPr id="5" name="スライド番号プレースホルダー 4">
            <a:extLst>
              <a:ext uri="{FF2B5EF4-FFF2-40B4-BE49-F238E27FC236}">
                <a16:creationId xmlns:a16="http://schemas.microsoft.com/office/drawing/2014/main" id="{11A9660D-E926-1344-BED0-05F4CF0425C9}"/>
              </a:ext>
            </a:extLst>
          </p:cNvPr>
          <p:cNvSpPr>
            <a:spLocks noGrp="1"/>
          </p:cNvSpPr>
          <p:nvPr>
            <p:ph type="sldNum" sz="quarter" idx="12"/>
          </p:nvPr>
        </p:nvSpPr>
        <p:spPr/>
        <p:txBody>
          <a:bodyPr/>
          <a:lstStyle/>
          <a:p>
            <a:fld id="{BFDCA1C4-9514-7B4F-976F-D92F7E296653}" type="slidenum">
              <a:rPr lang="fr-FR" smtClean="0"/>
              <a:pPr/>
              <a:t>23</a:t>
            </a:fld>
            <a:endParaRPr lang="fr-FR"/>
          </a:p>
        </p:txBody>
      </p:sp>
      <p:pic>
        <p:nvPicPr>
          <p:cNvPr id="6" name="Image" descr="Image">
            <a:extLst>
              <a:ext uri="{FF2B5EF4-FFF2-40B4-BE49-F238E27FC236}">
                <a16:creationId xmlns:a16="http://schemas.microsoft.com/office/drawing/2014/main" id="{3A6DD9C7-C91A-5F4B-8664-BC330B45D55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496616" y="3786946"/>
            <a:ext cx="2120523" cy="1521328"/>
          </a:xfrm>
          <a:prstGeom prst="rect">
            <a:avLst/>
          </a:prstGeom>
          <a:ln w="12700">
            <a:miter lim="400000"/>
          </a:ln>
        </p:spPr>
      </p:pic>
      <p:sp>
        <p:nvSpPr>
          <p:cNvPr id="9" name="テキスト ボックス 8">
            <a:extLst>
              <a:ext uri="{FF2B5EF4-FFF2-40B4-BE49-F238E27FC236}">
                <a16:creationId xmlns:a16="http://schemas.microsoft.com/office/drawing/2014/main" id="{270B7042-D315-404C-BF70-A36BDD35C2A0}"/>
              </a:ext>
            </a:extLst>
          </p:cNvPr>
          <p:cNvSpPr txBox="1"/>
          <p:nvPr/>
        </p:nvSpPr>
        <p:spPr>
          <a:xfrm>
            <a:off x="1663646" y="516866"/>
            <a:ext cx="6442854" cy="369332"/>
          </a:xfrm>
          <a:prstGeom prst="rect">
            <a:avLst/>
          </a:prstGeom>
          <a:noFill/>
        </p:spPr>
        <p:txBody>
          <a:bodyPr wrap="none" rtlCol="0">
            <a:spAutoFit/>
          </a:bodyPr>
          <a:lstStyle/>
          <a:p>
            <a:r>
              <a:rPr kumimoji="1" lang="en-US" altLang="ja-JP" b="1" dirty="0"/>
              <a:t>Validation of simulation by full energy dump of MBXFS02</a:t>
            </a:r>
            <a:endParaRPr kumimoji="1" lang="ja-JP" altLang="en-US" b="1"/>
          </a:p>
        </p:txBody>
      </p:sp>
      <p:sp>
        <p:nvSpPr>
          <p:cNvPr id="12" name="テキスト ボックス 11">
            <a:extLst>
              <a:ext uri="{FF2B5EF4-FFF2-40B4-BE49-F238E27FC236}">
                <a16:creationId xmlns:a16="http://schemas.microsoft.com/office/drawing/2014/main" id="{E37F87DC-186E-2E40-A70F-9DC346FB69F9}"/>
              </a:ext>
            </a:extLst>
          </p:cNvPr>
          <p:cNvSpPr txBox="1"/>
          <p:nvPr/>
        </p:nvSpPr>
        <p:spPr>
          <a:xfrm>
            <a:off x="1395071" y="3526035"/>
            <a:ext cx="2531462" cy="369332"/>
          </a:xfrm>
          <a:prstGeom prst="rect">
            <a:avLst/>
          </a:prstGeom>
          <a:noFill/>
        </p:spPr>
        <p:txBody>
          <a:bodyPr wrap="none" rtlCol="0">
            <a:spAutoFit/>
          </a:bodyPr>
          <a:lstStyle/>
          <a:p>
            <a:r>
              <a:rPr kumimoji="1" lang="en-US" altLang="ja-JP" b="1" dirty="0"/>
              <a:t>Failure (misfire) Case</a:t>
            </a:r>
            <a:endParaRPr kumimoji="1" lang="ja-JP" altLang="en-US" b="1"/>
          </a:p>
        </p:txBody>
      </p:sp>
      <p:sp>
        <p:nvSpPr>
          <p:cNvPr id="16" name="テキスト ボックス 15">
            <a:extLst>
              <a:ext uri="{FF2B5EF4-FFF2-40B4-BE49-F238E27FC236}">
                <a16:creationId xmlns:a16="http://schemas.microsoft.com/office/drawing/2014/main" id="{15D29F55-DB1D-7B46-98E0-9F73D57D421D}"/>
              </a:ext>
            </a:extLst>
          </p:cNvPr>
          <p:cNvSpPr txBox="1"/>
          <p:nvPr/>
        </p:nvSpPr>
        <p:spPr>
          <a:xfrm>
            <a:off x="4887966" y="3550264"/>
            <a:ext cx="3581943" cy="369332"/>
          </a:xfrm>
          <a:prstGeom prst="rect">
            <a:avLst/>
          </a:prstGeom>
          <a:noFill/>
        </p:spPr>
        <p:txBody>
          <a:bodyPr wrap="none" rtlCol="0">
            <a:spAutoFit/>
          </a:bodyPr>
          <a:lstStyle/>
          <a:p>
            <a:r>
              <a:rPr kumimoji="1" lang="en-US" altLang="ja-JP" b="1" dirty="0"/>
              <a:t>Predicted MIITs and </a:t>
            </a:r>
            <a:r>
              <a:rPr kumimoji="1" lang="en-US" altLang="ja-JP" b="1" dirty="0" err="1"/>
              <a:t>T</a:t>
            </a:r>
            <a:r>
              <a:rPr kumimoji="1" lang="en-US" altLang="ja-JP" b="1" baseline="-25000" dirty="0" err="1"/>
              <a:t>max</a:t>
            </a:r>
            <a:r>
              <a:rPr kumimoji="1" lang="en-US" altLang="ja-JP" b="1" dirty="0"/>
              <a:t> at </a:t>
            </a:r>
            <a:r>
              <a:rPr kumimoji="1" lang="en-US" altLang="ja-JP" b="1" dirty="0" err="1"/>
              <a:t>I</a:t>
            </a:r>
            <a:r>
              <a:rPr kumimoji="1" lang="en-US" altLang="ja-JP" b="1" baseline="-25000" dirty="0" err="1"/>
              <a:t>nom</a:t>
            </a:r>
            <a:endParaRPr kumimoji="1" lang="ja-JP" altLang="en-US" b="1" baseline="-25000"/>
          </a:p>
        </p:txBody>
      </p:sp>
      <p:sp>
        <p:nvSpPr>
          <p:cNvPr id="3" name="コンテンツ プレースホルダー 2">
            <a:extLst>
              <a:ext uri="{FF2B5EF4-FFF2-40B4-BE49-F238E27FC236}">
                <a16:creationId xmlns:a16="http://schemas.microsoft.com/office/drawing/2014/main" id="{9D73CCAD-8247-5942-9901-3E4B4B1567B0}"/>
              </a:ext>
            </a:extLst>
          </p:cNvPr>
          <p:cNvSpPr>
            <a:spLocks noGrp="1"/>
          </p:cNvSpPr>
          <p:nvPr>
            <p:ph idx="1"/>
          </p:nvPr>
        </p:nvSpPr>
        <p:spPr>
          <a:xfrm>
            <a:off x="279376" y="5181708"/>
            <a:ext cx="8858910" cy="1676291"/>
          </a:xfrm>
          <a:solidFill>
            <a:schemeClr val="bg1"/>
          </a:solidFill>
        </p:spPr>
        <p:txBody>
          <a:bodyPr>
            <a:noAutofit/>
          </a:bodyPr>
          <a:lstStyle/>
          <a:p>
            <a:r>
              <a:rPr lang="en-US" altLang="ja-JP" sz="1800" b="1" dirty="0">
                <a:solidFill>
                  <a:schemeClr val="tx2"/>
                </a:solidFill>
              </a:rPr>
              <a:t>D</a:t>
            </a:r>
            <a:r>
              <a:rPr kumimoji="1" lang="en-US" altLang="ja-JP" sz="1800" b="1" dirty="0">
                <a:solidFill>
                  <a:schemeClr val="tx2"/>
                </a:solidFill>
              </a:rPr>
              <a:t>iscrepancy </a:t>
            </a:r>
            <a:r>
              <a:rPr lang="en-US" altLang="ja-JP" sz="1800" b="1" dirty="0">
                <a:solidFill>
                  <a:schemeClr val="tx2"/>
                </a:solidFill>
              </a:rPr>
              <a:t>(small) </a:t>
            </a:r>
            <a:r>
              <a:rPr kumimoji="1" lang="en-US" altLang="ja-JP" sz="1800" b="1" dirty="0">
                <a:solidFill>
                  <a:schemeClr val="tx2"/>
                </a:solidFill>
              </a:rPr>
              <a:t>between the simulation and the measurement is taken into account to estimate a full-scale QPH performance. </a:t>
            </a:r>
          </a:p>
          <a:p>
            <a:r>
              <a:rPr kumimoji="1" lang="en-US" altLang="ja-JP" sz="1800" b="1" dirty="0">
                <a:solidFill>
                  <a:schemeClr val="tx2"/>
                </a:solidFill>
              </a:rPr>
              <a:t>Simulation results predict;</a:t>
            </a:r>
          </a:p>
          <a:p>
            <a:pPr lvl="1"/>
            <a:r>
              <a:rPr kumimoji="1" lang="en-US" altLang="ja-JP" sz="1800" b="1" dirty="0" err="1">
                <a:solidFill>
                  <a:schemeClr val="tx2"/>
                </a:solidFill>
              </a:rPr>
              <a:t>T</a:t>
            </a:r>
            <a:r>
              <a:rPr kumimoji="1" lang="en-US" altLang="ja-JP" sz="1800" b="1" baseline="-25000" dirty="0" err="1">
                <a:solidFill>
                  <a:schemeClr val="tx2"/>
                </a:solidFill>
              </a:rPr>
              <a:t>max</a:t>
            </a:r>
            <a:r>
              <a:rPr kumimoji="1" lang="en-US" altLang="ja-JP" sz="1800" b="1" dirty="0">
                <a:solidFill>
                  <a:schemeClr val="tx2"/>
                </a:solidFill>
              </a:rPr>
              <a:t> will be well below 300 K in no-failure mode.</a:t>
            </a:r>
          </a:p>
          <a:p>
            <a:pPr lvl="1"/>
            <a:r>
              <a:rPr lang="en-US" altLang="ja-JP" sz="1800" b="1" dirty="0">
                <a:solidFill>
                  <a:schemeClr val="tx2"/>
                </a:solidFill>
              </a:rPr>
              <a:t>the magnet can be protected even in case of 2 P/S failures (2 out of 4).</a:t>
            </a:r>
            <a:r>
              <a:rPr kumimoji="1" lang="en-US" altLang="ja-JP" sz="1800" b="1" dirty="0">
                <a:solidFill>
                  <a:schemeClr val="tx2"/>
                </a:solidFill>
              </a:rPr>
              <a:t> </a:t>
            </a:r>
            <a:endParaRPr kumimoji="1" lang="ja-JP" altLang="en-US" sz="1800" b="1">
              <a:solidFill>
                <a:schemeClr val="tx2"/>
              </a:solidFill>
            </a:endParaRPr>
          </a:p>
        </p:txBody>
      </p:sp>
      <p:sp>
        <p:nvSpPr>
          <p:cNvPr id="7" name="テキスト ボックス 6">
            <a:extLst>
              <a:ext uri="{FF2B5EF4-FFF2-40B4-BE49-F238E27FC236}">
                <a16:creationId xmlns:a16="http://schemas.microsoft.com/office/drawing/2014/main" id="{1DBD05AF-9FC9-854B-B644-6922DF033517}"/>
              </a:ext>
            </a:extLst>
          </p:cNvPr>
          <p:cNvSpPr txBox="1"/>
          <p:nvPr/>
        </p:nvSpPr>
        <p:spPr>
          <a:xfrm>
            <a:off x="1798331" y="3256526"/>
            <a:ext cx="6173485" cy="369332"/>
          </a:xfrm>
          <a:prstGeom prst="rect">
            <a:avLst/>
          </a:prstGeom>
          <a:noFill/>
        </p:spPr>
        <p:txBody>
          <a:bodyPr wrap="none" rtlCol="0">
            <a:spAutoFit/>
          </a:bodyPr>
          <a:lstStyle/>
          <a:p>
            <a:r>
              <a:rPr kumimoji="1" lang="en-US" altLang="ja-JP" b="1" dirty="0">
                <a:solidFill>
                  <a:schemeClr val="tx2"/>
                </a:solidFill>
              </a:rPr>
              <a:t>Good agreement of simulation confirmed in 2m model.</a:t>
            </a:r>
            <a:endParaRPr kumimoji="1" lang="ja-JP" altLang="en-US" b="1">
              <a:solidFill>
                <a:schemeClr val="tx2"/>
              </a:solidFill>
            </a:endParaRPr>
          </a:p>
        </p:txBody>
      </p:sp>
      <p:cxnSp>
        <p:nvCxnSpPr>
          <p:cNvPr id="13" name="直線コネクタ 12">
            <a:extLst>
              <a:ext uri="{FF2B5EF4-FFF2-40B4-BE49-F238E27FC236}">
                <a16:creationId xmlns:a16="http://schemas.microsoft.com/office/drawing/2014/main" id="{76BA6CA2-E261-7B43-8743-4A9C0C5101F0}"/>
              </a:ext>
            </a:extLst>
          </p:cNvPr>
          <p:cNvCxnSpPr/>
          <p:nvPr/>
        </p:nvCxnSpPr>
        <p:spPr>
          <a:xfrm>
            <a:off x="5495827" y="4741683"/>
            <a:ext cx="3412503" cy="0"/>
          </a:xfrm>
          <a:prstGeom prst="line">
            <a:avLst/>
          </a:prstGeom>
          <a:ln w="38100">
            <a:solidFill>
              <a:srgbClr val="FF000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直線コネクタ 16">
            <a:extLst>
              <a:ext uri="{FF2B5EF4-FFF2-40B4-BE49-F238E27FC236}">
                <a16:creationId xmlns:a16="http://schemas.microsoft.com/office/drawing/2014/main" id="{CD77AAE4-2EE8-7045-937A-8D56790146E6}"/>
              </a:ext>
            </a:extLst>
          </p:cNvPr>
          <p:cNvCxnSpPr/>
          <p:nvPr/>
        </p:nvCxnSpPr>
        <p:spPr>
          <a:xfrm>
            <a:off x="5495827" y="4997778"/>
            <a:ext cx="3412503" cy="0"/>
          </a:xfrm>
          <a:prstGeom prst="line">
            <a:avLst/>
          </a:prstGeom>
          <a:ln w="38100">
            <a:solidFill>
              <a:srgbClr val="FF000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86618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bg/>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3" grpId="0" uiExpand="1" build="allAtOnce"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2565" y="13360"/>
            <a:ext cx="7920000" cy="720000"/>
          </a:xfrm>
        </p:spPr>
        <p:txBody>
          <a:bodyPr/>
          <a:lstStyle/>
          <a:p>
            <a:r>
              <a:rPr lang="en-GB" dirty="0" err="1"/>
              <a:t>HiPot</a:t>
            </a:r>
            <a:r>
              <a:rPr lang="en-GB" dirty="0"/>
              <a:t> Test at NOC*</a:t>
            </a:r>
          </a:p>
        </p:txBody>
      </p:sp>
      <p:sp>
        <p:nvSpPr>
          <p:cNvPr id="3" name="Espace réservé du contenu 2"/>
          <p:cNvSpPr>
            <a:spLocks noGrp="1"/>
          </p:cNvSpPr>
          <p:nvPr>
            <p:ph idx="1"/>
          </p:nvPr>
        </p:nvSpPr>
        <p:spPr>
          <a:xfrm>
            <a:off x="96236" y="3717032"/>
            <a:ext cx="6363829" cy="2918588"/>
          </a:xfrm>
          <a:solidFill>
            <a:schemeClr val="bg1"/>
          </a:solidFill>
        </p:spPr>
        <p:txBody>
          <a:bodyPr>
            <a:normAutofit fontScale="62500" lnSpcReduction="20000"/>
          </a:bodyPr>
          <a:lstStyle/>
          <a:p>
            <a:r>
              <a:rPr lang="en-GB" dirty="0">
                <a:solidFill>
                  <a:schemeClr val="tx1"/>
                </a:solidFill>
              </a:rPr>
              <a:t>Coil to ground (1.3 kV)</a:t>
            </a:r>
          </a:p>
          <a:p>
            <a:pPr lvl="1"/>
            <a:r>
              <a:rPr lang="en-GB" dirty="0">
                <a:solidFill>
                  <a:schemeClr val="tx1"/>
                </a:solidFill>
              </a:rPr>
              <a:t>Coil (HV+): </a:t>
            </a:r>
            <a:r>
              <a:rPr lang="en-GB" b="1" dirty="0">
                <a:solidFill>
                  <a:srgbClr val="0070C0"/>
                </a:solidFill>
              </a:rPr>
              <a:t>&lt;0.1 µA for 30 s</a:t>
            </a:r>
          </a:p>
          <a:p>
            <a:r>
              <a:rPr lang="en-GB" dirty="0">
                <a:solidFill>
                  <a:schemeClr val="tx1"/>
                </a:solidFill>
              </a:rPr>
              <a:t>Heater to coil (2.3 kV)</a:t>
            </a:r>
          </a:p>
          <a:p>
            <a:pPr lvl="1"/>
            <a:r>
              <a:rPr lang="en-GB" dirty="0">
                <a:solidFill>
                  <a:schemeClr val="tx1"/>
                </a:solidFill>
              </a:rPr>
              <a:t>QPH1-4 (HV+), Coil (HV- = GND) : </a:t>
            </a:r>
            <a:r>
              <a:rPr lang="en-GB" b="1" dirty="0">
                <a:solidFill>
                  <a:srgbClr val="FF0000"/>
                </a:solidFill>
              </a:rPr>
              <a:t>Breakdown at 1.90 kV</a:t>
            </a:r>
          </a:p>
          <a:p>
            <a:pPr lvl="1"/>
            <a:r>
              <a:rPr lang="en-GB" dirty="0">
                <a:solidFill>
                  <a:schemeClr val="tx1"/>
                </a:solidFill>
              </a:rPr>
              <a:t>QPH1-4 (HV+), Coil (HV-) : </a:t>
            </a:r>
            <a:r>
              <a:rPr lang="en-GB" b="1" dirty="0">
                <a:solidFill>
                  <a:srgbClr val="FF0000"/>
                </a:solidFill>
              </a:rPr>
              <a:t>GND fault</a:t>
            </a:r>
            <a:r>
              <a:rPr lang="en-GB" dirty="0">
                <a:solidFill>
                  <a:srgbClr val="FF0000"/>
                </a:solidFill>
              </a:rPr>
              <a:t> </a:t>
            </a:r>
            <a:r>
              <a:rPr lang="en-GB" b="1" dirty="0">
                <a:solidFill>
                  <a:srgbClr val="FF0000"/>
                </a:solidFill>
              </a:rPr>
              <a:t>at 1.95 kV</a:t>
            </a:r>
          </a:p>
          <a:p>
            <a:r>
              <a:rPr lang="en-GB" dirty="0">
                <a:solidFill>
                  <a:schemeClr val="tx1"/>
                </a:solidFill>
              </a:rPr>
              <a:t>Heater strips (2.3 kV)</a:t>
            </a:r>
          </a:p>
          <a:p>
            <a:pPr lvl="1"/>
            <a:r>
              <a:rPr lang="en-GB" dirty="0">
                <a:solidFill>
                  <a:schemeClr val="tx1"/>
                </a:solidFill>
              </a:rPr>
              <a:t>QPH1 (HV+), QPH2-4 (HV- = GND) </a:t>
            </a:r>
            <a:r>
              <a:rPr lang="en-GB" dirty="0">
                <a:solidFill>
                  <a:srgbClr val="0070C0"/>
                </a:solidFill>
              </a:rPr>
              <a:t>: </a:t>
            </a:r>
            <a:r>
              <a:rPr lang="en-GB" b="1" dirty="0">
                <a:solidFill>
                  <a:srgbClr val="0070C0"/>
                </a:solidFill>
              </a:rPr>
              <a:t>&lt;0.1 µA for 30 s</a:t>
            </a:r>
          </a:p>
          <a:p>
            <a:pPr lvl="1"/>
            <a:r>
              <a:rPr lang="en-GB" dirty="0">
                <a:solidFill>
                  <a:schemeClr val="tx1"/>
                </a:solidFill>
              </a:rPr>
              <a:t>QPH2 (HV+), QPH1,3-4 (HV- = GND) : </a:t>
            </a:r>
            <a:r>
              <a:rPr lang="en-GB" b="1" dirty="0">
                <a:solidFill>
                  <a:srgbClr val="0070C0"/>
                </a:solidFill>
              </a:rPr>
              <a:t>&lt;0.1 µA for 30 s</a:t>
            </a:r>
          </a:p>
          <a:p>
            <a:pPr lvl="1"/>
            <a:r>
              <a:rPr lang="en-GB" dirty="0">
                <a:solidFill>
                  <a:schemeClr val="tx1"/>
                </a:solidFill>
              </a:rPr>
              <a:t>QPH3 (HV+), QPH1-2,4 (HV- = GND) : </a:t>
            </a:r>
            <a:r>
              <a:rPr lang="en-GB" b="1" dirty="0">
                <a:solidFill>
                  <a:srgbClr val="0070C0"/>
                </a:solidFill>
              </a:rPr>
              <a:t>&lt; 0.1 µA for 30 s</a:t>
            </a:r>
          </a:p>
          <a:p>
            <a:pPr lvl="1"/>
            <a:r>
              <a:rPr lang="en-GB" b="1" u="sng" dirty="0">
                <a:solidFill>
                  <a:schemeClr val="tx1"/>
                </a:solidFill>
              </a:rPr>
              <a:t>QPH4 (HV+), QPH1-3 (HV- = GND) </a:t>
            </a:r>
            <a:r>
              <a:rPr lang="en-GB" dirty="0">
                <a:solidFill>
                  <a:schemeClr val="tx1"/>
                </a:solidFill>
              </a:rPr>
              <a:t>: </a:t>
            </a:r>
            <a:r>
              <a:rPr lang="en-GB" b="1" dirty="0">
                <a:solidFill>
                  <a:srgbClr val="FF0000"/>
                </a:solidFill>
              </a:rPr>
              <a:t>Breakdown at 1.82 kV</a:t>
            </a:r>
          </a:p>
          <a:p>
            <a:pPr lvl="1"/>
            <a:r>
              <a:rPr lang="en-GB" b="1" u="sng" dirty="0">
                <a:solidFill>
                  <a:schemeClr val="tx1"/>
                </a:solidFill>
              </a:rPr>
              <a:t>QPH4 (HV+), QPH3 (HV-)</a:t>
            </a:r>
            <a:r>
              <a:rPr lang="en-GB" dirty="0">
                <a:solidFill>
                  <a:schemeClr val="tx1"/>
                </a:solidFill>
              </a:rPr>
              <a:t> : </a:t>
            </a:r>
            <a:r>
              <a:rPr lang="en-GB" b="1" dirty="0">
                <a:solidFill>
                  <a:srgbClr val="FF0000"/>
                </a:solidFill>
              </a:rPr>
              <a:t>GND fault at 1.54 kV</a:t>
            </a:r>
          </a:p>
          <a:p>
            <a:pPr lvl="1"/>
            <a:endParaRPr lang="en-GB" dirty="0">
              <a:solidFill>
                <a:schemeClr val="tx1"/>
              </a:solidFill>
            </a:endParaRPr>
          </a:p>
          <a:p>
            <a:endParaRPr lang="en-GB" dirty="0">
              <a:solidFill>
                <a:schemeClr val="tx1"/>
              </a:solidFill>
            </a:endParaRPr>
          </a:p>
          <a:p>
            <a:endParaRPr lang="en-GB" dirty="0">
              <a:solidFill>
                <a:schemeClr val="tx1"/>
              </a:solidFill>
            </a:endParaRPr>
          </a:p>
        </p:txBody>
      </p:sp>
      <p:sp>
        <p:nvSpPr>
          <p:cNvPr id="4" name="Espace réservé du pied de page 3"/>
          <p:cNvSpPr>
            <a:spLocks noGrp="1"/>
          </p:cNvSpPr>
          <p:nvPr>
            <p:ph type="ftr" sz="quarter" idx="11"/>
          </p:nvPr>
        </p:nvSpPr>
        <p:spPr/>
        <p:txBody>
          <a:bodyPr/>
          <a:lstStyle/>
          <a:p>
            <a:r>
              <a:rPr lang="fr-FR" noProof="0"/>
              <a:t>D1 Update, T. Nakamoto, KEK</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24</a:t>
            </a:fld>
            <a:endParaRPr lang="fr-F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07292" y="95354"/>
            <a:ext cx="3813460" cy="5084613"/>
          </a:xfrm>
          <a:prstGeom prst="rect">
            <a:avLst/>
          </a:prstGeom>
        </p:spPr>
      </p:pic>
      <p:graphicFrame>
        <p:nvGraphicFramePr>
          <p:cNvPr id="7" name="Table 6"/>
          <p:cNvGraphicFramePr>
            <a:graphicFrameLocks noGrp="1"/>
          </p:cNvGraphicFramePr>
          <p:nvPr/>
        </p:nvGraphicFramePr>
        <p:xfrm>
          <a:off x="646576" y="963120"/>
          <a:ext cx="5112568" cy="2225040"/>
        </p:xfrm>
        <a:graphic>
          <a:graphicData uri="http://schemas.openxmlformats.org/drawingml/2006/table">
            <a:tbl>
              <a:tblPr firstRow="1" bandRow="1">
                <a:tableStyleId>{5C22544A-7EE6-4342-B048-85BDC9FD1C3A}</a:tableStyleId>
              </a:tblPr>
              <a:tblGrid>
                <a:gridCol w="1698403">
                  <a:extLst>
                    <a:ext uri="{9D8B030D-6E8A-4147-A177-3AD203B41FA5}">
                      <a16:colId xmlns:a16="http://schemas.microsoft.com/office/drawing/2014/main" val="20000"/>
                    </a:ext>
                  </a:extLst>
                </a:gridCol>
                <a:gridCol w="2194142">
                  <a:extLst>
                    <a:ext uri="{9D8B030D-6E8A-4147-A177-3AD203B41FA5}">
                      <a16:colId xmlns:a16="http://schemas.microsoft.com/office/drawing/2014/main" val="20001"/>
                    </a:ext>
                  </a:extLst>
                </a:gridCol>
                <a:gridCol w="1220023">
                  <a:extLst>
                    <a:ext uri="{9D8B030D-6E8A-4147-A177-3AD203B41FA5}">
                      <a16:colId xmlns:a16="http://schemas.microsoft.com/office/drawing/2014/main" val="20002"/>
                    </a:ext>
                  </a:extLst>
                </a:gridCol>
              </a:tblGrid>
              <a:tr h="370840">
                <a:tc gridSpan="2">
                  <a:txBody>
                    <a:bodyPr/>
                    <a:lstStyle/>
                    <a:p>
                      <a:r>
                        <a:rPr lang="en-US" dirty="0"/>
                        <a:t>Test name</a:t>
                      </a:r>
                    </a:p>
                  </a:txBody>
                  <a:tcPr/>
                </a:tc>
                <a:tc hMerge="1">
                  <a:txBody>
                    <a:bodyPr/>
                    <a:lstStyle/>
                    <a:p>
                      <a:endParaRPr lang="en-US" dirty="0"/>
                    </a:p>
                  </a:txBody>
                  <a:tcPr/>
                </a:tc>
                <a:tc>
                  <a:txBody>
                    <a:bodyPr/>
                    <a:lstStyle/>
                    <a:p>
                      <a:r>
                        <a:rPr lang="en-US" dirty="0"/>
                        <a:t>Value (V)</a:t>
                      </a:r>
                    </a:p>
                  </a:txBody>
                  <a:tcPr/>
                </a:tc>
                <a:extLst>
                  <a:ext uri="{0D108BD9-81ED-4DB2-BD59-A6C34878D82A}">
                    <a16:rowId xmlns:a16="http://schemas.microsoft.com/office/drawing/2014/main" val="10000"/>
                  </a:ext>
                </a:extLst>
              </a:tr>
              <a:tr h="370840">
                <a:tc rowSpan="3">
                  <a:txBody>
                    <a:bodyPr/>
                    <a:lstStyle/>
                    <a:p>
                      <a:r>
                        <a:rPr lang="en-US" dirty="0"/>
                        <a:t>Test voltage at NOC*</a:t>
                      </a:r>
                    </a:p>
                  </a:txBody>
                  <a:tcPr/>
                </a:tc>
                <a:tc>
                  <a:txBody>
                    <a:bodyPr/>
                    <a:lstStyle/>
                    <a:p>
                      <a:r>
                        <a:rPr lang="en-US" dirty="0"/>
                        <a:t>Coil to ground</a:t>
                      </a:r>
                    </a:p>
                  </a:txBody>
                  <a:tcPr/>
                </a:tc>
                <a:tc>
                  <a:txBody>
                    <a:bodyPr/>
                    <a:lstStyle/>
                    <a:p>
                      <a:r>
                        <a:rPr lang="en-US" b="1" dirty="0"/>
                        <a:t>1300</a:t>
                      </a:r>
                    </a:p>
                  </a:txBody>
                  <a:tcPr/>
                </a:tc>
                <a:extLst>
                  <a:ext uri="{0D108BD9-81ED-4DB2-BD59-A6C34878D82A}">
                    <a16:rowId xmlns:a16="http://schemas.microsoft.com/office/drawing/2014/main" val="10001"/>
                  </a:ext>
                </a:extLst>
              </a:tr>
              <a:tr h="370840">
                <a:tc vMerge="1">
                  <a:txBody>
                    <a:bodyPr/>
                    <a:lstStyle/>
                    <a:p>
                      <a:endParaRPr lang="en-US" dirty="0"/>
                    </a:p>
                  </a:txBody>
                  <a:tcPr/>
                </a:tc>
                <a:tc>
                  <a:txBody>
                    <a:bodyPr/>
                    <a:lstStyle/>
                    <a:p>
                      <a:r>
                        <a:rPr lang="en-US" dirty="0"/>
                        <a:t>Heater to coil</a:t>
                      </a:r>
                    </a:p>
                  </a:txBody>
                  <a:tcPr/>
                </a:tc>
                <a:tc>
                  <a:txBody>
                    <a:bodyPr/>
                    <a:lstStyle/>
                    <a:p>
                      <a:r>
                        <a:rPr lang="en-US" b="1" dirty="0"/>
                        <a:t>2300</a:t>
                      </a:r>
                    </a:p>
                  </a:txBody>
                  <a:tcPr/>
                </a:tc>
                <a:extLst>
                  <a:ext uri="{0D108BD9-81ED-4DB2-BD59-A6C34878D82A}">
                    <a16:rowId xmlns:a16="http://schemas.microsoft.com/office/drawing/2014/main" val="10002"/>
                  </a:ext>
                </a:extLst>
              </a:tr>
              <a:tr h="370840">
                <a:tc vMerge="1">
                  <a:txBody>
                    <a:bodyPr/>
                    <a:lstStyle/>
                    <a:p>
                      <a:endParaRPr lang="en-US" dirty="0"/>
                    </a:p>
                  </a:txBody>
                  <a:tcPr/>
                </a:tc>
                <a:tc>
                  <a:txBody>
                    <a:bodyPr/>
                    <a:lstStyle/>
                    <a:p>
                      <a:r>
                        <a:rPr lang="en-US" dirty="0"/>
                        <a:t>b/w heater strips</a:t>
                      </a:r>
                      <a:r>
                        <a:rPr lang="en-US" baseline="0" dirty="0"/>
                        <a:t> </a:t>
                      </a:r>
                      <a:endParaRPr lang="en-US" dirty="0"/>
                    </a:p>
                  </a:txBody>
                  <a:tcPr/>
                </a:tc>
                <a:tc>
                  <a:txBody>
                    <a:bodyPr/>
                    <a:lstStyle/>
                    <a:p>
                      <a:r>
                        <a:rPr lang="en-US" b="1" dirty="0"/>
                        <a:t>2300 </a:t>
                      </a:r>
                    </a:p>
                  </a:txBody>
                  <a:tcPr/>
                </a:tc>
                <a:extLst>
                  <a:ext uri="{0D108BD9-81ED-4DB2-BD59-A6C34878D82A}">
                    <a16:rowId xmlns:a16="http://schemas.microsoft.com/office/drawing/2014/main" val="10003"/>
                  </a:ext>
                </a:extLst>
              </a:tr>
              <a:tr h="370840">
                <a:tc gridSpan="2">
                  <a:txBody>
                    <a:bodyPr/>
                    <a:lstStyle/>
                    <a:p>
                      <a:r>
                        <a:rPr lang="en-US" dirty="0"/>
                        <a:t>Maximum leakage current (µA)</a:t>
                      </a:r>
                    </a:p>
                  </a:txBody>
                  <a:tcPr/>
                </a:tc>
                <a:tc hMerge="1">
                  <a:txBody>
                    <a:bodyPr/>
                    <a:lstStyle/>
                    <a:p>
                      <a:endParaRPr lang="en-US" dirty="0"/>
                    </a:p>
                  </a:txBody>
                  <a:tcPr/>
                </a:tc>
                <a:tc>
                  <a:txBody>
                    <a:bodyPr/>
                    <a:lstStyle/>
                    <a:p>
                      <a:r>
                        <a:rPr lang="en-US" b="1" dirty="0"/>
                        <a:t>10</a:t>
                      </a:r>
                    </a:p>
                  </a:txBody>
                  <a:tcPr/>
                </a:tc>
                <a:extLst>
                  <a:ext uri="{0D108BD9-81ED-4DB2-BD59-A6C34878D82A}">
                    <a16:rowId xmlns:a16="http://schemas.microsoft.com/office/drawing/2014/main" val="10004"/>
                  </a:ext>
                </a:extLst>
              </a:tr>
              <a:tr h="370840">
                <a:tc gridSpan="2">
                  <a:txBody>
                    <a:bodyPr/>
                    <a:lstStyle/>
                    <a:p>
                      <a:r>
                        <a:rPr lang="en-US" dirty="0"/>
                        <a:t>Test voltage duration (s)</a:t>
                      </a:r>
                    </a:p>
                  </a:txBody>
                  <a:tcPr/>
                </a:tc>
                <a:tc hMerge="1">
                  <a:txBody>
                    <a:bodyPr/>
                    <a:lstStyle/>
                    <a:p>
                      <a:endParaRPr lang="en-US" dirty="0"/>
                    </a:p>
                  </a:txBody>
                  <a:tcPr/>
                </a:tc>
                <a:tc>
                  <a:txBody>
                    <a:bodyPr/>
                    <a:lstStyle/>
                    <a:p>
                      <a:r>
                        <a:rPr lang="en-US" b="1" dirty="0"/>
                        <a:t>30</a:t>
                      </a:r>
                    </a:p>
                  </a:txBody>
                  <a:tcPr/>
                </a:tc>
                <a:extLst>
                  <a:ext uri="{0D108BD9-81ED-4DB2-BD59-A6C34878D82A}">
                    <a16:rowId xmlns:a16="http://schemas.microsoft.com/office/drawing/2014/main" val="10005"/>
                  </a:ext>
                </a:extLst>
              </a:tr>
            </a:tbl>
          </a:graphicData>
        </a:graphic>
      </p:graphicFrame>
      <p:sp>
        <p:nvSpPr>
          <p:cNvPr id="8" name="TextBox 7"/>
          <p:cNvSpPr txBox="1"/>
          <p:nvPr/>
        </p:nvSpPr>
        <p:spPr>
          <a:xfrm>
            <a:off x="2998254" y="3218789"/>
            <a:ext cx="3440087" cy="307777"/>
          </a:xfrm>
          <a:prstGeom prst="rect">
            <a:avLst/>
          </a:prstGeom>
          <a:noFill/>
        </p:spPr>
        <p:txBody>
          <a:bodyPr wrap="square" rtlCol="0">
            <a:spAutoFit/>
          </a:bodyPr>
          <a:lstStyle/>
          <a:p>
            <a:r>
              <a:rPr lang="en-US" sz="1400" dirty="0"/>
              <a:t>(*)Nominal Operation Condition=1.9K</a:t>
            </a:r>
          </a:p>
        </p:txBody>
      </p:sp>
      <p:pic>
        <p:nvPicPr>
          <p:cNvPr id="83" name="Picture 8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07291" y="3875243"/>
            <a:ext cx="2344194" cy="1447753"/>
          </a:xfrm>
          <a:prstGeom prst="rect">
            <a:avLst/>
          </a:prstGeom>
        </p:spPr>
      </p:pic>
      <p:sp>
        <p:nvSpPr>
          <p:cNvPr id="86" name="TextBox 85"/>
          <p:cNvSpPr txBox="1"/>
          <p:nvPr/>
        </p:nvSpPr>
        <p:spPr>
          <a:xfrm>
            <a:off x="6926159" y="5433020"/>
            <a:ext cx="2088232" cy="923330"/>
          </a:xfrm>
          <a:prstGeom prst="rect">
            <a:avLst/>
          </a:prstGeom>
          <a:solidFill>
            <a:schemeClr val="bg1"/>
          </a:solidFill>
        </p:spPr>
        <p:txBody>
          <a:bodyPr wrap="square" rtlCol="0">
            <a:spAutoFit/>
          </a:bodyPr>
          <a:lstStyle/>
          <a:p>
            <a:r>
              <a:rPr lang="en-US" dirty="0">
                <a:solidFill>
                  <a:srgbClr val="FF0000"/>
                </a:solidFill>
              </a:rPr>
              <a:t>There might be weakness in the cable line of QPH4</a:t>
            </a:r>
          </a:p>
        </p:txBody>
      </p:sp>
      <p:cxnSp>
        <p:nvCxnSpPr>
          <p:cNvPr id="88" name="Straight Connector 87"/>
          <p:cNvCxnSpPr>
            <a:endCxn id="86" idx="1"/>
          </p:cNvCxnSpPr>
          <p:nvPr/>
        </p:nvCxnSpPr>
        <p:spPr>
          <a:xfrm>
            <a:off x="6320273" y="4682137"/>
            <a:ext cx="605886" cy="121254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9" name="Straight Connector 88"/>
          <p:cNvCxnSpPr>
            <a:endCxn id="86" idx="1"/>
          </p:cNvCxnSpPr>
          <p:nvPr/>
        </p:nvCxnSpPr>
        <p:spPr>
          <a:xfrm>
            <a:off x="5508104" y="4756156"/>
            <a:ext cx="1418055" cy="113852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2" name="Straight Connector 91"/>
          <p:cNvCxnSpPr>
            <a:endCxn id="86" idx="1"/>
          </p:cNvCxnSpPr>
          <p:nvPr/>
        </p:nvCxnSpPr>
        <p:spPr>
          <a:xfrm flipV="1">
            <a:off x="6108128" y="5894685"/>
            <a:ext cx="818031" cy="356721"/>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a:endCxn id="86" idx="1"/>
          </p:cNvCxnSpPr>
          <p:nvPr/>
        </p:nvCxnSpPr>
        <p:spPr>
          <a:xfrm flipV="1">
            <a:off x="6297713" y="5894685"/>
            <a:ext cx="628446" cy="104944"/>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01" name="TextBox 100"/>
          <p:cNvSpPr txBox="1"/>
          <p:nvPr/>
        </p:nvSpPr>
        <p:spPr>
          <a:xfrm>
            <a:off x="2420628" y="620688"/>
            <a:ext cx="2088232" cy="369332"/>
          </a:xfrm>
          <a:prstGeom prst="rect">
            <a:avLst/>
          </a:prstGeom>
          <a:noFill/>
        </p:spPr>
        <p:txBody>
          <a:bodyPr wrap="square" rtlCol="0">
            <a:spAutoFit/>
          </a:bodyPr>
          <a:lstStyle/>
          <a:p>
            <a:r>
              <a:rPr lang="en-US" b="1"/>
              <a:t>EIQA criteria</a:t>
            </a:r>
          </a:p>
        </p:txBody>
      </p:sp>
      <p:pic>
        <p:nvPicPr>
          <p:cNvPr id="16" name="Image" descr="Image">
            <a:extLst>
              <a:ext uri="{FF2B5EF4-FFF2-40B4-BE49-F238E27FC236}">
                <a16:creationId xmlns:a16="http://schemas.microsoft.com/office/drawing/2014/main" id="{A86D0582-62F4-DE45-AD07-37E18EC002D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171295" y="2706609"/>
            <a:ext cx="2875505" cy="1024360"/>
          </a:xfrm>
          <a:prstGeom prst="rect">
            <a:avLst/>
          </a:prstGeom>
          <a:ln w="25400">
            <a:noFill/>
            <a:miter lim="400000"/>
          </a:ln>
        </p:spPr>
      </p:pic>
      <p:sp>
        <p:nvSpPr>
          <p:cNvPr id="9" name="テキスト ボックス 8">
            <a:extLst>
              <a:ext uri="{FF2B5EF4-FFF2-40B4-BE49-F238E27FC236}">
                <a16:creationId xmlns:a16="http://schemas.microsoft.com/office/drawing/2014/main" id="{72A0EAB9-9CE1-C647-BF4C-D52C1CD55349}"/>
              </a:ext>
            </a:extLst>
          </p:cNvPr>
          <p:cNvSpPr txBox="1"/>
          <p:nvPr/>
        </p:nvSpPr>
        <p:spPr>
          <a:xfrm>
            <a:off x="2701596" y="3620302"/>
            <a:ext cx="864339" cy="369332"/>
          </a:xfrm>
          <a:prstGeom prst="rect">
            <a:avLst/>
          </a:prstGeom>
          <a:noFill/>
        </p:spPr>
        <p:txBody>
          <a:bodyPr wrap="none" rtlCol="0">
            <a:spAutoFit/>
          </a:bodyPr>
          <a:lstStyle/>
          <a:p>
            <a:r>
              <a:rPr kumimoji="1" lang="en-US" altLang="ja-JP" b="1" dirty="0">
                <a:solidFill>
                  <a:srgbClr val="0070C0"/>
                </a:solidFill>
              </a:rPr>
              <a:t>Good!</a:t>
            </a:r>
            <a:endParaRPr kumimoji="1" lang="ja-JP" altLang="en-US" b="1">
              <a:solidFill>
                <a:srgbClr val="0070C0"/>
              </a:solidFill>
            </a:endParaRPr>
          </a:p>
        </p:txBody>
      </p:sp>
      <p:sp>
        <p:nvSpPr>
          <p:cNvPr id="18" name="テキスト ボックス 17">
            <a:extLst>
              <a:ext uri="{FF2B5EF4-FFF2-40B4-BE49-F238E27FC236}">
                <a16:creationId xmlns:a16="http://schemas.microsoft.com/office/drawing/2014/main" id="{7D11D237-4729-314A-8950-E385BF85FEDA}"/>
              </a:ext>
            </a:extLst>
          </p:cNvPr>
          <p:cNvSpPr txBox="1"/>
          <p:nvPr/>
        </p:nvSpPr>
        <p:spPr>
          <a:xfrm>
            <a:off x="5617213" y="5076251"/>
            <a:ext cx="864339" cy="369332"/>
          </a:xfrm>
          <a:prstGeom prst="rect">
            <a:avLst/>
          </a:prstGeom>
          <a:noFill/>
        </p:spPr>
        <p:txBody>
          <a:bodyPr wrap="none" rtlCol="0">
            <a:spAutoFit/>
          </a:bodyPr>
          <a:lstStyle/>
          <a:p>
            <a:r>
              <a:rPr kumimoji="1" lang="en-US" altLang="ja-JP" b="1" dirty="0">
                <a:solidFill>
                  <a:srgbClr val="0070C0"/>
                </a:solidFill>
              </a:rPr>
              <a:t>Good!</a:t>
            </a:r>
            <a:endParaRPr kumimoji="1" lang="ja-JP" altLang="en-US" b="1">
              <a:solidFill>
                <a:srgbClr val="0070C0"/>
              </a:solidFill>
            </a:endParaRPr>
          </a:p>
        </p:txBody>
      </p:sp>
      <p:sp>
        <p:nvSpPr>
          <p:cNvPr id="19" name="テキスト ボックス 18">
            <a:extLst>
              <a:ext uri="{FF2B5EF4-FFF2-40B4-BE49-F238E27FC236}">
                <a16:creationId xmlns:a16="http://schemas.microsoft.com/office/drawing/2014/main" id="{2A3A3D37-4831-0B46-8517-7AA913C603C5}"/>
              </a:ext>
            </a:extLst>
          </p:cNvPr>
          <p:cNvSpPr txBox="1"/>
          <p:nvPr/>
        </p:nvSpPr>
        <p:spPr>
          <a:xfrm>
            <a:off x="5617795" y="5312834"/>
            <a:ext cx="864339" cy="369332"/>
          </a:xfrm>
          <a:prstGeom prst="rect">
            <a:avLst/>
          </a:prstGeom>
          <a:noFill/>
        </p:spPr>
        <p:txBody>
          <a:bodyPr wrap="none" rtlCol="0">
            <a:spAutoFit/>
          </a:bodyPr>
          <a:lstStyle/>
          <a:p>
            <a:r>
              <a:rPr kumimoji="1" lang="en-US" altLang="ja-JP" b="1" dirty="0">
                <a:solidFill>
                  <a:srgbClr val="0070C0"/>
                </a:solidFill>
              </a:rPr>
              <a:t>Good!</a:t>
            </a:r>
            <a:endParaRPr kumimoji="1" lang="ja-JP" altLang="en-US" b="1">
              <a:solidFill>
                <a:srgbClr val="0070C0"/>
              </a:solidFill>
            </a:endParaRPr>
          </a:p>
        </p:txBody>
      </p:sp>
      <p:sp>
        <p:nvSpPr>
          <p:cNvPr id="20" name="テキスト ボックス 19">
            <a:extLst>
              <a:ext uri="{FF2B5EF4-FFF2-40B4-BE49-F238E27FC236}">
                <a16:creationId xmlns:a16="http://schemas.microsoft.com/office/drawing/2014/main" id="{961E12BC-497E-DC49-B096-CE8998D50B4B}"/>
              </a:ext>
            </a:extLst>
          </p:cNvPr>
          <p:cNvSpPr txBox="1"/>
          <p:nvPr/>
        </p:nvSpPr>
        <p:spPr>
          <a:xfrm>
            <a:off x="5629363" y="5550527"/>
            <a:ext cx="864339" cy="369332"/>
          </a:xfrm>
          <a:prstGeom prst="rect">
            <a:avLst/>
          </a:prstGeom>
          <a:noFill/>
        </p:spPr>
        <p:txBody>
          <a:bodyPr wrap="none" rtlCol="0">
            <a:spAutoFit/>
          </a:bodyPr>
          <a:lstStyle/>
          <a:p>
            <a:r>
              <a:rPr kumimoji="1" lang="en-US" altLang="ja-JP" b="1" dirty="0">
                <a:solidFill>
                  <a:srgbClr val="0070C0"/>
                </a:solidFill>
              </a:rPr>
              <a:t>Good!</a:t>
            </a:r>
            <a:endParaRPr kumimoji="1" lang="ja-JP" altLang="en-US" b="1">
              <a:solidFill>
                <a:srgbClr val="0070C0"/>
              </a:solidFill>
            </a:endParaRPr>
          </a:p>
        </p:txBody>
      </p:sp>
    </p:spTree>
    <p:extLst>
      <p:ext uri="{BB962C8B-B14F-4D97-AF65-F5344CB8AC3E}">
        <p14:creationId xmlns:p14="http://schemas.microsoft.com/office/powerpoint/2010/main" val="2845780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805213"/>
            <a:ext cx="7920000" cy="720000"/>
          </a:xfrm>
        </p:spPr>
        <p:txBody>
          <a:bodyPr/>
          <a:lstStyle/>
          <a:p>
            <a:r>
              <a:rPr lang="en-US" altLang="ja-JP" sz="3600" dirty="0"/>
              <a:t>Status of Prototype</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3" name="スライド番号プレースホルダー 2"/>
          <p:cNvSpPr>
            <a:spLocks noGrp="1"/>
          </p:cNvSpPr>
          <p:nvPr>
            <p:ph type="sldNum" sz="quarter" idx="12"/>
          </p:nvPr>
        </p:nvSpPr>
        <p:spPr/>
        <p:txBody>
          <a:bodyPr/>
          <a:lstStyle/>
          <a:p>
            <a:fld id="{BFDCA1C4-9514-7B4F-976F-D92F7E296653}" type="slidenum">
              <a:rPr lang="fr-FR" smtClean="0"/>
              <a:pPr/>
              <a:t>25</a:t>
            </a:fld>
            <a:endParaRPr lang="fr-FR"/>
          </a:p>
        </p:txBody>
      </p:sp>
    </p:spTree>
    <p:extLst>
      <p:ext uri="{BB962C8B-B14F-4D97-AF65-F5344CB8AC3E}">
        <p14:creationId xmlns:p14="http://schemas.microsoft.com/office/powerpoint/2010/main" val="14560505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8EC37ED9-CD5E-9645-9390-30429335DCF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00418"/>
            <a:ext cx="9370040" cy="2067470"/>
          </a:xfrm>
          <a:prstGeom prst="rect">
            <a:avLst/>
          </a:prstGeom>
        </p:spPr>
      </p:pic>
      <p:sp>
        <p:nvSpPr>
          <p:cNvPr id="2" name="タイトル 1">
            <a:extLst>
              <a:ext uri="{FF2B5EF4-FFF2-40B4-BE49-F238E27FC236}">
                <a16:creationId xmlns:a16="http://schemas.microsoft.com/office/drawing/2014/main" id="{9C0D36C1-216C-F140-B340-F907483D2FDC}"/>
              </a:ext>
            </a:extLst>
          </p:cNvPr>
          <p:cNvSpPr>
            <a:spLocks noGrp="1"/>
          </p:cNvSpPr>
          <p:nvPr>
            <p:ph type="title"/>
          </p:nvPr>
        </p:nvSpPr>
        <p:spPr>
          <a:xfrm>
            <a:off x="599956" y="-102285"/>
            <a:ext cx="7920000" cy="720000"/>
          </a:xfrm>
        </p:spPr>
        <p:txBody>
          <a:bodyPr/>
          <a:lstStyle/>
          <a:p>
            <a:r>
              <a:rPr kumimoji="1" lang="en-US" altLang="ja-JP" dirty="0"/>
              <a:t>D1 Magnet Cold </a:t>
            </a:r>
            <a:r>
              <a:rPr lang="en-US" altLang="ja-JP" dirty="0"/>
              <a:t>M</a:t>
            </a:r>
            <a:r>
              <a:rPr kumimoji="1" lang="en-US" altLang="ja-JP" dirty="0"/>
              <a:t>ass</a:t>
            </a:r>
            <a:endParaRPr kumimoji="1" lang="ja-JP" altLang="en-US"/>
          </a:p>
        </p:txBody>
      </p:sp>
      <p:sp>
        <p:nvSpPr>
          <p:cNvPr id="9" name="テキスト ボックス 8">
            <a:extLst>
              <a:ext uri="{FF2B5EF4-FFF2-40B4-BE49-F238E27FC236}">
                <a16:creationId xmlns:a16="http://schemas.microsoft.com/office/drawing/2014/main" id="{4D287CBD-823E-4546-9618-148423D55741}"/>
              </a:ext>
            </a:extLst>
          </p:cNvPr>
          <p:cNvSpPr txBox="1"/>
          <p:nvPr/>
        </p:nvSpPr>
        <p:spPr>
          <a:xfrm>
            <a:off x="726519" y="3862286"/>
            <a:ext cx="7988084" cy="2954655"/>
          </a:xfrm>
          <a:prstGeom prst="rect">
            <a:avLst/>
          </a:prstGeom>
          <a:noFill/>
        </p:spPr>
        <p:txBody>
          <a:bodyPr wrap="none" rtlCol="0">
            <a:spAutoFit/>
          </a:bodyPr>
          <a:lstStyle/>
          <a:p>
            <a:r>
              <a:rPr kumimoji="1" lang="en-US" altLang="ja-JP" b="1" dirty="0"/>
              <a:t>Design Parameters</a:t>
            </a:r>
          </a:p>
          <a:p>
            <a:pPr marL="285750" indent="-285750">
              <a:buFont typeface="Arial" panose="020B0604020202020204" pitchFamily="34" charset="0"/>
              <a:buChar char="•"/>
            </a:pPr>
            <a:r>
              <a:rPr kumimoji="1" lang="en-US" altLang="ja-JP" dirty="0"/>
              <a:t>Nominal current and field, field integral: </a:t>
            </a:r>
            <a:r>
              <a:rPr kumimoji="1" lang="en-US" altLang="ja-JP" b="1" dirty="0"/>
              <a:t>12070 A, 5.58T, 35 Tm</a:t>
            </a:r>
          </a:p>
          <a:p>
            <a:pPr marL="285750" indent="-285750">
              <a:buFont typeface="Arial" panose="020B0604020202020204" pitchFamily="34" charset="0"/>
              <a:buChar char="•"/>
            </a:pPr>
            <a:r>
              <a:rPr kumimoji="1" lang="en-US" altLang="ja-JP" dirty="0"/>
              <a:t>Design pressure and operating temperature:  </a:t>
            </a:r>
            <a:r>
              <a:rPr kumimoji="1" lang="en-US" altLang="ja-JP" dirty="0">
                <a:solidFill>
                  <a:srgbClr val="00B0F0"/>
                </a:solidFill>
              </a:rPr>
              <a:t>2.0 MPa, 1.9 K</a:t>
            </a:r>
          </a:p>
          <a:p>
            <a:pPr marL="285750" indent="-285750">
              <a:buFont typeface="Arial" panose="020B0604020202020204" pitchFamily="34" charset="0"/>
              <a:buChar char="•"/>
            </a:pPr>
            <a:r>
              <a:rPr kumimoji="1" lang="en-US" altLang="ja-JP" dirty="0"/>
              <a:t>Pressure test at 2.5 </a:t>
            </a:r>
            <a:r>
              <a:rPr kumimoji="1" lang="en-US" altLang="ja-JP" dirty="0" err="1"/>
              <a:t>MPa</a:t>
            </a:r>
            <a:endParaRPr kumimoji="1" lang="en-US" altLang="ja-JP" dirty="0"/>
          </a:p>
          <a:p>
            <a:pPr marL="285750" indent="-285750">
              <a:buFont typeface="Arial" panose="020B0604020202020204" pitchFamily="34" charset="0"/>
              <a:buChar char="•"/>
            </a:pPr>
            <a:r>
              <a:rPr kumimoji="1" lang="en-US" altLang="ja-JP" dirty="0"/>
              <a:t>He leak rate below 1 x 10</a:t>
            </a:r>
            <a:r>
              <a:rPr kumimoji="1" lang="en-US" altLang="ja-JP" baseline="30000" dirty="0"/>
              <a:t>-10</a:t>
            </a:r>
            <a:r>
              <a:rPr kumimoji="1" lang="en-US" altLang="ja-JP" dirty="0"/>
              <a:t> Pa m</a:t>
            </a:r>
            <a:r>
              <a:rPr kumimoji="1" lang="en-US" altLang="ja-JP" baseline="30000" dirty="0"/>
              <a:t>3</a:t>
            </a:r>
            <a:r>
              <a:rPr kumimoji="1" lang="en-US" altLang="ja-JP" dirty="0"/>
              <a:t>/s</a:t>
            </a:r>
          </a:p>
          <a:p>
            <a:pPr marL="285750" indent="-285750">
              <a:buFont typeface="Arial" panose="020B0604020202020204" pitchFamily="34" charset="0"/>
              <a:buChar char="•"/>
            </a:pPr>
            <a:r>
              <a:rPr kumimoji="1" lang="en-US" altLang="ja-JP" dirty="0"/>
              <a:t>Cold mass length and distance between saddles: </a:t>
            </a:r>
            <a:r>
              <a:rPr kumimoji="1" lang="en-US" altLang="ja-JP" dirty="0">
                <a:solidFill>
                  <a:srgbClr val="FF0000"/>
                </a:solidFill>
              </a:rPr>
              <a:t>7370 mm</a:t>
            </a:r>
            <a:r>
              <a:rPr kumimoji="1" lang="en-US" altLang="ja-JP" dirty="0"/>
              <a:t> and 3900 mm</a:t>
            </a:r>
          </a:p>
          <a:p>
            <a:pPr marL="285750" indent="-285750">
              <a:buFont typeface="Arial" panose="020B0604020202020204" pitchFamily="34" charset="0"/>
              <a:buChar char="•"/>
            </a:pPr>
            <a:r>
              <a:rPr kumimoji="1" lang="en-US" altLang="ja-JP" dirty="0"/>
              <a:t>Outer diameter: &lt; 630 mm		</a:t>
            </a:r>
            <a:r>
              <a:rPr kumimoji="1" lang="en-US" altLang="ja-JP" dirty="0">
                <a:solidFill>
                  <a:srgbClr val="FF0000"/>
                </a:solidFill>
              </a:rPr>
              <a:t>Shell OD: 570 mm + markers</a:t>
            </a:r>
            <a:r>
              <a:rPr kumimoji="1" lang="ja-JP" altLang="en-US"/>
              <a:t> </a:t>
            </a:r>
            <a:endParaRPr kumimoji="1" lang="en-US" altLang="ja-JP" dirty="0"/>
          </a:p>
          <a:p>
            <a:pPr marL="285750" indent="-285750">
              <a:buFont typeface="Arial" panose="020B0604020202020204" pitchFamily="34" charset="0"/>
              <a:buChar char="•"/>
            </a:pPr>
            <a:r>
              <a:rPr kumimoji="1" lang="en-US" altLang="ja-JP" dirty="0"/>
              <a:t>The detail of extremities given by CERN</a:t>
            </a:r>
          </a:p>
          <a:p>
            <a:pPr marL="742950" lvl="1" indent="-285750">
              <a:buFont typeface="Wingdings" pitchFamily="2" charset="2"/>
              <a:buChar char="Ø"/>
            </a:pPr>
            <a:r>
              <a:rPr kumimoji="1" lang="en-US" altLang="ja-JP" sz="1400" dirty="0"/>
              <a:t>Two </a:t>
            </a:r>
            <a:r>
              <a:rPr kumimoji="1" lang="en-US" altLang="ja-JP" sz="1400" dirty="0" err="1"/>
              <a:t>HeII</a:t>
            </a:r>
            <a:r>
              <a:rPr kumimoji="1" lang="en-US" altLang="ja-JP" sz="1400" dirty="0"/>
              <a:t> HX pipes in line with MQXF (</a:t>
            </a:r>
            <a:r>
              <a:rPr kumimoji="1" lang="en-US" altLang="ja-JP" sz="1400" dirty="0">
                <a:solidFill>
                  <a:srgbClr val="00B050"/>
                </a:solidFill>
              </a:rPr>
              <a:t>X1, X2</a:t>
            </a:r>
            <a:r>
              <a:rPr kumimoji="1" lang="en-US" altLang="ja-JP" sz="1400" dirty="0"/>
              <a:t>)</a:t>
            </a:r>
          </a:p>
          <a:p>
            <a:pPr marL="742950" lvl="1" indent="-285750">
              <a:buFont typeface="Wingdings" pitchFamily="2" charset="2"/>
              <a:buChar char="Ø"/>
            </a:pPr>
            <a:r>
              <a:rPr kumimoji="1" lang="en-US" altLang="ja-JP" sz="1400" dirty="0"/>
              <a:t>Two </a:t>
            </a:r>
            <a:r>
              <a:rPr kumimoji="1" lang="en-US" altLang="ja-JP" sz="1400" dirty="0" err="1"/>
              <a:t>HeII</a:t>
            </a:r>
            <a:r>
              <a:rPr kumimoji="1" lang="en-US" altLang="ja-JP" sz="1400" dirty="0"/>
              <a:t> conduction lines (</a:t>
            </a:r>
            <a:r>
              <a:rPr kumimoji="1" lang="en-US" altLang="ja-JP" sz="1400" dirty="0">
                <a:solidFill>
                  <a:srgbClr val="00B050"/>
                </a:solidFill>
              </a:rPr>
              <a:t>L1, L2</a:t>
            </a:r>
            <a:r>
              <a:rPr kumimoji="1" lang="en-US" altLang="ja-JP" sz="1400" dirty="0"/>
              <a:t>)</a:t>
            </a:r>
          </a:p>
          <a:p>
            <a:pPr marL="742950" lvl="1" indent="-285750">
              <a:buFont typeface="Wingdings" pitchFamily="2" charset="2"/>
              <a:buChar char="Ø"/>
            </a:pPr>
            <a:r>
              <a:rPr kumimoji="1" lang="en-US" altLang="ja-JP" sz="1400" dirty="0"/>
              <a:t>Bus bars interconnection line (</a:t>
            </a:r>
            <a:r>
              <a:rPr kumimoji="1" lang="en-US" altLang="ja-JP" sz="1400" dirty="0">
                <a:solidFill>
                  <a:srgbClr val="00B050"/>
                </a:solidFill>
              </a:rPr>
              <a:t>MN</a:t>
            </a:r>
            <a:r>
              <a:rPr kumimoji="1" lang="en-US" altLang="ja-JP" sz="1400" dirty="0"/>
              <a:t>)</a:t>
            </a:r>
          </a:p>
        </p:txBody>
      </p:sp>
      <p:sp>
        <p:nvSpPr>
          <p:cNvPr id="12" name="スライド番号プレースホルダー 11">
            <a:extLst>
              <a:ext uri="{FF2B5EF4-FFF2-40B4-BE49-F238E27FC236}">
                <a16:creationId xmlns:a16="http://schemas.microsoft.com/office/drawing/2014/main" id="{3DB2F951-B83F-7A40-B577-AFB46726DDA3}"/>
              </a:ext>
            </a:extLst>
          </p:cNvPr>
          <p:cNvSpPr>
            <a:spLocks noGrp="1"/>
          </p:cNvSpPr>
          <p:nvPr>
            <p:ph type="sldNum" sz="quarter" idx="12"/>
          </p:nvPr>
        </p:nvSpPr>
        <p:spPr/>
        <p:txBody>
          <a:bodyPr/>
          <a:lstStyle/>
          <a:p>
            <a:fld id="{BFDCA1C4-9514-7B4F-976F-D92F7E296653}" type="slidenum">
              <a:rPr lang="fr-FR" smtClean="0"/>
              <a:pPr/>
              <a:t>26</a:t>
            </a:fld>
            <a:endParaRPr lang="fr-FR"/>
          </a:p>
        </p:txBody>
      </p:sp>
      <p:sp>
        <p:nvSpPr>
          <p:cNvPr id="46" name="テキスト ボックス 45">
            <a:extLst>
              <a:ext uri="{FF2B5EF4-FFF2-40B4-BE49-F238E27FC236}">
                <a16:creationId xmlns:a16="http://schemas.microsoft.com/office/drawing/2014/main" id="{D0B84FD5-79CA-1F42-8D14-45AE420F8AEB}"/>
              </a:ext>
            </a:extLst>
          </p:cNvPr>
          <p:cNvSpPr txBox="1"/>
          <p:nvPr/>
        </p:nvSpPr>
        <p:spPr>
          <a:xfrm>
            <a:off x="73690" y="2199451"/>
            <a:ext cx="1052532" cy="646331"/>
          </a:xfrm>
          <a:prstGeom prst="rect">
            <a:avLst/>
          </a:prstGeom>
          <a:noFill/>
        </p:spPr>
        <p:txBody>
          <a:bodyPr wrap="none" rtlCol="0">
            <a:spAutoFit/>
          </a:bodyPr>
          <a:lstStyle/>
          <a:p>
            <a:r>
              <a:rPr kumimoji="1" lang="en-US" altLang="ja-JP" dirty="0"/>
              <a:t>LE side</a:t>
            </a:r>
          </a:p>
          <a:p>
            <a:r>
              <a:rPr kumimoji="1" lang="en-US" altLang="ja-JP" dirty="0"/>
              <a:t>NIP side</a:t>
            </a:r>
            <a:endParaRPr kumimoji="1" lang="ja-JP" altLang="en-US"/>
          </a:p>
        </p:txBody>
      </p:sp>
      <p:sp>
        <p:nvSpPr>
          <p:cNvPr id="3" name="右矢印 2">
            <a:extLst>
              <a:ext uri="{FF2B5EF4-FFF2-40B4-BE49-F238E27FC236}">
                <a16:creationId xmlns:a16="http://schemas.microsoft.com/office/drawing/2014/main" id="{A6DEE9D0-5043-7749-B7B7-D6F17DDAE89A}"/>
              </a:ext>
            </a:extLst>
          </p:cNvPr>
          <p:cNvSpPr/>
          <p:nvPr/>
        </p:nvSpPr>
        <p:spPr>
          <a:xfrm>
            <a:off x="4019031" y="5621710"/>
            <a:ext cx="261257" cy="157861"/>
          </a:xfrm>
          <a:prstGeom prst="rightArrow">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 name="フッター プレースホルダー 3">
            <a:extLst>
              <a:ext uri="{FF2B5EF4-FFF2-40B4-BE49-F238E27FC236}">
                <a16:creationId xmlns:a16="http://schemas.microsoft.com/office/drawing/2014/main" id="{0BDE9F7A-9126-0C49-A1AA-DB0503422B6F}"/>
              </a:ext>
            </a:extLst>
          </p:cNvPr>
          <p:cNvSpPr>
            <a:spLocks noGrp="1"/>
          </p:cNvSpPr>
          <p:nvPr>
            <p:ph type="ftr" sz="quarter" idx="11"/>
          </p:nvPr>
        </p:nvSpPr>
        <p:spPr/>
        <p:txBody>
          <a:bodyPr/>
          <a:lstStyle/>
          <a:p>
            <a:r>
              <a:rPr lang="en-US" noProof="0"/>
              <a:t>D1 Update, T. Nakamoto, KEK</a:t>
            </a:r>
            <a:endParaRPr lang="en-GB" noProof="0" dirty="0"/>
          </a:p>
        </p:txBody>
      </p:sp>
      <p:pic>
        <p:nvPicPr>
          <p:cNvPr id="15" name="図 14">
            <a:extLst>
              <a:ext uri="{FF2B5EF4-FFF2-40B4-BE49-F238E27FC236}">
                <a16:creationId xmlns:a16="http://schemas.microsoft.com/office/drawing/2014/main" id="{E4BEB878-A3C5-E34D-92E0-37D5FC6FF86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8079" t="50585" r="71836" b="16740"/>
          <a:stretch/>
        </p:blipFill>
        <p:spPr>
          <a:xfrm>
            <a:off x="2902951" y="1632281"/>
            <a:ext cx="2111895" cy="2427002"/>
          </a:xfrm>
          <a:prstGeom prst="rect">
            <a:avLst/>
          </a:prstGeom>
        </p:spPr>
      </p:pic>
      <p:sp>
        <p:nvSpPr>
          <p:cNvPr id="17" name="正方形/長方形 16">
            <a:extLst>
              <a:ext uri="{FF2B5EF4-FFF2-40B4-BE49-F238E27FC236}">
                <a16:creationId xmlns:a16="http://schemas.microsoft.com/office/drawing/2014/main" id="{C729555E-4CE3-4741-BB35-45599C8CE01E}"/>
              </a:ext>
            </a:extLst>
          </p:cNvPr>
          <p:cNvSpPr/>
          <p:nvPr/>
        </p:nvSpPr>
        <p:spPr>
          <a:xfrm>
            <a:off x="4438141" y="1740593"/>
            <a:ext cx="1239267" cy="620256"/>
          </a:xfrm>
          <a:prstGeom prst="rect">
            <a:avLst/>
          </a:prstGeom>
          <a:solidFill>
            <a:schemeClr val="bg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943FD7D9-876B-2D4B-95B8-9603631D9E00}"/>
              </a:ext>
            </a:extLst>
          </p:cNvPr>
          <p:cNvSpPr txBox="1"/>
          <p:nvPr/>
        </p:nvSpPr>
        <p:spPr>
          <a:xfrm>
            <a:off x="4225764" y="2754979"/>
            <a:ext cx="466794" cy="369332"/>
          </a:xfrm>
          <a:prstGeom prst="rect">
            <a:avLst/>
          </a:prstGeom>
          <a:noFill/>
        </p:spPr>
        <p:txBody>
          <a:bodyPr wrap="none" rtlCol="0">
            <a:spAutoFit/>
          </a:bodyPr>
          <a:lstStyle/>
          <a:p>
            <a:r>
              <a:rPr kumimoji="1" lang="en-US" altLang="ja-JP" dirty="0">
                <a:solidFill>
                  <a:srgbClr val="00B050"/>
                </a:solidFill>
              </a:rPr>
              <a:t>X1</a:t>
            </a:r>
            <a:endParaRPr kumimoji="1" lang="ja-JP" altLang="en-US">
              <a:solidFill>
                <a:srgbClr val="00B050"/>
              </a:solidFill>
            </a:endParaRPr>
          </a:p>
        </p:txBody>
      </p:sp>
      <p:sp>
        <p:nvSpPr>
          <p:cNvPr id="8" name="テキスト ボックス 7">
            <a:extLst>
              <a:ext uri="{FF2B5EF4-FFF2-40B4-BE49-F238E27FC236}">
                <a16:creationId xmlns:a16="http://schemas.microsoft.com/office/drawing/2014/main" id="{6766EE06-D5B3-5B4F-B8C6-0474CE06BA85}"/>
              </a:ext>
            </a:extLst>
          </p:cNvPr>
          <p:cNvSpPr txBox="1"/>
          <p:nvPr/>
        </p:nvSpPr>
        <p:spPr>
          <a:xfrm>
            <a:off x="3330961" y="2741070"/>
            <a:ext cx="466794" cy="369332"/>
          </a:xfrm>
          <a:prstGeom prst="rect">
            <a:avLst/>
          </a:prstGeom>
          <a:noFill/>
        </p:spPr>
        <p:txBody>
          <a:bodyPr wrap="none" rtlCol="0">
            <a:spAutoFit/>
          </a:bodyPr>
          <a:lstStyle/>
          <a:p>
            <a:r>
              <a:rPr kumimoji="1" lang="en-US" altLang="ja-JP" dirty="0">
                <a:solidFill>
                  <a:srgbClr val="00B050"/>
                </a:solidFill>
              </a:rPr>
              <a:t>X2</a:t>
            </a:r>
            <a:endParaRPr kumimoji="1" lang="ja-JP" altLang="en-US">
              <a:solidFill>
                <a:srgbClr val="00B050"/>
              </a:solidFill>
            </a:endParaRPr>
          </a:p>
        </p:txBody>
      </p:sp>
      <p:sp>
        <p:nvSpPr>
          <p:cNvPr id="10" name="正方形/長方形 9">
            <a:extLst>
              <a:ext uri="{FF2B5EF4-FFF2-40B4-BE49-F238E27FC236}">
                <a16:creationId xmlns:a16="http://schemas.microsoft.com/office/drawing/2014/main" id="{3577941D-120D-0945-97B6-54BA9371FA3F}"/>
              </a:ext>
            </a:extLst>
          </p:cNvPr>
          <p:cNvSpPr/>
          <p:nvPr/>
        </p:nvSpPr>
        <p:spPr>
          <a:xfrm>
            <a:off x="4238588" y="3594147"/>
            <a:ext cx="441146" cy="369332"/>
          </a:xfrm>
          <a:prstGeom prst="rect">
            <a:avLst/>
          </a:prstGeom>
        </p:spPr>
        <p:txBody>
          <a:bodyPr wrap="none">
            <a:spAutoFit/>
          </a:bodyPr>
          <a:lstStyle/>
          <a:p>
            <a:r>
              <a:rPr kumimoji="1" lang="en-US" altLang="ja-JP" dirty="0">
                <a:solidFill>
                  <a:srgbClr val="00B050"/>
                </a:solidFill>
              </a:rPr>
              <a:t>L1</a:t>
            </a:r>
            <a:endParaRPr kumimoji="1" lang="ja-JP" altLang="en-US">
              <a:solidFill>
                <a:srgbClr val="00B050"/>
              </a:solidFill>
            </a:endParaRPr>
          </a:p>
        </p:txBody>
      </p:sp>
      <p:sp>
        <p:nvSpPr>
          <p:cNvPr id="11" name="正方形/長方形 10">
            <a:extLst>
              <a:ext uri="{FF2B5EF4-FFF2-40B4-BE49-F238E27FC236}">
                <a16:creationId xmlns:a16="http://schemas.microsoft.com/office/drawing/2014/main" id="{BC04B138-11A1-FE4E-A470-7529A0FD567A}"/>
              </a:ext>
            </a:extLst>
          </p:cNvPr>
          <p:cNvSpPr/>
          <p:nvPr/>
        </p:nvSpPr>
        <p:spPr>
          <a:xfrm>
            <a:off x="3356609" y="3580238"/>
            <a:ext cx="441146" cy="369332"/>
          </a:xfrm>
          <a:prstGeom prst="rect">
            <a:avLst/>
          </a:prstGeom>
        </p:spPr>
        <p:txBody>
          <a:bodyPr wrap="none">
            <a:spAutoFit/>
          </a:bodyPr>
          <a:lstStyle/>
          <a:p>
            <a:r>
              <a:rPr kumimoji="1" lang="en-US" altLang="ja-JP" dirty="0">
                <a:solidFill>
                  <a:srgbClr val="00B050"/>
                </a:solidFill>
              </a:rPr>
              <a:t>L2</a:t>
            </a:r>
            <a:endParaRPr kumimoji="1" lang="ja-JP" altLang="en-US">
              <a:solidFill>
                <a:srgbClr val="00B050"/>
              </a:solidFill>
            </a:endParaRPr>
          </a:p>
        </p:txBody>
      </p:sp>
      <p:sp>
        <p:nvSpPr>
          <p:cNvPr id="18" name="正方形/長方形 17">
            <a:extLst>
              <a:ext uri="{FF2B5EF4-FFF2-40B4-BE49-F238E27FC236}">
                <a16:creationId xmlns:a16="http://schemas.microsoft.com/office/drawing/2014/main" id="{B9B0A7DA-93F6-8342-9A2D-FCD3C5F7D8CD}"/>
              </a:ext>
            </a:extLst>
          </p:cNvPr>
          <p:cNvSpPr/>
          <p:nvPr/>
        </p:nvSpPr>
        <p:spPr>
          <a:xfrm>
            <a:off x="3958898" y="2128697"/>
            <a:ext cx="543739" cy="369332"/>
          </a:xfrm>
          <a:prstGeom prst="rect">
            <a:avLst/>
          </a:prstGeom>
        </p:spPr>
        <p:txBody>
          <a:bodyPr wrap="none">
            <a:spAutoFit/>
          </a:bodyPr>
          <a:lstStyle/>
          <a:p>
            <a:r>
              <a:rPr kumimoji="1" lang="en-US" altLang="ja-JP" dirty="0">
                <a:solidFill>
                  <a:srgbClr val="00B050"/>
                </a:solidFill>
              </a:rPr>
              <a:t>MN</a:t>
            </a:r>
            <a:endParaRPr kumimoji="1" lang="ja-JP" altLang="en-US">
              <a:solidFill>
                <a:srgbClr val="00B050"/>
              </a:solidFill>
            </a:endParaRPr>
          </a:p>
        </p:txBody>
      </p:sp>
      <p:pic>
        <p:nvPicPr>
          <p:cNvPr id="19" name="Picture 5">
            <a:extLst>
              <a:ext uri="{FF2B5EF4-FFF2-40B4-BE49-F238E27FC236}">
                <a16:creationId xmlns:a16="http://schemas.microsoft.com/office/drawing/2014/main" id="{318EACEE-55F9-9543-8120-E697245F3BBA}"/>
              </a:ext>
            </a:extLst>
          </p:cNvPr>
          <p:cNvPicPr>
            <a:picLocks noChangeAspect="1"/>
          </p:cNvPicPr>
          <p:nvPr/>
        </p:nvPicPr>
        <p:blipFill>
          <a:blip r:embed="rId4"/>
          <a:stretch>
            <a:fillRect/>
          </a:stretch>
        </p:blipFill>
        <p:spPr>
          <a:xfrm>
            <a:off x="5870794" y="1425653"/>
            <a:ext cx="3232541" cy="2548405"/>
          </a:xfrm>
          <a:prstGeom prst="rect">
            <a:avLst/>
          </a:prstGeom>
        </p:spPr>
      </p:pic>
      <p:sp>
        <p:nvSpPr>
          <p:cNvPr id="44" name="テキスト ボックス 43">
            <a:extLst>
              <a:ext uri="{FF2B5EF4-FFF2-40B4-BE49-F238E27FC236}">
                <a16:creationId xmlns:a16="http://schemas.microsoft.com/office/drawing/2014/main" id="{46E67889-EB43-F14C-958D-C6686183B2F9}"/>
              </a:ext>
            </a:extLst>
          </p:cNvPr>
          <p:cNvSpPr txBox="1"/>
          <p:nvPr/>
        </p:nvSpPr>
        <p:spPr>
          <a:xfrm>
            <a:off x="8151421" y="1139255"/>
            <a:ext cx="992579" cy="646331"/>
          </a:xfrm>
          <a:prstGeom prst="rect">
            <a:avLst/>
          </a:prstGeom>
          <a:solidFill>
            <a:schemeClr val="bg1"/>
          </a:solidFill>
        </p:spPr>
        <p:txBody>
          <a:bodyPr wrap="none" rtlCol="0">
            <a:spAutoFit/>
          </a:bodyPr>
          <a:lstStyle/>
          <a:p>
            <a:r>
              <a:rPr kumimoji="1" lang="en-US" altLang="ja-JP" dirty="0"/>
              <a:t>RE side</a:t>
            </a:r>
          </a:p>
          <a:p>
            <a:r>
              <a:rPr kumimoji="1" lang="en-US" altLang="ja-JP" dirty="0"/>
              <a:t>IP side</a:t>
            </a:r>
            <a:endParaRPr kumimoji="1" lang="ja-JP" altLang="en-US"/>
          </a:p>
        </p:txBody>
      </p:sp>
    </p:spTree>
    <p:extLst>
      <p:ext uri="{BB962C8B-B14F-4D97-AF65-F5344CB8AC3E}">
        <p14:creationId xmlns:p14="http://schemas.microsoft.com/office/powerpoint/2010/main" val="797521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6E526C4-3AF0-7D47-9D5F-EF824AEF3E57}"/>
              </a:ext>
            </a:extLst>
          </p:cNvPr>
          <p:cNvSpPr>
            <a:spLocks noGrp="1"/>
          </p:cNvSpPr>
          <p:nvPr>
            <p:ph type="title"/>
          </p:nvPr>
        </p:nvSpPr>
        <p:spPr>
          <a:xfrm>
            <a:off x="203886" y="0"/>
            <a:ext cx="9144000" cy="534390"/>
          </a:xfrm>
        </p:spPr>
        <p:txBody>
          <a:bodyPr/>
          <a:lstStyle/>
          <a:p>
            <a:r>
              <a:rPr kumimoji="1" lang="en-US" altLang="ja-JP" sz="2700" dirty="0"/>
              <a:t>Overview of Production of</a:t>
            </a:r>
            <a:r>
              <a:rPr lang="en-US" altLang="ja-JP" sz="2700" dirty="0"/>
              <a:t> </a:t>
            </a:r>
            <a:r>
              <a:rPr kumimoji="1" lang="en-US" altLang="ja-JP" sz="2700" dirty="0"/>
              <a:t>D1 Prototype and Series</a:t>
            </a:r>
            <a:endParaRPr kumimoji="1" lang="ja-JP" altLang="en-US" sz="2700"/>
          </a:p>
        </p:txBody>
      </p:sp>
      <p:sp>
        <p:nvSpPr>
          <p:cNvPr id="3" name="コンテンツ プレースホルダー 2">
            <a:extLst>
              <a:ext uri="{FF2B5EF4-FFF2-40B4-BE49-F238E27FC236}">
                <a16:creationId xmlns:a16="http://schemas.microsoft.com/office/drawing/2014/main" id="{7F324674-7C7C-E945-8F84-002D79525560}"/>
              </a:ext>
            </a:extLst>
          </p:cNvPr>
          <p:cNvSpPr>
            <a:spLocks noGrp="1"/>
          </p:cNvSpPr>
          <p:nvPr>
            <p:ph idx="1"/>
          </p:nvPr>
        </p:nvSpPr>
        <p:spPr>
          <a:xfrm>
            <a:off x="359715" y="766638"/>
            <a:ext cx="8571979" cy="3032733"/>
          </a:xfrm>
          <a:solidFill>
            <a:schemeClr val="bg1"/>
          </a:solidFill>
        </p:spPr>
        <p:txBody>
          <a:bodyPr>
            <a:noAutofit/>
          </a:bodyPr>
          <a:lstStyle/>
          <a:p>
            <a:pPr algn="just"/>
            <a:r>
              <a:rPr lang="en-US" altLang="ja-JP" sz="1800" dirty="0">
                <a:solidFill>
                  <a:schemeClr val="tx1"/>
                </a:solidFill>
              </a:rPr>
              <a:t>In-house development of 2-m model magnets so far.</a:t>
            </a:r>
          </a:p>
          <a:p>
            <a:pPr lvl="1" algn="just">
              <a:buFont typeface="Wingdings" pitchFamily="2" charset="2"/>
              <a:buChar char="Ø"/>
            </a:pPr>
            <a:r>
              <a:rPr kumimoji="1" lang="en-US" altLang="ja-JP" sz="1800" dirty="0">
                <a:solidFill>
                  <a:schemeClr val="tx1"/>
                </a:solidFill>
              </a:rPr>
              <a:t>Design, drawings, fabrication processes</a:t>
            </a:r>
            <a:r>
              <a:rPr lang="en-US" altLang="ja-JP" sz="1800" dirty="0">
                <a:solidFill>
                  <a:schemeClr val="tx1"/>
                </a:solidFill>
              </a:rPr>
              <a:t> are available for 7-m long magnets.</a:t>
            </a:r>
          </a:p>
          <a:p>
            <a:pPr lvl="2" algn="just">
              <a:buFont typeface="Wingdings" pitchFamily="2" charset="2"/>
              <a:buChar char="ü"/>
            </a:pPr>
            <a:r>
              <a:rPr lang="en-US" altLang="ja-JP" sz="1800" dirty="0">
                <a:solidFill>
                  <a:srgbClr val="FF0000"/>
                </a:solidFill>
              </a:rPr>
              <a:t>Change of coil cross section will be applied to the prototype.</a:t>
            </a:r>
          </a:p>
          <a:p>
            <a:pPr lvl="1" algn="just">
              <a:buFont typeface="Wingdings" pitchFamily="2" charset="2"/>
              <a:buChar char="Ø"/>
            </a:pPr>
            <a:r>
              <a:rPr kumimoji="1" lang="en-US" altLang="ja-JP" sz="1800" dirty="0">
                <a:solidFill>
                  <a:schemeClr val="tx1"/>
                </a:solidFill>
              </a:rPr>
              <a:t>Asset for </a:t>
            </a:r>
            <a:r>
              <a:rPr lang="en-US" altLang="ja-JP" sz="1800" dirty="0">
                <a:solidFill>
                  <a:schemeClr val="tx1"/>
                </a:solidFill>
              </a:rPr>
              <a:t>7-m magnets:</a:t>
            </a:r>
          </a:p>
          <a:p>
            <a:pPr lvl="2" algn="just">
              <a:buFont typeface="Wingdings" pitchFamily="2" charset="2"/>
              <a:buChar char="ü"/>
            </a:pPr>
            <a:r>
              <a:rPr lang="en-US" altLang="ja-JP" sz="1800" dirty="0">
                <a:solidFill>
                  <a:schemeClr val="tx1"/>
                </a:solidFill>
              </a:rPr>
              <a:t>7m long coil winding machine NEW!</a:t>
            </a:r>
          </a:p>
          <a:p>
            <a:pPr lvl="2" algn="just">
              <a:buFont typeface="Wingdings" pitchFamily="2" charset="2"/>
              <a:buChar char="ü"/>
            </a:pPr>
            <a:r>
              <a:rPr kumimoji="1" lang="en-US" altLang="ja-JP" sz="1800" dirty="0">
                <a:solidFill>
                  <a:schemeClr val="tx1"/>
                </a:solidFill>
              </a:rPr>
              <a:t>2 x 3.6m long hydraulic press</a:t>
            </a:r>
          </a:p>
          <a:p>
            <a:pPr lvl="2" algn="just">
              <a:buFont typeface="Wingdings" pitchFamily="2" charset="2"/>
              <a:buChar char="ü"/>
            </a:pPr>
            <a:r>
              <a:rPr kumimoji="1" lang="en-US" altLang="ja-JP" sz="1800" dirty="0">
                <a:solidFill>
                  <a:schemeClr val="tx1"/>
                </a:solidFill>
              </a:rPr>
              <a:t>Fine-blanking dies for collar and yoke</a:t>
            </a:r>
          </a:p>
          <a:p>
            <a:pPr lvl="2" algn="just">
              <a:buFont typeface="Wingdings" pitchFamily="2" charset="2"/>
              <a:buChar char="ü"/>
            </a:pPr>
            <a:r>
              <a:rPr kumimoji="1" lang="en-US" altLang="ja-JP" sz="1800" dirty="0">
                <a:solidFill>
                  <a:schemeClr val="tx1"/>
                </a:solidFill>
              </a:rPr>
              <a:t>50% </a:t>
            </a:r>
            <a:r>
              <a:rPr lang="en-US" altLang="ja-JP" sz="1800" dirty="0">
                <a:solidFill>
                  <a:schemeClr val="tx1"/>
                </a:solidFill>
              </a:rPr>
              <a:t>of s</a:t>
            </a:r>
            <a:r>
              <a:rPr kumimoji="1" lang="en-US" altLang="ja-JP" sz="1800" dirty="0">
                <a:solidFill>
                  <a:schemeClr val="tx1"/>
                </a:solidFill>
              </a:rPr>
              <a:t>tainless steel (NSSC130S) for the whole project.</a:t>
            </a:r>
            <a:endParaRPr lang="en-US" altLang="ja-JP" sz="1800" dirty="0">
              <a:solidFill>
                <a:srgbClr val="FF0000"/>
              </a:solidFill>
            </a:endParaRPr>
          </a:p>
        </p:txBody>
      </p:sp>
      <p:sp>
        <p:nvSpPr>
          <p:cNvPr id="4" name="フッター プレースホルダー 3">
            <a:extLst>
              <a:ext uri="{FF2B5EF4-FFF2-40B4-BE49-F238E27FC236}">
                <a16:creationId xmlns:a16="http://schemas.microsoft.com/office/drawing/2014/main" id="{920CC900-CB2B-C64F-8C5A-9CEC01078A6E}"/>
              </a:ext>
            </a:extLst>
          </p:cNvPr>
          <p:cNvSpPr>
            <a:spLocks noGrp="1"/>
          </p:cNvSpPr>
          <p:nvPr>
            <p:ph type="ftr" sz="quarter" idx="11"/>
          </p:nvPr>
        </p:nvSpPr>
        <p:spPr/>
        <p:txBody>
          <a:bodyPr/>
          <a:lstStyle/>
          <a:p>
            <a:r>
              <a:rPr lang="en-US" noProof="0"/>
              <a:t>D1 Update, T. Nakamoto, KEK</a:t>
            </a:r>
            <a:endParaRPr lang="en-GB" noProof="0"/>
          </a:p>
        </p:txBody>
      </p:sp>
      <p:sp>
        <p:nvSpPr>
          <p:cNvPr id="5" name="スライド番号プレースホルダー 4">
            <a:extLst>
              <a:ext uri="{FF2B5EF4-FFF2-40B4-BE49-F238E27FC236}">
                <a16:creationId xmlns:a16="http://schemas.microsoft.com/office/drawing/2014/main" id="{2C49DE57-C093-A149-9FFC-65FA7EB87291}"/>
              </a:ext>
            </a:extLst>
          </p:cNvPr>
          <p:cNvSpPr>
            <a:spLocks noGrp="1"/>
          </p:cNvSpPr>
          <p:nvPr>
            <p:ph type="sldNum" sz="quarter" idx="12"/>
          </p:nvPr>
        </p:nvSpPr>
        <p:spPr/>
        <p:txBody>
          <a:bodyPr/>
          <a:lstStyle/>
          <a:p>
            <a:fld id="{BFDCA1C4-9514-7B4F-976F-D92F7E296653}" type="slidenum">
              <a:rPr lang="fr-FR" smtClean="0"/>
              <a:pPr/>
              <a:t>27</a:t>
            </a:fld>
            <a:endParaRPr lang="fr-FR"/>
          </a:p>
        </p:txBody>
      </p:sp>
      <p:pic>
        <p:nvPicPr>
          <p:cNvPr id="6" name="図 5">
            <a:extLst>
              <a:ext uri="{FF2B5EF4-FFF2-40B4-BE49-F238E27FC236}">
                <a16:creationId xmlns:a16="http://schemas.microsoft.com/office/drawing/2014/main" id="{EC149B32-F4EB-4440-AD2E-3E9A3FB6B5C2}"/>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1107" y="3650081"/>
            <a:ext cx="5729444" cy="1175652"/>
          </a:xfrm>
          <a:prstGeom prst="rect">
            <a:avLst/>
          </a:prstGeom>
        </p:spPr>
      </p:pic>
      <p:pic>
        <p:nvPicPr>
          <p:cNvPr id="7" name="図 6">
            <a:extLst>
              <a:ext uri="{FF2B5EF4-FFF2-40B4-BE49-F238E27FC236}">
                <a16:creationId xmlns:a16="http://schemas.microsoft.com/office/drawing/2014/main" id="{A25DF83A-C9E3-584A-BAF7-85A5945B21A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67716" y="4916223"/>
            <a:ext cx="1584196" cy="1907706"/>
          </a:xfrm>
          <a:prstGeom prst="rect">
            <a:avLst/>
          </a:prstGeom>
          <a:ln>
            <a:solidFill>
              <a:schemeClr val="bg1"/>
            </a:solidFill>
          </a:ln>
        </p:spPr>
      </p:pic>
      <p:pic>
        <p:nvPicPr>
          <p:cNvPr id="8" name="図 7">
            <a:extLst>
              <a:ext uri="{FF2B5EF4-FFF2-40B4-BE49-F238E27FC236}">
                <a16:creationId xmlns:a16="http://schemas.microsoft.com/office/drawing/2014/main" id="{A8237D54-6DBF-2F44-99CB-E6FBC54E9561}"/>
              </a:ext>
            </a:extLst>
          </p:cNvPr>
          <p:cNvPicPr/>
          <p:nvPr/>
        </p:nvPicPr>
        <p:blipFill>
          <a:blip r:embed="rId4" cstate="print">
            <a:extLst>
              <a:ext uri="{28A0092B-C50C-407E-A947-70E740481C1C}">
                <a14:useLocalDpi xmlns:a14="http://schemas.microsoft.com/office/drawing/2010/main"/>
              </a:ext>
            </a:extLst>
          </a:blip>
          <a:stretch>
            <a:fillRect/>
          </a:stretch>
        </p:blipFill>
        <p:spPr>
          <a:xfrm>
            <a:off x="1232576" y="5033313"/>
            <a:ext cx="1584196" cy="1627261"/>
          </a:xfrm>
          <a:prstGeom prst="rect">
            <a:avLst/>
          </a:prstGeom>
          <a:ln>
            <a:solidFill>
              <a:schemeClr val="bg1"/>
            </a:solidFill>
          </a:ln>
        </p:spPr>
      </p:pic>
      <p:pic>
        <p:nvPicPr>
          <p:cNvPr id="9" name="図 8">
            <a:extLst>
              <a:ext uri="{FF2B5EF4-FFF2-40B4-BE49-F238E27FC236}">
                <a16:creationId xmlns:a16="http://schemas.microsoft.com/office/drawing/2014/main" id="{4785246C-1766-7943-A332-53FB75DCE6BC}"/>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14095" r="13113" b="-866"/>
          <a:stretch/>
        </p:blipFill>
        <p:spPr>
          <a:xfrm>
            <a:off x="5780551" y="4237907"/>
            <a:ext cx="3151143" cy="2072211"/>
          </a:xfrm>
          <a:prstGeom prst="rect">
            <a:avLst/>
          </a:prstGeom>
          <a:ln>
            <a:solidFill>
              <a:srgbClr val="FFFFFF"/>
            </a:solidFill>
          </a:ln>
        </p:spPr>
      </p:pic>
    </p:spTree>
    <p:extLst>
      <p:ext uri="{BB962C8B-B14F-4D97-AF65-F5344CB8AC3E}">
        <p14:creationId xmlns:p14="http://schemas.microsoft.com/office/powerpoint/2010/main" val="199807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7F324674-7C7C-E945-8F84-002D79525560}"/>
              </a:ext>
            </a:extLst>
          </p:cNvPr>
          <p:cNvSpPr>
            <a:spLocks noGrp="1"/>
          </p:cNvSpPr>
          <p:nvPr>
            <p:ph idx="1"/>
          </p:nvPr>
        </p:nvSpPr>
        <p:spPr>
          <a:xfrm>
            <a:off x="374017" y="534390"/>
            <a:ext cx="8312783" cy="5212439"/>
          </a:xfrm>
          <a:solidFill>
            <a:schemeClr val="bg1"/>
          </a:solidFill>
        </p:spPr>
        <p:txBody>
          <a:bodyPr>
            <a:noAutofit/>
          </a:bodyPr>
          <a:lstStyle/>
          <a:p>
            <a:pPr algn="just"/>
            <a:r>
              <a:rPr lang="en-US" altLang="ja-JP" sz="1800" dirty="0">
                <a:solidFill>
                  <a:srgbClr val="FF0000"/>
                </a:solidFill>
              </a:rPr>
              <a:t>Production of 7-m cold masses (prototype and series) by a manufacturer. </a:t>
            </a:r>
          </a:p>
          <a:p>
            <a:pPr lvl="1" algn="just">
              <a:buFont typeface="Wingdings" pitchFamily="2" charset="2"/>
              <a:buChar char="Ø"/>
            </a:pPr>
            <a:r>
              <a:rPr lang="en-US" altLang="ja-JP" sz="1800" dirty="0">
                <a:solidFill>
                  <a:schemeClr val="tx1"/>
                </a:solidFill>
              </a:rPr>
              <a:t>Involvement of Japanese firms already in model magnet development: </a:t>
            </a:r>
          </a:p>
          <a:p>
            <a:pPr marL="457200" lvl="1" indent="0" algn="just">
              <a:buNone/>
            </a:pPr>
            <a:r>
              <a:rPr lang="en-US" altLang="ja-JP" sz="1800" dirty="0">
                <a:solidFill>
                  <a:schemeClr val="tx1"/>
                </a:solidFill>
              </a:rPr>
              <a:t>		&gt;&gt; smooth technical transfer, accurate (lower) cost estimate.</a:t>
            </a:r>
          </a:p>
          <a:p>
            <a:pPr lvl="1" algn="just">
              <a:buFont typeface="Wingdings" pitchFamily="2" charset="2"/>
              <a:buChar char="Ø"/>
            </a:pPr>
            <a:r>
              <a:rPr lang="en-US" altLang="ja-JP" sz="1800" dirty="0">
                <a:solidFill>
                  <a:schemeClr val="tx1"/>
                </a:solidFill>
              </a:rPr>
              <a:t>A Multi-year contract given to </a:t>
            </a:r>
            <a:r>
              <a:rPr lang="en-US" altLang="ja-JP" sz="1800" b="1" dirty="0">
                <a:solidFill>
                  <a:srgbClr val="FF0000"/>
                </a:solidFill>
              </a:rPr>
              <a:t>Hitachi (May 2019)</a:t>
            </a:r>
          </a:p>
          <a:p>
            <a:pPr lvl="2" algn="just">
              <a:buFont typeface="Wingdings" pitchFamily="2" charset="2"/>
              <a:buChar char="Ø"/>
            </a:pPr>
            <a:r>
              <a:rPr lang="en-US" altLang="ja-JP" sz="1800" dirty="0">
                <a:solidFill>
                  <a:schemeClr val="tx1"/>
                </a:solidFill>
              </a:rPr>
              <a:t>Covering construction of </a:t>
            </a:r>
            <a:r>
              <a:rPr lang="en-US" altLang="ja-JP" sz="1800" b="1" dirty="0">
                <a:solidFill>
                  <a:schemeClr val="tx2"/>
                </a:solidFill>
              </a:rPr>
              <a:t>1 prototype &amp; 4 series cold masses</a:t>
            </a:r>
          </a:p>
          <a:p>
            <a:pPr lvl="2" algn="just">
              <a:buFont typeface="Wingdings" pitchFamily="2" charset="2"/>
              <a:buChar char="Ø"/>
            </a:pPr>
            <a:r>
              <a:rPr lang="en-US" altLang="ja-JP" sz="1800" dirty="0">
                <a:solidFill>
                  <a:schemeClr val="tx1"/>
                </a:solidFill>
              </a:rPr>
              <a:t>Another contract for </a:t>
            </a:r>
            <a:r>
              <a:rPr lang="en-US" altLang="ja-JP" sz="1800" b="1" dirty="0">
                <a:solidFill>
                  <a:schemeClr val="tx2"/>
                </a:solidFill>
              </a:rPr>
              <a:t>2 remaining cold masses will be made in JFY 2021 and 2022.</a:t>
            </a:r>
          </a:p>
          <a:p>
            <a:pPr lvl="2" algn="just">
              <a:buFont typeface="Wingdings" pitchFamily="2" charset="2"/>
              <a:buChar char="Ø"/>
            </a:pPr>
            <a:r>
              <a:rPr lang="en-US" altLang="ja-JP" sz="1800" dirty="0">
                <a:solidFill>
                  <a:schemeClr val="tx1"/>
                </a:solidFill>
              </a:rPr>
              <a:t>To be fitted to the delivery schedule.</a:t>
            </a:r>
          </a:p>
          <a:p>
            <a:r>
              <a:rPr lang="en-US" altLang="ja-JP" sz="1800" dirty="0">
                <a:solidFill>
                  <a:schemeClr val="tx1"/>
                </a:solidFill>
              </a:rPr>
              <a:t>Raw materials procured by KEK: timely provision to the manufacturer.</a:t>
            </a:r>
          </a:p>
          <a:p>
            <a:pPr lvl="1">
              <a:buFont typeface="Wingdings" pitchFamily="2" charset="2"/>
              <a:buChar char="Ø"/>
            </a:pPr>
            <a:r>
              <a:rPr lang="en-US" altLang="ja-JP" sz="1800" dirty="0">
                <a:solidFill>
                  <a:schemeClr val="tx1"/>
                </a:solidFill>
              </a:rPr>
              <a:t>Due to some reasons: budget limitation, PED, cobalt content.</a:t>
            </a:r>
          </a:p>
          <a:p>
            <a:pPr lvl="2">
              <a:buFont typeface="Arial" panose="020B0604020202020204" pitchFamily="34" charset="0"/>
              <a:buChar char="•"/>
            </a:pPr>
            <a:r>
              <a:rPr lang="en-US" altLang="ja-JP" sz="1800" dirty="0">
                <a:solidFill>
                  <a:schemeClr val="tx1"/>
                </a:solidFill>
              </a:rPr>
              <a:t>Low cobalt iron and stainless steel, radiation resistant GFRP, etc.</a:t>
            </a:r>
          </a:p>
          <a:p>
            <a:r>
              <a:rPr lang="en-US" altLang="ja-JP" sz="1800" dirty="0">
                <a:solidFill>
                  <a:schemeClr val="tx1"/>
                </a:solidFill>
              </a:rPr>
              <a:t>Supplies from CERN:</a:t>
            </a:r>
          </a:p>
          <a:p>
            <a:pPr lvl="1">
              <a:buFont typeface="Wingdings" pitchFamily="2" charset="2"/>
              <a:buChar char="Ø"/>
            </a:pPr>
            <a:r>
              <a:rPr lang="en-US" altLang="ja-JP" sz="1400" dirty="0">
                <a:solidFill>
                  <a:schemeClr val="tx1"/>
                </a:solidFill>
              </a:rPr>
              <a:t>insulated SC cables, </a:t>
            </a:r>
          </a:p>
          <a:p>
            <a:pPr lvl="1">
              <a:buFont typeface="Wingdings" pitchFamily="2" charset="2"/>
              <a:buChar char="Ø"/>
            </a:pPr>
            <a:r>
              <a:rPr lang="en-US" altLang="ja-JP" sz="1400" dirty="0">
                <a:solidFill>
                  <a:schemeClr val="tx1"/>
                </a:solidFill>
              </a:rPr>
              <a:t>base laminates of QPH</a:t>
            </a:r>
          </a:p>
          <a:p>
            <a:pPr lvl="1">
              <a:buFont typeface="Wingdings" pitchFamily="2" charset="2"/>
              <a:buChar char="Ø"/>
            </a:pPr>
            <a:r>
              <a:rPr lang="en-US" altLang="ja-JP" sz="1400" dirty="0">
                <a:solidFill>
                  <a:schemeClr val="tx1"/>
                </a:solidFill>
              </a:rPr>
              <a:t>HX tubes</a:t>
            </a:r>
          </a:p>
          <a:p>
            <a:pPr lvl="1">
              <a:buFont typeface="Wingdings" pitchFamily="2" charset="2"/>
              <a:buChar char="Ø"/>
            </a:pPr>
            <a:r>
              <a:rPr lang="en-US" altLang="ja-JP" sz="1400" dirty="0">
                <a:solidFill>
                  <a:schemeClr val="tx1"/>
                </a:solidFill>
              </a:rPr>
              <a:t>insulated beam tubes</a:t>
            </a:r>
          </a:p>
          <a:p>
            <a:pPr lvl="1">
              <a:buFont typeface="Wingdings" pitchFamily="2" charset="2"/>
              <a:buChar char="Ø"/>
            </a:pPr>
            <a:r>
              <a:rPr lang="en-US" altLang="ja-JP" sz="1400" dirty="0">
                <a:solidFill>
                  <a:schemeClr val="tx1"/>
                </a:solidFill>
              </a:rPr>
              <a:t>end-covers</a:t>
            </a:r>
          </a:p>
          <a:p>
            <a:pPr lvl="1">
              <a:buFont typeface="Wingdings" pitchFamily="2" charset="2"/>
              <a:buChar char="Ø"/>
            </a:pPr>
            <a:r>
              <a:rPr lang="en-US" altLang="ja-JP" sz="1400" dirty="0">
                <a:solidFill>
                  <a:schemeClr val="tx1"/>
                </a:solidFill>
              </a:rPr>
              <a:t>Extremity parts such as flare flanges (under discussion).</a:t>
            </a:r>
          </a:p>
          <a:p>
            <a:pPr marL="457200" lvl="1" indent="0">
              <a:buNone/>
            </a:pPr>
            <a:r>
              <a:rPr lang="en-US" altLang="ja-JP" sz="1800" dirty="0">
                <a:solidFill>
                  <a:srgbClr val="00B0F0"/>
                </a:solidFill>
              </a:rPr>
              <a:t>Agreement of money transfer using Mixed Flow Budget Code in preparation.</a:t>
            </a:r>
          </a:p>
        </p:txBody>
      </p:sp>
      <p:sp>
        <p:nvSpPr>
          <p:cNvPr id="4" name="フッター プレースホルダー 3">
            <a:extLst>
              <a:ext uri="{FF2B5EF4-FFF2-40B4-BE49-F238E27FC236}">
                <a16:creationId xmlns:a16="http://schemas.microsoft.com/office/drawing/2014/main" id="{920CC900-CB2B-C64F-8C5A-9CEC01078A6E}"/>
              </a:ext>
            </a:extLst>
          </p:cNvPr>
          <p:cNvSpPr>
            <a:spLocks noGrp="1"/>
          </p:cNvSpPr>
          <p:nvPr>
            <p:ph type="ftr" sz="quarter" idx="11"/>
          </p:nvPr>
        </p:nvSpPr>
        <p:spPr/>
        <p:txBody>
          <a:bodyPr/>
          <a:lstStyle/>
          <a:p>
            <a:r>
              <a:rPr lang="en-US" noProof="0" dirty="0"/>
              <a:t>D1 Update, T. Nakamoto, KEK</a:t>
            </a:r>
            <a:endParaRPr lang="en-GB" noProof="0" dirty="0"/>
          </a:p>
        </p:txBody>
      </p:sp>
      <p:sp>
        <p:nvSpPr>
          <p:cNvPr id="5" name="スライド番号プレースホルダー 4">
            <a:extLst>
              <a:ext uri="{FF2B5EF4-FFF2-40B4-BE49-F238E27FC236}">
                <a16:creationId xmlns:a16="http://schemas.microsoft.com/office/drawing/2014/main" id="{2C49DE57-C093-A149-9FFC-65FA7EB87291}"/>
              </a:ext>
            </a:extLst>
          </p:cNvPr>
          <p:cNvSpPr>
            <a:spLocks noGrp="1"/>
          </p:cNvSpPr>
          <p:nvPr>
            <p:ph type="sldNum" sz="quarter" idx="12"/>
          </p:nvPr>
        </p:nvSpPr>
        <p:spPr/>
        <p:txBody>
          <a:bodyPr/>
          <a:lstStyle/>
          <a:p>
            <a:fld id="{BFDCA1C4-9514-7B4F-976F-D92F7E296653}" type="slidenum">
              <a:rPr lang="fr-FR" smtClean="0"/>
              <a:pPr/>
              <a:t>28</a:t>
            </a:fld>
            <a:endParaRPr lang="fr-FR"/>
          </a:p>
        </p:txBody>
      </p:sp>
      <p:sp>
        <p:nvSpPr>
          <p:cNvPr id="8" name="タイトル 1">
            <a:extLst>
              <a:ext uri="{FF2B5EF4-FFF2-40B4-BE49-F238E27FC236}">
                <a16:creationId xmlns:a16="http://schemas.microsoft.com/office/drawing/2014/main" id="{E4E54980-A836-7C49-994C-66CCEF3DC140}"/>
              </a:ext>
            </a:extLst>
          </p:cNvPr>
          <p:cNvSpPr txBox="1">
            <a:spLocks/>
          </p:cNvSpPr>
          <p:nvPr/>
        </p:nvSpPr>
        <p:spPr>
          <a:xfrm>
            <a:off x="203886" y="0"/>
            <a:ext cx="9144000" cy="534390"/>
          </a:xfrm>
          <a:prstGeom prst="rect">
            <a:avLst/>
          </a:prstGeom>
        </p:spPr>
        <p:txBody>
          <a:bodyPr vert="horz" lIns="0" tIns="0" rIns="0" bIns="0" rtlCol="0" anchor="ctr" anchorCtr="1">
            <a:noAutofit/>
          </a:bodyPr>
          <a:lstStyle>
            <a:lvl1pPr algn="ctr" defTabSz="457200" rtl="0" eaLnBrk="1" latinLnBrk="0" hangingPunct="1">
              <a:spcBef>
                <a:spcPct val="0"/>
              </a:spcBef>
              <a:buNone/>
              <a:defRPr kumimoji="1" sz="2800" b="1" kern="1200">
                <a:solidFill>
                  <a:schemeClr val="bg2"/>
                </a:solidFill>
                <a:latin typeface="+mj-lt"/>
                <a:ea typeface="+mj-ea"/>
                <a:cs typeface="+mj-cs"/>
              </a:defRPr>
            </a:lvl1pPr>
          </a:lstStyle>
          <a:p>
            <a:r>
              <a:rPr lang="en-US" altLang="ja-JP" sz="2700" dirty="0"/>
              <a:t>Overview of Production of D1 Prototype and Series</a:t>
            </a:r>
            <a:endParaRPr lang="ja-JP" altLang="en-US" sz="2700"/>
          </a:p>
        </p:txBody>
      </p:sp>
    </p:spTree>
    <p:extLst>
      <p:ext uri="{BB962C8B-B14F-4D97-AF65-F5344CB8AC3E}">
        <p14:creationId xmlns:p14="http://schemas.microsoft.com/office/powerpoint/2010/main" val="71059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2" end="1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5" end="15"/>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xEl>
                                              <p:pRg st="16" end="16"/>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4203" y="-107329"/>
            <a:ext cx="9144000" cy="791063"/>
          </a:xfrm>
        </p:spPr>
        <p:txBody>
          <a:bodyPr>
            <a:normAutofit fontScale="90000"/>
          </a:bodyPr>
          <a:lstStyle/>
          <a:p>
            <a:pPr algn="l"/>
            <a:r>
              <a:rPr lang="en-US" altLang="ja-JP" sz="3323" dirty="0">
                <a:latin typeface="+mn-lt"/>
              </a:rPr>
              <a:t>Japanese Contribution to HL-LHC: D1 magnets</a:t>
            </a:r>
          </a:p>
        </p:txBody>
      </p:sp>
      <p:sp>
        <p:nvSpPr>
          <p:cNvPr id="6" name="フッター プレースホルダー 5">
            <a:extLst>
              <a:ext uri="{FF2B5EF4-FFF2-40B4-BE49-F238E27FC236}">
                <a16:creationId xmlns:a16="http://schemas.microsoft.com/office/drawing/2014/main" id="{71240FA6-7FD0-084A-908A-CB221A94FEC7}"/>
              </a:ext>
            </a:extLst>
          </p:cNvPr>
          <p:cNvSpPr>
            <a:spLocks noGrp="1"/>
          </p:cNvSpPr>
          <p:nvPr>
            <p:ph type="ftr" sz="quarter" idx="11"/>
          </p:nvPr>
        </p:nvSpPr>
        <p:spPr>
          <a:xfrm>
            <a:off x="1540701" y="6431506"/>
            <a:ext cx="6991299" cy="360000"/>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64BCD9"/>
                </a:solidFill>
                <a:effectLst/>
                <a:uLnTx/>
                <a:uFillTx/>
                <a:latin typeface="Arial"/>
                <a:ea typeface="+mn-ea"/>
                <a:cs typeface="+mn-cs"/>
              </a:rPr>
              <a:t>D1 Update, T. Nakamoto, KEK</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7" name="スライド番号プレースホルダー 6">
            <a:extLst>
              <a:ext uri="{FF2B5EF4-FFF2-40B4-BE49-F238E27FC236}">
                <a16:creationId xmlns:a16="http://schemas.microsoft.com/office/drawing/2014/main" id="{68ED2017-D171-0042-8E49-7048DCC2408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srgbClr val="64BCD9"/>
              </a:solidFill>
              <a:effectLst/>
              <a:uLnTx/>
              <a:uFillTx/>
              <a:latin typeface="Arial"/>
              <a:ea typeface="+mn-ea"/>
              <a:cs typeface="+mn-cs"/>
            </a:endParaRPr>
          </a:p>
        </p:txBody>
      </p:sp>
      <p:sp>
        <p:nvSpPr>
          <p:cNvPr id="30" name="テキスト ボックス 29"/>
          <p:cNvSpPr txBox="1"/>
          <p:nvPr/>
        </p:nvSpPr>
        <p:spPr>
          <a:xfrm>
            <a:off x="447024" y="4043270"/>
            <a:ext cx="8011009" cy="2364750"/>
          </a:xfrm>
          <a:prstGeom prst="rect">
            <a:avLst/>
          </a:prstGeom>
          <a:noFill/>
        </p:spPr>
        <p:txBody>
          <a:bodyPr wrap="square" rtlCol="0">
            <a:spAutoFit/>
          </a:bodyPr>
          <a:lstStyle/>
          <a:p>
            <a:pPr marL="263776" marR="0" lvl="0" indent="-263776" algn="l" defTabSz="457200" rtl="0" eaLnBrk="1" fontAlgn="auto" latinLnBrk="0" hangingPunct="1">
              <a:lnSpc>
                <a:spcPct val="100000"/>
              </a:lnSpc>
              <a:spcBef>
                <a:spcPts val="0"/>
              </a:spcBef>
              <a:spcAft>
                <a:spcPts val="0"/>
              </a:spcAft>
              <a:buClrTx/>
              <a:buSzTx/>
              <a:buFont typeface="Arial" charset="0"/>
              <a:buChar char="•"/>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Beam separation dipole (D1) by KEK</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Design study of D1 for HL-LHC within the framework of the CERN-KEK collaboration since 2011.</a:t>
            </a:r>
            <a:r>
              <a:rPr kumimoji="0" lang="ja-JP" altLang="ja-JP" sz="1846" b="0" i="0" u="none" strike="noStrike" kern="1200" cap="none" spc="0" normalizeH="0" baseline="0" noProof="0">
                <a:ln>
                  <a:noFill/>
                </a:ln>
                <a:solidFill>
                  <a:prstClr val="black"/>
                </a:solidFill>
                <a:effectLst/>
                <a:uLnTx/>
                <a:uFillTx/>
                <a:latin typeface="Arial"/>
                <a:ea typeface="Times New Roman" charset="0"/>
                <a:cs typeface="Times New Roman" charset="0"/>
              </a:rPr>
              <a:t>  </a:t>
            </a:r>
            <a:endPar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endParaRP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150 mm single aperture, 35 Tm (5.6 T x 6.3 m), </a:t>
            </a:r>
            <a:r>
              <a:rPr kumimoji="0" lang="en-GB" altLang="ja-JP" sz="1846" b="0" i="0" u="none" strike="noStrike" kern="1200" cap="none" spc="0" normalizeH="0" baseline="0" noProof="0" dirty="0" err="1">
                <a:ln>
                  <a:noFill/>
                </a:ln>
                <a:solidFill>
                  <a:prstClr val="black"/>
                </a:solidFill>
                <a:effectLst/>
                <a:uLnTx/>
                <a:uFillTx/>
                <a:latin typeface="Arial"/>
                <a:ea typeface="Times New Roman" charset="0"/>
                <a:cs typeface="Times New Roman" charset="0"/>
              </a:rPr>
              <a:t>Nb-Ti</a:t>
            </a: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 technology.</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Development </a:t>
            </a:r>
            <a:r>
              <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2-m long model </a:t>
            </a:r>
            <a:r>
              <a:rPr kumimoji="0" lang="fr-CH" altLang="ja-JP" sz="1846" b="0" i="0" u="none" strike="noStrike" kern="1200" cap="none" spc="0" normalizeH="0" baseline="0" noProof="0" dirty="0" err="1">
                <a:ln>
                  <a:noFill/>
                </a:ln>
                <a:solidFill>
                  <a:prstClr val="black"/>
                </a:solidFill>
                <a:effectLst/>
                <a:uLnTx/>
                <a:uFillTx/>
                <a:latin typeface="Arial"/>
                <a:ea typeface="Times New Roman" charset="0"/>
                <a:cs typeface="Times New Roman" charset="0"/>
              </a:rPr>
              <a:t>magnets</a:t>
            </a:r>
            <a:r>
              <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 (3 </a:t>
            </a:r>
            <a:r>
              <a:rPr kumimoji="0" lang="fr-CH" altLang="ja-JP" sz="1846" b="0" i="0" u="none" strike="noStrike" kern="1200" cap="none" spc="0" normalizeH="0" baseline="0" noProof="0" dirty="0" err="1">
                <a:ln>
                  <a:noFill/>
                </a:ln>
                <a:solidFill>
                  <a:prstClr val="black"/>
                </a:solidFill>
                <a:effectLst/>
                <a:uLnTx/>
                <a:uFillTx/>
                <a:latin typeface="Arial"/>
                <a:ea typeface="Times New Roman" charset="0"/>
                <a:cs typeface="Times New Roman" charset="0"/>
              </a:rPr>
              <a:t>units</a:t>
            </a:r>
            <a:r>
              <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a:t>
            </a:r>
            <a:r>
              <a:rPr kumimoji="0" lang="en-US"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 at KEK</a:t>
            </a:r>
            <a:endParaRPr kumimoji="0" lang="fr-CH"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endParaRPr>
          </a:p>
          <a:p>
            <a:pPr marL="263776" marR="0" lvl="0" indent="-263776" algn="l" defTabSz="457200" rtl="0" eaLnBrk="1" fontAlgn="auto" latinLnBrk="0" hangingPunct="1">
              <a:lnSpc>
                <a:spcPct val="100000"/>
              </a:lnSpc>
              <a:spcBef>
                <a:spcPts val="0"/>
              </a:spcBef>
              <a:spcAft>
                <a:spcPts val="0"/>
              </a:spcAft>
              <a:buClrTx/>
              <a:buSzTx/>
              <a:buFont typeface="Arial" charset="0"/>
              <a:buChar char="•"/>
              <a:tabLst/>
              <a:defRPr/>
            </a:pPr>
            <a:r>
              <a:rPr kumimoji="0" lang="en-GB" altLang="ja-JP" sz="1846" b="0" i="0" u="none" strike="noStrike" kern="1200" cap="none" spc="0" normalizeH="0" baseline="0" noProof="0" dirty="0">
                <a:ln>
                  <a:noFill/>
                </a:ln>
                <a:solidFill>
                  <a:prstClr val="black"/>
                </a:solidFill>
                <a:effectLst/>
                <a:uLnTx/>
                <a:uFillTx/>
                <a:latin typeface="Arial"/>
                <a:ea typeface="Times New Roman" charset="0"/>
                <a:cs typeface="Times New Roman" charset="0"/>
              </a:rPr>
              <a:t>Deliverables for HL-LHC</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1 full-</a:t>
            </a:r>
            <a:r>
              <a:rPr kumimoji="0" lang="fr-CH" altLang="ja-JP" sz="1846" b="0" i="1" u="none" strike="noStrike" kern="1200" cap="none" spc="0" normalizeH="0" baseline="0" noProof="0" dirty="0" err="1">
                <a:ln>
                  <a:noFill/>
                </a:ln>
                <a:solidFill>
                  <a:srgbClr val="FF0000"/>
                </a:solidFill>
                <a:effectLst/>
                <a:uLnTx/>
                <a:uFillTx/>
                <a:latin typeface="Arial"/>
                <a:ea typeface="Times New Roman" charset="0"/>
                <a:cs typeface="Times New Roman" charset="0"/>
              </a:rPr>
              <a:t>scale</a:t>
            </a: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 prototype cold mass (LMBXFP)</a:t>
            </a:r>
          </a:p>
          <a:p>
            <a:pPr marL="738572" marR="0" lvl="1" indent="-316531" algn="l" defTabSz="457200" rtl="0" eaLnBrk="1" fontAlgn="auto" latinLnBrk="0" hangingPunct="1">
              <a:lnSpc>
                <a:spcPct val="100000"/>
              </a:lnSpc>
              <a:spcBef>
                <a:spcPts val="0"/>
              </a:spcBef>
              <a:spcAft>
                <a:spcPts val="0"/>
              </a:spcAft>
              <a:buClrTx/>
              <a:buSzTx/>
              <a:buFont typeface="Wingdings" pitchFamily="2" charset="2"/>
              <a:buChar char="Ø"/>
              <a:tabLst/>
              <a:defRPr/>
            </a:pP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6 </a:t>
            </a:r>
            <a:r>
              <a:rPr kumimoji="0" lang="fr-CH" altLang="ja-JP" sz="1846" b="0" i="1" u="none" strike="noStrike" kern="1200" cap="none" spc="0" normalizeH="0" baseline="0" noProof="0" dirty="0" err="1">
                <a:ln>
                  <a:noFill/>
                </a:ln>
                <a:solidFill>
                  <a:srgbClr val="FF0000"/>
                </a:solidFill>
                <a:effectLst/>
                <a:uLnTx/>
                <a:uFillTx/>
                <a:latin typeface="Arial"/>
                <a:ea typeface="Times New Roman" charset="0"/>
                <a:cs typeface="Times New Roman" charset="0"/>
              </a:rPr>
              <a:t>series</a:t>
            </a:r>
            <a:r>
              <a:rPr kumimoji="0" lang="fr-CH" altLang="ja-JP" sz="1846" b="0" i="1" u="none" strike="noStrike" kern="1200" cap="none" spc="0" normalizeH="0" baseline="0" noProof="0" dirty="0">
                <a:ln>
                  <a:noFill/>
                </a:ln>
                <a:solidFill>
                  <a:srgbClr val="FF0000"/>
                </a:solidFill>
                <a:effectLst/>
                <a:uLnTx/>
                <a:uFillTx/>
                <a:latin typeface="Arial"/>
                <a:ea typeface="Times New Roman" charset="0"/>
                <a:cs typeface="Times New Roman" charset="0"/>
              </a:rPr>
              <a:t> cold masses (LMBXF1-6)</a:t>
            </a:r>
          </a:p>
        </p:txBody>
      </p:sp>
      <p:pic>
        <p:nvPicPr>
          <p:cNvPr id="3" name="図 2">
            <a:extLst>
              <a:ext uri="{FF2B5EF4-FFF2-40B4-BE49-F238E27FC236}">
                <a16:creationId xmlns:a16="http://schemas.microsoft.com/office/drawing/2014/main" id="{DE6325C1-EA47-F44E-B363-76A054BDCB12}"/>
              </a:ext>
            </a:extLst>
          </p:cNvPr>
          <p:cNvPicPr>
            <a:picLocks noChangeAspect="1"/>
          </p:cNvPicPr>
          <p:nvPr/>
        </p:nvPicPr>
        <p:blipFill>
          <a:blip r:embed="rId3"/>
          <a:stretch>
            <a:fillRect/>
          </a:stretch>
        </p:blipFill>
        <p:spPr>
          <a:xfrm>
            <a:off x="2774762" y="764215"/>
            <a:ext cx="6369238" cy="3212969"/>
          </a:xfrm>
          <a:prstGeom prst="rect">
            <a:avLst/>
          </a:prstGeom>
        </p:spPr>
      </p:pic>
      <p:sp>
        <p:nvSpPr>
          <p:cNvPr id="11" name="円/楕円 10">
            <a:extLst>
              <a:ext uri="{FF2B5EF4-FFF2-40B4-BE49-F238E27FC236}">
                <a16:creationId xmlns:a16="http://schemas.microsoft.com/office/drawing/2014/main" id="{7D40AD85-6563-6F47-8D32-627ABEA518F2}"/>
              </a:ext>
            </a:extLst>
          </p:cNvPr>
          <p:cNvSpPr/>
          <p:nvPr/>
        </p:nvSpPr>
        <p:spPr>
          <a:xfrm>
            <a:off x="4452530" y="2225469"/>
            <a:ext cx="887347" cy="1359551"/>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662" b="0" i="0" u="none" strike="noStrike" kern="1200" cap="none" spc="0" normalizeH="0" baseline="0" noProof="0">
              <a:ln>
                <a:noFill/>
              </a:ln>
              <a:solidFill>
                <a:prstClr val="white"/>
              </a:solidFill>
              <a:effectLst/>
              <a:uLnTx/>
              <a:uFillTx/>
              <a:latin typeface="Arial"/>
              <a:ea typeface="ＭＳ Ｐゴシック" panose="020B0600070205080204" pitchFamily="34" charset="-128"/>
              <a:cs typeface="+mn-cs"/>
            </a:endParaRPr>
          </a:p>
        </p:txBody>
      </p:sp>
      <p:pic>
        <p:nvPicPr>
          <p:cNvPr id="45" name="図 44">
            <a:extLst>
              <a:ext uri="{FF2B5EF4-FFF2-40B4-BE49-F238E27FC236}">
                <a16:creationId xmlns:a16="http://schemas.microsoft.com/office/drawing/2014/main" id="{590ABB3B-E279-B14A-8FA3-6669BEE2568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0" y="992985"/>
            <a:ext cx="2643963" cy="2621037"/>
          </a:xfrm>
          <a:prstGeom prst="rect">
            <a:avLst/>
          </a:prstGeom>
        </p:spPr>
      </p:pic>
      <p:sp>
        <p:nvSpPr>
          <p:cNvPr id="8" name="テキスト ボックス 7">
            <a:extLst>
              <a:ext uri="{FF2B5EF4-FFF2-40B4-BE49-F238E27FC236}">
                <a16:creationId xmlns:a16="http://schemas.microsoft.com/office/drawing/2014/main" id="{0EA371CC-BE96-1846-9340-1CBF494DDC0F}"/>
              </a:ext>
            </a:extLst>
          </p:cNvPr>
          <p:cNvSpPr txBox="1"/>
          <p:nvPr/>
        </p:nvSpPr>
        <p:spPr>
          <a:xfrm>
            <a:off x="4804469" y="6258662"/>
            <a:ext cx="4062331" cy="43088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ja-JP" sz="2200" b="0" i="0" u="none" strike="noStrike" kern="1200" cap="none" spc="0" normalizeH="0" baseline="0" noProof="0" dirty="0">
                <a:ln>
                  <a:noFill/>
                </a:ln>
                <a:solidFill>
                  <a:srgbClr val="FF0000"/>
                </a:solidFill>
                <a:effectLst/>
                <a:uLnTx/>
                <a:uFillTx/>
                <a:latin typeface="Arial"/>
                <a:ea typeface="ＭＳ Ｐゴシック" panose="020B0600070205080204" pitchFamily="34" charset="-128"/>
                <a:cs typeface="+mn-cs"/>
              </a:rPr>
              <a:t>7 units x 7-m long cold masses</a:t>
            </a:r>
            <a:endParaRPr kumimoji="1" lang="ja-JP" altLang="en-US" sz="2200" b="0" i="0" u="none" strike="noStrike" kern="1200" cap="none" spc="0" normalizeH="0" baseline="0" noProof="0">
              <a:ln>
                <a:noFill/>
              </a:ln>
              <a:solidFill>
                <a:srgbClr val="FF0000"/>
              </a:solidFill>
              <a:effectLst/>
              <a:uLnTx/>
              <a:uFillTx/>
              <a:latin typeface="Arial"/>
              <a:ea typeface="ＭＳ Ｐゴシック" panose="020B0600070205080204" pitchFamily="34" charset="-128"/>
              <a:cs typeface="+mn-cs"/>
            </a:endParaRPr>
          </a:p>
        </p:txBody>
      </p:sp>
      <p:pic>
        <p:nvPicPr>
          <p:cNvPr id="12" name="図 11">
            <a:extLst>
              <a:ext uri="{FF2B5EF4-FFF2-40B4-BE49-F238E27FC236}">
                <a16:creationId xmlns:a16="http://schemas.microsoft.com/office/drawing/2014/main" id="{26508B4B-BA59-CB43-BAD2-F3929F4B2BB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049864" y="501290"/>
            <a:ext cx="7094136" cy="804962"/>
          </a:xfrm>
          <a:prstGeom prst="rect">
            <a:avLst/>
          </a:prstGeom>
        </p:spPr>
      </p:pic>
    </p:spTree>
    <p:extLst>
      <p:ext uri="{BB962C8B-B14F-4D97-AF65-F5344CB8AC3E}">
        <p14:creationId xmlns:p14="http://schemas.microsoft.com/office/powerpoint/2010/main" val="3298688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805213"/>
            <a:ext cx="7920000" cy="720000"/>
          </a:xfrm>
        </p:spPr>
        <p:txBody>
          <a:bodyPr/>
          <a:lstStyle/>
          <a:p>
            <a:r>
              <a:rPr lang="en-US" altLang="ja-JP" sz="3600" dirty="0"/>
              <a:t>Manufacturing in Hitachi</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3" name="スライド番号プレースホルダー 2"/>
          <p:cNvSpPr>
            <a:spLocks noGrp="1"/>
          </p:cNvSpPr>
          <p:nvPr>
            <p:ph type="sldNum" sz="quarter" idx="12"/>
          </p:nvPr>
        </p:nvSpPr>
        <p:spPr/>
        <p:txBody>
          <a:bodyPr/>
          <a:lstStyle/>
          <a:p>
            <a:fld id="{BFDCA1C4-9514-7B4F-976F-D92F7E296653}" type="slidenum">
              <a:rPr lang="fr-FR" smtClean="0"/>
              <a:pPr/>
              <a:t>29</a:t>
            </a:fld>
            <a:endParaRPr lang="fr-FR"/>
          </a:p>
        </p:txBody>
      </p:sp>
    </p:spTree>
    <p:extLst>
      <p:ext uri="{BB962C8B-B14F-4D97-AF65-F5344CB8AC3E}">
        <p14:creationId xmlns:p14="http://schemas.microsoft.com/office/powerpoint/2010/main" val="39380536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13962" y="-89020"/>
            <a:ext cx="7920000" cy="720000"/>
          </a:xfrm>
        </p:spPr>
        <p:txBody>
          <a:bodyPr/>
          <a:lstStyle/>
          <a:p>
            <a:r>
              <a:rPr lang="en-GB" dirty="0"/>
              <a:t>Hitachi Workshop and KEK Tsukuba</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30</a:t>
            </a:fld>
            <a:endParaRPr lang="fr-FR"/>
          </a:p>
        </p:txBody>
      </p:sp>
      <p:pic>
        <p:nvPicPr>
          <p:cNvPr id="18" name="図 17">
            <a:extLst>
              <a:ext uri="{FF2B5EF4-FFF2-40B4-BE49-F238E27FC236}">
                <a16:creationId xmlns:a16="http://schemas.microsoft.com/office/drawing/2014/main" id="{8BDEF850-B578-4D3D-BB05-A327DB6221C9}"/>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89927" y="527423"/>
            <a:ext cx="8026774" cy="4378499"/>
          </a:xfrm>
          <a:prstGeom prst="rect">
            <a:avLst/>
          </a:prstGeom>
        </p:spPr>
      </p:pic>
      <p:sp>
        <p:nvSpPr>
          <p:cNvPr id="19" name="星: 5 pt 18">
            <a:extLst>
              <a:ext uri="{FF2B5EF4-FFF2-40B4-BE49-F238E27FC236}">
                <a16:creationId xmlns:a16="http://schemas.microsoft.com/office/drawing/2014/main" id="{48BBF7B8-76F6-40A8-9BAA-2CCF4EFE1F88}"/>
              </a:ext>
            </a:extLst>
          </p:cNvPr>
          <p:cNvSpPr>
            <a:spLocks noChangeAspect="1"/>
          </p:cNvSpPr>
          <p:nvPr/>
        </p:nvSpPr>
        <p:spPr bwMode="auto">
          <a:xfrm>
            <a:off x="1958518" y="3717520"/>
            <a:ext cx="365760" cy="365760"/>
          </a:xfrm>
          <a:prstGeom prst="star5">
            <a:avLst/>
          </a:prstGeom>
          <a:solidFill>
            <a:srgbClr val="FF0026"/>
          </a:solidFill>
          <a:ln>
            <a:solidFill>
              <a:schemeClr val="tx1"/>
            </a:solidFill>
            <a:headEnd/>
            <a:tailEnd/>
          </a:ln>
        </p:spPr>
        <p:style>
          <a:lnRef idx="1">
            <a:schemeClr val="accent2"/>
          </a:lnRef>
          <a:fillRef idx="3">
            <a:schemeClr val="accent2"/>
          </a:fillRef>
          <a:effectRef idx="2">
            <a:schemeClr val="accent2"/>
          </a:effectRef>
          <a:fontRef idx="minor">
            <a:schemeClr val="lt1"/>
          </a:fontRef>
        </p:style>
        <p:txBody>
          <a:bodyPr wrap="none" rtlCol="0" anchor="ctr" anchorCtr="0">
            <a:noAutofit/>
          </a:bodyPr>
          <a:lstStyle/>
          <a:p>
            <a:pPr algn="ctr"/>
            <a:endParaRPr kumimoji="1" lang="ja-JP" altLang="en-US" sz="1800" dirty="0">
              <a:solidFill>
                <a:schemeClr val="tx1"/>
              </a:solidFill>
              <a:latin typeface="+mn-lt"/>
              <a:ea typeface="+mn-ea"/>
            </a:endParaRPr>
          </a:p>
        </p:txBody>
      </p:sp>
      <p:sp>
        <p:nvSpPr>
          <p:cNvPr id="20" name="星: 5 pt 19">
            <a:extLst>
              <a:ext uri="{FF2B5EF4-FFF2-40B4-BE49-F238E27FC236}">
                <a16:creationId xmlns:a16="http://schemas.microsoft.com/office/drawing/2014/main" id="{4A9D98AD-E378-427A-97D6-5B0D7CA98944}"/>
              </a:ext>
            </a:extLst>
          </p:cNvPr>
          <p:cNvSpPr>
            <a:spLocks noChangeAspect="1"/>
          </p:cNvSpPr>
          <p:nvPr/>
        </p:nvSpPr>
        <p:spPr bwMode="auto">
          <a:xfrm>
            <a:off x="6016839" y="549463"/>
            <a:ext cx="365760" cy="365760"/>
          </a:xfrm>
          <a:prstGeom prst="star5">
            <a:avLst/>
          </a:prstGeom>
          <a:solidFill>
            <a:srgbClr val="FF0026"/>
          </a:solidFill>
          <a:ln>
            <a:solidFill>
              <a:schemeClr val="tx1"/>
            </a:solidFill>
            <a:headEnd/>
            <a:tailEnd/>
          </a:ln>
        </p:spPr>
        <p:style>
          <a:lnRef idx="1">
            <a:schemeClr val="accent2"/>
          </a:lnRef>
          <a:fillRef idx="3">
            <a:schemeClr val="accent2"/>
          </a:fillRef>
          <a:effectRef idx="2">
            <a:schemeClr val="accent2"/>
          </a:effectRef>
          <a:fontRef idx="minor">
            <a:schemeClr val="lt1"/>
          </a:fontRef>
        </p:style>
        <p:txBody>
          <a:bodyPr wrap="none" rtlCol="0" anchor="ctr" anchorCtr="0">
            <a:noAutofit/>
          </a:bodyPr>
          <a:lstStyle/>
          <a:p>
            <a:pPr algn="ctr"/>
            <a:endParaRPr kumimoji="1" lang="ja-JP" altLang="en-US" sz="1800" dirty="0">
              <a:solidFill>
                <a:schemeClr val="tx1"/>
              </a:solidFill>
              <a:latin typeface="+mn-lt"/>
              <a:ea typeface="+mn-ea"/>
            </a:endParaRPr>
          </a:p>
        </p:txBody>
      </p:sp>
      <p:sp>
        <p:nvSpPr>
          <p:cNvPr id="23" name="テキスト ボックス 22">
            <a:extLst>
              <a:ext uri="{FF2B5EF4-FFF2-40B4-BE49-F238E27FC236}">
                <a16:creationId xmlns:a16="http://schemas.microsoft.com/office/drawing/2014/main" id="{AD4D316A-0B2D-4CD5-B903-0185F7951B08}"/>
              </a:ext>
            </a:extLst>
          </p:cNvPr>
          <p:cNvSpPr txBox="1"/>
          <p:nvPr/>
        </p:nvSpPr>
        <p:spPr>
          <a:xfrm>
            <a:off x="6423502" y="619213"/>
            <a:ext cx="2443298"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kumimoji="1" lang="en-US" altLang="ja-JP" sz="1400" dirty="0" err="1">
                <a:solidFill>
                  <a:schemeClr val="tx1"/>
                </a:solidFill>
                <a:latin typeface="+mn-lt"/>
                <a:ea typeface="+mn-ea"/>
              </a:rPr>
              <a:t>Rinkai</a:t>
            </a:r>
            <a:r>
              <a:rPr kumimoji="1" lang="en-US" altLang="ja-JP" sz="1400" dirty="0">
                <a:solidFill>
                  <a:schemeClr val="tx1"/>
                </a:solidFill>
                <a:latin typeface="+mn-lt"/>
                <a:ea typeface="+mn-ea"/>
              </a:rPr>
              <a:t> Factory (Hitachi, Ltd.)</a:t>
            </a:r>
            <a:endParaRPr kumimoji="1" lang="ja-JP" altLang="en-US" sz="1400" dirty="0">
              <a:solidFill>
                <a:schemeClr val="tx1"/>
              </a:solidFill>
              <a:latin typeface="+mn-lt"/>
              <a:ea typeface="+mn-ea"/>
            </a:endParaRPr>
          </a:p>
        </p:txBody>
      </p:sp>
      <p:sp>
        <p:nvSpPr>
          <p:cNvPr id="25" name="テキスト ボックス 24">
            <a:extLst>
              <a:ext uri="{FF2B5EF4-FFF2-40B4-BE49-F238E27FC236}">
                <a16:creationId xmlns:a16="http://schemas.microsoft.com/office/drawing/2014/main" id="{2E05ADE3-8490-45BA-BCCB-50C32FE44DDE}"/>
              </a:ext>
            </a:extLst>
          </p:cNvPr>
          <p:cNvSpPr txBox="1"/>
          <p:nvPr/>
        </p:nvSpPr>
        <p:spPr>
          <a:xfrm>
            <a:off x="808845" y="3900400"/>
            <a:ext cx="1257973" cy="30777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1400" dirty="0">
                <a:solidFill>
                  <a:schemeClr val="tx1"/>
                </a:solidFill>
              </a:rPr>
              <a:t>KEK Tsukuba</a:t>
            </a:r>
            <a:endParaRPr kumimoji="1" lang="en-US" altLang="ja-JP" sz="1400" dirty="0">
              <a:solidFill>
                <a:schemeClr val="tx1"/>
              </a:solidFill>
              <a:latin typeface="+mn-lt"/>
              <a:ea typeface="+mn-ea"/>
            </a:endParaRPr>
          </a:p>
        </p:txBody>
      </p:sp>
      <p:sp>
        <p:nvSpPr>
          <p:cNvPr id="27" name="テキスト ボックス 26">
            <a:extLst>
              <a:ext uri="{FF2B5EF4-FFF2-40B4-BE49-F238E27FC236}">
                <a16:creationId xmlns:a16="http://schemas.microsoft.com/office/drawing/2014/main" id="{405F714D-F061-4D28-BC15-C8328E3AD60A}"/>
              </a:ext>
            </a:extLst>
          </p:cNvPr>
          <p:cNvSpPr txBox="1"/>
          <p:nvPr/>
        </p:nvSpPr>
        <p:spPr>
          <a:xfrm>
            <a:off x="6387801" y="2999269"/>
            <a:ext cx="1531188" cy="338554"/>
          </a:xfrm>
          <a:prstGeom prst="rect">
            <a:avLst/>
          </a:prstGeom>
          <a:noFill/>
          <a:ln>
            <a:noFill/>
          </a:ln>
        </p:spPr>
        <p:style>
          <a:lnRef idx="2">
            <a:schemeClr val="dk1"/>
          </a:lnRef>
          <a:fillRef idx="1">
            <a:schemeClr val="lt1"/>
          </a:fillRef>
          <a:effectRef idx="0">
            <a:schemeClr val="dk1"/>
          </a:effectRef>
          <a:fontRef idx="minor">
            <a:schemeClr val="dk1"/>
          </a:fontRef>
        </p:style>
        <p:txBody>
          <a:bodyPr wrap="none" rtlCol="0">
            <a:spAutoFit/>
          </a:bodyPr>
          <a:lstStyle/>
          <a:p>
            <a:r>
              <a:rPr lang="en-US" altLang="ja-JP" sz="1600" b="1" dirty="0">
                <a:solidFill>
                  <a:schemeClr val="tx1"/>
                </a:solidFill>
              </a:rPr>
              <a:t>Pacific Ocean</a:t>
            </a:r>
            <a:endParaRPr kumimoji="1" lang="en-US" altLang="ja-JP" sz="1600" b="1" dirty="0">
              <a:solidFill>
                <a:schemeClr val="tx1"/>
              </a:solidFill>
              <a:latin typeface="+mn-lt"/>
              <a:ea typeface="+mn-ea"/>
            </a:endParaRPr>
          </a:p>
        </p:txBody>
      </p:sp>
      <p:sp>
        <p:nvSpPr>
          <p:cNvPr id="29" name="テキスト ボックス 28">
            <a:extLst>
              <a:ext uri="{FF2B5EF4-FFF2-40B4-BE49-F238E27FC236}">
                <a16:creationId xmlns:a16="http://schemas.microsoft.com/office/drawing/2014/main" id="{40E30D84-E215-4EF0-AD54-A337352EBD2E}"/>
              </a:ext>
            </a:extLst>
          </p:cNvPr>
          <p:cNvSpPr txBox="1"/>
          <p:nvPr/>
        </p:nvSpPr>
        <p:spPr>
          <a:xfrm>
            <a:off x="4082984" y="2903688"/>
            <a:ext cx="949299" cy="338554"/>
          </a:xfrm>
          <a:prstGeom prst="rect">
            <a:avLst/>
          </a:prstGeom>
          <a:solidFill>
            <a:schemeClr val="bg1"/>
          </a:solidFill>
          <a:ln w="19050">
            <a:solidFill>
              <a:srgbClr val="FF0000"/>
            </a:solidFill>
          </a:ln>
        </p:spPr>
        <p:txBody>
          <a:bodyPr wrap="none" rtlCol="0">
            <a:spAutoFit/>
          </a:bodyPr>
          <a:lstStyle/>
          <a:p>
            <a:pPr algn="l"/>
            <a:r>
              <a:rPr lang="ja-JP" altLang="en-US" sz="1600" dirty="0">
                <a:solidFill>
                  <a:srgbClr val="FF0000"/>
                </a:solidFill>
                <a:latin typeface="+mn-lt"/>
                <a:ea typeface="+mn-ea"/>
              </a:rPr>
              <a:t>～</a:t>
            </a:r>
            <a:r>
              <a:rPr lang="en-US" altLang="ja-JP" sz="1600" dirty="0">
                <a:solidFill>
                  <a:srgbClr val="FF0000"/>
                </a:solidFill>
                <a:latin typeface="+mn-lt"/>
                <a:ea typeface="+mn-ea"/>
              </a:rPr>
              <a:t>80 km</a:t>
            </a:r>
          </a:p>
        </p:txBody>
      </p:sp>
      <p:sp>
        <p:nvSpPr>
          <p:cNvPr id="6" name="フッター プレースホルダー 5">
            <a:extLst>
              <a:ext uri="{FF2B5EF4-FFF2-40B4-BE49-F238E27FC236}">
                <a16:creationId xmlns:a16="http://schemas.microsoft.com/office/drawing/2014/main" id="{B6BC1726-C114-9545-90FE-4AAD0E401B24}"/>
              </a:ext>
            </a:extLst>
          </p:cNvPr>
          <p:cNvSpPr>
            <a:spLocks noGrp="1"/>
          </p:cNvSpPr>
          <p:nvPr>
            <p:ph type="ftr" sz="quarter" idx="11"/>
          </p:nvPr>
        </p:nvSpPr>
        <p:spPr>
          <a:xfrm>
            <a:off x="1912099" y="6486405"/>
            <a:ext cx="6627000" cy="360000"/>
          </a:xfrm>
        </p:spPr>
        <p:txBody>
          <a:bodyPr/>
          <a:lstStyle/>
          <a:p>
            <a:r>
              <a:rPr lang="en-US" noProof="0" dirty="0"/>
              <a:t>D1 Update, T. Nakamoto, KEK</a:t>
            </a:r>
            <a:endParaRPr lang="en-GB" noProof="0" dirty="0"/>
          </a:p>
        </p:txBody>
      </p:sp>
      <p:pic>
        <p:nvPicPr>
          <p:cNvPr id="7" name="図 6">
            <a:extLst>
              <a:ext uri="{FF2B5EF4-FFF2-40B4-BE49-F238E27FC236}">
                <a16:creationId xmlns:a16="http://schemas.microsoft.com/office/drawing/2014/main" id="{9FA1C906-8E0C-A240-8B61-482E0202BFA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2399" t="7394" r="25667" b="18873"/>
          <a:stretch/>
        </p:blipFill>
        <p:spPr>
          <a:xfrm>
            <a:off x="5749159" y="4400155"/>
            <a:ext cx="3288017" cy="2381602"/>
          </a:xfrm>
          <a:prstGeom prst="rect">
            <a:avLst/>
          </a:prstGeom>
          <a:ln>
            <a:solidFill>
              <a:schemeClr val="tx1"/>
            </a:solidFill>
          </a:ln>
        </p:spPr>
      </p:pic>
      <p:sp>
        <p:nvSpPr>
          <p:cNvPr id="10" name="正方形/長方形 9">
            <a:extLst>
              <a:ext uri="{FF2B5EF4-FFF2-40B4-BE49-F238E27FC236}">
                <a16:creationId xmlns:a16="http://schemas.microsoft.com/office/drawing/2014/main" id="{924BCFEE-9103-594B-9C96-DD3BC1064F6F}"/>
              </a:ext>
            </a:extLst>
          </p:cNvPr>
          <p:cNvSpPr/>
          <p:nvPr/>
        </p:nvSpPr>
        <p:spPr>
          <a:xfrm>
            <a:off x="8216701" y="5085041"/>
            <a:ext cx="470099" cy="327787"/>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2" name="直線コネクタ 11">
            <a:extLst>
              <a:ext uri="{FF2B5EF4-FFF2-40B4-BE49-F238E27FC236}">
                <a16:creationId xmlns:a16="http://schemas.microsoft.com/office/drawing/2014/main" id="{6899C922-91F2-994D-9667-F4CC88CA02D9}"/>
              </a:ext>
            </a:extLst>
          </p:cNvPr>
          <p:cNvCxnSpPr/>
          <p:nvPr/>
        </p:nvCxnSpPr>
        <p:spPr>
          <a:xfrm flipH="1" flipV="1">
            <a:off x="189927" y="4905922"/>
            <a:ext cx="8026774" cy="496293"/>
          </a:xfrm>
          <a:prstGeom prst="lin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直線コネクタ 20">
            <a:extLst>
              <a:ext uri="{FF2B5EF4-FFF2-40B4-BE49-F238E27FC236}">
                <a16:creationId xmlns:a16="http://schemas.microsoft.com/office/drawing/2014/main" id="{7920E71B-3CED-014C-8E43-4A6609604047}"/>
              </a:ext>
            </a:extLst>
          </p:cNvPr>
          <p:cNvCxnSpPr>
            <a:cxnSpLocks/>
          </p:cNvCxnSpPr>
          <p:nvPr/>
        </p:nvCxnSpPr>
        <p:spPr>
          <a:xfrm flipH="1" flipV="1">
            <a:off x="8216702" y="516811"/>
            <a:ext cx="470098" cy="4568230"/>
          </a:xfrm>
          <a:prstGeom prst="line">
            <a:avLst/>
          </a:prstGeom>
          <a:ln w="1270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6" name="テキスト ボックス 15">
            <a:extLst>
              <a:ext uri="{FF2B5EF4-FFF2-40B4-BE49-F238E27FC236}">
                <a16:creationId xmlns:a16="http://schemas.microsoft.com/office/drawing/2014/main" id="{1DC42389-D4D4-CA41-9483-2232CECDC022}"/>
              </a:ext>
            </a:extLst>
          </p:cNvPr>
          <p:cNvSpPr txBox="1"/>
          <p:nvPr/>
        </p:nvSpPr>
        <p:spPr>
          <a:xfrm>
            <a:off x="8293070" y="5866406"/>
            <a:ext cx="787460" cy="369332"/>
          </a:xfrm>
          <a:prstGeom prst="rect">
            <a:avLst/>
          </a:prstGeom>
          <a:noFill/>
        </p:spPr>
        <p:txBody>
          <a:bodyPr wrap="none" rtlCol="0">
            <a:spAutoFit/>
          </a:bodyPr>
          <a:lstStyle/>
          <a:p>
            <a:r>
              <a:rPr kumimoji="1" lang="en-US" altLang="ja-JP" dirty="0">
                <a:solidFill>
                  <a:srgbClr val="FF0000"/>
                </a:solidFill>
              </a:rPr>
              <a:t>Tokyo</a:t>
            </a:r>
            <a:endParaRPr kumimoji="1" lang="ja-JP" altLang="en-US">
              <a:solidFill>
                <a:srgbClr val="FF0000"/>
              </a:solidFill>
            </a:endParaRPr>
          </a:p>
        </p:txBody>
      </p:sp>
      <p:sp>
        <p:nvSpPr>
          <p:cNvPr id="17" name="星 5 16">
            <a:extLst>
              <a:ext uri="{FF2B5EF4-FFF2-40B4-BE49-F238E27FC236}">
                <a16:creationId xmlns:a16="http://schemas.microsoft.com/office/drawing/2014/main" id="{49FC9D8C-2224-1A46-B999-F95755FE28B9}"/>
              </a:ext>
            </a:extLst>
          </p:cNvPr>
          <p:cNvSpPr/>
          <p:nvPr/>
        </p:nvSpPr>
        <p:spPr>
          <a:xfrm>
            <a:off x="8079340" y="5480615"/>
            <a:ext cx="180000" cy="182880"/>
          </a:xfrm>
          <a:prstGeom prst="star5">
            <a:avLst/>
          </a:prstGeom>
          <a:solidFill>
            <a:schemeClr val="accent4">
              <a:lumMod val="20000"/>
              <a:lumOff val="80000"/>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8" name="図 27" descr="ea60_010_030_dwin.wmf">
            <a:extLst>
              <a:ext uri="{FF2B5EF4-FFF2-40B4-BE49-F238E27FC236}">
                <a16:creationId xmlns:a16="http://schemas.microsoft.com/office/drawing/2014/main" id="{C82ECAAE-0936-844E-9734-BF87EEE6440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34892" y="995469"/>
            <a:ext cx="958275" cy="274893"/>
          </a:xfrm>
          <a:prstGeom prst="rect">
            <a:avLst/>
          </a:prstGeom>
          <a:solidFill>
            <a:schemeClr val="bg1"/>
          </a:solidFill>
        </p:spPr>
      </p:pic>
      <p:pic>
        <p:nvPicPr>
          <p:cNvPr id="30" name="図 29">
            <a:extLst>
              <a:ext uri="{FF2B5EF4-FFF2-40B4-BE49-F238E27FC236}">
                <a16:creationId xmlns:a16="http://schemas.microsoft.com/office/drawing/2014/main" id="{74643BEA-8F2B-4642-BBA3-7E699A1EAA7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97448" y="3332103"/>
            <a:ext cx="855126" cy="489629"/>
          </a:xfrm>
          <a:prstGeom prst="rect">
            <a:avLst/>
          </a:prstGeom>
          <a:solidFill>
            <a:schemeClr val="bg1"/>
          </a:solidFill>
        </p:spPr>
      </p:pic>
    </p:spTree>
    <p:extLst>
      <p:ext uri="{BB962C8B-B14F-4D97-AF65-F5344CB8AC3E}">
        <p14:creationId xmlns:p14="http://schemas.microsoft.com/office/powerpoint/2010/main" val="39458835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6878"/>
            <a:ext cx="7920000" cy="560436"/>
          </a:xfrm>
        </p:spPr>
        <p:txBody>
          <a:bodyPr/>
          <a:lstStyle/>
          <a:p>
            <a:r>
              <a:rPr lang="en-GB" dirty="0"/>
              <a:t>Manufacturing Layout in Hitachi</a:t>
            </a:r>
          </a:p>
        </p:txBody>
      </p:sp>
      <p:sp>
        <p:nvSpPr>
          <p:cNvPr id="3" name="コンテンツ プレースホルダー 2">
            <a:extLst>
              <a:ext uri="{FF2B5EF4-FFF2-40B4-BE49-F238E27FC236}">
                <a16:creationId xmlns:a16="http://schemas.microsoft.com/office/drawing/2014/main" id="{CFCA4D9E-59C9-4F94-BE60-5057601F1760}"/>
              </a:ext>
            </a:extLst>
          </p:cNvPr>
          <p:cNvSpPr>
            <a:spLocks noGrp="1"/>
          </p:cNvSpPr>
          <p:nvPr>
            <p:ph idx="1"/>
          </p:nvPr>
        </p:nvSpPr>
        <p:spPr>
          <a:xfrm>
            <a:off x="313224" y="679236"/>
            <a:ext cx="8579256" cy="4906963"/>
          </a:xfrm>
        </p:spPr>
        <p:txBody>
          <a:bodyPr>
            <a:normAutofit/>
          </a:bodyPr>
          <a:lstStyle/>
          <a:p>
            <a:r>
              <a:rPr kumimoji="1" lang="en-US" altLang="ja-JP" sz="2400" dirty="0"/>
              <a:t>Two manufacturing spaces for series production.</a:t>
            </a:r>
            <a:endParaRPr kumimoji="1" lang="ja-JP" altLang="en-US" sz="240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31</a:t>
            </a:fld>
            <a:endParaRPr lang="fr-FR"/>
          </a:p>
        </p:txBody>
      </p:sp>
      <p:pic>
        <p:nvPicPr>
          <p:cNvPr id="6" name="図 5">
            <a:extLst>
              <a:ext uri="{FF2B5EF4-FFF2-40B4-BE49-F238E27FC236}">
                <a16:creationId xmlns:a16="http://schemas.microsoft.com/office/drawing/2014/main" id="{195CEB22-6FA5-4CAD-B1E4-5E761A05BFB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31422" y="2574816"/>
            <a:ext cx="3851551" cy="2648647"/>
          </a:xfrm>
          <a:prstGeom prst="rect">
            <a:avLst/>
          </a:prstGeom>
        </p:spPr>
      </p:pic>
      <p:sp>
        <p:nvSpPr>
          <p:cNvPr id="17" name="テキスト ボックス 16">
            <a:extLst>
              <a:ext uri="{FF2B5EF4-FFF2-40B4-BE49-F238E27FC236}">
                <a16:creationId xmlns:a16="http://schemas.microsoft.com/office/drawing/2014/main" id="{4677D89A-57CE-4FD4-BE52-1CC9BC106969}"/>
              </a:ext>
            </a:extLst>
          </p:cNvPr>
          <p:cNvSpPr txBox="1"/>
          <p:nvPr/>
        </p:nvSpPr>
        <p:spPr>
          <a:xfrm>
            <a:off x="440456" y="1110511"/>
            <a:ext cx="1816523" cy="307777"/>
          </a:xfrm>
          <a:prstGeom prst="rect">
            <a:avLst/>
          </a:prstGeom>
          <a:noFill/>
          <a:ln>
            <a:solidFill>
              <a:srgbClr val="0000FF"/>
            </a:solidFill>
          </a:ln>
        </p:spPr>
        <p:txBody>
          <a:bodyPr wrap="none" rtlCol="0">
            <a:spAutoFit/>
          </a:bodyPr>
          <a:lstStyle/>
          <a:p>
            <a:r>
              <a:rPr kumimoji="1" lang="en-US" altLang="ja-JP" sz="1400" dirty="0"/>
              <a:t>Space 1: 20m×13m</a:t>
            </a:r>
            <a:endParaRPr kumimoji="1" lang="ja-JP" altLang="en-US" sz="1400" dirty="0"/>
          </a:p>
        </p:txBody>
      </p:sp>
      <p:sp>
        <p:nvSpPr>
          <p:cNvPr id="18" name="テキスト ボックス 17">
            <a:extLst>
              <a:ext uri="{FF2B5EF4-FFF2-40B4-BE49-F238E27FC236}">
                <a16:creationId xmlns:a16="http://schemas.microsoft.com/office/drawing/2014/main" id="{94B97975-2DE9-47E2-8D27-E9A2445C7A88}"/>
              </a:ext>
            </a:extLst>
          </p:cNvPr>
          <p:cNvSpPr txBox="1"/>
          <p:nvPr/>
        </p:nvSpPr>
        <p:spPr>
          <a:xfrm>
            <a:off x="4164775" y="3284121"/>
            <a:ext cx="1717137" cy="307777"/>
          </a:xfrm>
          <a:prstGeom prst="rect">
            <a:avLst/>
          </a:prstGeom>
          <a:noFill/>
          <a:ln>
            <a:solidFill>
              <a:srgbClr val="FF0000"/>
            </a:solidFill>
          </a:ln>
        </p:spPr>
        <p:txBody>
          <a:bodyPr wrap="none" rtlCol="0">
            <a:spAutoFit/>
          </a:bodyPr>
          <a:lstStyle/>
          <a:p>
            <a:r>
              <a:rPr kumimoji="1" lang="en-US" altLang="ja-JP" sz="1400" dirty="0">
                <a:solidFill>
                  <a:srgbClr val="FF0000"/>
                </a:solidFill>
              </a:rPr>
              <a:t>Space 2: 24m×9m</a:t>
            </a:r>
            <a:endParaRPr kumimoji="1" lang="ja-JP" altLang="en-US" sz="1400" dirty="0">
              <a:solidFill>
                <a:srgbClr val="FF0000"/>
              </a:solidFill>
            </a:endParaRPr>
          </a:p>
        </p:txBody>
      </p:sp>
      <p:pic>
        <p:nvPicPr>
          <p:cNvPr id="19" name="図 18" descr="スクリーンショット が含まれている画像&#10;&#10;自動的に生成された説明">
            <a:extLst>
              <a:ext uri="{FF2B5EF4-FFF2-40B4-BE49-F238E27FC236}">
                <a16:creationId xmlns:a16="http://schemas.microsoft.com/office/drawing/2014/main" id="{0BE87A0C-E344-4117-BF2D-0D363BA54C8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926587" y="4563953"/>
            <a:ext cx="5085991" cy="2044492"/>
          </a:xfrm>
          <a:prstGeom prst="rect">
            <a:avLst/>
          </a:prstGeom>
        </p:spPr>
      </p:pic>
      <p:sp>
        <p:nvSpPr>
          <p:cNvPr id="20" name="テキスト ボックス 19">
            <a:extLst>
              <a:ext uri="{FF2B5EF4-FFF2-40B4-BE49-F238E27FC236}">
                <a16:creationId xmlns:a16="http://schemas.microsoft.com/office/drawing/2014/main" id="{75993ED7-E1EE-4E09-B699-3A4F8A7E08CA}"/>
              </a:ext>
            </a:extLst>
          </p:cNvPr>
          <p:cNvSpPr txBox="1"/>
          <p:nvPr/>
        </p:nvSpPr>
        <p:spPr>
          <a:xfrm>
            <a:off x="4164775" y="3702423"/>
            <a:ext cx="1811714" cy="954107"/>
          </a:xfrm>
          <a:prstGeom prst="rect">
            <a:avLst/>
          </a:prstGeom>
          <a:noFill/>
        </p:spPr>
        <p:txBody>
          <a:bodyPr wrap="none" rtlCol="0">
            <a:spAutoFit/>
          </a:bodyPr>
          <a:lstStyle/>
          <a:p>
            <a:r>
              <a:rPr kumimoji="1" lang="en-US" altLang="ja-JP" sz="1400" dirty="0"/>
              <a:t>&gt;</a:t>
            </a:r>
            <a:r>
              <a:rPr kumimoji="1" lang="ja-JP" altLang="en-US" sz="1400" dirty="0"/>
              <a:t> </a:t>
            </a:r>
            <a:r>
              <a:rPr kumimoji="1" lang="en-US" altLang="ja-JP" sz="1400" dirty="0"/>
              <a:t>Parts storage</a:t>
            </a:r>
          </a:p>
          <a:p>
            <a:r>
              <a:rPr kumimoji="1" lang="en-US" altLang="ja-JP" sz="1400" dirty="0"/>
              <a:t>&gt;</a:t>
            </a:r>
            <a:r>
              <a:rPr kumimoji="1" lang="ja-JP" altLang="en-US" sz="1400" dirty="0"/>
              <a:t> </a:t>
            </a:r>
            <a:r>
              <a:rPr kumimoji="1" lang="en-US" altLang="ja-JP" sz="1400" dirty="0"/>
              <a:t>Welding</a:t>
            </a:r>
          </a:p>
          <a:p>
            <a:r>
              <a:rPr kumimoji="1" lang="en-US" altLang="ja-JP" sz="1400" dirty="0"/>
              <a:t>&gt;</a:t>
            </a:r>
            <a:r>
              <a:rPr kumimoji="1" lang="ja-JP" altLang="en-US" sz="1400" dirty="0"/>
              <a:t> </a:t>
            </a:r>
            <a:r>
              <a:rPr kumimoji="1" lang="en-US" altLang="ja-JP" sz="1400" dirty="0"/>
              <a:t>Yoking</a:t>
            </a:r>
          </a:p>
          <a:p>
            <a:r>
              <a:rPr kumimoji="1" lang="en-US" altLang="ja-JP" sz="1400" dirty="0"/>
              <a:t>&gt;</a:t>
            </a:r>
            <a:r>
              <a:rPr kumimoji="1" lang="ja-JP" altLang="en-US" sz="1400" dirty="0"/>
              <a:t> </a:t>
            </a:r>
            <a:r>
              <a:rPr kumimoji="1" lang="en-US" altLang="ja-JP" sz="1400" dirty="0"/>
              <a:t>Pressurization test</a:t>
            </a:r>
          </a:p>
        </p:txBody>
      </p:sp>
      <p:sp>
        <p:nvSpPr>
          <p:cNvPr id="21" name="テキスト ボックス 20">
            <a:extLst>
              <a:ext uri="{FF2B5EF4-FFF2-40B4-BE49-F238E27FC236}">
                <a16:creationId xmlns:a16="http://schemas.microsoft.com/office/drawing/2014/main" id="{72B899F2-2F3F-4127-9CF8-BDD3E136FD0B}"/>
              </a:ext>
            </a:extLst>
          </p:cNvPr>
          <p:cNvSpPr txBox="1"/>
          <p:nvPr/>
        </p:nvSpPr>
        <p:spPr>
          <a:xfrm>
            <a:off x="529089" y="1436578"/>
            <a:ext cx="1104790" cy="954107"/>
          </a:xfrm>
          <a:prstGeom prst="rect">
            <a:avLst/>
          </a:prstGeom>
          <a:noFill/>
        </p:spPr>
        <p:txBody>
          <a:bodyPr wrap="none" rtlCol="0">
            <a:spAutoFit/>
          </a:bodyPr>
          <a:lstStyle/>
          <a:p>
            <a:r>
              <a:rPr kumimoji="1" lang="en-US" altLang="ja-JP" sz="1400" dirty="0"/>
              <a:t>&gt; Winding</a:t>
            </a:r>
          </a:p>
          <a:p>
            <a:r>
              <a:rPr kumimoji="1" lang="en-US" altLang="ja-JP" sz="1400" dirty="0"/>
              <a:t>&gt; Curing</a:t>
            </a:r>
          </a:p>
          <a:p>
            <a:r>
              <a:rPr kumimoji="1" lang="en-US" altLang="ja-JP" sz="1400" dirty="0"/>
              <a:t>&gt; Insulation</a:t>
            </a:r>
          </a:p>
          <a:p>
            <a:r>
              <a:rPr kumimoji="1" lang="en-US" altLang="ja-JP" sz="1400" dirty="0"/>
              <a:t>&gt; Collaring</a:t>
            </a:r>
          </a:p>
        </p:txBody>
      </p:sp>
      <p:sp>
        <p:nvSpPr>
          <p:cNvPr id="24" name="テキスト ボックス 23">
            <a:extLst>
              <a:ext uri="{FF2B5EF4-FFF2-40B4-BE49-F238E27FC236}">
                <a16:creationId xmlns:a16="http://schemas.microsoft.com/office/drawing/2014/main" id="{3FA08775-B9DC-437F-B33D-B0B7DED8FD8A}"/>
              </a:ext>
            </a:extLst>
          </p:cNvPr>
          <p:cNvSpPr txBox="1"/>
          <p:nvPr/>
        </p:nvSpPr>
        <p:spPr>
          <a:xfrm>
            <a:off x="1843122" y="1460481"/>
            <a:ext cx="5519460" cy="369332"/>
          </a:xfrm>
          <a:prstGeom prst="rect">
            <a:avLst/>
          </a:prstGeom>
          <a:noFill/>
          <a:ln>
            <a:noFill/>
          </a:ln>
        </p:spPr>
        <p:txBody>
          <a:bodyPr wrap="none" rtlCol="0">
            <a:spAutoFit/>
          </a:bodyPr>
          <a:lstStyle/>
          <a:p>
            <a:r>
              <a:rPr kumimoji="1" lang="en-US" altLang="ja-JP" b="1" dirty="0"/>
              <a:t>Note: Space 1 is only available for the prototype.</a:t>
            </a:r>
          </a:p>
        </p:txBody>
      </p:sp>
      <p:sp>
        <p:nvSpPr>
          <p:cNvPr id="7" name="フッター プレースホルダー 6">
            <a:extLst>
              <a:ext uri="{FF2B5EF4-FFF2-40B4-BE49-F238E27FC236}">
                <a16:creationId xmlns:a16="http://schemas.microsoft.com/office/drawing/2014/main" id="{DA521DF6-7C37-D44D-A343-4447BFF0BCB7}"/>
              </a:ext>
            </a:extLst>
          </p:cNvPr>
          <p:cNvSpPr>
            <a:spLocks noGrp="1"/>
          </p:cNvSpPr>
          <p:nvPr>
            <p:ph type="ftr" sz="quarter" idx="11"/>
          </p:nvPr>
        </p:nvSpPr>
        <p:spPr/>
        <p:txBody>
          <a:bodyPr/>
          <a:lstStyle/>
          <a:p>
            <a:r>
              <a:rPr lang="en-US" noProof="0"/>
              <a:t>D1 Update, T. Nakamoto, KEK</a:t>
            </a:r>
            <a:endParaRPr lang="en-GB" noProof="0"/>
          </a:p>
        </p:txBody>
      </p:sp>
      <p:sp>
        <p:nvSpPr>
          <p:cNvPr id="28" name="テキスト ボックス 27">
            <a:extLst>
              <a:ext uri="{FF2B5EF4-FFF2-40B4-BE49-F238E27FC236}">
                <a16:creationId xmlns:a16="http://schemas.microsoft.com/office/drawing/2014/main" id="{7A9B14BA-261E-2A41-A415-7F6653804A0A}"/>
              </a:ext>
            </a:extLst>
          </p:cNvPr>
          <p:cNvSpPr txBox="1"/>
          <p:nvPr/>
        </p:nvSpPr>
        <p:spPr>
          <a:xfrm>
            <a:off x="251520" y="2333789"/>
            <a:ext cx="3615029" cy="307777"/>
          </a:xfrm>
          <a:prstGeom prst="rect">
            <a:avLst/>
          </a:prstGeom>
          <a:solidFill>
            <a:schemeClr val="bg1"/>
          </a:solidFill>
        </p:spPr>
        <p:txBody>
          <a:bodyPr wrap="none" rtlCol="0">
            <a:spAutoFit/>
          </a:bodyPr>
          <a:lstStyle/>
          <a:p>
            <a:r>
              <a:rPr kumimoji="1" lang="en-US" altLang="ja-JP" sz="1400" dirty="0">
                <a:solidFill>
                  <a:srgbClr val="0000FF"/>
                </a:solidFill>
              </a:rPr>
              <a:t>Vinyl house, dust rejection &amp; air conditioner</a:t>
            </a:r>
            <a:endParaRPr kumimoji="1" lang="ja-JP" altLang="en-US" sz="1400" dirty="0">
              <a:solidFill>
                <a:srgbClr val="0000FF"/>
              </a:solidFill>
            </a:endParaRPr>
          </a:p>
        </p:txBody>
      </p:sp>
    </p:spTree>
    <p:extLst>
      <p:ext uri="{BB962C8B-B14F-4D97-AF65-F5344CB8AC3E}">
        <p14:creationId xmlns:p14="http://schemas.microsoft.com/office/powerpoint/2010/main" val="262120258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47259F73-3C5C-7149-BAA5-6D1D40A5FD1A}"/>
              </a:ext>
            </a:extLst>
          </p:cNvPr>
          <p:cNvSpPr>
            <a:spLocks noGrp="1"/>
          </p:cNvSpPr>
          <p:nvPr>
            <p:ph type="ftr" sz="quarter" idx="11"/>
          </p:nvPr>
        </p:nvSpPr>
        <p:spPr>
          <a:xfrm>
            <a:off x="1280363" y="6356350"/>
            <a:ext cx="7251637" cy="360000"/>
          </a:xfrm>
        </p:spPr>
        <p:txBody>
          <a:bodyPr/>
          <a:lstStyle/>
          <a:p>
            <a:r>
              <a:rPr lang="en-US" noProof="0"/>
              <a:t>D1 Update, T. Nakamoto, KEK</a:t>
            </a:r>
            <a:endParaRPr lang="en-GB" noProof="0" dirty="0"/>
          </a:p>
        </p:txBody>
      </p:sp>
      <p:sp>
        <p:nvSpPr>
          <p:cNvPr id="5" name="スライド番号プレースホルダー 4">
            <a:extLst>
              <a:ext uri="{FF2B5EF4-FFF2-40B4-BE49-F238E27FC236}">
                <a16:creationId xmlns:a16="http://schemas.microsoft.com/office/drawing/2014/main" id="{DF263FB0-7C23-5F4F-A0CD-4A30E68E898A}"/>
              </a:ext>
            </a:extLst>
          </p:cNvPr>
          <p:cNvSpPr>
            <a:spLocks noGrp="1"/>
          </p:cNvSpPr>
          <p:nvPr>
            <p:ph type="sldNum" sz="quarter" idx="12"/>
          </p:nvPr>
        </p:nvSpPr>
        <p:spPr/>
        <p:txBody>
          <a:bodyPr/>
          <a:lstStyle/>
          <a:p>
            <a:fld id="{BFDCA1C4-9514-7B4F-976F-D92F7E296653}" type="slidenum">
              <a:rPr lang="fr-FR" smtClean="0"/>
              <a:pPr/>
              <a:t>32</a:t>
            </a:fld>
            <a:endParaRPr lang="fr-FR"/>
          </a:p>
        </p:txBody>
      </p:sp>
      <p:sp>
        <p:nvSpPr>
          <p:cNvPr id="6" name="テキスト ボックス 5">
            <a:extLst>
              <a:ext uri="{FF2B5EF4-FFF2-40B4-BE49-F238E27FC236}">
                <a16:creationId xmlns:a16="http://schemas.microsoft.com/office/drawing/2014/main" id="{0600D1AC-FB17-154A-BC90-8569BCCD9781}"/>
              </a:ext>
            </a:extLst>
          </p:cNvPr>
          <p:cNvSpPr txBox="1"/>
          <p:nvPr/>
        </p:nvSpPr>
        <p:spPr>
          <a:xfrm>
            <a:off x="1799488" y="1514373"/>
            <a:ext cx="1327479"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1 coil winding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7" name="テキスト ボックス 6">
            <a:extLst>
              <a:ext uri="{FF2B5EF4-FFF2-40B4-BE49-F238E27FC236}">
                <a16:creationId xmlns:a16="http://schemas.microsoft.com/office/drawing/2014/main" id="{3CD0E096-067B-F047-943A-46C1DA338F96}"/>
              </a:ext>
            </a:extLst>
          </p:cNvPr>
          <p:cNvSpPr txBox="1"/>
          <p:nvPr/>
        </p:nvSpPr>
        <p:spPr>
          <a:xfrm>
            <a:off x="1470494" y="2049681"/>
            <a:ext cx="1955535"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2 insulation, collaring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8" name="テキスト ボックス 7">
            <a:extLst>
              <a:ext uri="{FF2B5EF4-FFF2-40B4-BE49-F238E27FC236}">
                <a16:creationId xmlns:a16="http://schemas.microsoft.com/office/drawing/2014/main" id="{830E4319-018D-B541-BE20-46BA95D72375}"/>
              </a:ext>
            </a:extLst>
          </p:cNvPr>
          <p:cNvSpPr txBox="1"/>
          <p:nvPr/>
        </p:nvSpPr>
        <p:spPr>
          <a:xfrm>
            <a:off x="1942626" y="2602645"/>
            <a:ext cx="877933"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3 yoking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9" name="テキスト ボックス 8">
            <a:extLst>
              <a:ext uri="{FF2B5EF4-FFF2-40B4-BE49-F238E27FC236}">
                <a16:creationId xmlns:a16="http://schemas.microsoft.com/office/drawing/2014/main" id="{C1329946-855D-FC46-8389-56C6EE75A09B}"/>
              </a:ext>
            </a:extLst>
          </p:cNvPr>
          <p:cNvSpPr txBox="1"/>
          <p:nvPr/>
        </p:nvSpPr>
        <p:spPr>
          <a:xfrm>
            <a:off x="954419" y="3106600"/>
            <a:ext cx="2934738" cy="1077218"/>
          </a:xfrm>
          <a:prstGeom prst="rect">
            <a:avLst/>
          </a:prstGeom>
          <a:noFill/>
          <a:ln w="28575">
            <a:noFill/>
          </a:ln>
        </p:spPr>
        <p:txBody>
          <a:bodyPr wrap="square" rtlCol="0">
            <a:spAutoFit/>
          </a:bodyPr>
          <a:lstStyle/>
          <a:p>
            <a:pPr algn="ct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4 </a:t>
            </a:r>
            <a:r>
              <a:rPr lang="en-US" altLang="ja-JP" sz="1600" b="1" dirty="0">
                <a:solidFill>
                  <a:srgbClr val="0070C0"/>
                </a:solidFill>
                <a:latin typeface="Calibri" panose="020F0502020204030204" pitchFamily="34" charset="0"/>
                <a:ea typeface="ＭＳ Ｐゴシック" panose="020B0600070205080204" pitchFamily="34" charset="-128"/>
                <a:cs typeface="Calibri" panose="020F0502020204030204" pitchFamily="34" charset="0"/>
              </a:rPr>
              <a:t>shell &amp; end-ring welding</a:t>
            </a:r>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 end-plate, splice</a:t>
            </a:r>
          </a:p>
          <a:p>
            <a:pPr algn="ctr" defTabSz="422020"/>
            <a:r>
              <a:rPr lang="en-US" altLang="ja-JP" sz="1600" dirty="0">
                <a:latin typeface="Calibri" panose="020F0502020204030204" pitchFamily="34" charset="0"/>
                <a:cs typeface="Calibri" panose="020F0502020204030204" pitchFamily="34" charset="0"/>
              </a:rPr>
              <a:t>Alignment target welding,</a:t>
            </a:r>
          </a:p>
          <a:p>
            <a:pPr algn="ctr" defTabSz="422020"/>
            <a:r>
              <a:rPr lang="en-US" altLang="ja-JP" sz="1600" b="1" dirty="0">
                <a:solidFill>
                  <a:srgbClr val="0070C0"/>
                </a:solidFill>
                <a:latin typeface="Calibri" panose="020F0502020204030204" pitchFamily="34" charset="0"/>
                <a:cs typeface="Calibri" panose="020F0502020204030204" pitchFamily="34" charset="0"/>
              </a:rPr>
              <a:t>cap welding</a:t>
            </a:r>
            <a:r>
              <a:rPr lang="en-US" altLang="ja-JP" sz="1600" dirty="0">
                <a:latin typeface="Calibri" panose="020F0502020204030204" pitchFamily="34" charset="0"/>
                <a:cs typeface="Calibri" panose="020F0502020204030204" pitchFamily="34" charset="0"/>
              </a:rPr>
              <a:t>, alignment meas.</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0" name="テキスト ボックス 9">
            <a:extLst>
              <a:ext uri="{FF2B5EF4-FFF2-40B4-BE49-F238E27FC236}">
                <a16:creationId xmlns:a16="http://schemas.microsoft.com/office/drawing/2014/main" id="{4A5E32B3-CD36-FC48-826D-3E7ABF233D47}"/>
              </a:ext>
            </a:extLst>
          </p:cNvPr>
          <p:cNvSpPr txBox="1"/>
          <p:nvPr/>
        </p:nvSpPr>
        <p:spPr>
          <a:xfrm>
            <a:off x="1606951" y="5478138"/>
            <a:ext cx="1607428" cy="348109"/>
          </a:xfrm>
          <a:prstGeom prst="rect">
            <a:avLst/>
          </a:prstGeom>
          <a:noFill/>
          <a:ln w="22225">
            <a:solidFill>
              <a:schemeClr val="tx1"/>
            </a:solidFill>
            <a:prstDash val="solid"/>
          </a:ln>
        </p:spPr>
        <p:txBody>
          <a:bodyPr wrap="none" rtlCol="0">
            <a:spAutoFit/>
          </a:bodyPr>
          <a:lstStyle/>
          <a:p>
            <a:pPr defTabSz="422020"/>
            <a:r>
              <a:rPr lang="en-US" altLang="ja-JP" sz="1600" b="1" dirty="0">
                <a:latin typeface="Calibri" panose="020F0502020204030204" pitchFamily="34" charset="0"/>
                <a:ea typeface="ＭＳ Ｐゴシック" panose="020B0600070205080204" pitchFamily="34" charset="-128"/>
                <a:cs typeface="Calibri" panose="020F0502020204030204" pitchFamily="34" charset="0"/>
              </a:rPr>
              <a:t>vertical cold test</a:t>
            </a:r>
            <a:endParaRPr lang="ja-JP" altLang="en-US" sz="1600" b="1">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1" name="テキスト ボックス 10">
            <a:extLst>
              <a:ext uri="{FF2B5EF4-FFF2-40B4-BE49-F238E27FC236}">
                <a16:creationId xmlns:a16="http://schemas.microsoft.com/office/drawing/2014/main" id="{1A379CD9-E966-E140-98ED-8AA51D1A5A61}"/>
              </a:ext>
            </a:extLst>
          </p:cNvPr>
          <p:cNvSpPr txBox="1"/>
          <p:nvPr/>
        </p:nvSpPr>
        <p:spPr>
          <a:xfrm>
            <a:off x="5452303" y="975439"/>
            <a:ext cx="3060645" cy="1115434"/>
          </a:xfrm>
          <a:prstGeom prst="rect">
            <a:avLst/>
          </a:prstGeom>
          <a:noFill/>
          <a:ln w="28575">
            <a:noFill/>
          </a:ln>
        </p:spPr>
        <p:txBody>
          <a:bodyPr wrap="none" rtlCol="0">
            <a:spAutoFit/>
          </a:bodyPr>
          <a:lstStyle/>
          <a:p>
            <a:pPr algn="ctr" defTabSz="422020"/>
            <a:r>
              <a:rPr lang="en-US" altLang="ja-JP" sz="1662" dirty="0">
                <a:latin typeface="Calibri" panose="020F0502020204030204" pitchFamily="34" charset="0"/>
                <a:cs typeface="Calibri" panose="020F0502020204030204" pitchFamily="34" charset="0"/>
              </a:rPr>
              <a:t>5 installation of tubes (BT, HXT)</a:t>
            </a:r>
            <a:endParaRPr lang="ja-JP" altLang="en-US" sz="1662">
              <a:latin typeface="Calibri" panose="020F0502020204030204" pitchFamily="34" charset="0"/>
              <a:cs typeface="Calibri" panose="020F0502020204030204" pitchFamily="34" charset="0"/>
            </a:endParaRPr>
          </a:p>
          <a:p>
            <a:pPr algn="ctr" defTabSz="422020"/>
            <a:r>
              <a:rPr lang="en-US" altLang="ja-JP" sz="1662" dirty="0">
                <a:latin typeface="Calibri" panose="020F0502020204030204" pitchFamily="34" charset="0"/>
                <a:cs typeface="Calibri" panose="020F0502020204030204" pitchFamily="34" charset="0"/>
              </a:rPr>
              <a:t>final splice, instrumentation</a:t>
            </a:r>
            <a:endParaRPr lang="ja-JP" altLang="en-US" sz="1662">
              <a:latin typeface="Calibri" panose="020F0502020204030204" pitchFamily="34" charset="0"/>
              <a:cs typeface="Calibri" panose="020F0502020204030204" pitchFamily="34" charset="0"/>
            </a:endParaRPr>
          </a:p>
          <a:p>
            <a:pPr algn="ctr" defTabSz="422020"/>
            <a:r>
              <a:rPr lang="en-US" altLang="ja-JP" sz="1662" b="1" dirty="0">
                <a:solidFill>
                  <a:srgbClr val="0070C0"/>
                </a:solidFill>
                <a:latin typeface="Calibri" panose="020F0502020204030204" pitchFamily="34" charset="0"/>
                <a:cs typeface="Calibri" panose="020F0502020204030204" pitchFamily="34" charset="0"/>
              </a:rPr>
              <a:t>end-cover &amp; extremities welding</a:t>
            </a:r>
            <a:endParaRPr lang="ja-JP" altLang="en-US" sz="1662" b="1">
              <a:solidFill>
                <a:srgbClr val="0070C0"/>
              </a:solidFill>
              <a:latin typeface="Calibri" panose="020F0502020204030204" pitchFamily="34" charset="0"/>
              <a:cs typeface="Calibri" panose="020F0502020204030204" pitchFamily="34" charset="0"/>
            </a:endParaRPr>
          </a:p>
          <a:p>
            <a:pPr algn="ctr" defTabSz="422020"/>
            <a:r>
              <a:rPr lang="en-US" altLang="ja-JP" sz="1662" dirty="0">
                <a:latin typeface="Calibri" panose="020F0502020204030204" pitchFamily="34" charset="0"/>
                <a:cs typeface="Calibri" panose="020F0502020204030204" pitchFamily="34" charset="0"/>
              </a:rPr>
              <a:t>alignment &amp; support welding</a:t>
            </a:r>
            <a:endParaRPr lang="ja-JP" altLang="en-US" sz="1662">
              <a:latin typeface="Calibri" panose="020F0502020204030204" pitchFamily="34" charset="0"/>
              <a:cs typeface="Calibri" panose="020F0502020204030204" pitchFamily="34" charset="0"/>
            </a:endParaRPr>
          </a:p>
        </p:txBody>
      </p:sp>
      <p:cxnSp>
        <p:nvCxnSpPr>
          <p:cNvPr id="12" name="直線矢印コネクタ 11">
            <a:extLst>
              <a:ext uri="{FF2B5EF4-FFF2-40B4-BE49-F238E27FC236}">
                <a16:creationId xmlns:a16="http://schemas.microsoft.com/office/drawing/2014/main" id="{66805534-5424-1548-8DCA-A06409B5995E}"/>
              </a:ext>
            </a:extLst>
          </p:cNvPr>
          <p:cNvCxnSpPr>
            <a:cxnSpLocks/>
          </p:cNvCxnSpPr>
          <p:nvPr/>
        </p:nvCxnSpPr>
        <p:spPr>
          <a:xfrm>
            <a:off x="2402465" y="1847917"/>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3" name="直線矢印コネクタ 12">
            <a:extLst>
              <a:ext uri="{FF2B5EF4-FFF2-40B4-BE49-F238E27FC236}">
                <a16:creationId xmlns:a16="http://schemas.microsoft.com/office/drawing/2014/main" id="{9BAEE821-47A6-D246-9818-CAF183BB0161}"/>
              </a:ext>
            </a:extLst>
          </p:cNvPr>
          <p:cNvCxnSpPr>
            <a:cxnSpLocks/>
          </p:cNvCxnSpPr>
          <p:nvPr/>
        </p:nvCxnSpPr>
        <p:spPr>
          <a:xfrm>
            <a:off x="2402465" y="2400207"/>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EFD19AE8-FF05-9344-91F6-A19E91361CCD}"/>
              </a:ext>
            </a:extLst>
          </p:cNvPr>
          <p:cNvCxnSpPr>
            <a:cxnSpLocks/>
          </p:cNvCxnSpPr>
          <p:nvPr/>
        </p:nvCxnSpPr>
        <p:spPr>
          <a:xfrm>
            <a:off x="2402465" y="2945422"/>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C27EC0F3-91B9-8A49-8F40-8B9482C73027}"/>
              </a:ext>
            </a:extLst>
          </p:cNvPr>
          <p:cNvSpPr txBox="1"/>
          <p:nvPr/>
        </p:nvSpPr>
        <p:spPr>
          <a:xfrm>
            <a:off x="6172654" y="5154794"/>
            <a:ext cx="1666995" cy="348109"/>
          </a:xfrm>
          <a:prstGeom prst="rect">
            <a:avLst/>
          </a:prstGeom>
          <a:noFill/>
          <a:ln>
            <a:solidFill>
              <a:schemeClr val="tx1"/>
            </a:solidFill>
          </a:ln>
        </p:spPr>
        <p:txBody>
          <a:bodyPr wrap="none" rtlCol="0">
            <a:spAutoFit/>
          </a:bodyPr>
          <a:lstStyle/>
          <a:p>
            <a:pPr defTabSz="422020"/>
            <a:r>
              <a:rPr lang="en-US" altLang="ja-JP" sz="1662" dirty="0">
                <a:latin typeface="Calibri" panose="020F0502020204030204" pitchFamily="34" charset="0"/>
                <a:ea typeface="ＭＳ Ｐゴシック" panose="020B0600070205080204" pitchFamily="34" charset="-128"/>
                <a:cs typeface="Calibri" panose="020F0502020204030204" pitchFamily="34" charset="0"/>
              </a:rPr>
              <a:t>shipping to CERN</a:t>
            </a:r>
            <a:endParaRPr lang="ja-JP" altLang="en-US" sz="1662">
              <a:latin typeface="Calibri" panose="020F0502020204030204" pitchFamily="34" charset="0"/>
              <a:ea typeface="ＭＳ Ｐゴシック" panose="020B0600070205080204" pitchFamily="34" charset="-128"/>
              <a:cs typeface="Calibri" panose="020F0502020204030204" pitchFamily="34" charset="0"/>
            </a:endParaRPr>
          </a:p>
        </p:txBody>
      </p:sp>
      <p:cxnSp>
        <p:nvCxnSpPr>
          <p:cNvPr id="16" name="カギ線コネクタ 15">
            <a:extLst>
              <a:ext uri="{FF2B5EF4-FFF2-40B4-BE49-F238E27FC236}">
                <a16:creationId xmlns:a16="http://schemas.microsoft.com/office/drawing/2014/main" id="{A6F6C451-F483-4F4A-97E1-40141A3B1E0F}"/>
              </a:ext>
            </a:extLst>
          </p:cNvPr>
          <p:cNvCxnSpPr>
            <a:stCxn id="10" idx="3"/>
            <a:endCxn id="11" idx="1"/>
          </p:cNvCxnSpPr>
          <p:nvPr/>
        </p:nvCxnSpPr>
        <p:spPr>
          <a:xfrm flipV="1">
            <a:off x="3214379" y="1533156"/>
            <a:ext cx="2237924" cy="4119037"/>
          </a:xfrm>
          <a:prstGeom prst="bentConnector3">
            <a:avLst>
              <a:gd name="adj1" fmla="val 50000"/>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F9F1804A-5738-9F4A-95B4-4153CB2DE0AF}"/>
              </a:ext>
            </a:extLst>
          </p:cNvPr>
          <p:cNvSpPr txBox="1"/>
          <p:nvPr/>
        </p:nvSpPr>
        <p:spPr>
          <a:xfrm>
            <a:off x="3198305" y="5322323"/>
            <a:ext cx="947695" cy="348109"/>
          </a:xfrm>
          <a:prstGeom prst="rect">
            <a:avLst/>
          </a:prstGeom>
          <a:noFill/>
        </p:spPr>
        <p:txBody>
          <a:bodyPr wrap="none" rtlCol="0">
            <a:spAutoFit/>
          </a:bodyPr>
          <a:lstStyle/>
          <a:p>
            <a:pPr defTabSz="422020"/>
            <a:r>
              <a:rPr lang="en-US" altLang="ja-JP" sz="1600" b="1" dirty="0">
                <a:latin typeface="Calibri" panose="020F0502020204030204" pitchFamily="34" charset="0"/>
                <a:ea typeface="ＭＳ Ｐゴシック" panose="020B0600070205080204" pitchFamily="34" charset="-128"/>
                <a:cs typeface="Calibri" panose="020F0502020204030204" pitchFamily="34" charset="0"/>
              </a:rPr>
              <a:t>CERN HP</a:t>
            </a:r>
            <a:endParaRPr lang="ja-JP" altLang="en-US" sz="1600" b="1">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8" name="テキスト ボックス 17">
            <a:extLst>
              <a:ext uri="{FF2B5EF4-FFF2-40B4-BE49-F238E27FC236}">
                <a16:creationId xmlns:a16="http://schemas.microsoft.com/office/drawing/2014/main" id="{49139E6F-82E4-9347-86D7-0EF00C26A05B}"/>
              </a:ext>
            </a:extLst>
          </p:cNvPr>
          <p:cNvSpPr txBox="1"/>
          <p:nvPr/>
        </p:nvSpPr>
        <p:spPr>
          <a:xfrm>
            <a:off x="1813843" y="4922757"/>
            <a:ext cx="1176348" cy="338554"/>
          </a:xfrm>
          <a:prstGeom prst="rect">
            <a:avLst/>
          </a:prstGeom>
          <a:noFill/>
          <a:ln w="22225">
            <a:solidFill>
              <a:schemeClr val="tx1"/>
            </a:solidFill>
            <a:prstDash val="solid"/>
          </a:ln>
        </p:spPr>
        <p:txBody>
          <a:bodyPr wrap="none" rtlCol="0">
            <a:spAutoFit/>
          </a:bodyPr>
          <a:lstStyle/>
          <a:p>
            <a:r>
              <a:rPr lang="en-US" altLang="ja-JP" sz="1600" b="1" dirty="0">
                <a:latin typeface="Calibri" panose="020F0502020204030204" pitchFamily="34" charset="0"/>
                <a:cs typeface="Calibri" panose="020F0502020204030204" pitchFamily="34" charset="0"/>
              </a:rPr>
              <a:t>w</a:t>
            </a:r>
            <a:r>
              <a:rPr kumimoji="1" lang="en-US" altLang="ja-JP" sz="1600" b="1" dirty="0">
                <a:latin typeface="Calibri" panose="020F0502020204030204" pitchFamily="34" charset="0"/>
                <a:cs typeface="Calibri" panose="020F0502020204030204" pitchFamily="34" charset="0"/>
              </a:rPr>
              <a:t>arm MFM</a:t>
            </a:r>
            <a:endParaRPr kumimoji="1" lang="ja-JP" altLang="en-US" sz="1600" b="1">
              <a:latin typeface="Calibri" panose="020F0502020204030204" pitchFamily="34" charset="0"/>
              <a:cs typeface="Calibri" panose="020F0502020204030204" pitchFamily="34" charset="0"/>
            </a:endParaRPr>
          </a:p>
        </p:txBody>
      </p:sp>
      <p:cxnSp>
        <p:nvCxnSpPr>
          <p:cNvPr id="19" name="直線矢印コネクタ 18">
            <a:extLst>
              <a:ext uri="{FF2B5EF4-FFF2-40B4-BE49-F238E27FC236}">
                <a16:creationId xmlns:a16="http://schemas.microsoft.com/office/drawing/2014/main" id="{280BCEB9-525F-A541-8950-2E0AFA029D42}"/>
              </a:ext>
            </a:extLst>
          </p:cNvPr>
          <p:cNvCxnSpPr>
            <a:cxnSpLocks/>
          </p:cNvCxnSpPr>
          <p:nvPr/>
        </p:nvCxnSpPr>
        <p:spPr>
          <a:xfrm>
            <a:off x="2393093" y="4180215"/>
            <a:ext cx="9373" cy="68690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20" name="直線矢印コネクタ 19">
            <a:extLst>
              <a:ext uri="{FF2B5EF4-FFF2-40B4-BE49-F238E27FC236}">
                <a16:creationId xmlns:a16="http://schemas.microsoft.com/office/drawing/2014/main" id="{5016B5C5-A248-7442-ACD3-0B4B7871F03A}"/>
              </a:ext>
            </a:extLst>
          </p:cNvPr>
          <p:cNvCxnSpPr>
            <a:cxnSpLocks/>
          </p:cNvCxnSpPr>
          <p:nvPr/>
        </p:nvCxnSpPr>
        <p:spPr>
          <a:xfrm>
            <a:off x="2402465" y="5263678"/>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1" name="テキスト ボックス 20">
            <a:extLst>
              <a:ext uri="{FF2B5EF4-FFF2-40B4-BE49-F238E27FC236}">
                <a16:creationId xmlns:a16="http://schemas.microsoft.com/office/drawing/2014/main" id="{B8DC743D-BAA3-FF40-996F-925749572EB7}"/>
              </a:ext>
            </a:extLst>
          </p:cNvPr>
          <p:cNvSpPr txBox="1"/>
          <p:nvPr/>
        </p:nvSpPr>
        <p:spPr>
          <a:xfrm rot="5400000">
            <a:off x="175815" y="5137658"/>
            <a:ext cx="671979" cy="369332"/>
          </a:xfrm>
          <a:prstGeom prst="rect">
            <a:avLst/>
          </a:prstGeom>
          <a:noFill/>
        </p:spPr>
        <p:txBody>
          <a:bodyPr wrap="none" rtlCol="0">
            <a:spAutoFit/>
          </a:bodyPr>
          <a:lstStyle/>
          <a:p>
            <a:r>
              <a:rPr kumimoji="1" lang="en-US" altLang="ja-JP" b="1" dirty="0">
                <a:solidFill>
                  <a:srgbClr val="00B0F0"/>
                </a:solidFill>
                <a:latin typeface="+mj-lt"/>
                <a:cs typeface="Calibri" panose="020F0502020204030204" pitchFamily="34" charset="0"/>
              </a:rPr>
              <a:t>KEK</a:t>
            </a:r>
            <a:endParaRPr kumimoji="1" lang="ja-JP" altLang="en-US" b="1">
              <a:solidFill>
                <a:srgbClr val="00B0F0"/>
              </a:solidFill>
              <a:latin typeface="+mj-lt"/>
              <a:cs typeface="Calibri" panose="020F0502020204030204" pitchFamily="34" charset="0"/>
            </a:endParaRPr>
          </a:p>
        </p:txBody>
      </p:sp>
      <p:sp>
        <p:nvSpPr>
          <p:cNvPr id="22" name="テキスト ボックス 21">
            <a:extLst>
              <a:ext uri="{FF2B5EF4-FFF2-40B4-BE49-F238E27FC236}">
                <a16:creationId xmlns:a16="http://schemas.microsoft.com/office/drawing/2014/main" id="{1B74C51A-A679-774B-A25C-4E9789E452D0}"/>
              </a:ext>
            </a:extLst>
          </p:cNvPr>
          <p:cNvSpPr txBox="1"/>
          <p:nvPr/>
        </p:nvSpPr>
        <p:spPr>
          <a:xfrm rot="5400000">
            <a:off x="-231471" y="3180191"/>
            <a:ext cx="1103700" cy="369332"/>
          </a:xfrm>
          <a:prstGeom prst="rect">
            <a:avLst/>
          </a:prstGeom>
          <a:noFill/>
        </p:spPr>
        <p:txBody>
          <a:bodyPr wrap="none" rtlCol="0">
            <a:spAutoFit/>
          </a:bodyPr>
          <a:lstStyle/>
          <a:p>
            <a:r>
              <a:rPr lang="en-US" altLang="ja-JP" b="1" dirty="0">
                <a:solidFill>
                  <a:srgbClr val="FF0000"/>
                </a:solidFill>
                <a:latin typeface="+mj-lt"/>
                <a:cs typeface="Calibri" panose="020F0502020204030204" pitchFamily="34" charset="0"/>
              </a:rPr>
              <a:t>HITACHI</a:t>
            </a:r>
          </a:p>
        </p:txBody>
      </p:sp>
      <p:cxnSp>
        <p:nvCxnSpPr>
          <p:cNvPr id="23" name="直線コネクタ 22">
            <a:extLst>
              <a:ext uri="{FF2B5EF4-FFF2-40B4-BE49-F238E27FC236}">
                <a16:creationId xmlns:a16="http://schemas.microsoft.com/office/drawing/2014/main" id="{1A5CB644-A5D5-E049-8761-FA3337A5AFC4}"/>
              </a:ext>
            </a:extLst>
          </p:cNvPr>
          <p:cNvCxnSpPr/>
          <p:nvPr/>
        </p:nvCxnSpPr>
        <p:spPr>
          <a:xfrm>
            <a:off x="738017" y="4523666"/>
            <a:ext cx="3396343" cy="0"/>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71D7B942-E83B-4F4D-9608-C2F116A14F3D}"/>
              </a:ext>
            </a:extLst>
          </p:cNvPr>
          <p:cNvCxnSpPr>
            <a:cxnSpLocks/>
          </p:cNvCxnSpPr>
          <p:nvPr/>
        </p:nvCxnSpPr>
        <p:spPr>
          <a:xfrm>
            <a:off x="4604008" y="871956"/>
            <a:ext cx="0" cy="2557044"/>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40F13480-651C-1342-810B-E0D6799F3C63}"/>
              </a:ext>
            </a:extLst>
          </p:cNvPr>
          <p:cNvCxnSpPr>
            <a:cxnSpLocks/>
            <a:stCxn id="11" idx="2"/>
            <a:endCxn id="26" idx="0"/>
          </p:cNvCxnSpPr>
          <p:nvPr/>
        </p:nvCxnSpPr>
        <p:spPr>
          <a:xfrm>
            <a:off x="6982626" y="2090873"/>
            <a:ext cx="0" cy="498215"/>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6" name="テキスト ボックス 25">
            <a:extLst>
              <a:ext uri="{FF2B5EF4-FFF2-40B4-BE49-F238E27FC236}">
                <a16:creationId xmlns:a16="http://schemas.microsoft.com/office/drawing/2014/main" id="{3E971215-52BC-C04F-8566-89C1F99C44C7}"/>
              </a:ext>
            </a:extLst>
          </p:cNvPr>
          <p:cNvSpPr txBox="1"/>
          <p:nvPr/>
        </p:nvSpPr>
        <p:spPr>
          <a:xfrm>
            <a:off x="5431901" y="2589088"/>
            <a:ext cx="3101450" cy="603883"/>
          </a:xfrm>
          <a:prstGeom prst="rect">
            <a:avLst/>
          </a:prstGeom>
          <a:noFill/>
          <a:ln w="57150" cmpd="sng">
            <a:solidFill>
              <a:schemeClr val="tx1"/>
            </a:solidFill>
          </a:ln>
        </p:spPr>
        <p:txBody>
          <a:bodyPr wrap="square" rtlCol="0">
            <a:spAutoFit/>
          </a:bodyPr>
          <a:lstStyle/>
          <a:p>
            <a:r>
              <a:rPr lang="en-US" altLang="ja-JP" sz="1662" b="1" dirty="0">
                <a:latin typeface="Calibri" panose="020F0502020204030204" pitchFamily="34" charset="0"/>
                <a:cs typeface="Calibri" panose="020F0502020204030204" pitchFamily="34" charset="0"/>
              </a:rPr>
              <a:t>i</a:t>
            </a:r>
            <a:r>
              <a:rPr kumimoji="1" lang="en-US" altLang="ja-JP" sz="1662" b="1" dirty="0">
                <a:latin typeface="Calibri" panose="020F0502020204030204" pitchFamily="34" charset="0"/>
                <a:cs typeface="Calibri" panose="020F0502020204030204" pitchFamily="34" charset="0"/>
              </a:rPr>
              <a:t>nspection incl. pressure test (@ 2.5 </a:t>
            </a:r>
            <a:r>
              <a:rPr kumimoji="1" lang="en-US" altLang="ja-JP" sz="1662" b="1" dirty="0" err="1">
                <a:latin typeface="Calibri" panose="020F0502020204030204" pitchFamily="34" charset="0"/>
                <a:cs typeface="Calibri" panose="020F0502020204030204" pitchFamily="34" charset="0"/>
              </a:rPr>
              <a:t>MPa</a:t>
            </a:r>
            <a:r>
              <a:rPr kumimoji="1" lang="en-US" altLang="ja-JP" sz="1662" b="1" dirty="0">
                <a:latin typeface="Calibri" panose="020F0502020204030204" pitchFamily="34" charset="0"/>
                <a:cs typeface="Calibri" panose="020F0502020204030204" pitchFamily="34" charset="0"/>
              </a:rPr>
              <a:t>)</a:t>
            </a:r>
            <a:endParaRPr kumimoji="1" lang="ja-JP" altLang="en-US" sz="1662" b="1">
              <a:latin typeface="Calibri" panose="020F0502020204030204" pitchFamily="34" charset="0"/>
              <a:cs typeface="Calibri" panose="020F0502020204030204" pitchFamily="34" charset="0"/>
            </a:endParaRPr>
          </a:p>
        </p:txBody>
      </p:sp>
      <p:sp>
        <p:nvSpPr>
          <p:cNvPr id="27" name="テキスト ボックス 26">
            <a:extLst>
              <a:ext uri="{FF2B5EF4-FFF2-40B4-BE49-F238E27FC236}">
                <a16:creationId xmlns:a16="http://schemas.microsoft.com/office/drawing/2014/main" id="{0382B041-31AE-4843-BC19-6A30C44EDCC9}"/>
              </a:ext>
            </a:extLst>
          </p:cNvPr>
          <p:cNvSpPr txBox="1"/>
          <p:nvPr/>
        </p:nvSpPr>
        <p:spPr>
          <a:xfrm>
            <a:off x="6386282" y="4071833"/>
            <a:ext cx="1213089" cy="348109"/>
          </a:xfrm>
          <a:prstGeom prst="rect">
            <a:avLst/>
          </a:prstGeom>
          <a:noFill/>
          <a:ln w="22225">
            <a:solidFill>
              <a:schemeClr val="tx1"/>
            </a:solidFill>
            <a:prstDash val="solid"/>
          </a:ln>
        </p:spPr>
        <p:txBody>
          <a:bodyPr wrap="none" rtlCol="0">
            <a:spAutoFit/>
          </a:bodyPr>
          <a:lstStyle/>
          <a:p>
            <a:r>
              <a:rPr lang="en-US" altLang="ja-JP" sz="1662" b="1" dirty="0">
                <a:latin typeface="Calibri" panose="020F0502020204030204" pitchFamily="34" charset="0"/>
                <a:cs typeface="Calibri" panose="020F0502020204030204" pitchFamily="34" charset="0"/>
              </a:rPr>
              <a:t>w</a:t>
            </a:r>
            <a:r>
              <a:rPr kumimoji="1" lang="en-US" altLang="ja-JP" sz="1662" b="1" dirty="0">
                <a:latin typeface="Calibri" panose="020F0502020204030204" pitchFamily="34" charset="0"/>
                <a:cs typeface="Calibri" panose="020F0502020204030204" pitchFamily="34" charset="0"/>
              </a:rPr>
              <a:t>arm MFM</a:t>
            </a:r>
            <a:endParaRPr kumimoji="1" lang="ja-JP" altLang="en-US" sz="1662" b="1">
              <a:latin typeface="Calibri" panose="020F0502020204030204" pitchFamily="34" charset="0"/>
              <a:cs typeface="Calibri" panose="020F0502020204030204" pitchFamily="34" charset="0"/>
            </a:endParaRPr>
          </a:p>
        </p:txBody>
      </p:sp>
      <p:cxnSp>
        <p:nvCxnSpPr>
          <p:cNvPr id="28" name="直線矢印コネクタ 27">
            <a:extLst>
              <a:ext uri="{FF2B5EF4-FFF2-40B4-BE49-F238E27FC236}">
                <a16:creationId xmlns:a16="http://schemas.microsoft.com/office/drawing/2014/main" id="{17F91EE0-766D-C54B-9869-148E2673E802}"/>
              </a:ext>
            </a:extLst>
          </p:cNvPr>
          <p:cNvCxnSpPr>
            <a:cxnSpLocks/>
            <a:stCxn id="26" idx="2"/>
            <a:endCxn id="27" idx="0"/>
          </p:cNvCxnSpPr>
          <p:nvPr/>
        </p:nvCxnSpPr>
        <p:spPr>
          <a:xfrm>
            <a:off x="6982626" y="3192971"/>
            <a:ext cx="10201" cy="87886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29" name="直線矢印コネクタ 28">
            <a:extLst>
              <a:ext uri="{FF2B5EF4-FFF2-40B4-BE49-F238E27FC236}">
                <a16:creationId xmlns:a16="http://schemas.microsoft.com/office/drawing/2014/main" id="{F53A3D1B-CF3F-1A44-B90A-4060CF568EE6}"/>
              </a:ext>
            </a:extLst>
          </p:cNvPr>
          <p:cNvCxnSpPr>
            <a:cxnSpLocks/>
            <a:stCxn id="27" idx="2"/>
            <a:endCxn id="15" idx="0"/>
          </p:cNvCxnSpPr>
          <p:nvPr/>
        </p:nvCxnSpPr>
        <p:spPr>
          <a:xfrm>
            <a:off x="6992827" y="4419942"/>
            <a:ext cx="13325" cy="73485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30" name="直線コネクタ 29">
            <a:extLst>
              <a:ext uri="{FF2B5EF4-FFF2-40B4-BE49-F238E27FC236}">
                <a16:creationId xmlns:a16="http://schemas.microsoft.com/office/drawing/2014/main" id="{BEB8EAB6-9E06-5C40-9548-EA20878F32A4}"/>
              </a:ext>
            </a:extLst>
          </p:cNvPr>
          <p:cNvCxnSpPr>
            <a:cxnSpLocks/>
          </p:cNvCxnSpPr>
          <p:nvPr/>
        </p:nvCxnSpPr>
        <p:spPr>
          <a:xfrm>
            <a:off x="4764823" y="3436481"/>
            <a:ext cx="3973249" cy="0"/>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2" name="直線コネクタ 31">
            <a:extLst>
              <a:ext uri="{FF2B5EF4-FFF2-40B4-BE49-F238E27FC236}">
                <a16:creationId xmlns:a16="http://schemas.microsoft.com/office/drawing/2014/main" id="{21A787B5-72F2-994D-8D56-EBFC70F35E2D}"/>
              </a:ext>
            </a:extLst>
          </p:cNvPr>
          <p:cNvCxnSpPr>
            <a:cxnSpLocks/>
          </p:cNvCxnSpPr>
          <p:nvPr/>
        </p:nvCxnSpPr>
        <p:spPr>
          <a:xfrm>
            <a:off x="4764823" y="4908552"/>
            <a:ext cx="3971303" cy="0"/>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3" name="テキスト ボックス 32">
            <a:extLst>
              <a:ext uri="{FF2B5EF4-FFF2-40B4-BE49-F238E27FC236}">
                <a16:creationId xmlns:a16="http://schemas.microsoft.com/office/drawing/2014/main" id="{2EF4F7E2-8E52-4A4D-92A3-1C914A517E0D}"/>
              </a:ext>
            </a:extLst>
          </p:cNvPr>
          <p:cNvSpPr txBox="1"/>
          <p:nvPr/>
        </p:nvSpPr>
        <p:spPr>
          <a:xfrm rot="5400000">
            <a:off x="4796214" y="3877147"/>
            <a:ext cx="671979" cy="369332"/>
          </a:xfrm>
          <a:prstGeom prst="rect">
            <a:avLst/>
          </a:prstGeom>
          <a:noFill/>
        </p:spPr>
        <p:txBody>
          <a:bodyPr wrap="none" rtlCol="0">
            <a:spAutoFit/>
          </a:bodyPr>
          <a:lstStyle/>
          <a:p>
            <a:r>
              <a:rPr kumimoji="1" lang="en-US" altLang="ja-JP" b="1" dirty="0">
                <a:solidFill>
                  <a:srgbClr val="00B0F0"/>
                </a:solidFill>
                <a:latin typeface="+mj-lt"/>
                <a:cs typeface="Calibri" panose="020F0502020204030204" pitchFamily="34" charset="0"/>
              </a:rPr>
              <a:t>KEK</a:t>
            </a:r>
            <a:endParaRPr kumimoji="1" lang="ja-JP" altLang="en-US" b="1">
              <a:solidFill>
                <a:srgbClr val="00B0F0"/>
              </a:solidFill>
              <a:latin typeface="+mj-lt"/>
              <a:cs typeface="Calibri" panose="020F0502020204030204" pitchFamily="34" charset="0"/>
            </a:endParaRPr>
          </a:p>
        </p:txBody>
      </p:sp>
      <p:sp>
        <p:nvSpPr>
          <p:cNvPr id="34" name="テキスト ボックス 33">
            <a:extLst>
              <a:ext uri="{FF2B5EF4-FFF2-40B4-BE49-F238E27FC236}">
                <a16:creationId xmlns:a16="http://schemas.microsoft.com/office/drawing/2014/main" id="{4DB5A50A-AC80-1446-83D0-FA0486098950}"/>
              </a:ext>
            </a:extLst>
          </p:cNvPr>
          <p:cNvSpPr txBox="1"/>
          <p:nvPr/>
        </p:nvSpPr>
        <p:spPr>
          <a:xfrm>
            <a:off x="2999296" y="4668085"/>
            <a:ext cx="1245341" cy="584775"/>
          </a:xfrm>
          <a:prstGeom prst="rect">
            <a:avLst/>
          </a:prstGeom>
          <a:noFill/>
        </p:spPr>
        <p:txBody>
          <a:bodyPr wrap="none" rtlCol="0">
            <a:spAutoFit/>
          </a:bodyPr>
          <a:lstStyle/>
          <a:p>
            <a:pPr algn="ctr"/>
            <a:r>
              <a:rPr kumimoji="1" lang="en-US" altLang="ja-JP" sz="1600" b="1" dirty="0">
                <a:latin typeface="Calibri" panose="020F0502020204030204" pitchFamily="34" charset="0"/>
                <a:cs typeface="Calibri" panose="020F0502020204030204" pitchFamily="34" charset="0"/>
              </a:rPr>
              <a:t>SSW</a:t>
            </a:r>
          </a:p>
          <a:p>
            <a:r>
              <a:rPr kumimoji="1" lang="en-US" altLang="ja-JP" sz="1600" b="1" dirty="0">
                <a:latin typeface="Calibri" panose="020F0502020204030204" pitchFamily="34" charset="0"/>
                <a:cs typeface="Calibri" panose="020F0502020204030204" pitchFamily="34" charset="0"/>
              </a:rPr>
              <a:t>Rotating coil</a:t>
            </a:r>
            <a:endParaRPr kumimoji="1" lang="ja-JP" altLang="en-US" sz="1600" b="1">
              <a:latin typeface="Calibri" panose="020F0502020204030204" pitchFamily="34" charset="0"/>
              <a:cs typeface="Calibri" panose="020F0502020204030204" pitchFamily="34" charset="0"/>
            </a:endParaRPr>
          </a:p>
        </p:txBody>
      </p:sp>
      <p:sp>
        <p:nvSpPr>
          <p:cNvPr id="35" name="テキスト ボックス 34">
            <a:extLst>
              <a:ext uri="{FF2B5EF4-FFF2-40B4-BE49-F238E27FC236}">
                <a16:creationId xmlns:a16="http://schemas.microsoft.com/office/drawing/2014/main" id="{E65BFCFE-D5EF-0146-9FBF-C88AFC0FB900}"/>
              </a:ext>
            </a:extLst>
          </p:cNvPr>
          <p:cNvSpPr txBox="1"/>
          <p:nvPr/>
        </p:nvSpPr>
        <p:spPr>
          <a:xfrm>
            <a:off x="7599371" y="3900527"/>
            <a:ext cx="1245341" cy="584775"/>
          </a:xfrm>
          <a:prstGeom prst="rect">
            <a:avLst/>
          </a:prstGeom>
          <a:noFill/>
        </p:spPr>
        <p:txBody>
          <a:bodyPr wrap="none" rtlCol="0">
            <a:spAutoFit/>
          </a:bodyPr>
          <a:lstStyle/>
          <a:p>
            <a:pPr algn="ctr"/>
            <a:r>
              <a:rPr kumimoji="1" lang="en-US" altLang="ja-JP" sz="1600" b="1" dirty="0">
                <a:latin typeface="Calibri" panose="020F0502020204030204" pitchFamily="34" charset="0"/>
                <a:cs typeface="Calibri" panose="020F0502020204030204" pitchFamily="34" charset="0"/>
              </a:rPr>
              <a:t>SSW</a:t>
            </a:r>
          </a:p>
          <a:p>
            <a:pPr algn="ctr"/>
            <a:r>
              <a:rPr kumimoji="1" lang="en-US" altLang="ja-JP" sz="1600" b="1" dirty="0">
                <a:latin typeface="Calibri" panose="020F0502020204030204" pitchFamily="34" charset="0"/>
                <a:cs typeface="Calibri" panose="020F0502020204030204" pitchFamily="34" charset="0"/>
              </a:rPr>
              <a:t>Rotating coil</a:t>
            </a:r>
            <a:endParaRPr kumimoji="1" lang="ja-JP" altLang="en-US" sz="1600" b="1">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8D30FE34-2834-ED4D-AC2F-CEB4D8953785}"/>
              </a:ext>
            </a:extLst>
          </p:cNvPr>
          <p:cNvSpPr txBox="1"/>
          <p:nvPr/>
        </p:nvSpPr>
        <p:spPr>
          <a:xfrm>
            <a:off x="418241" y="1840907"/>
            <a:ext cx="957100" cy="830997"/>
          </a:xfrm>
          <a:prstGeom prst="rect">
            <a:avLst/>
          </a:prstGeom>
          <a:noFill/>
        </p:spPr>
        <p:txBody>
          <a:bodyPr wrap="square" rtlCol="0">
            <a:spAutoFit/>
          </a:bodyPr>
          <a:lstStyle/>
          <a:p>
            <a:r>
              <a:rPr kumimoji="1" lang="en-US" altLang="ja-JP" sz="1600" b="1" dirty="0">
                <a:solidFill>
                  <a:srgbClr val="FF0000"/>
                </a:solidFill>
              </a:rPr>
              <a:t>D1 Yoked Magnet</a:t>
            </a:r>
            <a:endParaRPr kumimoji="1" lang="ja-JP" altLang="en-US" sz="1600" b="1">
              <a:solidFill>
                <a:srgbClr val="FF0000"/>
              </a:solidFill>
            </a:endParaRPr>
          </a:p>
        </p:txBody>
      </p:sp>
      <p:sp>
        <p:nvSpPr>
          <p:cNvPr id="42" name="テキスト ボックス 41">
            <a:extLst>
              <a:ext uri="{FF2B5EF4-FFF2-40B4-BE49-F238E27FC236}">
                <a16:creationId xmlns:a16="http://schemas.microsoft.com/office/drawing/2014/main" id="{635ADE23-E7BE-524D-8C6F-E8C4D0F639CE}"/>
              </a:ext>
            </a:extLst>
          </p:cNvPr>
          <p:cNvSpPr txBox="1"/>
          <p:nvPr/>
        </p:nvSpPr>
        <p:spPr>
          <a:xfrm rot="5400000">
            <a:off x="4457129" y="2129871"/>
            <a:ext cx="1103700" cy="369332"/>
          </a:xfrm>
          <a:prstGeom prst="rect">
            <a:avLst/>
          </a:prstGeom>
          <a:noFill/>
        </p:spPr>
        <p:txBody>
          <a:bodyPr wrap="none" rtlCol="0">
            <a:spAutoFit/>
          </a:bodyPr>
          <a:lstStyle/>
          <a:p>
            <a:r>
              <a:rPr lang="en-US" altLang="ja-JP" b="1" dirty="0">
                <a:solidFill>
                  <a:srgbClr val="FF0000"/>
                </a:solidFill>
                <a:cs typeface="Calibri" panose="020F0502020204030204" pitchFamily="34" charset="0"/>
              </a:rPr>
              <a:t>HITACHI</a:t>
            </a:r>
          </a:p>
        </p:txBody>
      </p:sp>
      <p:sp>
        <p:nvSpPr>
          <p:cNvPr id="43" name="テキスト ボックス 42">
            <a:extLst>
              <a:ext uri="{FF2B5EF4-FFF2-40B4-BE49-F238E27FC236}">
                <a16:creationId xmlns:a16="http://schemas.microsoft.com/office/drawing/2014/main" id="{E04D6944-D178-5D48-A1EA-95783C9CED3C}"/>
              </a:ext>
            </a:extLst>
          </p:cNvPr>
          <p:cNvSpPr txBox="1"/>
          <p:nvPr/>
        </p:nvSpPr>
        <p:spPr>
          <a:xfrm>
            <a:off x="6514794" y="5547265"/>
            <a:ext cx="2146742" cy="646331"/>
          </a:xfrm>
          <a:prstGeom prst="rect">
            <a:avLst/>
          </a:prstGeom>
          <a:noFill/>
        </p:spPr>
        <p:txBody>
          <a:bodyPr wrap="none" rtlCol="0">
            <a:spAutoFit/>
          </a:bodyPr>
          <a:lstStyle/>
          <a:p>
            <a:r>
              <a:rPr kumimoji="1" lang="en-US" altLang="ja-JP" dirty="0" err="1"/>
              <a:t>Cryostating</a:t>
            </a:r>
            <a:endParaRPr kumimoji="1" lang="en-US" altLang="ja-JP" dirty="0"/>
          </a:p>
          <a:p>
            <a:r>
              <a:rPr kumimoji="1" lang="en-US" altLang="ja-JP" dirty="0"/>
              <a:t>Horizontal cold test</a:t>
            </a:r>
            <a:endParaRPr kumimoji="1" lang="ja-JP" altLang="en-US"/>
          </a:p>
        </p:txBody>
      </p:sp>
      <p:sp>
        <p:nvSpPr>
          <p:cNvPr id="44" name="テキスト ボックス 43">
            <a:extLst>
              <a:ext uri="{FF2B5EF4-FFF2-40B4-BE49-F238E27FC236}">
                <a16:creationId xmlns:a16="http://schemas.microsoft.com/office/drawing/2014/main" id="{407440F0-4EEC-4047-B210-5B651603633A}"/>
              </a:ext>
            </a:extLst>
          </p:cNvPr>
          <p:cNvSpPr txBox="1"/>
          <p:nvPr/>
        </p:nvSpPr>
        <p:spPr>
          <a:xfrm rot="5400000">
            <a:off x="4748423" y="5265862"/>
            <a:ext cx="838691" cy="369332"/>
          </a:xfrm>
          <a:prstGeom prst="rect">
            <a:avLst/>
          </a:prstGeom>
          <a:noFill/>
        </p:spPr>
        <p:txBody>
          <a:bodyPr wrap="none" rtlCol="0">
            <a:spAutoFit/>
          </a:bodyPr>
          <a:lstStyle/>
          <a:p>
            <a:r>
              <a:rPr kumimoji="1" lang="en-US" altLang="ja-JP" b="1" dirty="0">
                <a:solidFill>
                  <a:srgbClr val="00B050"/>
                </a:solidFill>
                <a:latin typeface="+mj-lt"/>
              </a:rPr>
              <a:t>CERN</a:t>
            </a:r>
            <a:endParaRPr kumimoji="1" lang="ja-JP" altLang="en-US" b="1">
              <a:solidFill>
                <a:srgbClr val="00B050"/>
              </a:solidFill>
              <a:latin typeface="+mj-lt"/>
            </a:endParaRPr>
          </a:p>
        </p:txBody>
      </p:sp>
      <p:sp>
        <p:nvSpPr>
          <p:cNvPr id="47" name="タイトル 1">
            <a:extLst>
              <a:ext uri="{FF2B5EF4-FFF2-40B4-BE49-F238E27FC236}">
                <a16:creationId xmlns:a16="http://schemas.microsoft.com/office/drawing/2014/main" id="{9B4BA3A4-B225-464C-AC11-CB8B6CFA1F42}"/>
              </a:ext>
            </a:extLst>
          </p:cNvPr>
          <p:cNvSpPr txBox="1">
            <a:spLocks/>
          </p:cNvSpPr>
          <p:nvPr/>
        </p:nvSpPr>
        <p:spPr>
          <a:xfrm>
            <a:off x="577669" y="1785"/>
            <a:ext cx="7920000" cy="497290"/>
          </a:xfrm>
          <a:prstGeom prst="rect">
            <a:avLst/>
          </a:prstGeom>
        </p:spPr>
        <p:txBody>
          <a:bodyPr vert="horz" lIns="0" tIns="0" rIns="0" bIns="0" rtlCol="0" anchor="ctr" anchorCtr="1">
            <a:noAutofit/>
          </a:bodyPr>
          <a:lstStyle>
            <a:lvl1pPr algn="ctr" defTabSz="457200" rtl="0" eaLnBrk="1" latinLnBrk="0" hangingPunct="1">
              <a:spcBef>
                <a:spcPct val="0"/>
              </a:spcBef>
              <a:buNone/>
              <a:defRPr kumimoji="1" sz="2800" b="1" kern="1200">
                <a:solidFill>
                  <a:schemeClr val="bg2"/>
                </a:solidFill>
                <a:latin typeface="+mj-lt"/>
                <a:ea typeface="+mj-ea"/>
                <a:cs typeface="+mj-cs"/>
              </a:defRPr>
            </a:lvl1pPr>
          </a:lstStyle>
          <a:p>
            <a:r>
              <a:rPr lang="en-US" altLang="ja-JP"/>
              <a:t>Flow of D1 Cold Mass Production</a:t>
            </a:r>
            <a:endParaRPr lang="ja-JP" altLang="en-US"/>
          </a:p>
        </p:txBody>
      </p:sp>
      <p:sp>
        <p:nvSpPr>
          <p:cNvPr id="49" name="テキスト ボックス 48">
            <a:extLst>
              <a:ext uri="{FF2B5EF4-FFF2-40B4-BE49-F238E27FC236}">
                <a16:creationId xmlns:a16="http://schemas.microsoft.com/office/drawing/2014/main" id="{5CFF5273-4A55-BC4C-8FE2-E3759ADB411D}"/>
              </a:ext>
            </a:extLst>
          </p:cNvPr>
          <p:cNvSpPr txBox="1"/>
          <p:nvPr/>
        </p:nvSpPr>
        <p:spPr>
          <a:xfrm>
            <a:off x="1914031" y="533402"/>
            <a:ext cx="2152320" cy="338554"/>
          </a:xfrm>
          <a:prstGeom prst="rect">
            <a:avLst/>
          </a:prstGeom>
          <a:noFill/>
          <a:ln w="28575">
            <a:solidFill>
              <a:srgbClr val="0070C0"/>
            </a:solidFill>
          </a:ln>
        </p:spPr>
        <p:txBody>
          <a:bodyPr wrap="none" rtlCol="0">
            <a:spAutoFit/>
          </a:bodyPr>
          <a:lstStyle/>
          <a:p>
            <a:r>
              <a:rPr kumimoji="1" lang="en-US" altLang="ja-JP" sz="1600" b="1" i="1" dirty="0">
                <a:solidFill>
                  <a:srgbClr val="0070C0"/>
                </a:solidFill>
              </a:rPr>
              <a:t>PV: Pressure Vessel</a:t>
            </a:r>
            <a:endParaRPr kumimoji="1" lang="ja-JP" altLang="en-US" sz="1600" b="1" i="1">
              <a:solidFill>
                <a:srgbClr val="0070C0"/>
              </a:solidFill>
            </a:endParaRPr>
          </a:p>
        </p:txBody>
      </p:sp>
      <p:sp>
        <p:nvSpPr>
          <p:cNvPr id="2" name="左中かっこ 1">
            <a:extLst>
              <a:ext uri="{FF2B5EF4-FFF2-40B4-BE49-F238E27FC236}">
                <a16:creationId xmlns:a16="http://schemas.microsoft.com/office/drawing/2014/main" id="{749D4130-88F2-AC40-9C55-BF26FECE5D89}"/>
              </a:ext>
            </a:extLst>
          </p:cNvPr>
          <p:cNvSpPr/>
          <p:nvPr/>
        </p:nvSpPr>
        <p:spPr>
          <a:xfrm>
            <a:off x="1248535" y="1450539"/>
            <a:ext cx="209930" cy="1527856"/>
          </a:xfrm>
          <a:prstGeom prst="leftBrace">
            <a:avLst/>
          </a:prstGeom>
          <a:ln w="12700">
            <a:solidFill>
              <a:srgbClr val="FF000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 name="正方形/長方形 2">
            <a:extLst>
              <a:ext uri="{FF2B5EF4-FFF2-40B4-BE49-F238E27FC236}">
                <a16:creationId xmlns:a16="http://schemas.microsoft.com/office/drawing/2014/main" id="{DC25536B-053C-EC4F-94D4-AA7DB3CEB599}"/>
              </a:ext>
            </a:extLst>
          </p:cNvPr>
          <p:cNvSpPr/>
          <p:nvPr/>
        </p:nvSpPr>
        <p:spPr>
          <a:xfrm>
            <a:off x="5452303" y="871956"/>
            <a:ext cx="3079697" cy="1218917"/>
          </a:xfrm>
          <a:prstGeom prst="rect">
            <a:avLst/>
          </a:prstGeom>
          <a:no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A41E0903-CBE9-3A48-84F7-239F21F60F61}"/>
              </a:ext>
            </a:extLst>
          </p:cNvPr>
          <p:cNvSpPr/>
          <p:nvPr/>
        </p:nvSpPr>
        <p:spPr>
          <a:xfrm>
            <a:off x="986654" y="3109320"/>
            <a:ext cx="2902503" cy="1076866"/>
          </a:xfrm>
          <a:prstGeom prst="rect">
            <a:avLst/>
          </a:prstGeom>
          <a:no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2155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9" grpId="0" animBg="1"/>
      <p:bldP spid="2" grpId="0" animBg="1"/>
      <p:bldP spid="3" grpId="0" animBg="1"/>
      <p:bldP spid="5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47259F73-3C5C-7149-BAA5-6D1D40A5FD1A}"/>
              </a:ext>
            </a:extLst>
          </p:cNvPr>
          <p:cNvSpPr>
            <a:spLocks noGrp="1"/>
          </p:cNvSpPr>
          <p:nvPr>
            <p:ph type="ftr" sz="quarter" idx="11"/>
          </p:nvPr>
        </p:nvSpPr>
        <p:spPr>
          <a:xfrm>
            <a:off x="1280363" y="6356350"/>
            <a:ext cx="7251637" cy="360000"/>
          </a:xfrm>
        </p:spPr>
        <p:txBody>
          <a:bodyPr/>
          <a:lstStyle/>
          <a:p>
            <a:r>
              <a:rPr lang="en-US" noProof="0"/>
              <a:t>D1 Update, T. Nakamoto, KEK</a:t>
            </a:r>
            <a:endParaRPr lang="en-GB" noProof="0" dirty="0"/>
          </a:p>
        </p:txBody>
      </p:sp>
      <p:sp>
        <p:nvSpPr>
          <p:cNvPr id="5" name="スライド番号プレースホルダー 4">
            <a:extLst>
              <a:ext uri="{FF2B5EF4-FFF2-40B4-BE49-F238E27FC236}">
                <a16:creationId xmlns:a16="http://schemas.microsoft.com/office/drawing/2014/main" id="{DF263FB0-7C23-5F4F-A0CD-4A30E68E898A}"/>
              </a:ext>
            </a:extLst>
          </p:cNvPr>
          <p:cNvSpPr>
            <a:spLocks noGrp="1"/>
          </p:cNvSpPr>
          <p:nvPr>
            <p:ph type="sldNum" sz="quarter" idx="12"/>
          </p:nvPr>
        </p:nvSpPr>
        <p:spPr/>
        <p:txBody>
          <a:bodyPr/>
          <a:lstStyle/>
          <a:p>
            <a:fld id="{BFDCA1C4-9514-7B4F-976F-D92F7E296653}" type="slidenum">
              <a:rPr lang="fr-FR" smtClean="0"/>
              <a:pPr/>
              <a:t>33</a:t>
            </a:fld>
            <a:endParaRPr lang="fr-FR"/>
          </a:p>
        </p:txBody>
      </p:sp>
      <p:sp>
        <p:nvSpPr>
          <p:cNvPr id="6" name="テキスト ボックス 5">
            <a:extLst>
              <a:ext uri="{FF2B5EF4-FFF2-40B4-BE49-F238E27FC236}">
                <a16:creationId xmlns:a16="http://schemas.microsoft.com/office/drawing/2014/main" id="{0600D1AC-FB17-154A-BC90-8569BCCD9781}"/>
              </a:ext>
            </a:extLst>
          </p:cNvPr>
          <p:cNvSpPr txBox="1"/>
          <p:nvPr/>
        </p:nvSpPr>
        <p:spPr>
          <a:xfrm>
            <a:off x="1799488" y="1514373"/>
            <a:ext cx="1327479"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1 coil winding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7" name="テキスト ボックス 6">
            <a:extLst>
              <a:ext uri="{FF2B5EF4-FFF2-40B4-BE49-F238E27FC236}">
                <a16:creationId xmlns:a16="http://schemas.microsoft.com/office/drawing/2014/main" id="{3CD0E096-067B-F047-943A-46C1DA338F96}"/>
              </a:ext>
            </a:extLst>
          </p:cNvPr>
          <p:cNvSpPr txBox="1"/>
          <p:nvPr/>
        </p:nvSpPr>
        <p:spPr>
          <a:xfrm>
            <a:off x="1470494" y="2049681"/>
            <a:ext cx="1955535"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2 insulation, collaring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8" name="テキスト ボックス 7">
            <a:extLst>
              <a:ext uri="{FF2B5EF4-FFF2-40B4-BE49-F238E27FC236}">
                <a16:creationId xmlns:a16="http://schemas.microsoft.com/office/drawing/2014/main" id="{830E4319-018D-B541-BE20-46BA95D72375}"/>
              </a:ext>
            </a:extLst>
          </p:cNvPr>
          <p:cNvSpPr txBox="1"/>
          <p:nvPr/>
        </p:nvSpPr>
        <p:spPr>
          <a:xfrm>
            <a:off x="1942626" y="2602645"/>
            <a:ext cx="877933" cy="338554"/>
          </a:xfrm>
          <a:prstGeom prst="rect">
            <a:avLst/>
          </a:prstGeom>
          <a:noFill/>
          <a:ln>
            <a:solidFill>
              <a:schemeClr val="tx1"/>
            </a:solidFill>
          </a:ln>
        </p:spPr>
        <p:txBody>
          <a:bodyPr wrap="none" rtlCol="0">
            <a:spAutoFit/>
          </a:bodyPr>
          <a:lstStyle/>
          <a:p>
            <a:pP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3 yoking</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9" name="テキスト ボックス 8">
            <a:extLst>
              <a:ext uri="{FF2B5EF4-FFF2-40B4-BE49-F238E27FC236}">
                <a16:creationId xmlns:a16="http://schemas.microsoft.com/office/drawing/2014/main" id="{C1329946-855D-FC46-8389-56C6EE75A09B}"/>
              </a:ext>
            </a:extLst>
          </p:cNvPr>
          <p:cNvSpPr txBox="1"/>
          <p:nvPr/>
        </p:nvSpPr>
        <p:spPr>
          <a:xfrm>
            <a:off x="954419" y="3106600"/>
            <a:ext cx="2934738" cy="1077218"/>
          </a:xfrm>
          <a:prstGeom prst="rect">
            <a:avLst/>
          </a:prstGeom>
          <a:noFill/>
          <a:ln w="28575">
            <a:noFill/>
          </a:ln>
        </p:spPr>
        <p:txBody>
          <a:bodyPr wrap="square" rtlCol="0">
            <a:spAutoFit/>
          </a:bodyPr>
          <a:lstStyle/>
          <a:p>
            <a:pPr algn="ctr" defTabSz="422020"/>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4 </a:t>
            </a:r>
            <a:r>
              <a:rPr lang="en-US" altLang="ja-JP" sz="1600" b="1" dirty="0">
                <a:solidFill>
                  <a:srgbClr val="0070C0"/>
                </a:solidFill>
                <a:latin typeface="Calibri" panose="020F0502020204030204" pitchFamily="34" charset="0"/>
                <a:ea typeface="ＭＳ Ｐゴシック" panose="020B0600070205080204" pitchFamily="34" charset="-128"/>
                <a:cs typeface="Calibri" panose="020F0502020204030204" pitchFamily="34" charset="0"/>
              </a:rPr>
              <a:t>shell &amp; end-ring welding</a:t>
            </a:r>
            <a:r>
              <a:rPr lang="en-US" altLang="ja-JP" sz="1600" dirty="0">
                <a:latin typeface="Calibri" panose="020F0502020204030204" pitchFamily="34" charset="0"/>
                <a:ea typeface="ＭＳ Ｐゴシック" panose="020B0600070205080204" pitchFamily="34" charset="-128"/>
                <a:cs typeface="Calibri" panose="020F0502020204030204" pitchFamily="34" charset="0"/>
              </a:rPr>
              <a:t>, end-plate, splice</a:t>
            </a:r>
          </a:p>
          <a:p>
            <a:pPr algn="ctr" defTabSz="422020"/>
            <a:r>
              <a:rPr lang="en-US" altLang="ja-JP" sz="1600" dirty="0">
                <a:latin typeface="Calibri" panose="020F0502020204030204" pitchFamily="34" charset="0"/>
                <a:cs typeface="Calibri" panose="020F0502020204030204" pitchFamily="34" charset="0"/>
              </a:rPr>
              <a:t>Alignment target welding,</a:t>
            </a:r>
          </a:p>
          <a:p>
            <a:pPr algn="ctr" defTabSz="422020"/>
            <a:r>
              <a:rPr lang="en-US" altLang="ja-JP" sz="1600" b="1" dirty="0">
                <a:solidFill>
                  <a:srgbClr val="0070C0"/>
                </a:solidFill>
                <a:latin typeface="Calibri" panose="020F0502020204030204" pitchFamily="34" charset="0"/>
                <a:cs typeface="Calibri" panose="020F0502020204030204" pitchFamily="34" charset="0"/>
              </a:rPr>
              <a:t>cap welding</a:t>
            </a:r>
            <a:r>
              <a:rPr lang="en-US" altLang="ja-JP" sz="1600" dirty="0">
                <a:latin typeface="Calibri" panose="020F0502020204030204" pitchFamily="34" charset="0"/>
                <a:cs typeface="Calibri" panose="020F0502020204030204" pitchFamily="34" charset="0"/>
              </a:rPr>
              <a:t>, alignment meas.</a:t>
            </a:r>
            <a:endParaRPr lang="ja-JP" altLang="en-US" sz="1600">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0" name="テキスト ボックス 9">
            <a:extLst>
              <a:ext uri="{FF2B5EF4-FFF2-40B4-BE49-F238E27FC236}">
                <a16:creationId xmlns:a16="http://schemas.microsoft.com/office/drawing/2014/main" id="{4A5E32B3-CD36-FC48-826D-3E7ABF233D47}"/>
              </a:ext>
            </a:extLst>
          </p:cNvPr>
          <p:cNvSpPr txBox="1"/>
          <p:nvPr/>
        </p:nvSpPr>
        <p:spPr>
          <a:xfrm>
            <a:off x="1606951" y="5478138"/>
            <a:ext cx="1607428" cy="348109"/>
          </a:xfrm>
          <a:prstGeom prst="rect">
            <a:avLst/>
          </a:prstGeom>
          <a:noFill/>
          <a:ln w="22225">
            <a:solidFill>
              <a:schemeClr val="tx1"/>
            </a:solidFill>
            <a:prstDash val="solid"/>
          </a:ln>
        </p:spPr>
        <p:txBody>
          <a:bodyPr wrap="none" rtlCol="0">
            <a:spAutoFit/>
          </a:bodyPr>
          <a:lstStyle/>
          <a:p>
            <a:pPr defTabSz="422020"/>
            <a:r>
              <a:rPr lang="en-US" altLang="ja-JP" sz="1600" b="1" dirty="0">
                <a:latin typeface="Calibri" panose="020F0502020204030204" pitchFamily="34" charset="0"/>
                <a:ea typeface="ＭＳ Ｐゴシック" panose="020B0600070205080204" pitchFamily="34" charset="-128"/>
                <a:cs typeface="Calibri" panose="020F0502020204030204" pitchFamily="34" charset="0"/>
              </a:rPr>
              <a:t>vertical cold test</a:t>
            </a:r>
            <a:endParaRPr lang="ja-JP" altLang="en-US" sz="1600" b="1">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1" name="テキスト ボックス 10">
            <a:extLst>
              <a:ext uri="{FF2B5EF4-FFF2-40B4-BE49-F238E27FC236}">
                <a16:creationId xmlns:a16="http://schemas.microsoft.com/office/drawing/2014/main" id="{1A379CD9-E966-E140-98ED-8AA51D1A5A61}"/>
              </a:ext>
            </a:extLst>
          </p:cNvPr>
          <p:cNvSpPr txBox="1"/>
          <p:nvPr/>
        </p:nvSpPr>
        <p:spPr>
          <a:xfrm>
            <a:off x="5452303" y="975439"/>
            <a:ext cx="3060645" cy="1115434"/>
          </a:xfrm>
          <a:prstGeom prst="rect">
            <a:avLst/>
          </a:prstGeom>
          <a:noFill/>
          <a:ln w="28575">
            <a:noFill/>
          </a:ln>
        </p:spPr>
        <p:txBody>
          <a:bodyPr wrap="none" rtlCol="0">
            <a:spAutoFit/>
          </a:bodyPr>
          <a:lstStyle/>
          <a:p>
            <a:pPr algn="ctr" defTabSz="422020"/>
            <a:r>
              <a:rPr lang="en-US" altLang="ja-JP" sz="1662" dirty="0">
                <a:latin typeface="Calibri" panose="020F0502020204030204" pitchFamily="34" charset="0"/>
                <a:cs typeface="Calibri" panose="020F0502020204030204" pitchFamily="34" charset="0"/>
              </a:rPr>
              <a:t>5 installation of tubes (BT, HXT)</a:t>
            </a:r>
            <a:endParaRPr lang="ja-JP" altLang="en-US" sz="1662">
              <a:latin typeface="Calibri" panose="020F0502020204030204" pitchFamily="34" charset="0"/>
              <a:cs typeface="Calibri" panose="020F0502020204030204" pitchFamily="34" charset="0"/>
            </a:endParaRPr>
          </a:p>
          <a:p>
            <a:pPr algn="ctr" defTabSz="422020"/>
            <a:r>
              <a:rPr lang="en-US" altLang="ja-JP" sz="1662" dirty="0">
                <a:latin typeface="Calibri" panose="020F0502020204030204" pitchFamily="34" charset="0"/>
                <a:cs typeface="Calibri" panose="020F0502020204030204" pitchFamily="34" charset="0"/>
              </a:rPr>
              <a:t>final splice, instrumentation</a:t>
            </a:r>
            <a:endParaRPr lang="ja-JP" altLang="en-US" sz="1662">
              <a:latin typeface="Calibri" panose="020F0502020204030204" pitchFamily="34" charset="0"/>
              <a:cs typeface="Calibri" panose="020F0502020204030204" pitchFamily="34" charset="0"/>
            </a:endParaRPr>
          </a:p>
          <a:p>
            <a:pPr algn="ctr" defTabSz="422020"/>
            <a:r>
              <a:rPr lang="en-US" altLang="ja-JP" sz="1662" b="1" dirty="0">
                <a:solidFill>
                  <a:srgbClr val="0070C0"/>
                </a:solidFill>
                <a:latin typeface="Calibri" panose="020F0502020204030204" pitchFamily="34" charset="0"/>
                <a:cs typeface="Calibri" panose="020F0502020204030204" pitchFamily="34" charset="0"/>
              </a:rPr>
              <a:t>end-cover &amp; extremities welding</a:t>
            </a:r>
            <a:endParaRPr lang="ja-JP" altLang="en-US" sz="1662" b="1">
              <a:solidFill>
                <a:srgbClr val="0070C0"/>
              </a:solidFill>
              <a:latin typeface="Calibri" panose="020F0502020204030204" pitchFamily="34" charset="0"/>
              <a:cs typeface="Calibri" panose="020F0502020204030204" pitchFamily="34" charset="0"/>
            </a:endParaRPr>
          </a:p>
          <a:p>
            <a:pPr algn="ctr" defTabSz="422020"/>
            <a:r>
              <a:rPr lang="en-US" altLang="ja-JP" sz="1662" dirty="0">
                <a:latin typeface="Calibri" panose="020F0502020204030204" pitchFamily="34" charset="0"/>
                <a:cs typeface="Calibri" panose="020F0502020204030204" pitchFamily="34" charset="0"/>
              </a:rPr>
              <a:t>alignment &amp; support welding</a:t>
            </a:r>
            <a:endParaRPr lang="ja-JP" altLang="en-US" sz="1662">
              <a:latin typeface="Calibri" panose="020F0502020204030204" pitchFamily="34" charset="0"/>
              <a:cs typeface="Calibri" panose="020F0502020204030204" pitchFamily="34" charset="0"/>
            </a:endParaRPr>
          </a:p>
        </p:txBody>
      </p:sp>
      <p:cxnSp>
        <p:nvCxnSpPr>
          <p:cNvPr id="12" name="直線矢印コネクタ 11">
            <a:extLst>
              <a:ext uri="{FF2B5EF4-FFF2-40B4-BE49-F238E27FC236}">
                <a16:creationId xmlns:a16="http://schemas.microsoft.com/office/drawing/2014/main" id="{66805534-5424-1548-8DCA-A06409B5995E}"/>
              </a:ext>
            </a:extLst>
          </p:cNvPr>
          <p:cNvCxnSpPr>
            <a:cxnSpLocks/>
          </p:cNvCxnSpPr>
          <p:nvPr/>
        </p:nvCxnSpPr>
        <p:spPr>
          <a:xfrm>
            <a:off x="2402465" y="1847917"/>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3" name="直線矢印コネクタ 12">
            <a:extLst>
              <a:ext uri="{FF2B5EF4-FFF2-40B4-BE49-F238E27FC236}">
                <a16:creationId xmlns:a16="http://schemas.microsoft.com/office/drawing/2014/main" id="{9BAEE821-47A6-D246-9818-CAF183BB0161}"/>
              </a:ext>
            </a:extLst>
          </p:cNvPr>
          <p:cNvCxnSpPr>
            <a:cxnSpLocks/>
          </p:cNvCxnSpPr>
          <p:nvPr/>
        </p:nvCxnSpPr>
        <p:spPr>
          <a:xfrm>
            <a:off x="2402465" y="2400207"/>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14" name="直線矢印コネクタ 13">
            <a:extLst>
              <a:ext uri="{FF2B5EF4-FFF2-40B4-BE49-F238E27FC236}">
                <a16:creationId xmlns:a16="http://schemas.microsoft.com/office/drawing/2014/main" id="{EFD19AE8-FF05-9344-91F6-A19E91361CCD}"/>
              </a:ext>
            </a:extLst>
          </p:cNvPr>
          <p:cNvCxnSpPr>
            <a:cxnSpLocks/>
          </p:cNvCxnSpPr>
          <p:nvPr/>
        </p:nvCxnSpPr>
        <p:spPr>
          <a:xfrm>
            <a:off x="2402465" y="2945422"/>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a:extLst>
              <a:ext uri="{FF2B5EF4-FFF2-40B4-BE49-F238E27FC236}">
                <a16:creationId xmlns:a16="http://schemas.microsoft.com/office/drawing/2014/main" id="{C27EC0F3-91B9-8A49-8F40-8B9482C73027}"/>
              </a:ext>
            </a:extLst>
          </p:cNvPr>
          <p:cNvSpPr txBox="1"/>
          <p:nvPr/>
        </p:nvSpPr>
        <p:spPr>
          <a:xfrm>
            <a:off x="6172654" y="5154794"/>
            <a:ext cx="1666995" cy="348109"/>
          </a:xfrm>
          <a:prstGeom prst="rect">
            <a:avLst/>
          </a:prstGeom>
          <a:noFill/>
          <a:ln>
            <a:solidFill>
              <a:schemeClr val="tx1"/>
            </a:solidFill>
          </a:ln>
        </p:spPr>
        <p:txBody>
          <a:bodyPr wrap="none" rtlCol="0">
            <a:spAutoFit/>
          </a:bodyPr>
          <a:lstStyle/>
          <a:p>
            <a:pPr defTabSz="422020"/>
            <a:r>
              <a:rPr lang="en-US" altLang="ja-JP" sz="1662" dirty="0">
                <a:latin typeface="Calibri" panose="020F0502020204030204" pitchFamily="34" charset="0"/>
                <a:ea typeface="ＭＳ Ｐゴシック" panose="020B0600070205080204" pitchFamily="34" charset="-128"/>
                <a:cs typeface="Calibri" panose="020F0502020204030204" pitchFamily="34" charset="0"/>
              </a:rPr>
              <a:t>shipping to CERN</a:t>
            </a:r>
            <a:endParaRPr lang="ja-JP" altLang="en-US" sz="1662">
              <a:latin typeface="Calibri" panose="020F0502020204030204" pitchFamily="34" charset="0"/>
              <a:ea typeface="ＭＳ Ｐゴシック" panose="020B0600070205080204" pitchFamily="34" charset="-128"/>
              <a:cs typeface="Calibri" panose="020F0502020204030204" pitchFamily="34" charset="0"/>
            </a:endParaRPr>
          </a:p>
        </p:txBody>
      </p:sp>
      <p:cxnSp>
        <p:nvCxnSpPr>
          <p:cNvPr id="16" name="カギ線コネクタ 15">
            <a:extLst>
              <a:ext uri="{FF2B5EF4-FFF2-40B4-BE49-F238E27FC236}">
                <a16:creationId xmlns:a16="http://schemas.microsoft.com/office/drawing/2014/main" id="{A6F6C451-F483-4F4A-97E1-40141A3B1E0F}"/>
              </a:ext>
            </a:extLst>
          </p:cNvPr>
          <p:cNvCxnSpPr>
            <a:stCxn id="10" idx="3"/>
            <a:endCxn id="11" idx="1"/>
          </p:cNvCxnSpPr>
          <p:nvPr/>
        </p:nvCxnSpPr>
        <p:spPr>
          <a:xfrm flipV="1">
            <a:off x="3214379" y="1533156"/>
            <a:ext cx="2237924" cy="4119037"/>
          </a:xfrm>
          <a:prstGeom prst="bentConnector3">
            <a:avLst>
              <a:gd name="adj1" fmla="val 50000"/>
            </a:avLst>
          </a:prstGeom>
          <a:ln>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テキスト ボックス 16">
            <a:extLst>
              <a:ext uri="{FF2B5EF4-FFF2-40B4-BE49-F238E27FC236}">
                <a16:creationId xmlns:a16="http://schemas.microsoft.com/office/drawing/2014/main" id="{F9F1804A-5738-9F4A-95B4-4153CB2DE0AF}"/>
              </a:ext>
            </a:extLst>
          </p:cNvPr>
          <p:cNvSpPr txBox="1"/>
          <p:nvPr/>
        </p:nvSpPr>
        <p:spPr>
          <a:xfrm>
            <a:off x="3198305" y="5322323"/>
            <a:ext cx="947695" cy="348109"/>
          </a:xfrm>
          <a:prstGeom prst="rect">
            <a:avLst/>
          </a:prstGeom>
          <a:noFill/>
        </p:spPr>
        <p:txBody>
          <a:bodyPr wrap="none" rtlCol="0">
            <a:spAutoFit/>
          </a:bodyPr>
          <a:lstStyle/>
          <a:p>
            <a:pPr defTabSz="422020"/>
            <a:r>
              <a:rPr lang="en-US" altLang="ja-JP" sz="1600" b="1" dirty="0">
                <a:latin typeface="Calibri" panose="020F0502020204030204" pitchFamily="34" charset="0"/>
                <a:ea typeface="ＭＳ Ｐゴシック" panose="020B0600070205080204" pitchFamily="34" charset="-128"/>
                <a:cs typeface="Calibri" panose="020F0502020204030204" pitchFamily="34" charset="0"/>
              </a:rPr>
              <a:t>CERN HP</a:t>
            </a:r>
            <a:endParaRPr lang="ja-JP" altLang="en-US" sz="1600" b="1">
              <a:latin typeface="Calibri" panose="020F0502020204030204" pitchFamily="34" charset="0"/>
              <a:ea typeface="ＭＳ Ｐゴシック" panose="020B0600070205080204" pitchFamily="34" charset="-128"/>
              <a:cs typeface="Calibri" panose="020F0502020204030204" pitchFamily="34" charset="0"/>
            </a:endParaRPr>
          </a:p>
        </p:txBody>
      </p:sp>
      <p:sp>
        <p:nvSpPr>
          <p:cNvPr id="18" name="テキスト ボックス 17">
            <a:extLst>
              <a:ext uri="{FF2B5EF4-FFF2-40B4-BE49-F238E27FC236}">
                <a16:creationId xmlns:a16="http://schemas.microsoft.com/office/drawing/2014/main" id="{49139E6F-82E4-9347-86D7-0EF00C26A05B}"/>
              </a:ext>
            </a:extLst>
          </p:cNvPr>
          <p:cNvSpPr txBox="1"/>
          <p:nvPr/>
        </p:nvSpPr>
        <p:spPr>
          <a:xfrm>
            <a:off x="1813843" y="4922757"/>
            <a:ext cx="1176348" cy="338554"/>
          </a:xfrm>
          <a:prstGeom prst="rect">
            <a:avLst/>
          </a:prstGeom>
          <a:noFill/>
          <a:ln w="22225">
            <a:solidFill>
              <a:schemeClr val="tx1"/>
            </a:solidFill>
            <a:prstDash val="solid"/>
          </a:ln>
        </p:spPr>
        <p:txBody>
          <a:bodyPr wrap="none" rtlCol="0">
            <a:spAutoFit/>
          </a:bodyPr>
          <a:lstStyle/>
          <a:p>
            <a:r>
              <a:rPr lang="en-US" altLang="ja-JP" sz="1600" b="1" dirty="0">
                <a:latin typeface="Calibri" panose="020F0502020204030204" pitchFamily="34" charset="0"/>
                <a:cs typeface="Calibri" panose="020F0502020204030204" pitchFamily="34" charset="0"/>
              </a:rPr>
              <a:t>w</a:t>
            </a:r>
            <a:r>
              <a:rPr kumimoji="1" lang="en-US" altLang="ja-JP" sz="1600" b="1" dirty="0">
                <a:latin typeface="Calibri" panose="020F0502020204030204" pitchFamily="34" charset="0"/>
                <a:cs typeface="Calibri" panose="020F0502020204030204" pitchFamily="34" charset="0"/>
              </a:rPr>
              <a:t>arm MFM</a:t>
            </a:r>
            <a:endParaRPr kumimoji="1" lang="ja-JP" altLang="en-US" sz="1600" b="1">
              <a:latin typeface="Calibri" panose="020F0502020204030204" pitchFamily="34" charset="0"/>
              <a:cs typeface="Calibri" panose="020F0502020204030204" pitchFamily="34" charset="0"/>
            </a:endParaRPr>
          </a:p>
        </p:txBody>
      </p:sp>
      <p:cxnSp>
        <p:nvCxnSpPr>
          <p:cNvPr id="19" name="直線矢印コネクタ 18">
            <a:extLst>
              <a:ext uri="{FF2B5EF4-FFF2-40B4-BE49-F238E27FC236}">
                <a16:creationId xmlns:a16="http://schemas.microsoft.com/office/drawing/2014/main" id="{280BCEB9-525F-A541-8950-2E0AFA029D42}"/>
              </a:ext>
            </a:extLst>
          </p:cNvPr>
          <p:cNvCxnSpPr>
            <a:cxnSpLocks/>
          </p:cNvCxnSpPr>
          <p:nvPr/>
        </p:nvCxnSpPr>
        <p:spPr>
          <a:xfrm>
            <a:off x="2393093" y="4180215"/>
            <a:ext cx="9373" cy="68690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20" name="直線矢印コネクタ 19">
            <a:extLst>
              <a:ext uri="{FF2B5EF4-FFF2-40B4-BE49-F238E27FC236}">
                <a16:creationId xmlns:a16="http://schemas.microsoft.com/office/drawing/2014/main" id="{5016B5C5-A248-7442-ACD3-0B4B7871F03A}"/>
              </a:ext>
            </a:extLst>
          </p:cNvPr>
          <p:cNvCxnSpPr>
            <a:cxnSpLocks/>
          </p:cNvCxnSpPr>
          <p:nvPr/>
        </p:nvCxnSpPr>
        <p:spPr>
          <a:xfrm>
            <a:off x="2402465" y="5263678"/>
            <a:ext cx="0" cy="170461"/>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1" name="テキスト ボックス 20">
            <a:extLst>
              <a:ext uri="{FF2B5EF4-FFF2-40B4-BE49-F238E27FC236}">
                <a16:creationId xmlns:a16="http://schemas.microsoft.com/office/drawing/2014/main" id="{B8DC743D-BAA3-FF40-996F-925749572EB7}"/>
              </a:ext>
            </a:extLst>
          </p:cNvPr>
          <p:cNvSpPr txBox="1"/>
          <p:nvPr/>
        </p:nvSpPr>
        <p:spPr>
          <a:xfrm rot="5400000">
            <a:off x="175815" y="5137658"/>
            <a:ext cx="671979" cy="369332"/>
          </a:xfrm>
          <a:prstGeom prst="rect">
            <a:avLst/>
          </a:prstGeom>
          <a:noFill/>
        </p:spPr>
        <p:txBody>
          <a:bodyPr wrap="none" rtlCol="0">
            <a:spAutoFit/>
          </a:bodyPr>
          <a:lstStyle/>
          <a:p>
            <a:r>
              <a:rPr kumimoji="1" lang="en-US" altLang="ja-JP" b="1" dirty="0">
                <a:solidFill>
                  <a:srgbClr val="00B0F0"/>
                </a:solidFill>
                <a:latin typeface="+mj-lt"/>
                <a:cs typeface="Calibri" panose="020F0502020204030204" pitchFamily="34" charset="0"/>
              </a:rPr>
              <a:t>KEK</a:t>
            </a:r>
            <a:endParaRPr kumimoji="1" lang="ja-JP" altLang="en-US" b="1">
              <a:solidFill>
                <a:srgbClr val="00B0F0"/>
              </a:solidFill>
              <a:latin typeface="+mj-lt"/>
              <a:cs typeface="Calibri" panose="020F0502020204030204" pitchFamily="34" charset="0"/>
            </a:endParaRPr>
          </a:p>
        </p:txBody>
      </p:sp>
      <p:sp>
        <p:nvSpPr>
          <p:cNvPr id="22" name="テキスト ボックス 21">
            <a:extLst>
              <a:ext uri="{FF2B5EF4-FFF2-40B4-BE49-F238E27FC236}">
                <a16:creationId xmlns:a16="http://schemas.microsoft.com/office/drawing/2014/main" id="{1B74C51A-A679-774B-A25C-4E9789E452D0}"/>
              </a:ext>
            </a:extLst>
          </p:cNvPr>
          <p:cNvSpPr txBox="1"/>
          <p:nvPr/>
        </p:nvSpPr>
        <p:spPr>
          <a:xfrm rot="5400000">
            <a:off x="-231471" y="3180191"/>
            <a:ext cx="1103700" cy="369332"/>
          </a:xfrm>
          <a:prstGeom prst="rect">
            <a:avLst/>
          </a:prstGeom>
          <a:noFill/>
        </p:spPr>
        <p:txBody>
          <a:bodyPr wrap="none" rtlCol="0">
            <a:spAutoFit/>
          </a:bodyPr>
          <a:lstStyle/>
          <a:p>
            <a:r>
              <a:rPr lang="en-US" altLang="ja-JP" b="1" dirty="0">
                <a:solidFill>
                  <a:srgbClr val="FF0000"/>
                </a:solidFill>
                <a:latin typeface="+mj-lt"/>
                <a:cs typeface="Calibri" panose="020F0502020204030204" pitchFamily="34" charset="0"/>
              </a:rPr>
              <a:t>HITACHI</a:t>
            </a:r>
          </a:p>
        </p:txBody>
      </p:sp>
      <p:cxnSp>
        <p:nvCxnSpPr>
          <p:cNvPr id="23" name="直線コネクタ 22">
            <a:extLst>
              <a:ext uri="{FF2B5EF4-FFF2-40B4-BE49-F238E27FC236}">
                <a16:creationId xmlns:a16="http://schemas.microsoft.com/office/drawing/2014/main" id="{1A5CB644-A5D5-E049-8761-FA3337A5AFC4}"/>
              </a:ext>
            </a:extLst>
          </p:cNvPr>
          <p:cNvCxnSpPr/>
          <p:nvPr/>
        </p:nvCxnSpPr>
        <p:spPr>
          <a:xfrm>
            <a:off x="738017" y="4523666"/>
            <a:ext cx="3396343" cy="0"/>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4" name="直線コネクタ 23">
            <a:extLst>
              <a:ext uri="{FF2B5EF4-FFF2-40B4-BE49-F238E27FC236}">
                <a16:creationId xmlns:a16="http://schemas.microsoft.com/office/drawing/2014/main" id="{71D7B942-E83B-4F4D-9608-C2F116A14F3D}"/>
              </a:ext>
            </a:extLst>
          </p:cNvPr>
          <p:cNvCxnSpPr>
            <a:cxnSpLocks/>
          </p:cNvCxnSpPr>
          <p:nvPr/>
        </p:nvCxnSpPr>
        <p:spPr>
          <a:xfrm>
            <a:off x="4604008" y="871956"/>
            <a:ext cx="0" cy="2557044"/>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25" name="直線矢印コネクタ 24">
            <a:extLst>
              <a:ext uri="{FF2B5EF4-FFF2-40B4-BE49-F238E27FC236}">
                <a16:creationId xmlns:a16="http://schemas.microsoft.com/office/drawing/2014/main" id="{40F13480-651C-1342-810B-E0D6799F3C63}"/>
              </a:ext>
            </a:extLst>
          </p:cNvPr>
          <p:cNvCxnSpPr>
            <a:cxnSpLocks/>
            <a:stCxn id="11" idx="2"/>
            <a:endCxn id="26" idx="0"/>
          </p:cNvCxnSpPr>
          <p:nvPr/>
        </p:nvCxnSpPr>
        <p:spPr>
          <a:xfrm>
            <a:off x="6982626" y="2090873"/>
            <a:ext cx="0" cy="498215"/>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sp>
        <p:nvSpPr>
          <p:cNvPr id="26" name="テキスト ボックス 25">
            <a:extLst>
              <a:ext uri="{FF2B5EF4-FFF2-40B4-BE49-F238E27FC236}">
                <a16:creationId xmlns:a16="http://schemas.microsoft.com/office/drawing/2014/main" id="{3E971215-52BC-C04F-8566-89C1F99C44C7}"/>
              </a:ext>
            </a:extLst>
          </p:cNvPr>
          <p:cNvSpPr txBox="1"/>
          <p:nvPr/>
        </p:nvSpPr>
        <p:spPr>
          <a:xfrm>
            <a:off x="5431901" y="2589088"/>
            <a:ext cx="3101450" cy="603883"/>
          </a:xfrm>
          <a:prstGeom prst="rect">
            <a:avLst/>
          </a:prstGeom>
          <a:noFill/>
          <a:ln w="57150" cmpd="sng">
            <a:solidFill>
              <a:schemeClr val="tx1"/>
            </a:solidFill>
          </a:ln>
        </p:spPr>
        <p:txBody>
          <a:bodyPr wrap="square" rtlCol="0">
            <a:spAutoFit/>
          </a:bodyPr>
          <a:lstStyle/>
          <a:p>
            <a:r>
              <a:rPr lang="en-US" altLang="ja-JP" sz="1662" b="1" dirty="0">
                <a:latin typeface="Calibri" panose="020F0502020204030204" pitchFamily="34" charset="0"/>
                <a:cs typeface="Calibri" panose="020F0502020204030204" pitchFamily="34" charset="0"/>
              </a:rPr>
              <a:t>i</a:t>
            </a:r>
            <a:r>
              <a:rPr kumimoji="1" lang="en-US" altLang="ja-JP" sz="1662" b="1" dirty="0">
                <a:latin typeface="Calibri" panose="020F0502020204030204" pitchFamily="34" charset="0"/>
                <a:cs typeface="Calibri" panose="020F0502020204030204" pitchFamily="34" charset="0"/>
              </a:rPr>
              <a:t>nspection incl. pressure test (@ 2.5 </a:t>
            </a:r>
            <a:r>
              <a:rPr kumimoji="1" lang="en-US" altLang="ja-JP" sz="1662" b="1" dirty="0" err="1">
                <a:latin typeface="Calibri" panose="020F0502020204030204" pitchFamily="34" charset="0"/>
                <a:cs typeface="Calibri" panose="020F0502020204030204" pitchFamily="34" charset="0"/>
              </a:rPr>
              <a:t>MPa</a:t>
            </a:r>
            <a:r>
              <a:rPr kumimoji="1" lang="en-US" altLang="ja-JP" sz="1662" b="1" dirty="0">
                <a:latin typeface="Calibri" panose="020F0502020204030204" pitchFamily="34" charset="0"/>
                <a:cs typeface="Calibri" panose="020F0502020204030204" pitchFamily="34" charset="0"/>
              </a:rPr>
              <a:t>)</a:t>
            </a:r>
            <a:endParaRPr kumimoji="1" lang="ja-JP" altLang="en-US" sz="1662" b="1">
              <a:latin typeface="Calibri" panose="020F0502020204030204" pitchFamily="34" charset="0"/>
              <a:cs typeface="Calibri" panose="020F0502020204030204" pitchFamily="34" charset="0"/>
            </a:endParaRPr>
          </a:p>
        </p:txBody>
      </p:sp>
      <p:sp>
        <p:nvSpPr>
          <p:cNvPr id="27" name="テキスト ボックス 26">
            <a:extLst>
              <a:ext uri="{FF2B5EF4-FFF2-40B4-BE49-F238E27FC236}">
                <a16:creationId xmlns:a16="http://schemas.microsoft.com/office/drawing/2014/main" id="{0382B041-31AE-4843-BC19-6A30C44EDCC9}"/>
              </a:ext>
            </a:extLst>
          </p:cNvPr>
          <p:cNvSpPr txBox="1"/>
          <p:nvPr/>
        </p:nvSpPr>
        <p:spPr>
          <a:xfrm>
            <a:off x="6386282" y="4071833"/>
            <a:ext cx="1213089" cy="348109"/>
          </a:xfrm>
          <a:prstGeom prst="rect">
            <a:avLst/>
          </a:prstGeom>
          <a:noFill/>
          <a:ln w="22225">
            <a:solidFill>
              <a:schemeClr val="tx1"/>
            </a:solidFill>
            <a:prstDash val="solid"/>
          </a:ln>
        </p:spPr>
        <p:txBody>
          <a:bodyPr wrap="none" rtlCol="0">
            <a:spAutoFit/>
          </a:bodyPr>
          <a:lstStyle/>
          <a:p>
            <a:r>
              <a:rPr lang="en-US" altLang="ja-JP" sz="1662" b="1" dirty="0">
                <a:latin typeface="Calibri" panose="020F0502020204030204" pitchFamily="34" charset="0"/>
                <a:cs typeface="Calibri" panose="020F0502020204030204" pitchFamily="34" charset="0"/>
              </a:rPr>
              <a:t>w</a:t>
            </a:r>
            <a:r>
              <a:rPr kumimoji="1" lang="en-US" altLang="ja-JP" sz="1662" b="1" dirty="0">
                <a:latin typeface="Calibri" panose="020F0502020204030204" pitchFamily="34" charset="0"/>
                <a:cs typeface="Calibri" panose="020F0502020204030204" pitchFamily="34" charset="0"/>
              </a:rPr>
              <a:t>arm MFM</a:t>
            </a:r>
            <a:endParaRPr kumimoji="1" lang="ja-JP" altLang="en-US" sz="1662" b="1">
              <a:latin typeface="Calibri" panose="020F0502020204030204" pitchFamily="34" charset="0"/>
              <a:cs typeface="Calibri" panose="020F0502020204030204" pitchFamily="34" charset="0"/>
            </a:endParaRPr>
          </a:p>
        </p:txBody>
      </p:sp>
      <p:cxnSp>
        <p:nvCxnSpPr>
          <p:cNvPr id="28" name="直線矢印コネクタ 27">
            <a:extLst>
              <a:ext uri="{FF2B5EF4-FFF2-40B4-BE49-F238E27FC236}">
                <a16:creationId xmlns:a16="http://schemas.microsoft.com/office/drawing/2014/main" id="{17F91EE0-766D-C54B-9869-148E2673E802}"/>
              </a:ext>
            </a:extLst>
          </p:cNvPr>
          <p:cNvCxnSpPr>
            <a:cxnSpLocks/>
            <a:stCxn id="26" idx="2"/>
            <a:endCxn id="27" idx="0"/>
          </p:cNvCxnSpPr>
          <p:nvPr/>
        </p:nvCxnSpPr>
        <p:spPr>
          <a:xfrm>
            <a:off x="6982626" y="3192971"/>
            <a:ext cx="10201" cy="87886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29" name="直線矢印コネクタ 28">
            <a:extLst>
              <a:ext uri="{FF2B5EF4-FFF2-40B4-BE49-F238E27FC236}">
                <a16:creationId xmlns:a16="http://schemas.microsoft.com/office/drawing/2014/main" id="{F53A3D1B-CF3F-1A44-B90A-4060CF568EE6}"/>
              </a:ext>
            </a:extLst>
          </p:cNvPr>
          <p:cNvCxnSpPr>
            <a:cxnSpLocks/>
            <a:stCxn id="27" idx="2"/>
            <a:endCxn id="15" idx="0"/>
          </p:cNvCxnSpPr>
          <p:nvPr/>
        </p:nvCxnSpPr>
        <p:spPr>
          <a:xfrm>
            <a:off x="6992827" y="4419942"/>
            <a:ext cx="13325" cy="734852"/>
          </a:xfrm>
          <a:prstGeom prst="straightConnector1">
            <a:avLst/>
          </a:prstGeom>
          <a:ln>
            <a:solidFill>
              <a:schemeClr val="tx1"/>
            </a:solidFill>
            <a:tailEnd type="stealth" w="lg" len="lg"/>
          </a:ln>
          <a:effectLst/>
        </p:spPr>
        <p:style>
          <a:lnRef idx="2">
            <a:schemeClr val="accent1"/>
          </a:lnRef>
          <a:fillRef idx="0">
            <a:schemeClr val="accent1"/>
          </a:fillRef>
          <a:effectRef idx="1">
            <a:schemeClr val="accent1"/>
          </a:effectRef>
          <a:fontRef idx="minor">
            <a:schemeClr val="tx1"/>
          </a:fontRef>
        </p:style>
      </p:cxnSp>
      <p:cxnSp>
        <p:nvCxnSpPr>
          <p:cNvPr id="30" name="直線コネクタ 29">
            <a:extLst>
              <a:ext uri="{FF2B5EF4-FFF2-40B4-BE49-F238E27FC236}">
                <a16:creationId xmlns:a16="http://schemas.microsoft.com/office/drawing/2014/main" id="{BEB8EAB6-9E06-5C40-9548-EA20878F32A4}"/>
              </a:ext>
            </a:extLst>
          </p:cNvPr>
          <p:cNvCxnSpPr>
            <a:cxnSpLocks/>
          </p:cNvCxnSpPr>
          <p:nvPr/>
        </p:nvCxnSpPr>
        <p:spPr>
          <a:xfrm>
            <a:off x="4764823" y="3436481"/>
            <a:ext cx="3973249" cy="0"/>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32" name="直線コネクタ 31">
            <a:extLst>
              <a:ext uri="{FF2B5EF4-FFF2-40B4-BE49-F238E27FC236}">
                <a16:creationId xmlns:a16="http://schemas.microsoft.com/office/drawing/2014/main" id="{21A787B5-72F2-994D-8D56-EBFC70F35E2D}"/>
              </a:ext>
            </a:extLst>
          </p:cNvPr>
          <p:cNvCxnSpPr>
            <a:cxnSpLocks/>
          </p:cNvCxnSpPr>
          <p:nvPr/>
        </p:nvCxnSpPr>
        <p:spPr>
          <a:xfrm>
            <a:off x="4764823" y="4908552"/>
            <a:ext cx="3971303" cy="0"/>
          </a:xfrm>
          <a:prstGeom prst="line">
            <a:avLst/>
          </a:prstGeom>
          <a:ln w="50800">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33" name="テキスト ボックス 32">
            <a:extLst>
              <a:ext uri="{FF2B5EF4-FFF2-40B4-BE49-F238E27FC236}">
                <a16:creationId xmlns:a16="http://schemas.microsoft.com/office/drawing/2014/main" id="{2EF4F7E2-8E52-4A4D-92A3-1C914A517E0D}"/>
              </a:ext>
            </a:extLst>
          </p:cNvPr>
          <p:cNvSpPr txBox="1"/>
          <p:nvPr/>
        </p:nvSpPr>
        <p:spPr>
          <a:xfrm rot="5400000">
            <a:off x="4796214" y="3877147"/>
            <a:ext cx="671979" cy="369332"/>
          </a:xfrm>
          <a:prstGeom prst="rect">
            <a:avLst/>
          </a:prstGeom>
          <a:noFill/>
        </p:spPr>
        <p:txBody>
          <a:bodyPr wrap="none" rtlCol="0">
            <a:spAutoFit/>
          </a:bodyPr>
          <a:lstStyle/>
          <a:p>
            <a:r>
              <a:rPr kumimoji="1" lang="en-US" altLang="ja-JP" b="1" dirty="0">
                <a:solidFill>
                  <a:srgbClr val="00B0F0"/>
                </a:solidFill>
                <a:latin typeface="+mj-lt"/>
                <a:cs typeface="Calibri" panose="020F0502020204030204" pitchFamily="34" charset="0"/>
              </a:rPr>
              <a:t>KEK</a:t>
            </a:r>
            <a:endParaRPr kumimoji="1" lang="ja-JP" altLang="en-US" b="1">
              <a:solidFill>
                <a:srgbClr val="00B0F0"/>
              </a:solidFill>
              <a:latin typeface="+mj-lt"/>
              <a:cs typeface="Calibri" panose="020F0502020204030204" pitchFamily="34" charset="0"/>
            </a:endParaRPr>
          </a:p>
        </p:txBody>
      </p:sp>
      <p:sp>
        <p:nvSpPr>
          <p:cNvPr id="34" name="テキスト ボックス 33">
            <a:extLst>
              <a:ext uri="{FF2B5EF4-FFF2-40B4-BE49-F238E27FC236}">
                <a16:creationId xmlns:a16="http://schemas.microsoft.com/office/drawing/2014/main" id="{4DB5A50A-AC80-1446-83D0-FA0486098950}"/>
              </a:ext>
            </a:extLst>
          </p:cNvPr>
          <p:cNvSpPr txBox="1"/>
          <p:nvPr/>
        </p:nvSpPr>
        <p:spPr>
          <a:xfrm>
            <a:off x="2999296" y="4668085"/>
            <a:ext cx="1245341" cy="584775"/>
          </a:xfrm>
          <a:prstGeom prst="rect">
            <a:avLst/>
          </a:prstGeom>
          <a:noFill/>
        </p:spPr>
        <p:txBody>
          <a:bodyPr wrap="none" rtlCol="0">
            <a:spAutoFit/>
          </a:bodyPr>
          <a:lstStyle/>
          <a:p>
            <a:pPr algn="ctr"/>
            <a:r>
              <a:rPr kumimoji="1" lang="en-US" altLang="ja-JP" sz="1600" b="1" dirty="0">
                <a:latin typeface="Calibri" panose="020F0502020204030204" pitchFamily="34" charset="0"/>
                <a:cs typeface="Calibri" panose="020F0502020204030204" pitchFamily="34" charset="0"/>
              </a:rPr>
              <a:t>SSW</a:t>
            </a:r>
          </a:p>
          <a:p>
            <a:r>
              <a:rPr kumimoji="1" lang="en-US" altLang="ja-JP" sz="1600" b="1" dirty="0">
                <a:latin typeface="Calibri" panose="020F0502020204030204" pitchFamily="34" charset="0"/>
                <a:cs typeface="Calibri" panose="020F0502020204030204" pitchFamily="34" charset="0"/>
              </a:rPr>
              <a:t>Rotating coil</a:t>
            </a:r>
            <a:endParaRPr kumimoji="1" lang="ja-JP" altLang="en-US" sz="1600" b="1">
              <a:latin typeface="Calibri" panose="020F0502020204030204" pitchFamily="34" charset="0"/>
              <a:cs typeface="Calibri" panose="020F0502020204030204" pitchFamily="34" charset="0"/>
            </a:endParaRPr>
          </a:p>
        </p:txBody>
      </p:sp>
      <p:sp>
        <p:nvSpPr>
          <p:cNvPr id="35" name="テキスト ボックス 34">
            <a:extLst>
              <a:ext uri="{FF2B5EF4-FFF2-40B4-BE49-F238E27FC236}">
                <a16:creationId xmlns:a16="http://schemas.microsoft.com/office/drawing/2014/main" id="{E65BFCFE-D5EF-0146-9FBF-C88AFC0FB900}"/>
              </a:ext>
            </a:extLst>
          </p:cNvPr>
          <p:cNvSpPr txBox="1"/>
          <p:nvPr/>
        </p:nvSpPr>
        <p:spPr>
          <a:xfrm>
            <a:off x="7599371" y="3900527"/>
            <a:ext cx="1245341" cy="584775"/>
          </a:xfrm>
          <a:prstGeom prst="rect">
            <a:avLst/>
          </a:prstGeom>
          <a:noFill/>
        </p:spPr>
        <p:txBody>
          <a:bodyPr wrap="none" rtlCol="0">
            <a:spAutoFit/>
          </a:bodyPr>
          <a:lstStyle/>
          <a:p>
            <a:pPr algn="ctr"/>
            <a:r>
              <a:rPr kumimoji="1" lang="en-US" altLang="ja-JP" sz="1600" b="1" dirty="0">
                <a:latin typeface="Calibri" panose="020F0502020204030204" pitchFamily="34" charset="0"/>
                <a:cs typeface="Calibri" panose="020F0502020204030204" pitchFamily="34" charset="0"/>
              </a:rPr>
              <a:t>SSW</a:t>
            </a:r>
          </a:p>
          <a:p>
            <a:pPr algn="ctr"/>
            <a:r>
              <a:rPr kumimoji="1" lang="en-US" altLang="ja-JP" sz="1600" b="1" dirty="0">
                <a:latin typeface="Calibri" panose="020F0502020204030204" pitchFamily="34" charset="0"/>
                <a:cs typeface="Calibri" panose="020F0502020204030204" pitchFamily="34" charset="0"/>
              </a:rPr>
              <a:t>Rotating coil</a:t>
            </a:r>
            <a:endParaRPr kumimoji="1" lang="ja-JP" altLang="en-US" sz="1600" b="1">
              <a:latin typeface="Calibri" panose="020F0502020204030204" pitchFamily="34" charset="0"/>
              <a:cs typeface="Calibri" panose="020F0502020204030204" pitchFamily="34" charset="0"/>
            </a:endParaRPr>
          </a:p>
        </p:txBody>
      </p:sp>
      <p:sp>
        <p:nvSpPr>
          <p:cNvPr id="38" name="テキスト ボックス 37">
            <a:extLst>
              <a:ext uri="{FF2B5EF4-FFF2-40B4-BE49-F238E27FC236}">
                <a16:creationId xmlns:a16="http://schemas.microsoft.com/office/drawing/2014/main" id="{8D30FE34-2834-ED4D-AC2F-CEB4D8953785}"/>
              </a:ext>
            </a:extLst>
          </p:cNvPr>
          <p:cNvSpPr txBox="1"/>
          <p:nvPr/>
        </p:nvSpPr>
        <p:spPr>
          <a:xfrm>
            <a:off x="418241" y="1840907"/>
            <a:ext cx="957100" cy="830997"/>
          </a:xfrm>
          <a:prstGeom prst="rect">
            <a:avLst/>
          </a:prstGeom>
          <a:noFill/>
        </p:spPr>
        <p:txBody>
          <a:bodyPr wrap="square" rtlCol="0">
            <a:spAutoFit/>
          </a:bodyPr>
          <a:lstStyle/>
          <a:p>
            <a:r>
              <a:rPr kumimoji="1" lang="en-US" altLang="ja-JP" sz="1600" b="1" dirty="0">
                <a:solidFill>
                  <a:srgbClr val="FF0000"/>
                </a:solidFill>
              </a:rPr>
              <a:t>D1 Yoked Magnet</a:t>
            </a:r>
            <a:endParaRPr kumimoji="1" lang="ja-JP" altLang="en-US" sz="1600" b="1">
              <a:solidFill>
                <a:srgbClr val="FF0000"/>
              </a:solidFill>
            </a:endParaRPr>
          </a:p>
        </p:txBody>
      </p:sp>
      <p:sp>
        <p:nvSpPr>
          <p:cNvPr id="42" name="テキスト ボックス 41">
            <a:extLst>
              <a:ext uri="{FF2B5EF4-FFF2-40B4-BE49-F238E27FC236}">
                <a16:creationId xmlns:a16="http://schemas.microsoft.com/office/drawing/2014/main" id="{635ADE23-E7BE-524D-8C6F-E8C4D0F639CE}"/>
              </a:ext>
            </a:extLst>
          </p:cNvPr>
          <p:cNvSpPr txBox="1"/>
          <p:nvPr/>
        </p:nvSpPr>
        <p:spPr>
          <a:xfrm rot="5400000">
            <a:off x="4457129" y="2129871"/>
            <a:ext cx="1103700" cy="369332"/>
          </a:xfrm>
          <a:prstGeom prst="rect">
            <a:avLst/>
          </a:prstGeom>
          <a:noFill/>
        </p:spPr>
        <p:txBody>
          <a:bodyPr wrap="none" rtlCol="0">
            <a:spAutoFit/>
          </a:bodyPr>
          <a:lstStyle/>
          <a:p>
            <a:r>
              <a:rPr lang="en-US" altLang="ja-JP" b="1" dirty="0">
                <a:solidFill>
                  <a:srgbClr val="FF0000"/>
                </a:solidFill>
                <a:cs typeface="Calibri" panose="020F0502020204030204" pitchFamily="34" charset="0"/>
              </a:rPr>
              <a:t>HITACHI</a:t>
            </a:r>
          </a:p>
        </p:txBody>
      </p:sp>
      <p:sp>
        <p:nvSpPr>
          <p:cNvPr id="43" name="テキスト ボックス 42">
            <a:extLst>
              <a:ext uri="{FF2B5EF4-FFF2-40B4-BE49-F238E27FC236}">
                <a16:creationId xmlns:a16="http://schemas.microsoft.com/office/drawing/2014/main" id="{E04D6944-D178-5D48-A1EA-95783C9CED3C}"/>
              </a:ext>
            </a:extLst>
          </p:cNvPr>
          <p:cNvSpPr txBox="1"/>
          <p:nvPr/>
        </p:nvSpPr>
        <p:spPr>
          <a:xfrm>
            <a:off x="6514794" y="5547265"/>
            <a:ext cx="2146742" cy="646331"/>
          </a:xfrm>
          <a:prstGeom prst="rect">
            <a:avLst/>
          </a:prstGeom>
          <a:noFill/>
        </p:spPr>
        <p:txBody>
          <a:bodyPr wrap="none" rtlCol="0">
            <a:spAutoFit/>
          </a:bodyPr>
          <a:lstStyle/>
          <a:p>
            <a:r>
              <a:rPr kumimoji="1" lang="en-US" altLang="ja-JP" dirty="0" err="1"/>
              <a:t>Cryostating</a:t>
            </a:r>
            <a:endParaRPr kumimoji="1" lang="en-US" altLang="ja-JP" dirty="0"/>
          </a:p>
          <a:p>
            <a:r>
              <a:rPr kumimoji="1" lang="en-US" altLang="ja-JP" dirty="0"/>
              <a:t>Horizontal cold test</a:t>
            </a:r>
            <a:endParaRPr kumimoji="1" lang="ja-JP" altLang="en-US"/>
          </a:p>
        </p:txBody>
      </p:sp>
      <p:sp>
        <p:nvSpPr>
          <p:cNvPr id="44" name="テキスト ボックス 43">
            <a:extLst>
              <a:ext uri="{FF2B5EF4-FFF2-40B4-BE49-F238E27FC236}">
                <a16:creationId xmlns:a16="http://schemas.microsoft.com/office/drawing/2014/main" id="{407440F0-4EEC-4047-B210-5B651603633A}"/>
              </a:ext>
            </a:extLst>
          </p:cNvPr>
          <p:cNvSpPr txBox="1"/>
          <p:nvPr/>
        </p:nvSpPr>
        <p:spPr>
          <a:xfrm rot="5400000">
            <a:off x="4748423" y="5265862"/>
            <a:ext cx="838691" cy="369332"/>
          </a:xfrm>
          <a:prstGeom prst="rect">
            <a:avLst/>
          </a:prstGeom>
          <a:noFill/>
        </p:spPr>
        <p:txBody>
          <a:bodyPr wrap="none" rtlCol="0">
            <a:spAutoFit/>
          </a:bodyPr>
          <a:lstStyle/>
          <a:p>
            <a:r>
              <a:rPr kumimoji="1" lang="en-US" altLang="ja-JP" b="1" dirty="0">
                <a:solidFill>
                  <a:srgbClr val="00B050"/>
                </a:solidFill>
                <a:latin typeface="+mj-lt"/>
              </a:rPr>
              <a:t>CERN</a:t>
            </a:r>
            <a:endParaRPr kumimoji="1" lang="ja-JP" altLang="en-US" b="1">
              <a:solidFill>
                <a:srgbClr val="00B050"/>
              </a:solidFill>
              <a:latin typeface="+mj-lt"/>
            </a:endParaRPr>
          </a:p>
        </p:txBody>
      </p:sp>
      <p:sp>
        <p:nvSpPr>
          <p:cNvPr id="47" name="タイトル 1">
            <a:extLst>
              <a:ext uri="{FF2B5EF4-FFF2-40B4-BE49-F238E27FC236}">
                <a16:creationId xmlns:a16="http://schemas.microsoft.com/office/drawing/2014/main" id="{9B4BA3A4-B225-464C-AC11-CB8B6CFA1F42}"/>
              </a:ext>
            </a:extLst>
          </p:cNvPr>
          <p:cNvSpPr txBox="1">
            <a:spLocks/>
          </p:cNvSpPr>
          <p:nvPr/>
        </p:nvSpPr>
        <p:spPr>
          <a:xfrm>
            <a:off x="577669" y="1785"/>
            <a:ext cx="7920000" cy="497290"/>
          </a:xfrm>
          <a:prstGeom prst="rect">
            <a:avLst/>
          </a:prstGeom>
        </p:spPr>
        <p:txBody>
          <a:bodyPr vert="horz" lIns="0" tIns="0" rIns="0" bIns="0" rtlCol="0" anchor="ctr" anchorCtr="1">
            <a:noAutofit/>
          </a:bodyPr>
          <a:lstStyle>
            <a:lvl1pPr algn="ctr" defTabSz="457200" rtl="0" eaLnBrk="1" latinLnBrk="0" hangingPunct="1">
              <a:spcBef>
                <a:spcPct val="0"/>
              </a:spcBef>
              <a:buNone/>
              <a:defRPr kumimoji="1" sz="2800" b="1" kern="1200">
                <a:solidFill>
                  <a:schemeClr val="bg2"/>
                </a:solidFill>
                <a:latin typeface="+mj-lt"/>
                <a:ea typeface="+mj-ea"/>
                <a:cs typeface="+mj-cs"/>
              </a:defRPr>
            </a:lvl1pPr>
          </a:lstStyle>
          <a:p>
            <a:r>
              <a:rPr lang="en-US" altLang="ja-JP"/>
              <a:t>Flow of D1 Cold Mass Production</a:t>
            </a:r>
            <a:endParaRPr lang="ja-JP" altLang="en-US"/>
          </a:p>
        </p:txBody>
      </p:sp>
      <p:sp>
        <p:nvSpPr>
          <p:cNvPr id="49" name="テキスト ボックス 48">
            <a:extLst>
              <a:ext uri="{FF2B5EF4-FFF2-40B4-BE49-F238E27FC236}">
                <a16:creationId xmlns:a16="http://schemas.microsoft.com/office/drawing/2014/main" id="{5CFF5273-4A55-BC4C-8FE2-E3759ADB411D}"/>
              </a:ext>
            </a:extLst>
          </p:cNvPr>
          <p:cNvSpPr txBox="1"/>
          <p:nvPr/>
        </p:nvSpPr>
        <p:spPr>
          <a:xfrm>
            <a:off x="1914031" y="533402"/>
            <a:ext cx="2152320" cy="338554"/>
          </a:xfrm>
          <a:prstGeom prst="rect">
            <a:avLst/>
          </a:prstGeom>
          <a:noFill/>
          <a:ln w="28575">
            <a:solidFill>
              <a:srgbClr val="0070C0"/>
            </a:solidFill>
          </a:ln>
        </p:spPr>
        <p:txBody>
          <a:bodyPr wrap="none" rtlCol="0">
            <a:spAutoFit/>
          </a:bodyPr>
          <a:lstStyle/>
          <a:p>
            <a:r>
              <a:rPr kumimoji="1" lang="en-US" altLang="ja-JP" sz="1600" b="1" i="1" dirty="0">
                <a:solidFill>
                  <a:srgbClr val="0070C0"/>
                </a:solidFill>
              </a:rPr>
              <a:t>PV: Pressure Vessel</a:t>
            </a:r>
            <a:endParaRPr kumimoji="1" lang="ja-JP" altLang="en-US" sz="1600" b="1" i="1">
              <a:solidFill>
                <a:srgbClr val="0070C0"/>
              </a:solidFill>
            </a:endParaRPr>
          </a:p>
        </p:txBody>
      </p:sp>
      <p:sp>
        <p:nvSpPr>
          <p:cNvPr id="2" name="左中かっこ 1">
            <a:extLst>
              <a:ext uri="{FF2B5EF4-FFF2-40B4-BE49-F238E27FC236}">
                <a16:creationId xmlns:a16="http://schemas.microsoft.com/office/drawing/2014/main" id="{749D4130-88F2-AC40-9C55-BF26FECE5D89}"/>
              </a:ext>
            </a:extLst>
          </p:cNvPr>
          <p:cNvSpPr/>
          <p:nvPr/>
        </p:nvSpPr>
        <p:spPr>
          <a:xfrm>
            <a:off x="1248535" y="1450539"/>
            <a:ext cx="209930" cy="1527856"/>
          </a:xfrm>
          <a:prstGeom prst="leftBrace">
            <a:avLst/>
          </a:prstGeom>
          <a:ln w="12700">
            <a:solidFill>
              <a:srgbClr val="FF000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3" name="正方形/長方形 2">
            <a:extLst>
              <a:ext uri="{FF2B5EF4-FFF2-40B4-BE49-F238E27FC236}">
                <a16:creationId xmlns:a16="http://schemas.microsoft.com/office/drawing/2014/main" id="{DC25536B-053C-EC4F-94D4-AA7DB3CEB599}"/>
              </a:ext>
            </a:extLst>
          </p:cNvPr>
          <p:cNvSpPr/>
          <p:nvPr/>
        </p:nvSpPr>
        <p:spPr>
          <a:xfrm>
            <a:off x="5452303" y="871956"/>
            <a:ext cx="3079697" cy="1218917"/>
          </a:xfrm>
          <a:prstGeom prst="rect">
            <a:avLst/>
          </a:prstGeom>
          <a:no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A41E0903-CBE9-3A48-84F7-239F21F60F61}"/>
              </a:ext>
            </a:extLst>
          </p:cNvPr>
          <p:cNvSpPr/>
          <p:nvPr/>
        </p:nvSpPr>
        <p:spPr>
          <a:xfrm>
            <a:off x="986654" y="3109320"/>
            <a:ext cx="2902503" cy="1076866"/>
          </a:xfrm>
          <a:prstGeom prst="rect">
            <a:avLst/>
          </a:prstGeom>
          <a:no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7" name="正方形/長方形 56">
            <a:extLst>
              <a:ext uri="{FF2B5EF4-FFF2-40B4-BE49-F238E27FC236}">
                <a16:creationId xmlns:a16="http://schemas.microsoft.com/office/drawing/2014/main" id="{BEF9FFAE-2A03-B744-8B09-93801CB22A6D}"/>
              </a:ext>
            </a:extLst>
          </p:cNvPr>
          <p:cNvSpPr/>
          <p:nvPr/>
        </p:nvSpPr>
        <p:spPr>
          <a:xfrm>
            <a:off x="-3235" y="12832"/>
            <a:ext cx="9147236" cy="6845167"/>
          </a:xfrm>
          <a:prstGeom prst="rect">
            <a:avLst/>
          </a:prstGeom>
          <a:solidFill>
            <a:schemeClr val="bg1">
              <a:alpha val="8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8" name="テキスト ボックス 57">
            <a:extLst>
              <a:ext uri="{FF2B5EF4-FFF2-40B4-BE49-F238E27FC236}">
                <a16:creationId xmlns:a16="http://schemas.microsoft.com/office/drawing/2014/main" id="{CC10445D-466A-BC4F-9DDF-773289B06493}"/>
              </a:ext>
            </a:extLst>
          </p:cNvPr>
          <p:cNvSpPr txBox="1"/>
          <p:nvPr/>
        </p:nvSpPr>
        <p:spPr>
          <a:xfrm>
            <a:off x="801216" y="1004830"/>
            <a:ext cx="7795724" cy="830997"/>
          </a:xfrm>
          <a:prstGeom prst="rect">
            <a:avLst/>
          </a:prstGeom>
          <a:noFill/>
        </p:spPr>
        <p:txBody>
          <a:bodyPr wrap="none" rtlCol="0">
            <a:spAutoFit/>
          </a:bodyPr>
          <a:lstStyle/>
          <a:p>
            <a:r>
              <a:rPr kumimoji="1" lang="en-US" altLang="ja-JP" sz="2400" dirty="0">
                <a:solidFill>
                  <a:srgbClr val="0070C0"/>
                </a:solidFill>
              </a:rPr>
              <a:t>D1 magnet after process ”4” for vertical cold test at KEK</a:t>
            </a:r>
          </a:p>
          <a:p>
            <a:r>
              <a:rPr kumimoji="1" lang="en-US" altLang="ja-JP" sz="2400" dirty="0">
                <a:solidFill>
                  <a:srgbClr val="0070C0"/>
                </a:solidFill>
              </a:rPr>
              <a:t>=Yoked magnet w/ shell, end-ring, cap</a:t>
            </a:r>
            <a:endParaRPr kumimoji="1" lang="ja-JP" altLang="en-US" sz="2400">
              <a:solidFill>
                <a:srgbClr val="0070C0"/>
              </a:solidFill>
            </a:endParaRPr>
          </a:p>
        </p:txBody>
      </p:sp>
      <p:sp>
        <p:nvSpPr>
          <p:cNvPr id="59" name="テキスト ボックス 58">
            <a:extLst>
              <a:ext uri="{FF2B5EF4-FFF2-40B4-BE49-F238E27FC236}">
                <a16:creationId xmlns:a16="http://schemas.microsoft.com/office/drawing/2014/main" id="{E43C2604-0254-204F-A7BD-BA7DDEF999F7}"/>
              </a:ext>
            </a:extLst>
          </p:cNvPr>
          <p:cNvSpPr txBox="1"/>
          <p:nvPr/>
        </p:nvSpPr>
        <p:spPr>
          <a:xfrm>
            <a:off x="750717" y="3665718"/>
            <a:ext cx="7954422" cy="461665"/>
          </a:xfrm>
          <a:prstGeom prst="rect">
            <a:avLst/>
          </a:prstGeom>
          <a:solidFill>
            <a:schemeClr val="bg1"/>
          </a:solidFill>
        </p:spPr>
        <p:txBody>
          <a:bodyPr wrap="none" rtlCol="0">
            <a:spAutoFit/>
          </a:bodyPr>
          <a:lstStyle/>
          <a:p>
            <a:r>
              <a:rPr kumimoji="1" lang="en-US" altLang="ja-JP" sz="2400" dirty="0">
                <a:solidFill>
                  <a:srgbClr val="0070C0"/>
                </a:solidFill>
              </a:rPr>
              <a:t>D1 cold mass after process ”5” as a deliverable to CERN</a:t>
            </a:r>
            <a:endParaRPr kumimoji="1" lang="ja-JP" altLang="en-US" sz="2400">
              <a:solidFill>
                <a:srgbClr val="0070C0"/>
              </a:solidFill>
            </a:endParaRPr>
          </a:p>
        </p:txBody>
      </p:sp>
      <p:pic>
        <p:nvPicPr>
          <p:cNvPr id="60" name="図 59">
            <a:extLst>
              <a:ext uri="{FF2B5EF4-FFF2-40B4-BE49-F238E27FC236}">
                <a16:creationId xmlns:a16="http://schemas.microsoft.com/office/drawing/2014/main" id="{DDF89032-F297-4949-AF44-D7661286BD6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342187" y="1913349"/>
            <a:ext cx="7155481" cy="847862"/>
          </a:xfrm>
          <a:prstGeom prst="rect">
            <a:avLst/>
          </a:prstGeom>
        </p:spPr>
      </p:pic>
      <p:pic>
        <p:nvPicPr>
          <p:cNvPr id="61" name="図 60">
            <a:extLst>
              <a:ext uri="{FF2B5EF4-FFF2-40B4-BE49-F238E27FC236}">
                <a16:creationId xmlns:a16="http://schemas.microsoft.com/office/drawing/2014/main" id="{FFBFD8F5-BB59-4441-9B6C-9FDBF1352333}"/>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43656" y="4074999"/>
            <a:ext cx="8613485" cy="977361"/>
          </a:xfrm>
          <a:prstGeom prst="rect">
            <a:avLst/>
          </a:prstGeom>
        </p:spPr>
      </p:pic>
    </p:spTree>
    <p:extLst>
      <p:ext uri="{BB962C8B-B14F-4D97-AF65-F5344CB8AC3E}">
        <p14:creationId xmlns:p14="http://schemas.microsoft.com/office/powerpoint/2010/main" val="3041768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FAB8D5-67E6-7844-AC71-C7567AB63DE6}"/>
              </a:ext>
            </a:extLst>
          </p:cNvPr>
          <p:cNvSpPr>
            <a:spLocks noGrp="1"/>
          </p:cNvSpPr>
          <p:nvPr>
            <p:ph type="title"/>
          </p:nvPr>
        </p:nvSpPr>
        <p:spPr>
          <a:xfrm>
            <a:off x="513388" y="-137668"/>
            <a:ext cx="7920000" cy="720000"/>
          </a:xfrm>
        </p:spPr>
        <p:txBody>
          <a:bodyPr/>
          <a:lstStyle/>
          <a:p>
            <a:r>
              <a:rPr kumimoji="1" lang="en-US" altLang="ja-JP" dirty="0"/>
              <a:t>Organization: KEK, CERN, HITACHI</a:t>
            </a:r>
            <a:endParaRPr kumimoji="1" lang="ja-JP" altLang="en-US"/>
          </a:p>
        </p:txBody>
      </p:sp>
      <p:sp>
        <p:nvSpPr>
          <p:cNvPr id="4" name="フッター プレースホルダー 3">
            <a:extLst>
              <a:ext uri="{FF2B5EF4-FFF2-40B4-BE49-F238E27FC236}">
                <a16:creationId xmlns:a16="http://schemas.microsoft.com/office/drawing/2014/main" id="{6511CED5-C44F-1748-A5C3-9EAD375267B0}"/>
              </a:ext>
            </a:extLst>
          </p:cNvPr>
          <p:cNvSpPr>
            <a:spLocks noGrp="1"/>
          </p:cNvSpPr>
          <p:nvPr>
            <p:ph type="ftr" sz="quarter" idx="11"/>
          </p:nvPr>
        </p:nvSpPr>
        <p:spPr>
          <a:xfrm>
            <a:off x="1506071" y="6356350"/>
            <a:ext cx="7025929" cy="360000"/>
          </a:xfrm>
        </p:spPr>
        <p:txBody>
          <a:bodyPr/>
          <a:lstStyle/>
          <a:p>
            <a:r>
              <a:rPr lang="en-US" noProof="0"/>
              <a:t>D1 Update, T. Nakamoto, KEK</a:t>
            </a:r>
            <a:endParaRPr lang="en-GB" noProof="0" dirty="0"/>
          </a:p>
        </p:txBody>
      </p:sp>
      <p:sp>
        <p:nvSpPr>
          <p:cNvPr id="5" name="スライド番号プレースホルダー 4">
            <a:extLst>
              <a:ext uri="{FF2B5EF4-FFF2-40B4-BE49-F238E27FC236}">
                <a16:creationId xmlns:a16="http://schemas.microsoft.com/office/drawing/2014/main" id="{2557936C-88E4-A44F-A738-9BE2DA58AC02}"/>
              </a:ext>
            </a:extLst>
          </p:cNvPr>
          <p:cNvSpPr>
            <a:spLocks noGrp="1"/>
          </p:cNvSpPr>
          <p:nvPr>
            <p:ph type="sldNum" sz="quarter" idx="12"/>
          </p:nvPr>
        </p:nvSpPr>
        <p:spPr/>
        <p:txBody>
          <a:bodyPr/>
          <a:lstStyle/>
          <a:p>
            <a:fld id="{BFDCA1C4-9514-7B4F-976F-D92F7E296653}" type="slidenum">
              <a:rPr lang="fr-FR" smtClean="0"/>
              <a:pPr/>
              <a:t>34</a:t>
            </a:fld>
            <a:endParaRPr lang="fr-FR"/>
          </a:p>
        </p:txBody>
      </p:sp>
      <p:sp>
        <p:nvSpPr>
          <p:cNvPr id="7" name="テキスト ボックス 6">
            <a:extLst>
              <a:ext uri="{FF2B5EF4-FFF2-40B4-BE49-F238E27FC236}">
                <a16:creationId xmlns:a16="http://schemas.microsoft.com/office/drawing/2014/main" id="{433FB80F-D941-124C-BC94-AF5B8ADCD6BB}"/>
              </a:ext>
            </a:extLst>
          </p:cNvPr>
          <p:cNvSpPr txBox="1"/>
          <p:nvPr/>
        </p:nvSpPr>
        <p:spPr>
          <a:xfrm>
            <a:off x="3633281" y="630385"/>
            <a:ext cx="1877437" cy="584775"/>
          </a:xfrm>
          <a:prstGeom prst="rect">
            <a:avLst/>
          </a:prstGeom>
          <a:noFill/>
          <a:ln w="28575">
            <a:solidFill>
              <a:srgbClr val="0070C0"/>
            </a:solidFill>
          </a:ln>
        </p:spPr>
        <p:txBody>
          <a:bodyPr wrap="none" rtlCol="0">
            <a:spAutoFit/>
          </a:bodyPr>
          <a:lstStyle/>
          <a:p>
            <a:r>
              <a:rPr kumimoji="1" lang="en-US" altLang="ja-JP" dirty="0"/>
              <a:t>Project Manager</a:t>
            </a:r>
          </a:p>
          <a:p>
            <a:r>
              <a:rPr kumimoji="1" lang="en-US" altLang="ja-JP" sz="1400" dirty="0"/>
              <a:t>T. Nakamoto</a:t>
            </a:r>
            <a:endParaRPr kumimoji="1" lang="ja-JP" altLang="en-US" sz="1400"/>
          </a:p>
        </p:txBody>
      </p:sp>
      <p:sp>
        <p:nvSpPr>
          <p:cNvPr id="8" name="テキスト ボックス 7">
            <a:extLst>
              <a:ext uri="{FF2B5EF4-FFF2-40B4-BE49-F238E27FC236}">
                <a16:creationId xmlns:a16="http://schemas.microsoft.com/office/drawing/2014/main" id="{37F319E4-A367-2C41-B2E7-20E298BB0ACC}"/>
              </a:ext>
            </a:extLst>
          </p:cNvPr>
          <p:cNvSpPr txBox="1"/>
          <p:nvPr/>
        </p:nvSpPr>
        <p:spPr>
          <a:xfrm>
            <a:off x="917841" y="1507827"/>
            <a:ext cx="2205317" cy="861774"/>
          </a:xfrm>
          <a:prstGeom prst="rect">
            <a:avLst/>
          </a:prstGeom>
          <a:noFill/>
          <a:ln w="28575">
            <a:solidFill>
              <a:srgbClr val="0070C0"/>
            </a:solidFill>
          </a:ln>
        </p:spPr>
        <p:txBody>
          <a:bodyPr wrap="square" rtlCol="0">
            <a:spAutoFit/>
          </a:bodyPr>
          <a:lstStyle/>
          <a:p>
            <a:r>
              <a:rPr kumimoji="1" lang="en-US" altLang="ja-JP" dirty="0"/>
              <a:t>Head of Cryogenics Science Center</a:t>
            </a:r>
          </a:p>
          <a:p>
            <a:r>
              <a:rPr kumimoji="1" lang="en-US" altLang="ja-JP" sz="1400" dirty="0"/>
              <a:t>T. </a:t>
            </a:r>
            <a:r>
              <a:rPr kumimoji="1" lang="en-US" altLang="ja-JP" sz="1400" dirty="0" err="1"/>
              <a:t>Ogitsu</a:t>
            </a:r>
            <a:endParaRPr kumimoji="1" lang="ja-JP" altLang="en-US" sz="1400"/>
          </a:p>
        </p:txBody>
      </p:sp>
      <p:sp>
        <p:nvSpPr>
          <p:cNvPr id="9" name="テキスト ボックス 8">
            <a:extLst>
              <a:ext uri="{FF2B5EF4-FFF2-40B4-BE49-F238E27FC236}">
                <a16:creationId xmlns:a16="http://schemas.microsoft.com/office/drawing/2014/main" id="{D9682F26-82BA-3147-AA6B-656E98071586}"/>
              </a:ext>
            </a:extLst>
          </p:cNvPr>
          <p:cNvSpPr txBox="1"/>
          <p:nvPr/>
        </p:nvSpPr>
        <p:spPr>
          <a:xfrm>
            <a:off x="281895" y="3402691"/>
            <a:ext cx="1527085" cy="584775"/>
          </a:xfrm>
          <a:prstGeom prst="rect">
            <a:avLst/>
          </a:prstGeom>
          <a:noFill/>
          <a:ln w="28575">
            <a:solidFill>
              <a:srgbClr val="0070C0"/>
            </a:solidFill>
          </a:ln>
        </p:spPr>
        <p:txBody>
          <a:bodyPr wrap="none" rtlCol="0">
            <a:spAutoFit/>
          </a:bodyPr>
          <a:lstStyle/>
          <a:p>
            <a:r>
              <a:rPr kumimoji="1" lang="en-US" altLang="ja-JP" dirty="0"/>
              <a:t>Design Team</a:t>
            </a:r>
          </a:p>
          <a:p>
            <a:r>
              <a:rPr kumimoji="1" lang="en-US" altLang="ja-JP" sz="1400" dirty="0"/>
              <a:t>M. Sugano</a:t>
            </a:r>
            <a:endParaRPr kumimoji="1" lang="ja-JP" altLang="en-US" sz="1400"/>
          </a:p>
        </p:txBody>
      </p:sp>
      <p:sp>
        <p:nvSpPr>
          <p:cNvPr id="10" name="テキスト ボックス 9">
            <a:extLst>
              <a:ext uri="{FF2B5EF4-FFF2-40B4-BE49-F238E27FC236}">
                <a16:creationId xmlns:a16="http://schemas.microsoft.com/office/drawing/2014/main" id="{6868376E-6031-FF4F-B685-FE5187476863}"/>
              </a:ext>
            </a:extLst>
          </p:cNvPr>
          <p:cNvSpPr txBox="1"/>
          <p:nvPr/>
        </p:nvSpPr>
        <p:spPr>
          <a:xfrm>
            <a:off x="2138390" y="3394971"/>
            <a:ext cx="2334998" cy="584775"/>
          </a:xfrm>
          <a:prstGeom prst="rect">
            <a:avLst/>
          </a:prstGeom>
          <a:noFill/>
          <a:ln w="28575">
            <a:solidFill>
              <a:srgbClr val="0070C0"/>
            </a:solidFill>
          </a:ln>
        </p:spPr>
        <p:txBody>
          <a:bodyPr wrap="none" rtlCol="0">
            <a:spAutoFit/>
          </a:bodyPr>
          <a:lstStyle/>
          <a:p>
            <a:r>
              <a:rPr kumimoji="1" lang="en-US" altLang="ja-JP" dirty="0"/>
              <a:t>Quality Control Team</a:t>
            </a:r>
          </a:p>
          <a:p>
            <a:r>
              <a:rPr kumimoji="1" lang="en-US" altLang="ja-JP" sz="1400" dirty="0"/>
              <a:t>T. Nakamoto</a:t>
            </a:r>
            <a:endParaRPr kumimoji="1" lang="ja-JP" altLang="en-US" sz="1400"/>
          </a:p>
        </p:txBody>
      </p:sp>
      <p:sp>
        <p:nvSpPr>
          <p:cNvPr id="11" name="テキスト ボックス 10">
            <a:extLst>
              <a:ext uri="{FF2B5EF4-FFF2-40B4-BE49-F238E27FC236}">
                <a16:creationId xmlns:a16="http://schemas.microsoft.com/office/drawing/2014/main" id="{60E9727B-3E31-1B4B-B351-373B43BE618C}"/>
              </a:ext>
            </a:extLst>
          </p:cNvPr>
          <p:cNvSpPr txBox="1"/>
          <p:nvPr/>
        </p:nvSpPr>
        <p:spPr>
          <a:xfrm>
            <a:off x="7514956" y="3394970"/>
            <a:ext cx="1232197" cy="584775"/>
          </a:xfrm>
          <a:prstGeom prst="rect">
            <a:avLst/>
          </a:prstGeom>
          <a:noFill/>
          <a:ln w="28575">
            <a:solidFill>
              <a:srgbClr val="0070C0"/>
            </a:solidFill>
          </a:ln>
        </p:spPr>
        <p:txBody>
          <a:bodyPr wrap="none" rtlCol="0">
            <a:spAutoFit/>
          </a:bodyPr>
          <a:lstStyle/>
          <a:p>
            <a:r>
              <a:rPr kumimoji="1" lang="en-US" altLang="ja-JP" dirty="0"/>
              <a:t>Test Team</a:t>
            </a:r>
          </a:p>
          <a:p>
            <a:r>
              <a:rPr kumimoji="1" lang="en-US" altLang="ja-JP" sz="1400" dirty="0"/>
              <a:t>K. Suzuki</a:t>
            </a:r>
            <a:endParaRPr kumimoji="1" lang="ja-JP" altLang="en-US" sz="1400"/>
          </a:p>
        </p:txBody>
      </p:sp>
      <p:sp>
        <p:nvSpPr>
          <p:cNvPr id="12" name="テキスト ボックス 11">
            <a:extLst>
              <a:ext uri="{FF2B5EF4-FFF2-40B4-BE49-F238E27FC236}">
                <a16:creationId xmlns:a16="http://schemas.microsoft.com/office/drawing/2014/main" id="{AA7D498B-156F-D146-8A0D-033308851BA0}"/>
              </a:ext>
            </a:extLst>
          </p:cNvPr>
          <p:cNvSpPr txBox="1"/>
          <p:nvPr/>
        </p:nvSpPr>
        <p:spPr>
          <a:xfrm>
            <a:off x="5019035" y="3514351"/>
            <a:ext cx="1890261" cy="369332"/>
          </a:xfrm>
          <a:prstGeom prst="rect">
            <a:avLst/>
          </a:prstGeom>
          <a:noFill/>
          <a:ln w="28575">
            <a:solidFill>
              <a:srgbClr val="0070C0"/>
            </a:solidFill>
          </a:ln>
        </p:spPr>
        <p:txBody>
          <a:bodyPr wrap="none" rtlCol="0">
            <a:spAutoFit/>
          </a:bodyPr>
          <a:lstStyle/>
          <a:p>
            <a:r>
              <a:rPr kumimoji="1" lang="en-US" altLang="ja-JP" dirty="0"/>
              <a:t>Contract Section</a:t>
            </a:r>
            <a:endParaRPr kumimoji="1" lang="ja-JP" altLang="en-US"/>
          </a:p>
        </p:txBody>
      </p:sp>
      <p:sp>
        <p:nvSpPr>
          <p:cNvPr id="13" name="テキスト ボックス 12">
            <a:extLst>
              <a:ext uri="{FF2B5EF4-FFF2-40B4-BE49-F238E27FC236}">
                <a16:creationId xmlns:a16="http://schemas.microsoft.com/office/drawing/2014/main" id="{2516971D-46CF-1E46-A14B-7860FCDEAB32}"/>
              </a:ext>
            </a:extLst>
          </p:cNvPr>
          <p:cNvSpPr txBox="1"/>
          <p:nvPr/>
        </p:nvSpPr>
        <p:spPr>
          <a:xfrm>
            <a:off x="4630049" y="5340686"/>
            <a:ext cx="2668231" cy="1077218"/>
          </a:xfrm>
          <a:prstGeom prst="rect">
            <a:avLst/>
          </a:prstGeom>
          <a:noFill/>
          <a:ln w="28575">
            <a:solidFill>
              <a:srgbClr val="FF0000"/>
            </a:solidFill>
          </a:ln>
        </p:spPr>
        <p:txBody>
          <a:bodyPr wrap="none" rtlCol="0">
            <a:spAutoFit/>
          </a:bodyPr>
          <a:lstStyle/>
          <a:p>
            <a:r>
              <a:rPr kumimoji="1" lang="en-US" altLang="ja-JP" dirty="0"/>
              <a:t>Manufacturer (HITACHI)</a:t>
            </a:r>
          </a:p>
          <a:p>
            <a:r>
              <a:rPr kumimoji="1" lang="en-US" altLang="ja-JP" sz="1400" dirty="0"/>
              <a:t>	A. </a:t>
            </a:r>
            <a:r>
              <a:rPr kumimoji="1" lang="en-US" altLang="ja-JP" sz="1400" dirty="0" err="1"/>
              <a:t>Horikoshi</a:t>
            </a:r>
            <a:r>
              <a:rPr kumimoji="1" lang="en-US" altLang="ja-JP" sz="1400" dirty="0"/>
              <a:t> (PM)</a:t>
            </a:r>
          </a:p>
          <a:p>
            <a:r>
              <a:rPr kumimoji="1" lang="en-US" altLang="ja-JP" sz="1400" dirty="0"/>
              <a:t>	T. Chiba (GL)</a:t>
            </a:r>
          </a:p>
          <a:p>
            <a:r>
              <a:rPr kumimoji="1" lang="en-US" altLang="ja-JP" dirty="0"/>
              <a:t>Outside supplier</a:t>
            </a:r>
            <a:endParaRPr kumimoji="1" lang="ja-JP" altLang="en-US"/>
          </a:p>
        </p:txBody>
      </p:sp>
      <p:cxnSp>
        <p:nvCxnSpPr>
          <p:cNvPr id="15" name="直線コネクタ 14">
            <a:extLst>
              <a:ext uri="{FF2B5EF4-FFF2-40B4-BE49-F238E27FC236}">
                <a16:creationId xmlns:a16="http://schemas.microsoft.com/office/drawing/2014/main" id="{7B0927C1-3BB5-F24E-A3E4-139C1976A3F8}"/>
              </a:ext>
            </a:extLst>
          </p:cNvPr>
          <p:cNvCxnSpPr>
            <a:cxnSpLocks/>
            <a:stCxn id="7" idx="2"/>
          </p:cNvCxnSpPr>
          <p:nvPr/>
        </p:nvCxnSpPr>
        <p:spPr>
          <a:xfrm>
            <a:off x="4572000" y="1215160"/>
            <a:ext cx="0" cy="1682219"/>
          </a:xfrm>
          <a:prstGeom prst="line">
            <a:avLst/>
          </a:prstGeom>
          <a:ln w="28575">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直線コネクタ 16">
            <a:extLst>
              <a:ext uri="{FF2B5EF4-FFF2-40B4-BE49-F238E27FC236}">
                <a16:creationId xmlns:a16="http://schemas.microsoft.com/office/drawing/2014/main" id="{1D2B264D-0816-BE4B-B789-758BF8B03B5A}"/>
              </a:ext>
            </a:extLst>
          </p:cNvPr>
          <p:cNvCxnSpPr>
            <a:cxnSpLocks/>
          </p:cNvCxnSpPr>
          <p:nvPr/>
        </p:nvCxnSpPr>
        <p:spPr>
          <a:xfrm>
            <a:off x="1023510" y="2889659"/>
            <a:ext cx="7107544" cy="0"/>
          </a:xfrm>
          <a:prstGeom prst="line">
            <a:avLst/>
          </a:prstGeom>
          <a:ln w="28575">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F55506BF-4DA7-BA4E-A4D1-9C4A61017760}"/>
              </a:ext>
            </a:extLst>
          </p:cNvPr>
          <p:cNvCxnSpPr>
            <a:cxnSpLocks/>
          </p:cNvCxnSpPr>
          <p:nvPr/>
        </p:nvCxnSpPr>
        <p:spPr>
          <a:xfrm>
            <a:off x="1032964" y="2883330"/>
            <a:ext cx="8762" cy="525691"/>
          </a:xfrm>
          <a:prstGeom prst="line">
            <a:avLst/>
          </a:prstGeom>
          <a:ln w="28575">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1" name="直線コネクタ 20">
            <a:extLst>
              <a:ext uri="{FF2B5EF4-FFF2-40B4-BE49-F238E27FC236}">
                <a16:creationId xmlns:a16="http://schemas.microsoft.com/office/drawing/2014/main" id="{8D638D79-030A-034F-858E-DDE994BF6650}"/>
              </a:ext>
            </a:extLst>
          </p:cNvPr>
          <p:cNvCxnSpPr>
            <a:cxnSpLocks/>
          </p:cNvCxnSpPr>
          <p:nvPr/>
        </p:nvCxnSpPr>
        <p:spPr>
          <a:xfrm>
            <a:off x="3256172" y="2877000"/>
            <a:ext cx="8762" cy="525691"/>
          </a:xfrm>
          <a:prstGeom prst="line">
            <a:avLst/>
          </a:prstGeom>
          <a:ln w="28575">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2" name="直線コネクタ 21">
            <a:extLst>
              <a:ext uri="{FF2B5EF4-FFF2-40B4-BE49-F238E27FC236}">
                <a16:creationId xmlns:a16="http://schemas.microsoft.com/office/drawing/2014/main" id="{2F934CEF-B4CF-DC46-B5A0-E0B20EB8E762}"/>
              </a:ext>
            </a:extLst>
          </p:cNvPr>
          <p:cNvCxnSpPr>
            <a:cxnSpLocks/>
            <a:endCxn id="12" idx="0"/>
          </p:cNvCxnSpPr>
          <p:nvPr/>
        </p:nvCxnSpPr>
        <p:spPr>
          <a:xfrm>
            <a:off x="5964165" y="2897379"/>
            <a:ext cx="1" cy="616972"/>
          </a:xfrm>
          <a:prstGeom prst="line">
            <a:avLst/>
          </a:prstGeom>
          <a:ln w="28575">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5" name="直線コネクタ 24">
            <a:extLst>
              <a:ext uri="{FF2B5EF4-FFF2-40B4-BE49-F238E27FC236}">
                <a16:creationId xmlns:a16="http://schemas.microsoft.com/office/drawing/2014/main" id="{D55790D3-2364-3D4B-94A2-7E869B0F6C7D}"/>
              </a:ext>
            </a:extLst>
          </p:cNvPr>
          <p:cNvCxnSpPr>
            <a:cxnSpLocks/>
            <a:endCxn id="11" idx="0"/>
          </p:cNvCxnSpPr>
          <p:nvPr/>
        </p:nvCxnSpPr>
        <p:spPr>
          <a:xfrm>
            <a:off x="8131055" y="2897379"/>
            <a:ext cx="0" cy="497591"/>
          </a:xfrm>
          <a:prstGeom prst="line">
            <a:avLst/>
          </a:prstGeom>
          <a:ln w="28575">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 name="直線コネクタ 28">
            <a:extLst>
              <a:ext uri="{FF2B5EF4-FFF2-40B4-BE49-F238E27FC236}">
                <a16:creationId xmlns:a16="http://schemas.microsoft.com/office/drawing/2014/main" id="{E2EEF3D7-ACF9-FB49-90AA-63B6C72F66A2}"/>
              </a:ext>
            </a:extLst>
          </p:cNvPr>
          <p:cNvCxnSpPr>
            <a:cxnSpLocks/>
          </p:cNvCxnSpPr>
          <p:nvPr/>
        </p:nvCxnSpPr>
        <p:spPr>
          <a:xfrm>
            <a:off x="3110951" y="1969492"/>
            <a:ext cx="1461048" cy="0"/>
          </a:xfrm>
          <a:prstGeom prst="line">
            <a:avLst/>
          </a:prstGeom>
          <a:ln w="28575">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1" name="直線コネクタ 30">
            <a:extLst>
              <a:ext uri="{FF2B5EF4-FFF2-40B4-BE49-F238E27FC236}">
                <a16:creationId xmlns:a16="http://schemas.microsoft.com/office/drawing/2014/main" id="{23DC4B63-60A4-DB44-9CAD-D9BEAE7031CB}"/>
              </a:ext>
            </a:extLst>
          </p:cNvPr>
          <p:cNvCxnSpPr>
            <a:cxnSpLocks/>
            <a:stCxn id="12" idx="2"/>
            <a:endCxn id="13" idx="0"/>
          </p:cNvCxnSpPr>
          <p:nvPr/>
        </p:nvCxnSpPr>
        <p:spPr>
          <a:xfrm flipH="1">
            <a:off x="5964165" y="3883683"/>
            <a:ext cx="1" cy="1457003"/>
          </a:xfrm>
          <a:prstGeom prst="line">
            <a:avLst/>
          </a:prstGeom>
          <a:ln w="28575">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カギ線コネクタ 34">
            <a:extLst>
              <a:ext uri="{FF2B5EF4-FFF2-40B4-BE49-F238E27FC236}">
                <a16:creationId xmlns:a16="http://schemas.microsoft.com/office/drawing/2014/main" id="{31A9ED89-0B7B-0341-897A-50007838FF04}"/>
              </a:ext>
            </a:extLst>
          </p:cNvPr>
          <p:cNvCxnSpPr>
            <a:stCxn id="10" idx="2"/>
            <a:endCxn id="13" idx="1"/>
          </p:cNvCxnSpPr>
          <p:nvPr/>
        </p:nvCxnSpPr>
        <p:spPr>
          <a:xfrm rot="16200000" flipH="1">
            <a:off x="3018195" y="4267440"/>
            <a:ext cx="1899549" cy="1324160"/>
          </a:xfrm>
          <a:prstGeom prst="bentConnector2">
            <a:avLst/>
          </a:prstGeom>
          <a:ln w="28575">
            <a:solidFill>
              <a:schemeClr val="tx1"/>
            </a:solidFill>
            <a:prstDash val="dash"/>
            <a:headEnd type="none" w="med" len="med"/>
            <a:tailEnd type="triangle" w="lg" len="lg"/>
          </a:ln>
          <a:effectLst/>
        </p:spPr>
        <p:style>
          <a:lnRef idx="2">
            <a:schemeClr val="accent1"/>
          </a:lnRef>
          <a:fillRef idx="0">
            <a:schemeClr val="accent1"/>
          </a:fillRef>
          <a:effectRef idx="1">
            <a:schemeClr val="accent1"/>
          </a:effectRef>
          <a:fontRef idx="minor">
            <a:schemeClr val="tx1"/>
          </a:fontRef>
        </p:style>
      </p:cxnSp>
      <p:sp>
        <p:nvSpPr>
          <p:cNvPr id="36" name="テキスト ボックス 35">
            <a:extLst>
              <a:ext uri="{FF2B5EF4-FFF2-40B4-BE49-F238E27FC236}">
                <a16:creationId xmlns:a16="http://schemas.microsoft.com/office/drawing/2014/main" id="{A892454C-60C2-904C-851E-37EF82BDD570}"/>
              </a:ext>
            </a:extLst>
          </p:cNvPr>
          <p:cNvSpPr txBox="1"/>
          <p:nvPr/>
        </p:nvSpPr>
        <p:spPr>
          <a:xfrm>
            <a:off x="2018132" y="4423039"/>
            <a:ext cx="1408015" cy="646331"/>
          </a:xfrm>
          <a:prstGeom prst="rect">
            <a:avLst/>
          </a:prstGeom>
          <a:noFill/>
        </p:spPr>
        <p:txBody>
          <a:bodyPr wrap="square" rtlCol="0">
            <a:spAutoFit/>
          </a:bodyPr>
          <a:lstStyle/>
          <a:p>
            <a:r>
              <a:rPr kumimoji="1" lang="en-US" altLang="ja-JP" dirty="0"/>
              <a:t>Technical supervision</a:t>
            </a:r>
            <a:endParaRPr kumimoji="1" lang="ja-JP" altLang="en-US"/>
          </a:p>
        </p:txBody>
      </p:sp>
      <p:sp>
        <p:nvSpPr>
          <p:cNvPr id="42" name="テキスト ボックス 41">
            <a:extLst>
              <a:ext uri="{FF2B5EF4-FFF2-40B4-BE49-F238E27FC236}">
                <a16:creationId xmlns:a16="http://schemas.microsoft.com/office/drawing/2014/main" id="{DCF29313-415D-5949-8719-36121AC6433D}"/>
              </a:ext>
            </a:extLst>
          </p:cNvPr>
          <p:cNvSpPr txBox="1"/>
          <p:nvPr/>
        </p:nvSpPr>
        <p:spPr>
          <a:xfrm>
            <a:off x="5994861" y="548353"/>
            <a:ext cx="2695866" cy="800219"/>
          </a:xfrm>
          <a:prstGeom prst="rect">
            <a:avLst/>
          </a:prstGeom>
          <a:noFill/>
          <a:ln w="28575">
            <a:solidFill>
              <a:srgbClr val="00B050"/>
            </a:solidFill>
          </a:ln>
        </p:spPr>
        <p:txBody>
          <a:bodyPr wrap="none" rtlCol="0">
            <a:spAutoFit/>
          </a:bodyPr>
          <a:lstStyle/>
          <a:p>
            <a:r>
              <a:rPr kumimoji="1" lang="en-US" altLang="ja-JP" dirty="0"/>
              <a:t>WP3</a:t>
            </a:r>
          </a:p>
          <a:p>
            <a:r>
              <a:rPr kumimoji="1" lang="en-US" altLang="ja-JP" sz="1400" dirty="0"/>
              <a:t>	WPL: E. </a:t>
            </a:r>
            <a:r>
              <a:rPr kumimoji="1" lang="en-US" altLang="ja-JP" sz="1400" dirty="0" err="1"/>
              <a:t>Todesco</a:t>
            </a:r>
            <a:r>
              <a:rPr kumimoji="1" lang="en-US" altLang="ja-JP" sz="1400" dirty="0"/>
              <a:t> (CERN)</a:t>
            </a:r>
          </a:p>
          <a:p>
            <a:r>
              <a:rPr kumimoji="1" lang="en-US" altLang="ja-JP" sz="1400" dirty="0"/>
              <a:t>	WPE: A. </a:t>
            </a:r>
            <a:r>
              <a:rPr kumimoji="1" lang="en-US" altLang="ja-JP" sz="1400" dirty="0" err="1"/>
              <a:t>Musso</a:t>
            </a:r>
            <a:r>
              <a:rPr kumimoji="1" lang="en-US" altLang="ja-JP" sz="1400" dirty="0"/>
              <a:t> (CERN)</a:t>
            </a:r>
            <a:endParaRPr kumimoji="1" lang="ja-JP" altLang="en-US" sz="1400"/>
          </a:p>
        </p:txBody>
      </p:sp>
      <p:sp>
        <p:nvSpPr>
          <p:cNvPr id="3" name="左右矢印 2">
            <a:extLst>
              <a:ext uri="{FF2B5EF4-FFF2-40B4-BE49-F238E27FC236}">
                <a16:creationId xmlns:a16="http://schemas.microsoft.com/office/drawing/2014/main" id="{4A9DCBAB-239A-6849-960F-903E1AF2C2B2}"/>
              </a:ext>
            </a:extLst>
          </p:cNvPr>
          <p:cNvSpPr/>
          <p:nvPr/>
        </p:nvSpPr>
        <p:spPr>
          <a:xfrm>
            <a:off x="5559974" y="812742"/>
            <a:ext cx="362151" cy="226588"/>
          </a:xfrm>
          <a:prstGeom prst="leftRightArrow">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4" name="図 23">
            <a:extLst>
              <a:ext uri="{FF2B5EF4-FFF2-40B4-BE49-F238E27FC236}">
                <a16:creationId xmlns:a16="http://schemas.microsoft.com/office/drawing/2014/main" id="{3E7D1A42-9CDE-CA4E-B7E6-6A1F701DF06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43699" y="659881"/>
            <a:ext cx="1205502" cy="690247"/>
          </a:xfrm>
          <a:prstGeom prst="rect">
            <a:avLst/>
          </a:prstGeom>
        </p:spPr>
      </p:pic>
      <p:pic>
        <p:nvPicPr>
          <p:cNvPr id="26" name="Picture 3" descr="200px-CERN_logo.svg.png">
            <a:extLst>
              <a:ext uri="{FF2B5EF4-FFF2-40B4-BE49-F238E27FC236}">
                <a16:creationId xmlns:a16="http://schemas.microsoft.com/office/drawing/2014/main" id="{C586EF3B-C13C-4147-B691-5955856F5A6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91558" y="1398320"/>
            <a:ext cx="1090503" cy="1057787"/>
          </a:xfrm>
          <a:prstGeom prst="rect">
            <a:avLst/>
          </a:prstGeom>
        </p:spPr>
      </p:pic>
      <p:pic>
        <p:nvPicPr>
          <p:cNvPr id="28" name="図 27" descr="ea60_010_030_dwin.wmf">
            <a:extLst>
              <a:ext uri="{FF2B5EF4-FFF2-40B4-BE49-F238E27FC236}">
                <a16:creationId xmlns:a16="http://schemas.microsoft.com/office/drawing/2014/main" id="{718D7F46-8A3C-0445-AF2C-AD328CE23A0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909296" y="4808458"/>
            <a:ext cx="1520474" cy="436166"/>
          </a:xfrm>
          <a:prstGeom prst="rect">
            <a:avLst/>
          </a:prstGeom>
        </p:spPr>
      </p:pic>
    </p:spTree>
    <p:extLst>
      <p:ext uri="{BB962C8B-B14F-4D97-AF65-F5344CB8AC3E}">
        <p14:creationId xmlns:p14="http://schemas.microsoft.com/office/powerpoint/2010/main" val="1146769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805213"/>
            <a:ext cx="7920000" cy="720000"/>
          </a:xfrm>
        </p:spPr>
        <p:txBody>
          <a:bodyPr/>
          <a:lstStyle/>
          <a:p>
            <a:r>
              <a:rPr lang="en-US" altLang="ja-JP" sz="3600" dirty="0"/>
              <a:t>Preparatory Work </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3" name="スライド番号プレースホルダー 2"/>
          <p:cNvSpPr>
            <a:spLocks noGrp="1"/>
          </p:cNvSpPr>
          <p:nvPr>
            <p:ph type="sldNum" sz="quarter" idx="12"/>
          </p:nvPr>
        </p:nvSpPr>
        <p:spPr/>
        <p:txBody>
          <a:bodyPr/>
          <a:lstStyle/>
          <a:p>
            <a:fld id="{BFDCA1C4-9514-7B4F-976F-D92F7E296653}" type="slidenum">
              <a:rPr lang="fr-FR" smtClean="0"/>
              <a:pPr/>
              <a:t>35</a:t>
            </a:fld>
            <a:endParaRPr lang="fr-FR"/>
          </a:p>
        </p:txBody>
      </p:sp>
    </p:spTree>
    <p:extLst>
      <p:ext uri="{BB962C8B-B14F-4D97-AF65-F5344CB8AC3E}">
        <p14:creationId xmlns:p14="http://schemas.microsoft.com/office/powerpoint/2010/main" val="36034135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5131DB-6164-384F-AD21-6D551DB5BCF0}"/>
              </a:ext>
            </a:extLst>
          </p:cNvPr>
          <p:cNvSpPr>
            <a:spLocks noGrp="1"/>
          </p:cNvSpPr>
          <p:nvPr>
            <p:ph type="title"/>
          </p:nvPr>
        </p:nvSpPr>
        <p:spPr>
          <a:xfrm>
            <a:off x="612000" y="24107"/>
            <a:ext cx="7920000" cy="543452"/>
          </a:xfrm>
        </p:spPr>
        <p:txBody>
          <a:bodyPr/>
          <a:lstStyle/>
          <a:p>
            <a:r>
              <a:rPr lang="en-US" altLang="ja-JP" dirty="0"/>
              <a:t>Reviews for Prototype</a:t>
            </a:r>
            <a:endParaRPr kumimoji="1" lang="ja-JP" altLang="en-US"/>
          </a:p>
        </p:txBody>
      </p:sp>
      <p:sp>
        <p:nvSpPr>
          <p:cNvPr id="3" name="コンテンツ プレースホルダー 2">
            <a:extLst>
              <a:ext uri="{FF2B5EF4-FFF2-40B4-BE49-F238E27FC236}">
                <a16:creationId xmlns:a16="http://schemas.microsoft.com/office/drawing/2014/main" id="{FE568269-247A-5540-A08A-DB34C77F1418}"/>
              </a:ext>
            </a:extLst>
          </p:cNvPr>
          <p:cNvSpPr>
            <a:spLocks noGrp="1"/>
          </p:cNvSpPr>
          <p:nvPr>
            <p:ph idx="1"/>
          </p:nvPr>
        </p:nvSpPr>
        <p:spPr>
          <a:xfrm>
            <a:off x="215786" y="722805"/>
            <a:ext cx="5914924" cy="5696607"/>
          </a:xfrm>
        </p:spPr>
        <p:txBody>
          <a:bodyPr>
            <a:noAutofit/>
          </a:bodyPr>
          <a:lstStyle/>
          <a:p>
            <a:pPr algn="just"/>
            <a:r>
              <a:rPr lang="en-US" altLang="ja-JP" sz="1800" dirty="0"/>
              <a:t>International review on D1 and D2 superconducting magnets for HL-LHC (11-13 March 2019)</a:t>
            </a:r>
          </a:p>
          <a:p>
            <a:pPr lvl="1" algn="just"/>
            <a:r>
              <a:rPr lang="en-US" altLang="ja-JP" sz="1800" dirty="0">
                <a:hlinkClick r:id="rId2"/>
              </a:rPr>
              <a:t>https://indico.cern.ch/event/790845/</a:t>
            </a:r>
            <a:endParaRPr lang="en-US" altLang="ja-JP" sz="1800" dirty="0"/>
          </a:p>
          <a:p>
            <a:pPr lvl="1" algn="just"/>
            <a:r>
              <a:rPr kumimoji="1" lang="en-US" altLang="ja-JP" sz="1800" dirty="0"/>
              <a:t>Re</a:t>
            </a:r>
            <a:r>
              <a:rPr lang="en-US" altLang="ja-JP" sz="1800" dirty="0"/>
              <a:t>commendations:</a:t>
            </a:r>
          </a:p>
          <a:p>
            <a:pPr lvl="2" algn="just"/>
            <a:r>
              <a:rPr lang="en-US" altLang="ja-JP" sz="1800" b="1" dirty="0"/>
              <a:t>Understanding of b</a:t>
            </a:r>
            <a:r>
              <a:rPr kumimoji="1" lang="en-US" altLang="ja-JP" sz="1800" b="1" dirty="0"/>
              <a:t>3 problem</a:t>
            </a:r>
          </a:p>
          <a:p>
            <a:pPr lvl="2" algn="just"/>
            <a:r>
              <a:rPr lang="en-US" altLang="ja-JP" sz="1800" b="1" dirty="0"/>
              <a:t>Reoptimizing the start of series production to solve the b3 problem.</a:t>
            </a:r>
          </a:p>
          <a:p>
            <a:pPr lvl="3" algn="just">
              <a:buFont typeface="Wingdings" pitchFamily="2" charset="2"/>
              <a:buChar char="ü"/>
            </a:pPr>
            <a:r>
              <a:rPr lang="en-US" altLang="ja-JP" i="1" dirty="0">
                <a:solidFill>
                  <a:srgbClr val="00B0F0"/>
                </a:solidFill>
              </a:rPr>
              <a:t>Note: the cause of b3 was not fully understood at that time.</a:t>
            </a:r>
            <a:endParaRPr kumimoji="1" lang="en-US" altLang="ja-JP" i="1" dirty="0">
              <a:solidFill>
                <a:srgbClr val="00B0F0"/>
              </a:solidFill>
            </a:endParaRPr>
          </a:p>
          <a:p>
            <a:pPr algn="just"/>
            <a:endParaRPr lang="en-US" altLang="ja-JP" sz="1800" i="1" dirty="0"/>
          </a:p>
          <a:p>
            <a:pPr algn="just"/>
            <a:r>
              <a:rPr lang="en-US" altLang="ja-JP" sz="1800" dirty="0"/>
              <a:t>Production Readiness Review for D1 yoked magnet (3 and 9 October 2019)</a:t>
            </a:r>
          </a:p>
          <a:p>
            <a:pPr lvl="1" algn="just"/>
            <a:r>
              <a:rPr lang="en-US" altLang="ja-JP" sz="1800" dirty="0">
                <a:hlinkClick r:id="rId3"/>
              </a:rPr>
              <a:t>https://indico.cern.ch/event/824306/</a:t>
            </a:r>
            <a:endParaRPr lang="en-US" altLang="ja-JP" sz="1800" dirty="0"/>
          </a:p>
          <a:p>
            <a:pPr lvl="1"/>
            <a:r>
              <a:rPr lang="en-US" altLang="ja-JP" sz="1800" dirty="0"/>
              <a:t>“The production can start providing that a few actions listed below are taken.”</a:t>
            </a:r>
          </a:p>
          <a:p>
            <a:pPr lvl="2"/>
            <a:r>
              <a:rPr lang="en-US" altLang="ja-JP" sz="1800" b="1" dirty="0"/>
              <a:t>Approve and upload all the drawings before starting the manufacturing.</a:t>
            </a:r>
          </a:p>
          <a:p>
            <a:pPr lvl="2"/>
            <a:r>
              <a:rPr lang="en-US" altLang="ja-JP" sz="1800" b="1" dirty="0"/>
              <a:t>Define an appropriate production and delivery schedule.</a:t>
            </a:r>
          </a:p>
        </p:txBody>
      </p:sp>
      <p:sp>
        <p:nvSpPr>
          <p:cNvPr id="4" name="フッター プレースホルダー 3">
            <a:extLst>
              <a:ext uri="{FF2B5EF4-FFF2-40B4-BE49-F238E27FC236}">
                <a16:creationId xmlns:a16="http://schemas.microsoft.com/office/drawing/2014/main" id="{28CDB938-AB02-3541-8DBA-882466EA7076}"/>
              </a:ext>
            </a:extLst>
          </p:cNvPr>
          <p:cNvSpPr>
            <a:spLocks noGrp="1"/>
          </p:cNvSpPr>
          <p:nvPr>
            <p:ph type="ftr" sz="quarter" idx="11"/>
          </p:nvPr>
        </p:nvSpPr>
        <p:spPr/>
        <p:txBody>
          <a:bodyPr/>
          <a:lstStyle/>
          <a:p>
            <a:r>
              <a:rPr lang="en-US" noProof="0"/>
              <a:t>D1 Update, T. Nakamoto, KEK</a:t>
            </a:r>
            <a:endParaRPr lang="en-GB" noProof="0"/>
          </a:p>
        </p:txBody>
      </p:sp>
      <p:sp>
        <p:nvSpPr>
          <p:cNvPr id="5" name="スライド番号プレースホルダー 4">
            <a:extLst>
              <a:ext uri="{FF2B5EF4-FFF2-40B4-BE49-F238E27FC236}">
                <a16:creationId xmlns:a16="http://schemas.microsoft.com/office/drawing/2014/main" id="{BBEF03F8-C011-0C4B-B9DA-C782D33464CF}"/>
              </a:ext>
            </a:extLst>
          </p:cNvPr>
          <p:cNvSpPr>
            <a:spLocks noGrp="1"/>
          </p:cNvSpPr>
          <p:nvPr>
            <p:ph type="sldNum" sz="quarter" idx="12"/>
          </p:nvPr>
        </p:nvSpPr>
        <p:spPr/>
        <p:txBody>
          <a:bodyPr/>
          <a:lstStyle/>
          <a:p>
            <a:fld id="{BFDCA1C4-9514-7B4F-976F-D92F7E296653}" type="slidenum">
              <a:rPr lang="fr-FR" smtClean="0"/>
              <a:pPr/>
              <a:t>36</a:t>
            </a:fld>
            <a:endParaRPr lang="fr-FR"/>
          </a:p>
        </p:txBody>
      </p:sp>
      <p:pic>
        <p:nvPicPr>
          <p:cNvPr id="7" name="図 6">
            <a:extLst>
              <a:ext uri="{FF2B5EF4-FFF2-40B4-BE49-F238E27FC236}">
                <a16:creationId xmlns:a16="http://schemas.microsoft.com/office/drawing/2014/main" id="{AB51F5F1-64DC-194E-892D-03294B01035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08110" y="567559"/>
            <a:ext cx="2704661" cy="2028496"/>
          </a:xfrm>
          <a:prstGeom prst="rect">
            <a:avLst/>
          </a:prstGeom>
        </p:spPr>
      </p:pic>
      <p:pic>
        <p:nvPicPr>
          <p:cNvPr id="9" name="図 8">
            <a:extLst>
              <a:ext uri="{FF2B5EF4-FFF2-40B4-BE49-F238E27FC236}">
                <a16:creationId xmlns:a16="http://schemas.microsoft.com/office/drawing/2014/main" id="{0B02E038-2825-994A-B7AF-9EA94AE7F02E}"/>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208110" y="3027460"/>
            <a:ext cx="2311837" cy="3688890"/>
          </a:xfrm>
          <a:prstGeom prst="rect">
            <a:avLst/>
          </a:prstGeom>
        </p:spPr>
      </p:pic>
    </p:spTree>
    <p:extLst>
      <p:ext uri="{BB962C8B-B14F-4D97-AF65-F5344CB8AC3E}">
        <p14:creationId xmlns:p14="http://schemas.microsoft.com/office/powerpoint/2010/main" val="23455366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12476B-71A2-404E-A266-7D77F044E958}"/>
              </a:ext>
            </a:extLst>
          </p:cNvPr>
          <p:cNvSpPr>
            <a:spLocks noGrp="1"/>
          </p:cNvSpPr>
          <p:nvPr>
            <p:ph type="title"/>
          </p:nvPr>
        </p:nvSpPr>
        <p:spPr>
          <a:xfrm>
            <a:off x="612000" y="-112994"/>
            <a:ext cx="7920000" cy="551837"/>
          </a:xfrm>
        </p:spPr>
        <p:txBody>
          <a:bodyPr/>
          <a:lstStyle/>
          <a:p>
            <a:r>
              <a:rPr kumimoji="1" lang="en-US" altLang="ja-JP" dirty="0"/>
              <a:t>Compliance with PED Safety Requirement</a:t>
            </a:r>
            <a:endParaRPr kumimoji="1" lang="ja-JP" altLang="en-US"/>
          </a:p>
        </p:txBody>
      </p:sp>
      <p:sp>
        <p:nvSpPr>
          <p:cNvPr id="3" name="コンテンツ プレースホルダー 2">
            <a:extLst>
              <a:ext uri="{FF2B5EF4-FFF2-40B4-BE49-F238E27FC236}">
                <a16:creationId xmlns:a16="http://schemas.microsoft.com/office/drawing/2014/main" id="{F594147F-1A9B-8A40-AB6D-BED39AFD3F8E}"/>
              </a:ext>
            </a:extLst>
          </p:cNvPr>
          <p:cNvSpPr>
            <a:spLocks noGrp="1"/>
          </p:cNvSpPr>
          <p:nvPr>
            <p:ph idx="1"/>
          </p:nvPr>
        </p:nvSpPr>
        <p:spPr>
          <a:xfrm>
            <a:off x="612000" y="438843"/>
            <a:ext cx="7920000" cy="3535680"/>
          </a:xfrm>
        </p:spPr>
        <p:txBody>
          <a:bodyPr>
            <a:noAutofit/>
          </a:bodyPr>
          <a:lstStyle/>
          <a:p>
            <a:pPr algn="just"/>
            <a:r>
              <a:rPr lang="en-GB" altLang="ja-JP" sz="1600" dirty="0"/>
              <a:t>CERN Baseline: 2014/68/EU Pressure Equipment Directive (PED) Essential Safety Requirements (ESR) </a:t>
            </a:r>
            <a:r>
              <a:rPr lang="en-US" altLang="ja-JP" sz="1600" dirty="0"/>
              <a:t>and</a:t>
            </a:r>
            <a:r>
              <a:rPr lang="en-GB" altLang="ja-JP" sz="1600" dirty="0"/>
              <a:t> harmonized EN 13445 codes.</a:t>
            </a:r>
          </a:p>
          <a:p>
            <a:pPr lvl="1" algn="just">
              <a:buFont typeface="Wingdings" pitchFamily="2" charset="2"/>
              <a:buChar char="Ø"/>
            </a:pPr>
            <a:r>
              <a:rPr lang="en-US" altLang="ja-JP" sz="1600" dirty="0"/>
              <a:t>The HL-LHC Superconducting Magnets Compliance with Pressure Equipment Directive Essential Safety Requirements [</a:t>
            </a:r>
            <a:r>
              <a:rPr lang="en-US" altLang="ja-JP" sz="1600" dirty="0">
                <a:solidFill>
                  <a:srgbClr val="00B0F0"/>
                </a:solidFill>
              </a:rPr>
              <a:t>EDMS 1891856</a:t>
            </a:r>
            <a:r>
              <a:rPr lang="en-US" altLang="ja-JP" sz="1600" dirty="0"/>
              <a:t>]</a:t>
            </a:r>
            <a:endParaRPr lang="en-GB" altLang="ja-JP" sz="1600" dirty="0"/>
          </a:p>
          <a:p>
            <a:pPr algn="just"/>
            <a:r>
              <a:rPr lang="en-GB" altLang="ja-JP" sz="1600" dirty="0"/>
              <a:t>Alternative: </a:t>
            </a:r>
            <a:r>
              <a:rPr lang="en-GB" altLang="ja-JP" sz="1600" b="1" i="1" dirty="0">
                <a:solidFill>
                  <a:srgbClr val="00B0F0"/>
                </a:solidFill>
              </a:rPr>
              <a:t>“ASME Boiler and Pressure Vessel Code Section VIII Division 2”</a:t>
            </a:r>
            <a:r>
              <a:rPr lang="ja-JP" altLang="ja-JP" sz="1600" b="1" i="1">
                <a:solidFill>
                  <a:srgbClr val="00B0F0"/>
                </a:solidFill>
              </a:rPr>
              <a:t> </a:t>
            </a:r>
            <a:r>
              <a:rPr lang="en-US" altLang="ja-JP" sz="1600" b="1" i="1" dirty="0">
                <a:solidFill>
                  <a:srgbClr val="00B0F0"/>
                </a:solidFill>
              </a:rPr>
              <a:t>in compliance with PED	</a:t>
            </a:r>
            <a:r>
              <a:rPr lang="en-US" altLang="ja-JP" sz="1600" b="1" i="1" dirty="0">
                <a:solidFill>
                  <a:schemeClr val="tx1"/>
                </a:solidFill>
              </a:rPr>
              <a:t>&lt;&lt;  KEK’s baseline</a:t>
            </a:r>
          </a:p>
          <a:p>
            <a:pPr lvl="1" algn="just">
              <a:buFont typeface="Wingdings" pitchFamily="2" charset="2"/>
              <a:buChar char="Ø"/>
            </a:pPr>
            <a:r>
              <a:rPr lang="en-US" altLang="ja-JP" sz="1600" dirty="0"/>
              <a:t>The CERN-KEK Agreement for Compliance with CERN Safety Requirements for Pressure Vessels [</a:t>
            </a:r>
            <a:r>
              <a:rPr lang="en-US" altLang="ja-JP" sz="1600" dirty="0">
                <a:solidFill>
                  <a:srgbClr val="00B0F0"/>
                </a:solidFill>
              </a:rPr>
              <a:t>EDMS 2052040</a:t>
            </a:r>
            <a:r>
              <a:rPr lang="en-US" altLang="ja-JP" sz="1600" dirty="0"/>
              <a:t>].</a:t>
            </a:r>
            <a:endParaRPr lang="en-GB" altLang="ja-JP" sz="1600" dirty="0"/>
          </a:p>
          <a:p>
            <a:pPr algn="just"/>
            <a:r>
              <a:rPr lang="en-GB" altLang="ja-JP" sz="1600" dirty="0"/>
              <a:t>Report of structural analysis of D1 cold mass </a:t>
            </a:r>
            <a:r>
              <a:rPr lang="en-US" altLang="ja-JP" sz="1600" dirty="0"/>
              <a:t>[to be uploaded to </a:t>
            </a:r>
            <a:r>
              <a:rPr lang="en-US" altLang="ja-JP" sz="1600" dirty="0">
                <a:solidFill>
                  <a:srgbClr val="00B0F0"/>
                </a:solidFill>
              </a:rPr>
              <a:t>EDMS 2045901</a:t>
            </a:r>
            <a:r>
              <a:rPr lang="en-US" altLang="ja-JP" sz="1600" dirty="0"/>
              <a:t>]</a:t>
            </a:r>
          </a:p>
          <a:p>
            <a:pPr lvl="1" algn="just"/>
            <a:r>
              <a:rPr lang="en-US" altLang="ja-JP" sz="1600" b="1" dirty="0">
                <a:solidFill>
                  <a:schemeClr val="tx1"/>
                </a:solidFill>
              </a:rPr>
              <a:t>1</a:t>
            </a:r>
            <a:r>
              <a:rPr lang="en-US" altLang="ja-JP" sz="1600" b="1" baseline="30000" dirty="0">
                <a:solidFill>
                  <a:schemeClr val="tx1"/>
                </a:solidFill>
              </a:rPr>
              <a:t>st</a:t>
            </a:r>
            <a:r>
              <a:rPr lang="en-US" altLang="ja-JP" sz="1600" b="1" dirty="0">
                <a:solidFill>
                  <a:schemeClr val="tx1"/>
                </a:solidFill>
              </a:rPr>
              <a:t> version covering up to the shell structure w/o extremity is being checked by CERN-HSE.</a:t>
            </a:r>
          </a:p>
          <a:p>
            <a:pPr lvl="1" algn="just"/>
            <a:r>
              <a:rPr lang="en-US" altLang="ja-JP" sz="1600" dirty="0"/>
              <a:t>Final version for a full D1 cold mass structure will be prepared ASAP with provision of design analysis of extremity by CERN.</a:t>
            </a:r>
          </a:p>
          <a:p>
            <a:pPr algn="just"/>
            <a:endParaRPr lang="en-US" altLang="ja-JP" sz="1600" dirty="0"/>
          </a:p>
        </p:txBody>
      </p:sp>
      <p:sp>
        <p:nvSpPr>
          <p:cNvPr id="4" name="フッター プレースホルダー 3">
            <a:extLst>
              <a:ext uri="{FF2B5EF4-FFF2-40B4-BE49-F238E27FC236}">
                <a16:creationId xmlns:a16="http://schemas.microsoft.com/office/drawing/2014/main" id="{A0AD6375-D799-7E40-AF36-E97D9162852F}"/>
              </a:ext>
            </a:extLst>
          </p:cNvPr>
          <p:cNvSpPr>
            <a:spLocks noGrp="1"/>
          </p:cNvSpPr>
          <p:nvPr>
            <p:ph type="ftr" sz="quarter" idx="11"/>
          </p:nvPr>
        </p:nvSpPr>
        <p:spPr/>
        <p:txBody>
          <a:bodyPr/>
          <a:lstStyle/>
          <a:p>
            <a:r>
              <a:rPr lang="en-US" noProof="0"/>
              <a:t>D1 Update, T. Nakamoto, KEK</a:t>
            </a:r>
            <a:endParaRPr lang="en-GB" noProof="0"/>
          </a:p>
        </p:txBody>
      </p:sp>
      <p:sp>
        <p:nvSpPr>
          <p:cNvPr id="5" name="スライド番号プレースホルダー 4">
            <a:extLst>
              <a:ext uri="{FF2B5EF4-FFF2-40B4-BE49-F238E27FC236}">
                <a16:creationId xmlns:a16="http://schemas.microsoft.com/office/drawing/2014/main" id="{1B78BC53-E739-E645-B359-A36B927A3F44}"/>
              </a:ext>
            </a:extLst>
          </p:cNvPr>
          <p:cNvSpPr>
            <a:spLocks noGrp="1"/>
          </p:cNvSpPr>
          <p:nvPr>
            <p:ph type="sldNum" sz="quarter" idx="12"/>
          </p:nvPr>
        </p:nvSpPr>
        <p:spPr/>
        <p:txBody>
          <a:bodyPr/>
          <a:lstStyle/>
          <a:p>
            <a:fld id="{BFDCA1C4-9514-7B4F-976F-D92F7E296653}" type="slidenum">
              <a:rPr lang="fr-FR" smtClean="0"/>
              <a:pPr/>
              <a:t>37</a:t>
            </a:fld>
            <a:endParaRPr lang="fr-FR"/>
          </a:p>
        </p:txBody>
      </p:sp>
      <p:pic>
        <p:nvPicPr>
          <p:cNvPr id="7" name="図 6">
            <a:extLst>
              <a:ext uri="{FF2B5EF4-FFF2-40B4-BE49-F238E27FC236}">
                <a16:creationId xmlns:a16="http://schemas.microsoft.com/office/drawing/2014/main" id="{FA8B195E-A157-C744-A708-1052FCB16D0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42188" y="3917373"/>
            <a:ext cx="4078648" cy="2883477"/>
          </a:xfrm>
          <a:prstGeom prst="rect">
            <a:avLst/>
          </a:prstGeom>
          <a:solidFill>
            <a:schemeClr val="bg1"/>
          </a:solidFill>
          <a:ln>
            <a:solidFill>
              <a:schemeClr val="tx1"/>
            </a:solidFill>
          </a:ln>
        </p:spPr>
      </p:pic>
      <p:pic>
        <p:nvPicPr>
          <p:cNvPr id="9" name="図 8">
            <a:extLst>
              <a:ext uri="{FF2B5EF4-FFF2-40B4-BE49-F238E27FC236}">
                <a16:creationId xmlns:a16="http://schemas.microsoft.com/office/drawing/2014/main" id="{DA98EFD6-9ED9-1C46-BD53-8167B91863A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835997" y="3917373"/>
            <a:ext cx="2037611" cy="2883477"/>
          </a:xfrm>
          <a:prstGeom prst="rect">
            <a:avLst/>
          </a:prstGeom>
          <a:solidFill>
            <a:schemeClr val="bg1"/>
          </a:solidFill>
          <a:ln>
            <a:solidFill>
              <a:schemeClr val="tx1"/>
            </a:solidFill>
          </a:ln>
        </p:spPr>
      </p:pic>
      <p:pic>
        <p:nvPicPr>
          <p:cNvPr id="10" name="図 9">
            <a:extLst>
              <a:ext uri="{FF2B5EF4-FFF2-40B4-BE49-F238E27FC236}">
                <a16:creationId xmlns:a16="http://schemas.microsoft.com/office/drawing/2014/main" id="{BF68E0D6-1A28-9E4C-A285-B396D0C83BC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31993" y="3917373"/>
            <a:ext cx="2040034" cy="2883477"/>
          </a:xfrm>
          <a:prstGeom prst="rect">
            <a:avLst/>
          </a:prstGeom>
          <a:ln>
            <a:solidFill>
              <a:schemeClr val="tx1"/>
            </a:solidFill>
          </a:ln>
        </p:spPr>
      </p:pic>
    </p:spTree>
    <p:extLst>
      <p:ext uri="{BB962C8B-B14F-4D97-AF65-F5344CB8AC3E}">
        <p14:creationId xmlns:p14="http://schemas.microsoft.com/office/powerpoint/2010/main" val="24888786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5CF4F9-4F0E-6D4E-9E01-2AB2C4717375}"/>
              </a:ext>
            </a:extLst>
          </p:cNvPr>
          <p:cNvSpPr>
            <a:spLocks noGrp="1"/>
          </p:cNvSpPr>
          <p:nvPr>
            <p:ph type="title"/>
          </p:nvPr>
        </p:nvSpPr>
        <p:spPr>
          <a:xfrm>
            <a:off x="612000" y="-157278"/>
            <a:ext cx="7920000" cy="720000"/>
          </a:xfrm>
        </p:spPr>
        <p:txBody>
          <a:bodyPr/>
          <a:lstStyle/>
          <a:p>
            <a:r>
              <a:rPr lang="en-US" altLang="ja-JP" dirty="0"/>
              <a:t>Quality Plan, Documentation</a:t>
            </a:r>
            <a:endParaRPr kumimoji="1" lang="ja-JP" altLang="en-US"/>
          </a:p>
        </p:txBody>
      </p:sp>
      <p:sp>
        <p:nvSpPr>
          <p:cNvPr id="3" name="コンテンツ プレースホルダー 2">
            <a:extLst>
              <a:ext uri="{FF2B5EF4-FFF2-40B4-BE49-F238E27FC236}">
                <a16:creationId xmlns:a16="http://schemas.microsoft.com/office/drawing/2014/main" id="{FE9E9F51-EB17-9149-BDD7-21AAC1E577A0}"/>
              </a:ext>
            </a:extLst>
          </p:cNvPr>
          <p:cNvSpPr>
            <a:spLocks noGrp="1"/>
          </p:cNvSpPr>
          <p:nvPr>
            <p:ph idx="1"/>
          </p:nvPr>
        </p:nvSpPr>
        <p:spPr>
          <a:xfrm>
            <a:off x="586800" y="448150"/>
            <a:ext cx="8280000" cy="2418921"/>
          </a:xfrm>
        </p:spPr>
        <p:txBody>
          <a:bodyPr>
            <a:noAutofit/>
          </a:bodyPr>
          <a:lstStyle/>
          <a:p>
            <a:r>
              <a:rPr kumimoji="1" lang="en-US" altLang="ja-JP" sz="1600" dirty="0"/>
              <a:t>KEK-QP: </a:t>
            </a:r>
            <a:r>
              <a:rPr kumimoji="1" lang="en-US" altLang="ja-JP" sz="1600" dirty="0">
                <a:solidFill>
                  <a:srgbClr val="00B0F0"/>
                </a:solidFill>
              </a:rPr>
              <a:t>EDMS </a:t>
            </a:r>
            <a:r>
              <a:rPr lang="en-GB" altLang="ja-JP" sz="1600" dirty="0">
                <a:solidFill>
                  <a:srgbClr val="00B0F0"/>
                </a:solidFill>
              </a:rPr>
              <a:t>2102114</a:t>
            </a:r>
            <a:r>
              <a:rPr lang="en-US" altLang="ja-JP" sz="1600" dirty="0"/>
              <a:t>, KCDS-000101. (Sep. 2019), </a:t>
            </a:r>
          </a:p>
          <a:p>
            <a:r>
              <a:rPr lang="en-US" altLang="ja-JP" sz="1600" dirty="0"/>
              <a:t>Hitachi Quality Manual + D1 dedicated QP: </a:t>
            </a:r>
            <a:r>
              <a:rPr lang="en-US" altLang="ja-JP" sz="1600" dirty="0">
                <a:solidFill>
                  <a:srgbClr val="00B0F0"/>
                </a:solidFill>
              </a:rPr>
              <a:t>EDMS 2143585</a:t>
            </a:r>
          </a:p>
          <a:p>
            <a:r>
              <a:rPr lang="en-US" altLang="ja-JP" sz="1600" b="1" dirty="0">
                <a:solidFill>
                  <a:schemeClr val="tx2"/>
                </a:solidFill>
              </a:rPr>
              <a:t>KEK QP is basically consistent with HL-LHC QP.</a:t>
            </a:r>
          </a:p>
          <a:p>
            <a:pPr lvl="1" algn="just">
              <a:buFont typeface="Wingdings" pitchFamily="2" charset="2"/>
              <a:buChar char="Ø"/>
            </a:pPr>
            <a:r>
              <a:rPr lang="en-US" altLang="ja-JP" sz="1600" b="1" dirty="0">
                <a:solidFill>
                  <a:schemeClr val="tx2"/>
                </a:solidFill>
              </a:rPr>
              <a:t>Minor deviation due to the international collaboration framework and the manufacturer outside of KEK.</a:t>
            </a:r>
          </a:p>
          <a:p>
            <a:r>
              <a:rPr lang="en-US" altLang="ja-JP" sz="1600" b="1" dirty="0">
                <a:solidFill>
                  <a:schemeClr val="tx2"/>
                </a:solidFill>
              </a:rPr>
              <a:t>In particular, all the necessary documents will be transferred to EDMS, MTF, CDD as same as the other deliverables in the HL-LHC project.</a:t>
            </a:r>
          </a:p>
          <a:p>
            <a:r>
              <a:rPr lang="en-US" altLang="ja-JP" sz="1600" b="1" dirty="0">
                <a:solidFill>
                  <a:schemeClr val="tx2"/>
                </a:solidFill>
              </a:rPr>
              <a:t>Manufacturing documents and drawings of 2-m model magnets were already uploaded to MTF and CDD.</a:t>
            </a:r>
          </a:p>
          <a:p>
            <a:endParaRPr lang="en-US" altLang="ja-JP" sz="1600" dirty="0"/>
          </a:p>
          <a:p>
            <a:endParaRPr lang="en-US" altLang="ja-JP" sz="1600" dirty="0"/>
          </a:p>
        </p:txBody>
      </p:sp>
      <p:sp>
        <p:nvSpPr>
          <p:cNvPr id="4" name="フッター プレースホルダー 3">
            <a:extLst>
              <a:ext uri="{FF2B5EF4-FFF2-40B4-BE49-F238E27FC236}">
                <a16:creationId xmlns:a16="http://schemas.microsoft.com/office/drawing/2014/main" id="{C1F33A7A-A132-AF49-9031-ABCB3D79D9EC}"/>
              </a:ext>
            </a:extLst>
          </p:cNvPr>
          <p:cNvSpPr>
            <a:spLocks noGrp="1"/>
          </p:cNvSpPr>
          <p:nvPr>
            <p:ph type="ftr" sz="quarter" idx="11"/>
          </p:nvPr>
        </p:nvSpPr>
        <p:spPr/>
        <p:txBody>
          <a:bodyPr/>
          <a:lstStyle/>
          <a:p>
            <a:r>
              <a:rPr lang="en-US" noProof="0"/>
              <a:t>D1 Update, T. Nakamoto, KEK</a:t>
            </a:r>
            <a:endParaRPr lang="en-GB" noProof="0" dirty="0"/>
          </a:p>
        </p:txBody>
      </p:sp>
      <p:sp>
        <p:nvSpPr>
          <p:cNvPr id="5" name="スライド番号プレースホルダー 4">
            <a:extLst>
              <a:ext uri="{FF2B5EF4-FFF2-40B4-BE49-F238E27FC236}">
                <a16:creationId xmlns:a16="http://schemas.microsoft.com/office/drawing/2014/main" id="{96549914-53A3-9F4C-ABBC-960206E23B37}"/>
              </a:ext>
            </a:extLst>
          </p:cNvPr>
          <p:cNvSpPr>
            <a:spLocks noGrp="1"/>
          </p:cNvSpPr>
          <p:nvPr>
            <p:ph type="sldNum" sz="quarter" idx="12"/>
          </p:nvPr>
        </p:nvSpPr>
        <p:spPr/>
        <p:txBody>
          <a:bodyPr/>
          <a:lstStyle/>
          <a:p>
            <a:fld id="{BFDCA1C4-9514-7B4F-976F-D92F7E296653}" type="slidenum">
              <a:rPr lang="fr-FR" smtClean="0"/>
              <a:pPr/>
              <a:t>38</a:t>
            </a:fld>
            <a:endParaRPr lang="fr-FR"/>
          </a:p>
        </p:txBody>
      </p:sp>
      <p:pic>
        <p:nvPicPr>
          <p:cNvPr id="6" name="図 5">
            <a:extLst>
              <a:ext uri="{FF2B5EF4-FFF2-40B4-BE49-F238E27FC236}">
                <a16:creationId xmlns:a16="http://schemas.microsoft.com/office/drawing/2014/main" id="{5A2834A6-AE7B-9C4C-AA50-49EFB568465A}"/>
              </a:ext>
            </a:extLst>
          </p:cNvPr>
          <p:cNvPicPr>
            <a:picLocks noChangeAspect="1"/>
          </p:cNvPicPr>
          <p:nvPr/>
        </p:nvPicPr>
        <p:blipFill>
          <a:blip r:embed="rId2"/>
          <a:stretch>
            <a:fillRect/>
          </a:stretch>
        </p:blipFill>
        <p:spPr>
          <a:xfrm>
            <a:off x="766800" y="3010536"/>
            <a:ext cx="2682898" cy="3796639"/>
          </a:xfrm>
          <a:prstGeom prst="rect">
            <a:avLst/>
          </a:prstGeom>
          <a:solidFill>
            <a:schemeClr val="bg1"/>
          </a:solidFill>
          <a:ln>
            <a:solidFill>
              <a:schemeClr val="tx1"/>
            </a:solidFill>
          </a:ln>
        </p:spPr>
      </p:pic>
      <p:pic>
        <p:nvPicPr>
          <p:cNvPr id="9" name="図 8">
            <a:extLst>
              <a:ext uri="{FF2B5EF4-FFF2-40B4-BE49-F238E27FC236}">
                <a16:creationId xmlns:a16="http://schemas.microsoft.com/office/drawing/2014/main" id="{B7BB3C5B-0F2F-B54B-8EE4-907DC39C02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91554" y="0"/>
            <a:ext cx="1100446" cy="630094"/>
          </a:xfrm>
          <a:prstGeom prst="rect">
            <a:avLst/>
          </a:prstGeom>
        </p:spPr>
      </p:pic>
      <p:pic>
        <p:nvPicPr>
          <p:cNvPr id="10" name="Picture 4">
            <a:extLst>
              <a:ext uri="{FF2B5EF4-FFF2-40B4-BE49-F238E27FC236}">
                <a16:creationId xmlns:a16="http://schemas.microsoft.com/office/drawing/2014/main" id="{B0891C1D-3C56-B14A-9684-0C31B1BFC9A5}"/>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486912" y="2919711"/>
            <a:ext cx="3921143" cy="817424"/>
          </a:xfrm>
          <a:prstGeom prst="rect">
            <a:avLst/>
          </a:prstGeom>
        </p:spPr>
      </p:pic>
      <p:pic>
        <p:nvPicPr>
          <p:cNvPr id="11" name="Picture 7">
            <a:extLst>
              <a:ext uri="{FF2B5EF4-FFF2-40B4-BE49-F238E27FC236}">
                <a16:creationId xmlns:a16="http://schemas.microsoft.com/office/drawing/2014/main" id="{7888DEA5-34C4-3D4C-82F6-BAE6FD7D3DBC}"/>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13635" r="14126" b="5791"/>
          <a:stretch/>
        </p:blipFill>
        <p:spPr>
          <a:xfrm>
            <a:off x="3874770" y="3789775"/>
            <a:ext cx="5145428" cy="3017400"/>
          </a:xfrm>
          <a:prstGeom prst="rect">
            <a:avLst/>
          </a:prstGeom>
        </p:spPr>
      </p:pic>
      <p:pic>
        <p:nvPicPr>
          <p:cNvPr id="12" name="図 11" descr="ea60_010_030_dwin.wmf">
            <a:extLst>
              <a:ext uri="{FF2B5EF4-FFF2-40B4-BE49-F238E27FC236}">
                <a16:creationId xmlns:a16="http://schemas.microsoft.com/office/drawing/2014/main" id="{867E4C59-0A58-214B-8471-D0209EC1EBDE}"/>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581540" y="787372"/>
            <a:ext cx="1520474" cy="436166"/>
          </a:xfrm>
          <a:prstGeom prst="rect">
            <a:avLst/>
          </a:prstGeom>
        </p:spPr>
      </p:pic>
    </p:spTree>
    <p:extLst>
      <p:ext uri="{BB962C8B-B14F-4D97-AF65-F5344CB8AC3E}">
        <p14:creationId xmlns:p14="http://schemas.microsoft.com/office/powerpoint/2010/main" val="3362763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BFDCA1C4-9514-7B4F-976F-D92F7E296653}" type="slidenum">
              <a:rPr lang="fr-FR" smtClean="0"/>
              <a:pPr/>
              <a:t>3</a:t>
            </a:fld>
            <a:endParaRPr lang="fr-FR"/>
          </a:p>
        </p:txBody>
      </p:sp>
      <p:sp>
        <p:nvSpPr>
          <p:cNvPr id="19" name="Title 1"/>
          <p:cNvSpPr>
            <a:spLocks noGrp="1"/>
          </p:cNvSpPr>
          <p:nvPr>
            <p:ph type="title"/>
          </p:nvPr>
        </p:nvSpPr>
        <p:spPr>
          <a:xfrm>
            <a:off x="297144" y="-83602"/>
            <a:ext cx="8846858" cy="720000"/>
          </a:xfrm>
        </p:spPr>
        <p:txBody>
          <a:bodyPr/>
          <a:lstStyle/>
          <a:p>
            <a:r>
              <a:rPr lang="en-GB" dirty="0"/>
              <a:t>Design parameters</a:t>
            </a:r>
            <a:endParaRPr lang="en-GB" dirty="0">
              <a:solidFill>
                <a:srgbClr val="FF0000"/>
              </a:solidFill>
            </a:endParaRPr>
          </a:p>
        </p:txBody>
      </p:sp>
      <p:grpSp>
        <p:nvGrpSpPr>
          <p:cNvPr id="21" name="図形グループ 20"/>
          <p:cNvGrpSpPr/>
          <p:nvPr/>
        </p:nvGrpSpPr>
        <p:grpSpPr>
          <a:xfrm>
            <a:off x="6800239" y="3243277"/>
            <a:ext cx="1741326" cy="1865025"/>
            <a:chOff x="6181756" y="2623943"/>
            <a:chExt cx="2665252" cy="2854585"/>
          </a:xfrm>
        </p:grpSpPr>
        <p:pic>
          <p:nvPicPr>
            <p:cNvPr id="22" name="図 2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81756" y="2623943"/>
              <a:ext cx="2505044" cy="2854585"/>
            </a:xfrm>
            <a:prstGeom prst="rect">
              <a:avLst/>
            </a:prstGeom>
          </p:spPr>
        </p:pic>
        <p:sp>
          <p:nvSpPr>
            <p:cNvPr id="23" name="TextBox 6"/>
            <p:cNvSpPr txBox="1"/>
            <p:nvPr/>
          </p:nvSpPr>
          <p:spPr>
            <a:xfrm>
              <a:off x="8054247" y="4679012"/>
              <a:ext cx="792761" cy="484828"/>
            </a:xfrm>
            <a:prstGeom prst="rect">
              <a:avLst/>
            </a:prstGeom>
            <a:noFill/>
          </p:spPr>
          <p:txBody>
            <a:bodyPr wrap="square" rtlCol="0">
              <a:spAutoFit/>
            </a:bodyPr>
            <a:lstStyle/>
            <a:p>
              <a:r>
                <a:rPr lang="en-US" sz="1600" dirty="0">
                  <a:latin typeface="Arial"/>
                  <a:cs typeface="Arial"/>
                </a:rPr>
                <a:t>19</a:t>
              </a:r>
            </a:p>
          </p:txBody>
        </p:sp>
        <p:sp>
          <p:nvSpPr>
            <p:cNvPr id="24" name="TextBox 15"/>
            <p:cNvSpPr txBox="1"/>
            <p:nvPr/>
          </p:nvSpPr>
          <p:spPr>
            <a:xfrm>
              <a:off x="7651048" y="3664032"/>
              <a:ext cx="674844" cy="484828"/>
            </a:xfrm>
            <a:prstGeom prst="rect">
              <a:avLst/>
            </a:prstGeom>
            <a:noFill/>
          </p:spPr>
          <p:txBody>
            <a:bodyPr wrap="square" rtlCol="0">
              <a:spAutoFit/>
            </a:bodyPr>
            <a:lstStyle/>
            <a:p>
              <a:r>
                <a:rPr lang="en-US" sz="1600" dirty="0">
                  <a:latin typeface="Arial"/>
                  <a:cs typeface="Arial"/>
                </a:rPr>
                <a:t>13</a:t>
              </a:r>
            </a:p>
          </p:txBody>
        </p:sp>
        <p:sp>
          <p:nvSpPr>
            <p:cNvPr id="25" name="TextBox 16"/>
            <p:cNvSpPr txBox="1"/>
            <p:nvPr/>
          </p:nvSpPr>
          <p:spPr>
            <a:xfrm>
              <a:off x="7061666" y="3064599"/>
              <a:ext cx="446837" cy="338554"/>
            </a:xfrm>
            <a:prstGeom prst="rect">
              <a:avLst/>
            </a:prstGeom>
            <a:noFill/>
          </p:spPr>
          <p:txBody>
            <a:bodyPr wrap="square" rtlCol="0">
              <a:spAutoFit/>
            </a:bodyPr>
            <a:lstStyle/>
            <a:p>
              <a:r>
                <a:rPr lang="en-US" sz="1600" dirty="0">
                  <a:latin typeface="Arial"/>
                  <a:cs typeface="Arial"/>
                </a:rPr>
                <a:t>8</a:t>
              </a:r>
            </a:p>
          </p:txBody>
        </p:sp>
        <p:sp>
          <p:nvSpPr>
            <p:cNvPr id="26" name="Rectangle 8"/>
            <p:cNvSpPr/>
            <p:nvPr/>
          </p:nvSpPr>
          <p:spPr>
            <a:xfrm>
              <a:off x="6377337" y="2733209"/>
              <a:ext cx="298780" cy="369332"/>
            </a:xfrm>
            <a:prstGeom prst="rect">
              <a:avLst/>
            </a:prstGeom>
          </p:spPr>
          <p:txBody>
            <a:bodyPr wrap="none">
              <a:spAutoFit/>
            </a:bodyPr>
            <a:lstStyle/>
            <a:p>
              <a:pPr algn="ctr">
                <a:lnSpc>
                  <a:spcPct val="115000"/>
                </a:lnSpc>
                <a:tabLst>
                  <a:tab pos="457200" algn="l"/>
                </a:tabLst>
              </a:pPr>
              <a:r>
                <a:rPr lang="en-US" sz="1600" dirty="0">
                  <a:solidFill>
                    <a:srgbClr val="000000"/>
                  </a:solidFill>
                  <a:latin typeface="Arial"/>
                  <a:cs typeface="Arial"/>
                </a:rPr>
                <a:t>4</a:t>
              </a:r>
            </a:p>
          </p:txBody>
        </p:sp>
        <p:sp>
          <p:nvSpPr>
            <p:cNvPr id="27" name="テキスト ボックス 26"/>
            <p:cNvSpPr txBox="1"/>
            <p:nvPr/>
          </p:nvSpPr>
          <p:spPr>
            <a:xfrm>
              <a:off x="6321772" y="4045978"/>
              <a:ext cx="1031051" cy="646331"/>
            </a:xfrm>
            <a:prstGeom prst="rect">
              <a:avLst/>
            </a:prstGeom>
            <a:noFill/>
          </p:spPr>
          <p:txBody>
            <a:bodyPr wrap="none" rtlCol="0">
              <a:spAutoFit/>
            </a:bodyPr>
            <a:lstStyle/>
            <a:p>
              <a:r>
                <a:rPr kumimoji="1" lang="en-US" altLang="ja-JP" dirty="0">
                  <a:latin typeface="Arial"/>
                  <a:cs typeface="Arial"/>
                </a:rPr>
                <a:t>4 blocks</a:t>
              </a:r>
            </a:p>
            <a:p>
              <a:r>
                <a:rPr kumimoji="1" lang="en-US" altLang="ja-JP" dirty="0">
                  <a:latin typeface="Arial"/>
                  <a:cs typeface="Arial"/>
                </a:rPr>
                <a:t>44 turns</a:t>
              </a:r>
            </a:p>
          </p:txBody>
        </p:sp>
      </p:grpSp>
      <p:sp>
        <p:nvSpPr>
          <p:cNvPr id="31" name="テキスト ボックス 30"/>
          <p:cNvSpPr txBox="1"/>
          <p:nvPr/>
        </p:nvSpPr>
        <p:spPr>
          <a:xfrm>
            <a:off x="90373" y="5019085"/>
            <a:ext cx="6264459" cy="830997"/>
          </a:xfrm>
          <a:prstGeom prst="rect">
            <a:avLst/>
          </a:prstGeom>
          <a:solidFill>
            <a:schemeClr val="bg1"/>
          </a:solidFill>
        </p:spPr>
        <p:txBody>
          <a:bodyPr wrap="square" rtlCol="0">
            <a:spAutoFit/>
          </a:bodyPr>
          <a:lstStyle/>
          <a:p>
            <a:r>
              <a:rPr kumimoji="1" lang="en-US" altLang="ja-JP" sz="2400" dirty="0">
                <a:solidFill>
                  <a:srgbClr val="0432FF"/>
                </a:solidFill>
                <a:latin typeface="Arial"/>
                <a:cs typeface="Arial"/>
              </a:rPr>
              <a:t>Large-aperture single layer coil </a:t>
            </a:r>
            <a:r>
              <a:rPr kumimoji="1" lang="en-US" altLang="ja-JP" sz="2400" dirty="0">
                <a:latin typeface="Arial"/>
                <a:cs typeface="Arial"/>
                <a:sym typeface="Wingdings"/>
              </a:rPr>
              <a:t></a:t>
            </a:r>
            <a:r>
              <a:rPr kumimoji="1" lang="en-US" altLang="ja-JP" sz="2400" dirty="0">
                <a:solidFill>
                  <a:srgbClr val="FF0000"/>
                </a:solidFill>
                <a:latin typeface="Arial"/>
                <a:cs typeface="Arial"/>
                <a:sym typeface="Wingdings"/>
              </a:rPr>
              <a:t> Mechanical support of a coil is challenging</a:t>
            </a:r>
            <a:endParaRPr lang="en-US" altLang="ja-JP" sz="2400" dirty="0">
              <a:solidFill>
                <a:srgbClr val="FF0000"/>
              </a:solidFill>
              <a:latin typeface="Arial"/>
              <a:cs typeface="Arial"/>
            </a:endParaRPr>
          </a:p>
        </p:txBody>
      </p:sp>
      <p:pic>
        <p:nvPicPr>
          <p:cNvPr id="15" name="図 14">
            <a:extLst>
              <a:ext uri="{FF2B5EF4-FFF2-40B4-BE49-F238E27FC236}">
                <a16:creationId xmlns:a16="http://schemas.microsoft.com/office/drawing/2014/main" id="{B0DC12D7-DDB3-3244-8DFE-FE412A54113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286007" y="576101"/>
            <a:ext cx="2530932" cy="2593547"/>
          </a:xfrm>
          <a:prstGeom prst="rect">
            <a:avLst/>
          </a:prstGeom>
        </p:spPr>
      </p:pic>
      <p:sp>
        <p:nvSpPr>
          <p:cNvPr id="2" name="テキスト ボックス 1">
            <a:extLst>
              <a:ext uri="{FF2B5EF4-FFF2-40B4-BE49-F238E27FC236}">
                <a16:creationId xmlns:a16="http://schemas.microsoft.com/office/drawing/2014/main" id="{9D05107C-EA3A-9D4C-9B2F-163EC216B7F7}"/>
              </a:ext>
            </a:extLst>
          </p:cNvPr>
          <p:cNvSpPr txBox="1"/>
          <p:nvPr/>
        </p:nvSpPr>
        <p:spPr>
          <a:xfrm>
            <a:off x="5966849" y="596401"/>
            <a:ext cx="638316" cy="338554"/>
          </a:xfrm>
          <a:prstGeom prst="rect">
            <a:avLst/>
          </a:prstGeom>
          <a:noFill/>
        </p:spPr>
        <p:txBody>
          <a:bodyPr wrap="none" rtlCol="0">
            <a:spAutoFit/>
          </a:bodyPr>
          <a:lstStyle/>
          <a:p>
            <a:r>
              <a:rPr kumimoji="1" lang="en-US" altLang="ja-JP" sz="1600" dirty="0">
                <a:solidFill>
                  <a:schemeClr val="accent5"/>
                </a:solidFill>
              </a:rPr>
              <a:t>Shell</a:t>
            </a:r>
            <a:endParaRPr kumimoji="1" lang="ja-JP" altLang="en-US" sz="1600">
              <a:solidFill>
                <a:schemeClr val="accent5"/>
              </a:solidFill>
            </a:endParaRPr>
          </a:p>
        </p:txBody>
      </p:sp>
      <p:sp>
        <p:nvSpPr>
          <p:cNvPr id="18" name="テキスト ボックス 17">
            <a:extLst>
              <a:ext uri="{FF2B5EF4-FFF2-40B4-BE49-F238E27FC236}">
                <a16:creationId xmlns:a16="http://schemas.microsoft.com/office/drawing/2014/main" id="{34A86825-D0C1-3A40-A723-EC351288B0B1}"/>
              </a:ext>
            </a:extLst>
          </p:cNvPr>
          <p:cNvSpPr txBox="1"/>
          <p:nvPr/>
        </p:nvSpPr>
        <p:spPr>
          <a:xfrm>
            <a:off x="6493403" y="162623"/>
            <a:ext cx="718466" cy="338554"/>
          </a:xfrm>
          <a:prstGeom prst="rect">
            <a:avLst/>
          </a:prstGeom>
          <a:noFill/>
        </p:spPr>
        <p:txBody>
          <a:bodyPr wrap="none" rtlCol="0">
            <a:spAutoFit/>
          </a:bodyPr>
          <a:lstStyle/>
          <a:p>
            <a:r>
              <a:rPr kumimoji="1" lang="en-US" altLang="ja-JP" sz="1600" dirty="0">
                <a:solidFill>
                  <a:schemeClr val="accent5"/>
                </a:solidFill>
              </a:rPr>
              <a:t>Collar</a:t>
            </a:r>
            <a:endParaRPr kumimoji="1" lang="ja-JP" altLang="en-US" sz="1600">
              <a:solidFill>
                <a:schemeClr val="accent5"/>
              </a:solidFill>
            </a:endParaRPr>
          </a:p>
        </p:txBody>
      </p:sp>
      <p:sp>
        <p:nvSpPr>
          <p:cNvPr id="28" name="テキスト ボックス 27">
            <a:extLst>
              <a:ext uri="{FF2B5EF4-FFF2-40B4-BE49-F238E27FC236}">
                <a16:creationId xmlns:a16="http://schemas.microsoft.com/office/drawing/2014/main" id="{6806DC36-D240-4B4B-8C73-AA47EB03B146}"/>
              </a:ext>
            </a:extLst>
          </p:cNvPr>
          <p:cNvSpPr txBox="1"/>
          <p:nvPr/>
        </p:nvSpPr>
        <p:spPr>
          <a:xfrm>
            <a:off x="7456392" y="158694"/>
            <a:ext cx="1360052" cy="338554"/>
          </a:xfrm>
          <a:prstGeom prst="rect">
            <a:avLst/>
          </a:prstGeom>
          <a:noFill/>
        </p:spPr>
        <p:txBody>
          <a:bodyPr wrap="none" rtlCol="0">
            <a:spAutoFit/>
          </a:bodyPr>
          <a:lstStyle/>
          <a:p>
            <a:r>
              <a:rPr kumimoji="1" lang="en-US" altLang="ja-JP" sz="1600" dirty="0" err="1">
                <a:solidFill>
                  <a:schemeClr val="accent5"/>
                </a:solidFill>
              </a:rPr>
              <a:t>Nb-Ti</a:t>
            </a:r>
            <a:r>
              <a:rPr kumimoji="1" lang="en-US" altLang="ja-JP" sz="1600" dirty="0">
                <a:solidFill>
                  <a:schemeClr val="accent5"/>
                </a:solidFill>
              </a:rPr>
              <a:t>/Cu coil</a:t>
            </a:r>
            <a:endParaRPr kumimoji="1" lang="ja-JP" altLang="en-US" sz="1600">
              <a:solidFill>
                <a:schemeClr val="accent5"/>
              </a:solidFill>
            </a:endParaRPr>
          </a:p>
        </p:txBody>
      </p:sp>
      <p:sp>
        <p:nvSpPr>
          <p:cNvPr id="29" name="テキスト ボックス 28">
            <a:extLst>
              <a:ext uri="{FF2B5EF4-FFF2-40B4-BE49-F238E27FC236}">
                <a16:creationId xmlns:a16="http://schemas.microsoft.com/office/drawing/2014/main" id="{0B9FD43F-5799-2441-84C5-D1BC316ACCD3}"/>
              </a:ext>
            </a:extLst>
          </p:cNvPr>
          <p:cNvSpPr txBox="1"/>
          <p:nvPr/>
        </p:nvSpPr>
        <p:spPr>
          <a:xfrm>
            <a:off x="8262678" y="429807"/>
            <a:ext cx="787395" cy="584775"/>
          </a:xfrm>
          <a:prstGeom prst="rect">
            <a:avLst/>
          </a:prstGeom>
          <a:noFill/>
        </p:spPr>
        <p:txBody>
          <a:bodyPr wrap="none" rtlCol="0">
            <a:spAutoFit/>
          </a:bodyPr>
          <a:lstStyle/>
          <a:p>
            <a:r>
              <a:rPr kumimoji="1" lang="en-US" altLang="ja-JP" sz="1600">
                <a:solidFill>
                  <a:schemeClr val="accent5"/>
                </a:solidFill>
              </a:rPr>
              <a:t>GFRP</a:t>
            </a:r>
          </a:p>
          <a:p>
            <a:r>
              <a:rPr kumimoji="1" lang="en-US" altLang="ja-JP" sz="1600" dirty="0">
                <a:solidFill>
                  <a:schemeClr val="accent5"/>
                </a:solidFill>
              </a:rPr>
              <a:t>wedge</a:t>
            </a:r>
            <a:endParaRPr kumimoji="1" lang="ja-JP" altLang="en-US" sz="1600" dirty="0">
              <a:solidFill>
                <a:schemeClr val="accent5"/>
              </a:solidFill>
            </a:endParaRPr>
          </a:p>
        </p:txBody>
      </p:sp>
      <p:sp>
        <p:nvSpPr>
          <p:cNvPr id="30" name="テキスト ボックス 29">
            <a:extLst>
              <a:ext uri="{FF2B5EF4-FFF2-40B4-BE49-F238E27FC236}">
                <a16:creationId xmlns:a16="http://schemas.microsoft.com/office/drawing/2014/main" id="{BC2BFFAE-D5EA-CE46-8AE4-95A261F31257}"/>
              </a:ext>
            </a:extLst>
          </p:cNvPr>
          <p:cNvSpPr txBox="1"/>
          <p:nvPr/>
        </p:nvSpPr>
        <p:spPr>
          <a:xfrm>
            <a:off x="6131304" y="2821418"/>
            <a:ext cx="632289" cy="338554"/>
          </a:xfrm>
          <a:prstGeom prst="rect">
            <a:avLst/>
          </a:prstGeom>
          <a:noFill/>
        </p:spPr>
        <p:txBody>
          <a:bodyPr wrap="none" rtlCol="0">
            <a:spAutoFit/>
          </a:bodyPr>
          <a:lstStyle/>
          <a:p>
            <a:r>
              <a:rPr kumimoji="1" lang="en-US" altLang="ja-JP" sz="1600" dirty="0">
                <a:solidFill>
                  <a:schemeClr val="accent5"/>
                </a:solidFill>
              </a:rPr>
              <a:t>Yoke</a:t>
            </a:r>
            <a:endParaRPr kumimoji="1" lang="ja-JP" altLang="en-US" sz="1600">
              <a:solidFill>
                <a:schemeClr val="accent5"/>
              </a:solidFill>
            </a:endParaRPr>
          </a:p>
        </p:txBody>
      </p:sp>
      <p:cxnSp>
        <p:nvCxnSpPr>
          <p:cNvPr id="7" name="直線矢印コネクタ 6">
            <a:extLst>
              <a:ext uri="{FF2B5EF4-FFF2-40B4-BE49-F238E27FC236}">
                <a16:creationId xmlns:a16="http://schemas.microsoft.com/office/drawing/2014/main" id="{4D4B8888-82EA-4348-9A60-3797B4F0EA6E}"/>
              </a:ext>
            </a:extLst>
          </p:cNvPr>
          <p:cNvCxnSpPr>
            <a:cxnSpLocks/>
          </p:cNvCxnSpPr>
          <p:nvPr/>
        </p:nvCxnSpPr>
        <p:spPr>
          <a:xfrm flipH="1">
            <a:off x="7762526" y="441990"/>
            <a:ext cx="287677" cy="1111768"/>
          </a:xfrm>
          <a:prstGeom prst="straightConnector1">
            <a:avLst/>
          </a:prstGeom>
          <a:ln w="19050">
            <a:solidFill>
              <a:schemeClr val="accent5"/>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2" name="直線矢印コネクタ 31">
            <a:extLst>
              <a:ext uri="{FF2B5EF4-FFF2-40B4-BE49-F238E27FC236}">
                <a16:creationId xmlns:a16="http://schemas.microsoft.com/office/drawing/2014/main" id="{8939F8FE-898D-2343-946F-3C556A9B6433}"/>
              </a:ext>
            </a:extLst>
          </p:cNvPr>
          <p:cNvCxnSpPr>
            <a:cxnSpLocks/>
          </p:cNvCxnSpPr>
          <p:nvPr/>
        </p:nvCxnSpPr>
        <p:spPr>
          <a:xfrm>
            <a:off x="6354832" y="846173"/>
            <a:ext cx="209712" cy="287962"/>
          </a:xfrm>
          <a:prstGeom prst="straightConnector1">
            <a:avLst/>
          </a:prstGeom>
          <a:ln w="19050">
            <a:solidFill>
              <a:schemeClr val="accent5"/>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4" name="直線矢印コネクタ 33">
            <a:extLst>
              <a:ext uri="{FF2B5EF4-FFF2-40B4-BE49-F238E27FC236}">
                <a16:creationId xmlns:a16="http://schemas.microsoft.com/office/drawing/2014/main" id="{1BAAA66A-550B-DB4D-99D4-452169152AFF}"/>
              </a:ext>
            </a:extLst>
          </p:cNvPr>
          <p:cNvCxnSpPr>
            <a:cxnSpLocks/>
          </p:cNvCxnSpPr>
          <p:nvPr/>
        </p:nvCxnSpPr>
        <p:spPr>
          <a:xfrm>
            <a:off x="6952892" y="441990"/>
            <a:ext cx="472329" cy="1022856"/>
          </a:xfrm>
          <a:prstGeom prst="straightConnector1">
            <a:avLst/>
          </a:prstGeom>
          <a:ln w="19050">
            <a:solidFill>
              <a:schemeClr val="accent5"/>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5" name="直線矢印コネクタ 34">
            <a:extLst>
              <a:ext uri="{FF2B5EF4-FFF2-40B4-BE49-F238E27FC236}">
                <a16:creationId xmlns:a16="http://schemas.microsoft.com/office/drawing/2014/main" id="{76276821-1810-5B4A-AF35-73E76E3370B9}"/>
              </a:ext>
            </a:extLst>
          </p:cNvPr>
          <p:cNvCxnSpPr>
            <a:cxnSpLocks/>
          </p:cNvCxnSpPr>
          <p:nvPr/>
        </p:nvCxnSpPr>
        <p:spPr>
          <a:xfrm flipH="1">
            <a:off x="7817835" y="761621"/>
            <a:ext cx="500999" cy="815935"/>
          </a:xfrm>
          <a:prstGeom prst="straightConnector1">
            <a:avLst/>
          </a:prstGeom>
          <a:ln w="19050">
            <a:solidFill>
              <a:schemeClr val="accent5"/>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6" name="直線矢印コネクタ 35">
            <a:extLst>
              <a:ext uri="{FF2B5EF4-FFF2-40B4-BE49-F238E27FC236}">
                <a16:creationId xmlns:a16="http://schemas.microsoft.com/office/drawing/2014/main" id="{FDE809D8-4526-1443-B0A9-9D85D16FAFB7}"/>
              </a:ext>
            </a:extLst>
          </p:cNvPr>
          <p:cNvCxnSpPr>
            <a:cxnSpLocks/>
          </p:cNvCxnSpPr>
          <p:nvPr/>
        </p:nvCxnSpPr>
        <p:spPr>
          <a:xfrm flipV="1">
            <a:off x="6710603" y="2544175"/>
            <a:ext cx="484577" cy="400472"/>
          </a:xfrm>
          <a:prstGeom prst="straightConnector1">
            <a:avLst/>
          </a:prstGeom>
          <a:ln w="19050">
            <a:solidFill>
              <a:schemeClr val="accent5"/>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37" name="直線矢印コネクタ 36">
            <a:extLst>
              <a:ext uri="{FF2B5EF4-FFF2-40B4-BE49-F238E27FC236}">
                <a16:creationId xmlns:a16="http://schemas.microsoft.com/office/drawing/2014/main" id="{46026B59-D0A8-4144-88B0-FB08701AE2FA}"/>
              </a:ext>
            </a:extLst>
          </p:cNvPr>
          <p:cNvCxnSpPr>
            <a:cxnSpLocks/>
          </p:cNvCxnSpPr>
          <p:nvPr/>
        </p:nvCxnSpPr>
        <p:spPr>
          <a:xfrm flipH="1" flipV="1">
            <a:off x="7872373" y="2079704"/>
            <a:ext cx="382332" cy="925775"/>
          </a:xfrm>
          <a:prstGeom prst="straightConnector1">
            <a:avLst/>
          </a:prstGeom>
          <a:ln w="19050">
            <a:solidFill>
              <a:schemeClr val="accent5"/>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39" name="テキスト ボックス 38">
            <a:extLst>
              <a:ext uri="{FF2B5EF4-FFF2-40B4-BE49-F238E27FC236}">
                <a16:creationId xmlns:a16="http://schemas.microsoft.com/office/drawing/2014/main" id="{4BB6CC78-297E-6C45-8160-EE3B87DD5E09}"/>
              </a:ext>
            </a:extLst>
          </p:cNvPr>
          <p:cNvSpPr txBox="1"/>
          <p:nvPr/>
        </p:nvSpPr>
        <p:spPr>
          <a:xfrm>
            <a:off x="7904807" y="2950951"/>
            <a:ext cx="1210588" cy="830997"/>
          </a:xfrm>
          <a:prstGeom prst="rect">
            <a:avLst/>
          </a:prstGeom>
          <a:noFill/>
        </p:spPr>
        <p:txBody>
          <a:bodyPr wrap="none" rtlCol="0">
            <a:spAutoFit/>
          </a:bodyPr>
          <a:lstStyle/>
          <a:p>
            <a:r>
              <a:rPr kumimoji="1" lang="en-US" altLang="ja-JP" sz="1600" dirty="0">
                <a:solidFill>
                  <a:schemeClr val="accent5"/>
                </a:solidFill>
              </a:rPr>
              <a:t>QPH</a:t>
            </a:r>
          </a:p>
          <a:p>
            <a:r>
              <a:rPr kumimoji="1" lang="en-US" altLang="ja-JP" sz="1600" dirty="0">
                <a:solidFill>
                  <a:schemeClr val="accent5"/>
                </a:solidFill>
              </a:rPr>
              <a:t>Insulation</a:t>
            </a:r>
          </a:p>
          <a:p>
            <a:r>
              <a:rPr kumimoji="1" lang="en-US" altLang="ja-JP" sz="1600" dirty="0">
                <a:solidFill>
                  <a:schemeClr val="accent5"/>
                </a:solidFill>
              </a:rPr>
              <a:t>Brass shoe</a:t>
            </a:r>
            <a:endParaRPr kumimoji="1" lang="ja-JP" altLang="en-US" sz="1600" dirty="0">
              <a:solidFill>
                <a:schemeClr val="accent5"/>
              </a:solidFill>
            </a:endParaRPr>
          </a:p>
        </p:txBody>
      </p:sp>
      <p:graphicFrame>
        <p:nvGraphicFramePr>
          <p:cNvPr id="33" name="Table 3"/>
          <p:cNvGraphicFramePr>
            <a:graphicFrameLocks noGrp="1"/>
          </p:cNvGraphicFramePr>
          <p:nvPr>
            <p:extLst>
              <p:ext uri="{D42A27DB-BD31-4B8C-83A1-F6EECF244321}">
                <p14:modId xmlns:p14="http://schemas.microsoft.com/office/powerpoint/2010/main" val="1939116919"/>
              </p:ext>
            </p:extLst>
          </p:nvPr>
        </p:nvGraphicFramePr>
        <p:xfrm>
          <a:off x="44061" y="622521"/>
          <a:ext cx="5997575" cy="4389120"/>
        </p:xfrm>
        <a:graphic>
          <a:graphicData uri="http://schemas.openxmlformats.org/drawingml/2006/table">
            <a:tbl>
              <a:tblPr firstRow="1" bandRow="1">
                <a:tableStyleId>{2D5ABB26-0587-4C30-8999-92F81FD0307C}</a:tableStyleId>
              </a:tblPr>
              <a:tblGrid>
                <a:gridCol w="2224088">
                  <a:extLst>
                    <a:ext uri="{9D8B030D-6E8A-4147-A177-3AD203B41FA5}">
                      <a16:colId xmlns:a16="http://schemas.microsoft.com/office/drawing/2014/main" val="20000"/>
                    </a:ext>
                  </a:extLst>
                </a:gridCol>
                <a:gridCol w="2248286">
                  <a:extLst>
                    <a:ext uri="{9D8B030D-6E8A-4147-A177-3AD203B41FA5}">
                      <a16:colId xmlns:a16="http://schemas.microsoft.com/office/drawing/2014/main" val="20001"/>
                    </a:ext>
                  </a:extLst>
                </a:gridCol>
                <a:gridCol w="1525201">
                  <a:extLst>
                    <a:ext uri="{9D8B030D-6E8A-4147-A177-3AD203B41FA5}">
                      <a16:colId xmlns:a16="http://schemas.microsoft.com/office/drawing/2014/main" val="20002"/>
                    </a:ext>
                  </a:extLst>
                </a:gridCol>
              </a:tblGrid>
              <a:tr h="204220">
                <a:tc>
                  <a:txBody>
                    <a:bodyPr/>
                    <a:lstStyle/>
                    <a:p>
                      <a:pPr marL="0" algn="l" defTabSz="914400" rtl="0" eaLnBrk="1" latinLnBrk="0" hangingPunct="1"/>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altLang="ja-JP" sz="1600" b="0" i="0" baseline="0" dirty="0">
                          <a:solidFill>
                            <a:schemeClr val="tx1"/>
                          </a:solidFill>
                          <a:latin typeface="+mj-lt"/>
                          <a:cs typeface="Arial"/>
                        </a:rPr>
                        <a:t>A series production (7m)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altLang="ja-JP" sz="1600" b="0" i="0" baseline="0">
                          <a:solidFill>
                            <a:schemeClr val="tx1"/>
                          </a:solidFill>
                          <a:latin typeface="+mj-lt"/>
                          <a:cs typeface="Arial"/>
                        </a:rPr>
                        <a:t>MBXFS3 </a:t>
                      </a:r>
                      <a:r>
                        <a:rPr lang="en-US" altLang="ja-JP" sz="1600" b="0" i="0" baseline="0" dirty="0">
                          <a:solidFill>
                            <a:schemeClr val="tx1"/>
                          </a:solidFill>
                          <a:latin typeface="+mj-lt"/>
                          <a:cs typeface="Arial"/>
                        </a:rPr>
                        <a:t>(2 m)</a:t>
                      </a:r>
                    </a:p>
                  </a:txBody>
                  <a:tcPr marL="0" marR="0" marT="0" marB="0" anchor="ctr">
                    <a:lnL w="12700" cap="flat" cmpd="sng" algn="ctr">
                      <a:no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Coil</a:t>
                      </a:r>
                      <a:r>
                        <a:rPr lang="en-US" sz="1600" b="0" i="0" kern="1200" baseline="0" dirty="0">
                          <a:solidFill>
                            <a:schemeClr val="tx1"/>
                          </a:solidFill>
                          <a:latin typeface="+mj-lt"/>
                          <a:ea typeface="+mn-ea"/>
                          <a:cs typeface="Arial"/>
                        </a:rPr>
                        <a:t> aperture</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solidFill>
                      <a:schemeClr val="bg1"/>
                    </a:solidFill>
                  </a:tcPr>
                </a:tc>
                <a:tc gridSpan="2">
                  <a:txBody>
                    <a:bodyPr/>
                    <a:lstStyle/>
                    <a:p>
                      <a:pPr algn="ctr"/>
                      <a:r>
                        <a:rPr lang="en-US" sz="1600" b="1" i="0" dirty="0">
                          <a:solidFill>
                            <a:srgbClr val="0432FF"/>
                          </a:solidFill>
                          <a:latin typeface="+mj-lt"/>
                          <a:cs typeface="Arial"/>
                        </a:rPr>
                        <a:t>150  mm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rgbClr r="0" g="0" b="0"/>
                      </a:solidFill>
                      <a:prstDash val="solid"/>
                      <a:round/>
                      <a:headEnd type="none" w="med" len="med"/>
                      <a:tailEnd type="none" w="med" len="med"/>
                    </a:lnT>
                    <a:solidFill>
                      <a:schemeClr val="bg1"/>
                    </a:solidFill>
                  </a:tcPr>
                </a:tc>
                <a:tc hMerge="1">
                  <a:txBody>
                    <a:bodyPr/>
                    <a:lstStyle/>
                    <a:p>
                      <a:pPr algn="ctr"/>
                      <a:endParaRPr lang="en-US" sz="1600" b="0" i="0" dirty="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w="12700" cap="flat" cmpd="sng" algn="ctr">
                      <a:solidFill>
                        <a:scrgbClr r="0" g="0" b="0"/>
                      </a:solid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Field</a:t>
                      </a:r>
                      <a:r>
                        <a:rPr lang="en-US" sz="1600" b="0" i="0" kern="1200" baseline="0" dirty="0">
                          <a:solidFill>
                            <a:schemeClr val="tx1"/>
                          </a:solidFill>
                          <a:latin typeface="+mj-lt"/>
                          <a:ea typeface="+mn-ea"/>
                          <a:cs typeface="Arial"/>
                        </a:rPr>
                        <a:t> integral</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algn="ctr"/>
                      <a:r>
                        <a:rPr lang="en-US" altLang="ja-JP" sz="1600" b="1" i="0" baseline="0" dirty="0">
                          <a:solidFill>
                            <a:srgbClr val="0432FF"/>
                          </a:solidFill>
                          <a:latin typeface="+mj-lt"/>
                          <a:cs typeface="Arial"/>
                        </a:rPr>
                        <a:t>35 T m</a:t>
                      </a:r>
                      <a:endParaRPr lang="en-US" sz="1600" b="1" i="0" dirty="0">
                        <a:solidFill>
                          <a:srgbClr val="0432FF"/>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altLang="ja-JP" sz="1600" b="0" i="0" baseline="0" dirty="0">
                          <a:solidFill>
                            <a:schemeClr val="tx1"/>
                          </a:solidFill>
                          <a:latin typeface="+mj-lt"/>
                          <a:cs typeface="Arial"/>
                        </a:rPr>
                        <a:t>9.5 T m</a:t>
                      </a:r>
                      <a:endParaRPr lang="en-US" altLang="ja-JP" sz="1600" b="0" i="0" dirty="0">
                        <a:solidFill>
                          <a:schemeClr val="tx1"/>
                        </a:solidFill>
                        <a:latin typeface="+mj-lt"/>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04220">
                <a:tc>
                  <a:txBody>
                    <a:bodyPr/>
                    <a:lstStyle/>
                    <a:p>
                      <a:pPr marL="0" algn="l" defTabSz="914400" rtl="0" eaLnBrk="1" latinLnBrk="0" hangingPunct="1"/>
                      <a:r>
                        <a:rPr lang="en-US" sz="1600" b="0" i="0" kern="1200" baseline="0" dirty="0">
                          <a:solidFill>
                            <a:schemeClr val="tx1"/>
                          </a:solidFill>
                          <a:latin typeface="+mj-lt"/>
                          <a:ea typeface="+mn-ea"/>
                          <a:cs typeface="Arial"/>
                        </a:rPr>
                        <a:t>Field (3D)</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gridSpan="2">
                  <a:txBody>
                    <a:bodyPr/>
                    <a:lstStyle/>
                    <a:p>
                      <a:pPr algn="ctr"/>
                      <a:r>
                        <a:rPr lang="en-US" sz="1600" b="0" i="0" dirty="0">
                          <a:solidFill>
                            <a:srgbClr val="FF0000"/>
                          </a:solidFill>
                          <a:latin typeface="+mj-lt"/>
                          <a:cs typeface="Arial"/>
                        </a:rPr>
                        <a:t>Nominal: 5.60 T</a:t>
                      </a:r>
                      <a:r>
                        <a:rPr lang="en-US" sz="1600" b="0" i="0" dirty="0">
                          <a:solidFill>
                            <a:schemeClr val="tx1"/>
                          </a:solidFill>
                          <a:latin typeface="+mj-lt"/>
                          <a:cs typeface="Arial"/>
                        </a:rPr>
                        <a:t>, Ultimate: 6.04 T</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hMerge="1">
                  <a:txBody>
                    <a:bodyPr/>
                    <a:lstStyle/>
                    <a:p>
                      <a:pPr algn="ctr"/>
                      <a:endParaRPr lang="en-US" sz="1600" b="0" i="0" dirty="0">
                        <a:solidFill>
                          <a:schemeClr val="tx1"/>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Peak</a:t>
                      </a:r>
                      <a:r>
                        <a:rPr lang="en-US" sz="1600" b="0" i="0" kern="1200" baseline="0" dirty="0">
                          <a:solidFill>
                            <a:schemeClr val="tx1"/>
                          </a:solidFill>
                          <a:latin typeface="+mj-lt"/>
                          <a:ea typeface="+mn-ea"/>
                          <a:cs typeface="Arial"/>
                        </a:rPr>
                        <a:t> field (3D)</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gridSpan="2">
                  <a:txBody>
                    <a:bodyPr/>
                    <a:lstStyle/>
                    <a:p>
                      <a:pPr algn="ctr"/>
                      <a:r>
                        <a:rPr lang="en-US" altLang="ja-JP" sz="1600" b="0" i="0" baseline="0" dirty="0">
                          <a:solidFill>
                            <a:schemeClr val="tx1"/>
                          </a:solidFill>
                          <a:latin typeface="+mj-lt"/>
                          <a:cs typeface="Arial"/>
                        </a:rPr>
                        <a:t>Nominal: 6.58 T, Ultimate: 7.14 T</a:t>
                      </a:r>
                      <a:endParaRPr lang="en-US" sz="1600" b="0" i="0" dirty="0">
                        <a:solidFill>
                          <a:schemeClr val="tx1"/>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hMerge="1">
                  <a:txBody>
                    <a:bodyPr/>
                    <a:lstStyle/>
                    <a:p>
                      <a:pPr algn="ctr"/>
                      <a:endParaRPr lang="en-US" sz="1600" b="0" i="0" dirty="0">
                        <a:solidFill>
                          <a:schemeClr val="tx1"/>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204220">
                <a:tc>
                  <a:txBody>
                    <a:bodyPr/>
                    <a:lstStyle/>
                    <a:p>
                      <a:pPr marL="0" algn="l" defTabSz="914400" rtl="0" eaLnBrk="1" latinLnBrk="0" hangingPunct="1"/>
                      <a:r>
                        <a:rPr lang="en-US" sz="1600" b="0" i="0" kern="1200" baseline="0" dirty="0">
                          <a:solidFill>
                            <a:schemeClr val="tx1"/>
                          </a:solidFill>
                          <a:latin typeface="+mj-lt"/>
                          <a:ea typeface="+mn-ea"/>
                          <a:cs typeface="Arial"/>
                        </a:rPr>
                        <a:t>Current</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gridSpan="2">
                  <a:txBody>
                    <a:bodyPr/>
                    <a:lstStyle/>
                    <a:p>
                      <a:pPr algn="ctr"/>
                      <a:r>
                        <a:rPr lang="en-US" sz="1600" b="0" i="0" dirty="0">
                          <a:solidFill>
                            <a:schemeClr val="tx1"/>
                          </a:solidFill>
                          <a:latin typeface="+mj-lt"/>
                          <a:cs typeface="Arial"/>
                        </a:rPr>
                        <a:t> </a:t>
                      </a:r>
                      <a:r>
                        <a:rPr lang="en-US" sz="1600" b="0" i="0" dirty="0">
                          <a:solidFill>
                            <a:srgbClr val="FF0000"/>
                          </a:solidFill>
                          <a:latin typeface="+mj-lt"/>
                          <a:cs typeface="Arial"/>
                        </a:rPr>
                        <a:t>Nominal : 12.05 kA, Ultimate 13.14 kA</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hMerge="1">
                  <a:txBody>
                    <a:bodyPr/>
                    <a:lstStyle/>
                    <a:p>
                      <a:pPr algn="ctr"/>
                      <a:endParaRPr lang="en-US" sz="1600" b="0" i="0" dirty="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Operating</a:t>
                      </a:r>
                      <a:r>
                        <a:rPr lang="en-US" sz="1600" b="0" i="0" kern="1200" baseline="0" dirty="0">
                          <a:solidFill>
                            <a:schemeClr val="tx1"/>
                          </a:solidFill>
                          <a:latin typeface="+mj-lt"/>
                          <a:ea typeface="+mn-ea"/>
                          <a:cs typeface="Arial"/>
                        </a:rPr>
                        <a:t> temperature</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gridSpan="2">
                  <a:txBody>
                    <a:bodyPr/>
                    <a:lstStyle/>
                    <a:p>
                      <a:pPr algn="ctr"/>
                      <a:r>
                        <a:rPr lang="en-US" sz="1600" b="0" i="0" dirty="0">
                          <a:solidFill>
                            <a:schemeClr val="tx1"/>
                          </a:solidFill>
                          <a:latin typeface="+mj-lt"/>
                          <a:cs typeface="Arial"/>
                        </a:rPr>
                        <a:t>1.9 K</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hMerge="1">
                  <a:txBody>
                    <a:bodyPr/>
                    <a:lstStyle/>
                    <a:p>
                      <a:pPr algn="ctr"/>
                      <a:endParaRPr lang="en-US" sz="1600" b="0" i="0" dirty="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204220">
                <a:tc>
                  <a:txBody>
                    <a:bodyPr/>
                    <a:lstStyle/>
                    <a:p>
                      <a:pPr marL="0" algn="l" defTabSz="914400" rtl="0" eaLnBrk="1" latinLnBrk="0" hangingPunct="1"/>
                      <a:r>
                        <a:rPr lang="en-US" sz="1600" b="0" i="0" kern="1200" dirty="0">
                          <a:solidFill>
                            <a:schemeClr val="tx1"/>
                          </a:solidFill>
                          <a:latin typeface="+mj-lt"/>
                          <a:ea typeface="+mn-ea"/>
                          <a:cs typeface="Arial"/>
                        </a:rPr>
                        <a:t>Field</a:t>
                      </a:r>
                      <a:r>
                        <a:rPr lang="en-US" sz="1600" b="0" i="0" kern="1200" baseline="0" dirty="0">
                          <a:solidFill>
                            <a:schemeClr val="tx1"/>
                          </a:solidFill>
                          <a:latin typeface="+mj-lt"/>
                          <a:ea typeface="+mn-ea"/>
                          <a:cs typeface="Arial"/>
                        </a:rPr>
                        <a:t> quality</a:t>
                      </a:r>
                      <a:endParaRPr lang="en-US" sz="1600" b="0" i="0" kern="1200" dirty="0">
                        <a:solidFill>
                          <a:schemeClr val="tx1"/>
                        </a:solidFill>
                        <a:latin typeface="+mj-lt"/>
                        <a:ea typeface="+mn-ea"/>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gridSpan="2">
                  <a:txBody>
                    <a:bodyPr/>
                    <a:lstStyle/>
                    <a:p>
                      <a:pPr algn="ctr"/>
                      <a:r>
                        <a:rPr lang="en-US" sz="1600" b="0" i="0" dirty="0">
                          <a:solidFill>
                            <a:schemeClr val="tx1"/>
                          </a:solidFill>
                          <a:latin typeface="+mj-lt"/>
                          <a:cs typeface="Arial"/>
                        </a:rPr>
                        <a:t>&lt;10</a:t>
                      </a:r>
                      <a:r>
                        <a:rPr lang="en-US" sz="1600" b="0" i="0" baseline="30000" dirty="0">
                          <a:solidFill>
                            <a:schemeClr val="tx1"/>
                          </a:solidFill>
                          <a:latin typeface="+mj-lt"/>
                          <a:cs typeface="Arial"/>
                        </a:rPr>
                        <a:t>-4</a:t>
                      </a:r>
                      <a:r>
                        <a:rPr lang="en-US" sz="1600" b="0" i="0" dirty="0">
                          <a:solidFill>
                            <a:schemeClr val="tx1"/>
                          </a:solidFill>
                          <a:latin typeface="+mj-lt"/>
                          <a:cs typeface="Arial"/>
                        </a:rPr>
                        <a:t> </a:t>
                      </a:r>
                      <a:r>
                        <a:rPr lang="en-US" sz="1600" b="0" i="0" dirty="0" err="1">
                          <a:solidFill>
                            <a:schemeClr val="tx1"/>
                          </a:solidFill>
                          <a:latin typeface="+mj-lt"/>
                          <a:cs typeface="Arial"/>
                        </a:rPr>
                        <a:t>w.r.t</a:t>
                      </a:r>
                      <a:r>
                        <a:rPr lang="en-US" sz="1600" b="0" i="0" dirty="0">
                          <a:solidFill>
                            <a:schemeClr val="tx1"/>
                          </a:solidFill>
                          <a:latin typeface="+mj-lt"/>
                          <a:cs typeface="Arial"/>
                        </a:rPr>
                        <a:t> </a:t>
                      </a:r>
                      <a:r>
                        <a:rPr lang="en-US" sz="1600" b="0" i="1" dirty="0">
                          <a:solidFill>
                            <a:schemeClr val="tx1"/>
                          </a:solidFill>
                          <a:latin typeface="+mj-lt"/>
                          <a:cs typeface="Arial"/>
                        </a:rPr>
                        <a:t>B</a:t>
                      </a:r>
                      <a:r>
                        <a:rPr lang="en-US" sz="1600" b="0" i="1" baseline="-25000" dirty="0">
                          <a:solidFill>
                            <a:schemeClr val="tx1"/>
                          </a:solidFill>
                          <a:latin typeface="+mj-lt"/>
                          <a:cs typeface="Arial"/>
                        </a:rPr>
                        <a:t>1</a:t>
                      </a:r>
                      <a:r>
                        <a:rPr lang="en-US" sz="1600" b="0" i="0" dirty="0">
                          <a:solidFill>
                            <a:schemeClr val="tx1"/>
                          </a:solidFill>
                          <a:latin typeface="+mj-lt"/>
                          <a:cs typeface="Arial"/>
                        </a:rPr>
                        <a:t>  (</a:t>
                      </a:r>
                      <a:r>
                        <a:rPr lang="en-US" sz="1600" b="0" i="0" dirty="0" err="1">
                          <a:solidFill>
                            <a:schemeClr val="tx1"/>
                          </a:solidFill>
                          <a:latin typeface="+mj-lt"/>
                          <a:cs typeface="Arial"/>
                        </a:rPr>
                        <a:t>R</a:t>
                      </a:r>
                      <a:r>
                        <a:rPr lang="en-US" sz="1600" b="0" i="0" baseline="-25000" dirty="0" err="1">
                          <a:solidFill>
                            <a:schemeClr val="tx1"/>
                          </a:solidFill>
                          <a:latin typeface="+mj-lt"/>
                          <a:cs typeface="Arial"/>
                        </a:rPr>
                        <a:t>ref</a:t>
                      </a:r>
                      <a:r>
                        <a:rPr lang="en-US" sz="1600" b="0" i="0" dirty="0">
                          <a:solidFill>
                            <a:schemeClr val="tx1"/>
                          </a:solidFill>
                          <a:latin typeface="+mj-lt"/>
                          <a:cs typeface="Arial"/>
                        </a:rPr>
                        <a:t>=50 mm)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hMerge="1">
                  <a:txBody>
                    <a:bodyPr/>
                    <a:lstStyle/>
                    <a:p>
                      <a:pPr algn="ctr"/>
                      <a:endParaRPr lang="en-US" sz="1600" b="0" i="0" dirty="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204220">
                <a:tc>
                  <a:txBody>
                    <a:bodyPr/>
                    <a:lstStyle/>
                    <a:p>
                      <a:pPr marL="0" algn="l" defTabSz="914400" rtl="0" eaLnBrk="1" latinLnBrk="0" hangingPunct="1"/>
                      <a:r>
                        <a:rPr lang="en-US" sz="1600" b="0" i="0" kern="1200" dirty="0">
                          <a:solidFill>
                            <a:schemeClr val="tx1"/>
                          </a:solidFill>
                          <a:latin typeface="+mj-lt"/>
                          <a:cs typeface="Arial"/>
                        </a:rPr>
                        <a:t>Load</a:t>
                      </a:r>
                      <a:r>
                        <a:rPr lang="en-US" sz="1600" b="0" i="0" kern="1200" baseline="0" dirty="0">
                          <a:solidFill>
                            <a:schemeClr val="tx1"/>
                          </a:solidFill>
                          <a:latin typeface="+mj-lt"/>
                          <a:cs typeface="Arial"/>
                        </a:rPr>
                        <a:t> line ratio (3D)</a:t>
                      </a:r>
                    </a:p>
                  </a:txBody>
                  <a:tcPr marL="0" marR="0" marT="0" marB="0" anchor="ctr">
                    <a:lnR w="12700" cap="flat" cmpd="sng" algn="ctr">
                      <a:solidFill>
                        <a:scrgbClr r="0" g="0" b="0"/>
                      </a:solidFill>
                      <a:prstDash val="solid"/>
                      <a:round/>
                      <a:headEnd type="none" w="med" len="med"/>
                      <a:tailEnd type="none" w="med" len="med"/>
                    </a:ln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600" b="0" i="0" dirty="0">
                          <a:solidFill>
                            <a:schemeClr val="tx1"/>
                          </a:solidFill>
                          <a:latin typeface="+mj-lt"/>
                          <a:cs typeface="Arial"/>
                        </a:rPr>
                        <a:t>Nominal: 76.5%, Ultimate: 83.1%</a:t>
                      </a:r>
                      <a:r>
                        <a:rPr lang="en-US" sz="1600" b="0" i="0" dirty="0">
                          <a:solidFill>
                            <a:schemeClr val="tx1"/>
                          </a:solidFill>
                          <a:latin typeface="+mj-lt"/>
                          <a:cs typeface="Arial"/>
                        </a:rPr>
                        <a:t> at 1.9</a:t>
                      </a:r>
                      <a:r>
                        <a:rPr lang="en-US" sz="1600" b="0" i="0" baseline="0" dirty="0">
                          <a:solidFill>
                            <a:schemeClr val="tx1"/>
                          </a:solidFill>
                          <a:latin typeface="+mj-lt"/>
                          <a:cs typeface="Arial"/>
                        </a:rPr>
                        <a:t> </a:t>
                      </a:r>
                      <a:r>
                        <a:rPr lang="en-US" sz="1600" b="0" i="0" dirty="0">
                          <a:solidFill>
                            <a:schemeClr val="tx1"/>
                          </a:solidFill>
                          <a:latin typeface="+mj-lt"/>
                          <a:cs typeface="Arial"/>
                        </a:rPr>
                        <a:t>K</a:t>
                      </a:r>
                      <a:endParaRPr lang="en-US" sz="1600" b="0" i="0" baseline="0" dirty="0">
                        <a:solidFill>
                          <a:schemeClr val="tx1"/>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a:solidFill>
                          <a:schemeClr val="tx1"/>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08"/>
                  </a:ext>
                </a:extLst>
              </a:tr>
              <a:tr h="204220">
                <a:tc>
                  <a:txBody>
                    <a:bodyPr/>
                    <a:lstStyle/>
                    <a:p>
                      <a:pPr marL="0" algn="l" defTabSz="914400" rtl="0" eaLnBrk="1" latinLnBrk="0" hangingPunct="1"/>
                      <a:r>
                        <a:rPr lang="en-US" sz="1600" b="0" i="0" kern="1200" dirty="0">
                          <a:solidFill>
                            <a:schemeClr val="tx1"/>
                          </a:solidFill>
                          <a:latin typeface="+mj-lt"/>
                          <a:cs typeface="Arial"/>
                        </a:rPr>
                        <a:t>Differential inductance</a:t>
                      </a:r>
                    </a:p>
                  </a:txBody>
                  <a:tcPr marL="0" marR="0" marT="0" marB="0" anchor="ctr">
                    <a:lnR w="12700" cap="flat" cmpd="sng" algn="ctr">
                      <a:solidFill>
                        <a:scrgbClr r="0" g="0" b="0"/>
                      </a:solidFill>
                      <a:prstDash val="solid"/>
                      <a:round/>
                      <a:headEnd type="none" w="med" len="med"/>
                      <a:tailEnd type="none" w="med" len="med"/>
                    </a:ln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Nominal: 4.0 </a:t>
                      </a:r>
                      <a:r>
                        <a:rPr lang="en-US" sz="1600" b="0" i="0" baseline="0" dirty="0" err="1">
                          <a:solidFill>
                            <a:schemeClr val="tx1"/>
                          </a:solidFill>
                          <a:latin typeface="+mj-lt"/>
                          <a:cs typeface="Arial"/>
                        </a:rPr>
                        <a:t>mH</a:t>
                      </a:r>
                      <a:r>
                        <a:rPr lang="en-US" sz="1600" b="0" i="0" baseline="0" dirty="0">
                          <a:solidFill>
                            <a:schemeClr val="tx1"/>
                          </a:solidFill>
                          <a:latin typeface="+mj-lt"/>
                          <a:cs typeface="Arial"/>
                        </a:rPr>
                        <a:t>/m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hMerge="1">
                  <a:txBody>
                    <a:bodyPr/>
                    <a:lstStyle/>
                    <a:p>
                      <a:endParaRPr kumimoji="1" lang="ja-JP" altLang="en-US"/>
                    </a:p>
                  </a:txBody>
                  <a:tcPr/>
                </a:tc>
                <a:extLst>
                  <a:ext uri="{0D108BD9-81ED-4DB2-BD59-A6C34878D82A}">
                    <a16:rowId xmlns:a16="http://schemas.microsoft.com/office/drawing/2014/main" val="10009"/>
                  </a:ext>
                </a:extLst>
              </a:tr>
              <a:tr h="204220">
                <a:tc>
                  <a:txBody>
                    <a:bodyPr/>
                    <a:lstStyle/>
                    <a:p>
                      <a:pPr marL="0" algn="l" defTabSz="914400" rtl="0" eaLnBrk="1" latinLnBrk="0" hangingPunct="1"/>
                      <a:r>
                        <a:rPr lang="en-US" sz="1600" b="0" i="0" kern="1200" dirty="0">
                          <a:solidFill>
                            <a:schemeClr val="tx1"/>
                          </a:solidFill>
                          <a:latin typeface="+mj-lt"/>
                          <a:cs typeface="Arial"/>
                        </a:rPr>
                        <a:t>Conductor</a:t>
                      </a:r>
                    </a:p>
                  </a:txBody>
                  <a:tcPr marL="0" marR="0" marT="0" marB="0" anchor="ctr">
                    <a:lnR w="12700" cap="flat" cmpd="sng" algn="ctr">
                      <a:solidFill>
                        <a:scrgbClr r="0" g="0" b="0"/>
                      </a:solidFill>
                      <a:prstDash val="solid"/>
                      <a:round/>
                      <a:headEnd type="none" w="med" len="med"/>
                      <a:tailEnd type="none" w="med" len="med"/>
                    </a:ln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err="1">
                          <a:solidFill>
                            <a:schemeClr val="tx1"/>
                          </a:solidFill>
                          <a:latin typeface="+mj-lt"/>
                          <a:cs typeface="Arial"/>
                        </a:rPr>
                        <a:t>Nb-Ti</a:t>
                      </a:r>
                      <a:r>
                        <a:rPr lang="en-US" sz="1600" b="0" i="0" baseline="0" dirty="0">
                          <a:solidFill>
                            <a:schemeClr val="tx1"/>
                          </a:solidFill>
                          <a:latin typeface="+mj-lt"/>
                          <a:cs typeface="Arial"/>
                        </a:rPr>
                        <a:t>: LHC-MB outer cable</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hMerge="1">
                  <a:txBody>
                    <a:bodyPr/>
                    <a:lstStyle/>
                    <a:p>
                      <a:endParaRPr kumimoji="1" lang="ja-JP" altLang="en-US"/>
                    </a:p>
                  </a:txBody>
                  <a:tcPr/>
                </a:tc>
                <a:extLst>
                  <a:ext uri="{0D108BD9-81ED-4DB2-BD59-A6C34878D82A}">
                    <a16:rowId xmlns:a16="http://schemas.microsoft.com/office/drawing/2014/main" val="10010"/>
                  </a:ext>
                </a:extLst>
              </a:tr>
              <a:tr h="204220">
                <a:tc>
                  <a:txBody>
                    <a:bodyPr/>
                    <a:lstStyle/>
                    <a:p>
                      <a:pPr marL="0" algn="l" defTabSz="914400" rtl="0" eaLnBrk="1" latinLnBrk="0" hangingPunct="1"/>
                      <a:r>
                        <a:rPr lang="en-US" sz="1600" b="0" i="0" kern="1200" dirty="0">
                          <a:solidFill>
                            <a:schemeClr val="tx1"/>
                          </a:solidFill>
                          <a:latin typeface="+mj-lt"/>
                          <a:cs typeface="Arial"/>
                        </a:rPr>
                        <a:t>Stored</a:t>
                      </a:r>
                      <a:r>
                        <a:rPr lang="en-US" sz="1600" b="0" i="0" kern="1200" baseline="0" dirty="0">
                          <a:solidFill>
                            <a:schemeClr val="tx1"/>
                          </a:solidFill>
                          <a:latin typeface="+mj-lt"/>
                          <a:cs typeface="Arial"/>
                        </a:rPr>
                        <a:t> energy</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Nominal: 340 kJ/m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hMerge="1">
                  <a:txBody>
                    <a:bodyPr/>
                    <a:lstStyle/>
                    <a:p>
                      <a:endParaRPr kumimoji="1" lang="ja-JP" altLang="en-US"/>
                    </a:p>
                  </a:txBody>
                  <a:tcPr/>
                </a:tc>
                <a:extLst>
                  <a:ext uri="{0D108BD9-81ED-4DB2-BD59-A6C34878D82A}">
                    <a16:rowId xmlns:a16="http://schemas.microsoft.com/office/drawing/2014/main" val="10011"/>
                  </a:ext>
                </a:extLst>
              </a:tr>
              <a:tr h="204220">
                <a:tc>
                  <a:txBody>
                    <a:bodyPr/>
                    <a:lstStyle/>
                    <a:p>
                      <a:pPr marL="0" algn="l" defTabSz="914400" rtl="0" eaLnBrk="1" latinLnBrk="0" hangingPunct="1"/>
                      <a:r>
                        <a:rPr lang="en-US" sz="1600" b="0" i="0" kern="1200" dirty="0">
                          <a:solidFill>
                            <a:schemeClr val="tx1"/>
                          </a:solidFill>
                          <a:latin typeface="+mj-lt"/>
                          <a:cs typeface="Arial"/>
                        </a:rPr>
                        <a:t>Magnetic</a:t>
                      </a:r>
                      <a:r>
                        <a:rPr lang="en-US" sz="1600" b="0" i="0" kern="1200" baseline="0" dirty="0">
                          <a:solidFill>
                            <a:schemeClr val="tx1"/>
                          </a:solidFill>
                          <a:latin typeface="+mj-lt"/>
                          <a:cs typeface="Arial"/>
                        </a:rPr>
                        <a:t> length</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6.26 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1.67 m</a:t>
                      </a: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2"/>
                  </a:ext>
                </a:extLst>
              </a:tr>
              <a:tr h="204220">
                <a:tc>
                  <a:txBody>
                    <a:bodyPr/>
                    <a:lstStyle/>
                    <a:p>
                      <a:pPr marL="0" algn="l" defTabSz="914400" rtl="0" eaLnBrk="1" latinLnBrk="0" hangingPunct="1"/>
                      <a:r>
                        <a:rPr lang="en-US" sz="1600" b="0" i="0" kern="1200" dirty="0">
                          <a:solidFill>
                            <a:schemeClr val="tx1"/>
                          </a:solidFill>
                          <a:latin typeface="+mj-lt"/>
                          <a:cs typeface="Arial"/>
                        </a:rPr>
                        <a:t>Coil</a:t>
                      </a:r>
                      <a:r>
                        <a:rPr lang="en-US" sz="1600" b="0" i="0" kern="1200" baseline="0" dirty="0">
                          <a:solidFill>
                            <a:schemeClr val="tx1"/>
                          </a:solidFill>
                          <a:latin typeface="+mj-lt"/>
                          <a:cs typeface="Arial"/>
                        </a:rPr>
                        <a:t> mech. length</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6.58 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2.00 m</a:t>
                      </a: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3"/>
                  </a:ext>
                </a:extLst>
              </a:tr>
              <a:tr h="204220">
                <a:tc>
                  <a:txBody>
                    <a:bodyPr/>
                    <a:lstStyle/>
                    <a:p>
                      <a:pPr marL="0" algn="l" defTabSz="914400" rtl="0" eaLnBrk="1" latinLnBrk="0" hangingPunct="1"/>
                      <a:r>
                        <a:rPr lang="en-US" sz="1600" b="0" i="0" kern="1200" dirty="0">
                          <a:solidFill>
                            <a:schemeClr val="tx1"/>
                          </a:solidFill>
                          <a:latin typeface="+mj-lt"/>
                          <a:cs typeface="Arial"/>
                        </a:rPr>
                        <a:t>Magnet</a:t>
                      </a:r>
                      <a:r>
                        <a:rPr lang="en-US" sz="1600" b="0" i="0" kern="1200" baseline="0" dirty="0">
                          <a:solidFill>
                            <a:schemeClr val="tx1"/>
                          </a:solidFill>
                          <a:latin typeface="+mj-lt"/>
                          <a:cs typeface="Arial"/>
                        </a:rPr>
                        <a:t> mech. length</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6.73 m</a:t>
                      </a: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baseline="0" dirty="0">
                          <a:solidFill>
                            <a:schemeClr val="tx1"/>
                          </a:solidFill>
                          <a:latin typeface="+mj-lt"/>
                          <a:cs typeface="Arial"/>
                        </a:rPr>
                        <a:t>2.15 m</a:t>
                      </a: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14"/>
                  </a:ext>
                </a:extLst>
              </a:tr>
              <a:tr h="463658">
                <a:tc>
                  <a:txBody>
                    <a:bodyPr/>
                    <a:lstStyle/>
                    <a:p>
                      <a:pPr marL="0" algn="l" defTabSz="914400" rtl="0" eaLnBrk="1" latinLnBrk="0" hangingPunct="1"/>
                      <a:r>
                        <a:rPr lang="en-US" sz="1600" b="0" i="0" kern="1200" dirty="0">
                          <a:solidFill>
                            <a:schemeClr val="tx1"/>
                          </a:solidFill>
                          <a:latin typeface="+mj-lt"/>
                          <a:cs typeface="Arial"/>
                        </a:rPr>
                        <a:t>Heat</a:t>
                      </a:r>
                      <a:r>
                        <a:rPr lang="en-US" sz="1600" b="0" i="0" kern="1200" baseline="0" dirty="0">
                          <a:solidFill>
                            <a:schemeClr val="tx1"/>
                          </a:solidFill>
                          <a:latin typeface="+mj-lt"/>
                          <a:cs typeface="Arial"/>
                        </a:rPr>
                        <a:t> load</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solidFill>
                      <a:schemeClr val="bg1"/>
                    </a:solidFill>
                  </a:tcPr>
                </a:tc>
                <a:tc rowSpan="2"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a:solidFill>
                            <a:srgbClr val="0432FF"/>
                          </a:solidFill>
                          <a:latin typeface="+mj-lt"/>
                          <a:cs typeface="Arial"/>
                        </a:rPr>
                        <a:t>135 W (Magnet total)</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a:solidFill>
                            <a:srgbClr val="0432FF"/>
                          </a:solidFill>
                          <a:latin typeface="+mj-lt"/>
                          <a:cs typeface="Arial"/>
                        </a:rPr>
                        <a:t>2 </a:t>
                      </a:r>
                      <a:r>
                        <a:rPr lang="en-US" sz="1600" b="1" i="0" baseline="0" dirty="0" err="1">
                          <a:solidFill>
                            <a:srgbClr val="0432FF"/>
                          </a:solidFill>
                          <a:latin typeface="+mj-lt"/>
                          <a:cs typeface="Arial"/>
                        </a:rPr>
                        <a:t>mW</a:t>
                      </a:r>
                      <a:r>
                        <a:rPr lang="en-US" sz="1600" b="1" i="0" baseline="0" dirty="0">
                          <a:solidFill>
                            <a:srgbClr val="0432FF"/>
                          </a:solidFill>
                          <a:latin typeface="+mj-lt"/>
                          <a:cs typeface="Arial"/>
                        </a:rPr>
                        <a:t>/cm</a:t>
                      </a:r>
                      <a:r>
                        <a:rPr lang="en-US" sz="1600" b="1" i="0" baseline="30000" dirty="0">
                          <a:solidFill>
                            <a:srgbClr val="0432FF"/>
                          </a:solidFill>
                          <a:latin typeface="+mj-lt"/>
                          <a:cs typeface="Arial"/>
                        </a:rPr>
                        <a:t>3 </a:t>
                      </a:r>
                      <a:r>
                        <a:rPr lang="en-US" sz="1600" b="1" i="0" baseline="0" dirty="0">
                          <a:solidFill>
                            <a:srgbClr val="0432FF"/>
                          </a:solidFill>
                          <a:latin typeface="+mj-lt"/>
                          <a:cs typeface="Arial"/>
                        </a:rPr>
                        <a:t>(Coil peak)</a:t>
                      </a:r>
                    </a:p>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baseline="0" dirty="0">
                          <a:solidFill>
                            <a:srgbClr val="0432FF"/>
                          </a:solidFill>
                          <a:latin typeface="+mj-lt"/>
                          <a:cs typeface="Arial"/>
                        </a:rPr>
                        <a:t>&gt; 25 </a:t>
                      </a:r>
                      <a:r>
                        <a:rPr lang="en-US" sz="1600" b="1" i="0" baseline="0" dirty="0" err="1">
                          <a:solidFill>
                            <a:srgbClr val="0432FF"/>
                          </a:solidFill>
                          <a:latin typeface="+mj-lt"/>
                          <a:cs typeface="Arial"/>
                        </a:rPr>
                        <a:t>MGy</a:t>
                      </a:r>
                      <a:endParaRPr lang="en-US" sz="1600" b="1" i="0" baseline="0" dirty="0">
                        <a:solidFill>
                          <a:srgbClr val="0432FF"/>
                        </a:solidFill>
                        <a:latin typeface="+mj-lt"/>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solidFill>
                      <a:schemeClr val="bg1"/>
                    </a:solidFill>
                  </a:tcPr>
                </a:tc>
                <a:tc rowSpan="2"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10015"/>
                  </a:ext>
                </a:extLst>
              </a:tr>
              <a:tr h="204220">
                <a:tc>
                  <a:txBody>
                    <a:bodyPr/>
                    <a:lstStyle/>
                    <a:p>
                      <a:pPr marL="0" algn="l" defTabSz="914400" rtl="0" eaLnBrk="1" latinLnBrk="0" hangingPunct="1"/>
                      <a:r>
                        <a:rPr lang="en-US" sz="1600" b="0" i="0" kern="1200" dirty="0">
                          <a:solidFill>
                            <a:schemeClr val="tx1"/>
                          </a:solidFill>
                          <a:latin typeface="+mj-lt"/>
                          <a:cs typeface="Arial"/>
                        </a:rPr>
                        <a:t>Radiation</a:t>
                      </a:r>
                      <a:r>
                        <a:rPr lang="en-US" sz="1600" b="0" i="0" kern="1200" baseline="0" dirty="0">
                          <a:solidFill>
                            <a:schemeClr val="tx1"/>
                          </a:solidFill>
                          <a:latin typeface="+mj-lt"/>
                          <a:cs typeface="Arial"/>
                        </a:rPr>
                        <a:t> dose</a:t>
                      </a:r>
                      <a:endParaRPr lang="en-US" sz="1600" b="0" i="0" kern="1200" dirty="0">
                        <a:solidFill>
                          <a:schemeClr val="tx1"/>
                        </a:solidFill>
                        <a:latin typeface="+mj-lt"/>
                        <a:cs typeface="Arial"/>
                      </a:endParaRPr>
                    </a:p>
                  </a:txBody>
                  <a:tcPr marL="0" marR="0" marT="0" marB="0"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solidFill>
                      <a:schemeClr val="bg1"/>
                    </a:solidFill>
                  </a:tcPr>
                </a:tc>
                <a:tc gridSpan="2"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a:solidFill>
                          <a:srgbClr val="FF0000"/>
                        </a:solidFill>
                        <a:latin typeface="Arial"/>
                        <a:cs typeface="Arial"/>
                      </a:endParaRPr>
                    </a:p>
                  </a:txBody>
                  <a:tcPr marL="0" marR="0" marT="0" marB="0" anchor="ctr">
                    <a:lnL w="12700" cap="flat" cmpd="sng" algn="ctr">
                      <a:solidFill>
                        <a:scrgbClr r="0" g="0" b="0"/>
                      </a:solidFill>
                      <a:prstDash val="solid"/>
                      <a:round/>
                      <a:headEnd type="none" w="med" len="med"/>
                      <a:tailEnd type="none" w="med" len="med"/>
                    </a:lnL>
                    <a:lnR w="12700" cap="flat" cmpd="sng" algn="ctr">
                      <a:noFill/>
                      <a:prstDash val="solid"/>
                      <a:round/>
                      <a:headEnd type="none" w="med" len="med"/>
                      <a:tailEnd type="none" w="med" len="med"/>
                    </a:lnR>
                    <a:lnB w="12700" cap="flat" cmpd="sng" algn="ctr">
                      <a:solidFill>
                        <a:scrgbClr r="0" g="0" b="0"/>
                      </a:solidFill>
                      <a:prstDash val="solid"/>
                      <a:round/>
                      <a:headEnd type="none" w="med" len="med"/>
                      <a:tailEnd type="none" w="med" len="med"/>
                    </a:lnB>
                  </a:tcPr>
                </a:tc>
                <a:tc hMerge="1"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baseline="0" dirty="0">
                        <a:solidFill>
                          <a:srgbClr val="FF0000"/>
                        </a:solidFill>
                        <a:latin typeface="Arial"/>
                        <a:cs typeface="Arial"/>
                      </a:endParaRPr>
                    </a:p>
                  </a:txBody>
                  <a:tcPr marL="0" marR="0" marT="0" marB="0" anchor="ctr">
                    <a:lnL w="12700" cap="flat" cmpd="sng" algn="ctr">
                      <a:noFill/>
                      <a:prstDash val="solid"/>
                      <a:round/>
                      <a:headEnd type="none" w="med" len="med"/>
                      <a:tailEnd type="none" w="med" len="med"/>
                    </a:lnL>
                    <a:lnR>
                      <a:noFill/>
                    </a:lnR>
                    <a:lnT>
                      <a:noFill/>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16"/>
                  </a:ext>
                </a:extLst>
              </a:tr>
            </a:tbl>
          </a:graphicData>
        </a:graphic>
      </p:graphicFrame>
      <p:sp>
        <p:nvSpPr>
          <p:cNvPr id="3" name="フッター プレースホルダー 2"/>
          <p:cNvSpPr>
            <a:spLocks noGrp="1"/>
          </p:cNvSpPr>
          <p:nvPr>
            <p:ph type="ftr" sz="quarter" idx="11"/>
          </p:nvPr>
        </p:nvSpPr>
        <p:spPr/>
        <p:txBody>
          <a:bodyPr/>
          <a:lstStyle/>
          <a:p>
            <a:r>
              <a:rPr lang="fr-FR" noProof="0"/>
              <a:t>D1 Update, T. Nakamoto, KEK</a:t>
            </a:r>
            <a:endParaRPr lang="en-GB" noProof="0"/>
          </a:p>
        </p:txBody>
      </p:sp>
      <p:pic>
        <p:nvPicPr>
          <p:cNvPr id="4" name="図 3"/>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304116" y="5096625"/>
            <a:ext cx="2628900" cy="1724909"/>
          </a:xfrm>
          <a:prstGeom prst="rect">
            <a:avLst/>
          </a:prstGeom>
        </p:spPr>
      </p:pic>
      <p:sp>
        <p:nvSpPr>
          <p:cNvPr id="6" name="テキスト ボックス 5"/>
          <p:cNvSpPr txBox="1"/>
          <p:nvPr/>
        </p:nvSpPr>
        <p:spPr>
          <a:xfrm>
            <a:off x="96438" y="5870233"/>
            <a:ext cx="6122189" cy="646331"/>
          </a:xfrm>
          <a:prstGeom prst="rect">
            <a:avLst/>
          </a:prstGeom>
          <a:solidFill>
            <a:schemeClr val="bg1"/>
          </a:solidFill>
        </p:spPr>
        <p:txBody>
          <a:bodyPr wrap="none" rtlCol="0">
            <a:spAutoFit/>
          </a:bodyPr>
          <a:lstStyle/>
          <a:p>
            <a:r>
              <a:rPr kumimoji="1" lang="en-US" altLang="ja-JP" dirty="0"/>
              <a:t>Production magnet: 7 m-long</a:t>
            </a:r>
          </a:p>
          <a:p>
            <a:r>
              <a:rPr kumimoji="1" lang="en-US" altLang="ja-JP" dirty="0"/>
              <a:t>Three 2 m model magnets have been developed at KEK </a:t>
            </a:r>
            <a:endParaRPr kumimoji="1" lang="ja-JP" altLang="en-US" dirty="0"/>
          </a:p>
        </p:txBody>
      </p:sp>
    </p:spTree>
    <p:extLst>
      <p:ext uri="{BB962C8B-B14F-4D97-AF65-F5344CB8AC3E}">
        <p14:creationId xmlns:p14="http://schemas.microsoft.com/office/powerpoint/2010/main" val="277556367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D0531C64-EC0E-F74D-8A84-D0983DD642E1}"/>
              </a:ext>
            </a:extLst>
          </p:cNvPr>
          <p:cNvPicPr>
            <a:picLocks noChangeAspect="1"/>
          </p:cNvPicPr>
          <p:nvPr/>
        </p:nvPicPr>
        <p:blipFill>
          <a:blip r:embed="rId2"/>
          <a:stretch>
            <a:fillRect/>
          </a:stretch>
        </p:blipFill>
        <p:spPr>
          <a:xfrm>
            <a:off x="612000" y="2925838"/>
            <a:ext cx="3685279" cy="3487482"/>
          </a:xfrm>
          <a:prstGeom prst="rect">
            <a:avLst/>
          </a:prstGeom>
        </p:spPr>
      </p:pic>
      <p:sp>
        <p:nvSpPr>
          <p:cNvPr id="2" name="タイトル 1">
            <a:extLst>
              <a:ext uri="{FF2B5EF4-FFF2-40B4-BE49-F238E27FC236}">
                <a16:creationId xmlns:a16="http://schemas.microsoft.com/office/drawing/2014/main" id="{FFBACE00-4AF6-D243-A144-4D45792DDF25}"/>
              </a:ext>
            </a:extLst>
          </p:cNvPr>
          <p:cNvSpPr>
            <a:spLocks noGrp="1"/>
          </p:cNvSpPr>
          <p:nvPr>
            <p:ph type="title"/>
          </p:nvPr>
        </p:nvSpPr>
        <p:spPr>
          <a:xfrm>
            <a:off x="612000" y="-56562"/>
            <a:ext cx="7920000" cy="551837"/>
          </a:xfrm>
        </p:spPr>
        <p:txBody>
          <a:bodyPr/>
          <a:lstStyle/>
          <a:p>
            <a:r>
              <a:rPr lang="en-US" altLang="ja-JP" sz="2400" dirty="0"/>
              <a:t>Status of D1 document: full-scale cold mass</a:t>
            </a:r>
            <a:endParaRPr kumimoji="1" lang="ja-JP" altLang="en-US" sz="2400"/>
          </a:p>
        </p:txBody>
      </p:sp>
      <p:sp>
        <p:nvSpPr>
          <p:cNvPr id="3" name="コンテンツ プレースホルダー 2">
            <a:extLst>
              <a:ext uri="{FF2B5EF4-FFF2-40B4-BE49-F238E27FC236}">
                <a16:creationId xmlns:a16="http://schemas.microsoft.com/office/drawing/2014/main" id="{0610638C-9F60-E946-8618-E8CBAC72F393}"/>
              </a:ext>
            </a:extLst>
          </p:cNvPr>
          <p:cNvSpPr>
            <a:spLocks noGrp="1"/>
          </p:cNvSpPr>
          <p:nvPr>
            <p:ph idx="1"/>
          </p:nvPr>
        </p:nvSpPr>
        <p:spPr>
          <a:xfrm>
            <a:off x="457200" y="1272049"/>
            <a:ext cx="8434800" cy="1855924"/>
          </a:xfrm>
        </p:spPr>
        <p:txBody>
          <a:bodyPr>
            <a:noAutofit/>
          </a:bodyPr>
          <a:lstStyle/>
          <a:p>
            <a:pPr algn="just"/>
            <a:r>
              <a:rPr lang="en-US" altLang="ja-JP" sz="1600" dirty="0">
                <a:solidFill>
                  <a:schemeClr val="tx1"/>
                </a:solidFill>
                <a:latin typeface="+mj-lt"/>
                <a:cs typeface="Calibri" panose="020F0502020204030204" pitchFamily="34" charset="0"/>
              </a:rPr>
              <a:t>1</a:t>
            </a:r>
            <a:r>
              <a:rPr lang="en-US" altLang="ja-JP" sz="1600" baseline="30000" dirty="0">
                <a:solidFill>
                  <a:schemeClr val="tx1"/>
                </a:solidFill>
                <a:latin typeface="+mj-lt"/>
                <a:cs typeface="Calibri" panose="020F0502020204030204" pitchFamily="34" charset="0"/>
              </a:rPr>
              <a:t>st</a:t>
            </a:r>
            <a:r>
              <a:rPr lang="en-US" altLang="ja-JP" sz="1600" dirty="0">
                <a:solidFill>
                  <a:schemeClr val="tx1"/>
                </a:solidFill>
                <a:latin typeface="+mj-lt"/>
                <a:cs typeface="Calibri" panose="020F0502020204030204" pitchFamily="34" charset="0"/>
              </a:rPr>
              <a:t> meeting for MIP and documentation with CERN, KEK and HITACHI on the 2</a:t>
            </a:r>
            <a:r>
              <a:rPr lang="en-US" altLang="ja-JP" sz="1600" baseline="30000" dirty="0">
                <a:solidFill>
                  <a:schemeClr val="tx1"/>
                </a:solidFill>
                <a:latin typeface="+mj-lt"/>
                <a:cs typeface="Calibri" panose="020F0502020204030204" pitchFamily="34" charset="0"/>
              </a:rPr>
              <a:t>nd</a:t>
            </a:r>
            <a:r>
              <a:rPr lang="en-US" altLang="ja-JP" sz="1600" dirty="0">
                <a:solidFill>
                  <a:schemeClr val="tx1"/>
                </a:solidFill>
                <a:latin typeface="+mj-lt"/>
                <a:cs typeface="Calibri" panose="020F0502020204030204" pitchFamily="34" charset="0"/>
              </a:rPr>
              <a:t> of Sep. 2019 </a:t>
            </a:r>
            <a:r>
              <a:rPr lang="en-US" altLang="ja-JP" sz="1600" dirty="0">
                <a:solidFill>
                  <a:schemeClr val="tx1"/>
                </a:solidFill>
                <a:cs typeface="Calibri" panose="020F0502020204030204" pitchFamily="34" charset="0"/>
              </a:rPr>
              <a:t>at HITACHI premise.</a:t>
            </a:r>
            <a:endParaRPr lang="en-US" altLang="ja-JP" sz="1600" dirty="0">
              <a:solidFill>
                <a:schemeClr val="tx1"/>
              </a:solidFill>
              <a:latin typeface="+mj-lt"/>
              <a:cs typeface="Calibri" panose="020F0502020204030204" pitchFamily="34" charset="0"/>
            </a:endParaRPr>
          </a:p>
          <a:p>
            <a:pPr algn="just"/>
            <a:r>
              <a:rPr lang="en-US" altLang="ja-JP" sz="1600" dirty="0">
                <a:solidFill>
                  <a:schemeClr val="tx1"/>
                </a:solidFill>
                <a:latin typeface="+mj-lt"/>
                <a:cs typeface="Calibri" panose="020F0502020204030204" pitchFamily="34" charset="0"/>
              </a:rPr>
              <a:t>BOM was created for the full-scale cold mass with help of CERN. MTF structure is being prepared..</a:t>
            </a:r>
          </a:p>
          <a:p>
            <a:pPr algn="just"/>
            <a:r>
              <a:rPr lang="en-US" altLang="ja-JP" sz="1600" dirty="0">
                <a:solidFill>
                  <a:schemeClr val="tx1"/>
                </a:solidFill>
                <a:latin typeface="+mj-lt"/>
                <a:cs typeface="Calibri" panose="020F0502020204030204" pitchFamily="34" charset="0"/>
              </a:rPr>
              <a:t>Original drawings were provided by KEK and drawings for the prototype and series are now prepared by HITACHI. They will be uploaded to CDD after approval by KEK.</a:t>
            </a:r>
          </a:p>
        </p:txBody>
      </p:sp>
      <p:sp>
        <p:nvSpPr>
          <p:cNvPr id="4" name="フッター プレースホルダー 3">
            <a:extLst>
              <a:ext uri="{FF2B5EF4-FFF2-40B4-BE49-F238E27FC236}">
                <a16:creationId xmlns:a16="http://schemas.microsoft.com/office/drawing/2014/main" id="{B627F41A-2276-8F47-98A7-13A3571B56E9}"/>
              </a:ext>
            </a:extLst>
          </p:cNvPr>
          <p:cNvSpPr>
            <a:spLocks noGrp="1"/>
          </p:cNvSpPr>
          <p:nvPr>
            <p:ph type="ftr" sz="quarter" idx="11"/>
          </p:nvPr>
        </p:nvSpPr>
        <p:spPr/>
        <p:txBody>
          <a:bodyPr/>
          <a:lstStyle/>
          <a:p>
            <a:r>
              <a:rPr lang="en-US" noProof="0"/>
              <a:t>D1 Update, T. Nakamoto, KEK</a:t>
            </a:r>
            <a:endParaRPr lang="en-GB" noProof="0" dirty="0"/>
          </a:p>
        </p:txBody>
      </p:sp>
      <p:sp>
        <p:nvSpPr>
          <p:cNvPr id="5" name="スライド番号プレースホルダー 4">
            <a:extLst>
              <a:ext uri="{FF2B5EF4-FFF2-40B4-BE49-F238E27FC236}">
                <a16:creationId xmlns:a16="http://schemas.microsoft.com/office/drawing/2014/main" id="{A2BC894B-94E7-504B-9777-2F4D733423F1}"/>
              </a:ext>
            </a:extLst>
          </p:cNvPr>
          <p:cNvSpPr>
            <a:spLocks noGrp="1"/>
          </p:cNvSpPr>
          <p:nvPr>
            <p:ph type="sldNum" sz="quarter" idx="12"/>
          </p:nvPr>
        </p:nvSpPr>
        <p:spPr/>
        <p:txBody>
          <a:bodyPr/>
          <a:lstStyle/>
          <a:p>
            <a:fld id="{BFDCA1C4-9514-7B4F-976F-D92F7E296653}" type="slidenum">
              <a:rPr lang="fr-FR" smtClean="0"/>
              <a:pPr/>
              <a:t>39</a:t>
            </a:fld>
            <a:endParaRPr lang="fr-FR"/>
          </a:p>
        </p:txBody>
      </p:sp>
      <p:pic>
        <p:nvPicPr>
          <p:cNvPr id="9" name="図 8">
            <a:extLst>
              <a:ext uri="{FF2B5EF4-FFF2-40B4-BE49-F238E27FC236}">
                <a16:creationId xmlns:a16="http://schemas.microsoft.com/office/drawing/2014/main" id="{035E50B4-9CD7-1A4C-B145-88CD426BCD8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452079" y="2993154"/>
            <a:ext cx="4485035" cy="2275604"/>
          </a:xfrm>
          <a:prstGeom prst="rect">
            <a:avLst/>
          </a:prstGeom>
        </p:spPr>
      </p:pic>
      <p:sp>
        <p:nvSpPr>
          <p:cNvPr id="13" name="テキスト ボックス 12">
            <a:extLst>
              <a:ext uri="{FF2B5EF4-FFF2-40B4-BE49-F238E27FC236}">
                <a16:creationId xmlns:a16="http://schemas.microsoft.com/office/drawing/2014/main" id="{4B3D7210-C87F-D249-B792-0128F306B44D}"/>
              </a:ext>
            </a:extLst>
          </p:cNvPr>
          <p:cNvSpPr txBox="1"/>
          <p:nvPr/>
        </p:nvSpPr>
        <p:spPr>
          <a:xfrm>
            <a:off x="3733366" y="5972652"/>
            <a:ext cx="1877437" cy="369332"/>
          </a:xfrm>
          <a:prstGeom prst="rect">
            <a:avLst/>
          </a:prstGeom>
          <a:solidFill>
            <a:schemeClr val="bg1"/>
          </a:solidFill>
        </p:spPr>
        <p:txBody>
          <a:bodyPr wrap="none" rtlCol="0">
            <a:spAutoFit/>
          </a:bodyPr>
          <a:lstStyle/>
          <a:p>
            <a:r>
              <a:rPr kumimoji="1" lang="en-US" altLang="ja-JP" dirty="0"/>
              <a:t>BOM for LMBXF</a:t>
            </a:r>
            <a:endParaRPr kumimoji="1" lang="ja-JP" altLang="en-US"/>
          </a:p>
        </p:txBody>
      </p:sp>
      <p:pic>
        <p:nvPicPr>
          <p:cNvPr id="10" name="図 9">
            <a:extLst>
              <a:ext uri="{FF2B5EF4-FFF2-40B4-BE49-F238E27FC236}">
                <a16:creationId xmlns:a16="http://schemas.microsoft.com/office/drawing/2014/main" id="{E74C8C7F-B383-CC40-BEBB-8942E0F3715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91554" y="0"/>
            <a:ext cx="1100446" cy="630094"/>
          </a:xfrm>
          <a:prstGeom prst="rect">
            <a:avLst/>
          </a:prstGeom>
        </p:spPr>
      </p:pic>
      <p:pic>
        <p:nvPicPr>
          <p:cNvPr id="11" name="図 10" descr="ea60_010_030_dwin.wmf">
            <a:extLst>
              <a:ext uri="{FF2B5EF4-FFF2-40B4-BE49-F238E27FC236}">
                <a16:creationId xmlns:a16="http://schemas.microsoft.com/office/drawing/2014/main" id="{E8B3D73C-6102-C240-B284-450C3AC9319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581540" y="787372"/>
            <a:ext cx="1520474" cy="436166"/>
          </a:xfrm>
          <a:prstGeom prst="rect">
            <a:avLst/>
          </a:prstGeom>
        </p:spPr>
      </p:pic>
    </p:spTree>
    <p:extLst>
      <p:ext uri="{BB962C8B-B14F-4D97-AF65-F5344CB8AC3E}">
        <p14:creationId xmlns:p14="http://schemas.microsoft.com/office/powerpoint/2010/main" val="19253524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ED3516-4F9D-B241-84EF-338A827E3B04}"/>
              </a:ext>
            </a:extLst>
          </p:cNvPr>
          <p:cNvSpPr>
            <a:spLocks noGrp="1"/>
          </p:cNvSpPr>
          <p:nvPr>
            <p:ph type="title"/>
          </p:nvPr>
        </p:nvSpPr>
        <p:spPr>
          <a:xfrm>
            <a:off x="612000" y="32297"/>
            <a:ext cx="7920000" cy="504530"/>
          </a:xfrm>
        </p:spPr>
        <p:txBody>
          <a:bodyPr/>
          <a:lstStyle/>
          <a:p>
            <a:r>
              <a:rPr kumimoji="1" lang="en-US" altLang="ja-JP" dirty="0"/>
              <a:t>Structure of MIP for LMBXF</a:t>
            </a:r>
            <a:endParaRPr kumimoji="1" lang="ja-JP" altLang="en-US"/>
          </a:p>
        </p:txBody>
      </p:sp>
      <p:sp>
        <p:nvSpPr>
          <p:cNvPr id="4" name="フッター プレースホルダー 3">
            <a:extLst>
              <a:ext uri="{FF2B5EF4-FFF2-40B4-BE49-F238E27FC236}">
                <a16:creationId xmlns:a16="http://schemas.microsoft.com/office/drawing/2014/main" id="{68A4C5C9-8D95-EA4D-99B7-71E4661A392E}"/>
              </a:ext>
            </a:extLst>
          </p:cNvPr>
          <p:cNvSpPr>
            <a:spLocks noGrp="1"/>
          </p:cNvSpPr>
          <p:nvPr>
            <p:ph type="ftr" sz="quarter" idx="11"/>
          </p:nvPr>
        </p:nvSpPr>
        <p:spPr>
          <a:xfrm>
            <a:off x="1475509" y="6356350"/>
            <a:ext cx="7056491" cy="360000"/>
          </a:xfrm>
        </p:spPr>
        <p:txBody>
          <a:bodyPr/>
          <a:lstStyle/>
          <a:p>
            <a:r>
              <a:rPr lang="en-US" noProof="0"/>
              <a:t>D1 Update, T. Nakamoto, KEK</a:t>
            </a:r>
            <a:endParaRPr lang="en-GB" noProof="0" dirty="0"/>
          </a:p>
        </p:txBody>
      </p:sp>
      <p:sp>
        <p:nvSpPr>
          <p:cNvPr id="5" name="スライド番号プレースホルダー 4">
            <a:extLst>
              <a:ext uri="{FF2B5EF4-FFF2-40B4-BE49-F238E27FC236}">
                <a16:creationId xmlns:a16="http://schemas.microsoft.com/office/drawing/2014/main" id="{AED674ED-BC5A-DC41-8B84-DDC4BDE0FFA7}"/>
              </a:ext>
            </a:extLst>
          </p:cNvPr>
          <p:cNvSpPr>
            <a:spLocks noGrp="1"/>
          </p:cNvSpPr>
          <p:nvPr>
            <p:ph type="sldNum" sz="quarter" idx="12"/>
          </p:nvPr>
        </p:nvSpPr>
        <p:spPr/>
        <p:txBody>
          <a:bodyPr/>
          <a:lstStyle/>
          <a:p>
            <a:fld id="{BFDCA1C4-9514-7B4F-976F-D92F7E296653}" type="slidenum">
              <a:rPr lang="fr-FR" smtClean="0"/>
              <a:pPr/>
              <a:t>40</a:t>
            </a:fld>
            <a:endParaRPr lang="fr-FR"/>
          </a:p>
        </p:txBody>
      </p:sp>
      <p:sp>
        <p:nvSpPr>
          <p:cNvPr id="8" name="テキスト ボックス 7">
            <a:extLst>
              <a:ext uri="{FF2B5EF4-FFF2-40B4-BE49-F238E27FC236}">
                <a16:creationId xmlns:a16="http://schemas.microsoft.com/office/drawing/2014/main" id="{F15BCC2B-2F6F-EA43-B4D6-5A66481B25CC}"/>
              </a:ext>
            </a:extLst>
          </p:cNvPr>
          <p:cNvSpPr txBox="1"/>
          <p:nvPr/>
        </p:nvSpPr>
        <p:spPr>
          <a:xfrm>
            <a:off x="4616154" y="2028766"/>
            <a:ext cx="1440000" cy="792000"/>
          </a:xfrm>
          <a:prstGeom prst="rect">
            <a:avLst/>
          </a:prstGeom>
          <a:noFill/>
          <a:ln w="19050">
            <a:solidFill>
              <a:schemeClr val="tx1"/>
            </a:solidFill>
          </a:ln>
        </p:spPr>
        <p:txBody>
          <a:bodyPr wrap="none" rtlCol="0">
            <a:noAutofit/>
          </a:bodyPr>
          <a:lstStyle/>
          <a:p>
            <a:pPr algn="ctr"/>
            <a:r>
              <a:rPr kumimoji="1" lang="en-US" altLang="ja-JP" sz="1100" b="1" dirty="0"/>
              <a:t>MIP-5</a:t>
            </a:r>
          </a:p>
          <a:p>
            <a:pPr algn="ctr"/>
            <a:r>
              <a:rPr kumimoji="1" lang="en-US" altLang="ja-JP" sz="1100" b="1" dirty="0"/>
              <a:t>Magnet Insertion </a:t>
            </a:r>
          </a:p>
          <a:p>
            <a:pPr algn="ctr"/>
            <a:r>
              <a:rPr kumimoji="1" lang="en-US" altLang="ja-JP" sz="1100" b="1" dirty="0"/>
              <a:t>to Vert. </a:t>
            </a:r>
            <a:r>
              <a:rPr kumimoji="1" lang="en-US" altLang="ja-JP" sz="1100" b="1" dirty="0" err="1"/>
              <a:t>Cryo</a:t>
            </a:r>
            <a:r>
              <a:rPr kumimoji="1" lang="en-US" altLang="ja-JP" sz="1100" b="1" dirty="0"/>
              <a:t>.  </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9" name="テキスト ボックス 8">
            <a:extLst>
              <a:ext uri="{FF2B5EF4-FFF2-40B4-BE49-F238E27FC236}">
                <a16:creationId xmlns:a16="http://schemas.microsoft.com/office/drawing/2014/main" id="{7DF6337F-B52F-D34E-8753-46BAFC59CC44}"/>
              </a:ext>
            </a:extLst>
          </p:cNvPr>
          <p:cNvSpPr txBox="1"/>
          <p:nvPr/>
        </p:nvSpPr>
        <p:spPr>
          <a:xfrm>
            <a:off x="95745" y="3200184"/>
            <a:ext cx="1440000" cy="576000"/>
          </a:xfrm>
          <a:prstGeom prst="rect">
            <a:avLst/>
          </a:prstGeom>
          <a:noFill/>
          <a:ln w="38100">
            <a:solidFill>
              <a:srgbClr val="FF0000"/>
            </a:solidFill>
          </a:ln>
        </p:spPr>
        <p:txBody>
          <a:bodyPr wrap="none" rtlCol="0">
            <a:noAutofit/>
          </a:bodyPr>
          <a:lstStyle/>
          <a:p>
            <a:pPr algn="ctr"/>
            <a:r>
              <a:rPr kumimoji="1" lang="en-US" altLang="ja-JP" sz="1100" b="1" dirty="0"/>
              <a:t>MIP-1</a:t>
            </a:r>
          </a:p>
          <a:p>
            <a:pPr algn="ctr"/>
            <a:r>
              <a:rPr kumimoji="1" lang="en-US" altLang="ja-JP" sz="1100" b="1" dirty="0"/>
              <a:t>Material Acceptance</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0" name="テキスト ボックス 9">
            <a:extLst>
              <a:ext uri="{FF2B5EF4-FFF2-40B4-BE49-F238E27FC236}">
                <a16:creationId xmlns:a16="http://schemas.microsoft.com/office/drawing/2014/main" id="{7EA3A7E1-E928-F546-B3EA-D00D39014821}"/>
              </a:ext>
            </a:extLst>
          </p:cNvPr>
          <p:cNvSpPr txBox="1"/>
          <p:nvPr/>
        </p:nvSpPr>
        <p:spPr>
          <a:xfrm>
            <a:off x="2209351" y="2028766"/>
            <a:ext cx="1800000" cy="576000"/>
          </a:xfrm>
          <a:prstGeom prst="rect">
            <a:avLst/>
          </a:prstGeom>
          <a:noFill/>
          <a:ln w="38100">
            <a:solidFill>
              <a:srgbClr val="FF0000"/>
            </a:solidFill>
          </a:ln>
        </p:spPr>
        <p:txBody>
          <a:bodyPr wrap="none" rtlCol="0">
            <a:noAutofit/>
          </a:bodyPr>
          <a:lstStyle/>
          <a:p>
            <a:pPr algn="ctr"/>
            <a:r>
              <a:rPr kumimoji="1" lang="en-US" altLang="ja-JP" sz="1100" b="1" dirty="0"/>
              <a:t>MIP-0</a:t>
            </a:r>
          </a:p>
          <a:p>
            <a:pPr algn="ctr"/>
            <a:r>
              <a:rPr kumimoji="1" lang="en-US" altLang="ja-JP" sz="1100" b="1" dirty="0"/>
              <a:t>Magnet</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1" name="テキスト ボックス 10">
            <a:extLst>
              <a:ext uri="{FF2B5EF4-FFF2-40B4-BE49-F238E27FC236}">
                <a16:creationId xmlns:a16="http://schemas.microsoft.com/office/drawing/2014/main" id="{8EEBDEF1-8B9E-894E-83C7-54BA753EB0C2}"/>
              </a:ext>
            </a:extLst>
          </p:cNvPr>
          <p:cNvSpPr txBox="1"/>
          <p:nvPr/>
        </p:nvSpPr>
        <p:spPr>
          <a:xfrm>
            <a:off x="1602548" y="3200184"/>
            <a:ext cx="1440000" cy="576000"/>
          </a:xfrm>
          <a:prstGeom prst="rect">
            <a:avLst/>
          </a:prstGeom>
          <a:noFill/>
          <a:ln w="38100">
            <a:solidFill>
              <a:srgbClr val="FF0000"/>
            </a:solidFill>
          </a:ln>
        </p:spPr>
        <p:txBody>
          <a:bodyPr wrap="none" rtlCol="0">
            <a:noAutofit/>
          </a:bodyPr>
          <a:lstStyle/>
          <a:p>
            <a:pPr algn="ctr"/>
            <a:r>
              <a:rPr kumimoji="1" lang="en-US" altLang="ja-JP" sz="1100" b="1" dirty="0"/>
              <a:t>MIP-2</a:t>
            </a:r>
          </a:p>
          <a:p>
            <a:pPr algn="ctr"/>
            <a:r>
              <a:rPr kumimoji="1" lang="en-US" altLang="ja-JP" sz="1100" b="1" dirty="0"/>
              <a:t>Coil Fabrication</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2" name="テキスト ボックス 11">
            <a:extLst>
              <a:ext uri="{FF2B5EF4-FFF2-40B4-BE49-F238E27FC236}">
                <a16:creationId xmlns:a16="http://schemas.microsoft.com/office/drawing/2014/main" id="{6A6F4DC5-7FEF-EE44-99A9-45A520041CE3}"/>
              </a:ext>
            </a:extLst>
          </p:cNvPr>
          <p:cNvSpPr txBox="1"/>
          <p:nvPr/>
        </p:nvSpPr>
        <p:spPr>
          <a:xfrm>
            <a:off x="3109351" y="3200184"/>
            <a:ext cx="1440000" cy="576000"/>
          </a:xfrm>
          <a:prstGeom prst="rect">
            <a:avLst/>
          </a:prstGeom>
          <a:noFill/>
          <a:ln w="38100">
            <a:solidFill>
              <a:srgbClr val="FF0000"/>
            </a:solidFill>
          </a:ln>
        </p:spPr>
        <p:txBody>
          <a:bodyPr wrap="none" rtlCol="0">
            <a:noAutofit/>
          </a:bodyPr>
          <a:lstStyle/>
          <a:p>
            <a:pPr algn="ctr"/>
            <a:r>
              <a:rPr kumimoji="1" lang="en-US" altLang="ja-JP" sz="1100" b="1" dirty="0"/>
              <a:t>MIP-3</a:t>
            </a:r>
          </a:p>
          <a:p>
            <a:pPr algn="ctr"/>
            <a:r>
              <a:rPr kumimoji="1" lang="en-US" altLang="ja-JP" sz="1100" b="1" dirty="0"/>
              <a:t>Magnet Assembly 1</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3" name="テキスト ボックス 12">
            <a:extLst>
              <a:ext uri="{FF2B5EF4-FFF2-40B4-BE49-F238E27FC236}">
                <a16:creationId xmlns:a16="http://schemas.microsoft.com/office/drawing/2014/main" id="{752AB83F-B640-2B4D-86C3-C00E32AD7230}"/>
              </a:ext>
            </a:extLst>
          </p:cNvPr>
          <p:cNvSpPr txBox="1"/>
          <p:nvPr/>
        </p:nvSpPr>
        <p:spPr>
          <a:xfrm>
            <a:off x="4616154" y="3200184"/>
            <a:ext cx="1440000" cy="576000"/>
          </a:xfrm>
          <a:prstGeom prst="rect">
            <a:avLst/>
          </a:prstGeom>
          <a:noFill/>
          <a:ln w="38100">
            <a:solidFill>
              <a:srgbClr val="00B050"/>
            </a:solidFill>
          </a:ln>
        </p:spPr>
        <p:txBody>
          <a:bodyPr wrap="none" rtlCol="0">
            <a:noAutofit/>
          </a:bodyPr>
          <a:lstStyle/>
          <a:p>
            <a:pPr algn="ctr"/>
            <a:r>
              <a:rPr kumimoji="1" lang="en-US" altLang="ja-JP" sz="1100" b="1" dirty="0"/>
              <a:t>MIP-4</a:t>
            </a:r>
          </a:p>
          <a:p>
            <a:pPr algn="ctr"/>
            <a:r>
              <a:rPr kumimoji="1" lang="en-US" altLang="ja-JP" sz="1100" b="1" dirty="0"/>
              <a:t>Magnet Assembly 2</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4" name="テキスト ボックス 13">
            <a:extLst>
              <a:ext uri="{FF2B5EF4-FFF2-40B4-BE49-F238E27FC236}">
                <a16:creationId xmlns:a16="http://schemas.microsoft.com/office/drawing/2014/main" id="{850C9A86-350B-6748-B53F-AE3E1165D4CA}"/>
              </a:ext>
            </a:extLst>
          </p:cNvPr>
          <p:cNvSpPr txBox="1"/>
          <p:nvPr/>
        </p:nvSpPr>
        <p:spPr>
          <a:xfrm>
            <a:off x="6662957" y="2028766"/>
            <a:ext cx="1440000" cy="792000"/>
          </a:xfrm>
          <a:prstGeom prst="rect">
            <a:avLst/>
          </a:prstGeom>
          <a:noFill/>
          <a:ln w="38100">
            <a:solidFill>
              <a:srgbClr val="00B050"/>
            </a:solidFill>
          </a:ln>
        </p:spPr>
        <p:txBody>
          <a:bodyPr wrap="none" rtlCol="0">
            <a:noAutofit/>
          </a:bodyPr>
          <a:lstStyle/>
          <a:p>
            <a:pPr algn="ctr"/>
            <a:r>
              <a:rPr kumimoji="1" lang="en-US" altLang="ja-JP" sz="1100" b="1" dirty="0"/>
              <a:t>MIP-6</a:t>
            </a:r>
          </a:p>
          <a:p>
            <a:pPr algn="ctr"/>
            <a:r>
              <a:rPr kumimoji="1" lang="en-US" altLang="ja-JP" sz="1100" b="1" dirty="0"/>
              <a:t>Cold Mass Assembly</a:t>
            </a:r>
          </a:p>
          <a:p>
            <a:pPr algn="ctr"/>
            <a:endParaRPr kumimoji="1" lang="en-US" altLang="ja-JP" sz="1100" b="1" dirty="0"/>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5" name="テキスト ボックス 14">
            <a:extLst>
              <a:ext uri="{FF2B5EF4-FFF2-40B4-BE49-F238E27FC236}">
                <a16:creationId xmlns:a16="http://schemas.microsoft.com/office/drawing/2014/main" id="{DE9C17BA-D667-4542-8A3D-24D07EC8BA87}"/>
              </a:ext>
            </a:extLst>
          </p:cNvPr>
          <p:cNvSpPr txBox="1"/>
          <p:nvPr/>
        </p:nvSpPr>
        <p:spPr>
          <a:xfrm>
            <a:off x="5516154" y="3969873"/>
            <a:ext cx="1440000" cy="720000"/>
          </a:xfrm>
          <a:prstGeom prst="rect">
            <a:avLst/>
          </a:prstGeom>
          <a:noFill/>
          <a:ln w="38100">
            <a:solidFill>
              <a:srgbClr val="00B050"/>
            </a:solidFill>
          </a:ln>
        </p:spPr>
        <p:txBody>
          <a:bodyPr wrap="none" rtlCol="0">
            <a:noAutofit/>
          </a:bodyPr>
          <a:lstStyle/>
          <a:p>
            <a:pPr algn="ctr"/>
            <a:r>
              <a:rPr kumimoji="1" lang="en-US" altLang="ja-JP" sz="1100" b="1" dirty="0"/>
              <a:t>MIP-W1</a:t>
            </a:r>
          </a:p>
          <a:p>
            <a:pPr algn="ctr"/>
            <a:r>
              <a:rPr kumimoji="1" lang="en-US" altLang="ja-JP" sz="1100" b="1" dirty="0"/>
              <a:t>WPQT: Shell/</a:t>
            </a:r>
          </a:p>
          <a:p>
            <a:pPr algn="ctr"/>
            <a:r>
              <a:rPr kumimoji="1" lang="en-US" altLang="ja-JP" sz="1100" b="1" dirty="0"/>
              <a:t>End-dome Welding</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6" name="テキスト ボックス 15">
            <a:extLst>
              <a:ext uri="{FF2B5EF4-FFF2-40B4-BE49-F238E27FC236}">
                <a16:creationId xmlns:a16="http://schemas.microsoft.com/office/drawing/2014/main" id="{026E936D-B3AB-4540-B7D5-39D86B0025F9}"/>
              </a:ext>
            </a:extLst>
          </p:cNvPr>
          <p:cNvSpPr txBox="1"/>
          <p:nvPr/>
        </p:nvSpPr>
        <p:spPr>
          <a:xfrm>
            <a:off x="5516154" y="4762403"/>
            <a:ext cx="1440000" cy="720000"/>
          </a:xfrm>
          <a:prstGeom prst="rect">
            <a:avLst/>
          </a:prstGeom>
          <a:noFill/>
          <a:ln w="38100">
            <a:solidFill>
              <a:srgbClr val="00B050"/>
            </a:solidFill>
          </a:ln>
        </p:spPr>
        <p:txBody>
          <a:bodyPr wrap="none" rtlCol="0">
            <a:noAutofit/>
          </a:bodyPr>
          <a:lstStyle/>
          <a:p>
            <a:pPr algn="ctr"/>
            <a:r>
              <a:rPr kumimoji="1" lang="en-US" altLang="ja-JP" sz="1100" b="1" dirty="0"/>
              <a:t>MIP-W2</a:t>
            </a:r>
          </a:p>
          <a:p>
            <a:pPr algn="ctr"/>
            <a:r>
              <a:rPr kumimoji="1" lang="en-US" altLang="ja-JP" sz="1100" b="1" dirty="0"/>
              <a:t>WPQT: End-ring</a:t>
            </a:r>
          </a:p>
          <a:p>
            <a:pPr algn="ctr"/>
            <a:r>
              <a:rPr kumimoji="1" lang="en-US" altLang="ja-JP" sz="1100" b="1" dirty="0"/>
              <a:t>Welding</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7" name="テキスト ボックス 16">
            <a:extLst>
              <a:ext uri="{FF2B5EF4-FFF2-40B4-BE49-F238E27FC236}">
                <a16:creationId xmlns:a16="http://schemas.microsoft.com/office/drawing/2014/main" id="{615ACBA0-77D1-DD4C-9648-2FBAF6BF38A7}"/>
              </a:ext>
            </a:extLst>
          </p:cNvPr>
          <p:cNvSpPr txBox="1"/>
          <p:nvPr/>
        </p:nvSpPr>
        <p:spPr>
          <a:xfrm>
            <a:off x="5516154" y="5554933"/>
            <a:ext cx="1440000" cy="720000"/>
          </a:xfrm>
          <a:prstGeom prst="rect">
            <a:avLst/>
          </a:prstGeom>
          <a:noFill/>
          <a:ln w="38100">
            <a:solidFill>
              <a:srgbClr val="00B050"/>
            </a:solidFill>
          </a:ln>
        </p:spPr>
        <p:txBody>
          <a:bodyPr wrap="none" rtlCol="0">
            <a:noAutofit/>
          </a:bodyPr>
          <a:lstStyle/>
          <a:p>
            <a:pPr algn="ctr"/>
            <a:r>
              <a:rPr kumimoji="1" lang="en-US" altLang="ja-JP" sz="1100" b="1" dirty="0"/>
              <a:t>MIP-W3</a:t>
            </a:r>
          </a:p>
          <a:p>
            <a:pPr algn="ctr"/>
            <a:r>
              <a:rPr kumimoji="1" lang="en-US" altLang="ja-JP" sz="1100" b="1" dirty="0"/>
              <a:t>WPQT: Shell-cap</a:t>
            </a:r>
          </a:p>
          <a:p>
            <a:pPr algn="ctr"/>
            <a:r>
              <a:rPr kumimoji="1" lang="en-US" altLang="ja-JP" sz="1100" b="1" dirty="0"/>
              <a:t>Welding</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8" name="テキスト ボックス 17">
            <a:extLst>
              <a:ext uri="{FF2B5EF4-FFF2-40B4-BE49-F238E27FC236}">
                <a16:creationId xmlns:a16="http://schemas.microsoft.com/office/drawing/2014/main" id="{BDF7DE86-6A64-734A-8BF6-7E8EAC47170E}"/>
              </a:ext>
            </a:extLst>
          </p:cNvPr>
          <p:cNvSpPr txBox="1"/>
          <p:nvPr/>
        </p:nvSpPr>
        <p:spPr>
          <a:xfrm>
            <a:off x="7570840" y="3012472"/>
            <a:ext cx="1440000" cy="720000"/>
          </a:xfrm>
          <a:prstGeom prst="rect">
            <a:avLst/>
          </a:prstGeom>
          <a:noFill/>
          <a:ln w="38100">
            <a:solidFill>
              <a:srgbClr val="00B050"/>
            </a:solidFill>
          </a:ln>
        </p:spPr>
        <p:txBody>
          <a:bodyPr wrap="none" rtlCol="0">
            <a:noAutofit/>
          </a:bodyPr>
          <a:lstStyle/>
          <a:p>
            <a:pPr algn="ctr"/>
            <a:r>
              <a:rPr kumimoji="1" lang="en-US" altLang="ja-JP" sz="1100" b="1" dirty="0"/>
              <a:t>MIP-W4</a:t>
            </a:r>
          </a:p>
          <a:p>
            <a:pPr algn="ctr"/>
            <a:r>
              <a:rPr kumimoji="1" lang="en-US" altLang="ja-JP" sz="1100" b="1" dirty="0"/>
              <a:t>WPQT: End-cover</a:t>
            </a:r>
          </a:p>
          <a:p>
            <a:pPr algn="ctr"/>
            <a:r>
              <a:rPr kumimoji="1" lang="en-US" altLang="ja-JP" sz="1100" b="1" dirty="0"/>
              <a:t>Welding</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19" name="テキスト ボックス 18">
            <a:extLst>
              <a:ext uri="{FF2B5EF4-FFF2-40B4-BE49-F238E27FC236}">
                <a16:creationId xmlns:a16="http://schemas.microsoft.com/office/drawing/2014/main" id="{D4EF7787-AC8D-924E-A21D-9D423A746C0C}"/>
              </a:ext>
            </a:extLst>
          </p:cNvPr>
          <p:cNvSpPr txBox="1"/>
          <p:nvPr/>
        </p:nvSpPr>
        <p:spPr>
          <a:xfrm>
            <a:off x="7570840" y="3805002"/>
            <a:ext cx="1440000" cy="720000"/>
          </a:xfrm>
          <a:prstGeom prst="rect">
            <a:avLst/>
          </a:prstGeom>
          <a:noFill/>
          <a:ln w="38100">
            <a:solidFill>
              <a:srgbClr val="00B050"/>
            </a:solidFill>
          </a:ln>
        </p:spPr>
        <p:txBody>
          <a:bodyPr wrap="none" rtlCol="0">
            <a:noAutofit/>
          </a:bodyPr>
          <a:lstStyle/>
          <a:p>
            <a:pPr algn="ctr"/>
            <a:r>
              <a:rPr kumimoji="1" lang="en-US" altLang="ja-JP" sz="1100" b="1" dirty="0"/>
              <a:t>MIP-W5</a:t>
            </a:r>
          </a:p>
          <a:p>
            <a:pPr algn="ctr"/>
            <a:r>
              <a:rPr kumimoji="1" lang="en-US" altLang="ja-JP" sz="1100" b="1" dirty="0"/>
              <a:t>WPQT: Extremities</a:t>
            </a:r>
          </a:p>
          <a:p>
            <a:pPr algn="ctr"/>
            <a:r>
              <a:rPr kumimoji="1" lang="en-US" altLang="ja-JP" sz="1100" b="1" dirty="0"/>
              <a:t>Welding</a:t>
            </a:r>
          </a:p>
          <a:p>
            <a:pPr algn="ctr"/>
            <a:r>
              <a:rPr kumimoji="1" lang="en-US" altLang="ja-JP" sz="1100" b="1" dirty="0">
                <a:solidFill>
                  <a:srgbClr val="FF0000"/>
                </a:solidFill>
              </a:rPr>
              <a:t>HITACHI</a:t>
            </a:r>
            <a:endParaRPr kumimoji="1" lang="ja-JP" altLang="en-US" sz="1100" b="1">
              <a:solidFill>
                <a:srgbClr val="FF0000"/>
              </a:solidFill>
            </a:endParaRPr>
          </a:p>
        </p:txBody>
      </p:sp>
      <p:sp>
        <p:nvSpPr>
          <p:cNvPr id="20" name="テキスト ボックス 19">
            <a:extLst>
              <a:ext uri="{FF2B5EF4-FFF2-40B4-BE49-F238E27FC236}">
                <a16:creationId xmlns:a16="http://schemas.microsoft.com/office/drawing/2014/main" id="{488EF4EB-53E6-E142-B930-48E90A9FDC74}"/>
              </a:ext>
            </a:extLst>
          </p:cNvPr>
          <p:cNvSpPr txBox="1"/>
          <p:nvPr/>
        </p:nvSpPr>
        <p:spPr>
          <a:xfrm>
            <a:off x="7570840" y="4597532"/>
            <a:ext cx="1440000" cy="720000"/>
          </a:xfrm>
          <a:prstGeom prst="rect">
            <a:avLst/>
          </a:prstGeom>
          <a:noFill/>
          <a:ln w="38100">
            <a:solidFill>
              <a:srgbClr val="00B050"/>
            </a:solidFill>
          </a:ln>
        </p:spPr>
        <p:txBody>
          <a:bodyPr wrap="none" rtlCol="0">
            <a:noAutofit/>
          </a:bodyPr>
          <a:lstStyle/>
          <a:p>
            <a:pPr algn="ctr"/>
            <a:r>
              <a:rPr kumimoji="1" lang="en-US" altLang="ja-JP" sz="1100" b="1" dirty="0"/>
              <a:t>MIP-W6</a:t>
            </a:r>
          </a:p>
          <a:p>
            <a:pPr algn="ctr"/>
            <a:r>
              <a:rPr kumimoji="1" lang="en-US" altLang="ja-JP" sz="1100" b="1" dirty="0"/>
              <a:t>WPQT: Support </a:t>
            </a:r>
          </a:p>
          <a:p>
            <a:pPr algn="ctr"/>
            <a:r>
              <a:rPr kumimoji="1" lang="en-US" altLang="ja-JP" sz="1100" b="1" dirty="0"/>
              <a:t>Saddle Welding</a:t>
            </a:r>
          </a:p>
          <a:p>
            <a:pPr algn="ctr"/>
            <a:r>
              <a:rPr kumimoji="1" lang="en-US" altLang="ja-JP" sz="1100" b="1" dirty="0">
                <a:solidFill>
                  <a:srgbClr val="FF0000"/>
                </a:solidFill>
              </a:rPr>
              <a:t>HITACHI</a:t>
            </a:r>
            <a:endParaRPr kumimoji="1" lang="ja-JP" altLang="en-US" sz="1100" b="1">
              <a:solidFill>
                <a:srgbClr val="FF0000"/>
              </a:solidFill>
            </a:endParaRPr>
          </a:p>
        </p:txBody>
      </p:sp>
      <p:cxnSp>
        <p:nvCxnSpPr>
          <p:cNvPr id="22" name="カギ線コネクタ 21">
            <a:extLst>
              <a:ext uri="{FF2B5EF4-FFF2-40B4-BE49-F238E27FC236}">
                <a16:creationId xmlns:a16="http://schemas.microsoft.com/office/drawing/2014/main" id="{836F7E6F-0B09-6A4F-B7D6-4438E973F7D8}"/>
              </a:ext>
            </a:extLst>
          </p:cNvPr>
          <p:cNvCxnSpPr>
            <a:cxnSpLocks/>
            <a:endCxn id="10" idx="0"/>
          </p:cNvCxnSpPr>
          <p:nvPr/>
        </p:nvCxnSpPr>
        <p:spPr>
          <a:xfrm rot="5400000">
            <a:off x="4042488" y="735100"/>
            <a:ext cx="360530" cy="2226803"/>
          </a:xfrm>
          <a:prstGeom prst="bentConnector3">
            <a:avLst>
              <a:gd name="adj1" fmla="val 50000"/>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6" name="カギ線コネクタ 25">
            <a:extLst>
              <a:ext uri="{FF2B5EF4-FFF2-40B4-BE49-F238E27FC236}">
                <a16:creationId xmlns:a16="http://schemas.microsoft.com/office/drawing/2014/main" id="{6D433ED0-78E6-224F-90C7-FC474A49D2E7}"/>
              </a:ext>
            </a:extLst>
          </p:cNvPr>
          <p:cNvCxnSpPr>
            <a:cxnSpLocks/>
            <a:stCxn id="10" idx="2"/>
            <a:endCxn id="9" idx="0"/>
          </p:cNvCxnSpPr>
          <p:nvPr/>
        </p:nvCxnSpPr>
        <p:spPr>
          <a:xfrm rot="5400000">
            <a:off x="1664839" y="1755672"/>
            <a:ext cx="595418" cy="2293606"/>
          </a:xfrm>
          <a:prstGeom prst="bentConnector3">
            <a:avLst>
              <a:gd name="adj1" fmla="val 50000"/>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9" name="カギ線コネクタ 28">
            <a:extLst>
              <a:ext uri="{FF2B5EF4-FFF2-40B4-BE49-F238E27FC236}">
                <a16:creationId xmlns:a16="http://schemas.microsoft.com/office/drawing/2014/main" id="{023D189B-51D3-2A44-9FD9-57C44D5DC800}"/>
              </a:ext>
            </a:extLst>
          </p:cNvPr>
          <p:cNvCxnSpPr>
            <a:cxnSpLocks/>
            <a:stCxn id="10" idx="2"/>
            <a:endCxn id="11" idx="0"/>
          </p:cNvCxnSpPr>
          <p:nvPr/>
        </p:nvCxnSpPr>
        <p:spPr>
          <a:xfrm rot="5400000">
            <a:off x="2418241" y="2509074"/>
            <a:ext cx="595418" cy="786803"/>
          </a:xfrm>
          <a:prstGeom prst="bentConnector3">
            <a:avLst>
              <a:gd name="adj1" fmla="val 50000"/>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2" name="カギ線コネクタ 31">
            <a:extLst>
              <a:ext uri="{FF2B5EF4-FFF2-40B4-BE49-F238E27FC236}">
                <a16:creationId xmlns:a16="http://schemas.microsoft.com/office/drawing/2014/main" id="{3291B517-197E-0B43-BA2B-1396B09A7BCE}"/>
              </a:ext>
            </a:extLst>
          </p:cNvPr>
          <p:cNvCxnSpPr>
            <a:cxnSpLocks/>
            <a:stCxn id="10" idx="2"/>
            <a:endCxn id="12" idx="0"/>
          </p:cNvCxnSpPr>
          <p:nvPr/>
        </p:nvCxnSpPr>
        <p:spPr>
          <a:xfrm rot="16200000" flipH="1">
            <a:off x="3171642" y="2542475"/>
            <a:ext cx="595418" cy="720000"/>
          </a:xfrm>
          <a:prstGeom prst="bentConnector3">
            <a:avLst>
              <a:gd name="adj1" fmla="val 50000"/>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カギ線コネクタ 34">
            <a:extLst>
              <a:ext uri="{FF2B5EF4-FFF2-40B4-BE49-F238E27FC236}">
                <a16:creationId xmlns:a16="http://schemas.microsoft.com/office/drawing/2014/main" id="{50103035-04CF-7B40-B957-C011195C17C8}"/>
              </a:ext>
            </a:extLst>
          </p:cNvPr>
          <p:cNvCxnSpPr>
            <a:cxnSpLocks/>
            <a:stCxn id="10" idx="2"/>
            <a:endCxn id="13" idx="0"/>
          </p:cNvCxnSpPr>
          <p:nvPr/>
        </p:nvCxnSpPr>
        <p:spPr>
          <a:xfrm rot="16200000" flipH="1">
            <a:off x="3925043" y="1789073"/>
            <a:ext cx="595418" cy="2226803"/>
          </a:xfrm>
          <a:prstGeom prst="bentConnector3">
            <a:avLst>
              <a:gd name="adj1" fmla="val 50000"/>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 name="カギ線コネクタ 37">
            <a:extLst>
              <a:ext uri="{FF2B5EF4-FFF2-40B4-BE49-F238E27FC236}">
                <a16:creationId xmlns:a16="http://schemas.microsoft.com/office/drawing/2014/main" id="{794513DF-8801-3D4A-8FFF-200EACA4C82D}"/>
              </a:ext>
            </a:extLst>
          </p:cNvPr>
          <p:cNvCxnSpPr>
            <a:cxnSpLocks/>
            <a:stCxn id="13" idx="2"/>
            <a:endCxn id="15" idx="1"/>
          </p:cNvCxnSpPr>
          <p:nvPr/>
        </p:nvCxnSpPr>
        <p:spPr>
          <a:xfrm rot="16200000" flipH="1">
            <a:off x="5149310" y="3963028"/>
            <a:ext cx="553689" cy="180000"/>
          </a:xfrm>
          <a:prstGeom prst="bentConnector2">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3" name="カギ線コネクタ 42">
            <a:extLst>
              <a:ext uri="{FF2B5EF4-FFF2-40B4-BE49-F238E27FC236}">
                <a16:creationId xmlns:a16="http://schemas.microsoft.com/office/drawing/2014/main" id="{2956EE00-07DE-0948-A564-67C1E0E13D66}"/>
              </a:ext>
            </a:extLst>
          </p:cNvPr>
          <p:cNvCxnSpPr>
            <a:cxnSpLocks/>
            <a:stCxn id="13" idx="2"/>
            <a:endCxn id="16" idx="1"/>
          </p:cNvCxnSpPr>
          <p:nvPr/>
        </p:nvCxnSpPr>
        <p:spPr>
          <a:xfrm rot="16200000" flipH="1">
            <a:off x="4753045" y="4359293"/>
            <a:ext cx="1346219" cy="180000"/>
          </a:xfrm>
          <a:prstGeom prst="bentConnector2">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 name="カギ線コネクタ 45">
            <a:extLst>
              <a:ext uri="{FF2B5EF4-FFF2-40B4-BE49-F238E27FC236}">
                <a16:creationId xmlns:a16="http://schemas.microsoft.com/office/drawing/2014/main" id="{9F3F4F85-C408-8040-8A20-05C3EFB8C902}"/>
              </a:ext>
            </a:extLst>
          </p:cNvPr>
          <p:cNvCxnSpPr>
            <a:cxnSpLocks/>
            <a:stCxn id="13" idx="2"/>
            <a:endCxn id="17" idx="1"/>
          </p:cNvCxnSpPr>
          <p:nvPr/>
        </p:nvCxnSpPr>
        <p:spPr>
          <a:xfrm rot="16200000" flipH="1">
            <a:off x="4356780" y="4755558"/>
            <a:ext cx="2138749" cy="180000"/>
          </a:xfrm>
          <a:prstGeom prst="bentConnector2">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04A2B376-E1B6-974A-BE4F-ABB033D30235}"/>
              </a:ext>
            </a:extLst>
          </p:cNvPr>
          <p:cNvCxnSpPr>
            <a:cxnSpLocks/>
            <a:endCxn id="8" idx="0"/>
          </p:cNvCxnSpPr>
          <p:nvPr/>
        </p:nvCxnSpPr>
        <p:spPr>
          <a:xfrm>
            <a:off x="5336154" y="1668236"/>
            <a:ext cx="0" cy="360530"/>
          </a:xfrm>
          <a:prstGeom prst="line">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56" name="カギ線コネクタ 55">
            <a:extLst>
              <a:ext uri="{FF2B5EF4-FFF2-40B4-BE49-F238E27FC236}">
                <a16:creationId xmlns:a16="http://schemas.microsoft.com/office/drawing/2014/main" id="{1D211B87-F510-2149-BF8E-3798C39D8A25}"/>
              </a:ext>
            </a:extLst>
          </p:cNvPr>
          <p:cNvCxnSpPr>
            <a:cxnSpLocks/>
            <a:endCxn id="14" idx="0"/>
          </p:cNvCxnSpPr>
          <p:nvPr/>
        </p:nvCxnSpPr>
        <p:spPr>
          <a:xfrm rot="16200000" flipH="1">
            <a:off x="6179290" y="825099"/>
            <a:ext cx="360530" cy="2046803"/>
          </a:xfrm>
          <a:prstGeom prst="bentConnector3">
            <a:avLst>
              <a:gd name="adj1" fmla="val 50000"/>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0" name="カギ線コネクタ 59">
            <a:extLst>
              <a:ext uri="{FF2B5EF4-FFF2-40B4-BE49-F238E27FC236}">
                <a16:creationId xmlns:a16="http://schemas.microsoft.com/office/drawing/2014/main" id="{46EED051-9B2F-3041-ABE7-0FE98C305773}"/>
              </a:ext>
            </a:extLst>
          </p:cNvPr>
          <p:cNvCxnSpPr>
            <a:cxnSpLocks/>
            <a:stCxn id="14" idx="2"/>
            <a:endCxn id="18" idx="1"/>
          </p:cNvCxnSpPr>
          <p:nvPr/>
        </p:nvCxnSpPr>
        <p:spPr>
          <a:xfrm rot="16200000" flipH="1">
            <a:off x="7201045" y="3002677"/>
            <a:ext cx="551706" cy="187883"/>
          </a:xfrm>
          <a:prstGeom prst="bentConnector2">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3" name="カギ線コネクタ 62">
            <a:extLst>
              <a:ext uri="{FF2B5EF4-FFF2-40B4-BE49-F238E27FC236}">
                <a16:creationId xmlns:a16="http://schemas.microsoft.com/office/drawing/2014/main" id="{E64C46A6-E158-4344-A1DE-FECCAC36945F}"/>
              </a:ext>
            </a:extLst>
          </p:cNvPr>
          <p:cNvCxnSpPr>
            <a:cxnSpLocks/>
            <a:stCxn id="14" idx="2"/>
            <a:endCxn id="19" idx="1"/>
          </p:cNvCxnSpPr>
          <p:nvPr/>
        </p:nvCxnSpPr>
        <p:spPr>
          <a:xfrm rot="16200000" flipH="1">
            <a:off x="6804780" y="3398942"/>
            <a:ext cx="1344236" cy="187883"/>
          </a:xfrm>
          <a:prstGeom prst="bentConnector2">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66" name="カギ線コネクタ 65">
            <a:extLst>
              <a:ext uri="{FF2B5EF4-FFF2-40B4-BE49-F238E27FC236}">
                <a16:creationId xmlns:a16="http://schemas.microsoft.com/office/drawing/2014/main" id="{E651DE76-4D18-6D4E-9E54-12A7C8AD55DF}"/>
              </a:ext>
            </a:extLst>
          </p:cNvPr>
          <p:cNvCxnSpPr>
            <a:cxnSpLocks/>
            <a:stCxn id="14" idx="2"/>
            <a:endCxn id="20" idx="1"/>
          </p:cNvCxnSpPr>
          <p:nvPr/>
        </p:nvCxnSpPr>
        <p:spPr>
          <a:xfrm rot="16200000" flipH="1">
            <a:off x="6408515" y="3795207"/>
            <a:ext cx="2136766" cy="187883"/>
          </a:xfrm>
          <a:prstGeom prst="bentConnector2">
            <a:avLst/>
          </a:prstGeom>
          <a:ln w="19050">
            <a:solidFill>
              <a:schemeClr val="tx1"/>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70" name="図 69">
            <a:extLst>
              <a:ext uri="{FF2B5EF4-FFF2-40B4-BE49-F238E27FC236}">
                <a16:creationId xmlns:a16="http://schemas.microsoft.com/office/drawing/2014/main" id="{39E86EE2-C853-0340-82F6-0F41EBDD12F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9564" y="3841387"/>
            <a:ext cx="1325945" cy="994459"/>
          </a:xfrm>
          <a:prstGeom prst="rect">
            <a:avLst/>
          </a:prstGeom>
        </p:spPr>
      </p:pic>
      <p:pic>
        <p:nvPicPr>
          <p:cNvPr id="71" name="図 70">
            <a:extLst>
              <a:ext uri="{FF2B5EF4-FFF2-40B4-BE49-F238E27FC236}">
                <a16:creationId xmlns:a16="http://schemas.microsoft.com/office/drawing/2014/main" id="{70979330-EDD7-FD41-8EDD-860F635A6C1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773224" y="3874236"/>
            <a:ext cx="1149911" cy="1119789"/>
          </a:xfrm>
          <a:prstGeom prst="rect">
            <a:avLst/>
          </a:prstGeom>
        </p:spPr>
      </p:pic>
      <p:pic>
        <p:nvPicPr>
          <p:cNvPr id="72" name="図 71">
            <a:extLst>
              <a:ext uri="{FF2B5EF4-FFF2-40B4-BE49-F238E27FC236}">
                <a16:creationId xmlns:a16="http://schemas.microsoft.com/office/drawing/2014/main" id="{64E4C2E0-ABA8-9E4C-AD24-FBAC55424C8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179261" y="3876653"/>
            <a:ext cx="1300179" cy="773478"/>
          </a:xfrm>
          <a:prstGeom prst="rect">
            <a:avLst/>
          </a:prstGeom>
        </p:spPr>
      </p:pic>
      <p:pic>
        <p:nvPicPr>
          <p:cNvPr id="73" name="図 72">
            <a:extLst>
              <a:ext uri="{FF2B5EF4-FFF2-40B4-BE49-F238E27FC236}">
                <a16:creationId xmlns:a16="http://schemas.microsoft.com/office/drawing/2014/main" id="{8A80A1A8-6647-CB49-940F-53CE6AC5416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173258" y="4762404"/>
            <a:ext cx="1300179" cy="866786"/>
          </a:xfrm>
          <a:prstGeom prst="rect">
            <a:avLst/>
          </a:prstGeom>
        </p:spPr>
      </p:pic>
      <p:sp>
        <p:nvSpPr>
          <p:cNvPr id="74" name="テキスト ボックス 73">
            <a:extLst>
              <a:ext uri="{FF2B5EF4-FFF2-40B4-BE49-F238E27FC236}">
                <a16:creationId xmlns:a16="http://schemas.microsoft.com/office/drawing/2014/main" id="{23E70677-26A6-B240-B143-5AE721AB59CA}"/>
              </a:ext>
            </a:extLst>
          </p:cNvPr>
          <p:cNvSpPr txBox="1"/>
          <p:nvPr/>
        </p:nvSpPr>
        <p:spPr>
          <a:xfrm>
            <a:off x="4527847" y="1835842"/>
            <a:ext cx="902811" cy="230832"/>
          </a:xfrm>
          <a:prstGeom prst="rect">
            <a:avLst/>
          </a:prstGeom>
          <a:noFill/>
          <a:ln>
            <a:noFill/>
          </a:ln>
        </p:spPr>
        <p:txBody>
          <a:bodyPr wrap="none" rtlCol="0">
            <a:spAutoFit/>
          </a:bodyPr>
          <a:lstStyle/>
          <a:p>
            <a:r>
              <a:rPr kumimoji="1" lang="en-US" altLang="ja-JP" sz="900" b="1" dirty="0">
                <a:solidFill>
                  <a:srgbClr val="0070C0"/>
                </a:solidFill>
              </a:rPr>
              <a:t>KEK premise</a:t>
            </a:r>
            <a:endParaRPr kumimoji="1" lang="ja-JP" altLang="en-US" sz="900" b="1">
              <a:solidFill>
                <a:srgbClr val="0070C0"/>
              </a:solidFill>
            </a:endParaRPr>
          </a:p>
        </p:txBody>
      </p:sp>
      <p:sp>
        <p:nvSpPr>
          <p:cNvPr id="3" name="テキスト ボックス 2">
            <a:extLst>
              <a:ext uri="{FF2B5EF4-FFF2-40B4-BE49-F238E27FC236}">
                <a16:creationId xmlns:a16="http://schemas.microsoft.com/office/drawing/2014/main" id="{34D19E2F-E4B9-D244-A375-C0708B0BE408}"/>
              </a:ext>
            </a:extLst>
          </p:cNvPr>
          <p:cNvSpPr txBox="1"/>
          <p:nvPr/>
        </p:nvSpPr>
        <p:spPr>
          <a:xfrm>
            <a:off x="680617" y="659882"/>
            <a:ext cx="2390398" cy="369332"/>
          </a:xfrm>
          <a:prstGeom prst="rect">
            <a:avLst/>
          </a:prstGeom>
          <a:noFill/>
          <a:ln w="38100">
            <a:solidFill>
              <a:srgbClr val="FF0000"/>
            </a:solidFill>
          </a:ln>
        </p:spPr>
        <p:txBody>
          <a:bodyPr wrap="none" rtlCol="0">
            <a:spAutoFit/>
          </a:bodyPr>
          <a:lstStyle/>
          <a:p>
            <a:r>
              <a:rPr kumimoji="1" lang="en-US" altLang="ja-JP" b="1" dirty="0">
                <a:solidFill>
                  <a:srgbClr val="FF0000"/>
                </a:solidFill>
              </a:rPr>
              <a:t>Up to yoked magnet</a:t>
            </a:r>
            <a:endParaRPr kumimoji="1" lang="ja-JP" altLang="en-US" b="1">
              <a:solidFill>
                <a:srgbClr val="FF0000"/>
              </a:solidFill>
            </a:endParaRPr>
          </a:p>
        </p:txBody>
      </p:sp>
      <p:sp>
        <p:nvSpPr>
          <p:cNvPr id="7" name="テキスト ボックス 6">
            <a:extLst>
              <a:ext uri="{FF2B5EF4-FFF2-40B4-BE49-F238E27FC236}">
                <a16:creationId xmlns:a16="http://schemas.microsoft.com/office/drawing/2014/main" id="{E25530E5-CF53-674F-B5BD-3FCC14A3C81C}"/>
              </a:ext>
            </a:extLst>
          </p:cNvPr>
          <p:cNvSpPr txBox="1"/>
          <p:nvPr/>
        </p:nvSpPr>
        <p:spPr>
          <a:xfrm>
            <a:off x="6038963" y="3078411"/>
            <a:ext cx="492443" cy="369332"/>
          </a:xfrm>
          <a:prstGeom prst="rect">
            <a:avLst/>
          </a:prstGeom>
          <a:noFill/>
        </p:spPr>
        <p:txBody>
          <a:bodyPr wrap="none" rtlCol="0">
            <a:spAutoFit/>
          </a:bodyPr>
          <a:lstStyle/>
          <a:p>
            <a:r>
              <a:rPr kumimoji="1" lang="en-US" altLang="ja-JP" b="1" dirty="0">
                <a:solidFill>
                  <a:srgbClr val="00B050"/>
                </a:solidFill>
              </a:rPr>
              <a:t>PV</a:t>
            </a:r>
            <a:endParaRPr kumimoji="1" lang="ja-JP" altLang="en-US" b="1">
              <a:solidFill>
                <a:srgbClr val="00B050"/>
              </a:solidFill>
            </a:endParaRPr>
          </a:p>
        </p:txBody>
      </p:sp>
      <p:sp>
        <p:nvSpPr>
          <p:cNvPr id="40" name="テキスト ボックス 39">
            <a:extLst>
              <a:ext uri="{FF2B5EF4-FFF2-40B4-BE49-F238E27FC236}">
                <a16:creationId xmlns:a16="http://schemas.microsoft.com/office/drawing/2014/main" id="{23D854F6-07DA-5445-8FF2-B16258DD2A11}"/>
              </a:ext>
            </a:extLst>
          </p:cNvPr>
          <p:cNvSpPr txBox="1"/>
          <p:nvPr/>
        </p:nvSpPr>
        <p:spPr>
          <a:xfrm>
            <a:off x="8102957" y="1934522"/>
            <a:ext cx="492443" cy="369332"/>
          </a:xfrm>
          <a:prstGeom prst="rect">
            <a:avLst/>
          </a:prstGeom>
          <a:noFill/>
        </p:spPr>
        <p:txBody>
          <a:bodyPr wrap="none" rtlCol="0">
            <a:spAutoFit/>
          </a:bodyPr>
          <a:lstStyle/>
          <a:p>
            <a:r>
              <a:rPr kumimoji="1" lang="en-US" altLang="ja-JP" b="1" dirty="0">
                <a:solidFill>
                  <a:srgbClr val="00B050"/>
                </a:solidFill>
              </a:rPr>
              <a:t>PV</a:t>
            </a:r>
            <a:endParaRPr kumimoji="1" lang="ja-JP" altLang="en-US" b="1">
              <a:solidFill>
                <a:srgbClr val="00B050"/>
              </a:solidFill>
            </a:endParaRPr>
          </a:p>
        </p:txBody>
      </p:sp>
      <p:sp>
        <p:nvSpPr>
          <p:cNvPr id="21" name="テキスト ボックス 20">
            <a:extLst>
              <a:ext uri="{FF2B5EF4-FFF2-40B4-BE49-F238E27FC236}">
                <a16:creationId xmlns:a16="http://schemas.microsoft.com/office/drawing/2014/main" id="{2F394107-22C1-CB42-9D75-425DE38B531F}"/>
              </a:ext>
            </a:extLst>
          </p:cNvPr>
          <p:cNvSpPr txBox="1"/>
          <p:nvPr/>
        </p:nvSpPr>
        <p:spPr>
          <a:xfrm>
            <a:off x="6675097" y="549196"/>
            <a:ext cx="2335743" cy="646331"/>
          </a:xfrm>
          <a:prstGeom prst="rect">
            <a:avLst/>
          </a:prstGeom>
          <a:noFill/>
          <a:ln w="38100">
            <a:solidFill>
              <a:srgbClr val="00B050"/>
            </a:solidFill>
          </a:ln>
        </p:spPr>
        <p:txBody>
          <a:bodyPr wrap="square" rtlCol="0">
            <a:spAutoFit/>
          </a:bodyPr>
          <a:lstStyle/>
          <a:p>
            <a:r>
              <a:rPr kumimoji="1" lang="en-US" altLang="ja-JP" b="1" dirty="0">
                <a:solidFill>
                  <a:srgbClr val="00B050"/>
                </a:solidFill>
              </a:rPr>
              <a:t>Including PED safety requirement</a:t>
            </a:r>
            <a:endParaRPr kumimoji="1" lang="ja-JP" altLang="en-US" b="1">
              <a:solidFill>
                <a:srgbClr val="00B050"/>
              </a:solidFill>
            </a:endParaRPr>
          </a:p>
        </p:txBody>
      </p:sp>
      <p:sp>
        <p:nvSpPr>
          <p:cNvPr id="42" name="テキスト ボックス 41">
            <a:extLst>
              <a:ext uri="{FF2B5EF4-FFF2-40B4-BE49-F238E27FC236}">
                <a16:creationId xmlns:a16="http://schemas.microsoft.com/office/drawing/2014/main" id="{FF556A68-05E6-4144-B393-44B729CF556D}"/>
              </a:ext>
            </a:extLst>
          </p:cNvPr>
          <p:cNvSpPr txBox="1"/>
          <p:nvPr/>
        </p:nvSpPr>
        <p:spPr>
          <a:xfrm>
            <a:off x="4436154" y="873704"/>
            <a:ext cx="1800000" cy="794532"/>
          </a:xfrm>
          <a:prstGeom prst="rect">
            <a:avLst/>
          </a:prstGeom>
          <a:noFill/>
          <a:ln w="38100">
            <a:solidFill>
              <a:srgbClr val="FF0000"/>
            </a:solidFill>
          </a:ln>
        </p:spPr>
        <p:txBody>
          <a:bodyPr wrap="none" rtlCol="0">
            <a:noAutofit/>
          </a:bodyPr>
          <a:lstStyle/>
          <a:p>
            <a:pPr algn="ctr"/>
            <a:r>
              <a:rPr kumimoji="1" lang="en-US" altLang="ja-JP" sz="1100" b="1" dirty="0"/>
              <a:t>MIP-K1</a:t>
            </a:r>
          </a:p>
          <a:p>
            <a:pPr algn="ctr"/>
            <a:r>
              <a:rPr kumimoji="1" lang="en-US" altLang="ja-JP" sz="1100" b="1" dirty="0"/>
              <a:t>Materials, Cold Mass </a:t>
            </a:r>
          </a:p>
          <a:p>
            <a:pPr algn="ctr"/>
            <a:r>
              <a:rPr kumimoji="1" lang="en-US" altLang="ja-JP" sz="1100" b="1" dirty="0"/>
              <a:t>Procurement, Magnet Test</a:t>
            </a:r>
          </a:p>
          <a:p>
            <a:pPr algn="ctr"/>
            <a:r>
              <a:rPr kumimoji="1" lang="en-US" altLang="ja-JP" sz="1100" b="1" dirty="0">
                <a:solidFill>
                  <a:srgbClr val="0070C0"/>
                </a:solidFill>
              </a:rPr>
              <a:t>KEK</a:t>
            </a:r>
            <a:endParaRPr kumimoji="1" lang="ja-JP" altLang="en-US" sz="1100" b="1">
              <a:solidFill>
                <a:srgbClr val="0070C0"/>
              </a:solidFill>
            </a:endParaRPr>
          </a:p>
        </p:txBody>
      </p:sp>
      <p:sp>
        <p:nvSpPr>
          <p:cNvPr id="44" name="テキスト ボックス 43">
            <a:extLst>
              <a:ext uri="{FF2B5EF4-FFF2-40B4-BE49-F238E27FC236}">
                <a16:creationId xmlns:a16="http://schemas.microsoft.com/office/drawing/2014/main" id="{21F755B5-7698-B342-925A-5A30AA81A712}"/>
              </a:ext>
            </a:extLst>
          </p:cNvPr>
          <p:cNvSpPr txBox="1"/>
          <p:nvPr/>
        </p:nvSpPr>
        <p:spPr>
          <a:xfrm>
            <a:off x="4349315" y="642872"/>
            <a:ext cx="902811" cy="230832"/>
          </a:xfrm>
          <a:prstGeom prst="rect">
            <a:avLst/>
          </a:prstGeom>
          <a:noFill/>
          <a:ln>
            <a:noFill/>
          </a:ln>
        </p:spPr>
        <p:txBody>
          <a:bodyPr wrap="none" rtlCol="0">
            <a:spAutoFit/>
          </a:bodyPr>
          <a:lstStyle/>
          <a:p>
            <a:r>
              <a:rPr kumimoji="1" lang="en-US" altLang="ja-JP" sz="900" b="1" dirty="0">
                <a:solidFill>
                  <a:srgbClr val="0070C0"/>
                </a:solidFill>
              </a:rPr>
              <a:t>KEK premise</a:t>
            </a:r>
            <a:endParaRPr kumimoji="1" lang="ja-JP" altLang="en-US" sz="900" b="1">
              <a:solidFill>
                <a:srgbClr val="0070C0"/>
              </a:solidFill>
            </a:endParaRPr>
          </a:p>
        </p:txBody>
      </p:sp>
      <p:sp>
        <p:nvSpPr>
          <p:cNvPr id="45" name="テキスト ボックス 44">
            <a:extLst>
              <a:ext uri="{FF2B5EF4-FFF2-40B4-BE49-F238E27FC236}">
                <a16:creationId xmlns:a16="http://schemas.microsoft.com/office/drawing/2014/main" id="{A8C6D316-14E7-1E47-8110-B21760EE2757}"/>
              </a:ext>
            </a:extLst>
          </p:cNvPr>
          <p:cNvSpPr txBox="1"/>
          <p:nvPr/>
        </p:nvSpPr>
        <p:spPr>
          <a:xfrm>
            <a:off x="403824" y="5688949"/>
            <a:ext cx="4555452" cy="1200329"/>
          </a:xfrm>
          <a:prstGeom prst="rect">
            <a:avLst/>
          </a:prstGeom>
          <a:solidFill>
            <a:schemeClr val="bg1"/>
          </a:solidFill>
        </p:spPr>
        <p:txBody>
          <a:bodyPr wrap="square" rtlCol="0">
            <a:spAutoFit/>
          </a:bodyPr>
          <a:lstStyle/>
          <a:p>
            <a:r>
              <a:rPr kumimoji="1" lang="en-US" altLang="ja-JP" sz="2400" b="1" dirty="0"/>
              <a:t>Drafts of MIPs up to yoked magnet are ready, but need a final confirmation.   </a:t>
            </a:r>
            <a:endParaRPr kumimoji="1" lang="ja-JP" altLang="en-US" sz="2400" b="1"/>
          </a:p>
        </p:txBody>
      </p:sp>
    </p:spTree>
    <p:extLst>
      <p:ext uri="{BB962C8B-B14F-4D97-AF65-F5344CB8AC3E}">
        <p14:creationId xmlns:p14="http://schemas.microsoft.com/office/powerpoint/2010/main" val="18815130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805213"/>
            <a:ext cx="7920000" cy="720000"/>
          </a:xfrm>
        </p:spPr>
        <p:txBody>
          <a:bodyPr/>
          <a:lstStyle/>
          <a:p>
            <a:r>
              <a:rPr lang="en-US" altLang="ja-JP" sz="3600" dirty="0"/>
              <a:t>Test Facility</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3" name="スライド番号プレースホルダー 2"/>
          <p:cNvSpPr>
            <a:spLocks noGrp="1"/>
          </p:cNvSpPr>
          <p:nvPr>
            <p:ph type="sldNum" sz="quarter" idx="12"/>
          </p:nvPr>
        </p:nvSpPr>
        <p:spPr/>
        <p:txBody>
          <a:bodyPr/>
          <a:lstStyle/>
          <a:p>
            <a:fld id="{BFDCA1C4-9514-7B4F-976F-D92F7E296653}" type="slidenum">
              <a:rPr lang="fr-FR" smtClean="0"/>
              <a:pPr/>
              <a:t>41</a:t>
            </a:fld>
            <a:endParaRPr lang="fr-FR"/>
          </a:p>
        </p:txBody>
      </p:sp>
    </p:spTree>
    <p:extLst>
      <p:ext uri="{BB962C8B-B14F-4D97-AF65-F5344CB8AC3E}">
        <p14:creationId xmlns:p14="http://schemas.microsoft.com/office/powerpoint/2010/main" val="6176821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1345B1-ADCC-1845-9A2B-EB0466F98A09}"/>
              </a:ext>
            </a:extLst>
          </p:cNvPr>
          <p:cNvSpPr>
            <a:spLocks noGrp="1"/>
          </p:cNvSpPr>
          <p:nvPr>
            <p:ph type="title"/>
          </p:nvPr>
        </p:nvSpPr>
        <p:spPr>
          <a:xfrm>
            <a:off x="612000" y="0"/>
            <a:ext cx="7920000" cy="532519"/>
          </a:xfrm>
        </p:spPr>
        <p:txBody>
          <a:bodyPr/>
          <a:lstStyle/>
          <a:p>
            <a:r>
              <a:rPr kumimoji="1" lang="en-US" altLang="ja-JP" dirty="0"/>
              <a:t>SSW, MFM and </a:t>
            </a:r>
            <a:r>
              <a:rPr lang="en-US" altLang="ja-JP" dirty="0"/>
              <a:t>O</a:t>
            </a:r>
            <a:r>
              <a:rPr kumimoji="1" lang="en-US" altLang="ja-JP" dirty="0"/>
              <a:t>ptical Survey for D1</a:t>
            </a:r>
            <a:endParaRPr kumimoji="1" lang="ja-JP" altLang="en-US"/>
          </a:p>
        </p:txBody>
      </p:sp>
      <p:sp>
        <p:nvSpPr>
          <p:cNvPr id="3" name="コンテンツ プレースホルダー 2">
            <a:extLst>
              <a:ext uri="{FF2B5EF4-FFF2-40B4-BE49-F238E27FC236}">
                <a16:creationId xmlns:a16="http://schemas.microsoft.com/office/drawing/2014/main" id="{555469AB-8393-524D-8B91-F45C5D0879CE}"/>
              </a:ext>
            </a:extLst>
          </p:cNvPr>
          <p:cNvSpPr>
            <a:spLocks noGrp="1"/>
          </p:cNvSpPr>
          <p:nvPr>
            <p:ph idx="1"/>
          </p:nvPr>
        </p:nvSpPr>
        <p:spPr>
          <a:xfrm>
            <a:off x="961901" y="4209884"/>
            <a:ext cx="7904899" cy="2454307"/>
          </a:xfrm>
        </p:spPr>
        <p:txBody>
          <a:bodyPr>
            <a:noAutofit/>
          </a:bodyPr>
          <a:lstStyle/>
          <a:p>
            <a:pPr algn="just"/>
            <a:r>
              <a:rPr kumimoji="1" lang="en-US" altLang="ja-JP" sz="1600" dirty="0"/>
              <a:t>Magnetic axis and field angle with respect to fiducials will be determined by MFM with SSW (Single Stretched Wire) and </a:t>
            </a:r>
            <a:r>
              <a:rPr lang="en-US" altLang="ja-JP" sz="1600" dirty="0"/>
              <a:t>rotating coil</a:t>
            </a:r>
            <a:r>
              <a:rPr kumimoji="1" lang="en-US" altLang="ja-JP" sz="1600" dirty="0"/>
              <a:t> in horizontal position.</a:t>
            </a:r>
          </a:p>
          <a:p>
            <a:pPr algn="just"/>
            <a:r>
              <a:rPr kumimoji="1" lang="en-US" altLang="ja-JP" sz="1600" dirty="0"/>
              <a:t>The measurement sys</a:t>
            </a:r>
            <a:r>
              <a:rPr lang="en-US" altLang="ja-JP" sz="1600" dirty="0"/>
              <a:t>tem was already developed for </a:t>
            </a:r>
            <a:r>
              <a:rPr lang="en-US" altLang="ja-JP" sz="1600" dirty="0" err="1"/>
              <a:t>SuperKEKB</a:t>
            </a:r>
            <a:r>
              <a:rPr lang="en-US" altLang="ja-JP" sz="1600" dirty="0"/>
              <a:t> QCS magnet and is now available for the D1.</a:t>
            </a:r>
          </a:p>
          <a:p>
            <a:pPr lvl="1" algn="just"/>
            <a:r>
              <a:rPr lang="en-US" altLang="ja-JP" sz="1600" dirty="0"/>
              <a:t>The dedicated team joined the HL-LHC D1 project.</a:t>
            </a:r>
          </a:p>
          <a:p>
            <a:pPr lvl="1" algn="just"/>
            <a:r>
              <a:rPr lang="en-US" altLang="ja-JP" sz="1600" dirty="0"/>
              <a:t>Preparation of measurement for the 7m long prototype cold mass is underway in Nikko-Exp. Hall at KEK. </a:t>
            </a:r>
            <a:endParaRPr kumimoji="1" lang="en-US" altLang="ja-JP" sz="1600" dirty="0"/>
          </a:p>
          <a:p>
            <a:pPr algn="just"/>
            <a:r>
              <a:rPr kumimoji="1" lang="en-US" altLang="ja-JP" sz="1600" dirty="0"/>
              <a:t>Laser-tracker will be used for the survey of the D1 cold mass.</a:t>
            </a:r>
            <a:endParaRPr kumimoji="1" lang="ja-JP" altLang="en-US" sz="1600"/>
          </a:p>
        </p:txBody>
      </p:sp>
      <p:sp>
        <p:nvSpPr>
          <p:cNvPr id="4" name="フッター プレースホルダー 3">
            <a:extLst>
              <a:ext uri="{FF2B5EF4-FFF2-40B4-BE49-F238E27FC236}">
                <a16:creationId xmlns:a16="http://schemas.microsoft.com/office/drawing/2014/main" id="{D574EC19-3EB4-7E41-9670-E497F4C875E1}"/>
              </a:ext>
            </a:extLst>
          </p:cNvPr>
          <p:cNvSpPr>
            <a:spLocks noGrp="1"/>
          </p:cNvSpPr>
          <p:nvPr>
            <p:ph type="ftr" sz="quarter" idx="11"/>
          </p:nvPr>
        </p:nvSpPr>
        <p:spPr/>
        <p:txBody>
          <a:bodyPr/>
          <a:lstStyle/>
          <a:p>
            <a:r>
              <a:rPr lang="en-US" noProof="0"/>
              <a:t>D1 Update, T. Nakamoto, KEK</a:t>
            </a:r>
            <a:endParaRPr lang="en-GB" noProof="0"/>
          </a:p>
        </p:txBody>
      </p:sp>
      <p:sp>
        <p:nvSpPr>
          <p:cNvPr id="5" name="スライド番号プレースホルダー 4">
            <a:extLst>
              <a:ext uri="{FF2B5EF4-FFF2-40B4-BE49-F238E27FC236}">
                <a16:creationId xmlns:a16="http://schemas.microsoft.com/office/drawing/2014/main" id="{35228811-630D-7E4F-A240-CBB2838257A2}"/>
              </a:ext>
            </a:extLst>
          </p:cNvPr>
          <p:cNvSpPr>
            <a:spLocks noGrp="1"/>
          </p:cNvSpPr>
          <p:nvPr>
            <p:ph type="sldNum" sz="quarter" idx="12"/>
          </p:nvPr>
        </p:nvSpPr>
        <p:spPr/>
        <p:txBody>
          <a:bodyPr/>
          <a:lstStyle/>
          <a:p>
            <a:fld id="{BFDCA1C4-9514-7B4F-976F-D92F7E296653}" type="slidenum">
              <a:rPr lang="fr-FR" smtClean="0"/>
              <a:pPr/>
              <a:t>42</a:t>
            </a:fld>
            <a:endParaRPr lang="fr-FR"/>
          </a:p>
        </p:txBody>
      </p:sp>
      <p:pic>
        <p:nvPicPr>
          <p:cNvPr id="7" name="図 6">
            <a:extLst>
              <a:ext uri="{FF2B5EF4-FFF2-40B4-BE49-F238E27FC236}">
                <a16:creationId xmlns:a16="http://schemas.microsoft.com/office/drawing/2014/main" id="{EC827FC1-890C-DE48-85B7-4031409275B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718081" y="697412"/>
            <a:ext cx="3148719" cy="2360141"/>
          </a:xfrm>
          <a:prstGeom prst="rect">
            <a:avLst/>
          </a:prstGeom>
        </p:spPr>
      </p:pic>
      <p:pic>
        <p:nvPicPr>
          <p:cNvPr id="9" name="図 8">
            <a:extLst>
              <a:ext uri="{FF2B5EF4-FFF2-40B4-BE49-F238E27FC236}">
                <a16:creationId xmlns:a16="http://schemas.microsoft.com/office/drawing/2014/main" id="{F27AB088-D2E2-654D-A600-C995B1660DA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6889" y="532519"/>
            <a:ext cx="4773880" cy="3578290"/>
          </a:xfrm>
          <a:prstGeom prst="rect">
            <a:avLst/>
          </a:prstGeom>
        </p:spPr>
      </p:pic>
      <p:sp>
        <p:nvSpPr>
          <p:cNvPr id="10" name="テキスト ボックス 9">
            <a:extLst>
              <a:ext uri="{FF2B5EF4-FFF2-40B4-BE49-F238E27FC236}">
                <a16:creationId xmlns:a16="http://schemas.microsoft.com/office/drawing/2014/main" id="{C06D4104-1211-4548-86B4-624A434720EE}"/>
              </a:ext>
            </a:extLst>
          </p:cNvPr>
          <p:cNvSpPr txBox="1"/>
          <p:nvPr/>
        </p:nvSpPr>
        <p:spPr>
          <a:xfrm>
            <a:off x="1285870" y="3803032"/>
            <a:ext cx="2802370" cy="307777"/>
          </a:xfrm>
          <a:prstGeom prst="rect">
            <a:avLst/>
          </a:prstGeom>
          <a:solidFill>
            <a:schemeClr val="bg1"/>
          </a:solidFill>
        </p:spPr>
        <p:txBody>
          <a:bodyPr wrap="none" rtlCol="0">
            <a:spAutoFit/>
          </a:bodyPr>
          <a:lstStyle/>
          <a:p>
            <a:r>
              <a:rPr kumimoji="1" lang="en-US" altLang="ja-JP" sz="1400" b="1" dirty="0"/>
              <a:t>Nikko-exp. hall for </a:t>
            </a:r>
            <a:r>
              <a:rPr kumimoji="1" lang="en-US" altLang="ja-JP" sz="1400" b="1" dirty="0" err="1"/>
              <a:t>SuperKEKB</a:t>
            </a:r>
            <a:endParaRPr kumimoji="1" lang="ja-JP" altLang="en-US" sz="1400" b="1"/>
          </a:p>
        </p:txBody>
      </p:sp>
      <p:sp>
        <p:nvSpPr>
          <p:cNvPr id="12" name="正方形/長方形 11">
            <a:extLst>
              <a:ext uri="{FF2B5EF4-FFF2-40B4-BE49-F238E27FC236}">
                <a16:creationId xmlns:a16="http://schemas.microsoft.com/office/drawing/2014/main" id="{3BA735C9-27D4-764E-8222-D64D8BED51B7}"/>
              </a:ext>
            </a:extLst>
          </p:cNvPr>
          <p:cNvSpPr/>
          <p:nvPr/>
        </p:nvSpPr>
        <p:spPr>
          <a:xfrm>
            <a:off x="2146938" y="1965912"/>
            <a:ext cx="1944000" cy="646659"/>
          </a:xfrm>
          <a:prstGeom prst="rect">
            <a:avLst/>
          </a:pr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A0365F14-F70F-C94F-BC87-9F46AC6B3576}"/>
              </a:ext>
            </a:extLst>
          </p:cNvPr>
          <p:cNvSpPr txBox="1"/>
          <p:nvPr/>
        </p:nvSpPr>
        <p:spPr>
          <a:xfrm>
            <a:off x="1707276" y="759122"/>
            <a:ext cx="2823323" cy="646331"/>
          </a:xfrm>
          <a:prstGeom prst="rect">
            <a:avLst/>
          </a:prstGeom>
          <a:solidFill>
            <a:schemeClr val="bg1"/>
          </a:solidFill>
        </p:spPr>
        <p:txBody>
          <a:bodyPr wrap="square" rtlCol="0">
            <a:spAutoFit/>
          </a:bodyPr>
          <a:lstStyle/>
          <a:p>
            <a:r>
              <a:rPr kumimoji="1" lang="en-US" altLang="ja-JP" dirty="0">
                <a:solidFill>
                  <a:srgbClr val="FF0000"/>
                </a:solidFill>
              </a:rPr>
              <a:t>Area (15m x 5m) for MFM and survey for D1</a:t>
            </a:r>
            <a:endParaRPr kumimoji="1" lang="ja-JP" altLang="en-US">
              <a:solidFill>
                <a:srgbClr val="FF0000"/>
              </a:solidFill>
            </a:endParaRPr>
          </a:p>
        </p:txBody>
      </p:sp>
      <p:sp>
        <p:nvSpPr>
          <p:cNvPr id="14" name="テキスト ボックス 13">
            <a:extLst>
              <a:ext uri="{FF2B5EF4-FFF2-40B4-BE49-F238E27FC236}">
                <a16:creationId xmlns:a16="http://schemas.microsoft.com/office/drawing/2014/main" id="{A8C3494C-8ED7-CA48-98B6-9735B4DC7DE9}"/>
              </a:ext>
            </a:extLst>
          </p:cNvPr>
          <p:cNvSpPr txBox="1"/>
          <p:nvPr/>
        </p:nvSpPr>
        <p:spPr>
          <a:xfrm>
            <a:off x="5718081" y="3038822"/>
            <a:ext cx="3235914" cy="646331"/>
          </a:xfrm>
          <a:prstGeom prst="rect">
            <a:avLst/>
          </a:prstGeom>
          <a:noFill/>
        </p:spPr>
        <p:txBody>
          <a:bodyPr wrap="square" rtlCol="0">
            <a:spAutoFit/>
          </a:bodyPr>
          <a:lstStyle/>
          <a:p>
            <a:r>
              <a:rPr kumimoji="1" lang="en-US" altLang="ja-JP" dirty="0"/>
              <a:t>SSW system of QCS magnet for </a:t>
            </a:r>
            <a:r>
              <a:rPr kumimoji="1" lang="en-US" altLang="ja-JP" dirty="0" err="1"/>
              <a:t>SuperKEKB</a:t>
            </a:r>
            <a:endParaRPr kumimoji="1" lang="ja-JP" altLang="en-US"/>
          </a:p>
        </p:txBody>
      </p:sp>
      <p:cxnSp>
        <p:nvCxnSpPr>
          <p:cNvPr id="16" name="直線矢印コネクタ 15">
            <a:extLst>
              <a:ext uri="{FF2B5EF4-FFF2-40B4-BE49-F238E27FC236}">
                <a16:creationId xmlns:a16="http://schemas.microsoft.com/office/drawing/2014/main" id="{3BCAF1CC-495D-5241-8B83-5AA3682DDC1C}"/>
              </a:ext>
            </a:extLst>
          </p:cNvPr>
          <p:cNvCxnSpPr>
            <a:stCxn id="7" idx="1"/>
          </p:cNvCxnSpPr>
          <p:nvPr/>
        </p:nvCxnSpPr>
        <p:spPr>
          <a:xfrm flipH="1">
            <a:off x="2873829" y="1877483"/>
            <a:ext cx="2844252" cy="283826"/>
          </a:xfrm>
          <a:prstGeom prst="straightConnector1">
            <a:avLst/>
          </a:prstGeom>
          <a:ln w="12700">
            <a:solidFill>
              <a:srgbClr val="FF0000"/>
            </a:solidFill>
            <a:prstDash val="solid"/>
            <a:headEnd type="none" w="med" len="med"/>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86276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554" y="0"/>
            <a:ext cx="8775700" cy="504295"/>
          </a:xfrm>
        </p:spPr>
        <p:txBody>
          <a:bodyPr>
            <a:noAutofit/>
          </a:bodyPr>
          <a:lstStyle/>
          <a:p>
            <a:pPr algn="l"/>
            <a:r>
              <a:rPr lang="en-US" altLang="ja-JP" sz="3200" b="1" dirty="0"/>
              <a:t>Readiness of Vertical Cold Test Stand </a:t>
            </a:r>
            <a:endParaRPr kumimoji="1" lang="ja-JP" altLang="en-US" sz="3200" dirty="0"/>
          </a:p>
        </p:txBody>
      </p:sp>
      <p:sp>
        <p:nvSpPr>
          <p:cNvPr id="4" name="スライド番号プレースホルダー 3"/>
          <p:cNvSpPr>
            <a:spLocks noGrp="1"/>
          </p:cNvSpPr>
          <p:nvPr>
            <p:ph type="sldNum" sz="quarter" idx="12"/>
          </p:nvPr>
        </p:nvSpPr>
        <p:spPr/>
        <p:txBody>
          <a:bodyPr/>
          <a:lstStyle/>
          <a:p>
            <a:fld id="{8A7F4E81-994E-064A-9B42-01AFEB1F7780}" type="slidenum">
              <a:rPr lang="ja-JP" altLang="en-US" smtClean="0">
                <a:solidFill>
                  <a:prstClr val="black"/>
                </a:solidFill>
                <a:latin typeface="Calibri"/>
                <a:ea typeface="ＭＳ Ｐゴシック"/>
              </a:rPr>
              <a:pPr/>
              <a:t>43</a:t>
            </a:fld>
            <a:endParaRPr lang="ja-JP" altLang="en-US">
              <a:solidFill>
                <a:prstClr val="black"/>
              </a:solidFill>
              <a:latin typeface="Calibri"/>
              <a:ea typeface="ＭＳ Ｐゴシック"/>
            </a:endParaRPr>
          </a:p>
        </p:txBody>
      </p:sp>
      <p:pic>
        <p:nvPicPr>
          <p:cNvPr id="6" name="図 5"/>
          <p:cNvPicPr>
            <a:picLocks noChangeAspect="1"/>
          </p:cNvPicPr>
          <p:nvPr/>
        </p:nvPicPr>
        <p:blipFill rotWithShape="1">
          <a:blip r:embed="rId2" cstate="screen">
            <a:extLst>
              <a:ext uri="{28A0092B-C50C-407E-A947-70E740481C1C}">
                <a14:useLocalDpi xmlns:a14="http://schemas.microsoft.com/office/drawing/2010/main"/>
              </a:ext>
            </a:extLst>
          </a:blip>
          <a:srcRect l="65453" t="3951" r="3088" b="1976"/>
          <a:stretch/>
        </p:blipFill>
        <p:spPr>
          <a:xfrm>
            <a:off x="7571445" y="272197"/>
            <a:ext cx="1530944" cy="6480999"/>
          </a:xfrm>
          <a:prstGeom prst="rect">
            <a:avLst/>
          </a:prstGeom>
        </p:spPr>
      </p:pic>
      <p:sp>
        <p:nvSpPr>
          <p:cNvPr id="8" name="フッター プレースホルダー 7"/>
          <p:cNvSpPr>
            <a:spLocks noGrp="1"/>
          </p:cNvSpPr>
          <p:nvPr>
            <p:ph type="ftr" sz="quarter" idx="11"/>
          </p:nvPr>
        </p:nvSpPr>
        <p:spPr/>
        <p:txBody>
          <a:bodyPr/>
          <a:lstStyle/>
          <a:p>
            <a:r>
              <a:rPr lang="en-US" altLang="ja-JP">
                <a:solidFill>
                  <a:prstClr val="black"/>
                </a:solidFill>
                <a:latin typeface="Calibri"/>
                <a:ea typeface="ＭＳ Ｐゴシック"/>
              </a:rPr>
              <a:t>D1 Update, T. Nakamoto, KEK</a:t>
            </a:r>
            <a:endParaRPr lang="ja-JP" altLang="en-US">
              <a:solidFill>
                <a:prstClr val="black"/>
              </a:solidFill>
              <a:latin typeface="Calibri"/>
              <a:ea typeface="ＭＳ Ｐゴシック"/>
            </a:endParaRPr>
          </a:p>
        </p:txBody>
      </p:sp>
      <p:sp>
        <p:nvSpPr>
          <p:cNvPr id="3" name="コンテンツ プレースホルダー 2"/>
          <p:cNvSpPr>
            <a:spLocks noGrp="1"/>
          </p:cNvSpPr>
          <p:nvPr>
            <p:ph idx="1"/>
          </p:nvPr>
        </p:nvSpPr>
        <p:spPr>
          <a:xfrm>
            <a:off x="30552" y="504294"/>
            <a:ext cx="7047142" cy="5271069"/>
          </a:xfrm>
          <a:solidFill>
            <a:schemeClr val="bg1"/>
          </a:solidFill>
          <a:ln>
            <a:solidFill>
              <a:schemeClr val="bg1"/>
            </a:solidFill>
          </a:ln>
        </p:spPr>
        <p:txBody>
          <a:bodyPr>
            <a:noAutofit/>
          </a:bodyPr>
          <a:lstStyle/>
          <a:p>
            <a:pPr>
              <a:spcBef>
                <a:spcPts val="0"/>
              </a:spcBef>
            </a:pPr>
            <a:r>
              <a:rPr lang="en-US" altLang="ja-JP" sz="1500" dirty="0"/>
              <a:t>V-cryostat manufactured by Toshiba (2000)</a:t>
            </a:r>
          </a:p>
          <a:p>
            <a:pPr lvl="1">
              <a:spcBef>
                <a:spcPts val="0"/>
              </a:spcBef>
            </a:pPr>
            <a:r>
              <a:rPr lang="en-US" altLang="ja-JP" sz="1500" dirty="0"/>
              <a:t>19 LHC-MQXA (7m) &amp; 32 J-PARC SCFM (4m) tested.</a:t>
            </a:r>
          </a:p>
          <a:p>
            <a:pPr>
              <a:spcBef>
                <a:spcPts val="0"/>
              </a:spcBef>
            </a:pPr>
            <a:r>
              <a:rPr lang="en-US" altLang="ja-JP" sz="1500" dirty="0"/>
              <a:t>Operating Temp.: 4.4K to 1.9K</a:t>
            </a:r>
          </a:p>
          <a:p>
            <a:pPr>
              <a:spcBef>
                <a:spcPts val="0"/>
              </a:spcBef>
            </a:pPr>
            <a:r>
              <a:rPr lang="en-US" altLang="ja-JP" sz="1500" dirty="0"/>
              <a:t>Capacity</a:t>
            </a:r>
          </a:p>
          <a:p>
            <a:pPr lvl="1">
              <a:spcBef>
                <a:spcPts val="0"/>
              </a:spcBef>
            </a:pPr>
            <a:r>
              <a:rPr lang="en-US" altLang="ja-JP" sz="1500" dirty="0"/>
              <a:t>whole bath: 9020 mm deep.</a:t>
            </a:r>
          </a:p>
          <a:p>
            <a:pPr lvl="1">
              <a:spcBef>
                <a:spcPts val="0"/>
              </a:spcBef>
            </a:pPr>
            <a:r>
              <a:rPr lang="en-US" altLang="ja-JP" sz="1500" dirty="0">
                <a:solidFill>
                  <a:schemeClr val="accent6"/>
                </a:solidFill>
              </a:rPr>
              <a:t>1.9 K bath: 7524 mm deep, 700 mm in a diameter.</a:t>
            </a:r>
          </a:p>
          <a:p>
            <a:pPr>
              <a:spcBef>
                <a:spcPts val="0"/>
              </a:spcBef>
            </a:pPr>
            <a:r>
              <a:rPr lang="en-US" altLang="ja-JP" sz="1500" dirty="0"/>
              <a:t>He Cryogenic Plants with </a:t>
            </a:r>
            <a:r>
              <a:rPr lang="en-US" altLang="ja-JP" sz="1500" dirty="0" err="1"/>
              <a:t>HeII</a:t>
            </a:r>
            <a:r>
              <a:rPr lang="en-US" altLang="ja-JP" sz="1500" dirty="0"/>
              <a:t> sub-cooler</a:t>
            </a:r>
          </a:p>
          <a:p>
            <a:pPr lvl="1">
              <a:spcBef>
                <a:spcPts val="0"/>
              </a:spcBef>
            </a:pPr>
            <a:r>
              <a:rPr lang="en-US" altLang="ja-JP" sz="1500" dirty="0"/>
              <a:t>Dedicated liquefier at 160 L/h (+ 350 L/h)</a:t>
            </a:r>
          </a:p>
          <a:p>
            <a:pPr lvl="1">
              <a:spcBef>
                <a:spcPts val="0"/>
              </a:spcBef>
            </a:pPr>
            <a:r>
              <a:rPr lang="en-US" altLang="ja-JP" sz="1500" dirty="0">
                <a:latin typeface="Symbol" charset="2"/>
                <a:ea typeface="Symbol" charset="2"/>
                <a:cs typeface="Symbol" charset="2"/>
              </a:rPr>
              <a:t>D</a:t>
            </a:r>
            <a:r>
              <a:rPr lang="en-US" altLang="ja-JP" sz="1500" dirty="0"/>
              <a:t>T=30 </a:t>
            </a:r>
            <a:r>
              <a:rPr lang="en-US" altLang="ja-JP" sz="1500" dirty="0" err="1"/>
              <a:t>mK</a:t>
            </a:r>
            <a:r>
              <a:rPr lang="en-US" altLang="ja-JP" sz="1500" dirty="0"/>
              <a:t> at 80 W, 1.9 K. 4 parallel pump lines.</a:t>
            </a:r>
          </a:p>
          <a:p>
            <a:pPr>
              <a:spcBef>
                <a:spcPts val="0"/>
              </a:spcBef>
            </a:pPr>
            <a:r>
              <a:rPr lang="en-US" altLang="ja-JP" sz="1500" dirty="0"/>
              <a:t>15 kA, 15 V Power Converter (1993)</a:t>
            </a:r>
          </a:p>
          <a:p>
            <a:pPr lvl="1">
              <a:spcBef>
                <a:spcPts val="0"/>
              </a:spcBef>
            </a:pPr>
            <a:r>
              <a:rPr lang="en-US" altLang="ja-JP" sz="1500" dirty="0"/>
              <a:t>Thyristor switch for prompt shutoff.</a:t>
            </a:r>
          </a:p>
          <a:p>
            <a:pPr lvl="1">
              <a:spcBef>
                <a:spcPts val="0"/>
              </a:spcBef>
            </a:pPr>
            <a:r>
              <a:rPr lang="en-US" altLang="ja-JP" sz="1500" dirty="0"/>
              <a:t>Dump resistor: 0, 12.5, 25, 50, 75 and 100 </a:t>
            </a:r>
            <a:r>
              <a:rPr lang="en-US" altLang="ja-JP" sz="1500" dirty="0" err="1"/>
              <a:t>m</a:t>
            </a:r>
            <a:r>
              <a:rPr lang="en-US" altLang="ja-JP" sz="1500" dirty="0" err="1">
                <a:latin typeface="Symbol" charset="2"/>
                <a:ea typeface="Symbol" charset="2"/>
                <a:cs typeface="Symbol" charset="2"/>
              </a:rPr>
              <a:t>W</a:t>
            </a:r>
            <a:r>
              <a:rPr lang="en-US" altLang="ja-JP" sz="1500" dirty="0"/>
              <a:t>. </a:t>
            </a:r>
          </a:p>
          <a:p>
            <a:pPr lvl="1">
              <a:spcBef>
                <a:spcPts val="0"/>
              </a:spcBef>
            </a:pPr>
            <a:r>
              <a:rPr lang="en-US" altLang="ja-JP" sz="1500" dirty="0"/>
              <a:t>Quench detectors </a:t>
            </a:r>
          </a:p>
          <a:p>
            <a:pPr lvl="2">
              <a:spcBef>
                <a:spcPts val="0"/>
              </a:spcBef>
            </a:pPr>
            <a:r>
              <a:rPr lang="en-US" altLang="ja-JP" sz="1500" dirty="0"/>
              <a:t>2 x </a:t>
            </a:r>
            <a:r>
              <a:rPr lang="en-US" altLang="ja-JP" sz="1500" dirty="0" err="1"/>
              <a:t>V_balance</a:t>
            </a:r>
            <a:r>
              <a:rPr lang="en-US" altLang="ja-JP" sz="1500" dirty="0"/>
              <a:t> + 2 x </a:t>
            </a:r>
            <a:r>
              <a:rPr lang="en-US" altLang="ja-JP" sz="1500" dirty="0" err="1"/>
              <a:t>V_total</a:t>
            </a:r>
            <a:endParaRPr lang="en-US" altLang="ja-JP" sz="1500" dirty="0"/>
          </a:p>
          <a:p>
            <a:pPr lvl="1">
              <a:spcBef>
                <a:spcPts val="0"/>
              </a:spcBef>
            </a:pPr>
            <a:r>
              <a:rPr lang="en-US" altLang="ja-JP" sz="1500" dirty="0"/>
              <a:t>External 15 kA DCCT</a:t>
            </a:r>
          </a:p>
          <a:p>
            <a:pPr>
              <a:spcBef>
                <a:spcPts val="0"/>
              </a:spcBef>
            </a:pPr>
            <a:r>
              <a:rPr lang="en-US" altLang="ja-JP" sz="1500" dirty="0"/>
              <a:t>New header for the D1 (MBXF)</a:t>
            </a:r>
          </a:p>
          <a:p>
            <a:pPr lvl="1">
              <a:spcBef>
                <a:spcPts val="0"/>
              </a:spcBef>
            </a:pPr>
            <a:r>
              <a:rPr lang="en-US" altLang="ja-JP" sz="1500" dirty="0"/>
              <a:t>Manufactured in 2014</a:t>
            </a:r>
            <a:endParaRPr lang="en-US" altLang="ja-JP" sz="1500" dirty="0">
              <a:solidFill>
                <a:schemeClr val="accent1"/>
              </a:solidFill>
            </a:endParaRPr>
          </a:p>
          <a:p>
            <a:pPr lvl="1">
              <a:spcBef>
                <a:spcPts val="0"/>
              </a:spcBef>
            </a:pPr>
            <a:r>
              <a:rPr lang="en-US" altLang="ja-JP" sz="1500" dirty="0"/>
              <a:t>Anti-cryostat for field measurement: O.D. 141.3 mm</a:t>
            </a:r>
          </a:p>
          <a:p>
            <a:pPr lvl="1">
              <a:spcBef>
                <a:spcPts val="0"/>
              </a:spcBef>
            </a:pPr>
            <a:r>
              <a:rPr lang="en-US" altLang="ja-JP" sz="1500" dirty="0"/>
              <a:t>Quench antennas: 11 arrays for 7 m long magnet</a:t>
            </a:r>
          </a:p>
          <a:p>
            <a:pPr lvl="1">
              <a:spcBef>
                <a:spcPts val="0"/>
              </a:spcBef>
            </a:pPr>
            <a:r>
              <a:rPr lang="en-US" altLang="ja-JP" sz="1500" dirty="0"/>
              <a:t>Feedthrough: 48 poles x 10 </a:t>
            </a:r>
          </a:p>
          <a:p>
            <a:pPr lvl="1">
              <a:spcBef>
                <a:spcPts val="0"/>
              </a:spcBef>
            </a:pPr>
            <a:r>
              <a:rPr lang="en-US" altLang="ja-JP" sz="1500" dirty="0"/>
              <a:t>HVWL: </a:t>
            </a:r>
            <a:r>
              <a:rPr lang="en-US" altLang="ja-JP" sz="1500" dirty="0">
                <a:solidFill>
                  <a:srgbClr val="FF0000"/>
                </a:solidFill>
              </a:rPr>
              <a:t>Improved up to 2.3kV</a:t>
            </a:r>
          </a:p>
          <a:p>
            <a:pPr lvl="1">
              <a:spcBef>
                <a:spcPts val="0"/>
              </a:spcBef>
            </a:pPr>
            <a:r>
              <a:rPr lang="en-US" altLang="ja-JP" sz="1500" dirty="0"/>
              <a:t>15 kA Current Leads</a:t>
            </a:r>
          </a:p>
          <a:p>
            <a:pPr marL="457200" lvl="1" indent="0">
              <a:spcBef>
                <a:spcPts val="0"/>
              </a:spcBef>
              <a:buNone/>
            </a:pPr>
            <a:r>
              <a:rPr lang="en-US" altLang="ja-JP" sz="1800" b="1" dirty="0">
                <a:solidFill>
                  <a:schemeClr val="bg2"/>
                </a:solidFill>
              </a:rPr>
              <a:t>Already operated for the cold tests of the 2m models</a:t>
            </a:r>
          </a:p>
        </p:txBody>
      </p:sp>
      <p:pic>
        <p:nvPicPr>
          <p:cNvPr id="5" name="図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37331" y="1045027"/>
            <a:ext cx="2383268" cy="3178630"/>
          </a:xfrm>
          <a:prstGeom prst="rect">
            <a:avLst/>
          </a:prstGeom>
        </p:spPr>
      </p:pic>
      <p:sp>
        <p:nvSpPr>
          <p:cNvPr id="7" name="テキスト ボックス 6">
            <a:extLst>
              <a:ext uri="{FF2B5EF4-FFF2-40B4-BE49-F238E27FC236}">
                <a16:creationId xmlns:a16="http://schemas.microsoft.com/office/drawing/2014/main" id="{360D2D49-C326-6B41-9D90-1999B599264E}"/>
              </a:ext>
            </a:extLst>
          </p:cNvPr>
          <p:cNvSpPr txBox="1"/>
          <p:nvPr/>
        </p:nvSpPr>
        <p:spPr>
          <a:xfrm>
            <a:off x="1358210" y="5854430"/>
            <a:ext cx="6481261" cy="923330"/>
          </a:xfrm>
          <a:prstGeom prst="rect">
            <a:avLst/>
          </a:prstGeom>
          <a:solidFill>
            <a:schemeClr val="bg1"/>
          </a:solidFill>
        </p:spPr>
        <p:txBody>
          <a:bodyPr wrap="none" rtlCol="0">
            <a:spAutoFit/>
          </a:bodyPr>
          <a:lstStyle/>
          <a:p>
            <a:r>
              <a:rPr kumimoji="1" lang="en-US" altLang="ja-JP" b="1" dirty="0"/>
              <a:t>MFM system and DAQ are mostly ready.</a:t>
            </a:r>
          </a:p>
          <a:p>
            <a:r>
              <a:rPr kumimoji="1" lang="en-US" altLang="ja-JP" b="1" dirty="0"/>
              <a:t>Some improvement needs for Quench Antenna signals.</a:t>
            </a:r>
          </a:p>
          <a:p>
            <a:r>
              <a:rPr kumimoji="1" lang="en-US" altLang="ja-JP" b="1" dirty="0"/>
              <a:t>New rotating coils for 7m long magnet will be developed. </a:t>
            </a:r>
            <a:endParaRPr kumimoji="1" lang="ja-JP" altLang="en-US" b="1"/>
          </a:p>
        </p:txBody>
      </p:sp>
    </p:spTree>
    <p:extLst>
      <p:ext uri="{BB962C8B-B14F-4D97-AF65-F5344CB8AC3E}">
        <p14:creationId xmlns:p14="http://schemas.microsoft.com/office/powerpoint/2010/main" val="3918513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805213"/>
            <a:ext cx="7920000" cy="720000"/>
          </a:xfrm>
        </p:spPr>
        <p:txBody>
          <a:bodyPr/>
          <a:lstStyle/>
          <a:p>
            <a:r>
              <a:rPr lang="en-US" altLang="ja-JP" sz="3600" dirty="0"/>
              <a:t>Schedule, Summary</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3" name="スライド番号プレースホルダー 2"/>
          <p:cNvSpPr>
            <a:spLocks noGrp="1"/>
          </p:cNvSpPr>
          <p:nvPr>
            <p:ph type="sldNum" sz="quarter" idx="12"/>
          </p:nvPr>
        </p:nvSpPr>
        <p:spPr/>
        <p:txBody>
          <a:bodyPr/>
          <a:lstStyle/>
          <a:p>
            <a:fld id="{BFDCA1C4-9514-7B4F-976F-D92F7E296653}" type="slidenum">
              <a:rPr lang="fr-FR" smtClean="0"/>
              <a:pPr/>
              <a:t>44</a:t>
            </a:fld>
            <a:endParaRPr lang="fr-FR"/>
          </a:p>
        </p:txBody>
      </p:sp>
    </p:spTree>
    <p:extLst>
      <p:ext uri="{BB962C8B-B14F-4D97-AF65-F5344CB8AC3E}">
        <p14:creationId xmlns:p14="http://schemas.microsoft.com/office/powerpoint/2010/main" val="27254743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2D8A40-A508-414F-8DAA-952815A1322C}"/>
              </a:ext>
            </a:extLst>
          </p:cNvPr>
          <p:cNvSpPr>
            <a:spLocks noGrp="1"/>
          </p:cNvSpPr>
          <p:nvPr>
            <p:ph type="title"/>
          </p:nvPr>
        </p:nvSpPr>
        <p:spPr>
          <a:xfrm>
            <a:off x="612000" y="0"/>
            <a:ext cx="7920000" cy="551837"/>
          </a:xfrm>
        </p:spPr>
        <p:txBody>
          <a:bodyPr/>
          <a:lstStyle/>
          <a:p>
            <a:r>
              <a:rPr kumimoji="1" lang="en-US" altLang="ja-JP" dirty="0"/>
              <a:t>Schedule</a:t>
            </a:r>
            <a:endParaRPr kumimoji="1" lang="ja-JP" altLang="en-US"/>
          </a:p>
        </p:txBody>
      </p:sp>
      <p:sp>
        <p:nvSpPr>
          <p:cNvPr id="3" name="コンテンツ プレースホルダー 2">
            <a:extLst>
              <a:ext uri="{FF2B5EF4-FFF2-40B4-BE49-F238E27FC236}">
                <a16:creationId xmlns:a16="http://schemas.microsoft.com/office/drawing/2014/main" id="{AC6BC3C5-B113-484B-9515-D504B934A4CA}"/>
              </a:ext>
            </a:extLst>
          </p:cNvPr>
          <p:cNvSpPr>
            <a:spLocks noGrp="1"/>
          </p:cNvSpPr>
          <p:nvPr>
            <p:ph idx="1"/>
          </p:nvPr>
        </p:nvSpPr>
        <p:spPr>
          <a:xfrm>
            <a:off x="766800" y="3472121"/>
            <a:ext cx="7920000" cy="3039101"/>
          </a:xfrm>
        </p:spPr>
        <p:txBody>
          <a:bodyPr>
            <a:noAutofit/>
          </a:bodyPr>
          <a:lstStyle/>
          <a:p>
            <a:r>
              <a:rPr kumimoji="1" lang="en-US" altLang="ja-JP" sz="1800" dirty="0"/>
              <a:t>Contract with Hitachi in May 2019.</a:t>
            </a:r>
          </a:p>
          <a:p>
            <a:r>
              <a:rPr lang="en-US" altLang="ja-JP" sz="1800" dirty="0"/>
              <a:t>Some initial delay for start-up at Hitachi was observed.</a:t>
            </a:r>
          </a:p>
          <a:p>
            <a:pPr lvl="1"/>
            <a:r>
              <a:rPr lang="en-US" altLang="ja-JP" sz="1800" dirty="0"/>
              <a:t>KEK and CERN expressed big concerns about the schedule delay.</a:t>
            </a:r>
          </a:p>
          <a:p>
            <a:pPr lvl="1"/>
            <a:r>
              <a:rPr lang="en-US" altLang="ja-JP" sz="1800" dirty="0"/>
              <a:t>Hitachi has been pursuing the schedule recovery plan underway.</a:t>
            </a:r>
          </a:p>
          <a:p>
            <a:r>
              <a:rPr kumimoji="1" lang="en-US" altLang="ja-JP" sz="1800" dirty="0"/>
              <a:t>Prototype</a:t>
            </a:r>
          </a:p>
          <a:p>
            <a:pPr lvl="1"/>
            <a:r>
              <a:rPr kumimoji="1" lang="en-US" altLang="ja-JP" sz="1800" dirty="0"/>
              <a:t>The fabrication will </a:t>
            </a:r>
            <a:r>
              <a:rPr lang="en-US" altLang="ja-JP" sz="1800" dirty="0"/>
              <a:t>start </a:t>
            </a:r>
            <a:r>
              <a:rPr kumimoji="1" lang="en-US" altLang="ja-JP" sz="1800" dirty="0"/>
              <a:t>in Feb. 2020 and the vertical cold test </a:t>
            </a:r>
            <a:r>
              <a:rPr lang="en-US" altLang="ja-JP" sz="1800" dirty="0"/>
              <a:t>is planned</a:t>
            </a:r>
            <a:r>
              <a:rPr kumimoji="1" lang="en-US" altLang="ja-JP" sz="1800" dirty="0"/>
              <a:t> in August.</a:t>
            </a:r>
          </a:p>
          <a:p>
            <a:pPr lvl="1"/>
            <a:r>
              <a:rPr lang="en-US" altLang="ja-JP" sz="1800" dirty="0"/>
              <a:t>Need a revision of cold mass assembly schedule in Oct. 2020.</a:t>
            </a:r>
            <a:endParaRPr kumimoji="1" lang="en-US" altLang="ja-JP" sz="1800" dirty="0"/>
          </a:p>
          <a:p>
            <a:r>
              <a:rPr kumimoji="1" lang="en-US" altLang="ja-JP" sz="1800" dirty="0"/>
              <a:t>1</a:t>
            </a:r>
            <a:r>
              <a:rPr kumimoji="1" lang="en-US" altLang="ja-JP" sz="1800" baseline="30000" dirty="0"/>
              <a:t>st</a:t>
            </a:r>
            <a:r>
              <a:rPr kumimoji="1" lang="en-US" altLang="ja-JP" sz="1800" dirty="0"/>
              <a:t> series </a:t>
            </a:r>
          </a:p>
          <a:p>
            <a:pPr lvl="1"/>
            <a:r>
              <a:rPr kumimoji="1" lang="en-US" altLang="ja-JP" sz="1800" dirty="0"/>
              <a:t>Fabrication will only start after the vertical cold test of the prototype.</a:t>
            </a:r>
          </a:p>
          <a:p>
            <a:endParaRPr kumimoji="1" lang="ja-JP" altLang="en-US" sz="1800"/>
          </a:p>
        </p:txBody>
      </p:sp>
      <p:sp>
        <p:nvSpPr>
          <p:cNvPr id="4" name="フッター プレースホルダー 3">
            <a:extLst>
              <a:ext uri="{FF2B5EF4-FFF2-40B4-BE49-F238E27FC236}">
                <a16:creationId xmlns:a16="http://schemas.microsoft.com/office/drawing/2014/main" id="{E314DC96-6679-904C-9124-E6059C1B82A4}"/>
              </a:ext>
            </a:extLst>
          </p:cNvPr>
          <p:cNvSpPr>
            <a:spLocks noGrp="1"/>
          </p:cNvSpPr>
          <p:nvPr>
            <p:ph type="ftr" sz="quarter" idx="11"/>
          </p:nvPr>
        </p:nvSpPr>
        <p:spPr/>
        <p:txBody>
          <a:bodyPr/>
          <a:lstStyle/>
          <a:p>
            <a:r>
              <a:rPr lang="en-US" noProof="0" dirty="0"/>
              <a:t>D1 Update, T. Nakamoto, KEK</a:t>
            </a:r>
            <a:endParaRPr lang="en-GB" noProof="0" dirty="0"/>
          </a:p>
        </p:txBody>
      </p:sp>
      <p:sp>
        <p:nvSpPr>
          <p:cNvPr id="5" name="スライド番号プレースホルダー 4">
            <a:extLst>
              <a:ext uri="{FF2B5EF4-FFF2-40B4-BE49-F238E27FC236}">
                <a16:creationId xmlns:a16="http://schemas.microsoft.com/office/drawing/2014/main" id="{A5EB5F08-C317-3545-B6D3-028ACD468BC6}"/>
              </a:ext>
            </a:extLst>
          </p:cNvPr>
          <p:cNvSpPr>
            <a:spLocks noGrp="1"/>
          </p:cNvSpPr>
          <p:nvPr>
            <p:ph type="sldNum" sz="quarter" idx="12"/>
          </p:nvPr>
        </p:nvSpPr>
        <p:spPr/>
        <p:txBody>
          <a:bodyPr/>
          <a:lstStyle/>
          <a:p>
            <a:fld id="{BFDCA1C4-9514-7B4F-976F-D92F7E296653}" type="slidenum">
              <a:rPr lang="fr-FR" smtClean="0"/>
              <a:pPr/>
              <a:t>45</a:t>
            </a:fld>
            <a:endParaRPr lang="fr-FR"/>
          </a:p>
        </p:txBody>
      </p:sp>
      <p:pic>
        <p:nvPicPr>
          <p:cNvPr id="6" name="Picture 2">
            <a:extLst>
              <a:ext uri="{FF2B5EF4-FFF2-40B4-BE49-F238E27FC236}">
                <a16:creationId xmlns:a16="http://schemas.microsoft.com/office/drawing/2014/main" id="{4C575CBB-BBB7-844E-AEF1-8EA350B85E5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4148" y="1739724"/>
            <a:ext cx="2395702" cy="1402087"/>
          </a:xfrm>
          <a:prstGeom prst="rect">
            <a:avLst/>
          </a:prstGeom>
        </p:spPr>
      </p:pic>
      <p:pic>
        <p:nvPicPr>
          <p:cNvPr id="7" name="Picture 2">
            <a:extLst>
              <a:ext uri="{FF2B5EF4-FFF2-40B4-BE49-F238E27FC236}">
                <a16:creationId xmlns:a16="http://schemas.microsoft.com/office/drawing/2014/main" id="{3946724B-B5E6-1943-A838-39C2E6D2960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448420" y="1735488"/>
            <a:ext cx="6627000" cy="1402087"/>
          </a:xfrm>
          <a:prstGeom prst="rect">
            <a:avLst/>
          </a:prstGeom>
        </p:spPr>
      </p:pic>
      <p:pic>
        <p:nvPicPr>
          <p:cNvPr id="9" name="図 8">
            <a:extLst>
              <a:ext uri="{FF2B5EF4-FFF2-40B4-BE49-F238E27FC236}">
                <a16:creationId xmlns:a16="http://schemas.microsoft.com/office/drawing/2014/main" id="{EE1B9F4D-D6FC-644F-B53E-F7912F5A642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387600" y="649749"/>
            <a:ext cx="4474298" cy="864926"/>
          </a:xfrm>
          <a:prstGeom prst="rect">
            <a:avLst/>
          </a:prstGeom>
        </p:spPr>
      </p:pic>
    </p:spTree>
    <p:extLst>
      <p:ext uri="{BB962C8B-B14F-4D97-AF65-F5344CB8AC3E}">
        <p14:creationId xmlns:p14="http://schemas.microsoft.com/office/powerpoint/2010/main" val="2822737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18350"/>
            <a:ext cx="7920000" cy="720000"/>
          </a:xfrm>
        </p:spPr>
        <p:txBody>
          <a:bodyPr/>
          <a:lstStyle/>
          <a:p>
            <a:r>
              <a:rPr kumimoji="1" lang="en-US" altLang="ja-JP" dirty="0"/>
              <a:t>Summary</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5" name="スライド番号プレースホルダー 4"/>
          <p:cNvSpPr>
            <a:spLocks noGrp="1"/>
          </p:cNvSpPr>
          <p:nvPr>
            <p:ph type="sldNum" sz="quarter" idx="12"/>
          </p:nvPr>
        </p:nvSpPr>
        <p:spPr/>
        <p:txBody>
          <a:bodyPr/>
          <a:lstStyle/>
          <a:p>
            <a:fld id="{BFDCA1C4-9514-7B4F-976F-D92F7E296653}" type="slidenum">
              <a:rPr lang="fr-FR" smtClean="0"/>
              <a:pPr/>
              <a:t>46</a:t>
            </a:fld>
            <a:endParaRPr lang="fr-FR"/>
          </a:p>
        </p:txBody>
      </p:sp>
      <p:sp>
        <p:nvSpPr>
          <p:cNvPr id="3" name="コンテンツ プレースホルダー 2"/>
          <p:cNvSpPr>
            <a:spLocks noGrp="1"/>
          </p:cNvSpPr>
          <p:nvPr>
            <p:ph idx="1"/>
          </p:nvPr>
        </p:nvSpPr>
        <p:spPr>
          <a:xfrm>
            <a:off x="109125" y="555291"/>
            <a:ext cx="8577675" cy="5981059"/>
          </a:xfrm>
          <a:solidFill>
            <a:schemeClr val="bg1"/>
          </a:solidFill>
        </p:spPr>
        <p:txBody>
          <a:bodyPr>
            <a:noAutofit/>
          </a:bodyPr>
          <a:lstStyle/>
          <a:p>
            <a:pPr algn="just"/>
            <a:r>
              <a:rPr lang="en-US" altLang="ja-JP" sz="1600" dirty="0"/>
              <a:t>KEK has developed three 2 m-long model magnets (MBXFS1, 2 and 3) with one variant (MBXFS1b) of the beam separation dipole D1 for the HL-LHC upgrade.</a:t>
            </a:r>
          </a:p>
          <a:p>
            <a:pPr algn="just"/>
            <a:r>
              <a:rPr lang="en-US" altLang="ja-JP" sz="1600" dirty="0"/>
              <a:t>The latest 3rd model with an improvement of mechanical support showed a good training performance</a:t>
            </a:r>
          </a:p>
          <a:p>
            <a:pPr lvl="1" algn="just"/>
            <a:r>
              <a:rPr lang="en-US" altLang="ja-JP" sz="1600" dirty="0"/>
              <a:t>1st cycle;</a:t>
            </a:r>
          </a:p>
          <a:p>
            <a:pPr lvl="2" algn="just"/>
            <a:r>
              <a:rPr lang="en-US" altLang="ja-JP" sz="1600" dirty="0"/>
              <a:t>Reaching the nominal current after the first quench.</a:t>
            </a:r>
          </a:p>
          <a:p>
            <a:pPr lvl="2" algn="just"/>
            <a:r>
              <a:rPr lang="en-US" altLang="ja-JP" sz="1600" dirty="0"/>
              <a:t>Achievement of current hold (10 min.) w/o quench at the ultimate current.</a:t>
            </a:r>
          </a:p>
          <a:p>
            <a:pPr lvl="1" algn="just"/>
            <a:r>
              <a:rPr lang="en-US" altLang="ja-JP" sz="1600" dirty="0"/>
              <a:t>2</a:t>
            </a:r>
            <a:r>
              <a:rPr lang="en-US" altLang="ja-JP" sz="1600" baseline="30000" dirty="0"/>
              <a:t>nd</a:t>
            </a:r>
            <a:r>
              <a:rPr lang="en-US" altLang="ja-JP" sz="1600" dirty="0"/>
              <a:t> cycle</a:t>
            </a:r>
          </a:p>
          <a:p>
            <a:pPr lvl="2" algn="just"/>
            <a:r>
              <a:rPr lang="en-US" altLang="ja-JP" sz="1600" dirty="0"/>
              <a:t>the first quench beyond the ultimate. Excellent training memory.</a:t>
            </a:r>
          </a:p>
          <a:p>
            <a:pPr algn="just"/>
            <a:r>
              <a:rPr lang="en-US" altLang="ja-JP" sz="1600" dirty="0"/>
              <a:t>It was concluded that a large b</a:t>
            </a:r>
            <a:r>
              <a:rPr lang="en-US" altLang="ja-JP" sz="1600" baseline="-25000" dirty="0"/>
              <a:t>3</a:t>
            </a:r>
            <a:r>
              <a:rPr lang="en-US" altLang="ja-JP" sz="1600" dirty="0"/>
              <a:t> around 20 unit consistently observed in MBXFS2 and 3 was caused by the inadequate design of coil wedges.</a:t>
            </a:r>
          </a:p>
          <a:p>
            <a:pPr algn="just"/>
            <a:endParaRPr lang="en-US" altLang="ja-JP" sz="1600" dirty="0"/>
          </a:p>
          <a:p>
            <a:pPr algn="just"/>
            <a:endParaRPr lang="en-US" altLang="ja-JP" sz="1600" dirty="0"/>
          </a:p>
          <a:p>
            <a:pPr algn="just"/>
            <a:r>
              <a:rPr lang="en-US" altLang="ja-JP" sz="1600" dirty="0"/>
              <a:t>New coil cross section with minimal b</a:t>
            </a:r>
            <a:r>
              <a:rPr lang="en-US" altLang="ja-JP" sz="1600" baseline="-25000" dirty="0"/>
              <a:t>3</a:t>
            </a:r>
            <a:r>
              <a:rPr lang="en-US" altLang="ja-JP" sz="1600" dirty="0"/>
              <a:t> has been designed and be implemented in the prototype.</a:t>
            </a:r>
          </a:p>
          <a:p>
            <a:pPr algn="just"/>
            <a:r>
              <a:rPr lang="en-US" altLang="ja-JP" sz="1600" dirty="0"/>
              <a:t>Contract of D1 cold mass production was given to Hitachi. The coil fabrication will be started in Fen. 2020.</a:t>
            </a:r>
          </a:p>
          <a:p>
            <a:pPr lvl="1" algn="just"/>
            <a:r>
              <a:rPr lang="en-US" altLang="ja-JP" sz="1600" dirty="0"/>
              <a:t>Documentation, drawings, procurement are underway at KEK and Hitachi.</a:t>
            </a:r>
          </a:p>
          <a:p>
            <a:pPr algn="just"/>
            <a:r>
              <a:rPr lang="en-US" altLang="ja-JP" sz="1600" dirty="0"/>
              <a:t>Renovation of test facility at KEK is on-going.</a:t>
            </a:r>
          </a:p>
          <a:p>
            <a:pPr algn="just"/>
            <a:r>
              <a:rPr lang="en-US" altLang="ja-JP" sz="1600" dirty="0"/>
              <a:t>Need to finalize the defining documents together with CERN: acceptance criteria, structural analysis, delivery schedule, …</a:t>
            </a:r>
          </a:p>
        </p:txBody>
      </p:sp>
    </p:spTree>
    <p:extLst>
      <p:ext uri="{BB962C8B-B14F-4D97-AF65-F5344CB8AC3E}">
        <p14:creationId xmlns:p14="http://schemas.microsoft.com/office/powerpoint/2010/main" val="823737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46EE3A-6FB0-7F49-9423-5FAB3F864C58}"/>
              </a:ext>
            </a:extLst>
          </p:cNvPr>
          <p:cNvSpPr>
            <a:spLocks noGrp="1"/>
          </p:cNvSpPr>
          <p:nvPr>
            <p:ph type="title"/>
          </p:nvPr>
        </p:nvSpPr>
        <p:spPr>
          <a:xfrm>
            <a:off x="612000" y="0"/>
            <a:ext cx="7920000" cy="551837"/>
          </a:xfrm>
        </p:spPr>
        <p:txBody>
          <a:bodyPr/>
          <a:lstStyle/>
          <a:p>
            <a:r>
              <a:rPr lang="en-US" altLang="ja-JP" dirty="0"/>
              <a:t>Model magnet development in KEK</a:t>
            </a:r>
            <a:endParaRPr kumimoji="1" lang="ja-JP" altLang="en-US"/>
          </a:p>
        </p:txBody>
      </p:sp>
      <p:sp>
        <p:nvSpPr>
          <p:cNvPr id="3" name="コンテンツ プレースホルダー 2">
            <a:extLst>
              <a:ext uri="{FF2B5EF4-FFF2-40B4-BE49-F238E27FC236}">
                <a16:creationId xmlns:a16="http://schemas.microsoft.com/office/drawing/2014/main" id="{36E5217C-C650-7E40-9963-864341B60079}"/>
              </a:ext>
            </a:extLst>
          </p:cNvPr>
          <p:cNvSpPr>
            <a:spLocks noGrp="1"/>
          </p:cNvSpPr>
          <p:nvPr>
            <p:ph idx="1"/>
          </p:nvPr>
        </p:nvSpPr>
        <p:spPr>
          <a:xfrm>
            <a:off x="481371" y="611586"/>
            <a:ext cx="6825282" cy="5801092"/>
          </a:xfrm>
        </p:spPr>
        <p:txBody>
          <a:bodyPr>
            <a:noAutofit/>
          </a:bodyPr>
          <a:lstStyle/>
          <a:p>
            <a:pPr marL="0" indent="0">
              <a:buNone/>
            </a:pPr>
            <a:r>
              <a:rPr lang="en-US" altLang="ja-JP" sz="1600" b="1" dirty="0"/>
              <a:t>MBXFS1 </a:t>
            </a:r>
            <a:r>
              <a:rPr lang="en-US" altLang="ja-JP" sz="1600" dirty="0"/>
              <a:t>cold test at Apr. 2016</a:t>
            </a:r>
            <a:endParaRPr lang="en-US" altLang="ja-JP" sz="1600" dirty="0">
              <a:solidFill>
                <a:srgbClr val="FF0000"/>
              </a:solidFill>
            </a:endParaRPr>
          </a:p>
          <a:p>
            <a:r>
              <a:rPr lang="en-US" altLang="ja-JP" sz="1600" dirty="0">
                <a:solidFill>
                  <a:srgbClr val="FF0000"/>
                </a:solidFill>
              </a:rPr>
              <a:t>Insufficient training performance due to lack of azimuthal pre-stress</a:t>
            </a:r>
          </a:p>
          <a:p>
            <a:r>
              <a:rPr lang="en-US" altLang="ja-JP" sz="1600" dirty="0"/>
              <a:t>Field quality could not be evaluated at nominal current due to low quench current</a:t>
            </a:r>
          </a:p>
          <a:p>
            <a:endParaRPr lang="en-US" altLang="ja-JP" sz="1600" dirty="0"/>
          </a:p>
          <a:p>
            <a:pPr marL="0" indent="0">
              <a:buNone/>
            </a:pPr>
            <a:r>
              <a:rPr lang="en-US" altLang="ja-JP" sz="1600" b="1" dirty="0"/>
              <a:t>MBXFS1b </a:t>
            </a:r>
            <a:r>
              <a:rPr lang="en-US" altLang="ja-JP" sz="1600" dirty="0"/>
              <a:t>cold test at Feb. 2017</a:t>
            </a:r>
          </a:p>
          <a:p>
            <a:r>
              <a:rPr lang="en-US" altLang="ja-JP" sz="1600" dirty="0">
                <a:solidFill>
                  <a:srgbClr val="FF0000"/>
                </a:solidFill>
              </a:rPr>
              <a:t>Improvement of training performance due to enhanced coil pre-stress</a:t>
            </a:r>
          </a:p>
          <a:p>
            <a:r>
              <a:rPr lang="en-US" altLang="ja-JP" sz="1600" dirty="0"/>
              <a:t>Field quality could not be quantitatively discussed due to shim insertion</a:t>
            </a:r>
          </a:p>
          <a:p>
            <a:pPr marL="0" indent="0">
              <a:buNone/>
            </a:pPr>
            <a:endParaRPr lang="en-US" altLang="ja-JP" sz="1600" dirty="0"/>
          </a:p>
          <a:p>
            <a:pPr marL="0" indent="0">
              <a:buNone/>
            </a:pPr>
            <a:r>
              <a:rPr lang="en-US" altLang="ja-JP" sz="1600" b="1" dirty="0"/>
              <a:t>MBXFS2 </a:t>
            </a:r>
            <a:r>
              <a:rPr lang="en-US" altLang="ja-JP" sz="1600" dirty="0"/>
              <a:t>cold test at Nov. 2018</a:t>
            </a:r>
          </a:p>
          <a:p>
            <a:r>
              <a:rPr lang="en-US" altLang="ja-JP" sz="1600" dirty="0">
                <a:solidFill>
                  <a:srgbClr val="FF0000"/>
                </a:solidFill>
              </a:rPr>
              <a:t>Significant change in yoke design </a:t>
            </a:r>
            <a:r>
              <a:rPr lang="en-US" altLang="ja-JP" sz="1600" dirty="0">
                <a:solidFill>
                  <a:srgbClr val="FF0000"/>
                </a:solidFill>
                <a:sym typeface="Wingdings"/>
              </a:rPr>
              <a:t> Magnetic and mechanical design update</a:t>
            </a:r>
          </a:p>
          <a:p>
            <a:r>
              <a:rPr lang="en-US" altLang="ja-JP" sz="1600" dirty="0">
                <a:sym typeface="Wingdings"/>
              </a:rPr>
              <a:t>Wet-winding at coil end for coil end support</a:t>
            </a:r>
            <a:endParaRPr lang="en-US" altLang="ja-JP" sz="1600" dirty="0"/>
          </a:p>
          <a:p>
            <a:r>
              <a:rPr lang="en-US" altLang="ja-JP" sz="1600" dirty="0"/>
              <a:t>Successful validation of QPH with meandering heater strips</a:t>
            </a:r>
          </a:p>
          <a:p>
            <a:r>
              <a:rPr lang="en-US" altLang="ja-JP" sz="1600" b="1" dirty="0">
                <a:solidFill>
                  <a:srgbClr val="0070C0"/>
                </a:solidFill>
              </a:rPr>
              <a:t>Large </a:t>
            </a:r>
            <a:r>
              <a:rPr lang="en-US" altLang="ja-JP" sz="1600" b="1" i="1" dirty="0">
                <a:solidFill>
                  <a:srgbClr val="0070C0"/>
                </a:solidFill>
              </a:rPr>
              <a:t>b</a:t>
            </a:r>
            <a:r>
              <a:rPr lang="en-US" altLang="ja-JP" sz="1600" b="1" i="1" baseline="-25000" dirty="0">
                <a:solidFill>
                  <a:srgbClr val="0070C0"/>
                </a:solidFill>
              </a:rPr>
              <a:t>3</a:t>
            </a:r>
            <a:r>
              <a:rPr lang="en-US" altLang="ja-JP" sz="1600" b="1" dirty="0">
                <a:solidFill>
                  <a:srgbClr val="0070C0"/>
                </a:solidFill>
              </a:rPr>
              <a:t> offset</a:t>
            </a:r>
            <a:r>
              <a:rPr lang="ja-JP" altLang="en-US" sz="1600" b="1">
                <a:solidFill>
                  <a:srgbClr val="0070C0"/>
                </a:solidFill>
              </a:rPr>
              <a:t> </a:t>
            </a:r>
            <a:r>
              <a:rPr lang="en-US" altLang="ja-JP" sz="1600" b="1" dirty="0">
                <a:solidFill>
                  <a:srgbClr val="0070C0"/>
                </a:solidFill>
              </a:rPr>
              <a:t>of ~20 unit</a:t>
            </a:r>
            <a:r>
              <a:rPr lang="en-US" altLang="ja-JP" sz="1600" dirty="0"/>
              <a:t> from calculation</a:t>
            </a:r>
          </a:p>
          <a:p>
            <a:pPr marL="0" indent="0">
              <a:buNone/>
            </a:pPr>
            <a:endParaRPr lang="en-US" altLang="ja-JP" sz="1600" b="1" dirty="0"/>
          </a:p>
          <a:p>
            <a:pPr marL="0" indent="0">
              <a:buNone/>
            </a:pPr>
            <a:r>
              <a:rPr lang="en-US" altLang="ja-JP" sz="1600" b="1" dirty="0"/>
              <a:t>MBXFS3 </a:t>
            </a:r>
            <a:r>
              <a:rPr lang="en-US" altLang="ja-JP" sz="1600" dirty="0"/>
              <a:t>cold test at Sep. 2019</a:t>
            </a:r>
          </a:p>
          <a:p>
            <a:r>
              <a:rPr lang="en-US" altLang="ja-JP" sz="1600" dirty="0"/>
              <a:t>Basically same design as MBXFS2 </a:t>
            </a:r>
            <a:r>
              <a:rPr lang="en-US" altLang="ja-JP" sz="1600" dirty="0">
                <a:sym typeface="Wingdings"/>
              </a:rPr>
              <a:t> </a:t>
            </a:r>
            <a:r>
              <a:rPr lang="en-US" altLang="ja-JP" sz="1600" dirty="0">
                <a:solidFill>
                  <a:srgbClr val="FF0000"/>
                </a:solidFill>
                <a:sym typeface="Wingdings"/>
              </a:rPr>
              <a:t>Reproducibility check</a:t>
            </a:r>
          </a:p>
          <a:p>
            <a:r>
              <a:rPr lang="en-US" altLang="ja-JP" sz="1600" dirty="0">
                <a:sym typeface="Wingdings"/>
              </a:rPr>
              <a:t>Identical wedge as MBXFS2  a systematic large </a:t>
            </a:r>
            <a:r>
              <a:rPr lang="en-US" altLang="ja-JP" sz="1600" i="1" dirty="0">
                <a:sym typeface="Wingdings"/>
              </a:rPr>
              <a:t>b</a:t>
            </a:r>
            <a:r>
              <a:rPr lang="en-US" altLang="ja-JP" sz="1600" i="1" baseline="-25000" dirty="0">
                <a:sym typeface="Wingdings"/>
              </a:rPr>
              <a:t>3</a:t>
            </a:r>
            <a:r>
              <a:rPr lang="en-US" altLang="ja-JP" sz="1600" i="1" dirty="0">
                <a:sym typeface="Wingdings"/>
              </a:rPr>
              <a:t> </a:t>
            </a:r>
            <a:r>
              <a:rPr lang="en-US" altLang="ja-JP" sz="1600" dirty="0">
                <a:sym typeface="Wingdings"/>
              </a:rPr>
              <a:t>offset is expected</a:t>
            </a:r>
          </a:p>
          <a:p>
            <a:r>
              <a:rPr lang="en-US" altLang="ja-JP" sz="1600" dirty="0">
                <a:sym typeface="Wingdings"/>
              </a:rPr>
              <a:t>Further enhancement of mechanical support at coil end.</a:t>
            </a:r>
            <a:endParaRPr lang="en-US" altLang="ja-JP" sz="1600" dirty="0"/>
          </a:p>
        </p:txBody>
      </p:sp>
      <p:sp>
        <p:nvSpPr>
          <p:cNvPr id="4" name="フッター プレースホルダー 3">
            <a:extLst>
              <a:ext uri="{FF2B5EF4-FFF2-40B4-BE49-F238E27FC236}">
                <a16:creationId xmlns:a16="http://schemas.microsoft.com/office/drawing/2014/main" id="{D34FF217-E348-BA42-BF23-C8825FFA6091}"/>
              </a:ext>
            </a:extLst>
          </p:cNvPr>
          <p:cNvSpPr>
            <a:spLocks noGrp="1"/>
          </p:cNvSpPr>
          <p:nvPr>
            <p:ph type="ftr" sz="quarter" idx="11"/>
          </p:nvPr>
        </p:nvSpPr>
        <p:spPr/>
        <p:txBody>
          <a:bodyPr/>
          <a:lstStyle/>
          <a:p>
            <a:r>
              <a:rPr lang="en-US" noProof="0" dirty="0"/>
              <a:t>D1 Update, T. Nakamoto, KEK</a:t>
            </a:r>
            <a:endParaRPr lang="en-GB" noProof="0" dirty="0"/>
          </a:p>
        </p:txBody>
      </p:sp>
      <p:sp>
        <p:nvSpPr>
          <p:cNvPr id="5" name="スライド番号プレースホルダー 4">
            <a:extLst>
              <a:ext uri="{FF2B5EF4-FFF2-40B4-BE49-F238E27FC236}">
                <a16:creationId xmlns:a16="http://schemas.microsoft.com/office/drawing/2014/main" id="{FCE05BEA-6DEC-4343-AD21-140E7993BD39}"/>
              </a:ext>
            </a:extLst>
          </p:cNvPr>
          <p:cNvSpPr>
            <a:spLocks noGrp="1"/>
          </p:cNvSpPr>
          <p:nvPr>
            <p:ph type="sldNum" sz="quarter" idx="12"/>
          </p:nvPr>
        </p:nvSpPr>
        <p:spPr/>
        <p:txBody>
          <a:bodyPr/>
          <a:lstStyle/>
          <a:p>
            <a:fld id="{BFDCA1C4-9514-7B4F-976F-D92F7E296653}" type="slidenum">
              <a:rPr lang="fr-FR" smtClean="0"/>
              <a:pPr/>
              <a:t>4</a:t>
            </a:fld>
            <a:endParaRPr lang="fr-FR"/>
          </a:p>
        </p:txBody>
      </p:sp>
      <p:pic>
        <p:nvPicPr>
          <p:cNvPr id="6" name="図 5">
            <a:extLst>
              <a:ext uri="{FF2B5EF4-FFF2-40B4-BE49-F238E27FC236}">
                <a16:creationId xmlns:a16="http://schemas.microsoft.com/office/drawing/2014/main" id="{4180502B-11CE-1D49-98A6-D468E69DA9F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9214"/>
          <a:stretch/>
        </p:blipFill>
        <p:spPr>
          <a:xfrm rot="5400000">
            <a:off x="7783804" y="4911928"/>
            <a:ext cx="786349" cy="1360643"/>
          </a:xfrm>
          <a:prstGeom prst="rect">
            <a:avLst/>
          </a:prstGeom>
        </p:spPr>
      </p:pic>
      <p:pic>
        <p:nvPicPr>
          <p:cNvPr id="7" name="図 6">
            <a:extLst>
              <a:ext uri="{FF2B5EF4-FFF2-40B4-BE49-F238E27FC236}">
                <a16:creationId xmlns:a16="http://schemas.microsoft.com/office/drawing/2014/main" id="{91872942-876E-4247-BF1D-F70BDF33824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b="-22026"/>
          <a:stretch/>
        </p:blipFill>
        <p:spPr>
          <a:xfrm rot="5400000" flipH="1">
            <a:off x="7708343" y="1747575"/>
            <a:ext cx="705957" cy="1509339"/>
          </a:xfrm>
          <a:prstGeom prst="rect">
            <a:avLst/>
          </a:prstGeom>
        </p:spPr>
      </p:pic>
      <p:pic>
        <p:nvPicPr>
          <p:cNvPr id="8" name="図 7">
            <a:extLst>
              <a:ext uri="{FF2B5EF4-FFF2-40B4-BE49-F238E27FC236}">
                <a16:creationId xmlns:a16="http://schemas.microsoft.com/office/drawing/2014/main" id="{E49EA80C-45F0-5E4F-AC93-A437209349E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06652" y="564485"/>
            <a:ext cx="1498898" cy="1498897"/>
          </a:xfrm>
          <a:prstGeom prst="rect">
            <a:avLst/>
          </a:prstGeom>
        </p:spPr>
      </p:pic>
      <p:pic>
        <p:nvPicPr>
          <p:cNvPr id="9" name="図 8">
            <a:extLst>
              <a:ext uri="{FF2B5EF4-FFF2-40B4-BE49-F238E27FC236}">
                <a16:creationId xmlns:a16="http://schemas.microsoft.com/office/drawing/2014/main" id="{A3366188-59B2-8A4F-A454-C8C538E148D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306652" y="3505210"/>
            <a:ext cx="1526060" cy="1563814"/>
          </a:xfrm>
          <a:prstGeom prst="rect">
            <a:avLst/>
          </a:prstGeom>
        </p:spPr>
      </p:pic>
      <p:sp>
        <p:nvSpPr>
          <p:cNvPr id="12" name="角丸四角形 11">
            <a:extLst>
              <a:ext uri="{FF2B5EF4-FFF2-40B4-BE49-F238E27FC236}">
                <a16:creationId xmlns:a16="http://schemas.microsoft.com/office/drawing/2014/main" id="{D2C76295-8EC3-574A-93FE-3B23A785769B}"/>
              </a:ext>
            </a:extLst>
          </p:cNvPr>
          <p:cNvSpPr/>
          <p:nvPr/>
        </p:nvSpPr>
        <p:spPr>
          <a:xfrm>
            <a:off x="408454" y="5416574"/>
            <a:ext cx="6971116" cy="1055853"/>
          </a:xfrm>
          <a:prstGeom prst="roundRect">
            <a:avLst/>
          </a:prstGeom>
          <a:noFill/>
          <a:ln w="381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4" name="直線コネクタ 13">
            <a:extLst>
              <a:ext uri="{FF2B5EF4-FFF2-40B4-BE49-F238E27FC236}">
                <a16:creationId xmlns:a16="http://schemas.microsoft.com/office/drawing/2014/main" id="{17B584B6-3E1E-9F4B-986A-522E39CB7068}"/>
              </a:ext>
            </a:extLst>
          </p:cNvPr>
          <p:cNvCxnSpPr/>
          <p:nvPr/>
        </p:nvCxnSpPr>
        <p:spPr>
          <a:xfrm>
            <a:off x="142504" y="3051958"/>
            <a:ext cx="8904296" cy="0"/>
          </a:xfrm>
          <a:prstGeom prst="line">
            <a:avLst/>
          </a:prstGeom>
          <a:ln w="28575">
            <a:solidFill>
              <a:srgbClr val="0070C0"/>
            </a:solidFill>
            <a:prstDash val="soli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9393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7" end="1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タイトル 1">
            <a:extLst>
              <a:ext uri="{FF2B5EF4-FFF2-40B4-BE49-F238E27FC236}">
                <a16:creationId xmlns:a16="http://schemas.microsoft.com/office/drawing/2014/main" id="{6C8AF200-1EB1-7D48-B0BE-2B13C716295E}"/>
              </a:ext>
            </a:extLst>
          </p:cNvPr>
          <p:cNvSpPr>
            <a:spLocks noGrp="1"/>
          </p:cNvSpPr>
          <p:nvPr>
            <p:ph type="title"/>
          </p:nvPr>
        </p:nvSpPr>
        <p:spPr>
          <a:xfrm>
            <a:off x="612000" y="-114289"/>
            <a:ext cx="7920000" cy="720000"/>
          </a:xfrm>
        </p:spPr>
        <p:txBody>
          <a:bodyPr/>
          <a:lstStyle/>
          <a:p>
            <a:r>
              <a:rPr kumimoji="1" lang="en-US" altLang="ja-JP" dirty="0"/>
              <a:t>Fabrication steps</a:t>
            </a:r>
            <a:endParaRPr kumimoji="1" lang="ja-JP" altLang="en-US"/>
          </a:p>
        </p:txBody>
      </p:sp>
      <p:sp>
        <p:nvSpPr>
          <p:cNvPr id="4" name="フッター プレースホルダー 3">
            <a:extLst>
              <a:ext uri="{FF2B5EF4-FFF2-40B4-BE49-F238E27FC236}">
                <a16:creationId xmlns:a16="http://schemas.microsoft.com/office/drawing/2014/main" id="{16C76B03-14C8-7647-A48C-53C62CCD8CB7}"/>
              </a:ext>
            </a:extLst>
          </p:cNvPr>
          <p:cNvSpPr>
            <a:spLocks noGrp="1"/>
          </p:cNvSpPr>
          <p:nvPr>
            <p:ph type="ftr" sz="quarter" idx="11"/>
          </p:nvPr>
        </p:nvSpPr>
        <p:spPr/>
        <p:txBody>
          <a:bodyPr/>
          <a:lstStyle/>
          <a:p>
            <a:r>
              <a:rPr lang="nl-NL" noProof="0"/>
              <a:t>D1 Update, T. Nakamoto, KEK</a:t>
            </a:r>
            <a:endParaRPr lang="en-GB" noProof="0"/>
          </a:p>
        </p:txBody>
      </p:sp>
      <p:sp>
        <p:nvSpPr>
          <p:cNvPr id="5" name="スライド番号プレースホルダー 4">
            <a:extLst>
              <a:ext uri="{FF2B5EF4-FFF2-40B4-BE49-F238E27FC236}">
                <a16:creationId xmlns:a16="http://schemas.microsoft.com/office/drawing/2014/main" id="{EB18C064-3CC6-9348-8E70-BFB4E9412ECE}"/>
              </a:ext>
            </a:extLst>
          </p:cNvPr>
          <p:cNvSpPr>
            <a:spLocks noGrp="1"/>
          </p:cNvSpPr>
          <p:nvPr>
            <p:ph type="sldNum" sz="quarter" idx="12"/>
          </p:nvPr>
        </p:nvSpPr>
        <p:spPr/>
        <p:txBody>
          <a:bodyPr/>
          <a:lstStyle/>
          <a:p>
            <a:fld id="{BFDCA1C4-9514-7B4F-976F-D92F7E296653}" type="slidenum">
              <a:rPr lang="fr-FR" smtClean="0"/>
              <a:pPr/>
              <a:t>5</a:t>
            </a:fld>
            <a:endParaRPr lang="fr-FR"/>
          </a:p>
        </p:txBody>
      </p:sp>
      <p:sp>
        <p:nvSpPr>
          <p:cNvPr id="6" name="テキスト ボックス 5">
            <a:extLst>
              <a:ext uri="{FF2B5EF4-FFF2-40B4-BE49-F238E27FC236}">
                <a16:creationId xmlns:a16="http://schemas.microsoft.com/office/drawing/2014/main" id="{0D10FC00-0333-BD4B-9EED-DA6E61242248}"/>
              </a:ext>
            </a:extLst>
          </p:cNvPr>
          <p:cNvSpPr txBox="1"/>
          <p:nvPr/>
        </p:nvSpPr>
        <p:spPr>
          <a:xfrm>
            <a:off x="5134630" y="484143"/>
            <a:ext cx="1928733" cy="646331"/>
          </a:xfrm>
          <a:prstGeom prst="rect">
            <a:avLst/>
          </a:prstGeom>
          <a:solidFill>
            <a:schemeClr val="bg1"/>
          </a:solidFill>
        </p:spPr>
        <p:txBody>
          <a:bodyPr wrap="none" rtlCol="0">
            <a:spAutoFit/>
          </a:bodyPr>
          <a:lstStyle/>
          <a:p>
            <a:r>
              <a:rPr kumimoji="1" lang="en-US" altLang="ja-JP" dirty="0"/>
              <a:t>7. Shell, end-ring</a:t>
            </a:r>
          </a:p>
          <a:p>
            <a:r>
              <a:rPr kumimoji="1" lang="en-US" altLang="ja-JP" dirty="0"/>
              <a:t>welding</a:t>
            </a:r>
            <a:endParaRPr kumimoji="1" lang="ja-JP" altLang="en-US"/>
          </a:p>
        </p:txBody>
      </p:sp>
      <p:pic>
        <p:nvPicPr>
          <p:cNvPr id="7" name="図 6">
            <a:extLst>
              <a:ext uri="{FF2B5EF4-FFF2-40B4-BE49-F238E27FC236}">
                <a16:creationId xmlns:a16="http://schemas.microsoft.com/office/drawing/2014/main" id="{0CD5C755-FBE1-C44C-8CFD-19070B9E21B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653" y="52598"/>
            <a:ext cx="2127583" cy="2071852"/>
          </a:xfrm>
          <a:prstGeom prst="rect">
            <a:avLst/>
          </a:prstGeom>
        </p:spPr>
      </p:pic>
      <p:sp>
        <p:nvSpPr>
          <p:cNvPr id="8" name="テキスト ボックス 7">
            <a:extLst>
              <a:ext uri="{FF2B5EF4-FFF2-40B4-BE49-F238E27FC236}">
                <a16:creationId xmlns:a16="http://schemas.microsoft.com/office/drawing/2014/main" id="{59160274-7492-ED44-BD5C-4BEA084D0736}"/>
              </a:ext>
            </a:extLst>
          </p:cNvPr>
          <p:cNvSpPr txBox="1"/>
          <p:nvPr/>
        </p:nvSpPr>
        <p:spPr>
          <a:xfrm>
            <a:off x="-378" y="64859"/>
            <a:ext cx="1685077" cy="369332"/>
          </a:xfrm>
          <a:prstGeom prst="rect">
            <a:avLst/>
          </a:prstGeom>
          <a:solidFill>
            <a:schemeClr val="bg1"/>
          </a:solidFill>
        </p:spPr>
        <p:txBody>
          <a:bodyPr wrap="none" rtlCol="0">
            <a:spAutoFit/>
          </a:bodyPr>
          <a:lstStyle/>
          <a:p>
            <a:r>
              <a:rPr kumimoji="1" lang="en-US" altLang="ja-JP" dirty="0"/>
              <a:t>1. Coil winding</a:t>
            </a:r>
            <a:endParaRPr kumimoji="1" lang="ja-JP" altLang="en-US"/>
          </a:p>
        </p:txBody>
      </p:sp>
      <p:pic>
        <p:nvPicPr>
          <p:cNvPr id="9" name="図 8">
            <a:extLst>
              <a:ext uri="{FF2B5EF4-FFF2-40B4-BE49-F238E27FC236}">
                <a16:creationId xmlns:a16="http://schemas.microsoft.com/office/drawing/2014/main" id="{FEE3C9CE-30F7-E543-B8DB-26E1D60A002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653" y="2212273"/>
            <a:ext cx="2128802" cy="2122985"/>
          </a:xfrm>
          <a:prstGeom prst="rect">
            <a:avLst/>
          </a:prstGeom>
        </p:spPr>
      </p:pic>
      <p:sp>
        <p:nvSpPr>
          <p:cNvPr id="10" name="テキスト ボックス 9">
            <a:extLst>
              <a:ext uri="{FF2B5EF4-FFF2-40B4-BE49-F238E27FC236}">
                <a16:creationId xmlns:a16="http://schemas.microsoft.com/office/drawing/2014/main" id="{6E716C7B-7394-B440-B5C0-274CD1654E4A}"/>
              </a:ext>
            </a:extLst>
          </p:cNvPr>
          <p:cNvSpPr txBox="1"/>
          <p:nvPr/>
        </p:nvSpPr>
        <p:spPr>
          <a:xfrm>
            <a:off x="-378" y="2178518"/>
            <a:ext cx="1120820" cy="369332"/>
          </a:xfrm>
          <a:prstGeom prst="rect">
            <a:avLst/>
          </a:prstGeom>
          <a:solidFill>
            <a:schemeClr val="bg1"/>
          </a:solidFill>
        </p:spPr>
        <p:txBody>
          <a:bodyPr wrap="none" rtlCol="0">
            <a:spAutoFit/>
          </a:bodyPr>
          <a:lstStyle/>
          <a:p>
            <a:r>
              <a:rPr kumimoji="1" lang="en-US" altLang="ja-JP" dirty="0"/>
              <a:t>2. Curing</a:t>
            </a:r>
            <a:endParaRPr kumimoji="1" lang="ja-JP" altLang="en-US"/>
          </a:p>
        </p:txBody>
      </p:sp>
      <p:pic>
        <p:nvPicPr>
          <p:cNvPr id="13" name="図 12">
            <a:extLst>
              <a:ext uri="{FF2B5EF4-FFF2-40B4-BE49-F238E27FC236}">
                <a16:creationId xmlns:a16="http://schemas.microsoft.com/office/drawing/2014/main" id="{61E2336B-AD2F-5242-A9DC-C4D3690F08E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282368" y="1134458"/>
            <a:ext cx="2623948" cy="1207438"/>
          </a:xfrm>
          <a:prstGeom prst="rect">
            <a:avLst/>
          </a:prstGeom>
        </p:spPr>
      </p:pic>
      <p:sp>
        <p:nvSpPr>
          <p:cNvPr id="14" name="テキスト ボックス 13">
            <a:extLst>
              <a:ext uri="{FF2B5EF4-FFF2-40B4-BE49-F238E27FC236}">
                <a16:creationId xmlns:a16="http://schemas.microsoft.com/office/drawing/2014/main" id="{2740D891-0C57-3E4F-A9DB-7882BDDFDEBE}"/>
              </a:ext>
            </a:extLst>
          </p:cNvPr>
          <p:cNvSpPr txBox="1"/>
          <p:nvPr/>
        </p:nvSpPr>
        <p:spPr>
          <a:xfrm>
            <a:off x="2273510" y="526996"/>
            <a:ext cx="2044149" cy="646331"/>
          </a:xfrm>
          <a:prstGeom prst="rect">
            <a:avLst/>
          </a:prstGeom>
          <a:noFill/>
        </p:spPr>
        <p:txBody>
          <a:bodyPr wrap="none" rtlCol="0">
            <a:spAutoFit/>
          </a:bodyPr>
          <a:lstStyle/>
          <a:p>
            <a:r>
              <a:rPr kumimoji="1" lang="en-US" altLang="ja-JP" dirty="0"/>
              <a:t>4. QPH, insulation</a:t>
            </a:r>
          </a:p>
          <a:p>
            <a:r>
              <a:rPr kumimoji="1" lang="en-US" altLang="ja-JP" dirty="0"/>
              <a:t>     wrapping</a:t>
            </a:r>
            <a:endParaRPr kumimoji="1" lang="ja-JP" altLang="en-US"/>
          </a:p>
        </p:txBody>
      </p:sp>
      <p:pic>
        <p:nvPicPr>
          <p:cNvPr id="15" name="図 14">
            <a:extLst>
              <a:ext uri="{FF2B5EF4-FFF2-40B4-BE49-F238E27FC236}">
                <a16:creationId xmlns:a16="http://schemas.microsoft.com/office/drawing/2014/main" id="{186B24A1-013B-5644-B003-ED5CD1B59ABD}"/>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282368" y="2484022"/>
            <a:ext cx="2872788" cy="1709024"/>
          </a:xfrm>
          <a:prstGeom prst="rect">
            <a:avLst/>
          </a:prstGeom>
        </p:spPr>
      </p:pic>
      <p:pic>
        <p:nvPicPr>
          <p:cNvPr id="16" name="図 15">
            <a:extLst>
              <a:ext uri="{FF2B5EF4-FFF2-40B4-BE49-F238E27FC236}">
                <a16:creationId xmlns:a16="http://schemas.microsoft.com/office/drawing/2014/main" id="{DD85CCDA-ECEF-EF49-B5C2-DA535F46C17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94909" y="4491174"/>
            <a:ext cx="2839722" cy="1893148"/>
          </a:xfrm>
          <a:prstGeom prst="rect">
            <a:avLst/>
          </a:prstGeom>
        </p:spPr>
      </p:pic>
      <p:sp>
        <p:nvSpPr>
          <p:cNvPr id="17" name="テキスト ボックス 16">
            <a:extLst>
              <a:ext uri="{FF2B5EF4-FFF2-40B4-BE49-F238E27FC236}">
                <a16:creationId xmlns:a16="http://schemas.microsoft.com/office/drawing/2014/main" id="{92DA8DDF-8432-C14E-BDDD-382C57775743}"/>
              </a:ext>
            </a:extLst>
          </p:cNvPr>
          <p:cNvSpPr txBox="1"/>
          <p:nvPr/>
        </p:nvSpPr>
        <p:spPr>
          <a:xfrm>
            <a:off x="2273510" y="2457613"/>
            <a:ext cx="1351652" cy="369332"/>
          </a:xfrm>
          <a:prstGeom prst="rect">
            <a:avLst/>
          </a:prstGeom>
          <a:solidFill>
            <a:schemeClr val="bg1"/>
          </a:solidFill>
        </p:spPr>
        <p:txBody>
          <a:bodyPr wrap="none" rtlCol="0">
            <a:spAutoFit/>
          </a:bodyPr>
          <a:lstStyle/>
          <a:p>
            <a:r>
              <a:rPr kumimoji="1" lang="en-US" altLang="ja-JP" dirty="0"/>
              <a:t>5. Collaring</a:t>
            </a:r>
            <a:endParaRPr kumimoji="1" lang="ja-JP" altLang="en-US"/>
          </a:p>
        </p:txBody>
      </p:sp>
      <p:sp>
        <p:nvSpPr>
          <p:cNvPr id="18" name="テキスト ボックス 17">
            <a:extLst>
              <a:ext uri="{FF2B5EF4-FFF2-40B4-BE49-F238E27FC236}">
                <a16:creationId xmlns:a16="http://schemas.microsoft.com/office/drawing/2014/main" id="{43A852B0-5B4E-C942-8B20-D7D2DA69B798}"/>
              </a:ext>
            </a:extLst>
          </p:cNvPr>
          <p:cNvSpPr txBox="1"/>
          <p:nvPr/>
        </p:nvSpPr>
        <p:spPr>
          <a:xfrm>
            <a:off x="2273510" y="4320534"/>
            <a:ext cx="1125308" cy="369332"/>
          </a:xfrm>
          <a:prstGeom prst="rect">
            <a:avLst/>
          </a:prstGeom>
          <a:solidFill>
            <a:schemeClr val="bg1"/>
          </a:solidFill>
        </p:spPr>
        <p:txBody>
          <a:bodyPr wrap="none" rtlCol="0">
            <a:spAutoFit/>
          </a:bodyPr>
          <a:lstStyle/>
          <a:p>
            <a:r>
              <a:rPr kumimoji="1" lang="en-US" altLang="ja-JP" dirty="0"/>
              <a:t>6 .Yoking</a:t>
            </a:r>
            <a:endParaRPr kumimoji="1" lang="ja-JP" altLang="en-US"/>
          </a:p>
        </p:txBody>
      </p:sp>
      <p:pic>
        <p:nvPicPr>
          <p:cNvPr id="19" name="図 18">
            <a:extLst>
              <a:ext uri="{FF2B5EF4-FFF2-40B4-BE49-F238E27FC236}">
                <a16:creationId xmlns:a16="http://schemas.microsoft.com/office/drawing/2014/main" id="{8A7563DE-B00E-AE46-9252-0FB79D1F14A5}"/>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5214965" y="1265831"/>
            <a:ext cx="2302863" cy="1535242"/>
          </a:xfrm>
          <a:prstGeom prst="rect">
            <a:avLst/>
          </a:prstGeom>
        </p:spPr>
      </p:pic>
      <p:pic>
        <p:nvPicPr>
          <p:cNvPr id="20" name="図 19">
            <a:extLst>
              <a:ext uri="{FF2B5EF4-FFF2-40B4-BE49-F238E27FC236}">
                <a16:creationId xmlns:a16="http://schemas.microsoft.com/office/drawing/2014/main" id="{FE98F2EB-7782-2741-AC45-3B7D6D870A05}"/>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6985703" y="374712"/>
            <a:ext cx="2087506" cy="1691755"/>
          </a:xfrm>
          <a:prstGeom prst="rect">
            <a:avLst/>
          </a:prstGeom>
        </p:spPr>
      </p:pic>
      <p:pic>
        <p:nvPicPr>
          <p:cNvPr id="21" name="図 20">
            <a:extLst>
              <a:ext uri="{FF2B5EF4-FFF2-40B4-BE49-F238E27FC236}">
                <a16:creationId xmlns:a16="http://schemas.microsoft.com/office/drawing/2014/main" id="{5A03FAC3-2298-874A-BAD1-8B3AC95AE7E9}"/>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650678" y="3007569"/>
            <a:ext cx="2611879" cy="1741253"/>
          </a:xfrm>
          <a:prstGeom prst="rect">
            <a:avLst/>
          </a:prstGeom>
        </p:spPr>
      </p:pic>
      <p:sp>
        <p:nvSpPr>
          <p:cNvPr id="22" name="テキスト ボックス 21">
            <a:extLst>
              <a:ext uri="{FF2B5EF4-FFF2-40B4-BE49-F238E27FC236}">
                <a16:creationId xmlns:a16="http://schemas.microsoft.com/office/drawing/2014/main" id="{65CE0BE8-3E1C-B44F-AC47-75841CAAC7F3}"/>
              </a:ext>
            </a:extLst>
          </p:cNvPr>
          <p:cNvSpPr txBox="1"/>
          <p:nvPr/>
        </p:nvSpPr>
        <p:spPr>
          <a:xfrm>
            <a:off x="5280934" y="2826945"/>
            <a:ext cx="2146806" cy="369332"/>
          </a:xfrm>
          <a:prstGeom prst="rect">
            <a:avLst/>
          </a:prstGeom>
          <a:solidFill>
            <a:schemeClr val="bg1"/>
          </a:solidFill>
        </p:spPr>
        <p:txBody>
          <a:bodyPr wrap="none" rtlCol="0">
            <a:spAutoFit/>
          </a:bodyPr>
          <a:lstStyle/>
          <a:p>
            <a:r>
              <a:rPr kumimoji="1" lang="en-US" altLang="ja-JP" dirty="0"/>
              <a:t>8. Axial pre-loading</a:t>
            </a:r>
            <a:endParaRPr kumimoji="1" lang="ja-JP" altLang="en-US"/>
          </a:p>
        </p:txBody>
      </p:sp>
      <p:pic>
        <p:nvPicPr>
          <p:cNvPr id="23" name="図 22">
            <a:extLst>
              <a:ext uri="{FF2B5EF4-FFF2-40B4-BE49-F238E27FC236}">
                <a16:creationId xmlns:a16="http://schemas.microsoft.com/office/drawing/2014/main" id="{2BD7DF0D-D369-044C-B4B4-10C12AF12897}"/>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5650678" y="5102352"/>
            <a:ext cx="2633472" cy="1755648"/>
          </a:xfrm>
          <a:prstGeom prst="rect">
            <a:avLst/>
          </a:prstGeom>
        </p:spPr>
      </p:pic>
      <p:sp>
        <p:nvSpPr>
          <p:cNvPr id="24" name="テキスト ボックス 23">
            <a:extLst>
              <a:ext uri="{FF2B5EF4-FFF2-40B4-BE49-F238E27FC236}">
                <a16:creationId xmlns:a16="http://schemas.microsoft.com/office/drawing/2014/main" id="{733CAF25-CBF6-2849-8E79-E92930974AB2}"/>
              </a:ext>
            </a:extLst>
          </p:cNvPr>
          <p:cNvSpPr txBox="1"/>
          <p:nvPr/>
        </p:nvSpPr>
        <p:spPr>
          <a:xfrm>
            <a:off x="5280934" y="4795319"/>
            <a:ext cx="1249060" cy="369332"/>
          </a:xfrm>
          <a:prstGeom prst="rect">
            <a:avLst/>
          </a:prstGeom>
          <a:solidFill>
            <a:schemeClr val="bg1"/>
          </a:solidFill>
        </p:spPr>
        <p:txBody>
          <a:bodyPr wrap="none" rtlCol="0">
            <a:spAutoFit/>
          </a:bodyPr>
          <a:lstStyle/>
          <a:p>
            <a:r>
              <a:rPr kumimoji="1" lang="en-US" altLang="ja-JP" dirty="0"/>
              <a:t>9. Splicing</a:t>
            </a:r>
            <a:endParaRPr kumimoji="1" lang="ja-JP" altLang="en-US"/>
          </a:p>
        </p:txBody>
      </p:sp>
      <p:pic>
        <p:nvPicPr>
          <p:cNvPr id="25" name="図 24">
            <a:extLst>
              <a:ext uri="{FF2B5EF4-FFF2-40B4-BE49-F238E27FC236}">
                <a16:creationId xmlns:a16="http://schemas.microsoft.com/office/drawing/2014/main" id="{8881308F-911D-E34C-A069-4E2A908D4920}"/>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133927" y="4472716"/>
            <a:ext cx="1550772" cy="2366827"/>
          </a:xfrm>
          <a:prstGeom prst="rect">
            <a:avLst/>
          </a:prstGeom>
        </p:spPr>
      </p:pic>
      <p:sp>
        <p:nvSpPr>
          <p:cNvPr id="12" name="テキスト ボックス 11">
            <a:extLst>
              <a:ext uri="{FF2B5EF4-FFF2-40B4-BE49-F238E27FC236}">
                <a16:creationId xmlns:a16="http://schemas.microsoft.com/office/drawing/2014/main" id="{9CA20D89-D1E3-424B-A15D-11C56AB976BC}"/>
              </a:ext>
            </a:extLst>
          </p:cNvPr>
          <p:cNvSpPr txBox="1"/>
          <p:nvPr/>
        </p:nvSpPr>
        <p:spPr>
          <a:xfrm>
            <a:off x="-378" y="4288050"/>
            <a:ext cx="2005677" cy="369332"/>
          </a:xfrm>
          <a:prstGeom prst="rect">
            <a:avLst/>
          </a:prstGeom>
          <a:solidFill>
            <a:schemeClr val="bg1"/>
          </a:solidFill>
        </p:spPr>
        <p:txBody>
          <a:bodyPr wrap="none" rtlCol="0">
            <a:spAutoFit/>
          </a:bodyPr>
          <a:lstStyle/>
          <a:p>
            <a:r>
              <a:rPr kumimoji="1" lang="en-US" altLang="ja-JP" dirty="0"/>
              <a:t>3. Coil size meas.</a:t>
            </a:r>
            <a:endParaRPr kumimoji="1" lang="ja-JP" altLang="en-US"/>
          </a:p>
        </p:txBody>
      </p:sp>
    </p:spTree>
    <p:extLst>
      <p:ext uri="{BB962C8B-B14F-4D97-AF65-F5344CB8AC3E}">
        <p14:creationId xmlns:p14="http://schemas.microsoft.com/office/powerpoint/2010/main" val="1132493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2000" y="2805213"/>
            <a:ext cx="7920000" cy="720000"/>
          </a:xfrm>
        </p:spPr>
        <p:txBody>
          <a:bodyPr/>
          <a:lstStyle/>
          <a:p>
            <a:r>
              <a:rPr lang="en-US" altLang="ja-JP" sz="3600" dirty="0"/>
              <a:t>Mechanical design of MBXFS3</a:t>
            </a:r>
            <a:endParaRPr kumimoji="1" lang="ja-JP" altLang="en-US" dirty="0"/>
          </a:p>
        </p:txBody>
      </p:sp>
      <p:sp>
        <p:nvSpPr>
          <p:cNvPr id="4" name="フッター プレースホルダー 3"/>
          <p:cNvSpPr>
            <a:spLocks noGrp="1"/>
          </p:cNvSpPr>
          <p:nvPr>
            <p:ph type="ftr" sz="quarter" idx="11"/>
          </p:nvPr>
        </p:nvSpPr>
        <p:spPr/>
        <p:txBody>
          <a:bodyPr/>
          <a:lstStyle/>
          <a:p>
            <a:r>
              <a:rPr lang="en-US" noProof="0"/>
              <a:t>D1 Update, T. Nakamoto, KEK</a:t>
            </a:r>
            <a:endParaRPr lang="en-GB" noProof="0"/>
          </a:p>
        </p:txBody>
      </p:sp>
      <p:sp>
        <p:nvSpPr>
          <p:cNvPr id="3" name="スライド番号プレースホルダー 2"/>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1333177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9F1871-1A94-D449-A0CE-20EABBC49F27}"/>
              </a:ext>
            </a:extLst>
          </p:cNvPr>
          <p:cNvSpPr>
            <a:spLocks noGrp="1"/>
          </p:cNvSpPr>
          <p:nvPr>
            <p:ph type="title"/>
          </p:nvPr>
        </p:nvSpPr>
        <p:spPr>
          <a:xfrm>
            <a:off x="535788" y="-44250"/>
            <a:ext cx="7920000" cy="720000"/>
          </a:xfrm>
        </p:spPr>
        <p:txBody>
          <a:bodyPr/>
          <a:lstStyle/>
          <a:p>
            <a:r>
              <a:rPr lang="en-US" altLang="ja-JP" dirty="0"/>
              <a:t>Mechanical support in the SS in MBXFS3</a:t>
            </a:r>
            <a:endParaRPr kumimoji="1" lang="ja-JP" altLang="en-US" dirty="0"/>
          </a:p>
        </p:txBody>
      </p:sp>
      <p:grpSp>
        <p:nvGrpSpPr>
          <p:cNvPr id="34" name="図形グループ 33"/>
          <p:cNvGrpSpPr/>
          <p:nvPr/>
        </p:nvGrpSpPr>
        <p:grpSpPr>
          <a:xfrm>
            <a:off x="836987" y="599135"/>
            <a:ext cx="3092490" cy="3083459"/>
            <a:chOff x="-16538" y="509954"/>
            <a:chExt cx="3092490" cy="3083459"/>
          </a:xfrm>
        </p:grpSpPr>
        <p:grpSp>
          <p:nvGrpSpPr>
            <p:cNvPr id="35" name="グループ化 25">
              <a:extLst>
                <a:ext uri="{FF2B5EF4-FFF2-40B4-BE49-F238E27FC236}">
                  <a16:creationId xmlns:a16="http://schemas.microsoft.com/office/drawing/2014/main" id="{2DD72D45-7743-C845-B090-A4DE13436779}"/>
                </a:ext>
              </a:extLst>
            </p:cNvPr>
            <p:cNvGrpSpPr/>
            <p:nvPr/>
          </p:nvGrpSpPr>
          <p:grpSpPr>
            <a:xfrm>
              <a:off x="-16538" y="509954"/>
              <a:ext cx="2953159" cy="3083459"/>
              <a:chOff x="-16537" y="1023868"/>
              <a:chExt cx="2460962" cy="2569545"/>
            </a:xfrm>
          </p:grpSpPr>
          <p:grpSp>
            <p:nvGrpSpPr>
              <p:cNvPr id="45" name="グループ化 11">
                <a:extLst>
                  <a:ext uri="{FF2B5EF4-FFF2-40B4-BE49-F238E27FC236}">
                    <a16:creationId xmlns:a16="http://schemas.microsoft.com/office/drawing/2014/main" id="{273DD3F3-176B-3745-8250-BDB315743B7D}"/>
                  </a:ext>
                </a:extLst>
              </p:cNvPr>
              <p:cNvGrpSpPr/>
              <p:nvPr/>
            </p:nvGrpSpPr>
            <p:grpSpPr>
              <a:xfrm>
                <a:off x="-16537" y="1023868"/>
                <a:ext cx="2460962" cy="2569545"/>
                <a:chOff x="205858" y="900000"/>
                <a:chExt cx="2460962" cy="2569545"/>
              </a:xfrm>
            </p:grpSpPr>
            <p:pic>
              <p:nvPicPr>
                <p:cNvPr id="51" name="図 50">
                  <a:extLst>
                    <a:ext uri="{FF2B5EF4-FFF2-40B4-BE49-F238E27FC236}">
                      <a16:creationId xmlns:a16="http://schemas.microsoft.com/office/drawing/2014/main" id="{0391D64E-6CA2-2747-9E27-4264B6268A97}"/>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4063" t="33019" r="53714" b="4620"/>
                <a:stretch/>
              </p:blipFill>
              <p:spPr>
                <a:xfrm>
                  <a:off x="205858" y="900000"/>
                  <a:ext cx="2460962" cy="2569545"/>
                </a:xfrm>
                <a:prstGeom prst="rect">
                  <a:avLst/>
                </a:prstGeom>
              </p:spPr>
            </p:pic>
            <p:sp>
              <p:nvSpPr>
                <p:cNvPr id="52" name="正方形/長方形 51">
                  <a:extLst>
                    <a:ext uri="{FF2B5EF4-FFF2-40B4-BE49-F238E27FC236}">
                      <a16:creationId xmlns:a16="http://schemas.microsoft.com/office/drawing/2014/main" id="{1044CECF-54BD-2E43-BB2B-0C0FE31258FF}"/>
                    </a:ext>
                  </a:extLst>
                </p:cNvPr>
                <p:cNvSpPr/>
                <p:nvPr/>
              </p:nvSpPr>
              <p:spPr>
                <a:xfrm>
                  <a:off x="205858" y="2451652"/>
                  <a:ext cx="1556681" cy="83488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46" name="フリーフォーム 45">
                <a:extLst>
                  <a:ext uri="{FF2B5EF4-FFF2-40B4-BE49-F238E27FC236}">
                    <a16:creationId xmlns:a16="http://schemas.microsoft.com/office/drawing/2014/main" id="{593233BF-3DD3-D042-BAF5-EFA2707D7034}"/>
                  </a:ext>
                </a:extLst>
              </p:cNvPr>
              <p:cNvSpPr/>
              <p:nvPr/>
            </p:nvSpPr>
            <p:spPr>
              <a:xfrm>
                <a:off x="797597" y="1435007"/>
                <a:ext cx="126815" cy="320374"/>
              </a:xfrm>
              <a:custGeom>
                <a:avLst/>
                <a:gdLst>
                  <a:gd name="connsiteX0" fmla="*/ 66745 w 126815"/>
                  <a:gd name="connsiteY0" fmla="*/ 0 h 320374"/>
                  <a:gd name="connsiteX1" fmla="*/ 0 w 126815"/>
                  <a:gd name="connsiteY1" fmla="*/ 320374 h 320374"/>
                  <a:gd name="connsiteX2" fmla="*/ 30035 w 126815"/>
                  <a:gd name="connsiteY2" fmla="*/ 320374 h 320374"/>
                  <a:gd name="connsiteX3" fmla="*/ 126815 w 126815"/>
                  <a:gd name="connsiteY3" fmla="*/ 13349 h 320374"/>
                  <a:gd name="connsiteX4" fmla="*/ 66745 w 126815"/>
                  <a:gd name="connsiteY4" fmla="*/ 0 h 3203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815" h="320374">
                    <a:moveTo>
                      <a:pt x="66745" y="0"/>
                    </a:moveTo>
                    <a:lnTo>
                      <a:pt x="0" y="320374"/>
                    </a:lnTo>
                    <a:lnTo>
                      <a:pt x="30035" y="320374"/>
                    </a:lnTo>
                    <a:lnTo>
                      <a:pt x="126815" y="13349"/>
                    </a:lnTo>
                    <a:lnTo>
                      <a:pt x="66745" y="0"/>
                    </a:lnTo>
                    <a:close/>
                  </a:path>
                </a:pathLst>
              </a:custGeom>
              <a:solidFill>
                <a:schemeClr val="accent4">
                  <a:lumMod val="20000"/>
                  <a:lumOff val="80000"/>
                </a:schemeClr>
              </a:solid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7" name="フリーフォーム 46">
                <a:extLst>
                  <a:ext uri="{FF2B5EF4-FFF2-40B4-BE49-F238E27FC236}">
                    <a16:creationId xmlns:a16="http://schemas.microsoft.com/office/drawing/2014/main" id="{0DAA6653-C3E4-764C-BC4E-BED5ADCCEEDC}"/>
                  </a:ext>
                </a:extLst>
              </p:cNvPr>
              <p:cNvSpPr/>
              <p:nvPr/>
            </p:nvSpPr>
            <p:spPr>
              <a:xfrm>
                <a:off x="954447" y="1498415"/>
                <a:ext cx="420490" cy="413816"/>
              </a:xfrm>
              <a:custGeom>
                <a:avLst/>
                <a:gdLst>
                  <a:gd name="connsiteX0" fmla="*/ 120140 w 420490"/>
                  <a:gd name="connsiteY0" fmla="*/ 0 h 413816"/>
                  <a:gd name="connsiteX1" fmla="*/ 0 w 420490"/>
                  <a:gd name="connsiteY1" fmla="*/ 293676 h 413816"/>
                  <a:gd name="connsiteX2" fmla="*/ 70081 w 420490"/>
                  <a:gd name="connsiteY2" fmla="*/ 323711 h 413816"/>
                  <a:gd name="connsiteX3" fmla="*/ 176873 w 420490"/>
                  <a:gd name="connsiteY3" fmla="*/ 370432 h 413816"/>
                  <a:gd name="connsiteX4" fmla="*/ 263641 w 420490"/>
                  <a:gd name="connsiteY4" fmla="*/ 413816 h 413816"/>
                  <a:gd name="connsiteX5" fmla="*/ 420490 w 420490"/>
                  <a:gd name="connsiteY5" fmla="*/ 140163 h 413816"/>
                  <a:gd name="connsiteX6" fmla="*/ 363757 w 420490"/>
                  <a:gd name="connsiteY6" fmla="*/ 103454 h 413816"/>
                  <a:gd name="connsiteX7" fmla="*/ 270315 w 420490"/>
                  <a:gd name="connsiteY7" fmla="*/ 60070 h 413816"/>
                  <a:gd name="connsiteX8" fmla="*/ 186884 w 420490"/>
                  <a:gd name="connsiteY8" fmla="*/ 23360 h 413816"/>
                  <a:gd name="connsiteX9" fmla="*/ 120140 w 420490"/>
                  <a:gd name="connsiteY9" fmla="*/ 0 h 413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0490" h="413816">
                    <a:moveTo>
                      <a:pt x="120140" y="0"/>
                    </a:moveTo>
                    <a:lnTo>
                      <a:pt x="0" y="293676"/>
                    </a:lnTo>
                    <a:lnTo>
                      <a:pt x="70081" y="323711"/>
                    </a:lnTo>
                    <a:lnTo>
                      <a:pt x="176873" y="370432"/>
                    </a:lnTo>
                    <a:lnTo>
                      <a:pt x="263641" y="413816"/>
                    </a:lnTo>
                    <a:lnTo>
                      <a:pt x="420490" y="140163"/>
                    </a:lnTo>
                    <a:lnTo>
                      <a:pt x="363757" y="103454"/>
                    </a:lnTo>
                    <a:lnTo>
                      <a:pt x="270315" y="60070"/>
                    </a:lnTo>
                    <a:lnTo>
                      <a:pt x="186884" y="23360"/>
                    </a:lnTo>
                    <a:lnTo>
                      <a:pt x="120140" y="0"/>
                    </a:lnTo>
                    <a:close/>
                  </a:path>
                </a:pathLst>
              </a:custGeom>
              <a:solidFill>
                <a:schemeClr val="accent4">
                  <a:lumMod val="20000"/>
                  <a:lumOff val="80000"/>
                </a:schemeClr>
              </a:solid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8" name="フリーフォーム 47">
                <a:extLst>
                  <a:ext uri="{FF2B5EF4-FFF2-40B4-BE49-F238E27FC236}">
                    <a16:creationId xmlns:a16="http://schemas.microsoft.com/office/drawing/2014/main" id="{80C8109F-4A23-B845-A718-E2B3EC539E52}"/>
                  </a:ext>
                </a:extLst>
              </p:cNvPr>
              <p:cNvSpPr/>
              <p:nvPr/>
            </p:nvSpPr>
            <p:spPr>
              <a:xfrm>
                <a:off x="1435007" y="1812114"/>
                <a:ext cx="377107" cy="370432"/>
              </a:xfrm>
              <a:custGeom>
                <a:avLst/>
                <a:gdLst>
                  <a:gd name="connsiteX0" fmla="*/ 196897 w 377107"/>
                  <a:gd name="connsiteY0" fmla="*/ 0 h 370432"/>
                  <a:gd name="connsiteX1" fmla="*/ 0 w 377107"/>
                  <a:gd name="connsiteY1" fmla="*/ 253629 h 370432"/>
                  <a:gd name="connsiteX2" fmla="*/ 63408 w 377107"/>
                  <a:gd name="connsiteY2" fmla="*/ 307025 h 370432"/>
                  <a:gd name="connsiteX3" fmla="*/ 126815 w 377107"/>
                  <a:gd name="connsiteY3" fmla="*/ 370432 h 370432"/>
                  <a:gd name="connsiteX4" fmla="*/ 377107 w 377107"/>
                  <a:gd name="connsiteY4" fmla="*/ 180210 h 370432"/>
                  <a:gd name="connsiteX5" fmla="*/ 347072 w 377107"/>
                  <a:gd name="connsiteY5" fmla="*/ 136826 h 370432"/>
                  <a:gd name="connsiteX6" fmla="*/ 333723 w 377107"/>
                  <a:gd name="connsiteY6" fmla="*/ 116803 h 370432"/>
                  <a:gd name="connsiteX7" fmla="*/ 250292 w 377107"/>
                  <a:gd name="connsiteY7" fmla="*/ 40047 h 370432"/>
                  <a:gd name="connsiteX8" fmla="*/ 196897 w 377107"/>
                  <a:gd name="connsiteY8" fmla="*/ 0 h 370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7107" h="370432">
                    <a:moveTo>
                      <a:pt x="196897" y="0"/>
                    </a:moveTo>
                    <a:lnTo>
                      <a:pt x="0" y="253629"/>
                    </a:lnTo>
                    <a:lnTo>
                      <a:pt x="63408" y="307025"/>
                    </a:lnTo>
                    <a:lnTo>
                      <a:pt x="126815" y="370432"/>
                    </a:lnTo>
                    <a:lnTo>
                      <a:pt x="377107" y="180210"/>
                    </a:lnTo>
                    <a:lnTo>
                      <a:pt x="347072" y="136826"/>
                    </a:lnTo>
                    <a:lnTo>
                      <a:pt x="333723" y="116803"/>
                    </a:lnTo>
                    <a:lnTo>
                      <a:pt x="250292" y="40047"/>
                    </a:lnTo>
                    <a:lnTo>
                      <a:pt x="196897" y="0"/>
                    </a:lnTo>
                    <a:close/>
                  </a:path>
                </a:pathLst>
              </a:custGeom>
              <a:solidFill>
                <a:schemeClr val="accent4">
                  <a:lumMod val="20000"/>
                  <a:lumOff val="80000"/>
                </a:schemeClr>
              </a:solid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9" name="フリーフォーム 48">
                <a:extLst>
                  <a:ext uri="{FF2B5EF4-FFF2-40B4-BE49-F238E27FC236}">
                    <a16:creationId xmlns:a16="http://schemas.microsoft.com/office/drawing/2014/main" id="{8993DB8E-BB18-C94C-9093-A0C13642EA9F}"/>
                  </a:ext>
                </a:extLst>
              </p:cNvPr>
              <p:cNvSpPr/>
              <p:nvPr/>
            </p:nvSpPr>
            <p:spPr>
              <a:xfrm>
                <a:off x="1815451" y="2396128"/>
                <a:ext cx="353746" cy="220257"/>
              </a:xfrm>
              <a:custGeom>
                <a:avLst/>
                <a:gdLst>
                  <a:gd name="connsiteX0" fmla="*/ 290339 w 353746"/>
                  <a:gd name="connsiteY0" fmla="*/ 0 h 220257"/>
                  <a:gd name="connsiteX1" fmla="*/ 0 w 353746"/>
                  <a:gd name="connsiteY1" fmla="*/ 140164 h 220257"/>
                  <a:gd name="connsiteX2" fmla="*/ 23361 w 353746"/>
                  <a:gd name="connsiteY2" fmla="*/ 173536 h 220257"/>
                  <a:gd name="connsiteX3" fmla="*/ 40047 w 353746"/>
                  <a:gd name="connsiteY3" fmla="*/ 220257 h 220257"/>
                  <a:gd name="connsiteX4" fmla="*/ 353746 w 353746"/>
                  <a:gd name="connsiteY4" fmla="*/ 126815 h 220257"/>
                  <a:gd name="connsiteX5" fmla="*/ 327048 w 353746"/>
                  <a:gd name="connsiteY5" fmla="*/ 70082 h 220257"/>
                  <a:gd name="connsiteX6" fmla="*/ 290339 w 353746"/>
                  <a:gd name="connsiteY6" fmla="*/ 0 h 220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3746" h="220257">
                    <a:moveTo>
                      <a:pt x="290339" y="0"/>
                    </a:moveTo>
                    <a:lnTo>
                      <a:pt x="0" y="140164"/>
                    </a:lnTo>
                    <a:lnTo>
                      <a:pt x="23361" y="173536"/>
                    </a:lnTo>
                    <a:lnTo>
                      <a:pt x="40047" y="220257"/>
                    </a:lnTo>
                    <a:lnTo>
                      <a:pt x="353746" y="126815"/>
                    </a:lnTo>
                    <a:lnTo>
                      <a:pt x="327048" y="70082"/>
                    </a:lnTo>
                    <a:lnTo>
                      <a:pt x="290339" y="0"/>
                    </a:lnTo>
                    <a:close/>
                  </a:path>
                </a:pathLst>
              </a:custGeom>
              <a:solidFill>
                <a:schemeClr val="accent4">
                  <a:lumMod val="20000"/>
                  <a:lumOff val="80000"/>
                </a:schemeClr>
              </a:solid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0" name="正方形/長方形 49">
                <a:extLst>
                  <a:ext uri="{FF2B5EF4-FFF2-40B4-BE49-F238E27FC236}">
                    <a16:creationId xmlns:a16="http://schemas.microsoft.com/office/drawing/2014/main" id="{E38C0B4B-C268-BF4D-9543-A83ED93A58A5}"/>
                  </a:ext>
                </a:extLst>
              </p:cNvPr>
              <p:cNvSpPr/>
              <p:nvPr/>
            </p:nvSpPr>
            <p:spPr>
              <a:xfrm>
                <a:off x="2004289" y="3240447"/>
                <a:ext cx="309600" cy="18000"/>
              </a:xfrm>
              <a:prstGeom prst="rect">
                <a:avLst/>
              </a:prstGeom>
              <a:solidFill>
                <a:schemeClr val="accent4">
                  <a:lumMod val="20000"/>
                  <a:lumOff val="80000"/>
                </a:schemeClr>
              </a:solid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nvGrpSpPr>
            <p:cNvPr id="36" name="グループ化 24">
              <a:extLst>
                <a:ext uri="{FF2B5EF4-FFF2-40B4-BE49-F238E27FC236}">
                  <a16:creationId xmlns:a16="http://schemas.microsoft.com/office/drawing/2014/main" id="{40538028-19BF-6448-90E7-742831A1107A}"/>
                </a:ext>
              </a:extLst>
            </p:cNvPr>
            <p:cNvGrpSpPr/>
            <p:nvPr/>
          </p:nvGrpSpPr>
          <p:grpSpPr>
            <a:xfrm>
              <a:off x="109948" y="1882026"/>
              <a:ext cx="1524000" cy="1639614"/>
              <a:chOff x="3644102" y="756514"/>
              <a:chExt cx="1524000" cy="1639614"/>
            </a:xfrm>
          </p:grpSpPr>
          <p:pic>
            <p:nvPicPr>
              <p:cNvPr id="41" name="図 40">
                <a:extLst>
                  <a:ext uri="{FF2B5EF4-FFF2-40B4-BE49-F238E27FC236}">
                    <a16:creationId xmlns:a16="http://schemas.microsoft.com/office/drawing/2014/main" id="{A57F0343-3BA7-1E4A-8E7C-A00DC6F855B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42988" t="11848" r="40345" b="62788"/>
              <a:stretch/>
            </p:blipFill>
            <p:spPr>
              <a:xfrm>
                <a:off x="3644102" y="756514"/>
                <a:ext cx="1524000" cy="1639614"/>
              </a:xfrm>
              <a:prstGeom prst="rect">
                <a:avLst/>
              </a:prstGeom>
            </p:spPr>
          </p:pic>
          <p:cxnSp>
            <p:nvCxnSpPr>
              <p:cNvPr id="42" name="直線矢印コネクタ 41">
                <a:extLst>
                  <a:ext uri="{FF2B5EF4-FFF2-40B4-BE49-F238E27FC236}">
                    <a16:creationId xmlns:a16="http://schemas.microsoft.com/office/drawing/2014/main" id="{2D67FB22-93DC-D044-919E-22001DC87B76}"/>
                  </a:ext>
                </a:extLst>
              </p:cNvPr>
              <p:cNvCxnSpPr/>
              <p:nvPr/>
            </p:nvCxnSpPr>
            <p:spPr>
              <a:xfrm flipH="1">
                <a:off x="3736075" y="1587309"/>
                <a:ext cx="277091" cy="27709"/>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43" name="直線矢印コネクタ 42">
                <a:extLst>
                  <a:ext uri="{FF2B5EF4-FFF2-40B4-BE49-F238E27FC236}">
                    <a16:creationId xmlns:a16="http://schemas.microsoft.com/office/drawing/2014/main" id="{BCAACCAA-CAB1-4749-B2C4-9ADBD8512871}"/>
                  </a:ext>
                </a:extLst>
              </p:cNvPr>
              <p:cNvCxnSpPr/>
              <p:nvPr/>
            </p:nvCxnSpPr>
            <p:spPr>
              <a:xfrm>
                <a:off x="4689810" y="1587309"/>
                <a:ext cx="277091" cy="27709"/>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grpSp>
        <p:sp>
          <p:nvSpPr>
            <p:cNvPr id="37" name="テキスト ボックス 36">
              <a:extLst>
                <a:ext uri="{FF2B5EF4-FFF2-40B4-BE49-F238E27FC236}">
                  <a16:creationId xmlns:a16="http://schemas.microsoft.com/office/drawing/2014/main" id="{CA7755B9-8E68-FB42-AF72-C627F0BAA1F2}"/>
                </a:ext>
              </a:extLst>
            </p:cNvPr>
            <p:cNvSpPr txBox="1"/>
            <p:nvPr/>
          </p:nvSpPr>
          <p:spPr>
            <a:xfrm>
              <a:off x="1510459" y="671958"/>
              <a:ext cx="1565493" cy="369332"/>
            </a:xfrm>
            <a:prstGeom prst="rect">
              <a:avLst/>
            </a:prstGeom>
            <a:noFill/>
          </p:spPr>
          <p:txBody>
            <a:bodyPr wrap="none" rtlCol="0">
              <a:spAutoFit/>
            </a:bodyPr>
            <a:lstStyle/>
            <a:p>
              <a:r>
                <a:rPr kumimoji="1" lang="en-US" altLang="ja-JP" dirty="0">
                  <a:solidFill>
                    <a:srgbClr val="FF0000"/>
                  </a:solidFill>
                </a:rPr>
                <a:t>GFRP wedge</a:t>
              </a:r>
              <a:endParaRPr kumimoji="1" lang="ja-JP" altLang="en-US" dirty="0">
                <a:solidFill>
                  <a:srgbClr val="FF0000"/>
                </a:solidFill>
              </a:endParaRPr>
            </a:p>
          </p:txBody>
        </p:sp>
        <p:cxnSp>
          <p:nvCxnSpPr>
            <p:cNvPr id="40" name="直線矢印コネクタ 39">
              <a:extLst>
                <a:ext uri="{FF2B5EF4-FFF2-40B4-BE49-F238E27FC236}">
                  <a16:creationId xmlns:a16="http://schemas.microsoft.com/office/drawing/2014/main" id="{BCAACCAA-CAB1-4749-B2C4-9ADBD8512871}"/>
                </a:ext>
              </a:extLst>
            </p:cNvPr>
            <p:cNvCxnSpPr/>
            <p:nvPr/>
          </p:nvCxnSpPr>
          <p:spPr>
            <a:xfrm flipH="1">
              <a:off x="1397940" y="897252"/>
              <a:ext cx="198544" cy="359035"/>
            </a:xfrm>
            <a:prstGeom prst="straightConnector1">
              <a:avLst/>
            </a:prstGeom>
            <a:ln w="19050">
              <a:solidFill>
                <a:srgbClr val="FF0000"/>
              </a:solidFill>
              <a:prstDash val="soli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grpSp>
      <p:sp>
        <p:nvSpPr>
          <p:cNvPr id="68" name="テキスト ボックス 67"/>
          <p:cNvSpPr txBox="1"/>
          <p:nvPr/>
        </p:nvSpPr>
        <p:spPr>
          <a:xfrm>
            <a:off x="1985717" y="2880974"/>
            <a:ext cx="1274708" cy="369332"/>
          </a:xfrm>
          <a:prstGeom prst="rect">
            <a:avLst/>
          </a:prstGeom>
          <a:noFill/>
        </p:spPr>
        <p:txBody>
          <a:bodyPr wrap="none" rtlCol="0">
            <a:spAutoFit/>
          </a:bodyPr>
          <a:lstStyle/>
          <a:p>
            <a:r>
              <a:rPr kumimoji="1" lang="en-US" altLang="ja-JP" dirty="0">
                <a:solidFill>
                  <a:srgbClr val="FF0000"/>
                </a:solidFill>
              </a:rPr>
              <a:t>Oversizing</a:t>
            </a:r>
            <a:endParaRPr kumimoji="1" lang="ja-JP" altLang="en-US" dirty="0">
              <a:solidFill>
                <a:srgbClr val="FF0000"/>
              </a:solidFill>
            </a:endParaRPr>
          </a:p>
        </p:txBody>
      </p:sp>
      <p:grpSp>
        <p:nvGrpSpPr>
          <p:cNvPr id="72" name="図形グループ 71"/>
          <p:cNvGrpSpPr/>
          <p:nvPr/>
        </p:nvGrpSpPr>
        <p:grpSpPr>
          <a:xfrm>
            <a:off x="4347121" y="559957"/>
            <a:ext cx="3576574" cy="1935454"/>
            <a:chOff x="92244" y="2536607"/>
            <a:chExt cx="3607059" cy="1951950"/>
          </a:xfrm>
        </p:grpSpPr>
        <p:pic>
          <p:nvPicPr>
            <p:cNvPr id="73" name="図 7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244" y="2536607"/>
              <a:ext cx="3607059" cy="1951950"/>
            </a:xfrm>
            <a:prstGeom prst="rect">
              <a:avLst/>
            </a:prstGeom>
          </p:spPr>
        </p:pic>
        <p:sp>
          <p:nvSpPr>
            <p:cNvPr id="74" name="テキスト ボックス 73"/>
            <p:cNvSpPr txBox="1"/>
            <p:nvPr/>
          </p:nvSpPr>
          <p:spPr>
            <a:xfrm>
              <a:off x="578054" y="2563291"/>
              <a:ext cx="2507192" cy="369332"/>
            </a:xfrm>
            <a:prstGeom prst="rect">
              <a:avLst/>
            </a:prstGeom>
            <a:noFill/>
          </p:spPr>
          <p:txBody>
            <a:bodyPr wrap="none" rtlCol="0">
              <a:spAutoFit/>
            </a:bodyPr>
            <a:lstStyle/>
            <a:p>
              <a:r>
                <a:rPr lang="en-US" altLang="ja-JP" dirty="0">
                  <a:latin typeface="Arial"/>
                  <a:cs typeface="Arial"/>
                </a:rPr>
                <a:t>P</a:t>
              </a:r>
              <a:r>
                <a:rPr kumimoji="1" lang="en-US" altLang="ja-JP" dirty="0">
                  <a:latin typeface="Arial"/>
                  <a:cs typeface="Arial"/>
                </a:rPr>
                <a:t>ole shim and wedges</a:t>
              </a:r>
              <a:endParaRPr kumimoji="1" lang="ja-JP" altLang="en-US" dirty="0">
                <a:latin typeface="Arial"/>
                <a:cs typeface="Arial"/>
              </a:endParaRPr>
            </a:p>
          </p:txBody>
        </p:sp>
      </p:grpSp>
      <p:graphicFrame>
        <p:nvGraphicFramePr>
          <p:cNvPr id="23" name="表 22"/>
          <p:cNvGraphicFramePr>
            <a:graphicFrameLocks noGrp="1"/>
          </p:cNvGraphicFramePr>
          <p:nvPr>
            <p:extLst>
              <p:ext uri="{D42A27DB-BD31-4B8C-83A1-F6EECF244321}">
                <p14:modId xmlns:p14="http://schemas.microsoft.com/office/powerpoint/2010/main" val="1875410997"/>
              </p:ext>
            </p:extLst>
          </p:nvPr>
        </p:nvGraphicFramePr>
        <p:xfrm>
          <a:off x="178931" y="4271219"/>
          <a:ext cx="8633714" cy="2021840"/>
        </p:xfrm>
        <a:graphic>
          <a:graphicData uri="http://schemas.openxmlformats.org/drawingml/2006/table">
            <a:tbl>
              <a:tblPr firstRow="1" bandRow="1">
                <a:tableStyleId>{5940675A-B579-460E-94D1-54222C63F5DA}</a:tableStyleId>
              </a:tblPr>
              <a:tblGrid>
                <a:gridCol w="3688334">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8778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tblGrid>
              <a:tr h="370840">
                <a:tc>
                  <a:txBody>
                    <a:bodyPr/>
                    <a:lstStyle/>
                    <a:p>
                      <a:pPr algn="ctr"/>
                      <a:endParaRPr kumimoji="1" lang="ja-JP" altLang="en-US" dirty="0"/>
                    </a:p>
                  </a:txBody>
                  <a:tcPr anchor="ctr">
                    <a:solidFill>
                      <a:schemeClr val="bg1"/>
                    </a:solidFill>
                  </a:tcPr>
                </a:tc>
                <a:tc>
                  <a:txBody>
                    <a:bodyPr/>
                    <a:lstStyle/>
                    <a:p>
                      <a:pPr algn="ctr"/>
                      <a:r>
                        <a:rPr kumimoji="1" lang="en-US" altLang="ja-JP" dirty="0"/>
                        <a:t>MBXFS1</a:t>
                      </a:r>
                      <a:endParaRPr kumimoji="1" lang="ja-JP" altLang="en-US" dirty="0"/>
                    </a:p>
                  </a:txBody>
                  <a:tcPr anchor="ctr">
                    <a:solidFill>
                      <a:schemeClr val="bg1"/>
                    </a:solidFill>
                  </a:tcPr>
                </a:tc>
                <a:tc>
                  <a:txBody>
                    <a:bodyPr/>
                    <a:lstStyle/>
                    <a:p>
                      <a:pPr algn="ctr"/>
                      <a:r>
                        <a:rPr kumimoji="1" lang="en-US" altLang="ja-JP" dirty="0"/>
                        <a:t>MBXFS1b</a:t>
                      </a:r>
                      <a:endParaRPr kumimoji="1" lang="ja-JP" altLang="en-US" dirty="0"/>
                    </a:p>
                  </a:txBody>
                  <a:tcPr anchor="ctr">
                    <a:solidFill>
                      <a:schemeClr val="bg1"/>
                    </a:solidFill>
                  </a:tcPr>
                </a:tc>
                <a:tc>
                  <a:txBody>
                    <a:bodyPr/>
                    <a:lstStyle/>
                    <a:p>
                      <a:pPr algn="ctr"/>
                      <a:r>
                        <a:rPr kumimoji="1" lang="en-US" altLang="ja-JP" dirty="0"/>
                        <a:t>MBXFS2</a:t>
                      </a:r>
                      <a:endParaRPr kumimoji="1" lang="ja-JP" altLang="en-US" dirty="0"/>
                    </a:p>
                  </a:txBody>
                  <a:tcPr anchor="ctr">
                    <a:solidFill>
                      <a:schemeClr val="accent1">
                        <a:lumMod val="20000"/>
                        <a:lumOff val="80000"/>
                      </a:schemeClr>
                    </a:solidFill>
                  </a:tcPr>
                </a:tc>
                <a:tc>
                  <a:txBody>
                    <a:bodyPr/>
                    <a:lstStyle/>
                    <a:p>
                      <a:pPr algn="ctr"/>
                      <a:r>
                        <a:rPr kumimoji="1" lang="en-US" altLang="ja-JP" dirty="0"/>
                        <a:t>MBXFS3</a:t>
                      </a:r>
                      <a:endParaRPr kumimoji="1" lang="ja-JP" altLang="en-US" dirty="0"/>
                    </a:p>
                  </a:txBody>
                  <a:tcPr anchor="ctr">
                    <a:solidFill>
                      <a:schemeClr val="accent4">
                        <a:lumMod val="20000"/>
                        <a:lumOff val="80000"/>
                      </a:schemeClr>
                    </a:solidFill>
                  </a:tcPr>
                </a:tc>
                <a:extLst>
                  <a:ext uri="{0D108BD9-81ED-4DB2-BD59-A6C34878D82A}">
                    <a16:rowId xmlns:a16="http://schemas.microsoft.com/office/drawing/2014/main" val="10000"/>
                  </a:ext>
                </a:extLst>
              </a:tr>
              <a:tr h="370840">
                <a:tc>
                  <a:txBody>
                    <a:bodyPr/>
                    <a:lstStyle/>
                    <a:p>
                      <a:pPr algn="ctr"/>
                      <a:r>
                        <a:rPr kumimoji="1" lang="en-US" altLang="ja-JP" dirty="0"/>
                        <a:t>Total GFRP arc length</a:t>
                      </a:r>
                    </a:p>
                    <a:p>
                      <a:pPr algn="ctr"/>
                      <a:r>
                        <a:rPr kumimoji="1" lang="en-US" altLang="ja-JP" dirty="0" err="1"/>
                        <a:t>w.r.t</a:t>
                      </a:r>
                      <a:r>
                        <a:rPr kumimoji="1" lang="en-US" altLang="ja-JP" dirty="0"/>
                        <a:t> MBXFS1 (mm)</a:t>
                      </a:r>
                      <a:endParaRPr kumimoji="1" lang="ja-JP" altLang="en-US" dirty="0"/>
                    </a:p>
                  </a:txBody>
                  <a:tcPr anchor="ctr">
                    <a:solidFill>
                      <a:schemeClr val="bg1"/>
                    </a:solidFill>
                  </a:tcPr>
                </a:tc>
                <a:tc>
                  <a:txBody>
                    <a:bodyPr/>
                    <a:lstStyle/>
                    <a:p>
                      <a:pPr algn="ctr"/>
                      <a:r>
                        <a:rPr kumimoji="1" lang="en-US" altLang="ja-JP" dirty="0"/>
                        <a:t>–</a:t>
                      </a:r>
                      <a:endParaRPr kumimoji="1" lang="ja-JP" altLang="en-US" dirty="0"/>
                    </a:p>
                  </a:txBody>
                  <a:tcPr anchor="ctr">
                    <a:solidFill>
                      <a:schemeClr val="bg1"/>
                    </a:solidFill>
                  </a:tcPr>
                </a:tc>
                <a:tc>
                  <a:txBody>
                    <a:bodyPr/>
                    <a:lstStyle/>
                    <a:p>
                      <a:pPr algn="ctr"/>
                      <a:r>
                        <a:rPr kumimoji="1" lang="en-US" altLang="ja-JP" dirty="0"/>
                        <a:t>0.8</a:t>
                      </a:r>
                      <a:endParaRPr kumimoji="1" lang="ja-JP" altLang="en-US" dirty="0"/>
                    </a:p>
                  </a:txBody>
                  <a:tcPr anchor="ctr">
                    <a:solidFill>
                      <a:schemeClr val="bg1"/>
                    </a:solidFill>
                  </a:tcPr>
                </a:tc>
                <a:tc>
                  <a:txBody>
                    <a:bodyPr/>
                    <a:lstStyle/>
                    <a:p>
                      <a:pPr algn="ctr"/>
                      <a:r>
                        <a:rPr kumimoji="1" lang="en-US" altLang="ja-JP" dirty="0"/>
                        <a:t>1.14</a:t>
                      </a:r>
                      <a:endParaRPr kumimoji="1" lang="ja-JP" altLang="en-US" dirty="0"/>
                    </a:p>
                  </a:txBody>
                  <a:tcPr anchor="ctr">
                    <a:solidFill>
                      <a:schemeClr val="accent1">
                        <a:lumMod val="20000"/>
                        <a:lumOff val="80000"/>
                      </a:schemeClr>
                    </a:solidFill>
                  </a:tcPr>
                </a:tc>
                <a:tc>
                  <a:txBody>
                    <a:bodyPr/>
                    <a:lstStyle/>
                    <a:p>
                      <a:pPr algn="ctr"/>
                      <a:r>
                        <a:rPr kumimoji="1" lang="en-US" altLang="ja-JP" dirty="0"/>
                        <a:t>1.14</a:t>
                      </a:r>
                      <a:endParaRPr kumimoji="1" lang="ja-JP" altLang="en-US" dirty="0"/>
                    </a:p>
                  </a:txBody>
                  <a:tcPr anchor="ctr">
                    <a:solidFill>
                      <a:schemeClr val="accent4">
                        <a:lumMod val="20000"/>
                        <a:lumOff val="80000"/>
                      </a:schemeClr>
                    </a:solidFill>
                  </a:tcPr>
                </a:tc>
                <a:extLst>
                  <a:ext uri="{0D108BD9-81ED-4DB2-BD59-A6C34878D82A}">
                    <a16:rowId xmlns:a16="http://schemas.microsoft.com/office/drawing/2014/main" val="10001"/>
                  </a:ext>
                </a:extLst>
              </a:tr>
              <a:tr h="370840">
                <a:tc>
                  <a:txBody>
                    <a:bodyPr/>
                    <a:lstStyle/>
                    <a:p>
                      <a:pPr algn="ctr"/>
                      <a:r>
                        <a:rPr kumimoji="1" lang="en-US" altLang="ja-JP" dirty="0"/>
                        <a:t>Target azimuthal pre-stress (MPa)</a:t>
                      </a:r>
                      <a:endParaRPr kumimoji="1" lang="ja-JP" altLang="en-US" dirty="0"/>
                    </a:p>
                  </a:txBody>
                  <a:tcPr anchor="ctr">
                    <a:solidFill>
                      <a:schemeClr val="bg1"/>
                    </a:solidFill>
                  </a:tcPr>
                </a:tc>
                <a:tc>
                  <a:txBody>
                    <a:bodyPr/>
                    <a:lstStyle/>
                    <a:p>
                      <a:pPr algn="ctr"/>
                      <a:r>
                        <a:rPr kumimoji="1" lang="en-US" altLang="ja-JP" dirty="0"/>
                        <a:t>80</a:t>
                      </a:r>
                      <a:endParaRPr kumimoji="1" lang="ja-JP" altLang="en-US" dirty="0"/>
                    </a:p>
                  </a:txBody>
                  <a:tcPr anchor="ctr">
                    <a:solidFill>
                      <a:schemeClr val="bg1"/>
                    </a:solidFill>
                  </a:tcPr>
                </a:tc>
                <a:tc>
                  <a:txBody>
                    <a:bodyPr/>
                    <a:lstStyle/>
                    <a:p>
                      <a:pPr algn="ctr"/>
                      <a:r>
                        <a:rPr kumimoji="1" lang="en-US" altLang="ja-JP" dirty="0"/>
                        <a:t>110</a:t>
                      </a:r>
                      <a:endParaRPr kumimoji="1" lang="ja-JP" altLang="en-US" dirty="0"/>
                    </a:p>
                  </a:txBody>
                  <a:tcPr anchor="ctr">
                    <a:solidFill>
                      <a:schemeClr val="bg1"/>
                    </a:solidFill>
                  </a:tcPr>
                </a:tc>
                <a:tc>
                  <a:txBody>
                    <a:bodyPr/>
                    <a:lstStyle/>
                    <a:p>
                      <a:pPr algn="ctr"/>
                      <a:r>
                        <a:rPr kumimoji="1" lang="en-US" altLang="ja-JP" dirty="0"/>
                        <a:t>115</a:t>
                      </a:r>
                      <a:endParaRPr kumimoji="1" lang="ja-JP" altLang="en-US" dirty="0"/>
                    </a:p>
                  </a:txBody>
                  <a:tcPr anchor="ctr">
                    <a:solidFill>
                      <a:schemeClr val="accent1">
                        <a:lumMod val="20000"/>
                        <a:lumOff val="80000"/>
                      </a:schemeClr>
                    </a:solidFill>
                  </a:tcPr>
                </a:tc>
                <a:tc>
                  <a:txBody>
                    <a:bodyPr/>
                    <a:lstStyle/>
                    <a:p>
                      <a:pPr algn="ctr"/>
                      <a:r>
                        <a:rPr kumimoji="1" lang="en-US" altLang="ja-JP" dirty="0"/>
                        <a:t>115</a:t>
                      </a:r>
                      <a:endParaRPr kumimoji="1" lang="ja-JP" altLang="en-US" dirty="0"/>
                    </a:p>
                  </a:txBody>
                  <a:tcPr anchor="ctr">
                    <a:solidFill>
                      <a:schemeClr val="accent4">
                        <a:lumMod val="20000"/>
                        <a:lumOff val="80000"/>
                      </a:schemeClr>
                    </a:solidFill>
                  </a:tcPr>
                </a:tc>
                <a:extLst>
                  <a:ext uri="{0D108BD9-81ED-4DB2-BD59-A6C34878D82A}">
                    <a16:rowId xmlns:a16="http://schemas.microsoft.com/office/drawing/2014/main" val="10002"/>
                  </a:ext>
                </a:extLst>
              </a:tr>
              <a:tr h="370840">
                <a:tc>
                  <a:txBody>
                    <a:bodyPr/>
                    <a:lstStyle/>
                    <a:p>
                      <a:pPr algn="ctr"/>
                      <a:r>
                        <a:rPr kumimoji="1" lang="en-US" altLang="ja-JP" dirty="0"/>
                        <a:t>Measured pre-stress after yoking (MPa)</a:t>
                      </a:r>
                      <a:endParaRPr kumimoji="1" lang="ja-JP" altLang="en-US" dirty="0"/>
                    </a:p>
                  </a:txBody>
                  <a:tcPr anchor="ctr">
                    <a:solidFill>
                      <a:schemeClr val="bg1"/>
                    </a:solidFill>
                  </a:tcPr>
                </a:tc>
                <a:tc>
                  <a:txBody>
                    <a:bodyPr/>
                    <a:lstStyle/>
                    <a:p>
                      <a:pPr algn="ctr"/>
                      <a:r>
                        <a:rPr kumimoji="1" lang="en-US" altLang="ja-JP" dirty="0"/>
                        <a:t>65</a:t>
                      </a:r>
                      <a:endParaRPr kumimoji="1" lang="ja-JP" altLang="en-US" dirty="0"/>
                    </a:p>
                  </a:txBody>
                  <a:tcPr anchor="ctr">
                    <a:solidFill>
                      <a:schemeClr val="bg1"/>
                    </a:solidFill>
                  </a:tcPr>
                </a:tc>
                <a:tc>
                  <a:txBody>
                    <a:bodyPr/>
                    <a:lstStyle/>
                    <a:p>
                      <a:pPr algn="ctr"/>
                      <a:r>
                        <a:rPr kumimoji="1" lang="en-US" altLang="ja-JP" dirty="0"/>
                        <a:t>100</a:t>
                      </a:r>
                      <a:endParaRPr kumimoji="1" lang="ja-JP" altLang="en-US" dirty="0"/>
                    </a:p>
                  </a:txBody>
                  <a:tcPr anchor="ctr">
                    <a:solidFill>
                      <a:schemeClr val="bg1"/>
                    </a:solidFill>
                  </a:tcPr>
                </a:tc>
                <a:tc>
                  <a:txBody>
                    <a:bodyPr/>
                    <a:lstStyle/>
                    <a:p>
                      <a:pPr algn="ctr"/>
                      <a:r>
                        <a:rPr kumimoji="1" lang="en-US" altLang="ja-JP" dirty="0"/>
                        <a:t>111</a:t>
                      </a:r>
                      <a:endParaRPr kumimoji="1" lang="ja-JP" altLang="en-US" dirty="0"/>
                    </a:p>
                  </a:txBody>
                  <a:tcPr anchor="ctr">
                    <a:solidFill>
                      <a:schemeClr val="accent1">
                        <a:lumMod val="20000"/>
                        <a:lumOff val="80000"/>
                      </a:schemeClr>
                    </a:solidFill>
                  </a:tcPr>
                </a:tc>
                <a:tc>
                  <a:txBody>
                    <a:bodyPr/>
                    <a:lstStyle/>
                    <a:p>
                      <a:pPr algn="ctr"/>
                      <a:r>
                        <a:rPr kumimoji="1" lang="en-US" altLang="ja-JP" dirty="0"/>
                        <a:t>114</a:t>
                      </a:r>
                      <a:endParaRPr kumimoji="1" lang="ja-JP" altLang="en-US" dirty="0"/>
                    </a:p>
                  </a:txBody>
                  <a:tcPr anchor="ctr">
                    <a:solidFill>
                      <a:schemeClr val="accent4">
                        <a:lumMod val="20000"/>
                        <a:lumOff val="80000"/>
                      </a:schemeClr>
                    </a:solidFill>
                  </a:tcPr>
                </a:tc>
                <a:extLst>
                  <a:ext uri="{0D108BD9-81ED-4DB2-BD59-A6C34878D82A}">
                    <a16:rowId xmlns:a16="http://schemas.microsoft.com/office/drawing/2014/main" val="10003"/>
                  </a:ext>
                </a:extLst>
              </a:tr>
            </a:tbl>
          </a:graphicData>
        </a:graphic>
      </p:graphicFrame>
      <p:grpSp>
        <p:nvGrpSpPr>
          <p:cNvPr id="25" name="図形グループ 24"/>
          <p:cNvGrpSpPr/>
          <p:nvPr/>
        </p:nvGrpSpPr>
        <p:grpSpPr>
          <a:xfrm>
            <a:off x="4732494" y="2533408"/>
            <a:ext cx="2924597" cy="1240686"/>
            <a:chOff x="5266903" y="3083657"/>
            <a:chExt cx="1788340" cy="758658"/>
          </a:xfrm>
        </p:grpSpPr>
        <p:pic>
          <p:nvPicPr>
            <p:cNvPr id="75" name="図 74">
              <a:extLst>
                <a:ext uri="{FF2B5EF4-FFF2-40B4-BE49-F238E27FC236}">
                  <a16:creationId xmlns:a16="http://schemas.microsoft.com/office/drawing/2014/main" id="{4B777DCF-1A82-D247-BED9-CCD8D3AC9A6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266903" y="3083657"/>
              <a:ext cx="1788340" cy="758658"/>
            </a:xfrm>
            <a:prstGeom prst="rect">
              <a:avLst/>
            </a:prstGeom>
          </p:spPr>
        </p:pic>
        <p:sp>
          <p:nvSpPr>
            <p:cNvPr id="76" name="円/楕円 75">
              <a:extLst>
                <a:ext uri="{FF2B5EF4-FFF2-40B4-BE49-F238E27FC236}">
                  <a16:creationId xmlns:a16="http://schemas.microsoft.com/office/drawing/2014/main" id="{9C6EAF4F-9525-BC49-AC44-B50166F80E4A}"/>
                </a:ext>
              </a:extLst>
            </p:cNvPr>
            <p:cNvSpPr/>
            <p:nvPr/>
          </p:nvSpPr>
          <p:spPr>
            <a:xfrm>
              <a:off x="5966441" y="3474900"/>
              <a:ext cx="154735" cy="154735"/>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7" name="円/楕円 76">
              <a:extLst>
                <a:ext uri="{FF2B5EF4-FFF2-40B4-BE49-F238E27FC236}">
                  <a16:creationId xmlns:a16="http://schemas.microsoft.com/office/drawing/2014/main" id="{30AB23B9-A33B-564F-82FA-F7B48E557F1B}"/>
                </a:ext>
              </a:extLst>
            </p:cNvPr>
            <p:cNvSpPr/>
            <p:nvPr/>
          </p:nvSpPr>
          <p:spPr>
            <a:xfrm>
              <a:off x="6255463" y="3474900"/>
              <a:ext cx="154735" cy="154735"/>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sp>
        <p:nvSpPr>
          <p:cNvPr id="78" name="テキスト ボックス 77"/>
          <p:cNvSpPr txBox="1"/>
          <p:nvPr/>
        </p:nvSpPr>
        <p:spPr>
          <a:xfrm>
            <a:off x="4672580" y="3666968"/>
            <a:ext cx="3044423" cy="369332"/>
          </a:xfrm>
          <a:prstGeom prst="rect">
            <a:avLst/>
          </a:prstGeom>
          <a:noFill/>
        </p:spPr>
        <p:txBody>
          <a:bodyPr wrap="none" rtlCol="0">
            <a:spAutoFit/>
          </a:bodyPr>
          <a:lstStyle/>
          <a:p>
            <a:r>
              <a:rPr kumimoji="1" lang="en-US" altLang="ja-JP" dirty="0"/>
              <a:t>Strain gauges </a:t>
            </a:r>
            <a:r>
              <a:rPr kumimoji="1" lang="en-US" altLang="ja-JP"/>
              <a:t>on collar pole</a:t>
            </a:r>
            <a:endParaRPr kumimoji="1" lang="ja-JP" altLang="en-US" dirty="0"/>
          </a:p>
        </p:txBody>
      </p:sp>
      <p:sp>
        <p:nvSpPr>
          <p:cNvPr id="79" name="テキスト ボックス 78"/>
          <p:cNvSpPr txBox="1"/>
          <p:nvPr/>
        </p:nvSpPr>
        <p:spPr>
          <a:xfrm>
            <a:off x="1854200" y="-749300"/>
            <a:ext cx="184731" cy="369332"/>
          </a:xfrm>
          <a:prstGeom prst="rect">
            <a:avLst/>
          </a:prstGeom>
          <a:noFill/>
        </p:spPr>
        <p:txBody>
          <a:bodyPr wrap="none" rtlCol="0">
            <a:spAutoFit/>
          </a:bodyPr>
          <a:lstStyle/>
          <a:p>
            <a:endParaRPr kumimoji="1" lang="ja-JP" altLang="en-US" dirty="0"/>
          </a:p>
        </p:txBody>
      </p:sp>
      <p:sp>
        <p:nvSpPr>
          <p:cNvPr id="82" name="テキスト ボックス 81"/>
          <p:cNvSpPr txBox="1"/>
          <p:nvPr/>
        </p:nvSpPr>
        <p:spPr>
          <a:xfrm>
            <a:off x="2767352" y="3932807"/>
            <a:ext cx="3694281" cy="369332"/>
          </a:xfrm>
          <a:prstGeom prst="rect">
            <a:avLst/>
          </a:prstGeom>
          <a:noFill/>
        </p:spPr>
        <p:txBody>
          <a:bodyPr wrap="none" rtlCol="0">
            <a:spAutoFit/>
          </a:bodyPr>
          <a:lstStyle/>
          <a:p>
            <a:r>
              <a:rPr kumimoji="1" lang="en-US" altLang="ja-JP" dirty="0"/>
              <a:t>GFRP oversize and </a:t>
            </a:r>
            <a:r>
              <a:rPr kumimoji="1" lang="en-US" altLang="ja-JP"/>
              <a:t>coil pre-stress</a:t>
            </a:r>
            <a:endParaRPr kumimoji="1" lang="ja-JP" altLang="en-US" dirty="0"/>
          </a:p>
        </p:txBody>
      </p:sp>
      <p:sp>
        <p:nvSpPr>
          <p:cNvPr id="3" name="フッター プレースホルダー 2"/>
          <p:cNvSpPr>
            <a:spLocks noGrp="1"/>
          </p:cNvSpPr>
          <p:nvPr>
            <p:ph type="ftr" sz="quarter" idx="11"/>
          </p:nvPr>
        </p:nvSpPr>
        <p:spPr/>
        <p:txBody>
          <a:bodyPr/>
          <a:lstStyle/>
          <a:p>
            <a:r>
              <a:rPr lang="en-US" noProof="0"/>
              <a:t>D1 Update, T. Nakamoto, KEK</a:t>
            </a:r>
            <a:endParaRPr lang="en-GB" noProof="0"/>
          </a:p>
        </p:txBody>
      </p:sp>
      <p:sp>
        <p:nvSpPr>
          <p:cNvPr id="81" name="テキスト ボックス 80"/>
          <p:cNvSpPr txBox="1"/>
          <p:nvPr/>
        </p:nvSpPr>
        <p:spPr>
          <a:xfrm>
            <a:off x="1229808" y="6327923"/>
            <a:ext cx="7302192" cy="400110"/>
          </a:xfrm>
          <a:prstGeom prst="rect">
            <a:avLst/>
          </a:prstGeom>
          <a:solidFill>
            <a:schemeClr val="bg1"/>
          </a:solidFill>
        </p:spPr>
        <p:txBody>
          <a:bodyPr wrap="none" rtlCol="0">
            <a:spAutoFit/>
          </a:bodyPr>
          <a:lstStyle/>
          <a:p>
            <a:r>
              <a:rPr kumimoji="1" lang="en-US" altLang="ja-JP" sz="2000" dirty="0">
                <a:solidFill>
                  <a:srgbClr val="FF0000"/>
                </a:solidFill>
              </a:rPr>
              <a:t>Wedge design same as MBXFS2, Similar measured pre-stress</a:t>
            </a:r>
            <a:endParaRPr kumimoji="1" lang="ja-JP" altLang="en-US" sz="2000" dirty="0">
              <a:solidFill>
                <a:srgbClr val="FF0000"/>
              </a:solidFill>
            </a:endParaRPr>
          </a:p>
        </p:txBody>
      </p:sp>
      <p:sp>
        <p:nvSpPr>
          <p:cNvPr id="4" name="スライド番号プレースホルダー 3"/>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486509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角丸四角形 72"/>
          <p:cNvSpPr/>
          <p:nvPr/>
        </p:nvSpPr>
        <p:spPr>
          <a:xfrm>
            <a:off x="0" y="754777"/>
            <a:ext cx="2460441" cy="2555184"/>
          </a:xfrm>
          <a:prstGeom prst="roundRect">
            <a:avLst>
              <a:gd name="adj" fmla="val 7376"/>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E379D462-FEF2-F648-9560-39C3DCEFFDF2}"/>
              </a:ext>
            </a:extLst>
          </p:cNvPr>
          <p:cNvSpPr>
            <a:spLocks noGrp="1"/>
          </p:cNvSpPr>
          <p:nvPr>
            <p:ph type="title"/>
          </p:nvPr>
        </p:nvSpPr>
        <p:spPr>
          <a:xfrm>
            <a:off x="612000" y="-124503"/>
            <a:ext cx="8434800" cy="720000"/>
          </a:xfrm>
        </p:spPr>
        <p:txBody>
          <a:bodyPr/>
          <a:lstStyle/>
          <a:p>
            <a:r>
              <a:rPr lang="en-US" altLang="ja-JP" dirty="0"/>
              <a:t>M</a:t>
            </a:r>
            <a:r>
              <a:rPr kumimoji="1" lang="en-US" altLang="ja-JP" dirty="0"/>
              <a:t>echanical support </a:t>
            </a:r>
            <a:r>
              <a:rPr lang="en-US" altLang="ja-JP" dirty="0"/>
              <a:t>at</a:t>
            </a:r>
            <a:r>
              <a:rPr kumimoji="1" lang="en-US" altLang="ja-JP" dirty="0"/>
              <a:t> coil end</a:t>
            </a:r>
            <a:endParaRPr kumimoji="1" lang="ja-JP" altLang="en-US" dirty="0"/>
          </a:p>
        </p:txBody>
      </p:sp>
      <p:grpSp>
        <p:nvGrpSpPr>
          <p:cNvPr id="26" name="図形グループ 48">
            <a:extLst>
              <a:ext uri="{FF2B5EF4-FFF2-40B4-BE49-F238E27FC236}">
                <a16:creationId xmlns:a16="http://schemas.microsoft.com/office/drawing/2014/main" id="{94F1C188-B1B9-3D4C-B031-9E96414DD766}"/>
              </a:ext>
            </a:extLst>
          </p:cNvPr>
          <p:cNvGrpSpPr/>
          <p:nvPr/>
        </p:nvGrpSpPr>
        <p:grpSpPr>
          <a:xfrm>
            <a:off x="2433001" y="312172"/>
            <a:ext cx="3851379" cy="1983787"/>
            <a:chOff x="4269855" y="696533"/>
            <a:chExt cx="4939158" cy="2544086"/>
          </a:xfrm>
        </p:grpSpPr>
        <p:grpSp>
          <p:nvGrpSpPr>
            <p:cNvPr id="27" name="図形グループ 24">
              <a:extLst>
                <a:ext uri="{FF2B5EF4-FFF2-40B4-BE49-F238E27FC236}">
                  <a16:creationId xmlns:a16="http://schemas.microsoft.com/office/drawing/2014/main" id="{3EE851B2-EC05-3240-A91D-85ADE10C480D}"/>
                </a:ext>
              </a:extLst>
            </p:cNvPr>
            <p:cNvGrpSpPr/>
            <p:nvPr/>
          </p:nvGrpSpPr>
          <p:grpSpPr>
            <a:xfrm>
              <a:off x="4269855" y="1070689"/>
              <a:ext cx="4939158" cy="2169930"/>
              <a:chOff x="4204842" y="967617"/>
              <a:chExt cx="4939158" cy="2169930"/>
            </a:xfrm>
          </p:grpSpPr>
          <p:pic>
            <p:nvPicPr>
              <p:cNvPr id="41" name="図 40">
                <a:extLst>
                  <a:ext uri="{FF2B5EF4-FFF2-40B4-BE49-F238E27FC236}">
                    <a16:creationId xmlns:a16="http://schemas.microsoft.com/office/drawing/2014/main" id="{18B8812E-EFE8-B548-B3A7-15FC443B6A39}"/>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9594" t="24963" r="22686" b="20181"/>
              <a:stretch/>
            </p:blipFill>
            <p:spPr>
              <a:xfrm flipH="1">
                <a:off x="4232904" y="967617"/>
                <a:ext cx="4911096" cy="2169930"/>
              </a:xfrm>
              <a:prstGeom prst="rect">
                <a:avLst/>
              </a:prstGeom>
            </p:spPr>
          </p:pic>
          <p:sp>
            <p:nvSpPr>
              <p:cNvPr id="42" name="テキスト ボックス 41">
                <a:extLst>
                  <a:ext uri="{FF2B5EF4-FFF2-40B4-BE49-F238E27FC236}">
                    <a16:creationId xmlns:a16="http://schemas.microsoft.com/office/drawing/2014/main" id="{100C0FB1-7ADD-5C4E-B9AD-569C766FC7A8}"/>
                  </a:ext>
                </a:extLst>
              </p:cNvPr>
              <p:cNvSpPr txBox="1"/>
              <p:nvPr/>
            </p:nvSpPr>
            <p:spPr>
              <a:xfrm>
                <a:off x="8251029" y="1879858"/>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RE1</a:t>
                </a:r>
                <a:endParaRPr kumimoji="1" lang="ja-JP" altLang="en-US" sz="1400" dirty="0">
                  <a:solidFill>
                    <a:srgbClr val="FF0000"/>
                  </a:solidFill>
                  <a:latin typeface="Arial" charset="0"/>
                  <a:ea typeface="Arial" charset="0"/>
                  <a:cs typeface="Arial" charset="0"/>
                </a:endParaRPr>
              </a:p>
            </p:txBody>
          </p:sp>
          <p:sp>
            <p:nvSpPr>
              <p:cNvPr id="43" name="テキスト ボックス 42">
                <a:extLst>
                  <a:ext uri="{FF2B5EF4-FFF2-40B4-BE49-F238E27FC236}">
                    <a16:creationId xmlns:a16="http://schemas.microsoft.com/office/drawing/2014/main" id="{CD119B8A-6782-744E-8CA9-BACD2F0F6B8D}"/>
                  </a:ext>
                </a:extLst>
              </p:cNvPr>
              <p:cNvSpPr txBox="1"/>
              <p:nvPr/>
            </p:nvSpPr>
            <p:spPr>
              <a:xfrm>
                <a:off x="7594438" y="1774433"/>
                <a:ext cx="534121" cy="307777"/>
              </a:xfrm>
              <a:prstGeom prst="rect">
                <a:avLst/>
              </a:prstGeom>
              <a:noFill/>
            </p:spPr>
            <p:txBody>
              <a:bodyPr wrap="none" rtlCol="0">
                <a:spAutoFit/>
              </a:bodyPr>
              <a:lstStyle/>
              <a:p>
                <a:r>
                  <a:rPr kumimoji="1" lang="en-US" altLang="ja-JP" sz="1400" dirty="0">
                    <a:latin typeface="Arial" charset="0"/>
                    <a:ea typeface="Arial" charset="0"/>
                    <a:cs typeface="Arial" charset="0"/>
                  </a:rPr>
                  <a:t>RE2</a:t>
                </a:r>
                <a:endParaRPr kumimoji="1" lang="ja-JP" altLang="en-US" sz="1400" dirty="0">
                  <a:latin typeface="Arial" charset="0"/>
                  <a:ea typeface="Arial" charset="0"/>
                  <a:cs typeface="Arial" charset="0"/>
                </a:endParaRPr>
              </a:p>
            </p:txBody>
          </p:sp>
          <p:sp>
            <p:nvSpPr>
              <p:cNvPr id="44" name="テキスト ボックス 43">
                <a:extLst>
                  <a:ext uri="{FF2B5EF4-FFF2-40B4-BE49-F238E27FC236}">
                    <a16:creationId xmlns:a16="http://schemas.microsoft.com/office/drawing/2014/main" id="{B298CEBF-7817-A744-A3A1-605D9B6493B8}"/>
                  </a:ext>
                </a:extLst>
              </p:cNvPr>
              <p:cNvSpPr txBox="1"/>
              <p:nvPr/>
            </p:nvSpPr>
            <p:spPr>
              <a:xfrm>
                <a:off x="7345974" y="2015594"/>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RE3</a:t>
                </a:r>
                <a:endParaRPr kumimoji="1" lang="ja-JP" altLang="en-US" sz="1400" dirty="0">
                  <a:solidFill>
                    <a:srgbClr val="FF0000"/>
                  </a:solidFill>
                  <a:latin typeface="Arial" charset="0"/>
                  <a:ea typeface="Arial" charset="0"/>
                  <a:cs typeface="Arial" charset="0"/>
                </a:endParaRPr>
              </a:p>
            </p:txBody>
          </p:sp>
          <p:sp>
            <p:nvSpPr>
              <p:cNvPr id="45" name="テキスト ボックス 44">
                <a:extLst>
                  <a:ext uri="{FF2B5EF4-FFF2-40B4-BE49-F238E27FC236}">
                    <a16:creationId xmlns:a16="http://schemas.microsoft.com/office/drawing/2014/main" id="{DB2BBE10-B104-744D-8132-68008E51A6BB}"/>
                  </a:ext>
                </a:extLst>
              </p:cNvPr>
              <p:cNvSpPr txBox="1"/>
              <p:nvPr/>
            </p:nvSpPr>
            <p:spPr>
              <a:xfrm>
                <a:off x="7007443" y="1774433"/>
                <a:ext cx="534121" cy="307777"/>
              </a:xfrm>
              <a:prstGeom prst="rect">
                <a:avLst/>
              </a:prstGeom>
              <a:noFill/>
            </p:spPr>
            <p:txBody>
              <a:bodyPr wrap="none" rtlCol="0">
                <a:spAutoFit/>
              </a:bodyPr>
              <a:lstStyle/>
              <a:p>
                <a:r>
                  <a:rPr kumimoji="1" lang="en-US" altLang="ja-JP" sz="1400" dirty="0">
                    <a:latin typeface="Arial" charset="0"/>
                    <a:ea typeface="Arial" charset="0"/>
                    <a:cs typeface="Arial" charset="0"/>
                  </a:rPr>
                  <a:t>RE4</a:t>
                </a:r>
                <a:endParaRPr kumimoji="1" lang="ja-JP" altLang="en-US" sz="1400" dirty="0">
                  <a:latin typeface="Arial" charset="0"/>
                  <a:ea typeface="Arial" charset="0"/>
                  <a:cs typeface="Arial" charset="0"/>
                </a:endParaRPr>
              </a:p>
            </p:txBody>
          </p:sp>
          <p:sp>
            <p:nvSpPr>
              <p:cNvPr id="46" name="テキスト ボックス 45">
                <a:extLst>
                  <a:ext uri="{FF2B5EF4-FFF2-40B4-BE49-F238E27FC236}">
                    <a16:creationId xmlns:a16="http://schemas.microsoft.com/office/drawing/2014/main" id="{DA3B6B37-A91B-2F4C-8297-152FB146849D}"/>
                  </a:ext>
                </a:extLst>
              </p:cNvPr>
              <p:cNvSpPr txBox="1"/>
              <p:nvPr/>
            </p:nvSpPr>
            <p:spPr>
              <a:xfrm>
                <a:off x="6699117" y="2044170"/>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RE5</a:t>
                </a:r>
                <a:endParaRPr kumimoji="1" lang="ja-JP" altLang="en-US" sz="1400" dirty="0">
                  <a:solidFill>
                    <a:srgbClr val="FF0000"/>
                  </a:solidFill>
                  <a:latin typeface="Arial" charset="0"/>
                  <a:ea typeface="Arial" charset="0"/>
                  <a:cs typeface="Arial" charset="0"/>
                </a:endParaRPr>
              </a:p>
            </p:txBody>
          </p:sp>
          <p:sp>
            <p:nvSpPr>
              <p:cNvPr id="47" name="テキスト ボックス 46">
                <a:extLst>
                  <a:ext uri="{FF2B5EF4-FFF2-40B4-BE49-F238E27FC236}">
                    <a16:creationId xmlns:a16="http://schemas.microsoft.com/office/drawing/2014/main" id="{0C4D5B01-D69C-764A-820A-DF74C50F959D}"/>
                  </a:ext>
                </a:extLst>
              </p:cNvPr>
              <p:cNvSpPr txBox="1"/>
              <p:nvPr/>
            </p:nvSpPr>
            <p:spPr>
              <a:xfrm>
                <a:off x="6345665" y="1774433"/>
                <a:ext cx="534121" cy="307777"/>
              </a:xfrm>
              <a:prstGeom prst="rect">
                <a:avLst/>
              </a:prstGeom>
              <a:noFill/>
            </p:spPr>
            <p:txBody>
              <a:bodyPr wrap="none" rtlCol="0">
                <a:spAutoFit/>
              </a:bodyPr>
              <a:lstStyle/>
              <a:p>
                <a:r>
                  <a:rPr kumimoji="1" lang="en-US" altLang="ja-JP" sz="1400" dirty="0">
                    <a:latin typeface="Arial" charset="0"/>
                    <a:ea typeface="Arial" charset="0"/>
                    <a:cs typeface="Arial" charset="0"/>
                  </a:rPr>
                  <a:t>RE6</a:t>
                </a:r>
                <a:endParaRPr kumimoji="1" lang="ja-JP" altLang="en-US" sz="1400" dirty="0">
                  <a:latin typeface="Arial" charset="0"/>
                  <a:ea typeface="Arial" charset="0"/>
                  <a:cs typeface="Arial" charset="0"/>
                </a:endParaRPr>
              </a:p>
            </p:txBody>
          </p:sp>
          <p:sp>
            <p:nvSpPr>
              <p:cNvPr id="48" name="テキスト ボックス 47">
                <a:extLst>
                  <a:ext uri="{FF2B5EF4-FFF2-40B4-BE49-F238E27FC236}">
                    <a16:creationId xmlns:a16="http://schemas.microsoft.com/office/drawing/2014/main" id="{49DFE62A-D6C1-5142-8DD7-9A5C2567EC1F}"/>
                  </a:ext>
                </a:extLst>
              </p:cNvPr>
              <p:cNvSpPr txBox="1"/>
              <p:nvPr/>
            </p:nvSpPr>
            <p:spPr>
              <a:xfrm>
                <a:off x="5727384" y="1879858"/>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RE7</a:t>
                </a:r>
                <a:endParaRPr kumimoji="1" lang="ja-JP" altLang="en-US" sz="1400" dirty="0">
                  <a:solidFill>
                    <a:srgbClr val="FF0000"/>
                  </a:solidFill>
                  <a:latin typeface="Arial" charset="0"/>
                  <a:ea typeface="Arial" charset="0"/>
                  <a:cs typeface="Arial" charset="0"/>
                </a:endParaRPr>
              </a:p>
            </p:txBody>
          </p:sp>
          <p:sp>
            <p:nvSpPr>
              <p:cNvPr id="49" name="テキスト ボックス 48">
                <a:extLst>
                  <a:ext uri="{FF2B5EF4-FFF2-40B4-BE49-F238E27FC236}">
                    <a16:creationId xmlns:a16="http://schemas.microsoft.com/office/drawing/2014/main" id="{1EECAC49-7887-CC44-812B-B6D9646BADAD}"/>
                  </a:ext>
                </a:extLst>
              </p:cNvPr>
              <p:cNvSpPr txBox="1"/>
              <p:nvPr/>
            </p:nvSpPr>
            <p:spPr>
              <a:xfrm>
                <a:off x="4864627" y="1879858"/>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RE8</a:t>
                </a:r>
                <a:endParaRPr kumimoji="1" lang="ja-JP" altLang="en-US" sz="1400" dirty="0">
                  <a:solidFill>
                    <a:srgbClr val="FF0000"/>
                  </a:solidFill>
                  <a:latin typeface="Arial" charset="0"/>
                  <a:ea typeface="Arial" charset="0"/>
                  <a:cs typeface="Arial" charset="0"/>
                </a:endParaRPr>
              </a:p>
            </p:txBody>
          </p:sp>
          <p:sp>
            <p:nvSpPr>
              <p:cNvPr id="50" name="テキスト ボックス 49">
                <a:extLst>
                  <a:ext uri="{FF2B5EF4-FFF2-40B4-BE49-F238E27FC236}">
                    <a16:creationId xmlns:a16="http://schemas.microsoft.com/office/drawing/2014/main" id="{4C341A79-2B25-A640-97E5-3C046D9A9C88}"/>
                  </a:ext>
                </a:extLst>
              </p:cNvPr>
              <p:cNvSpPr txBox="1"/>
              <p:nvPr/>
            </p:nvSpPr>
            <p:spPr>
              <a:xfrm>
                <a:off x="4204842" y="1879858"/>
                <a:ext cx="534121" cy="307777"/>
              </a:xfrm>
              <a:prstGeom prst="rect">
                <a:avLst/>
              </a:prstGeom>
              <a:noFill/>
            </p:spPr>
            <p:txBody>
              <a:bodyPr wrap="none" rtlCol="0">
                <a:spAutoFit/>
              </a:bodyPr>
              <a:lstStyle/>
              <a:p>
                <a:r>
                  <a:rPr kumimoji="1" lang="en-US" altLang="ja-JP" sz="1400" dirty="0">
                    <a:solidFill>
                      <a:srgbClr val="FF0000"/>
                    </a:solidFill>
                    <a:latin typeface="Arial" charset="0"/>
                    <a:ea typeface="Arial" charset="0"/>
                    <a:cs typeface="Arial" charset="0"/>
                  </a:rPr>
                  <a:t>RE9</a:t>
                </a:r>
                <a:endParaRPr kumimoji="1" lang="ja-JP" altLang="en-US" sz="1400" dirty="0">
                  <a:solidFill>
                    <a:srgbClr val="FF0000"/>
                  </a:solidFill>
                  <a:latin typeface="Arial" charset="0"/>
                  <a:ea typeface="Arial" charset="0"/>
                  <a:cs typeface="Arial" charset="0"/>
                </a:endParaRPr>
              </a:p>
            </p:txBody>
          </p:sp>
        </p:grpSp>
        <p:sp>
          <p:nvSpPr>
            <p:cNvPr id="28" name="フリーフォーム 27">
              <a:extLst>
                <a:ext uri="{FF2B5EF4-FFF2-40B4-BE49-F238E27FC236}">
                  <a16:creationId xmlns:a16="http://schemas.microsoft.com/office/drawing/2014/main" id="{760882C1-7BC0-574A-943D-25DA52C33E5E}"/>
                </a:ext>
              </a:extLst>
            </p:cNvPr>
            <p:cNvSpPr/>
            <p:nvPr/>
          </p:nvSpPr>
          <p:spPr>
            <a:xfrm>
              <a:off x="5669693" y="1182712"/>
              <a:ext cx="2652186" cy="939703"/>
            </a:xfrm>
            <a:custGeom>
              <a:avLst/>
              <a:gdLst>
                <a:gd name="connsiteX0" fmla="*/ 1265 w 2652186"/>
                <a:gd name="connsiteY0" fmla="*/ 939703 h 939703"/>
                <a:gd name="connsiteX1" fmla="*/ 18043 w 2652186"/>
                <a:gd name="connsiteY1" fmla="*/ 813868 h 939703"/>
                <a:gd name="connsiteX2" fmla="*/ 127100 w 2652186"/>
                <a:gd name="connsiteY2" fmla="*/ 562198 h 939703"/>
                <a:gd name="connsiteX3" fmla="*/ 403936 w 2652186"/>
                <a:gd name="connsiteY3" fmla="*/ 335695 h 939703"/>
                <a:gd name="connsiteX4" fmla="*/ 705940 w 2652186"/>
                <a:gd name="connsiteY4" fmla="*/ 201471 h 939703"/>
                <a:gd name="connsiteX5" fmla="*/ 1318336 w 2652186"/>
                <a:gd name="connsiteY5" fmla="*/ 50470 h 939703"/>
                <a:gd name="connsiteX6" fmla="*/ 1830065 w 2652186"/>
                <a:gd name="connsiteY6" fmla="*/ 16914 h 939703"/>
                <a:gd name="connsiteX7" fmla="*/ 2316626 w 2652186"/>
                <a:gd name="connsiteY7" fmla="*/ 136 h 939703"/>
                <a:gd name="connsiteX8" fmla="*/ 2652186 w 2652186"/>
                <a:gd name="connsiteY8" fmla="*/ 8525 h 93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2186" h="939703">
                  <a:moveTo>
                    <a:pt x="1265" y="939703"/>
                  </a:moveTo>
                  <a:cubicBezTo>
                    <a:pt x="-833" y="908244"/>
                    <a:pt x="-2930" y="876786"/>
                    <a:pt x="18043" y="813868"/>
                  </a:cubicBezTo>
                  <a:cubicBezTo>
                    <a:pt x="39016" y="750950"/>
                    <a:pt x="62785" y="641893"/>
                    <a:pt x="127100" y="562198"/>
                  </a:cubicBezTo>
                  <a:cubicBezTo>
                    <a:pt x="191415" y="482503"/>
                    <a:pt x="307463" y="395816"/>
                    <a:pt x="403936" y="335695"/>
                  </a:cubicBezTo>
                  <a:cubicBezTo>
                    <a:pt x="500409" y="275574"/>
                    <a:pt x="553540" y="249009"/>
                    <a:pt x="705940" y="201471"/>
                  </a:cubicBezTo>
                  <a:cubicBezTo>
                    <a:pt x="858340" y="153933"/>
                    <a:pt x="1130982" y="81229"/>
                    <a:pt x="1318336" y="50470"/>
                  </a:cubicBezTo>
                  <a:cubicBezTo>
                    <a:pt x="1505690" y="19711"/>
                    <a:pt x="1663683" y="25303"/>
                    <a:pt x="1830065" y="16914"/>
                  </a:cubicBezTo>
                  <a:cubicBezTo>
                    <a:pt x="1996447" y="8525"/>
                    <a:pt x="2179606" y="1534"/>
                    <a:pt x="2316626" y="136"/>
                  </a:cubicBezTo>
                  <a:cubicBezTo>
                    <a:pt x="2453646" y="-1262"/>
                    <a:pt x="2652186" y="8525"/>
                    <a:pt x="2652186" y="8525"/>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9" name="フリーフォーム 28">
              <a:extLst>
                <a:ext uri="{FF2B5EF4-FFF2-40B4-BE49-F238E27FC236}">
                  <a16:creationId xmlns:a16="http://schemas.microsoft.com/office/drawing/2014/main" id="{895C89CB-B9F3-E14A-91AD-6F772BA24704}"/>
                </a:ext>
              </a:extLst>
            </p:cNvPr>
            <p:cNvSpPr/>
            <p:nvPr/>
          </p:nvSpPr>
          <p:spPr>
            <a:xfrm>
              <a:off x="5669875" y="1124125"/>
              <a:ext cx="2660393" cy="973123"/>
            </a:xfrm>
            <a:custGeom>
              <a:avLst/>
              <a:gdLst>
                <a:gd name="connsiteX0" fmla="*/ 1083 w 2660393"/>
                <a:gd name="connsiteY0" fmla="*/ 973123 h 973123"/>
                <a:gd name="connsiteX1" fmla="*/ 26250 w 2660393"/>
                <a:gd name="connsiteY1" fmla="*/ 721453 h 973123"/>
                <a:gd name="connsiteX2" fmla="*/ 177252 w 2660393"/>
                <a:gd name="connsiteY2" fmla="*/ 503339 h 973123"/>
                <a:gd name="connsiteX3" fmla="*/ 470866 w 2660393"/>
                <a:gd name="connsiteY3" fmla="*/ 302003 h 973123"/>
                <a:gd name="connsiteX4" fmla="*/ 848371 w 2660393"/>
                <a:gd name="connsiteY4" fmla="*/ 151002 h 973123"/>
                <a:gd name="connsiteX5" fmla="*/ 1477545 w 2660393"/>
                <a:gd name="connsiteY5" fmla="*/ 41945 h 973123"/>
                <a:gd name="connsiteX6" fmla="*/ 2173831 w 2660393"/>
                <a:gd name="connsiteY6" fmla="*/ 8389 h 973123"/>
                <a:gd name="connsiteX7" fmla="*/ 2660393 w 2660393"/>
                <a:gd name="connsiteY7" fmla="*/ 0 h 97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0393" h="973123">
                  <a:moveTo>
                    <a:pt x="1083" y="973123"/>
                  </a:moveTo>
                  <a:cubicBezTo>
                    <a:pt x="-1015" y="886436"/>
                    <a:pt x="-3112" y="799750"/>
                    <a:pt x="26250" y="721453"/>
                  </a:cubicBezTo>
                  <a:cubicBezTo>
                    <a:pt x="55612" y="643156"/>
                    <a:pt x="103149" y="573247"/>
                    <a:pt x="177252" y="503339"/>
                  </a:cubicBezTo>
                  <a:cubicBezTo>
                    <a:pt x="251355" y="433431"/>
                    <a:pt x="359013" y="360726"/>
                    <a:pt x="470866" y="302003"/>
                  </a:cubicBezTo>
                  <a:cubicBezTo>
                    <a:pt x="582719" y="243280"/>
                    <a:pt x="680591" y="194345"/>
                    <a:pt x="848371" y="151002"/>
                  </a:cubicBezTo>
                  <a:cubicBezTo>
                    <a:pt x="1016151" y="107659"/>
                    <a:pt x="1256635" y="65714"/>
                    <a:pt x="1477545" y="41945"/>
                  </a:cubicBezTo>
                  <a:cubicBezTo>
                    <a:pt x="1698455" y="18176"/>
                    <a:pt x="1976690" y="15380"/>
                    <a:pt x="2173831" y="8389"/>
                  </a:cubicBezTo>
                  <a:cubicBezTo>
                    <a:pt x="2370972" y="1398"/>
                    <a:pt x="2660393" y="0"/>
                    <a:pt x="2660393"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0" name="下矢印 29">
              <a:extLst>
                <a:ext uri="{FF2B5EF4-FFF2-40B4-BE49-F238E27FC236}">
                  <a16:creationId xmlns:a16="http://schemas.microsoft.com/office/drawing/2014/main" id="{94FDC66F-B4B3-974B-8C49-CEEFB6B173DF}"/>
                </a:ext>
              </a:extLst>
            </p:cNvPr>
            <p:cNvSpPr/>
            <p:nvPr/>
          </p:nvSpPr>
          <p:spPr>
            <a:xfrm flipV="1">
              <a:off x="8027046" y="1029309"/>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6B606789-4C4A-C240-9461-A301A7128A97}"/>
                </a:ext>
              </a:extLst>
            </p:cNvPr>
            <p:cNvSpPr txBox="1"/>
            <p:nvPr/>
          </p:nvSpPr>
          <p:spPr>
            <a:xfrm>
              <a:off x="7298251" y="696533"/>
              <a:ext cx="1095172" cy="369332"/>
            </a:xfrm>
            <a:prstGeom prst="rect">
              <a:avLst/>
            </a:prstGeom>
            <a:noFill/>
          </p:spPr>
          <p:txBody>
            <a:bodyPr wrap="none" rtlCol="0">
              <a:spAutoFit/>
            </a:bodyPr>
            <a:lstStyle/>
            <a:p>
              <a:r>
                <a:rPr kumimoji="1" lang="en-US" altLang="ja-JP" dirty="0">
                  <a:solidFill>
                    <a:srgbClr val="FF0000"/>
                  </a:solidFill>
                </a:rPr>
                <a:t>Oversize</a:t>
              </a:r>
              <a:endParaRPr kumimoji="1" lang="ja-JP" altLang="en-US" dirty="0">
                <a:solidFill>
                  <a:srgbClr val="FF0000"/>
                </a:solidFill>
              </a:endParaRPr>
            </a:p>
          </p:txBody>
        </p:sp>
        <p:sp>
          <p:nvSpPr>
            <p:cNvPr id="32" name="フリーフォーム 31">
              <a:extLst>
                <a:ext uri="{FF2B5EF4-FFF2-40B4-BE49-F238E27FC236}">
                  <a16:creationId xmlns:a16="http://schemas.microsoft.com/office/drawing/2014/main" id="{B961DD3E-4B1A-A545-AFB8-CC992553E66A}"/>
                </a:ext>
              </a:extLst>
            </p:cNvPr>
            <p:cNvSpPr/>
            <p:nvPr/>
          </p:nvSpPr>
          <p:spPr>
            <a:xfrm flipV="1">
              <a:off x="5665382" y="2109948"/>
              <a:ext cx="2652186" cy="939703"/>
            </a:xfrm>
            <a:custGeom>
              <a:avLst/>
              <a:gdLst>
                <a:gd name="connsiteX0" fmla="*/ 1265 w 2652186"/>
                <a:gd name="connsiteY0" fmla="*/ 939703 h 939703"/>
                <a:gd name="connsiteX1" fmla="*/ 18043 w 2652186"/>
                <a:gd name="connsiteY1" fmla="*/ 813868 h 939703"/>
                <a:gd name="connsiteX2" fmla="*/ 127100 w 2652186"/>
                <a:gd name="connsiteY2" fmla="*/ 562198 h 939703"/>
                <a:gd name="connsiteX3" fmla="*/ 403936 w 2652186"/>
                <a:gd name="connsiteY3" fmla="*/ 335695 h 939703"/>
                <a:gd name="connsiteX4" fmla="*/ 705940 w 2652186"/>
                <a:gd name="connsiteY4" fmla="*/ 201471 h 939703"/>
                <a:gd name="connsiteX5" fmla="*/ 1318336 w 2652186"/>
                <a:gd name="connsiteY5" fmla="*/ 50470 h 939703"/>
                <a:gd name="connsiteX6" fmla="*/ 1830065 w 2652186"/>
                <a:gd name="connsiteY6" fmla="*/ 16914 h 939703"/>
                <a:gd name="connsiteX7" fmla="*/ 2316626 w 2652186"/>
                <a:gd name="connsiteY7" fmla="*/ 136 h 939703"/>
                <a:gd name="connsiteX8" fmla="*/ 2652186 w 2652186"/>
                <a:gd name="connsiteY8" fmla="*/ 8525 h 93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52186" h="939703">
                  <a:moveTo>
                    <a:pt x="1265" y="939703"/>
                  </a:moveTo>
                  <a:cubicBezTo>
                    <a:pt x="-833" y="908244"/>
                    <a:pt x="-2930" y="876786"/>
                    <a:pt x="18043" y="813868"/>
                  </a:cubicBezTo>
                  <a:cubicBezTo>
                    <a:pt x="39016" y="750950"/>
                    <a:pt x="62785" y="641893"/>
                    <a:pt x="127100" y="562198"/>
                  </a:cubicBezTo>
                  <a:cubicBezTo>
                    <a:pt x="191415" y="482503"/>
                    <a:pt x="307463" y="395816"/>
                    <a:pt x="403936" y="335695"/>
                  </a:cubicBezTo>
                  <a:cubicBezTo>
                    <a:pt x="500409" y="275574"/>
                    <a:pt x="553540" y="249009"/>
                    <a:pt x="705940" y="201471"/>
                  </a:cubicBezTo>
                  <a:cubicBezTo>
                    <a:pt x="858340" y="153933"/>
                    <a:pt x="1130982" y="81229"/>
                    <a:pt x="1318336" y="50470"/>
                  </a:cubicBezTo>
                  <a:cubicBezTo>
                    <a:pt x="1505690" y="19711"/>
                    <a:pt x="1663683" y="25303"/>
                    <a:pt x="1830065" y="16914"/>
                  </a:cubicBezTo>
                  <a:cubicBezTo>
                    <a:pt x="1996447" y="8525"/>
                    <a:pt x="2179606" y="1534"/>
                    <a:pt x="2316626" y="136"/>
                  </a:cubicBezTo>
                  <a:cubicBezTo>
                    <a:pt x="2453646" y="-1262"/>
                    <a:pt x="2652186" y="8525"/>
                    <a:pt x="2652186" y="8525"/>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3" name="フリーフォーム 32">
              <a:extLst>
                <a:ext uri="{FF2B5EF4-FFF2-40B4-BE49-F238E27FC236}">
                  <a16:creationId xmlns:a16="http://schemas.microsoft.com/office/drawing/2014/main" id="{C4F6BEF4-F6D8-624C-9D3C-C30DAAEE8FBA}"/>
                </a:ext>
              </a:extLst>
            </p:cNvPr>
            <p:cNvSpPr/>
            <p:nvPr/>
          </p:nvSpPr>
          <p:spPr>
            <a:xfrm flipV="1">
              <a:off x="5669875" y="2152357"/>
              <a:ext cx="2660393" cy="973123"/>
            </a:xfrm>
            <a:custGeom>
              <a:avLst/>
              <a:gdLst>
                <a:gd name="connsiteX0" fmla="*/ 1083 w 2660393"/>
                <a:gd name="connsiteY0" fmla="*/ 973123 h 973123"/>
                <a:gd name="connsiteX1" fmla="*/ 26250 w 2660393"/>
                <a:gd name="connsiteY1" fmla="*/ 721453 h 973123"/>
                <a:gd name="connsiteX2" fmla="*/ 177252 w 2660393"/>
                <a:gd name="connsiteY2" fmla="*/ 503339 h 973123"/>
                <a:gd name="connsiteX3" fmla="*/ 470866 w 2660393"/>
                <a:gd name="connsiteY3" fmla="*/ 302003 h 973123"/>
                <a:gd name="connsiteX4" fmla="*/ 848371 w 2660393"/>
                <a:gd name="connsiteY4" fmla="*/ 151002 h 973123"/>
                <a:gd name="connsiteX5" fmla="*/ 1477545 w 2660393"/>
                <a:gd name="connsiteY5" fmla="*/ 41945 h 973123"/>
                <a:gd name="connsiteX6" fmla="*/ 2173831 w 2660393"/>
                <a:gd name="connsiteY6" fmla="*/ 8389 h 973123"/>
                <a:gd name="connsiteX7" fmla="*/ 2660393 w 2660393"/>
                <a:gd name="connsiteY7" fmla="*/ 0 h 9731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60393" h="973123">
                  <a:moveTo>
                    <a:pt x="1083" y="973123"/>
                  </a:moveTo>
                  <a:cubicBezTo>
                    <a:pt x="-1015" y="886436"/>
                    <a:pt x="-3112" y="799750"/>
                    <a:pt x="26250" y="721453"/>
                  </a:cubicBezTo>
                  <a:cubicBezTo>
                    <a:pt x="55612" y="643156"/>
                    <a:pt x="103149" y="573247"/>
                    <a:pt x="177252" y="503339"/>
                  </a:cubicBezTo>
                  <a:cubicBezTo>
                    <a:pt x="251355" y="433431"/>
                    <a:pt x="359013" y="360726"/>
                    <a:pt x="470866" y="302003"/>
                  </a:cubicBezTo>
                  <a:cubicBezTo>
                    <a:pt x="582719" y="243280"/>
                    <a:pt x="680591" y="194345"/>
                    <a:pt x="848371" y="151002"/>
                  </a:cubicBezTo>
                  <a:cubicBezTo>
                    <a:pt x="1016151" y="107659"/>
                    <a:pt x="1256635" y="65714"/>
                    <a:pt x="1477545" y="41945"/>
                  </a:cubicBezTo>
                  <a:cubicBezTo>
                    <a:pt x="1698455" y="18176"/>
                    <a:pt x="1976690" y="15380"/>
                    <a:pt x="2173831" y="8389"/>
                  </a:cubicBezTo>
                  <a:cubicBezTo>
                    <a:pt x="2370972" y="1398"/>
                    <a:pt x="2660393" y="0"/>
                    <a:pt x="2660393"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4" name="フリーフォーム 33">
              <a:extLst>
                <a:ext uri="{FF2B5EF4-FFF2-40B4-BE49-F238E27FC236}">
                  <a16:creationId xmlns:a16="http://schemas.microsoft.com/office/drawing/2014/main" id="{64C2D65F-158A-404E-8A11-5E253518B6BB}"/>
                </a:ext>
              </a:extLst>
            </p:cNvPr>
            <p:cNvSpPr/>
            <p:nvPr/>
          </p:nvSpPr>
          <p:spPr>
            <a:xfrm>
              <a:off x="6397829" y="1217364"/>
              <a:ext cx="1911517" cy="908891"/>
            </a:xfrm>
            <a:custGeom>
              <a:avLst/>
              <a:gdLst>
                <a:gd name="connsiteX0" fmla="*/ 1911517 w 1911517"/>
                <a:gd name="connsiteY0" fmla="*/ 0 h 908891"/>
                <a:gd name="connsiteX1" fmla="*/ 1459825 w 1911517"/>
                <a:gd name="connsiteY1" fmla="*/ 11017 h 908891"/>
                <a:gd name="connsiteX2" fmla="*/ 1074235 w 1911517"/>
                <a:gd name="connsiteY2" fmla="*/ 60593 h 908891"/>
                <a:gd name="connsiteX3" fmla="*/ 754746 w 1911517"/>
                <a:gd name="connsiteY3" fmla="*/ 137711 h 908891"/>
                <a:gd name="connsiteX4" fmla="*/ 462799 w 1911517"/>
                <a:gd name="connsiteY4" fmla="*/ 236863 h 908891"/>
                <a:gd name="connsiteX5" fmla="*/ 236953 w 1911517"/>
                <a:gd name="connsiteY5" fmla="*/ 391099 h 908891"/>
                <a:gd name="connsiteX6" fmla="*/ 77209 w 1911517"/>
                <a:gd name="connsiteY6" fmla="*/ 605928 h 908891"/>
                <a:gd name="connsiteX7" fmla="*/ 11107 w 1911517"/>
                <a:gd name="connsiteY7" fmla="*/ 793214 h 908891"/>
                <a:gd name="connsiteX8" fmla="*/ 90 w 1911517"/>
                <a:gd name="connsiteY8" fmla="*/ 908891 h 90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1517" h="908891">
                  <a:moveTo>
                    <a:pt x="1911517" y="0"/>
                  </a:moveTo>
                  <a:cubicBezTo>
                    <a:pt x="1755444" y="459"/>
                    <a:pt x="1599372" y="918"/>
                    <a:pt x="1459825" y="11017"/>
                  </a:cubicBezTo>
                  <a:cubicBezTo>
                    <a:pt x="1320278" y="21116"/>
                    <a:pt x="1191748" y="39477"/>
                    <a:pt x="1074235" y="60593"/>
                  </a:cubicBezTo>
                  <a:cubicBezTo>
                    <a:pt x="956722" y="81709"/>
                    <a:pt x="856652" y="108333"/>
                    <a:pt x="754746" y="137711"/>
                  </a:cubicBezTo>
                  <a:cubicBezTo>
                    <a:pt x="652840" y="167089"/>
                    <a:pt x="549098" y="194632"/>
                    <a:pt x="462799" y="236863"/>
                  </a:cubicBezTo>
                  <a:cubicBezTo>
                    <a:pt x="376500" y="279094"/>
                    <a:pt x="301218" y="329588"/>
                    <a:pt x="236953" y="391099"/>
                  </a:cubicBezTo>
                  <a:cubicBezTo>
                    <a:pt x="172688" y="452610"/>
                    <a:pt x="114850" y="538909"/>
                    <a:pt x="77209" y="605928"/>
                  </a:cubicBezTo>
                  <a:cubicBezTo>
                    <a:pt x="39568" y="672947"/>
                    <a:pt x="23960" y="742720"/>
                    <a:pt x="11107" y="793214"/>
                  </a:cubicBezTo>
                  <a:cubicBezTo>
                    <a:pt x="-1746" y="843708"/>
                    <a:pt x="90" y="908891"/>
                    <a:pt x="90" y="908891"/>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フリーフォーム 34">
              <a:extLst>
                <a:ext uri="{FF2B5EF4-FFF2-40B4-BE49-F238E27FC236}">
                  <a16:creationId xmlns:a16="http://schemas.microsoft.com/office/drawing/2014/main" id="{B9CCDC75-4019-6D44-B0E8-7825EAC09DEA}"/>
                </a:ext>
              </a:extLst>
            </p:cNvPr>
            <p:cNvSpPr/>
            <p:nvPr/>
          </p:nvSpPr>
          <p:spPr>
            <a:xfrm flipV="1">
              <a:off x="6397829" y="2107871"/>
              <a:ext cx="1911517" cy="908891"/>
            </a:xfrm>
            <a:custGeom>
              <a:avLst/>
              <a:gdLst>
                <a:gd name="connsiteX0" fmla="*/ 1911517 w 1911517"/>
                <a:gd name="connsiteY0" fmla="*/ 0 h 908891"/>
                <a:gd name="connsiteX1" fmla="*/ 1459825 w 1911517"/>
                <a:gd name="connsiteY1" fmla="*/ 11017 h 908891"/>
                <a:gd name="connsiteX2" fmla="*/ 1074235 w 1911517"/>
                <a:gd name="connsiteY2" fmla="*/ 60593 h 908891"/>
                <a:gd name="connsiteX3" fmla="*/ 754746 w 1911517"/>
                <a:gd name="connsiteY3" fmla="*/ 137711 h 908891"/>
                <a:gd name="connsiteX4" fmla="*/ 462799 w 1911517"/>
                <a:gd name="connsiteY4" fmla="*/ 236863 h 908891"/>
                <a:gd name="connsiteX5" fmla="*/ 236953 w 1911517"/>
                <a:gd name="connsiteY5" fmla="*/ 391099 h 908891"/>
                <a:gd name="connsiteX6" fmla="*/ 77209 w 1911517"/>
                <a:gd name="connsiteY6" fmla="*/ 605928 h 908891"/>
                <a:gd name="connsiteX7" fmla="*/ 11107 w 1911517"/>
                <a:gd name="connsiteY7" fmla="*/ 793214 h 908891"/>
                <a:gd name="connsiteX8" fmla="*/ 90 w 1911517"/>
                <a:gd name="connsiteY8" fmla="*/ 908891 h 908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11517" h="908891">
                  <a:moveTo>
                    <a:pt x="1911517" y="0"/>
                  </a:moveTo>
                  <a:cubicBezTo>
                    <a:pt x="1755444" y="459"/>
                    <a:pt x="1599372" y="918"/>
                    <a:pt x="1459825" y="11017"/>
                  </a:cubicBezTo>
                  <a:cubicBezTo>
                    <a:pt x="1320278" y="21116"/>
                    <a:pt x="1191748" y="39477"/>
                    <a:pt x="1074235" y="60593"/>
                  </a:cubicBezTo>
                  <a:cubicBezTo>
                    <a:pt x="956722" y="81709"/>
                    <a:pt x="856652" y="108333"/>
                    <a:pt x="754746" y="137711"/>
                  </a:cubicBezTo>
                  <a:cubicBezTo>
                    <a:pt x="652840" y="167089"/>
                    <a:pt x="549098" y="194632"/>
                    <a:pt x="462799" y="236863"/>
                  </a:cubicBezTo>
                  <a:cubicBezTo>
                    <a:pt x="376500" y="279094"/>
                    <a:pt x="301218" y="329588"/>
                    <a:pt x="236953" y="391099"/>
                  </a:cubicBezTo>
                  <a:cubicBezTo>
                    <a:pt x="172688" y="452610"/>
                    <a:pt x="114850" y="538909"/>
                    <a:pt x="77209" y="605928"/>
                  </a:cubicBezTo>
                  <a:cubicBezTo>
                    <a:pt x="39568" y="672947"/>
                    <a:pt x="23960" y="742720"/>
                    <a:pt x="11107" y="793214"/>
                  </a:cubicBezTo>
                  <a:cubicBezTo>
                    <a:pt x="-1746" y="843708"/>
                    <a:pt x="90" y="908891"/>
                    <a:pt x="90" y="908891"/>
                  </a:cubicBezTo>
                </a:path>
              </a:pathLst>
            </a:cu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6" name="フリーフォーム 35">
              <a:extLst>
                <a:ext uri="{FF2B5EF4-FFF2-40B4-BE49-F238E27FC236}">
                  <a16:creationId xmlns:a16="http://schemas.microsoft.com/office/drawing/2014/main" id="{6AD681A0-65D2-1449-A029-0C344A71F0A1}"/>
                </a:ext>
              </a:extLst>
            </p:cNvPr>
            <p:cNvSpPr/>
            <p:nvPr/>
          </p:nvSpPr>
          <p:spPr>
            <a:xfrm>
              <a:off x="6404434" y="1277956"/>
              <a:ext cx="1916935" cy="837282"/>
            </a:xfrm>
            <a:custGeom>
              <a:avLst/>
              <a:gdLst>
                <a:gd name="connsiteX0" fmla="*/ 0 w 1916935"/>
                <a:gd name="connsiteY0" fmla="*/ 837282 h 837282"/>
                <a:gd name="connsiteX1" fmla="*/ 49576 w 1916935"/>
                <a:gd name="connsiteY1" fmla="*/ 710588 h 837282"/>
                <a:gd name="connsiteX2" fmla="*/ 154237 w 1916935"/>
                <a:gd name="connsiteY2" fmla="*/ 506776 h 837282"/>
                <a:gd name="connsiteX3" fmla="*/ 352540 w 1916935"/>
                <a:gd name="connsiteY3" fmla="*/ 313981 h 837282"/>
                <a:gd name="connsiteX4" fmla="*/ 694063 w 1916935"/>
                <a:gd name="connsiteY4" fmla="*/ 159745 h 837282"/>
                <a:gd name="connsiteX5" fmla="*/ 1112704 w 1916935"/>
                <a:gd name="connsiteY5" fmla="*/ 60593 h 837282"/>
                <a:gd name="connsiteX6" fmla="*/ 1503803 w 1916935"/>
                <a:gd name="connsiteY6" fmla="*/ 16525 h 837282"/>
                <a:gd name="connsiteX7" fmla="*/ 1916935 w 1916935"/>
                <a:gd name="connsiteY7" fmla="*/ 0 h 83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6935" h="837282">
                  <a:moveTo>
                    <a:pt x="0" y="837282"/>
                  </a:moveTo>
                  <a:cubicBezTo>
                    <a:pt x="11935" y="801477"/>
                    <a:pt x="23870" y="765672"/>
                    <a:pt x="49576" y="710588"/>
                  </a:cubicBezTo>
                  <a:cubicBezTo>
                    <a:pt x="75282" y="655504"/>
                    <a:pt x="103743" y="572877"/>
                    <a:pt x="154237" y="506776"/>
                  </a:cubicBezTo>
                  <a:cubicBezTo>
                    <a:pt x="204731" y="440675"/>
                    <a:pt x="262569" y="371819"/>
                    <a:pt x="352540" y="313981"/>
                  </a:cubicBezTo>
                  <a:cubicBezTo>
                    <a:pt x="442511" y="256142"/>
                    <a:pt x="567369" y="201976"/>
                    <a:pt x="694063" y="159745"/>
                  </a:cubicBezTo>
                  <a:cubicBezTo>
                    <a:pt x="820757" y="117514"/>
                    <a:pt x="977747" y="84463"/>
                    <a:pt x="1112704" y="60593"/>
                  </a:cubicBezTo>
                  <a:cubicBezTo>
                    <a:pt x="1247661" y="36723"/>
                    <a:pt x="1369765" y="26624"/>
                    <a:pt x="1503803" y="16525"/>
                  </a:cubicBezTo>
                  <a:cubicBezTo>
                    <a:pt x="1637842" y="6426"/>
                    <a:pt x="1777388" y="3213"/>
                    <a:pt x="1916935"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7" name="フリーフォーム 36">
              <a:extLst>
                <a:ext uri="{FF2B5EF4-FFF2-40B4-BE49-F238E27FC236}">
                  <a16:creationId xmlns:a16="http://schemas.microsoft.com/office/drawing/2014/main" id="{7A3A7339-1310-1443-9F7E-DCD257A7E85D}"/>
                </a:ext>
              </a:extLst>
            </p:cNvPr>
            <p:cNvSpPr/>
            <p:nvPr/>
          </p:nvSpPr>
          <p:spPr>
            <a:xfrm flipV="1">
              <a:off x="6404434" y="2108489"/>
              <a:ext cx="1916935" cy="837282"/>
            </a:xfrm>
            <a:custGeom>
              <a:avLst/>
              <a:gdLst>
                <a:gd name="connsiteX0" fmla="*/ 0 w 1916935"/>
                <a:gd name="connsiteY0" fmla="*/ 837282 h 837282"/>
                <a:gd name="connsiteX1" fmla="*/ 49576 w 1916935"/>
                <a:gd name="connsiteY1" fmla="*/ 710588 h 837282"/>
                <a:gd name="connsiteX2" fmla="*/ 154237 w 1916935"/>
                <a:gd name="connsiteY2" fmla="*/ 506776 h 837282"/>
                <a:gd name="connsiteX3" fmla="*/ 352540 w 1916935"/>
                <a:gd name="connsiteY3" fmla="*/ 313981 h 837282"/>
                <a:gd name="connsiteX4" fmla="*/ 694063 w 1916935"/>
                <a:gd name="connsiteY4" fmla="*/ 159745 h 837282"/>
                <a:gd name="connsiteX5" fmla="*/ 1112704 w 1916935"/>
                <a:gd name="connsiteY5" fmla="*/ 60593 h 837282"/>
                <a:gd name="connsiteX6" fmla="*/ 1503803 w 1916935"/>
                <a:gd name="connsiteY6" fmla="*/ 16525 h 837282"/>
                <a:gd name="connsiteX7" fmla="*/ 1916935 w 1916935"/>
                <a:gd name="connsiteY7" fmla="*/ 0 h 83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6935" h="837282">
                  <a:moveTo>
                    <a:pt x="0" y="837282"/>
                  </a:moveTo>
                  <a:cubicBezTo>
                    <a:pt x="11935" y="801477"/>
                    <a:pt x="23870" y="765672"/>
                    <a:pt x="49576" y="710588"/>
                  </a:cubicBezTo>
                  <a:cubicBezTo>
                    <a:pt x="75282" y="655504"/>
                    <a:pt x="103743" y="572877"/>
                    <a:pt x="154237" y="506776"/>
                  </a:cubicBezTo>
                  <a:cubicBezTo>
                    <a:pt x="204731" y="440675"/>
                    <a:pt x="262569" y="371819"/>
                    <a:pt x="352540" y="313981"/>
                  </a:cubicBezTo>
                  <a:cubicBezTo>
                    <a:pt x="442511" y="256142"/>
                    <a:pt x="567369" y="201976"/>
                    <a:pt x="694063" y="159745"/>
                  </a:cubicBezTo>
                  <a:cubicBezTo>
                    <a:pt x="820757" y="117514"/>
                    <a:pt x="977747" y="84463"/>
                    <a:pt x="1112704" y="60593"/>
                  </a:cubicBezTo>
                  <a:cubicBezTo>
                    <a:pt x="1247661" y="36723"/>
                    <a:pt x="1369765" y="26624"/>
                    <a:pt x="1503803" y="16525"/>
                  </a:cubicBezTo>
                  <a:cubicBezTo>
                    <a:pt x="1637842" y="6426"/>
                    <a:pt x="1777388" y="3213"/>
                    <a:pt x="1916935" y="0"/>
                  </a:cubicBezTo>
                </a:path>
              </a:pathLst>
            </a:cu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8" name="下矢印 37">
              <a:extLst>
                <a:ext uri="{FF2B5EF4-FFF2-40B4-BE49-F238E27FC236}">
                  <a16:creationId xmlns:a16="http://schemas.microsoft.com/office/drawing/2014/main" id="{01963D6A-8FE7-F24E-8479-4DB2395FFA3E}"/>
                </a:ext>
              </a:extLst>
            </p:cNvPr>
            <p:cNvSpPr/>
            <p:nvPr/>
          </p:nvSpPr>
          <p:spPr>
            <a:xfrm>
              <a:off x="8027046" y="1219714"/>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9" name="下矢印 38">
              <a:extLst>
                <a:ext uri="{FF2B5EF4-FFF2-40B4-BE49-F238E27FC236}">
                  <a16:creationId xmlns:a16="http://schemas.microsoft.com/office/drawing/2014/main" id="{27196C4D-42A8-F24C-BF80-53980028C808}"/>
                </a:ext>
              </a:extLst>
            </p:cNvPr>
            <p:cNvSpPr/>
            <p:nvPr/>
          </p:nvSpPr>
          <p:spPr>
            <a:xfrm flipV="1">
              <a:off x="8027046" y="2861774"/>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0" name="下矢印 39">
              <a:extLst>
                <a:ext uri="{FF2B5EF4-FFF2-40B4-BE49-F238E27FC236}">
                  <a16:creationId xmlns:a16="http://schemas.microsoft.com/office/drawing/2014/main" id="{8A778E6D-9963-AC45-9B48-C58E315284D5}"/>
                </a:ext>
              </a:extLst>
            </p:cNvPr>
            <p:cNvSpPr/>
            <p:nvPr/>
          </p:nvSpPr>
          <p:spPr>
            <a:xfrm>
              <a:off x="8027046" y="3057687"/>
              <a:ext cx="144102" cy="157120"/>
            </a:xfrm>
            <a:prstGeom prst="downArrow">
              <a:avLst/>
            </a:prstGeom>
            <a:solidFill>
              <a:srgbClr val="D0EDA5"/>
            </a:solidFill>
            <a:ln>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pic>
        <p:nvPicPr>
          <p:cNvPr id="51" name="図 50">
            <a:extLst>
              <a:ext uri="{FF2B5EF4-FFF2-40B4-BE49-F238E27FC236}">
                <a16:creationId xmlns:a16="http://schemas.microsoft.com/office/drawing/2014/main" id="{C4905C8D-5884-E844-B5F2-17084FD8D2C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246515" y="447117"/>
            <a:ext cx="2878865" cy="1919243"/>
          </a:xfrm>
          <a:prstGeom prst="rect">
            <a:avLst/>
          </a:prstGeom>
        </p:spPr>
      </p:pic>
      <p:sp>
        <p:nvSpPr>
          <p:cNvPr id="22" name="テキスト ボックス 21"/>
          <p:cNvSpPr txBox="1"/>
          <p:nvPr/>
        </p:nvSpPr>
        <p:spPr>
          <a:xfrm>
            <a:off x="7518760" y="395885"/>
            <a:ext cx="1552669" cy="369332"/>
          </a:xfrm>
          <a:prstGeom prst="rect">
            <a:avLst/>
          </a:prstGeom>
          <a:noFill/>
        </p:spPr>
        <p:txBody>
          <a:bodyPr wrap="none" rtlCol="0">
            <a:spAutoFit/>
          </a:bodyPr>
          <a:lstStyle/>
          <a:p>
            <a:r>
              <a:rPr kumimoji="1" lang="en-US" altLang="ja-JP" b="1">
                <a:solidFill>
                  <a:schemeClr val="bg1"/>
                </a:solidFill>
              </a:rPr>
              <a:t>Wet-winding</a:t>
            </a:r>
            <a:endParaRPr kumimoji="1" lang="ja-JP" altLang="en-US" b="1" dirty="0">
              <a:solidFill>
                <a:schemeClr val="bg1"/>
              </a:solidFill>
            </a:endParaRPr>
          </a:p>
        </p:txBody>
      </p:sp>
      <p:grpSp>
        <p:nvGrpSpPr>
          <p:cNvPr id="60" name="図形グループ 59"/>
          <p:cNvGrpSpPr/>
          <p:nvPr/>
        </p:nvGrpSpPr>
        <p:grpSpPr>
          <a:xfrm>
            <a:off x="2460441" y="2333512"/>
            <a:ext cx="3106076" cy="2078658"/>
            <a:chOff x="2647024" y="2770579"/>
            <a:chExt cx="3289074" cy="2201125"/>
          </a:xfrm>
        </p:grpSpPr>
        <p:pic>
          <p:nvPicPr>
            <p:cNvPr id="52" name="図 5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647024" y="2778987"/>
              <a:ext cx="3289074" cy="2192717"/>
            </a:xfrm>
            <a:prstGeom prst="rect">
              <a:avLst/>
            </a:prstGeom>
          </p:spPr>
        </p:pic>
        <p:sp>
          <p:nvSpPr>
            <p:cNvPr id="20" name="下矢印 19"/>
            <p:cNvSpPr/>
            <p:nvPr/>
          </p:nvSpPr>
          <p:spPr>
            <a:xfrm rot="12667861">
              <a:off x="3007450" y="3938732"/>
              <a:ext cx="191146" cy="305156"/>
            </a:xfrm>
            <a:prstGeom prst="downArrow">
              <a:avLst/>
            </a:prstGeom>
            <a:solidFill>
              <a:schemeClr val="accent6">
                <a:lumMod val="20000"/>
                <a:lumOff val="8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3" name="下矢印 52"/>
            <p:cNvSpPr/>
            <p:nvPr/>
          </p:nvSpPr>
          <p:spPr>
            <a:xfrm rot="11050380">
              <a:off x="3815164" y="4319097"/>
              <a:ext cx="191146" cy="305156"/>
            </a:xfrm>
            <a:prstGeom prst="downArrow">
              <a:avLst/>
            </a:prstGeom>
            <a:solidFill>
              <a:schemeClr val="accent6">
                <a:lumMod val="20000"/>
                <a:lumOff val="8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4" name="下矢印 53"/>
            <p:cNvSpPr/>
            <p:nvPr/>
          </p:nvSpPr>
          <p:spPr>
            <a:xfrm rot="10177948">
              <a:off x="4530448" y="4310941"/>
              <a:ext cx="191146" cy="305156"/>
            </a:xfrm>
            <a:prstGeom prst="downArrow">
              <a:avLst/>
            </a:prstGeom>
            <a:solidFill>
              <a:schemeClr val="accent6">
                <a:lumMod val="20000"/>
                <a:lumOff val="8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5" name="下矢印 54"/>
            <p:cNvSpPr/>
            <p:nvPr/>
          </p:nvSpPr>
          <p:spPr>
            <a:xfrm rot="8984429">
              <a:off x="5298748" y="3980018"/>
              <a:ext cx="191146" cy="305156"/>
            </a:xfrm>
            <a:prstGeom prst="downArrow">
              <a:avLst/>
            </a:prstGeom>
            <a:solidFill>
              <a:schemeClr val="accent6">
                <a:lumMod val="20000"/>
                <a:lumOff val="80000"/>
              </a:schemeClr>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2783023" y="2770579"/>
              <a:ext cx="1710725" cy="369332"/>
            </a:xfrm>
            <a:prstGeom prst="rect">
              <a:avLst/>
            </a:prstGeom>
            <a:noFill/>
          </p:spPr>
          <p:txBody>
            <a:bodyPr wrap="none" rtlCol="0">
              <a:spAutoFit/>
            </a:bodyPr>
            <a:lstStyle/>
            <a:p>
              <a:r>
                <a:rPr kumimoji="1" lang="en-US" altLang="ja-JP" b="1" dirty="0">
                  <a:solidFill>
                    <a:schemeClr val="bg1"/>
                  </a:solidFill>
                </a:rPr>
                <a:t>Axial pre-load</a:t>
              </a:r>
              <a:endParaRPr kumimoji="1" lang="ja-JP" altLang="en-US" b="1" dirty="0">
                <a:solidFill>
                  <a:schemeClr val="bg1"/>
                </a:solidFill>
              </a:endParaRPr>
            </a:p>
          </p:txBody>
        </p:sp>
      </p:grpSp>
      <p:grpSp>
        <p:nvGrpSpPr>
          <p:cNvPr id="62" name="図形グループ 61"/>
          <p:cNvGrpSpPr/>
          <p:nvPr/>
        </p:nvGrpSpPr>
        <p:grpSpPr>
          <a:xfrm>
            <a:off x="5772984" y="2244480"/>
            <a:ext cx="3319700" cy="2301025"/>
            <a:chOff x="1142998" y="961431"/>
            <a:chExt cx="6858001" cy="4753569"/>
          </a:xfrm>
        </p:grpSpPr>
        <p:pic>
          <p:nvPicPr>
            <p:cNvPr id="63" name="図 6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16200000">
              <a:off x="2285999" y="-1"/>
              <a:ext cx="4572000" cy="6858001"/>
            </a:xfrm>
            <a:prstGeom prst="rect">
              <a:avLst/>
            </a:prstGeom>
          </p:spPr>
        </p:pic>
        <p:sp>
          <p:nvSpPr>
            <p:cNvPr id="64" name="テキスト ボックス 63"/>
            <p:cNvSpPr txBox="1"/>
            <p:nvPr/>
          </p:nvSpPr>
          <p:spPr>
            <a:xfrm>
              <a:off x="1561173" y="961431"/>
              <a:ext cx="1691297" cy="461665"/>
            </a:xfrm>
            <a:prstGeom prst="rect">
              <a:avLst/>
            </a:prstGeom>
            <a:noFill/>
          </p:spPr>
          <p:txBody>
            <a:bodyPr wrap="none" rtlCol="0">
              <a:spAutoFit/>
            </a:bodyPr>
            <a:lstStyle/>
            <a:p>
              <a:r>
                <a:rPr kumimoji="1" lang="en-US" altLang="ja-JP" sz="2400" dirty="0">
                  <a:solidFill>
                    <a:schemeClr val="bg1"/>
                  </a:solidFill>
                </a:rPr>
                <a:t>Taper shim</a:t>
              </a:r>
              <a:endParaRPr kumimoji="1" lang="ja-JP" altLang="en-US" sz="2400" dirty="0">
                <a:solidFill>
                  <a:schemeClr val="bg1"/>
                </a:solidFill>
              </a:endParaRPr>
            </a:p>
          </p:txBody>
        </p:sp>
        <p:cxnSp>
          <p:nvCxnSpPr>
            <p:cNvPr id="65" name="直線矢印コネクタ 64"/>
            <p:cNvCxnSpPr/>
            <p:nvPr/>
          </p:nvCxnSpPr>
          <p:spPr>
            <a:xfrm>
              <a:off x="4869324" y="1530745"/>
              <a:ext cx="668792" cy="329154"/>
            </a:xfrm>
            <a:prstGeom prst="straightConnector1">
              <a:avLst/>
            </a:prstGeom>
            <a:ln w="28575">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6" name="直線矢印コネクタ 65"/>
            <p:cNvCxnSpPr/>
            <p:nvPr/>
          </p:nvCxnSpPr>
          <p:spPr>
            <a:xfrm>
              <a:off x="6665981" y="3026308"/>
              <a:ext cx="516380" cy="0"/>
            </a:xfrm>
            <a:prstGeom prst="straightConnector1">
              <a:avLst/>
            </a:prstGeom>
            <a:ln w="28575">
              <a:solidFill>
                <a:schemeClr val="bg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7" name="テキスト ボックス 66"/>
            <p:cNvSpPr txBox="1"/>
            <p:nvPr/>
          </p:nvSpPr>
          <p:spPr>
            <a:xfrm>
              <a:off x="3648485" y="2438525"/>
              <a:ext cx="1555236" cy="461666"/>
            </a:xfrm>
            <a:prstGeom prst="rect">
              <a:avLst/>
            </a:prstGeom>
            <a:noFill/>
          </p:spPr>
          <p:txBody>
            <a:bodyPr wrap="none" rtlCol="0">
              <a:spAutoFit/>
            </a:bodyPr>
            <a:lstStyle/>
            <a:p>
              <a:r>
                <a:rPr kumimoji="1" lang="en-US" altLang="ja-JP" sz="2400" dirty="0">
                  <a:solidFill>
                    <a:schemeClr val="bg1"/>
                  </a:solidFill>
                </a:rPr>
                <a:t>Gap filling</a:t>
              </a:r>
              <a:endParaRPr kumimoji="1" lang="ja-JP" altLang="en-US" sz="2400" dirty="0">
                <a:solidFill>
                  <a:schemeClr val="bg1"/>
                </a:solidFill>
              </a:endParaRPr>
            </a:p>
          </p:txBody>
        </p:sp>
      </p:grpSp>
      <p:grpSp>
        <p:nvGrpSpPr>
          <p:cNvPr id="68" name="図形グループ 67"/>
          <p:cNvGrpSpPr/>
          <p:nvPr/>
        </p:nvGrpSpPr>
        <p:grpSpPr>
          <a:xfrm>
            <a:off x="-34836" y="1155486"/>
            <a:ext cx="2485435" cy="2147469"/>
            <a:chOff x="245213" y="530813"/>
            <a:chExt cx="2955187" cy="2553344"/>
          </a:xfrm>
        </p:grpSpPr>
        <p:pic>
          <p:nvPicPr>
            <p:cNvPr id="69" name="図 68">
              <a:extLst>
                <a:ext uri="{FF2B5EF4-FFF2-40B4-BE49-F238E27FC236}">
                  <a16:creationId xmlns:a16="http://schemas.microsoft.com/office/drawing/2014/main" id="{0796F784-29DF-A848-BEFA-FCD90D98F36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2753" y="530813"/>
              <a:ext cx="2837647" cy="2128236"/>
            </a:xfrm>
            <a:prstGeom prst="rect">
              <a:avLst/>
            </a:prstGeom>
          </p:spPr>
        </p:pic>
        <p:sp>
          <p:nvSpPr>
            <p:cNvPr id="70" name="テキスト ボックス 69">
              <a:extLst>
                <a:ext uri="{FF2B5EF4-FFF2-40B4-BE49-F238E27FC236}">
                  <a16:creationId xmlns:a16="http://schemas.microsoft.com/office/drawing/2014/main" id="{91BEE63B-E843-3E41-8BF9-71E1B37F8B5D}"/>
                </a:ext>
              </a:extLst>
            </p:cNvPr>
            <p:cNvSpPr txBox="1"/>
            <p:nvPr/>
          </p:nvSpPr>
          <p:spPr>
            <a:xfrm>
              <a:off x="362753" y="542598"/>
              <a:ext cx="1349044" cy="365947"/>
            </a:xfrm>
            <a:prstGeom prst="rect">
              <a:avLst/>
            </a:prstGeom>
            <a:solidFill>
              <a:schemeClr val="bg1"/>
            </a:solidFill>
            <a:ln w="19050">
              <a:solidFill>
                <a:schemeClr val="tx1"/>
              </a:solidFill>
            </a:ln>
          </p:spPr>
          <p:txBody>
            <a:bodyPr wrap="square" lIns="0" tIns="0" rIns="0" bIns="0" rtlCol="0">
              <a:spAutoFit/>
            </a:bodyPr>
            <a:lstStyle/>
            <a:p>
              <a:pPr algn="ctr"/>
              <a:r>
                <a:rPr kumimoji="1" lang="en-US" altLang="ja-JP" sz="2000" dirty="0"/>
                <a:t>MBXFS1</a:t>
              </a:r>
              <a:endParaRPr kumimoji="1" lang="ja-JP" altLang="en-US" sz="2000" dirty="0"/>
            </a:p>
          </p:txBody>
        </p:sp>
        <p:sp>
          <p:nvSpPr>
            <p:cNvPr id="71" name="テキスト ボックス 70"/>
            <p:cNvSpPr txBox="1"/>
            <p:nvPr/>
          </p:nvSpPr>
          <p:spPr>
            <a:xfrm>
              <a:off x="245213" y="1986316"/>
              <a:ext cx="2950829" cy="1097841"/>
            </a:xfrm>
            <a:prstGeom prst="rect">
              <a:avLst/>
            </a:prstGeom>
            <a:solidFill>
              <a:srgbClr val="F7F6B6">
                <a:alpha val="80000"/>
              </a:srgbClr>
            </a:solidFill>
          </p:spPr>
          <p:txBody>
            <a:bodyPr wrap="none" rtlCol="0">
              <a:spAutoFit/>
            </a:bodyPr>
            <a:lstStyle/>
            <a:p>
              <a:r>
                <a:rPr kumimoji="1" lang="en-US" altLang="ja-JP" b="1" dirty="0">
                  <a:solidFill>
                    <a:srgbClr val="FF0000"/>
                  </a:solidFill>
                </a:rPr>
                <a:t>Max displacement</a:t>
              </a:r>
            </a:p>
            <a:p>
              <a:r>
                <a:rPr kumimoji="1" lang="en-US" altLang="ja-JP" b="1" dirty="0">
                  <a:solidFill>
                    <a:srgbClr val="FF0000"/>
                  </a:solidFill>
                </a:rPr>
                <a:t>3.4 mm in MBXFS1</a:t>
              </a:r>
            </a:p>
            <a:p>
              <a:r>
                <a:rPr kumimoji="1" lang="en-US" altLang="ja-JP" b="1" dirty="0">
                  <a:solidFill>
                    <a:srgbClr val="FF0000"/>
                  </a:solidFill>
                  <a:sym typeface="Wingdings"/>
                </a:rPr>
                <a:t> ~1 mm in MBXFS2</a:t>
              </a:r>
              <a:endParaRPr kumimoji="1" lang="ja-JP" altLang="en-US" b="1" dirty="0">
                <a:solidFill>
                  <a:srgbClr val="FF0000"/>
                </a:solidFill>
              </a:endParaRPr>
            </a:p>
          </p:txBody>
        </p:sp>
      </p:grpSp>
      <p:sp>
        <p:nvSpPr>
          <p:cNvPr id="72" name="テキスト ボックス 71"/>
          <p:cNvSpPr txBox="1"/>
          <p:nvPr/>
        </p:nvSpPr>
        <p:spPr>
          <a:xfrm>
            <a:off x="216218" y="784045"/>
            <a:ext cx="2210862" cy="369332"/>
          </a:xfrm>
          <a:prstGeom prst="rect">
            <a:avLst/>
          </a:prstGeom>
          <a:noFill/>
        </p:spPr>
        <p:txBody>
          <a:bodyPr wrap="none" rtlCol="0">
            <a:spAutoFit/>
          </a:bodyPr>
          <a:lstStyle/>
          <a:p>
            <a:r>
              <a:rPr kumimoji="1" lang="en-US" altLang="ja-JP" b="1"/>
              <a:t>Cable deformation</a:t>
            </a:r>
            <a:endParaRPr kumimoji="1" lang="ja-JP" altLang="en-US" b="1" dirty="0"/>
          </a:p>
        </p:txBody>
      </p:sp>
      <p:sp>
        <p:nvSpPr>
          <p:cNvPr id="3" name="フッター プレースホルダー 2"/>
          <p:cNvSpPr>
            <a:spLocks noGrp="1"/>
          </p:cNvSpPr>
          <p:nvPr>
            <p:ph type="ftr" sz="quarter" idx="11"/>
          </p:nvPr>
        </p:nvSpPr>
        <p:spPr/>
        <p:txBody>
          <a:bodyPr/>
          <a:lstStyle/>
          <a:p>
            <a:r>
              <a:rPr lang="en-US" noProof="0"/>
              <a:t>D1 Update, T. Nakamoto, KEK</a:t>
            </a:r>
            <a:endParaRPr lang="en-GB" noProof="0"/>
          </a:p>
        </p:txBody>
      </p:sp>
      <p:graphicFrame>
        <p:nvGraphicFramePr>
          <p:cNvPr id="59" name="表 58"/>
          <p:cNvGraphicFramePr>
            <a:graphicFrameLocks noGrp="1"/>
          </p:cNvGraphicFramePr>
          <p:nvPr>
            <p:extLst>
              <p:ext uri="{D42A27DB-BD31-4B8C-83A1-F6EECF244321}">
                <p14:modId xmlns:p14="http://schemas.microsoft.com/office/powerpoint/2010/main" val="1101847690"/>
              </p:ext>
            </p:extLst>
          </p:nvPr>
        </p:nvGraphicFramePr>
        <p:xfrm>
          <a:off x="856956" y="4292914"/>
          <a:ext cx="7839456" cy="2526960"/>
        </p:xfrm>
        <a:graphic>
          <a:graphicData uri="http://schemas.openxmlformats.org/drawingml/2006/table">
            <a:tbl>
              <a:tblPr firstRow="1" bandRow="1">
                <a:tableStyleId>{5940675A-B579-460E-94D1-54222C63F5DA}</a:tableStyleId>
              </a:tblPr>
              <a:tblGrid>
                <a:gridCol w="2805176">
                  <a:extLst>
                    <a:ext uri="{9D8B030D-6E8A-4147-A177-3AD203B41FA5}">
                      <a16:colId xmlns:a16="http://schemas.microsoft.com/office/drawing/2014/main" val="20000"/>
                    </a:ext>
                  </a:extLst>
                </a:gridCol>
                <a:gridCol w="1168400">
                  <a:extLst>
                    <a:ext uri="{9D8B030D-6E8A-4147-A177-3AD203B41FA5}">
                      <a16:colId xmlns:a16="http://schemas.microsoft.com/office/drawing/2014/main" val="20001"/>
                    </a:ext>
                  </a:extLst>
                </a:gridCol>
                <a:gridCol w="1282700">
                  <a:extLst>
                    <a:ext uri="{9D8B030D-6E8A-4147-A177-3AD203B41FA5}">
                      <a16:colId xmlns:a16="http://schemas.microsoft.com/office/drawing/2014/main" val="20002"/>
                    </a:ext>
                  </a:extLst>
                </a:gridCol>
                <a:gridCol w="1130300">
                  <a:extLst>
                    <a:ext uri="{9D8B030D-6E8A-4147-A177-3AD203B41FA5}">
                      <a16:colId xmlns:a16="http://schemas.microsoft.com/office/drawing/2014/main" val="20003"/>
                    </a:ext>
                  </a:extLst>
                </a:gridCol>
                <a:gridCol w="1452880">
                  <a:extLst>
                    <a:ext uri="{9D8B030D-6E8A-4147-A177-3AD203B41FA5}">
                      <a16:colId xmlns:a16="http://schemas.microsoft.com/office/drawing/2014/main" val="20004"/>
                    </a:ext>
                  </a:extLst>
                </a:gridCol>
              </a:tblGrid>
              <a:tr h="334800">
                <a:tc>
                  <a:txBody>
                    <a:bodyPr/>
                    <a:lstStyle/>
                    <a:p>
                      <a:pPr algn="ctr"/>
                      <a:endParaRPr kumimoji="1" lang="ja-JP" altLang="en-US" sz="1400" dirty="0"/>
                    </a:p>
                  </a:txBody>
                  <a:tcPr anchor="ctr">
                    <a:solidFill>
                      <a:schemeClr val="bg1"/>
                    </a:solidFill>
                  </a:tcPr>
                </a:tc>
                <a:tc>
                  <a:txBody>
                    <a:bodyPr/>
                    <a:lstStyle/>
                    <a:p>
                      <a:pPr algn="ctr"/>
                      <a:r>
                        <a:rPr kumimoji="1" lang="en-US" altLang="ja-JP" sz="1400" dirty="0"/>
                        <a:t>MBXFS1</a:t>
                      </a:r>
                      <a:endParaRPr kumimoji="1" lang="ja-JP" altLang="en-US" sz="1400" dirty="0"/>
                    </a:p>
                  </a:txBody>
                  <a:tcPr anchor="ctr">
                    <a:solidFill>
                      <a:schemeClr val="bg1"/>
                    </a:solidFill>
                  </a:tcPr>
                </a:tc>
                <a:tc>
                  <a:txBody>
                    <a:bodyPr/>
                    <a:lstStyle/>
                    <a:p>
                      <a:pPr algn="ctr"/>
                      <a:r>
                        <a:rPr kumimoji="1" lang="en-US" altLang="ja-JP" sz="1400" dirty="0"/>
                        <a:t>MBXFS1b</a:t>
                      </a:r>
                      <a:endParaRPr kumimoji="1" lang="ja-JP" altLang="en-US" sz="1400" dirty="0"/>
                    </a:p>
                  </a:txBody>
                  <a:tcPr anchor="ctr">
                    <a:solidFill>
                      <a:schemeClr val="bg1"/>
                    </a:solidFill>
                  </a:tcPr>
                </a:tc>
                <a:tc>
                  <a:txBody>
                    <a:bodyPr/>
                    <a:lstStyle/>
                    <a:p>
                      <a:pPr algn="ctr"/>
                      <a:r>
                        <a:rPr kumimoji="1" lang="en-US" altLang="ja-JP" sz="1400" dirty="0"/>
                        <a:t>MBXFS2</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MBXFS3</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0"/>
                  </a:ext>
                </a:extLst>
              </a:tr>
              <a:tr h="334800">
                <a:tc>
                  <a:txBody>
                    <a:bodyPr/>
                    <a:lstStyle/>
                    <a:p>
                      <a:pPr algn="ctr"/>
                      <a:r>
                        <a:rPr kumimoji="1" lang="en-US" altLang="ja-JP" sz="1400" dirty="0"/>
                        <a:t>Oversize of end spacers</a:t>
                      </a:r>
                    </a:p>
                    <a:p>
                      <a:pPr algn="ctr"/>
                      <a:r>
                        <a:rPr kumimoji="1" lang="en-US" altLang="ja-JP" sz="1400" dirty="0" err="1"/>
                        <a:t>wrt</a:t>
                      </a:r>
                      <a:r>
                        <a:rPr kumimoji="1" lang="en-US" altLang="ja-JP" sz="1400" dirty="0"/>
                        <a:t> MBXFS1 (mm)</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0.9</a:t>
                      </a:r>
                      <a:endParaRPr kumimoji="1" lang="ja-JP" altLang="en-US" sz="1400" dirty="0"/>
                    </a:p>
                  </a:txBody>
                  <a:tcPr anchor="ctr">
                    <a:solidFill>
                      <a:schemeClr val="bg1"/>
                    </a:solidFill>
                  </a:tcPr>
                </a:tc>
                <a:tc>
                  <a:txBody>
                    <a:bodyPr/>
                    <a:lstStyle/>
                    <a:p>
                      <a:pPr algn="ctr"/>
                      <a:r>
                        <a:rPr kumimoji="1" lang="en-US" altLang="ja-JP" sz="1400" dirty="0"/>
                        <a:t>1.14</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1.14</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1"/>
                  </a:ext>
                </a:extLst>
              </a:tr>
              <a:tr h="334800">
                <a:tc>
                  <a:txBody>
                    <a:bodyPr/>
                    <a:lstStyle/>
                    <a:p>
                      <a:pPr algn="ctr"/>
                      <a:r>
                        <a:rPr kumimoji="1" lang="en-US" altLang="ja-JP" sz="1400" dirty="0"/>
                        <a:t>Wet-winding</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bg1"/>
                    </a:solidFill>
                  </a:tcPr>
                </a:tc>
                <a:tc>
                  <a:txBody>
                    <a:bodyPr/>
                    <a:lstStyle/>
                    <a:p>
                      <a:pPr algn="ctr"/>
                      <a:r>
                        <a:rPr kumimoji="1" lang="en-US" altLang="ja-JP" sz="1400" dirty="0"/>
                        <a:t>Yes</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Yes</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2"/>
                  </a:ext>
                </a:extLst>
              </a:tr>
              <a:tr h="334800">
                <a:tc>
                  <a:txBody>
                    <a:bodyPr/>
                    <a:lstStyle/>
                    <a:p>
                      <a:pPr algn="ctr"/>
                      <a:r>
                        <a:rPr kumimoji="1" lang="en-US" altLang="ja-JP" sz="1400" dirty="0"/>
                        <a:t>Tightening torque</a:t>
                      </a:r>
                      <a:r>
                        <a:rPr kumimoji="1" lang="en-US" altLang="ja-JP" sz="1400" baseline="0" dirty="0"/>
                        <a:t> of bullets (Nm)</a:t>
                      </a:r>
                      <a:endParaRPr kumimoji="1" lang="ja-JP" altLang="en-US" sz="1400" dirty="0"/>
                    </a:p>
                  </a:txBody>
                  <a:tcPr anchor="ctr">
                    <a:solidFill>
                      <a:schemeClr val="bg1"/>
                    </a:solidFill>
                  </a:tcPr>
                </a:tc>
                <a:tc>
                  <a:txBody>
                    <a:bodyPr/>
                    <a:lstStyle/>
                    <a:p>
                      <a:pPr algn="ctr"/>
                      <a:r>
                        <a:rPr kumimoji="1" lang="en-US" altLang="ja-JP" sz="1400" dirty="0"/>
                        <a:t>14</a:t>
                      </a:r>
                      <a:endParaRPr kumimoji="1" lang="ja-JP" altLang="en-US" sz="1400" dirty="0"/>
                    </a:p>
                  </a:txBody>
                  <a:tcPr anchor="ctr">
                    <a:solidFill>
                      <a:schemeClr val="bg1"/>
                    </a:solidFill>
                  </a:tcPr>
                </a:tc>
                <a:tc>
                  <a:txBody>
                    <a:bodyPr/>
                    <a:lstStyle/>
                    <a:p>
                      <a:pPr algn="ctr"/>
                      <a:r>
                        <a:rPr kumimoji="1" lang="en-US" altLang="ja-JP" sz="1400" dirty="0"/>
                        <a:t>14</a:t>
                      </a:r>
                      <a:endParaRPr kumimoji="1" lang="ja-JP" altLang="en-US" sz="1400" dirty="0"/>
                    </a:p>
                  </a:txBody>
                  <a:tcPr anchor="ctr">
                    <a:solidFill>
                      <a:schemeClr val="bg1"/>
                    </a:solidFill>
                  </a:tcPr>
                </a:tc>
                <a:tc>
                  <a:txBody>
                    <a:bodyPr/>
                    <a:lstStyle/>
                    <a:p>
                      <a:pPr algn="ctr"/>
                      <a:r>
                        <a:rPr kumimoji="1" lang="en-US" altLang="ja-JP" sz="1400" dirty="0"/>
                        <a:t>20</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24</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3"/>
                  </a:ext>
                </a:extLst>
              </a:tr>
              <a:tr h="334800">
                <a:tc>
                  <a:txBody>
                    <a:bodyPr/>
                    <a:lstStyle/>
                    <a:p>
                      <a:pPr algn="ctr"/>
                      <a:r>
                        <a:rPr kumimoji="1" lang="en-US" altLang="ja-JP" sz="1400" dirty="0"/>
                        <a:t>Axial pre-load per</a:t>
                      </a:r>
                      <a:r>
                        <a:rPr kumimoji="1" lang="en-US" altLang="ja-JP" sz="1400" baseline="0" dirty="0"/>
                        <a:t> coil end</a:t>
                      </a:r>
                      <a:r>
                        <a:rPr kumimoji="1" lang="en-US" altLang="ja-JP" sz="1400" dirty="0"/>
                        <a:t> (</a:t>
                      </a:r>
                      <a:r>
                        <a:rPr kumimoji="1" lang="en-US" altLang="ja-JP" sz="1400" dirty="0" err="1"/>
                        <a:t>kN</a:t>
                      </a: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30 – 43</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25 – 40</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4"/>
                  </a:ext>
                </a:extLst>
              </a:tr>
              <a:tr h="334800">
                <a:tc>
                  <a:txBody>
                    <a:bodyPr/>
                    <a:lstStyle/>
                    <a:p>
                      <a:pPr algn="ctr"/>
                      <a:r>
                        <a:rPr kumimoji="1" lang="en-US" altLang="ja-JP" sz="1400" dirty="0"/>
                        <a:t>Additional shim on end saddle</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bg1"/>
                    </a:solidFill>
                  </a:tcPr>
                </a:tc>
                <a:tc>
                  <a:txBody>
                    <a:bodyPr/>
                    <a:lstStyle/>
                    <a:p>
                      <a:pPr algn="ctr"/>
                      <a:r>
                        <a:rPr kumimoji="1" lang="en-US" altLang="ja-JP" sz="1400" dirty="0"/>
                        <a:t>–</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solidFill>
                            <a:srgbClr val="FF0000"/>
                          </a:solidFill>
                        </a:rPr>
                        <a:t>t0.7</a:t>
                      </a:r>
                      <a:r>
                        <a:rPr kumimoji="1" lang="en-US" altLang="ja-JP" sz="1400" baseline="0" dirty="0">
                          <a:solidFill>
                            <a:srgbClr val="FF0000"/>
                          </a:solidFill>
                        </a:rPr>
                        <a:t> mm at max</a:t>
                      </a:r>
                      <a:endParaRPr kumimoji="1" lang="ja-JP" altLang="en-US" sz="1400" dirty="0">
                        <a:solidFill>
                          <a:srgbClr val="FF0000"/>
                        </a:solidFill>
                      </a:endParaRPr>
                    </a:p>
                  </a:txBody>
                  <a:tcPr anchor="ctr">
                    <a:solidFill>
                      <a:schemeClr val="accent4">
                        <a:lumMod val="20000"/>
                        <a:lumOff val="80000"/>
                      </a:schemeClr>
                    </a:solidFill>
                  </a:tcPr>
                </a:tc>
                <a:extLst>
                  <a:ext uri="{0D108BD9-81ED-4DB2-BD59-A6C34878D82A}">
                    <a16:rowId xmlns:a16="http://schemas.microsoft.com/office/drawing/2014/main" val="10005"/>
                  </a:ext>
                </a:extLst>
              </a:tr>
              <a:tr h="334800">
                <a:tc>
                  <a:txBody>
                    <a:bodyPr/>
                    <a:lstStyle/>
                    <a:p>
                      <a:pPr algn="ctr"/>
                      <a:r>
                        <a:rPr kumimoji="1" lang="en-US" altLang="ja-JP" sz="1400" dirty="0"/>
                        <a:t>Gap filing with epoxy</a:t>
                      </a:r>
                      <a:r>
                        <a:rPr kumimoji="1" lang="en-US" altLang="ja-JP" sz="1400" baseline="0" dirty="0"/>
                        <a:t> resin</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bg1"/>
                    </a:solidFill>
                  </a:tcPr>
                </a:tc>
                <a:tc>
                  <a:txBody>
                    <a:bodyPr/>
                    <a:lstStyle/>
                    <a:p>
                      <a:pPr algn="ctr"/>
                      <a:r>
                        <a:rPr kumimoji="1" lang="en-US" altLang="ja-JP" sz="1400" dirty="0"/>
                        <a:t>No</a:t>
                      </a:r>
                      <a:endParaRPr kumimoji="1" lang="ja-JP" altLang="en-US" sz="1400" dirty="0"/>
                    </a:p>
                  </a:txBody>
                  <a:tcPr anchor="ctr">
                    <a:solidFill>
                      <a:schemeClr val="accent1">
                        <a:lumMod val="20000"/>
                        <a:lumOff val="80000"/>
                      </a:schemeClr>
                    </a:solidFill>
                  </a:tcPr>
                </a:tc>
                <a:tc>
                  <a:txBody>
                    <a:bodyPr/>
                    <a:lstStyle/>
                    <a:p>
                      <a:pPr algn="ctr"/>
                      <a:r>
                        <a:rPr kumimoji="1" lang="en-US" altLang="ja-JP" sz="1400" dirty="0"/>
                        <a:t>Yes</a:t>
                      </a:r>
                      <a:endParaRPr kumimoji="1" lang="ja-JP" altLang="en-US" sz="1400" dirty="0"/>
                    </a:p>
                  </a:txBody>
                  <a:tcPr anchor="ctr">
                    <a:solidFill>
                      <a:schemeClr val="accent4">
                        <a:lumMod val="20000"/>
                        <a:lumOff val="80000"/>
                      </a:schemeClr>
                    </a:solidFill>
                  </a:tcPr>
                </a:tc>
                <a:extLst>
                  <a:ext uri="{0D108BD9-81ED-4DB2-BD59-A6C34878D82A}">
                    <a16:rowId xmlns:a16="http://schemas.microsoft.com/office/drawing/2014/main" val="10006"/>
                  </a:ext>
                </a:extLst>
              </a:tr>
            </a:tbl>
          </a:graphicData>
        </a:graphic>
      </p:graphicFrame>
      <p:sp>
        <p:nvSpPr>
          <p:cNvPr id="5" name="スライド番号プレースホルダー 4"/>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1566805480"/>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20000"/>
            <a:lumOff val="80000"/>
          </a:schemeClr>
        </a:solidFill>
        <a:ln w="28575">
          <a:solidFill>
            <a:srgbClr val="FF0000"/>
          </a:solidFill>
        </a:ln>
        <a:effectLst/>
      </a:spPr>
      <a:bodyPr rtlCol="0" anchor="ctr"/>
      <a:lstStyle>
        <a:defPPr algn="ctr">
          <a:defRPr kumimoji="1"/>
        </a:defPPr>
      </a:lstStyle>
      <a:style>
        <a:lnRef idx="1">
          <a:schemeClr val="accent1"/>
        </a:lnRef>
        <a:fillRef idx="3">
          <a:schemeClr val="accent1"/>
        </a:fillRef>
        <a:effectRef idx="2">
          <a:schemeClr val="accent1"/>
        </a:effectRef>
        <a:fontRef idx="minor">
          <a:schemeClr val="lt1"/>
        </a:fontRef>
      </a:style>
    </a:spDef>
    <a:lnDef>
      <a:spPr>
        <a:ln w="12700">
          <a:solidFill>
            <a:schemeClr val="tx1"/>
          </a:solidFill>
          <a:prstDash val="solid"/>
          <a:headEnd type="none" w="med" len="med"/>
          <a:tailEnd type="arrow" w="med" len="med"/>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P3_meeting_20170208" id="{B7698E67-20D6-8F4A-876E-5D659D0A0BEC}" vid="{380E9621-9565-2449-988D-8729698CFEC3}"/>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2.xml><?xml version="1.0" encoding="utf-8"?>
<ds:datastoreItem xmlns:ds="http://schemas.openxmlformats.org/officeDocument/2006/customXml" ds:itemID="{15EC2627-59DE-4D3C-BDE1-4405272E797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11142</TotalTime>
  <Words>4738</Words>
  <Application>Microsoft Macintosh PowerPoint</Application>
  <PresentationFormat>画面に合わせる (4:3)</PresentationFormat>
  <Paragraphs>1003</Paragraphs>
  <Slides>47</Slides>
  <Notes>4</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47</vt:i4>
      </vt:variant>
    </vt:vector>
  </HeadingPairs>
  <TitlesOfParts>
    <vt:vector size="53" baseType="lpstr">
      <vt:lpstr>Arial</vt:lpstr>
      <vt:lpstr>Calibri</vt:lpstr>
      <vt:lpstr>Cambria Math</vt:lpstr>
      <vt:lpstr>Symbol</vt:lpstr>
      <vt:lpstr>Wingdings</vt:lpstr>
      <vt:lpstr>Thème Office</vt:lpstr>
      <vt:lpstr>D1 Update  Results of Model Development and  Status of Prototype and Series</vt:lpstr>
      <vt:lpstr>Acknowledgement</vt:lpstr>
      <vt:lpstr>Japanese Contribution to HL-LHC: D1 magnets</vt:lpstr>
      <vt:lpstr>Design parameters</vt:lpstr>
      <vt:lpstr>Model magnet development in KEK</vt:lpstr>
      <vt:lpstr>Fabrication steps</vt:lpstr>
      <vt:lpstr>Mechanical design of MBXFS3</vt:lpstr>
      <vt:lpstr>Mechanical support in the SS in MBXFS3</vt:lpstr>
      <vt:lpstr>Mechanical support at coil end</vt:lpstr>
      <vt:lpstr>Mechanical support at coil end</vt:lpstr>
      <vt:lpstr>Test result of MBXFS3 </vt:lpstr>
      <vt:lpstr>Training history</vt:lpstr>
      <vt:lpstr>Training history</vt:lpstr>
      <vt:lpstr>PowerPoint プレゼンテーション</vt:lpstr>
      <vt:lpstr>Coil stress in the straight section</vt:lpstr>
      <vt:lpstr>MFM: Transfer function</vt:lpstr>
      <vt:lpstr>MFM: at the magnet center (I=3kA, 12.05kA)</vt:lpstr>
      <vt:lpstr>Cause of Large b3</vt:lpstr>
      <vt:lpstr>Cause of Large b3</vt:lpstr>
      <vt:lpstr>Design for MBXFP1</vt:lpstr>
      <vt:lpstr>New QPH Design and Experimental Validation</vt:lpstr>
      <vt:lpstr>Delay time</vt:lpstr>
      <vt:lpstr>MIITs evaluation in full energy dump test</vt:lpstr>
      <vt:lpstr>Full-Scale QPH Performance</vt:lpstr>
      <vt:lpstr>HiPot Test at NOC*</vt:lpstr>
      <vt:lpstr>Status of Prototype</vt:lpstr>
      <vt:lpstr>D1 Magnet Cold Mass</vt:lpstr>
      <vt:lpstr>Overview of Production of D1 Prototype and Series</vt:lpstr>
      <vt:lpstr>PowerPoint プレゼンテーション</vt:lpstr>
      <vt:lpstr>Manufacturing in Hitachi</vt:lpstr>
      <vt:lpstr>Hitachi Workshop and KEK Tsukuba</vt:lpstr>
      <vt:lpstr>Manufacturing Layout in Hitachi</vt:lpstr>
      <vt:lpstr>PowerPoint プレゼンテーション</vt:lpstr>
      <vt:lpstr>PowerPoint プレゼンテーション</vt:lpstr>
      <vt:lpstr>Organization: KEK, CERN, HITACHI</vt:lpstr>
      <vt:lpstr>Preparatory Work </vt:lpstr>
      <vt:lpstr>Reviews for Prototype</vt:lpstr>
      <vt:lpstr>Compliance with PED Safety Requirement</vt:lpstr>
      <vt:lpstr>Quality Plan, Documentation</vt:lpstr>
      <vt:lpstr>Status of D1 document: full-scale cold mass</vt:lpstr>
      <vt:lpstr>Structure of MIP for LMBXF</vt:lpstr>
      <vt:lpstr>Test Facility</vt:lpstr>
      <vt:lpstr>SSW, MFM and Optical Survey for D1</vt:lpstr>
      <vt:lpstr>Readiness of Vertical Cold Test Stand </vt:lpstr>
      <vt:lpstr>Schedule, Summary</vt:lpstr>
      <vt:lpstr>Schedule</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Recent Progress on model magnet development of D1</dc:title>
  <dc:creator>Microsoft Office ユーザー</dc:creator>
  <cp:lastModifiedBy>中本 建志</cp:lastModifiedBy>
  <cp:revision>844</cp:revision>
  <cp:lastPrinted>2019-09-25T16:02:36Z</cp:lastPrinted>
  <dcterms:created xsi:type="dcterms:W3CDTF">2017-02-04T09:19:33Z</dcterms:created>
  <dcterms:modified xsi:type="dcterms:W3CDTF">2019-10-17T10:25:53Z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