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8"/>
  </p:notesMasterIdLst>
  <p:handoutMasterIdLst>
    <p:handoutMasterId r:id="rId19"/>
  </p:handoutMasterIdLst>
  <p:sldIdLst>
    <p:sldId id="263" r:id="rId5"/>
    <p:sldId id="361" r:id="rId6"/>
    <p:sldId id="370" r:id="rId7"/>
    <p:sldId id="363" r:id="rId8"/>
    <p:sldId id="362" r:id="rId9"/>
    <p:sldId id="364" r:id="rId10"/>
    <p:sldId id="367" r:id="rId11"/>
    <p:sldId id="371" r:id="rId12"/>
    <p:sldId id="368" r:id="rId13"/>
    <p:sldId id="372" r:id="rId14"/>
    <p:sldId id="374" r:id="rId15"/>
    <p:sldId id="373" r:id="rId16"/>
    <p:sldId id="359" r:id="rId1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164" autoAdjust="0"/>
    <p:restoredTop sz="94660"/>
  </p:normalViewPr>
  <p:slideViewPr>
    <p:cSldViewPr snapToGrid="0" snapToObjects="1" showGuides="1">
      <p:cViewPr varScale="1">
        <p:scale>
          <a:sx n="122" d="100"/>
          <a:sy n="122" d="100"/>
        </p:scale>
        <p:origin x="1064" y="2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10/10/2019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10/10/2019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7952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9th HL-LHC Collaboration Meeting, Fermilab, USA, 14 - 16 October 2019 - D. Wollmann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2636957?ln=en" TargetMode="External"/><Relationship Id="rId2" Type="http://schemas.openxmlformats.org/officeDocument/2006/relationships/hyperlink" Target="https://ipac2019.vrws.de/papers/mopmp036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ccelconf.web.cern.ch/AccelConf/ipac2018/papers/mopmf042.pdf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ipac2018/papers/mopmf042.pdf" TargetMode="External"/><Relationship Id="rId2" Type="http://schemas.openxmlformats.org/officeDocument/2006/relationships/hyperlink" Target="http://cds.cern.ch/record/2636957?ln=en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00392" y="2819400"/>
            <a:ext cx="7560040" cy="1800000"/>
          </a:xfrm>
        </p:spPr>
        <p:txBody>
          <a:bodyPr/>
          <a:lstStyle/>
          <a:p>
            <a:r>
              <a:rPr lang="en-GB" dirty="0"/>
              <a:t>Conclusion </a:t>
            </a:r>
            <a:r>
              <a:rPr lang="en-GB"/>
              <a:t>on Machine </a:t>
            </a:r>
            <a:r>
              <a:rPr lang="en-GB" dirty="0"/>
              <a:t>Protection tests </a:t>
            </a:r>
            <a:r>
              <a:rPr lang="en-GB"/>
              <a:t>with Crab </a:t>
            </a:r>
            <a:r>
              <a:rPr lang="en-GB" dirty="0"/>
              <a:t>C</a:t>
            </a:r>
            <a:r>
              <a:rPr lang="en-GB"/>
              <a:t>avities </a:t>
            </a:r>
            <a:r>
              <a:rPr lang="en-GB" dirty="0"/>
              <a:t>in the SPS</a:t>
            </a:r>
            <a:br>
              <a:rPr lang="en-GB" dirty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4614248"/>
            <a:ext cx="6480000" cy="1279749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J. </a:t>
            </a:r>
            <a:r>
              <a:rPr lang="en-GB" dirty="0" err="1"/>
              <a:t>Uythoven</a:t>
            </a:r>
            <a:r>
              <a:rPr lang="en-GB" dirty="0"/>
              <a:t>, D. </a:t>
            </a:r>
            <a:r>
              <a:rPr lang="en-GB" dirty="0" err="1"/>
              <a:t>Wollmann</a:t>
            </a: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r>
              <a:rPr lang="en-GB" sz="1600" dirty="0"/>
              <a:t>With input from:</a:t>
            </a:r>
          </a:p>
          <a:p>
            <a:pPr>
              <a:lnSpc>
                <a:spcPct val="120000"/>
              </a:lnSpc>
            </a:pPr>
            <a:r>
              <a:rPr lang="en-GB" sz="1600" dirty="0"/>
              <a:t>H. </a:t>
            </a:r>
            <a:r>
              <a:rPr lang="en-GB" sz="1600" dirty="0" err="1"/>
              <a:t>Bartosik</a:t>
            </a:r>
            <a:r>
              <a:rPr lang="en-GB" sz="1600" dirty="0"/>
              <a:t>, T. </a:t>
            </a:r>
            <a:r>
              <a:rPr lang="en-GB" sz="1600" dirty="0" err="1"/>
              <a:t>Bohl</a:t>
            </a:r>
            <a:r>
              <a:rPr lang="en-GB" sz="1600" dirty="0"/>
              <a:t>, A. Butterworth, R. </a:t>
            </a:r>
            <a:r>
              <a:rPr lang="en-GB" sz="1600" dirty="0" err="1"/>
              <a:t>Calaga</a:t>
            </a:r>
            <a:r>
              <a:rPr lang="en-GB" sz="1600" dirty="0"/>
              <a:t> L.R. Carver, V. </a:t>
            </a:r>
            <a:r>
              <a:rPr lang="en-GB" sz="1600" dirty="0" err="1"/>
              <a:t>Kain</a:t>
            </a:r>
            <a:r>
              <a:rPr lang="en-GB" sz="1600" dirty="0"/>
              <a:t>, T.E. </a:t>
            </a:r>
            <a:r>
              <a:rPr lang="en-GB" sz="1600" dirty="0" err="1"/>
              <a:t>Levens</a:t>
            </a:r>
            <a:r>
              <a:rPr lang="en-GB" sz="1600" dirty="0"/>
              <a:t>, B. Lindstrom, G. </a:t>
            </a:r>
            <a:r>
              <a:rPr lang="en-GB" sz="1600" dirty="0" err="1"/>
              <a:t>Papotti</a:t>
            </a:r>
            <a:r>
              <a:rPr lang="en-GB" sz="1600" dirty="0"/>
              <a:t>, R. Secondo, M. Valette, G. </a:t>
            </a:r>
            <a:r>
              <a:rPr lang="en-GB" sz="1600" dirty="0" err="1"/>
              <a:t>Vandoni</a:t>
            </a:r>
            <a:r>
              <a:rPr lang="en-GB" sz="1600" dirty="0"/>
              <a:t>, J. </a:t>
            </a:r>
            <a:r>
              <a:rPr lang="en-GB" sz="1600" dirty="0" err="1"/>
              <a:t>Wenninger</a:t>
            </a:r>
            <a:r>
              <a:rPr lang="en-GB" sz="1600" dirty="0"/>
              <a:t> and M. </a:t>
            </a:r>
            <a:r>
              <a:rPr lang="en-GB" sz="1600" dirty="0" err="1"/>
              <a:t>Zerlauth</a:t>
            </a:r>
            <a:r>
              <a:rPr lang="en-GB" sz="1600" dirty="0"/>
              <a:t> 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9th HL-LHC Collaboration Meeting, </a:t>
            </a:r>
            <a:r>
              <a:rPr lang="fr-FR" dirty="0" err="1"/>
              <a:t>Fermilab</a:t>
            </a:r>
            <a:r>
              <a:rPr lang="fr-FR" dirty="0"/>
              <a:t>, USA, 14 - 16 </a:t>
            </a:r>
            <a:r>
              <a:rPr lang="fr-FR" dirty="0" err="1"/>
              <a:t>October</a:t>
            </a:r>
            <a:r>
              <a:rPr lang="fr-FR" dirty="0"/>
              <a:t> 2019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C7584D-D88A-CE4D-93D3-DB64735A1C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Requirements for HL-LHC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DA3653-3400-BA4A-ACED-A52E94317E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8166240" cy="52261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Based on simulation results crab cavities can cause critical losses within less than ten LHC turns (&lt; 1 </a:t>
            </a:r>
            <a:r>
              <a:rPr lang="en-GB" dirty="0" err="1"/>
              <a:t>ms</a:t>
            </a:r>
            <a:r>
              <a:rPr lang="en-GB" dirty="0"/>
              <a:t>)</a:t>
            </a:r>
          </a:p>
          <a:p>
            <a:r>
              <a:rPr lang="en-GB" dirty="0"/>
              <a:t>Dedicated hardware interlocks are required to interlock on</a:t>
            </a:r>
          </a:p>
          <a:p>
            <a:pPr lvl="1"/>
            <a:r>
              <a:rPr lang="en-GB" dirty="0"/>
              <a:t>Phase drifts in one or multiple crab cavities (like tested in the SPS 2018)</a:t>
            </a:r>
          </a:p>
          <a:p>
            <a:pPr lvl="2"/>
            <a:r>
              <a:rPr lang="en-GB" dirty="0"/>
              <a:t>This covers the interlocking against any frequency change</a:t>
            </a:r>
          </a:p>
          <a:p>
            <a:pPr lvl="1"/>
            <a:r>
              <a:rPr lang="en-GB" dirty="0"/>
              <a:t>Sudden changes of voltage in one or multiple crab cavities (requested for SPS 2021)</a:t>
            </a:r>
          </a:p>
          <a:p>
            <a:pPr lvl="2"/>
            <a:r>
              <a:rPr lang="en-GB" dirty="0"/>
              <a:t>Also needed for switching on cavities</a:t>
            </a:r>
          </a:p>
          <a:p>
            <a:r>
              <a:rPr lang="en-GB" dirty="0"/>
              <a:t>Correlated failures of multiple crab cavities need to be avoided, as they can lead to critical losses before a beam dump can be issued</a:t>
            </a:r>
          </a:p>
          <a:p>
            <a:pPr lvl="1"/>
            <a:r>
              <a:rPr lang="en-GB" dirty="0"/>
              <a:t>Have independent cc systems, avoiding common hardware failures as much as possible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F0EF3B-F67D-CC45-80FE-B9D6F0711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ADAA5A-8522-6C42-9BCC-C77C63ED12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806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2754A0-4DF6-8040-B049-465930BEA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AEEE2-7D0F-264F-8C0A-693FCA6B57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65982"/>
            <a:ext cx="7920000" cy="4906963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For the first time machine protection experiments have been performed with crab cavities and low intensity proton beams</a:t>
            </a:r>
          </a:p>
          <a:p>
            <a:r>
              <a:rPr lang="en-GB" dirty="0"/>
              <a:t>Slow and fast losses were observed – loss scenarios seem to be understood</a:t>
            </a:r>
          </a:p>
          <a:p>
            <a:r>
              <a:rPr lang="en-GB" dirty="0"/>
              <a:t>Observed failures require HW interlock of crab cavity phase for the use with unsafe beam intensities in the SPS, also for 2021</a:t>
            </a:r>
          </a:p>
          <a:p>
            <a:r>
              <a:rPr lang="en-GB" dirty="0"/>
              <a:t>Voltage interlock is recommended for future SPS tests and to validate for future HL-LHC</a:t>
            </a:r>
          </a:p>
          <a:p>
            <a:r>
              <a:rPr lang="en-GB" dirty="0"/>
              <a:t>HL-LHC requires dedicated interlocks of </a:t>
            </a:r>
            <a:r>
              <a:rPr lang="en-GB"/>
              <a:t>voltage and phase</a:t>
            </a:r>
            <a:r>
              <a:rPr lang="en-GB" dirty="0"/>
              <a:t>. </a:t>
            </a:r>
          </a:p>
          <a:p>
            <a:r>
              <a:rPr lang="en-GB" dirty="0"/>
              <a:t>Common mode failures of multiple crab cavities need to be avoided by separating systems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29FE9A-C65D-694D-BD4D-789627CACA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454B56-0936-7848-9160-1BE66194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60065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2A9C88-3D27-114C-BF61-212562584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1C7825-27E3-E542-9D56-8B0C961F1D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98484"/>
            <a:ext cx="7920000" cy="5127680"/>
          </a:xfrm>
        </p:spPr>
        <p:txBody>
          <a:bodyPr>
            <a:normAutofit/>
          </a:bodyPr>
          <a:lstStyle/>
          <a:p>
            <a:r>
              <a:rPr lang="en-GB" dirty="0"/>
              <a:t>B. Lindstrom et al., ”Machine protection experience from beam tests with crab cavity prototypes in the CERN PS", </a:t>
            </a:r>
            <a:r>
              <a:rPr lang="en-GB" dirty="0">
                <a:hlinkClick r:id="rId2"/>
              </a:rPr>
              <a:t>Institute of Physics Journal of Physics: IPAC19</a:t>
            </a:r>
            <a:endParaRPr lang="en-GB" dirty="0"/>
          </a:p>
          <a:p>
            <a:r>
              <a:rPr lang="en-GB" dirty="0"/>
              <a:t>A. Santamaria Garcia ”Experiment and Machine Protection from Fast Losses caused by Crab Cavities in the High Luminosity LHC", </a:t>
            </a:r>
            <a:r>
              <a:rPr lang="en-GB" dirty="0">
                <a:hlinkClick r:id="rId3"/>
              </a:rPr>
              <a:t>CERN thesis 2018</a:t>
            </a:r>
            <a:endParaRPr lang="en-GB" dirty="0"/>
          </a:p>
          <a:p>
            <a:r>
              <a:rPr lang="en-GB" dirty="0"/>
              <a:t>B. Lindstrom et al., "Crab Cavity Failures combined with a Loss of the Beam-Beam Kick in the HL-LHC", </a:t>
            </a:r>
            <a:r>
              <a:rPr lang="en-GB" dirty="0">
                <a:hlinkClick r:id="rId4"/>
              </a:rPr>
              <a:t>Proceedings IPAC 2018</a:t>
            </a:r>
            <a:r>
              <a:rPr lang="en-GB" dirty="0"/>
              <a:t>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82D254-7584-4647-B51D-4748191C8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A74504A-B60B-9D46-AB75-EF48D6C72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9830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535257-3A26-414B-9C68-0AF904176D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344C709-A763-1A4A-90AE-2B6BF89C4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  <a:endParaRPr lang="en-GB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265983-B7E2-DA4D-8C21-CB7B3DA22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2E3E82-8F60-2647-B9D8-34AB5EE5BD6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06822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BB4E0D-FB32-A747-B39A-554A0C0C85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113F2D-280C-944A-B07E-EBD73AD75A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Introduction: crab cavities and machine protection</a:t>
            </a:r>
          </a:p>
          <a:p>
            <a:r>
              <a:rPr lang="en-US" dirty="0"/>
              <a:t>Crab cavities in SPS in 2018</a:t>
            </a:r>
          </a:p>
          <a:p>
            <a:r>
              <a:rPr lang="en-US" dirty="0"/>
              <a:t>Observed slow and fast losses</a:t>
            </a:r>
          </a:p>
          <a:p>
            <a:r>
              <a:rPr lang="en-US" dirty="0"/>
              <a:t>Implementation and validation of HW phase interlock in the SPS</a:t>
            </a:r>
          </a:p>
          <a:p>
            <a:r>
              <a:rPr lang="en-US" dirty="0"/>
              <a:t>SPS interlock requirements for the future tests</a:t>
            </a:r>
          </a:p>
          <a:p>
            <a:r>
              <a:rPr lang="en-US" dirty="0"/>
              <a:t>Interlock requirements for HL-LHC</a:t>
            </a:r>
          </a:p>
          <a:p>
            <a:r>
              <a:rPr lang="en-US" dirty="0"/>
              <a:t>Conclusions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5F6A68-EC19-8446-8615-D6CDA120A8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9th HL-LHC Collaboration Meeting, </a:t>
            </a:r>
            <a:r>
              <a:rPr lang="fr-FR" dirty="0" err="1"/>
              <a:t>Fermilab</a:t>
            </a:r>
            <a:r>
              <a:rPr lang="fr-FR" dirty="0"/>
              <a:t>, USA, 14 - 16 </a:t>
            </a:r>
            <a:r>
              <a:rPr lang="fr-FR" dirty="0" err="1"/>
              <a:t>October</a:t>
            </a:r>
            <a:r>
              <a:rPr lang="fr-FR" dirty="0"/>
              <a:t> 2019 - D. </a:t>
            </a:r>
            <a:r>
              <a:rPr lang="fr-FR" dirty="0" err="1"/>
              <a:t>Wollmann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C34C9B8-F6E3-4B4D-A76F-3FEA400317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6598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AC7A4B-8B9F-D844-87C4-09A29D4046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Introduction: crab cavities and machine protection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11ED5E-AE6C-0347-985E-E5B2EF4CD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5821" y="1135114"/>
            <a:ext cx="8513379" cy="5075129"/>
          </a:xfrm>
        </p:spPr>
        <p:txBody>
          <a:bodyPr>
            <a:normAutofit fontScale="77500" lnSpcReduction="20000"/>
          </a:bodyPr>
          <a:lstStyle/>
          <a:p>
            <a:pPr marL="231775" indent="-195263">
              <a:lnSpc>
                <a:spcPct val="120000"/>
              </a:lnSpc>
            </a:pPr>
            <a:r>
              <a:rPr lang="en-GB" dirty="0"/>
              <a:t>Crab cavities can cause </a:t>
            </a:r>
            <a:r>
              <a:rPr lang="en-GB" b="1" dirty="0"/>
              <a:t>fast transverse kicks</a:t>
            </a:r>
            <a:r>
              <a:rPr lang="en-GB" dirty="0"/>
              <a:t> on the circulating beam leading to critical beam losses in the aperture within </a:t>
            </a:r>
            <a:r>
              <a:rPr lang="en-GB" b="1" dirty="0"/>
              <a:t>tens of microseconds</a:t>
            </a:r>
            <a:r>
              <a:rPr lang="en-GB" dirty="0"/>
              <a:t> in case of failures</a:t>
            </a:r>
            <a:endParaRPr lang="en-US" dirty="0"/>
          </a:p>
          <a:p>
            <a:pPr marL="231775" indent="-195263">
              <a:lnSpc>
                <a:spcPct val="120000"/>
              </a:lnSpc>
            </a:pPr>
            <a:r>
              <a:rPr lang="en-US" b="1" dirty="0"/>
              <a:t>Criticality of failures estimated </a:t>
            </a:r>
            <a:r>
              <a:rPr lang="en-US" dirty="0"/>
              <a:t>for HL-LHC by studying  ‘corner cases’ (see </a:t>
            </a:r>
            <a:r>
              <a:rPr lang="en-US" dirty="0">
                <a:hlinkClick r:id="rId2"/>
              </a:rPr>
              <a:t>A. Santamaria Garcia’s PhD thesis</a:t>
            </a:r>
            <a:r>
              <a:rPr lang="en-US" dirty="0"/>
              <a:t>):</a:t>
            </a:r>
          </a:p>
          <a:p>
            <a:pPr marL="628650" lvl="1" indent="-265113">
              <a:lnSpc>
                <a:spcPct val="120000"/>
              </a:lnSpc>
            </a:pPr>
            <a:r>
              <a:rPr lang="en-US" b="1" dirty="0"/>
              <a:t>Voltage drop</a:t>
            </a:r>
            <a:r>
              <a:rPr lang="en-US" dirty="0"/>
              <a:t>: sudden drop of crab cavity voltage</a:t>
            </a:r>
          </a:p>
          <a:p>
            <a:pPr marL="628650" lvl="1" indent="-265113">
              <a:lnSpc>
                <a:spcPct val="120000"/>
              </a:lnSpc>
            </a:pPr>
            <a:r>
              <a:rPr lang="en-US" b="1" dirty="0"/>
              <a:t>Phase jump</a:t>
            </a:r>
            <a:r>
              <a:rPr lang="en-US" dirty="0"/>
              <a:t>: sudden change of crab cavity phase</a:t>
            </a:r>
          </a:p>
          <a:p>
            <a:pPr marL="628650" lvl="1" indent="-265113">
              <a:lnSpc>
                <a:spcPct val="120000"/>
              </a:lnSpc>
            </a:pPr>
            <a:r>
              <a:rPr lang="en-US" b="1" dirty="0"/>
              <a:t>Detuning</a:t>
            </a:r>
            <a:r>
              <a:rPr lang="en-US" dirty="0"/>
              <a:t>: continuous change of crab cavity phase</a:t>
            </a:r>
          </a:p>
          <a:p>
            <a:pPr marL="231775" indent="-195263">
              <a:lnSpc>
                <a:spcPct val="120000"/>
              </a:lnSpc>
            </a:pPr>
            <a:r>
              <a:rPr lang="en-US" dirty="0"/>
              <a:t>Criticality of </a:t>
            </a:r>
            <a:r>
              <a:rPr lang="en-US" b="1" dirty="0"/>
              <a:t>combined failures </a:t>
            </a:r>
            <a:r>
              <a:rPr lang="en-US" dirty="0"/>
              <a:t>has been studied (see </a:t>
            </a:r>
            <a:r>
              <a:rPr lang="en-US" dirty="0">
                <a:hlinkClick r:id="rId3"/>
              </a:rPr>
              <a:t>IPAC18 paper by B. Lindstrom et al.</a:t>
            </a:r>
            <a:r>
              <a:rPr lang="en-US" dirty="0"/>
              <a:t>), adding Beam-Beam kick.</a:t>
            </a:r>
          </a:p>
          <a:p>
            <a:pPr marL="231775" indent="-195263">
              <a:lnSpc>
                <a:spcPct val="120000"/>
              </a:lnSpc>
            </a:pPr>
            <a:r>
              <a:rPr lang="en-US" b="1" dirty="0"/>
              <a:t>Criticality</a:t>
            </a:r>
            <a:r>
              <a:rPr lang="en-US" dirty="0"/>
              <a:t> of crab cavity failures has also been studied </a:t>
            </a:r>
            <a:r>
              <a:rPr lang="en-US" b="1" dirty="0"/>
              <a:t>for the SPS</a:t>
            </a:r>
          </a:p>
          <a:p>
            <a:pPr marL="231775" indent="-195263">
              <a:lnSpc>
                <a:spcPct val="120000"/>
              </a:lnSpc>
            </a:pPr>
            <a:r>
              <a:rPr lang="en-US" b="1" dirty="0"/>
              <a:t>First machine protection</a:t>
            </a:r>
            <a:r>
              <a:rPr lang="en-US" dirty="0"/>
              <a:t> tests with crab cavities and circulating hadron beam were </a:t>
            </a:r>
            <a:r>
              <a:rPr lang="en-US" b="1" dirty="0"/>
              <a:t>performed</a:t>
            </a:r>
            <a:r>
              <a:rPr lang="en-US" dirty="0"/>
              <a:t> in 2018 in the SPS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BCEAD9-251B-1842-84A3-046174331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CC31B1-8162-8444-9816-BBE0CDF18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9469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80069-95E2-3F43-A605-C6F91A628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Crab cavity in SPS 2018 -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49693E-5F13-BE4C-BC52-A7B07041D6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456350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GB" sz="2400" dirty="0"/>
              <a:t>Two double quarter wave cavities in one cryo-module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Max 3.4 MV but only used up to ~1 MV in 2018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Operated mainly in single cavity mode 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Maximum vertical kick:</a:t>
            </a:r>
          </a:p>
          <a:p>
            <a:pPr lvl="2">
              <a:lnSpc>
                <a:spcPct val="120000"/>
              </a:lnSpc>
            </a:pPr>
            <a:r>
              <a:rPr lang="en-GB" sz="1600" dirty="0"/>
              <a:t>@26 GeV: 1.12 </a:t>
            </a:r>
            <a:r>
              <a:rPr lang="en-GB" sz="1600" dirty="0" err="1"/>
              <a:t>σ</a:t>
            </a:r>
            <a:r>
              <a:rPr lang="en-GB" sz="1600" dirty="0"/>
              <a:t>/MV </a:t>
            </a:r>
            <a:r>
              <a:rPr lang="en-GB" sz="1600" dirty="0">
                <a:solidFill>
                  <a:schemeClr val="bg1">
                    <a:lumMod val="75000"/>
                  </a:schemeClr>
                </a:solidFill>
              </a:rPr>
              <a:t>//</a:t>
            </a:r>
            <a:r>
              <a:rPr lang="en-GB" sz="1600" dirty="0"/>
              <a:t> 3.12 mm/MV</a:t>
            </a:r>
          </a:p>
          <a:p>
            <a:pPr lvl="2">
              <a:lnSpc>
                <a:spcPct val="120000"/>
              </a:lnSpc>
            </a:pPr>
            <a:r>
              <a:rPr lang="en-GB" sz="1600" dirty="0"/>
              <a:t>@270 GeV: 0.35 </a:t>
            </a:r>
            <a:r>
              <a:rPr lang="en-GB" sz="1600" dirty="0" err="1"/>
              <a:t>σ</a:t>
            </a:r>
            <a:r>
              <a:rPr lang="en-GB" sz="1600" dirty="0"/>
              <a:t>/MV </a:t>
            </a:r>
            <a:r>
              <a:rPr lang="en-GB" sz="1600" dirty="0">
                <a:solidFill>
                  <a:schemeClr val="bg1">
                    <a:lumMod val="75000"/>
                  </a:schemeClr>
                </a:solidFill>
              </a:rPr>
              <a:t>//</a:t>
            </a:r>
            <a:r>
              <a:rPr lang="en-GB" sz="1600" dirty="0"/>
              <a:t> 0.3 mm/MV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SPS vert. aperture limited to 20.4 mm:</a:t>
            </a:r>
          </a:p>
          <a:p>
            <a:pPr lvl="2">
              <a:lnSpc>
                <a:spcPct val="120000"/>
              </a:lnSpc>
            </a:pPr>
            <a:r>
              <a:rPr lang="en-GB" sz="1600" dirty="0"/>
              <a:t>7.3 </a:t>
            </a:r>
            <a:r>
              <a:rPr lang="en-GB" sz="1600" dirty="0" err="1"/>
              <a:t>σ</a:t>
            </a:r>
            <a:r>
              <a:rPr lang="en-GB" sz="1600" dirty="0"/>
              <a:t> @ 26 GeV, </a:t>
            </a:r>
          </a:p>
          <a:p>
            <a:pPr lvl="2">
              <a:lnSpc>
                <a:spcPct val="120000"/>
              </a:lnSpc>
            </a:pPr>
            <a:r>
              <a:rPr lang="en-GB" sz="1600" dirty="0"/>
              <a:t>23.6 </a:t>
            </a:r>
            <a:r>
              <a:rPr lang="en-GB" sz="1600" dirty="0" err="1"/>
              <a:t>σ</a:t>
            </a:r>
            <a:r>
              <a:rPr lang="en-GB" sz="1600" dirty="0"/>
              <a:t> @ 270 GeV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CC frequency cannot follow change of SPS accelerating RF frequency during ramp (delta f = 130 kHz from 26 GeV to 270 GeV within 6 s)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Interlock matrix to interlock table position, vacuum, RF (via PLC - slow) etc. well established and tested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CC failures:</a:t>
            </a:r>
          </a:p>
          <a:p>
            <a:pPr lvl="1">
              <a:lnSpc>
                <a:spcPct val="120000"/>
              </a:lnSpc>
            </a:pPr>
            <a:r>
              <a:rPr lang="en-GB" sz="2000" dirty="0"/>
              <a:t>Voltage drop </a:t>
            </a:r>
            <a:r>
              <a:rPr lang="en-GB" sz="2000" dirty="0">
                <a:sym typeface="Wingdings" pitchFamily="2" charset="2"/>
              </a:rPr>
              <a:t> not critical in SPS due to available aperture</a:t>
            </a:r>
            <a:endParaRPr lang="en-GB" sz="2000" dirty="0"/>
          </a:p>
          <a:p>
            <a:pPr lvl="1">
              <a:lnSpc>
                <a:spcPct val="120000"/>
              </a:lnSpc>
            </a:pPr>
            <a:r>
              <a:rPr lang="en-GB" sz="2000" dirty="0"/>
              <a:t>Phase jump </a:t>
            </a:r>
            <a:r>
              <a:rPr lang="en-GB" sz="2000" dirty="0">
                <a:sym typeface="Wingdings" pitchFamily="2" charset="2"/>
              </a:rPr>
              <a:t> not critical in SPS due to available aperture</a:t>
            </a:r>
            <a:endParaRPr lang="en-GB" sz="2000" dirty="0"/>
          </a:p>
          <a:p>
            <a:pPr lvl="1">
              <a:lnSpc>
                <a:spcPct val="120000"/>
              </a:lnSpc>
            </a:pPr>
            <a:r>
              <a:rPr lang="en-GB" sz="2000" dirty="0"/>
              <a:t>Detuning </a:t>
            </a:r>
            <a:r>
              <a:rPr lang="en-GB" sz="2000" dirty="0">
                <a:sym typeface="Wingdings" pitchFamily="2" charset="2"/>
              </a:rPr>
              <a:t> critical with high intensity beam, can lead to resonant excitation</a:t>
            </a:r>
            <a:endParaRPr lang="en-GB" sz="2000" dirty="0"/>
          </a:p>
          <a:p>
            <a:pPr marL="0" indent="0">
              <a:lnSpc>
                <a:spcPct val="120000"/>
              </a:lnSpc>
              <a:buNone/>
            </a:pPr>
            <a:endParaRPr lang="en-GB" sz="2400" dirty="0"/>
          </a:p>
          <a:p>
            <a:pPr lvl="1">
              <a:lnSpc>
                <a:spcPct val="120000"/>
              </a:lnSpc>
            </a:pPr>
            <a:endParaRPr lang="en-GB" sz="2000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745232-5799-C741-8DAF-A2B22B697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8D2FD6-5092-EF44-AFF9-52C83C797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18391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8455CF-21D0-6943-AE4E-AB635969D8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028" y="116938"/>
            <a:ext cx="8300772" cy="720000"/>
          </a:xfrm>
        </p:spPr>
        <p:txBody>
          <a:bodyPr/>
          <a:lstStyle/>
          <a:p>
            <a:r>
              <a:rPr lang="en-US" dirty="0"/>
              <a:t>Safe intensity limits for Crab Cavity MDs in SPS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9DA910-0BAF-1341-BAE3-534CFE463A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028" y="4096408"/>
            <a:ext cx="7920000" cy="2120681"/>
          </a:xfrm>
        </p:spPr>
        <p:txBody>
          <a:bodyPr>
            <a:normAutofit fontScale="77500" lnSpcReduction="20000"/>
          </a:bodyPr>
          <a:lstStyle/>
          <a:p>
            <a:pPr marL="274638" indent="-238125">
              <a:lnSpc>
                <a:spcPct val="120000"/>
              </a:lnSpc>
            </a:pPr>
            <a:r>
              <a:rPr lang="en-US" dirty="0"/>
              <a:t>Reaction time of SPS ring beam loss monitors too slow</a:t>
            </a:r>
            <a:br>
              <a:rPr lang="en-US" dirty="0"/>
            </a:br>
            <a:r>
              <a:rPr lang="en-US" dirty="0"/>
              <a:t>(20 </a:t>
            </a:r>
            <a:r>
              <a:rPr lang="en-US" dirty="0" err="1"/>
              <a:t>ms</a:t>
            </a:r>
            <a:r>
              <a:rPr lang="en-US" dirty="0"/>
              <a:t>) to interlock on fast critical beam losses </a:t>
            </a:r>
          </a:p>
          <a:p>
            <a:pPr marL="274638" indent="-238125">
              <a:lnSpc>
                <a:spcPct val="120000"/>
              </a:lnSpc>
            </a:pPr>
            <a:r>
              <a:rPr lang="en-US" dirty="0"/>
              <a:t>Allowed intensity limits for crab cavity MDs without additional </a:t>
            </a:r>
            <a:r>
              <a:rPr lang="en-US" u="sng" dirty="0"/>
              <a:t>fast</a:t>
            </a:r>
            <a:r>
              <a:rPr lang="en-US" dirty="0"/>
              <a:t> interlock (</a:t>
            </a:r>
            <a:r>
              <a:rPr lang="en-US" i="1" dirty="0"/>
              <a:t>including factor 10 safety margin</a:t>
            </a:r>
            <a:r>
              <a:rPr lang="en-US" dirty="0"/>
              <a:t>) :</a:t>
            </a:r>
          </a:p>
          <a:p>
            <a:pPr marL="717550" lvl="1" indent="-271463">
              <a:lnSpc>
                <a:spcPct val="120000"/>
              </a:lnSpc>
            </a:pPr>
            <a:r>
              <a:rPr lang="en-US" b="1" dirty="0"/>
              <a:t>@ 26 GeV: &lt; 6 x 10</a:t>
            </a:r>
            <a:r>
              <a:rPr lang="en-US" b="1" baseline="30000" dirty="0"/>
              <a:t>12 </a:t>
            </a:r>
            <a:r>
              <a:rPr lang="en-US" dirty="0"/>
              <a:t>protons</a:t>
            </a:r>
          </a:p>
          <a:p>
            <a:pPr marL="717550" lvl="1" indent="-271463">
              <a:lnSpc>
                <a:spcPct val="120000"/>
              </a:lnSpc>
            </a:pPr>
            <a:r>
              <a:rPr lang="en-US" b="1" dirty="0"/>
              <a:t>@ 270 GeV: &lt; 2.4 x 10</a:t>
            </a:r>
            <a:r>
              <a:rPr lang="en-US" b="1" baseline="30000" dirty="0"/>
              <a:t>11</a:t>
            </a:r>
            <a:r>
              <a:rPr lang="en-US" dirty="0"/>
              <a:t> protons</a:t>
            </a:r>
            <a:endParaRPr lang="en-US" baseline="30000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A8A1FB-7D9E-0E4E-ABE5-4B1337328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9E1C2D-2517-6144-8D78-F776716E99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D5F8A2E-276C-6842-8751-D3234B8691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9483" y="836938"/>
            <a:ext cx="4595303" cy="312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9753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0CE49-386D-8541-A2BE-A85ACF014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Observed slow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58C975-0618-7547-A732-6303A9F4AC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5365" y="1050322"/>
            <a:ext cx="7920000" cy="1759117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GB" dirty="0"/>
              <a:t>Loss of significant parts of the beam within 0.5 to 19 sec</a:t>
            </a:r>
          </a:p>
          <a:p>
            <a:pPr>
              <a:lnSpc>
                <a:spcPct val="120000"/>
              </a:lnSpc>
            </a:pPr>
            <a:r>
              <a:rPr lang="en-GB" dirty="0"/>
              <a:t>Caused by issues with the tuner loop </a:t>
            </a:r>
          </a:p>
          <a:p>
            <a:pPr lvl="1">
              <a:lnSpc>
                <a:spcPct val="120000"/>
              </a:lnSpc>
            </a:pPr>
            <a:r>
              <a:rPr lang="en-GB" dirty="0">
                <a:sym typeface="Wingdings" pitchFamily="2" charset="2"/>
              </a:rPr>
              <a:t>&lt; 10 kV applied on beam with varying frequencies </a:t>
            </a:r>
          </a:p>
          <a:p>
            <a:pPr lvl="1">
              <a:lnSpc>
                <a:spcPct val="120000"/>
              </a:lnSpc>
            </a:pPr>
            <a:r>
              <a:rPr lang="en-GB" dirty="0"/>
              <a:t>Crossing of vertical </a:t>
            </a:r>
            <a:r>
              <a:rPr lang="en-GB" dirty="0" err="1"/>
              <a:t>betatron</a:t>
            </a:r>
            <a:r>
              <a:rPr lang="en-GB" dirty="0"/>
              <a:t> tune</a:t>
            </a:r>
          </a:p>
          <a:p>
            <a:pPr>
              <a:lnSpc>
                <a:spcPct val="120000"/>
              </a:lnSpc>
            </a:pPr>
            <a:r>
              <a:rPr lang="en-GB" dirty="0"/>
              <a:t>Not critical for test setup as SPS BLMs can provide sufficient protection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F2EDD6-4308-7343-A3D2-37608CBEF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6FC731D-0E01-7242-A2FD-0C8D527AEA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DDA2856-D581-C64E-B7AF-332B44F5FC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6" t="5208" r="6934"/>
          <a:stretch/>
        </p:blipFill>
        <p:spPr>
          <a:xfrm>
            <a:off x="2148120" y="2683776"/>
            <a:ext cx="4574490" cy="3848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5204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978AA-079E-0047-85B0-E207DD5F1B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62195"/>
            <a:ext cx="7920000" cy="720000"/>
          </a:xfrm>
        </p:spPr>
        <p:txBody>
          <a:bodyPr/>
          <a:lstStyle/>
          <a:p>
            <a:r>
              <a:rPr lang="en-GB" dirty="0"/>
              <a:t>Observed fast losses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0A2598-B6FA-B442-A23E-89812BBD2F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7862" y="699764"/>
            <a:ext cx="8429297" cy="3164426"/>
          </a:xfrm>
        </p:spPr>
        <p:txBody>
          <a:bodyPr>
            <a:normAutofit fontScale="70000" lnSpcReduction="20000"/>
          </a:bodyPr>
          <a:lstStyle/>
          <a:p>
            <a:pPr marL="228600" indent="-228600">
              <a:lnSpc>
                <a:spcPct val="120000"/>
              </a:lnSpc>
            </a:pPr>
            <a:r>
              <a:rPr lang="en-GB" dirty="0"/>
              <a:t>90 % of beam lost within 15 – 60 </a:t>
            </a:r>
            <a:r>
              <a:rPr lang="en-GB" dirty="0" err="1"/>
              <a:t>ms</a:t>
            </a:r>
            <a:r>
              <a:rPr lang="en-GB" dirty="0"/>
              <a:t>, due to resonant excitation of the beam by CC frequency crossing the </a:t>
            </a:r>
            <a:r>
              <a:rPr lang="en-GB" dirty="0" err="1"/>
              <a:t>betatron</a:t>
            </a:r>
            <a:r>
              <a:rPr lang="en-GB" dirty="0"/>
              <a:t> tune during ramp of main SPS RF</a:t>
            </a:r>
          </a:p>
          <a:p>
            <a:pPr marL="228600" indent="-228600">
              <a:lnSpc>
                <a:spcPct val="120000"/>
              </a:lnSpc>
            </a:pPr>
            <a:r>
              <a:rPr lang="en-GB" dirty="0"/>
              <a:t>Loss behaviour reproduced by simulations</a:t>
            </a:r>
          </a:p>
          <a:p>
            <a:pPr marL="228600" indent="-228600">
              <a:lnSpc>
                <a:spcPct val="120000"/>
              </a:lnSpc>
            </a:pPr>
            <a:r>
              <a:rPr lang="en-GB" dirty="0"/>
              <a:t>Loss speed affected by</a:t>
            </a:r>
          </a:p>
          <a:p>
            <a:pPr marL="628650" lvl="2">
              <a:lnSpc>
                <a:spcPct val="120000"/>
              </a:lnSpc>
            </a:pPr>
            <a:r>
              <a:rPr lang="en-GB" dirty="0"/>
              <a:t>Beam energy: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slower</a:t>
            </a:r>
            <a:r>
              <a:rPr lang="en-GB" dirty="0"/>
              <a:t> losses at higher beam energies</a:t>
            </a:r>
          </a:p>
          <a:p>
            <a:pPr marL="628650" lvl="2">
              <a:lnSpc>
                <a:spcPct val="120000"/>
              </a:lnSpc>
            </a:pPr>
            <a:r>
              <a:rPr lang="en-GB" dirty="0"/>
              <a:t>Space charge induced tune depression: </a:t>
            </a:r>
            <a:r>
              <a:rPr lang="en-GB" dirty="0">
                <a:solidFill>
                  <a:schemeClr val="accent1">
                    <a:lumMod val="75000"/>
                  </a:schemeClr>
                </a:solidFill>
              </a:rPr>
              <a:t>faster</a:t>
            </a:r>
            <a:r>
              <a:rPr lang="en-GB" dirty="0"/>
              <a:t> losses with reduced tune depression at higher beam energies; beneficial effect stronger when tune approached from below</a:t>
            </a:r>
          </a:p>
          <a:p>
            <a:pPr marL="228600" indent="-228600">
              <a:lnSpc>
                <a:spcPct val="120000"/>
              </a:lnSpc>
            </a:pPr>
            <a:r>
              <a:rPr lang="en-GB" dirty="0"/>
              <a:t>Could cause critical losses in case of unsafe beam </a:t>
            </a:r>
            <a:r>
              <a:rPr lang="en-GB" dirty="0">
                <a:sym typeface="Wingdings" pitchFamily="2" charset="2"/>
              </a:rPr>
              <a:t> fast HW interlock of frequency / phase required</a:t>
            </a:r>
            <a:endParaRPr lang="en-GB" dirty="0"/>
          </a:p>
          <a:p>
            <a:pPr lvl="1">
              <a:lnSpc>
                <a:spcPct val="120000"/>
              </a:lnSpc>
            </a:pPr>
            <a:endParaRPr lang="en-GB" dirty="0"/>
          </a:p>
          <a:p>
            <a:pPr>
              <a:lnSpc>
                <a:spcPct val="120000"/>
              </a:lnSpc>
            </a:pP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7BBDA9-B24E-A442-97A0-D8EA218B2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ED3102-A6B6-354B-961B-514C1529A1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3598" y="4779920"/>
            <a:ext cx="3231931" cy="203288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DEEE0F9-3CFC-A043-B8FD-31B1402D8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125" y="3804252"/>
            <a:ext cx="4529958" cy="307131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F0774A8-3755-3D4C-B320-DEF4234FA4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117" y="3960644"/>
            <a:ext cx="2753929" cy="563945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436563-C9D5-B843-9AD1-A3FD5C98A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</p:spTree>
    <p:extLst>
      <p:ext uri="{BB962C8B-B14F-4D97-AF65-F5344CB8AC3E}">
        <p14:creationId xmlns:p14="http://schemas.microsoft.com/office/powerpoint/2010/main" val="27100828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CDE26-B78F-0046-9F49-47C85F0369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Fast phase interlock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4CF19-3FE6-5249-A410-C80538E799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030014"/>
            <a:ext cx="7920000" cy="1831698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Hardware interlock of phase between SPS main RF and crab cavity RF was implemented and successfully tested in the SPS</a:t>
            </a:r>
          </a:p>
          <a:p>
            <a:pPr>
              <a:lnSpc>
                <a:spcPct val="110000"/>
              </a:lnSpc>
            </a:pPr>
            <a:r>
              <a:rPr lang="en-GB" dirty="0"/>
              <a:t>Beam was dumped five turns (&lt; 120 us) after phase difference reached interlock threshold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0A7E23-3569-EF42-A29D-CDFBFFF658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AC5166-58ED-0343-8EDA-17AA3205A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EFF5CB-AD36-C345-BC83-8507D0AE5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3674" y="3212857"/>
            <a:ext cx="5201526" cy="31434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912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382901-7146-E740-99F2-9F7E9FE32C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Outlook to future SPS test, 2021 and beyond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37923-FF13-0440-918C-600DD07714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5226164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Crab cavity tests (setup of HW, RF controls etc.) with safe intensity can be performed without additional interlocks besides the existing interlock matrix</a:t>
            </a:r>
          </a:p>
          <a:p>
            <a:r>
              <a:rPr lang="en-GB" dirty="0"/>
              <a:t>Operation with high intensity beams requires:</a:t>
            </a:r>
          </a:p>
          <a:p>
            <a:pPr lvl="1"/>
            <a:r>
              <a:rPr lang="en-GB" dirty="0"/>
              <a:t>Validated fast HW interlock of phase between main SPS RF and CC RF</a:t>
            </a:r>
          </a:p>
          <a:p>
            <a:pPr lvl="2"/>
            <a:r>
              <a:rPr lang="en-GB" dirty="0"/>
              <a:t>Interlocking phase changes &gt; +- 15 degree (for </a:t>
            </a:r>
            <a:r>
              <a:rPr lang="en-GB" dirty="0" err="1"/>
              <a:t>Q</a:t>
            </a:r>
            <a:r>
              <a:rPr lang="en-GB" baseline="-25000" dirty="0" err="1"/>
              <a:t>h</a:t>
            </a:r>
            <a:r>
              <a:rPr lang="en-GB" dirty="0"/>
              <a:t>=0.13 and Q</a:t>
            </a:r>
            <a:r>
              <a:rPr lang="en-GB" baseline="-25000" dirty="0"/>
              <a:t>v</a:t>
            </a:r>
            <a:r>
              <a:rPr lang="en-GB" dirty="0"/>
              <a:t>=0.18)</a:t>
            </a:r>
          </a:p>
          <a:p>
            <a:pPr lvl="1"/>
            <a:r>
              <a:rPr lang="en-GB" dirty="0"/>
              <a:t>Ensuring that CC voltage &lt; 50 kV before matching between main SPS RF and CC RF frequency: </a:t>
            </a:r>
          </a:p>
          <a:p>
            <a:pPr lvl="2"/>
            <a:r>
              <a:rPr lang="en-GB" dirty="0"/>
              <a:t>Via HW interlock (strongly preferred) OR</a:t>
            </a:r>
          </a:p>
          <a:p>
            <a:pPr lvl="2"/>
            <a:r>
              <a:rPr lang="en-GB" dirty="0"/>
              <a:t>Procedure/automatic sequence, which has been validated with low intensity: note that any change to the validated sequences requires a new validation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8215016-7FC0-DC46-8AEF-05E2542A2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9th HL-LHC Collaboration Meeting, Fermilab, USA, 14 - 16 October 2019 - D. Wollmann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815EA-D7DB-E846-A374-95D1FC05F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338325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4-3-CSR2016.pptx" id="{37610B82-38C5-4A79-9AD6-9055ADFB9289}" vid="{B895EA73-40B8-4DB4-B376-5DB62EC8AB97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A073A0-DE02-4AA4-A35B-D7BBB0E00ECE}">
  <ds:schemaRefs>
    <ds:schemaRef ds:uri="http://purl.org/dc/elements/1.1/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A4E14C6E-85C9-48C5-8194-57ECF2A61F1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E434DDB-2C79-4D7A-B170-CA153E497A2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HiLumi-Pres-Template-4-3-CSR2016</Template>
  <TotalTime>22837</TotalTime>
  <Words>1281</Words>
  <Application>Microsoft Macintosh PowerPoint</Application>
  <PresentationFormat>On-screen Show (4:3)</PresentationFormat>
  <Paragraphs>114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Thème Office</vt:lpstr>
      <vt:lpstr>Conclusion on Machine Protection tests with Crab Cavities in the SPS </vt:lpstr>
      <vt:lpstr>Outline</vt:lpstr>
      <vt:lpstr>Introduction: crab cavities and machine protection</vt:lpstr>
      <vt:lpstr>Crab cavity in SPS 2018 - Overview</vt:lpstr>
      <vt:lpstr>Safe intensity limits for Crab Cavity MDs in SPS</vt:lpstr>
      <vt:lpstr>Observed slow losses</vt:lpstr>
      <vt:lpstr>Observed fast losses</vt:lpstr>
      <vt:lpstr>Fast phase interlock</vt:lpstr>
      <vt:lpstr>Outlook to future SPS test, 2021 and beyond</vt:lpstr>
      <vt:lpstr>Requirements for HL-LHC</vt:lpstr>
      <vt:lpstr>Conclusion</vt:lpstr>
      <vt:lpstr>References</vt:lpstr>
      <vt:lpstr>PowerPoint Presentation</vt:lpstr>
    </vt:vector>
  </TitlesOfParts>
  <Company>CERN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HL-LHC Cost and Schedule Review 2016 WPxxx – Equipment / System</dc:title>
  <dc:creator>Cecile Noels</dc:creator>
  <cp:lastModifiedBy>Microsoft Office User</cp:lastModifiedBy>
  <cp:revision>302</cp:revision>
  <cp:lastPrinted>2018-03-23T16:23:29Z</cp:lastPrinted>
  <dcterms:created xsi:type="dcterms:W3CDTF">2016-08-24T12:27:25Z</dcterms:created>
  <dcterms:modified xsi:type="dcterms:W3CDTF">2019-10-10T13:52:32Z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