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63" r:id="rId5"/>
    <p:sldId id="614" r:id="rId6"/>
    <p:sldId id="568" r:id="rId7"/>
    <p:sldId id="594" r:id="rId8"/>
    <p:sldId id="596" r:id="rId9"/>
    <p:sldId id="602" r:id="rId10"/>
    <p:sldId id="600" r:id="rId11"/>
    <p:sldId id="611" r:id="rId12"/>
    <p:sldId id="615" r:id="rId13"/>
    <p:sldId id="586" r:id="rId14"/>
    <p:sldId id="601" r:id="rId15"/>
    <p:sldId id="604" r:id="rId16"/>
    <p:sldId id="603" r:id="rId17"/>
    <p:sldId id="606" r:id="rId18"/>
    <p:sldId id="607" r:id="rId19"/>
    <p:sldId id="608" r:id="rId20"/>
    <p:sldId id="612" r:id="rId21"/>
    <p:sldId id="618" r:id="rId22"/>
    <p:sldId id="616" r:id="rId23"/>
    <p:sldId id="599" r:id="rId24"/>
    <p:sldId id="597" r:id="rId25"/>
    <p:sldId id="598" r:id="rId26"/>
    <p:sldId id="591" r:id="rId27"/>
    <p:sldId id="619" r:id="rId28"/>
    <p:sldId id="620" r:id="rId29"/>
  </p:sldIdLst>
  <p:sldSz cx="9144000" cy="6858000" type="screen4x3"/>
  <p:notesSz cx="9144000" cy="6858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9900"/>
    <a:srgbClr val="3366FF"/>
    <a:srgbClr val="0033CC"/>
    <a:srgbClr val="6666FF"/>
    <a:srgbClr val="99CC00"/>
    <a:srgbClr val="B4C6E7"/>
    <a:srgbClr val="33CC33"/>
    <a:srgbClr val="FFE6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95230" autoAdjust="0"/>
  </p:normalViewPr>
  <p:slideViewPr>
    <p:cSldViewPr snapToObjects="1" showGuides="1">
      <p:cViewPr varScale="1">
        <p:scale>
          <a:sx n="93" d="100"/>
          <a:sy n="93" d="100"/>
        </p:scale>
        <p:origin x="1062" y="84"/>
      </p:cViewPr>
      <p:guideLst>
        <p:guide orient="horz" pos="4080"/>
        <p:guide pos="240"/>
      </p:guideLst>
    </p:cSldViewPr>
  </p:slideViewPr>
  <p:outlineViewPr>
    <p:cViewPr>
      <p:scale>
        <a:sx n="33" d="100"/>
        <a:sy n="33" d="100"/>
      </p:scale>
      <p:origin x="0" y="-1709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2382"/>
    </p:cViewPr>
  </p:sorterViewPr>
  <p:notesViewPr>
    <p:cSldViewPr snapToObjects="1">
      <p:cViewPr varScale="1">
        <p:scale>
          <a:sx n="73" d="100"/>
          <a:sy n="73" d="100"/>
        </p:scale>
        <p:origin x="2918" y="77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16/10/2019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16/10/2019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Director’s Review – June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Director’s Review – June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Director’s Review – June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Director’s Review – June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Director’s Review – June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Director’s Review – June 2017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123728" y="6356350"/>
            <a:ext cx="640827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Director’s Review – June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699" y="6252656"/>
            <a:ext cx="427501" cy="563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48184" y="2996952"/>
            <a:ext cx="7212248" cy="1298399"/>
          </a:xfrm>
        </p:spPr>
        <p:txBody>
          <a:bodyPr/>
          <a:lstStyle/>
          <a:p>
            <a:r>
              <a:rPr lang="en-US" sz="3200" dirty="0"/>
              <a:t>MQXFAP1b Alignment </a:t>
            </a:r>
            <a:br>
              <a:rPr lang="en-US" sz="3200" dirty="0"/>
            </a:br>
            <a:r>
              <a:rPr lang="en-US" sz="3200" dirty="0"/>
              <a:t>and Field Quality</a:t>
            </a:r>
            <a:endParaRPr lang="en-GB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74867" y="4653136"/>
            <a:ext cx="6177454" cy="64807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J. DiMarco, D. Cheng, B. </a:t>
            </a:r>
            <a:r>
              <a:rPr lang="en-US" dirty="0" err="1"/>
              <a:t>Ghiorso</a:t>
            </a:r>
            <a:r>
              <a:rPr lang="en-US" dirty="0"/>
              <a:t>, C. </a:t>
            </a:r>
            <a:r>
              <a:rPr lang="en-US" dirty="0" err="1"/>
              <a:t>Hernikl</a:t>
            </a:r>
            <a:r>
              <a:rPr lang="en-US" dirty="0"/>
              <a:t>, C. Myers, H. Pan, G. L. Sabbi, H. Song, P. Wanderer, X. Wang, H. Zhu</a:t>
            </a:r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  <p:sp>
        <p:nvSpPr>
          <p:cNvPr id="10" name="Espace réservé du texte 3"/>
          <p:cNvSpPr>
            <a:spLocks noGrp="1"/>
          </p:cNvSpPr>
          <p:nvPr/>
        </p:nvSpPr>
        <p:spPr>
          <a:xfrm>
            <a:off x="1306577" y="5618790"/>
            <a:ext cx="6480000" cy="349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HiLumi Collaboration Meeting, </a:t>
            </a:r>
            <a:r>
              <a:rPr lang="en-US"/>
              <a:t>Fermilab, October </a:t>
            </a:r>
            <a:r>
              <a:rPr lang="en-US" dirty="0"/>
              <a:t>16, 2019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Magnetic Axis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9781" y="1484784"/>
            <a:ext cx="5442717" cy="320040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475656" y="1124744"/>
            <a:ext cx="6264696" cy="36004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chemeClr val="tx1"/>
                </a:solidFill>
              </a:rPr>
              <a:t>Magnetic center relative to reference axis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67544" y="4685184"/>
            <a:ext cx="7931224" cy="1512168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The magnetic axis will be defined as the best fit, independently for x and y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Variations of magnetic center relative to best fit are within +/- 0.2 mm (straight section)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Requirement is +/- 0.5 mm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Additional benefit from integration length (0.5 m)</a:t>
            </a:r>
          </a:p>
        </p:txBody>
      </p:sp>
    </p:spTree>
    <p:extLst>
      <p:ext uri="{BB962C8B-B14F-4D97-AF65-F5344CB8AC3E}">
        <p14:creationId xmlns:p14="http://schemas.microsoft.com/office/powerpoint/2010/main" val="178997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Magnetic Field Angle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55576" y="1124744"/>
            <a:ext cx="7931224" cy="36004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chemeClr val="tx1"/>
                </a:solidFill>
              </a:rPr>
              <a:t>Magnetic field angle along the magnet length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210575" y="4557076"/>
            <a:ext cx="7488832" cy="1512168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Magnet angle can be adjusted for best fit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Variations of magnetic field angle relative to best fit are within +/- 1 </a:t>
            </a:r>
            <a:r>
              <a:rPr lang="en-US" sz="1600" dirty="0" err="1">
                <a:solidFill>
                  <a:schemeClr val="tx1"/>
                </a:solidFill>
              </a:rPr>
              <a:t>mrad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Requirement is +/- 2 </a:t>
            </a:r>
            <a:r>
              <a:rPr lang="en-US" sz="1600" dirty="0" err="1">
                <a:solidFill>
                  <a:schemeClr val="tx1"/>
                </a:solidFill>
              </a:rPr>
              <a:t>mrad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Ends are excluded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Additional benefit from integration length (0.5 m)</a:t>
            </a:r>
          </a:p>
        </p:txBody>
      </p:sp>
      <p:pic>
        <p:nvPicPr>
          <p:cNvPr id="12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91496" y="1490697"/>
            <a:ext cx="4883319" cy="287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589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Magnetic Measurements System at BNL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B8240F-9D64-42B3-9F3B-5D12303C51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980728"/>
            <a:ext cx="6172721" cy="5167708"/>
          </a:xfrm>
          <a:prstGeom prst="rect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46A4D8-6C32-48DB-8CD7-C4D3E21759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4176" b="29567"/>
          <a:stretch/>
        </p:blipFill>
        <p:spPr>
          <a:xfrm rot="5400000">
            <a:off x="-1277983" y="2870271"/>
            <a:ext cx="5190609" cy="141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279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Magnetic Measurements during Vertical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7200800" cy="358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89">
            <a:extLst>
              <a:ext uri="{FF2B5EF4-FFF2-40B4-BE49-F238E27FC236}">
                <a16:creationId xmlns:a16="http://schemas.microsoft.com/office/drawing/2014/main" id="{57B7F214-115F-4E5D-B3F5-E95FC6C70425}"/>
              </a:ext>
            </a:extLst>
          </p:cNvPr>
          <p:cNvSpPr txBox="1"/>
          <p:nvPr/>
        </p:nvSpPr>
        <p:spPr>
          <a:xfrm>
            <a:off x="2123728" y="3212976"/>
            <a:ext cx="5040560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MQXFAP1b quench history, warm and cold magnetic field measurement time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4692352"/>
            <a:ext cx="4176465" cy="1328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" t="1371" r="2062" b="4418"/>
          <a:stretch/>
        </p:blipFill>
        <p:spPr bwMode="auto">
          <a:xfrm>
            <a:off x="5575610" y="4692352"/>
            <a:ext cx="2483005" cy="142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6156176" y="4509120"/>
            <a:ext cx="154721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ea typeface="SimSun" panose="02010600030101010101" pitchFamily="2" charset="-122"/>
              </a:rPr>
              <a:t>Stair-step measurement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58934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Warm Measurements during Vertical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3973290" cy="298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3693020"/>
            <a:ext cx="3973290" cy="298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469" y="878689"/>
            <a:ext cx="3994535" cy="2997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4429" y="4007992"/>
            <a:ext cx="388439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Comparison between warm measurements during assembly at LBNL and prior to vertical test at BNL</a:t>
            </a:r>
            <a:r>
              <a:rPr lang="en-US" sz="1400" dirty="0"/>
              <a:t> are generally in good agreement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No indications of changes during shipping, small differences are mainly due to different probe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New identical 440 mm probes from FNAL are under fabrication for future tests </a:t>
            </a:r>
          </a:p>
        </p:txBody>
      </p:sp>
    </p:spTree>
    <p:extLst>
      <p:ext uri="{BB962C8B-B14F-4D97-AF65-F5344CB8AC3E}">
        <p14:creationId xmlns:p14="http://schemas.microsoft.com/office/powerpoint/2010/main" val="1070872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3" r="6666"/>
          <a:stretch/>
        </p:blipFill>
        <p:spPr bwMode="auto">
          <a:xfrm>
            <a:off x="4671412" y="1139612"/>
            <a:ext cx="4326748" cy="3661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1" r="7190"/>
          <a:stretch/>
        </p:blipFill>
        <p:spPr bwMode="auto">
          <a:xfrm>
            <a:off x="323528" y="1124744"/>
            <a:ext cx="4367851" cy="3661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Cold Measurements during Vertical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650" y="4784734"/>
            <a:ext cx="2448272" cy="1835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4941168"/>
            <a:ext cx="4320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Decrease on the transfer function from injection to nominal by ~ 9 % due to iron saturation, consistent with calculations and results from other model magnets and prototypes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17753" y="878838"/>
            <a:ext cx="1907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Transfer function</a:t>
            </a:r>
          </a:p>
        </p:txBody>
      </p:sp>
    </p:spTree>
    <p:extLst>
      <p:ext uri="{BB962C8B-B14F-4D97-AF65-F5344CB8AC3E}">
        <p14:creationId xmlns:p14="http://schemas.microsoft.com/office/powerpoint/2010/main" val="1558648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Cold Measurements during Vertical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368A9598-52D3-45AB-BB41-5A5BF5FB62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052736"/>
            <a:ext cx="3552395" cy="2664296"/>
          </a:xfrm>
          <a:prstGeom prst="rect">
            <a:avLst/>
          </a:prstGeom>
        </p:spPr>
      </p:pic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F510A5A3-E7B5-4EE2-953C-7D1B4A55D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1077929"/>
            <a:ext cx="3456384" cy="2592288"/>
          </a:xfrm>
          <a:prstGeom prst="rect">
            <a:avLst/>
          </a:prstGeom>
        </p:spPr>
      </p:pic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A06EC49C-DA2E-412D-AC93-4514BC6CD9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297" y="3609020"/>
            <a:ext cx="3504389" cy="2628292"/>
          </a:xfrm>
          <a:prstGeom prst="rect">
            <a:avLst/>
          </a:prstGeom>
        </p:spPr>
      </p:pic>
      <p:pic>
        <p:nvPicPr>
          <p:cNvPr id="13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B58A1A0B-1A7F-41E8-ACF0-B52EBCD368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6016" y="3609020"/>
            <a:ext cx="3528392" cy="264629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99592" y="866345"/>
            <a:ext cx="72058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Similar longitudinal variations at different temperature/current, with some offset (0-2 units)</a:t>
            </a:r>
          </a:p>
        </p:txBody>
      </p:sp>
    </p:spTree>
    <p:extLst>
      <p:ext uri="{BB962C8B-B14F-4D97-AF65-F5344CB8AC3E}">
        <p14:creationId xmlns:p14="http://schemas.microsoft.com/office/powerpoint/2010/main" val="14087487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988631"/>
            <a:ext cx="7168152" cy="5176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Cold Measurements during Vertical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796136" y="4797152"/>
            <a:ext cx="208101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Upper bound: s</a:t>
            </a:r>
            <a:r>
              <a:rPr lang="en-US" sz="800" dirty="0"/>
              <a:t> </a:t>
            </a:r>
            <a:r>
              <a:rPr lang="en-US" sz="1400" dirty="0"/>
              <a:t>+</a:t>
            </a:r>
            <a:r>
              <a:rPr lang="en-US" sz="800" dirty="0"/>
              <a:t> </a:t>
            </a:r>
            <a:r>
              <a:rPr lang="en-US" sz="1400" dirty="0"/>
              <a:t>u + 3</a:t>
            </a:r>
            <a:r>
              <a:rPr lang="en-US" sz="1400" dirty="0">
                <a:latin typeface="Symbol" panose="05050102010706020507" pitchFamily="18" charset="2"/>
              </a:rPr>
              <a:t>s</a:t>
            </a:r>
          </a:p>
          <a:p>
            <a:r>
              <a:rPr lang="en-US" sz="1400" dirty="0"/>
              <a:t>Lower bound: s - u</a:t>
            </a:r>
            <a:r>
              <a:rPr lang="en-US" sz="1000" dirty="0"/>
              <a:t>  </a:t>
            </a:r>
            <a:r>
              <a:rPr lang="en-US" sz="1400" dirty="0"/>
              <a:t>- 3</a:t>
            </a:r>
            <a:r>
              <a:rPr lang="en-US" sz="1400" dirty="0">
                <a:latin typeface="Symbol" panose="05050102010706020507" pitchFamily="18" charset="2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800659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MQXFAP1b Calculated Harmonics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3551236" cy="3254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83568" y="1052736"/>
            <a:ext cx="8136904" cy="158417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600" dirty="0"/>
              <a:t>MQXFAP1 and MQXFAP1b included both 1</a:t>
            </a:r>
            <a:r>
              <a:rPr lang="en-GB" sz="1600" baseline="30000" dirty="0"/>
              <a:t>st</a:t>
            </a:r>
            <a:r>
              <a:rPr lang="en-GB" sz="1600" dirty="0"/>
              <a:t> and 2</a:t>
            </a:r>
            <a:r>
              <a:rPr lang="en-GB" sz="1600" baseline="30000" dirty="0"/>
              <a:t>nd</a:t>
            </a:r>
            <a:r>
              <a:rPr lang="en-GB" sz="1600" dirty="0"/>
              <a:t> generation coils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1600" dirty="0"/>
              <a:t>One coil first generation (Quadrant 1 for the computations)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1600" dirty="0"/>
              <a:t>Three coils second generation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600" dirty="0"/>
              <a:t>Calculated field errors at nominal current (16.47 kA):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972" y="2704976"/>
            <a:ext cx="5139828" cy="3079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19564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Cold Measurements during Vertical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2CA982AC-5C4F-4940-B06E-79947C3DB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5360" y="1146736"/>
            <a:ext cx="3397021" cy="2547766"/>
          </a:xfrm>
          <a:prstGeom prst="rect">
            <a:avLst/>
          </a:prstGeom>
        </p:spPr>
      </p:pic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90A84E27-9ABD-4364-8B8F-E226526159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8922" y="1124744"/>
            <a:ext cx="3426344" cy="2569758"/>
          </a:xfrm>
          <a:prstGeom prst="rect">
            <a:avLst/>
          </a:prstGeom>
        </p:spPr>
      </p:pic>
      <p:pic>
        <p:nvPicPr>
          <p:cNvPr id="8" name="Content Placeholder 6" descr="A close up of a map&#10;&#10;Description automatically generated">
            <a:extLst>
              <a:ext uri="{FF2B5EF4-FFF2-40B4-BE49-F238E27FC236}">
                <a16:creationId xmlns:a16="http://schemas.microsoft.com/office/drawing/2014/main" id="{0EBDD509-E044-4028-88DC-826290A6EB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4368" y="3782063"/>
            <a:ext cx="3240360" cy="2430271"/>
          </a:xfrm>
          <a:prstGeom prst="rect">
            <a:avLst/>
          </a:prstGeom>
        </p:spPr>
      </p:pic>
      <p:pic>
        <p:nvPicPr>
          <p:cNvPr id="9" name="Content Placeholder 6" descr="A close up of a map&#10;&#10;Description automatically generated">
            <a:extLst>
              <a:ext uri="{FF2B5EF4-FFF2-40B4-BE49-F238E27FC236}">
                <a16:creationId xmlns:a16="http://schemas.microsoft.com/office/drawing/2014/main" id="{0DC6C02E-47BC-4F5D-B310-3D8890E9569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8319"/>
          <a:stretch/>
        </p:blipFill>
        <p:spPr>
          <a:xfrm>
            <a:off x="5587087" y="3715928"/>
            <a:ext cx="3060314" cy="250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9914" y="880664"/>
            <a:ext cx="2088232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Relative shift of magnetic vs probe axis up to ~12 mm was observed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Calculated -  assuming measured dipole stems from probe offset in pure quad field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Significant changes in value and pattern from warm to cold measurements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About a factor of two change from low to high current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Addressed with additional alignment features for the warm bore between AP2 and AP1b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32D0AF-6C87-4467-B7CB-BD88AD1E3B50}"/>
              </a:ext>
            </a:extLst>
          </p:cNvPr>
          <p:cNvSpPr txBox="1"/>
          <p:nvPr/>
        </p:nvSpPr>
        <p:spPr>
          <a:xfrm>
            <a:off x="3923134" y="95107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659F3F-6984-4A75-B480-2F0D893053DB}"/>
              </a:ext>
            </a:extLst>
          </p:cNvPr>
          <p:cNvSpPr txBox="1"/>
          <p:nvPr/>
        </p:nvSpPr>
        <p:spPr>
          <a:xfrm>
            <a:off x="7071476" y="96159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704262-F5C0-4644-9F8C-F2F7E27A3238}"/>
              </a:ext>
            </a:extLst>
          </p:cNvPr>
          <p:cNvSpPr txBox="1"/>
          <p:nvPr/>
        </p:nvSpPr>
        <p:spPr>
          <a:xfrm>
            <a:off x="8676456" y="223595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FCE5E1-3A55-4A19-B326-35A74B100250}"/>
              </a:ext>
            </a:extLst>
          </p:cNvPr>
          <p:cNvSpPr txBox="1"/>
          <p:nvPr/>
        </p:nvSpPr>
        <p:spPr>
          <a:xfrm>
            <a:off x="8647401" y="4783012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44B64D-B5CA-4A3C-9B81-E4CCAAA66259}"/>
              </a:ext>
            </a:extLst>
          </p:cNvPr>
          <p:cNvSpPr txBox="1"/>
          <p:nvPr/>
        </p:nvSpPr>
        <p:spPr>
          <a:xfrm>
            <a:off x="7524328" y="3039676"/>
            <a:ext cx="908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Cold AP1b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CB0A07-5C83-4227-A470-F5326E67C522}"/>
              </a:ext>
            </a:extLst>
          </p:cNvPr>
          <p:cNvSpPr txBox="1"/>
          <p:nvPr/>
        </p:nvSpPr>
        <p:spPr>
          <a:xfrm>
            <a:off x="4337626" y="1507114"/>
            <a:ext cx="908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Cold AP1b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B905C3-3427-41FD-AED2-6B7EF2F45A8C}"/>
              </a:ext>
            </a:extLst>
          </p:cNvPr>
          <p:cNvSpPr txBox="1"/>
          <p:nvPr/>
        </p:nvSpPr>
        <p:spPr>
          <a:xfrm>
            <a:off x="6343319" y="4293096"/>
            <a:ext cx="908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Cold AP1b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267863-B033-4031-AF86-6FBFEB6A4A72}"/>
              </a:ext>
            </a:extLst>
          </p:cNvPr>
          <p:cNvSpPr txBox="1"/>
          <p:nvPr/>
        </p:nvSpPr>
        <p:spPr>
          <a:xfrm>
            <a:off x="3102526" y="5373216"/>
            <a:ext cx="908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Cold AP1b</a:t>
            </a:r>
          </a:p>
        </p:txBody>
      </p:sp>
    </p:spTree>
    <p:extLst>
      <p:ext uri="{BB962C8B-B14F-4D97-AF65-F5344CB8AC3E}">
        <p14:creationId xmlns:p14="http://schemas.microsoft.com/office/powerpoint/2010/main" val="1324410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8064456" cy="720000"/>
          </a:xfrm>
        </p:spPr>
        <p:txBody>
          <a:bodyPr/>
          <a:lstStyle/>
          <a:p>
            <a:r>
              <a:rPr lang="en-US" dirty="0"/>
              <a:t>Magnetic Measurements during Assembly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79092" y="764704"/>
            <a:ext cx="8222864" cy="5400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1800" dirty="0"/>
              <a:t>MQXFAP1b Magnet geometry and fabrication:</a:t>
            </a:r>
          </a:p>
          <a:p>
            <a:pPr marL="0" indent="0">
              <a:spcBef>
                <a:spcPts val="0"/>
              </a:spcBef>
              <a:spcAft>
                <a:spcPts val="500"/>
              </a:spcAft>
              <a:buNone/>
            </a:pPr>
            <a:endParaRPr lang="en-US" sz="400" dirty="0"/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800" dirty="0"/>
              <a:t>Shorter </a:t>
            </a:r>
            <a:r>
              <a:rPr lang="en-US" sz="1800" dirty="0">
                <a:solidFill>
                  <a:srgbClr val="0070C0"/>
                </a:solidFill>
              </a:rPr>
              <a:t>magnetic length </a:t>
            </a:r>
            <a:r>
              <a:rPr lang="en-US" sz="1800" dirty="0"/>
              <a:t>(4 m) 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800" dirty="0"/>
              <a:t>Three previously used first-generation coils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800" dirty="0"/>
              <a:t>One new coil made with shorter length but incorporating many new features</a:t>
            </a:r>
            <a:endParaRPr lang="en-US" sz="1800" dirty="0">
              <a:solidFill>
                <a:srgbClr val="0070C0"/>
              </a:solidFill>
            </a:endParaRPr>
          </a:p>
          <a:p>
            <a:pPr lvl="1">
              <a:spcBef>
                <a:spcPts val="0"/>
              </a:spcBef>
              <a:spcAft>
                <a:spcPts val="500"/>
              </a:spcAft>
            </a:pPr>
            <a:r>
              <a:rPr lang="en-US" sz="1400" dirty="0"/>
              <a:t>See coil P06 review information at https://indico.fnal.gov/event/19381/</a:t>
            </a:r>
          </a:p>
          <a:p>
            <a:pPr lvl="1">
              <a:spcBef>
                <a:spcPts val="0"/>
              </a:spcBef>
              <a:spcAft>
                <a:spcPts val="500"/>
              </a:spcAft>
            </a:pPr>
            <a:r>
              <a:rPr lang="en-US" sz="1400" dirty="0"/>
              <a:t>Mid-plane/pole shim for b6 correction still not implemented </a:t>
            </a:r>
          </a:p>
          <a:p>
            <a:pPr marL="0" indent="0">
              <a:spcBef>
                <a:spcPts val="0"/>
              </a:spcBef>
              <a:spcAft>
                <a:spcPts val="500"/>
              </a:spcAft>
              <a:buNone/>
            </a:pPr>
            <a:endParaRPr lang="en-US" sz="400" dirty="0">
              <a:solidFill>
                <a:srgbClr val="0070C0"/>
              </a:solidFill>
            </a:endParaRPr>
          </a:p>
          <a:p>
            <a:pPr marL="0" indent="0"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1800" dirty="0">
                <a:solidFill>
                  <a:schemeClr val="tx1"/>
                </a:solidFill>
              </a:rPr>
              <a:t>Magnetic measurement system and plan</a:t>
            </a:r>
          </a:p>
          <a:p>
            <a:pPr marL="0" indent="0">
              <a:spcBef>
                <a:spcPts val="0"/>
              </a:spcBef>
              <a:spcAft>
                <a:spcPts val="500"/>
              </a:spcAft>
              <a:buNone/>
            </a:pPr>
            <a:endParaRPr lang="en-US" sz="400" dirty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800" dirty="0">
                <a:solidFill>
                  <a:srgbClr val="0070C0"/>
                </a:solidFill>
              </a:rPr>
              <a:t>Measurements performed for coil pack and after complete assembly</a:t>
            </a:r>
          </a:p>
          <a:p>
            <a:pPr lvl="1">
              <a:spcBef>
                <a:spcPts val="0"/>
              </a:spcBef>
              <a:spcAft>
                <a:spcPts val="500"/>
              </a:spcAft>
            </a:pPr>
            <a:r>
              <a:rPr lang="en-US" sz="1400" dirty="0">
                <a:solidFill>
                  <a:srgbClr val="0070C0"/>
                </a:solidFill>
              </a:rPr>
              <a:t>MQXFAP2: drive system was not complete for coil pack measurement, and splice box was not completed for “final” measurement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800" dirty="0">
                <a:solidFill>
                  <a:srgbClr val="0070C0"/>
                </a:solidFill>
              </a:rPr>
              <a:t>New power supply (more stable, better controls, capability to switch polarity)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800" dirty="0">
                <a:solidFill>
                  <a:srgbClr val="0070C0"/>
                </a:solidFill>
              </a:rPr>
              <a:t>Field harmonics as a function of longitudinal position</a:t>
            </a:r>
          </a:p>
          <a:p>
            <a:pPr lvl="1">
              <a:spcBef>
                <a:spcPts val="0"/>
              </a:spcBef>
              <a:spcAft>
                <a:spcPts val="500"/>
              </a:spcAft>
            </a:pPr>
            <a:r>
              <a:rPr lang="en-US" sz="1400" dirty="0">
                <a:solidFill>
                  <a:srgbClr val="0070C0"/>
                </a:solidFill>
              </a:rPr>
              <a:t>Including a detailed scan of the ends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800" dirty="0">
                <a:solidFill>
                  <a:srgbClr val="0070C0"/>
                </a:solidFill>
              </a:rPr>
              <a:t>Magnetic axis </a:t>
            </a:r>
            <a:r>
              <a:rPr lang="en-US" sz="1800" dirty="0"/>
              <a:t>vs. longitudinal position relative to external fiducials 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800" dirty="0"/>
              <a:t>Relative </a:t>
            </a:r>
            <a:r>
              <a:rPr lang="en-US" sz="1800" dirty="0">
                <a:solidFill>
                  <a:srgbClr val="0070C0"/>
                </a:solidFill>
              </a:rPr>
              <a:t>change in the field orientation </a:t>
            </a:r>
            <a:r>
              <a:rPr lang="en-US" sz="1800" dirty="0"/>
              <a:t>vs. longitudinal position</a:t>
            </a:r>
            <a:endParaRPr lang="en-US" sz="400" dirty="0">
              <a:solidFill>
                <a:srgbClr val="0070C0"/>
              </a:solidFill>
            </a:endParaRPr>
          </a:p>
          <a:p>
            <a:pPr lvl="1">
              <a:spcBef>
                <a:spcPts val="0"/>
              </a:spcBef>
              <a:spcAft>
                <a:spcPts val="500"/>
              </a:spcAft>
            </a:pPr>
            <a:r>
              <a:rPr lang="en-US" sz="1400" dirty="0">
                <a:solidFill>
                  <a:srgbClr val="0070C0"/>
                </a:solidFill>
              </a:rPr>
              <a:t>Including a scan step allowing to overlap the positions of the two probes mounted on the PCB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77085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27584" y="1484784"/>
            <a:ext cx="792088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Additional slides</a:t>
            </a:r>
          </a:p>
        </p:txBody>
      </p:sp>
    </p:spTree>
    <p:extLst>
      <p:ext uri="{BB962C8B-B14F-4D97-AF65-F5344CB8AC3E}">
        <p14:creationId xmlns:p14="http://schemas.microsoft.com/office/powerpoint/2010/main" val="15881208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64456" cy="720000"/>
          </a:xfrm>
        </p:spPr>
        <p:txBody>
          <a:bodyPr/>
          <a:lstStyle/>
          <a:p>
            <a:r>
              <a:rPr lang="en-US" dirty="0"/>
              <a:t>Field Quality Reference Table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46893"/>
            <a:ext cx="8208912" cy="5136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73165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64456" cy="720000"/>
          </a:xfrm>
        </p:spPr>
        <p:txBody>
          <a:bodyPr/>
          <a:lstStyle/>
          <a:p>
            <a:r>
              <a:rPr lang="en-US" dirty="0"/>
              <a:t>Reference Frame for Magnetic Measurements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grpSp>
        <p:nvGrpSpPr>
          <p:cNvPr id="24" name="Group 23"/>
          <p:cNvGrpSpPr/>
          <p:nvPr/>
        </p:nvGrpSpPr>
        <p:grpSpPr>
          <a:xfrm>
            <a:off x="4526705" y="2060848"/>
            <a:ext cx="4065105" cy="3261360"/>
            <a:chOff x="4499992" y="1196752"/>
            <a:chExt cx="4065105" cy="326136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0" y="1196752"/>
              <a:ext cx="3993097" cy="326136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7668344" y="2035142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C102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668344" y="3501008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C106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499992" y="3501008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C105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499992" y="2035142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C104</a:t>
              </a:r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395537" y="2060848"/>
            <a:ext cx="4032447" cy="33988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800" dirty="0"/>
              <a:t>Longitudinal axis points from the return to the lead end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800" dirty="0"/>
              <a:t>z = 0 is defined as the magnetic center based on the integrated quadrupole strength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800" dirty="0"/>
              <a:t>Consider defining z=0 based on a specific geometric location/drawing 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en-US" sz="1800" dirty="0"/>
              <a:t>Also need to introduce in the quadrant/coil diagram a geometric feature (e.g. main leads) to clarify angular reference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650154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Quadrupole reference frame and powering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Content Placeholder 5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00808"/>
            <a:ext cx="3816424" cy="3639444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72000" y="1293738"/>
            <a:ext cx="4058668" cy="487156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Positive or negative quadrupole depending on powering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Positive or negative depending on rotation (switches every 90 degrees)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Positive or negative quadrupole depending on direction of travel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Two magnets will be oriented opposite to each other in the cold mass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chemeClr val="tx1"/>
                </a:solidFill>
              </a:rPr>
              <a:t>Next steps: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Confirm quadrupole sign for given powering orientation at LBNL and BNL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Some issue at LBNL comparing AP2 with AP1b:opposite quadrupole sign for nominally same powering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But,  AP2 measurement was performed with no splice box (coils connected manually)</a:t>
            </a:r>
          </a:p>
        </p:txBody>
      </p:sp>
    </p:spTree>
    <p:extLst>
      <p:ext uri="{BB962C8B-B14F-4D97-AF65-F5344CB8AC3E}">
        <p14:creationId xmlns:p14="http://schemas.microsoft.com/office/powerpoint/2010/main" val="20375124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506" y="2337282"/>
            <a:ext cx="377957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MQXFAP1b Calculated Harmonics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83568" y="1052736"/>
            <a:ext cx="8136904" cy="129614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600" dirty="0"/>
              <a:t>MQXFAP1 and MQXFAP1b included both 1</a:t>
            </a:r>
            <a:r>
              <a:rPr lang="en-GB" sz="1600" baseline="30000" dirty="0"/>
              <a:t>st</a:t>
            </a:r>
            <a:r>
              <a:rPr lang="en-GB" sz="1600" dirty="0"/>
              <a:t> and 2</a:t>
            </a:r>
            <a:r>
              <a:rPr lang="en-GB" sz="1600" baseline="30000" dirty="0"/>
              <a:t>nd</a:t>
            </a:r>
            <a:r>
              <a:rPr lang="en-GB" sz="1600" dirty="0"/>
              <a:t> generation coils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One coil first generation in Quadrant 3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Three coils second generation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600" dirty="0"/>
              <a:t>Calculated field errors at nominal current (16.47 kA):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92280" y="3477578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2G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67" y="2924944"/>
            <a:ext cx="4732685" cy="2774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963902" y="3477578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2G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092280" y="4581128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2G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63902" y="4581128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1G</a:t>
            </a:r>
          </a:p>
        </p:txBody>
      </p:sp>
    </p:spTree>
    <p:extLst>
      <p:ext uri="{BB962C8B-B14F-4D97-AF65-F5344CB8AC3E}">
        <p14:creationId xmlns:p14="http://schemas.microsoft.com/office/powerpoint/2010/main" val="37018110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Cold Measurements during Vertical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32763"/>
            <a:ext cx="7038426" cy="508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80112" y="4725144"/>
            <a:ext cx="208101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Upper bound: s</a:t>
            </a:r>
            <a:r>
              <a:rPr lang="en-US" sz="800" dirty="0"/>
              <a:t> </a:t>
            </a:r>
            <a:r>
              <a:rPr lang="en-US" sz="1400" dirty="0"/>
              <a:t>+</a:t>
            </a:r>
            <a:r>
              <a:rPr lang="en-US" sz="800" dirty="0"/>
              <a:t> </a:t>
            </a:r>
            <a:r>
              <a:rPr lang="en-US" sz="1400" dirty="0"/>
              <a:t>u + 3</a:t>
            </a:r>
            <a:r>
              <a:rPr lang="en-US" sz="1400" dirty="0">
                <a:latin typeface="Symbol" panose="05050102010706020507" pitchFamily="18" charset="2"/>
              </a:rPr>
              <a:t>s</a:t>
            </a:r>
          </a:p>
          <a:p>
            <a:r>
              <a:rPr lang="en-US" sz="1400" dirty="0"/>
              <a:t>Lower bound: s - u</a:t>
            </a:r>
            <a:r>
              <a:rPr lang="en-US" sz="1000" dirty="0"/>
              <a:t>  </a:t>
            </a:r>
            <a:r>
              <a:rPr lang="en-US" sz="1400" dirty="0"/>
              <a:t>- 3</a:t>
            </a:r>
            <a:r>
              <a:rPr lang="en-US" sz="1400" dirty="0">
                <a:latin typeface="Symbol" panose="05050102010706020507" pitchFamily="18" charset="2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4108580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64456" cy="720000"/>
          </a:xfrm>
        </p:spPr>
        <p:txBody>
          <a:bodyPr/>
          <a:lstStyle/>
          <a:p>
            <a:r>
              <a:rPr lang="en-US" dirty="0"/>
              <a:t>Magnetic Measurement System at LBNL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30" name="TextBox 29"/>
          <p:cNvSpPr txBox="1"/>
          <p:nvPr/>
        </p:nvSpPr>
        <p:spPr>
          <a:xfrm>
            <a:off x="776018" y="5695612"/>
            <a:ext cx="7540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Rotating probe includes two identical PCBs from FNAL with 108.74 mm effective length and 59.5 mm radius 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884922" y="1268760"/>
            <a:ext cx="7215470" cy="4320480"/>
            <a:chOff x="884922" y="1268760"/>
            <a:chExt cx="7215470" cy="4320480"/>
          </a:xfrm>
        </p:grpSpPr>
        <p:grpSp>
          <p:nvGrpSpPr>
            <p:cNvPr id="29" name="Group 28"/>
            <p:cNvGrpSpPr/>
            <p:nvPr/>
          </p:nvGrpSpPr>
          <p:grpSpPr>
            <a:xfrm>
              <a:off x="884922" y="1268760"/>
              <a:ext cx="7215470" cy="4320480"/>
              <a:chOff x="884922" y="1381215"/>
              <a:chExt cx="7215470" cy="4320480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884922" y="1381215"/>
                <a:ext cx="7215470" cy="4320480"/>
                <a:chOff x="634670" y="1340768"/>
                <a:chExt cx="7215470" cy="4320480"/>
              </a:xfrm>
            </p:grpSpPr>
            <p:pic>
              <p:nvPicPr>
                <p:cNvPr id="7" name="Picture 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34670" y="1340768"/>
                  <a:ext cx="7215470" cy="4320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8" name="Picture 5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80112" y="2855493"/>
                  <a:ext cx="2185789" cy="2722535"/>
                </a:xfrm>
                <a:prstGeom prst="rect">
                  <a:avLst/>
                </a:prstGeom>
                <a:noFill/>
                <a:ln w="12700">
                  <a:solidFill>
                    <a:srgbClr val="FFFF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9" name="Straight Arrow Connector 8"/>
                <p:cNvCxnSpPr/>
                <p:nvPr/>
              </p:nvCxnSpPr>
              <p:spPr>
                <a:xfrm>
                  <a:off x="3635896" y="2996952"/>
                  <a:ext cx="1944216" cy="1080120"/>
                </a:xfrm>
                <a:prstGeom prst="straightConnector1">
                  <a:avLst/>
                </a:prstGeom>
                <a:ln w="12700">
                  <a:solidFill>
                    <a:srgbClr val="FFFF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" name="TextBox 9"/>
                <p:cNvSpPr txBox="1"/>
                <p:nvPr/>
              </p:nvSpPr>
              <p:spPr>
                <a:xfrm>
                  <a:off x="2771800" y="4545079"/>
                  <a:ext cx="1420582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>
                      <a:solidFill>
                        <a:srgbClr val="FFFF00"/>
                      </a:solidFill>
                    </a:rPr>
                    <a:t>Probe support tube </a:t>
                  </a:r>
                </a:p>
                <a:p>
                  <a:pPr algn="ctr"/>
                  <a:r>
                    <a:rPr lang="en-US" sz="1100" dirty="0">
                      <a:solidFill>
                        <a:srgbClr val="FFFF00"/>
                      </a:solidFill>
                    </a:rPr>
                    <a:t>(inside magnet) </a:t>
                  </a: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6235999" y="4047677"/>
                  <a:ext cx="710451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>
                      <a:solidFill>
                        <a:srgbClr val="FFFF00"/>
                      </a:solidFill>
                    </a:rPr>
                    <a:t>Rotating</a:t>
                  </a:r>
                </a:p>
                <a:p>
                  <a:pPr algn="ctr"/>
                  <a:r>
                    <a:rPr lang="en-US" sz="1100" dirty="0">
                      <a:solidFill>
                        <a:srgbClr val="FFFF00"/>
                      </a:solidFill>
                    </a:rPr>
                    <a:t>probe</a:t>
                  </a: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946565" y="3429000"/>
                  <a:ext cx="630301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>
                      <a:solidFill>
                        <a:srgbClr val="FFFF00"/>
                      </a:solidFill>
                    </a:rPr>
                    <a:t>Drive</a:t>
                  </a:r>
                </a:p>
                <a:p>
                  <a:pPr algn="ctr"/>
                  <a:r>
                    <a:rPr lang="en-US" sz="1100" dirty="0">
                      <a:solidFill>
                        <a:srgbClr val="FFFF00"/>
                      </a:solidFill>
                    </a:rPr>
                    <a:t>system</a:t>
                  </a: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3275856" y="1700807"/>
                  <a:ext cx="859531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>
                      <a:solidFill>
                        <a:srgbClr val="FFFF00"/>
                      </a:solidFill>
                    </a:rPr>
                    <a:t>MQXFAP2</a:t>
                  </a:r>
                </a:p>
              </p:txBody>
            </p:sp>
            <p:cxnSp>
              <p:nvCxnSpPr>
                <p:cNvPr id="16" name="Straight Arrow Connector 15"/>
                <p:cNvCxnSpPr/>
                <p:nvPr/>
              </p:nvCxnSpPr>
              <p:spPr>
                <a:xfrm flipH="1" flipV="1">
                  <a:off x="2550913" y="2060848"/>
                  <a:ext cx="220887" cy="219818"/>
                </a:xfrm>
                <a:prstGeom prst="straightConnector1">
                  <a:avLst/>
                </a:prstGeom>
                <a:ln w="12700">
                  <a:solidFill>
                    <a:srgbClr val="FFFF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/>
                <p:cNvCxnSpPr/>
                <p:nvPr/>
              </p:nvCxnSpPr>
              <p:spPr>
                <a:xfrm flipV="1">
                  <a:off x="2771800" y="1981602"/>
                  <a:ext cx="288032" cy="299064"/>
                </a:xfrm>
                <a:prstGeom prst="straightConnector1">
                  <a:avLst/>
                </a:prstGeom>
                <a:ln w="12700">
                  <a:solidFill>
                    <a:srgbClr val="FFFF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/>
                <p:cNvSpPr txBox="1"/>
                <p:nvPr/>
              </p:nvSpPr>
              <p:spPr>
                <a:xfrm>
                  <a:off x="2400544" y="2347939"/>
                  <a:ext cx="742512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>
                      <a:solidFill>
                        <a:srgbClr val="FFFF00"/>
                      </a:solidFill>
                    </a:rPr>
                    <a:t>Fiducial </a:t>
                  </a:r>
                </a:p>
                <a:p>
                  <a:pPr algn="ctr"/>
                  <a:r>
                    <a:rPr lang="en-US" sz="1100" dirty="0">
                      <a:solidFill>
                        <a:srgbClr val="FFFF00"/>
                      </a:solidFill>
                    </a:rPr>
                    <a:t>locations</a:t>
                  </a:r>
                </a:p>
              </p:txBody>
            </p:sp>
          </p:grpSp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62315" y="5016413"/>
                <a:ext cx="882135" cy="5384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7315888" y="5154808"/>
                <a:ext cx="47641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FFFF00"/>
                    </a:solidFill>
                  </a:rPr>
                  <a:t>PCB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924437" y="5354013"/>
                <a:ext cx="110799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FFFF00"/>
                    </a:solidFill>
                  </a:rPr>
                  <a:t>Retroreflectors</a:t>
                </a:r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 flipH="1" flipV="1">
                <a:off x="6406428" y="5285613"/>
                <a:ext cx="360040" cy="130805"/>
              </a:xfrm>
              <a:prstGeom prst="straightConnector1">
                <a:avLst/>
              </a:prstGeom>
              <a:ln w="12700">
                <a:solidFill>
                  <a:srgbClr val="FFFF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flipV="1">
                <a:off x="6766468" y="5052463"/>
                <a:ext cx="0" cy="363955"/>
              </a:xfrm>
              <a:prstGeom prst="straightConnector1">
                <a:avLst/>
              </a:prstGeom>
              <a:ln w="12700">
                <a:solidFill>
                  <a:srgbClr val="FFFF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3048667" y="5184556"/>
              <a:ext cx="2686743" cy="37561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None/>
              </a:pPr>
              <a:r>
                <a:rPr lang="en-US" sz="1100" i="1" dirty="0">
                  <a:solidFill>
                    <a:srgbClr val="FFFF00"/>
                  </a:solidFill>
                </a:rPr>
                <a:t>X. Wang, J. DiMarco, D. Cheng, J. Herrera, S. Myers, B. </a:t>
              </a:r>
              <a:r>
                <a:rPr lang="en-US" sz="1100" i="1" dirty="0" err="1">
                  <a:solidFill>
                    <a:srgbClr val="FFFF00"/>
                  </a:solidFill>
                </a:rPr>
                <a:t>Ghiorso</a:t>
              </a:r>
              <a:r>
                <a:rPr lang="en-US" sz="1100" i="1" dirty="0">
                  <a:solidFill>
                    <a:srgbClr val="FFFF00"/>
                  </a:solidFill>
                </a:rPr>
                <a:t>, A. </a:t>
              </a:r>
              <a:r>
                <a:rPr lang="en-US" sz="1100" i="1" dirty="0" err="1">
                  <a:solidFill>
                    <a:srgbClr val="FFFF00"/>
                  </a:solidFill>
                </a:rPr>
                <a:t>Pekedis</a:t>
              </a:r>
              <a:r>
                <a:rPr lang="en-US" sz="1100" i="1" dirty="0">
                  <a:solidFill>
                    <a:srgbClr val="FFFF00"/>
                  </a:solidFill>
                </a:rPr>
                <a:t>  et al.</a:t>
              </a:r>
            </a:p>
          </p:txBody>
        </p:sp>
        <p:cxnSp>
          <p:nvCxnSpPr>
            <p:cNvPr id="33" name="Straight Arrow Connector 32"/>
            <p:cNvCxnSpPr>
              <a:stCxn id="35" idx="1"/>
            </p:cNvCxnSpPr>
            <p:nvPr/>
          </p:nvCxnSpPr>
          <p:spPr>
            <a:xfrm flipH="1">
              <a:off x="5164895" y="1598310"/>
              <a:ext cx="433524" cy="60977"/>
            </a:xfrm>
            <a:prstGeom prst="straightConnector1">
              <a:avLst/>
            </a:prstGeom>
            <a:ln w="12700"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5598419" y="1467505"/>
              <a:ext cx="214193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FFFF00"/>
                  </a:solidFill>
                </a:rPr>
                <a:t>Probe is inserted from lead end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53457" y="1837139"/>
              <a:ext cx="8819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FFFF00"/>
                  </a:solidFill>
                </a:rPr>
                <a:t>Return end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8703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Longitudinal scan: Transfer Function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07504" y="3032608"/>
            <a:ext cx="4289190" cy="2919156"/>
          </a:xfrm>
          <a:prstGeom prst="rect">
            <a:avLst/>
          </a:prstGeom>
        </p:spPr>
      </p:pic>
      <p:pic>
        <p:nvPicPr>
          <p:cNvPr id="6" name="Content Placeholder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1481" y="3056855"/>
            <a:ext cx="4461520" cy="3036441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55576" y="1124744"/>
            <a:ext cx="7339544" cy="1512168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TF increases by 0.4% from coil pack to final assembly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Effect of loading (iron pads are already present in coil pack measurement)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Scan length is sufficient to cover both ends – however this is a shorter magnet, may need some improvement for full length magnet</a:t>
            </a:r>
          </a:p>
        </p:txBody>
      </p:sp>
    </p:spTree>
    <p:extLst>
      <p:ext uri="{BB962C8B-B14F-4D97-AF65-F5344CB8AC3E}">
        <p14:creationId xmlns:p14="http://schemas.microsoft.com/office/powerpoint/2010/main" val="823986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Longitudinal Scan: b6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20391" y="1052736"/>
            <a:ext cx="7339544" cy="201622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b6 is around -2 units in the straight section (about 5 units smaller than AP2)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Also much more stable along the length (about +/- 1 unit)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Change of about 1 unit (-3 to -2) from coil pack to final.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Fine (1/4) scan of magnet ends allows to accurately capture the peaks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Useful to compare with models and for longitudinal reference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Will be repeated in vertical test 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10" name="Content Placeholder 7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179512" y="3212976"/>
            <a:ext cx="4038557" cy="2740148"/>
          </a:xfrm>
          <a:prstGeom prst="rect">
            <a:avLst/>
          </a:prstGeom>
        </p:spPr>
      </p:pic>
      <p:pic>
        <p:nvPicPr>
          <p:cNvPr id="11" name="Content Placeholder 11"/>
          <p:cNvPicPr>
            <a:picLocks noGrp="1" noChangeAspect="1"/>
          </p:cNvPicPr>
          <p:nvPr>
            <p:ph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4197879" y="3241798"/>
            <a:ext cx="4202670" cy="285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17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Comparison of MQXFAP1b and MQXFAP2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1403648" y="1120697"/>
            <a:ext cx="6180484" cy="59570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b6 is smaller and more stable along the length 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Zoom in</a:t>
            </a:r>
            <a:endParaRPr lang="en-US" dirty="0"/>
          </a:p>
        </p:txBody>
      </p:sp>
      <p:pic>
        <p:nvPicPr>
          <p:cNvPr id="9" name="Content Placeholder 7"/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1547664" y="1916832"/>
            <a:ext cx="5760640" cy="3920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775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Longitudinal scan – other harmonics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55576" y="1029760"/>
            <a:ext cx="7339544" cy="887072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Change of 2 units of b3 from coil pack to final. All other harmonics do not change significantly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Comparatively large a5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9" name="Content Placeholder 12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107504" y="1988841"/>
            <a:ext cx="2971604" cy="2016224"/>
          </a:xfrm>
          <a:prstGeom prst="rect">
            <a:avLst/>
          </a:prstGeom>
        </p:spPr>
      </p:pic>
      <p:pic>
        <p:nvPicPr>
          <p:cNvPr id="10" name="Content Placeholder 14"/>
          <p:cNvPicPr>
            <a:picLocks noGrp="1" noChangeAspect="1"/>
          </p:cNvPicPr>
          <p:nvPr>
            <p:ph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92868" y="4074819"/>
            <a:ext cx="2966964" cy="2013075"/>
          </a:xfrm>
          <a:prstGeom prst="rect">
            <a:avLst/>
          </a:prstGeom>
        </p:spPr>
      </p:pic>
      <p:pic>
        <p:nvPicPr>
          <p:cNvPr id="11" name="Content Placeholder 7"/>
          <p:cNvPicPr>
            <a:picLocks noGrp="1" noChangeAspect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>
          <a:xfrm>
            <a:off x="3074417" y="2011816"/>
            <a:ext cx="2937743" cy="1993249"/>
          </a:xfrm>
          <a:prstGeom prst="rect">
            <a:avLst/>
          </a:prstGeom>
        </p:spPr>
      </p:pic>
      <p:pic>
        <p:nvPicPr>
          <p:cNvPr id="12" name="Content Placeholder 8"/>
          <p:cNvPicPr>
            <a:picLocks noGrp="1" noChangeAspect="1"/>
          </p:cNvPicPr>
          <p:nvPr>
            <p:ph sz="quarter" idx="4294967295"/>
          </p:nvPr>
        </p:nvPicPr>
        <p:blipFill>
          <a:blip r:embed="rId6"/>
          <a:stretch>
            <a:fillRect/>
          </a:stretch>
        </p:blipFill>
        <p:spPr>
          <a:xfrm>
            <a:off x="3131840" y="4108707"/>
            <a:ext cx="2917018" cy="1979187"/>
          </a:xfrm>
          <a:prstGeom prst="rect">
            <a:avLst/>
          </a:prstGeom>
        </p:spPr>
      </p:pic>
      <p:pic>
        <p:nvPicPr>
          <p:cNvPr id="13" name="Content Placeholder 7"/>
          <p:cNvPicPr>
            <a:picLocks noGrp="1" noChangeAspect="1"/>
          </p:cNvPicPr>
          <p:nvPr>
            <p:ph sz="half" idx="4294967295"/>
          </p:nvPr>
        </p:nvPicPr>
        <p:blipFill>
          <a:blip r:embed="rId7"/>
          <a:stretch>
            <a:fillRect/>
          </a:stretch>
        </p:blipFill>
        <p:spPr>
          <a:xfrm>
            <a:off x="6084168" y="2011815"/>
            <a:ext cx="2937743" cy="1993249"/>
          </a:xfrm>
          <a:prstGeom prst="rect">
            <a:avLst/>
          </a:prstGeom>
        </p:spPr>
      </p:pic>
      <p:pic>
        <p:nvPicPr>
          <p:cNvPr id="14" name="Content Placeholder 8"/>
          <p:cNvPicPr>
            <a:picLocks noGrp="1" noChangeAspect="1"/>
          </p:cNvPicPr>
          <p:nvPr>
            <p:ph sz="quarter" idx="4294967295"/>
          </p:nvPr>
        </p:nvPicPr>
        <p:blipFill>
          <a:blip r:embed="rId8"/>
          <a:stretch>
            <a:fillRect/>
          </a:stretch>
        </p:blipFill>
        <p:spPr>
          <a:xfrm>
            <a:off x="6084168" y="4108707"/>
            <a:ext cx="2943345" cy="199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606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Comparison of harmonics after assembly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7128792" cy="4927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5570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0000"/>
            <a:ext cx="7920880" cy="720000"/>
          </a:xfrm>
        </p:spPr>
        <p:txBody>
          <a:bodyPr/>
          <a:lstStyle/>
          <a:p>
            <a:r>
              <a:rPr lang="en-US" dirty="0"/>
              <a:t>Reference axis and probe position survey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91" y="1268760"/>
            <a:ext cx="7385818" cy="460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27684" y="5779505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Survey performed by Chris </a:t>
            </a:r>
            <a:r>
              <a:rPr lang="en-US" sz="1200" i="1" dirty="0" err="1"/>
              <a:t>Hernikl</a:t>
            </a:r>
            <a:r>
              <a:rPr lang="en-US" sz="1200" i="1" dirty="0"/>
              <a:t>, </a:t>
            </a:r>
            <a:r>
              <a:rPr lang="es-ES" sz="1200" i="1" dirty="0" err="1"/>
              <a:t>Hongyan</a:t>
            </a:r>
            <a:r>
              <a:rPr lang="es-ES" sz="1200" i="1" dirty="0"/>
              <a:t> Zhu, Dan Ellis, and Federico Carrara</a:t>
            </a:r>
            <a:r>
              <a:rPr lang="en-US" sz="1200" i="1" dirty="0"/>
              <a:t> (Survey &amp; Alignment Group, Engineering Division)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35"/>
          <a:stretch/>
        </p:blipFill>
        <p:spPr bwMode="auto">
          <a:xfrm>
            <a:off x="5940152" y="4005064"/>
            <a:ext cx="1803831" cy="149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32001"/>
            <a:ext cx="16115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77620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documentManagement/types"/>
    <ds:schemaRef ds:uri="8946e33d-fd2f-4ae4-8ee9-d90c129cdf9e"/>
    <ds:schemaRef ds:uri="http://purl.org/dc/elements/1.1/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53345</TotalTime>
  <Words>1165</Words>
  <Application>Microsoft Office PowerPoint</Application>
  <PresentationFormat>On-screen Show (4:3)</PresentationFormat>
  <Paragraphs>187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Symbol</vt:lpstr>
      <vt:lpstr>Wingdings</vt:lpstr>
      <vt:lpstr>Thème Office</vt:lpstr>
      <vt:lpstr>MQXFAP1b Alignment  and Field Quality</vt:lpstr>
      <vt:lpstr>Magnetic Measurements during Assembly</vt:lpstr>
      <vt:lpstr>Magnetic Measurement System at LBNL</vt:lpstr>
      <vt:lpstr>Longitudinal scan: Transfer Function</vt:lpstr>
      <vt:lpstr>Longitudinal Scan: b6</vt:lpstr>
      <vt:lpstr>Comparison of MQXFAP1b and MQXFAP2</vt:lpstr>
      <vt:lpstr>Longitudinal scan – other harmonics</vt:lpstr>
      <vt:lpstr>Comparison of harmonics after assembly </vt:lpstr>
      <vt:lpstr>Reference axis and probe position survey</vt:lpstr>
      <vt:lpstr>Magnetic Axis</vt:lpstr>
      <vt:lpstr>Magnetic Field Angle</vt:lpstr>
      <vt:lpstr>Magnetic Measurements System at BNL</vt:lpstr>
      <vt:lpstr>Magnetic Measurements during Vertical Test</vt:lpstr>
      <vt:lpstr>Warm Measurements during Vertical Test</vt:lpstr>
      <vt:lpstr>Cold Measurements during Vertical Test</vt:lpstr>
      <vt:lpstr>Cold Measurements during Vertical Test</vt:lpstr>
      <vt:lpstr>Cold Measurements during Vertical Test</vt:lpstr>
      <vt:lpstr>MQXFAP1b Calculated Harmonics</vt:lpstr>
      <vt:lpstr>Cold Measurements during Vertical Test</vt:lpstr>
      <vt:lpstr>PowerPoint Presentation</vt:lpstr>
      <vt:lpstr>Field Quality Reference Table</vt:lpstr>
      <vt:lpstr>Reference Frame for Magnetic Measurements</vt:lpstr>
      <vt:lpstr>Quadrupole reference frame and powering</vt:lpstr>
      <vt:lpstr>MQXFAP1b Calculated Harmonics</vt:lpstr>
      <vt:lpstr>Cold Measurements during Vertical Test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Joseph DiMarco</cp:lastModifiedBy>
  <cp:revision>1538</cp:revision>
  <cp:lastPrinted>2018-04-22T07:08:02Z</cp:lastPrinted>
  <dcterms:created xsi:type="dcterms:W3CDTF">2016-03-23T12:58:39Z</dcterms:created>
  <dcterms:modified xsi:type="dcterms:W3CDTF">2019-10-16T14:25:25Z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