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16"/>
  </p:notesMasterIdLst>
  <p:handoutMasterIdLst>
    <p:handoutMasterId r:id="rId17"/>
  </p:handoutMasterIdLst>
  <p:sldIdLst>
    <p:sldId id="263" r:id="rId5"/>
    <p:sldId id="307" r:id="rId6"/>
    <p:sldId id="308" r:id="rId7"/>
    <p:sldId id="309" r:id="rId8"/>
    <p:sldId id="310" r:id="rId9"/>
    <p:sldId id="311" r:id="rId10"/>
    <p:sldId id="313" r:id="rId11"/>
    <p:sldId id="315" r:id="rId12"/>
    <p:sldId id="317" r:id="rId13"/>
    <p:sldId id="314" r:id="rId14"/>
    <p:sldId id="316" r:id="rId15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Objects="1" showGuides="1">
      <p:cViewPr varScale="1">
        <p:scale>
          <a:sx n="111" d="100"/>
          <a:sy n="111" d="100"/>
        </p:scale>
        <p:origin x="-1596" y="-90"/>
      </p:cViewPr>
      <p:guideLst>
        <p:guide orient="horz" pos="408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15/10/2019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15/10/2019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25909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 smtClean="0"/>
                <a:t>logo</a:t>
              </a:r>
            </a:p>
            <a:p>
              <a:pPr algn="ctr"/>
              <a:r>
                <a:rPr lang="en-GB" sz="900" dirty="0" smtClean="0"/>
                <a:t>area</a:t>
              </a:r>
              <a:endParaRPr lang="en-GB" sz="900" dirty="0"/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s://indico.cern.ch/event/816032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080/15376494.2018.1518501" TargetMode="External"/><Relationship Id="rId2" Type="http://schemas.openxmlformats.org/officeDocument/2006/relationships/hyperlink" Target="https://indico.cern.ch/event/705237/contributions/2969541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hyperlink" Target="https://indico.cern.ch/event/527569/contributions/2200697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647714/contributions/2646538/" TargetMode="External"/><Relationship Id="rId2" Type="http://schemas.openxmlformats.org/officeDocument/2006/relationships/hyperlink" Target="https://indico.cern.ch/event/647714/contributions/2646118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accelconf.web.cern.ch/AccelConf/ipac2017/papers/mopab011.pdf" TargetMode="External"/><Relationship Id="rId2" Type="http://schemas.openxmlformats.org/officeDocument/2006/relationships/hyperlink" Target="https://indico.cern.ch/event/647714/contributions/2646539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Short overview of previous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WP5 </a:t>
            </a:r>
            <a:r>
              <a:rPr lang="en-US" dirty="0" smtClean="0"/>
              <a:t>failure studies</a:t>
            </a:r>
            <a:br>
              <a:rPr lang="en-US" dirty="0" smtClean="0"/>
            </a:b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R. </a:t>
            </a:r>
            <a:r>
              <a:rPr lang="en-GB" smtClean="0"/>
              <a:t>Bruce on </a:t>
            </a:r>
            <a:r>
              <a:rPr lang="en-GB" dirty="0" smtClean="0"/>
              <a:t>behalf of WP5</a:t>
            </a:r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Annual HL-LHC collaboration meeting, </a:t>
            </a:r>
            <a:r>
              <a:rPr lang="en-GB" dirty="0" err="1" smtClean="0"/>
              <a:t>Fermilab</a:t>
            </a:r>
            <a:r>
              <a:rPr lang="en-GB" dirty="0" smtClean="0"/>
              <a:t>, 2019.10.15</a:t>
            </a:r>
            <a:endParaRPr lang="en-GB" dirty="0"/>
          </a:p>
        </p:txBody>
      </p:sp>
      <p:pic>
        <p:nvPicPr>
          <p:cNvPr id="5" name="Image 4" descr="CERN-logo_outlin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TCT impacts with new material: </a:t>
            </a:r>
            <a:r>
              <a:rPr lang="en-US" dirty="0" err="1" smtClean="0"/>
              <a:t>CuCD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2673017"/>
          </a:xfrm>
        </p:spPr>
        <p:txBody>
          <a:bodyPr/>
          <a:lstStyle/>
          <a:p>
            <a:r>
              <a:rPr lang="en-US" dirty="0" smtClean="0"/>
              <a:t>With </a:t>
            </a:r>
            <a:r>
              <a:rPr lang="en-US" dirty="0" err="1" smtClean="0"/>
              <a:t>CuCD</a:t>
            </a:r>
            <a:r>
              <a:rPr lang="en-US" dirty="0" smtClean="0"/>
              <a:t>, improvement in robustness. TCT can take more protons before being damaged</a:t>
            </a:r>
          </a:p>
          <a:p>
            <a:pPr lvl="1"/>
            <a:r>
              <a:rPr lang="en-US" dirty="0" smtClean="0"/>
              <a:t>Possibility for tighter TCTs and tighter protected aperture</a:t>
            </a:r>
          </a:p>
          <a:p>
            <a:r>
              <a:rPr lang="en-US" dirty="0" smtClean="0"/>
              <a:t>See </a:t>
            </a:r>
            <a:r>
              <a:rPr lang="en-US" dirty="0" err="1" smtClean="0"/>
              <a:t>ColUSM</a:t>
            </a:r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115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9205" y="3670911"/>
            <a:ext cx="6975814" cy="309711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347670" y="3573016"/>
            <a:ext cx="397685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/>
              <a:t>Best case</a:t>
            </a:r>
            <a:r>
              <a:rPr lang="en-US" sz="1400" dirty="0"/>
              <a:t>: </a:t>
            </a:r>
            <a:r>
              <a:rPr lang="en-US" sz="1400" dirty="0" smtClean="0"/>
              <a:t>aperture=11.2 </a:t>
            </a:r>
            <a:r>
              <a:rPr lang="el-GR" sz="1400" dirty="0" smtClean="0"/>
              <a:t>σ</a:t>
            </a:r>
            <a:r>
              <a:rPr lang="en-US" sz="1400" dirty="0" smtClean="0"/>
              <a:t> below 20 </a:t>
            </a:r>
            <a:r>
              <a:rPr lang="en-US" sz="1400" dirty="0" err="1" smtClean="0"/>
              <a:t>deg</a:t>
            </a:r>
            <a:r>
              <a:rPr lang="en-US" sz="1400" dirty="0" smtClean="0"/>
              <a:t> for W </a:t>
            </a:r>
            <a:br>
              <a:rPr lang="en-US" sz="1400" dirty="0" smtClean="0"/>
            </a:br>
            <a:r>
              <a:rPr lang="en-US" sz="1400" dirty="0" smtClean="0"/>
              <a:t>and below 30 </a:t>
            </a:r>
            <a:r>
              <a:rPr lang="en-US" sz="1400" dirty="0" err="1" smtClean="0"/>
              <a:t>deg</a:t>
            </a:r>
            <a:r>
              <a:rPr lang="en-US" sz="1400" dirty="0" smtClean="0"/>
              <a:t> for </a:t>
            </a:r>
            <a:r>
              <a:rPr lang="en-US" sz="1400" dirty="0" err="1" smtClean="0"/>
              <a:t>CuCD</a:t>
            </a:r>
            <a:r>
              <a:rPr lang="en-US" sz="1400" dirty="0" smtClean="0"/>
              <a:t> </a:t>
            </a:r>
          </a:p>
          <a:p>
            <a:r>
              <a:rPr lang="en-US" sz="1400" dirty="0" smtClean="0"/>
              <a:t>Note: 2.5 </a:t>
            </a:r>
            <a:r>
              <a:rPr lang="en-US" sz="1400" dirty="0"/>
              <a:t>um </a:t>
            </a:r>
            <a:r>
              <a:rPr lang="en-US" sz="1400" dirty="0" err="1" smtClean="0"/>
              <a:t>emittance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6236689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HiRadMat</a:t>
            </a:r>
            <a:r>
              <a:rPr lang="en-US" dirty="0" smtClean="0"/>
              <a:t>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836712"/>
            <a:ext cx="7920000" cy="5289451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Experimental validation of robustness of material samples as well as full collimator jaws</a:t>
            </a:r>
          </a:p>
          <a:p>
            <a:r>
              <a:rPr lang="en-US" dirty="0" smtClean="0"/>
              <a:t>Assessing impacts of </a:t>
            </a:r>
            <a:br>
              <a:rPr lang="en-US" dirty="0" smtClean="0"/>
            </a:br>
            <a:r>
              <a:rPr lang="en-US" dirty="0" err="1" smtClean="0"/>
              <a:t>async</a:t>
            </a:r>
            <a:r>
              <a:rPr lang="en-US" dirty="0" smtClean="0"/>
              <a:t>. dump and </a:t>
            </a:r>
            <a:br>
              <a:rPr lang="en-US" dirty="0" smtClean="0"/>
            </a:br>
            <a:r>
              <a:rPr lang="en-US" dirty="0" smtClean="0"/>
              <a:t>injection failure</a:t>
            </a:r>
          </a:p>
          <a:p>
            <a:r>
              <a:rPr lang="en-US" dirty="0" smtClean="0"/>
              <a:t>Some references: </a:t>
            </a:r>
          </a:p>
          <a:p>
            <a:pPr lvl="1"/>
            <a:r>
              <a:rPr lang="en-US" dirty="0" smtClean="0">
                <a:hlinkClick r:id="rId2"/>
              </a:rPr>
              <a:t>Overview</a:t>
            </a:r>
            <a:r>
              <a:rPr lang="en-US" dirty="0" smtClean="0"/>
              <a:t> of </a:t>
            </a:r>
            <a:br>
              <a:rPr lang="en-US" dirty="0" smtClean="0"/>
            </a:br>
            <a:r>
              <a:rPr lang="en-US" dirty="0" err="1" smtClean="0"/>
              <a:t>Multimat</a:t>
            </a:r>
            <a:r>
              <a:rPr lang="en-US" dirty="0" smtClean="0"/>
              <a:t> (HRMT 36)</a:t>
            </a:r>
          </a:p>
          <a:p>
            <a:pPr lvl="1"/>
            <a:r>
              <a:rPr lang="en-US" dirty="0" smtClean="0">
                <a:hlinkClick r:id="rId3"/>
              </a:rPr>
              <a:t>Paper</a:t>
            </a:r>
            <a:r>
              <a:rPr lang="en-US" dirty="0" smtClean="0"/>
              <a:t> on HRMT 23, </a:t>
            </a:r>
            <a:br>
              <a:rPr lang="en-US" dirty="0" smtClean="0"/>
            </a:br>
            <a:r>
              <a:rPr lang="en-US" dirty="0" smtClean="0"/>
              <a:t>comparison of </a:t>
            </a:r>
            <a:br>
              <a:rPr lang="en-US" dirty="0" smtClean="0"/>
            </a:br>
            <a:r>
              <a:rPr lang="en-US" dirty="0" smtClean="0"/>
              <a:t>W and </a:t>
            </a:r>
            <a:r>
              <a:rPr lang="en-US" dirty="0" err="1" smtClean="0"/>
              <a:t>CuCD</a:t>
            </a:r>
            <a:endParaRPr lang="en-US" dirty="0" smtClean="0"/>
          </a:p>
          <a:p>
            <a:pPr lvl="1"/>
            <a:r>
              <a:rPr lang="en-US" dirty="0" smtClean="0">
                <a:hlinkClick r:id="rId4"/>
              </a:rPr>
              <a:t>Overview</a:t>
            </a:r>
            <a:r>
              <a:rPr lang="en-US" dirty="0" smtClean="0"/>
              <a:t> of earlier </a:t>
            </a:r>
            <a:br>
              <a:rPr lang="en-US" dirty="0" smtClean="0"/>
            </a:br>
            <a:r>
              <a:rPr lang="en-US" dirty="0" err="1" smtClean="0"/>
              <a:t>HiRadMAt</a:t>
            </a:r>
            <a:r>
              <a:rPr lang="en-US" dirty="0" smtClean="0"/>
              <a:t> studies</a:t>
            </a:r>
          </a:p>
          <a:p>
            <a:pPr lvl="1"/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916832"/>
            <a:ext cx="4127229" cy="37455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8" name="TextBox 17"/>
          <p:cNvSpPr txBox="1"/>
          <p:nvPr/>
        </p:nvSpPr>
        <p:spPr>
          <a:xfrm>
            <a:off x="6012160" y="5661248"/>
            <a:ext cx="289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A. </a:t>
            </a:r>
            <a:r>
              <a:rPr lang="en-US" i="1" dirty="0" err="1" smtClean="0"/>
              <a:t>Bertarelli</a:t>
            </a:r>
            <a:r>
              <a:rPr lang="en-US" i="1" dirty="0" smtClean="0"/>
              <a:t>, F. </a:t>
            </a:r>
            <a:r>
              <a:rPr lang="en-US" i="1" dirty="0" err="1" smtClean="0"/>
              <a:t>Carra</a:t>
            </a:r>
            <a:r>
              <a:rPr lang="en-US" i="1" dirty="0" smtClean="0"/>
              <a:t> et al.</a:t>
            </a:r>
            <a:endParaRPr lang="en-US" i="1" dirty="0"/>
          </a:p>
        </p:txBody>
      </p:sp>
    </p:spTree>
    <p:extLst>
      <p:ext uri="{BB962C8B-B14F-4D97-AF65-F5344CB8AC3E}">
        <p14:creationId xmlns:p14="http://schemas.microsoft.com/office/powerpoint/2010/main" val="2712496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of TCT damage limit for </a:t>
            </a:r>
            <a:r>
              <a:rPr lang="en-US" dirty="0" err="1" smtClean="0"/>
              <a:t>asynch</a:t>
            </a:r>
            <a:r>
              <a:rPr lang="en-US" dirty="0" smtClean="0"/>
              <a:t>. dump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913656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3-step simulation of </a:t>
            </a:r>
            <a:r>
              <a:rPr lang="en-US" dirty="0" err="1" smtClean="0"/>
              <a:t>asynch</a:t>
            </a:r>
            <a:r>
              <a:rPr lang="en-US" dirty="0" smtClean="0"/>
              <a:t> dump in HL-LHC v 1.0: tracking + energy </a:t>
            </a:r>
            <a:r>
              <a:rPr lang="en-US" dirty="0" err="1" smtClean="0"/>
              <a:t>depostion</a:t>
            </a:r>
            <a:r>
              <a:rPr lang="en-US" dirty="0" smtClean="0"/>
              <a:t> + thermo-mechanical simulation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969" y="2492897"/>
            <a:ext cx="7632463" cy="259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804443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of TCT damage limit for </a:t>
            </a:r>
            <a:r>
              <a:rPr lang="en-US" dirty="0" err="1"/>
              <a:t>asynch</a:t>
            </a:r>
            <a:r>
              <a:rPr lang="en-US" dirty="0"/>
              <a:t>. dump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3599960" cy="2857872"/>
          </a:xfrm>
        </p:spPr>
        <p:txBody>
          <a:bodyPr>
            <a:noAutofit/>
          </a:bodyPr>
          <a:lstStyle/>
          <a:p>
            <a:r>
              <a:rPr lang="en-US" sz="2000" dirty="0" smtClean="0"/>
              <a:t>Found potentially very high losses on TCTs – still old optics with “bad” phase advance</a:t>
            </a:r>
          </a:p>
          <a:p>
            <a:r>
              <a:rPr lang="en-US" sz="2000" dirty="0" smtClean="0"/>
              <a:t>Calculated limits </a:t>
            </a:r>
            <a:r>
              <a:rPr lang="en-US" sz="2000" dirty="0"/>
              <a:t>u</a:t>
            </a:r>
            <a:r>
              <a:rPr lang="en-US" sz="2000" dirty="0" smtClean="0"/>
              <a:t>sed </a:t>
            </a:r>
            <a:r>
              <a:rPr lang="en-US" sz="2000" dirty="0"/>
              <a:t>as </a:t>
            </a:r>
            <a:r>
              <a:rPr lang="en-US" sz="1800" dirty="0"/>
              <a:t>input</a:t>
            </a:r>
            <a:r>
              <a:rPr lang="en-US" sz="2000" dirty="0"/>
              <a:t> to all following studies on </a:t>
            </a:r>
            <a:r>
              <a:rPr lang="en-US" sz="2000" dirty="0" err="1"/>
              <a:t>asynch</a:t>
            </a:r>
            <a:r>
              <a:rPr lang="en-US" sz="2000" dirty="0"/>
              <a:t> dump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6246" y="836712"/>
            <a:ext cx="4601296" cy="31817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813" y="4077072"/>
            <a:ext cx="6026865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49489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Studies on MKD-TCT phase advance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08720"/>
            <a:ext cx="8074800" cy="72008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Studies for the 2016 LHC run: elimination of primary TCT impacts during </a:t>
            </a:r>
            <a:r>
              <a:rPr lang="en-US" dirty="0" err="1" smtClean="0"/>
              <a:t>asynch</a:t>
            </a:r>
            <a:r>
              <a:rPr lang="en-US" dirty="0" smtClean="0"/>
              <a:t> dump by use of MKD-TCT phase advance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484784"/>
            <a:ext cx="6557964" cy="27574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3092" y="4117426"/>
            <a:ext cx="3827140" cy="26390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7846137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Studies on MKD-TCT phase advance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31168"/>
            <a:ext cx="7920000" cy="1849760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“safe” situation, not limited by </a:t>
            </a:r>
            <a:r>
              <a:rPr lang="en-US" dirty="0" err="1" smtClean="0"/>
              <a:t>asynch</a:t>
            </a:r>
            <a:r>
              <a:rPr lang="en-US" dirty="0" smtClean="0"/>
              <a:t>. Dump, for MKD-TCT phase &lt; 30 </a:t>
            </a:r>
            <a:r>
              <a:rPr lang="en-US" dirty="0" err="1" smtClean="0"/>
              <a:t>deg</a:t>
            </a:r>
            <a:endParaRPr lang="en-US" dirty="0" smtClean="0"/>
          </a:p>
          <a:p>
            <a:r>
              <a:rPr lang="en-US" dirty="0" smtClean="0"/>
              <a:t>Successfully </a:t>
            </a:r>
            <a:r>
              <a:rPr lang="en-US" dirty="0"/>
              <a:t>implemented </a:t>
            </a:r>
            <a:r>
              <a:rPr lang="en-US" dirty="0" smtClean="0"/>
              <a:t>strategy in </a:t>
            </a:r>
            <a:r>
              <a:rPr lang="en-US" dirty="0"/>
              <a:t>2016 and </a:t>
            </a:r>
            <a:r>
              <a:rPr lang="en-US" b="1" dirty="0">
                <a:solidFill>
                  <a:srgbClr val="00B050"/>
                </a:solidFill>
              </a:rPr>
              <a:t>allowed to reach </a:t>
            </a:r>
            <a:r>
              <a:rPr lang="el-GR" b="1" dirty="0">
                <a:solidFill>
                  <a:srgbClr val="00B050"/>
                </a:solidFill>
              </a:rPr>
              <a:t>β</a:t>
            </a:r>
            <a:r>
              <a:rPr lang="en-US" b="1" dirty="0">
                <a:solidFill>
                  <a:srgbClr val="00B050"/>
                </a:solidFill>
              </a:rPr>
              <a:t>*=40 </a:t>
            </a:r>
            <a:r>
              <a:rPr lang="en-US" b="1" dirty="0" smtClean="0">
                <a:solidFill>
                  <a:srgbClr val="00B050"/>
                </a:solidFill>
              </a:rPr>
              <a:t>cm</a:t>
            </a:r>
          </a:p>
          <a:p>
            <a:r>
              <a:rPr lang="en-US" dirty="0" smtClean="0"/>
              <a:t>Successfully benchmarked simulation with measurements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636912"/>
            <a:ext cx="9144000" cy="3584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9910406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Failure studies including MKD-TCT phase for HL-LHC v1.3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216024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Included LHC experience in HL-LHC design, with requirements on MKD-TCT phase advance</a:t>
            </a:r>
          </a:p>
          <a:p>
            <a:r>
              <a:rPr lang="en-US" dirty="0" smtClean="0"/>
              <a:t>Presented at the 2017 annual HL-LHC meeting (</a:t>
            </a:r>
            <a:r>
              <a:rPr lang="en-US" dirty="0" err="1" smtClean="0"/>
              <a:t>indico</a:t>
            </a:r>
            <a:r>
              <a:rPr lang="en-US" dirty="0" smtClean="0"/>
              <a:t> links: </a:t>
            </a:r>
            <a:r>
              <a:rPr lang="en-US" dirty="0" smtClean="0">
                <a:hlinkClick r:id="rId2"/>
              </a:rPr>
              <a:t>1</a:t>
            </a:r>
            <a:r>
              <a:rPr lang="en-US" dirty="0" smtClean="0"/>
              <a:t>,</a:t>
            </a:r>
            <a:r>
              <a:rPr lang="en-US" dirty="0" smtClean="0">
                <a:hlinkClick r:id="rId3"/>
              </a:rPr>
              <a:t>2</a:t>
            </a:r>
            <a:r>
              <a:rPr lang="en-US" dirty="0" smtClean="0"/>
              <a:t>)</a:t>
            </a:r>
          </a:p>
          <a:p>
            <a:r>
              <a:rPr lang="en-US" dirty="0"/>
              <a:t>Conclusion: tungsten TCTs well below damage limit for </a:t>
            </a:r>
            <a:r>
              <a:rPr lang="en-US" i="1" dirty="0"/>
              <a:t>secondary impacts</a:t>
            </a:r>
          </a:p>
          <a:p>
            <a:r>
              <a:rPr lang="en-US" dirty="0" smtClean="0"/>
              <a:t>Allowed tighter TCT setting </a:t>
            </a:r>
            <a:r>
              <a:rPr lang="en-US" dirty="0"/>
              <a:t>at 10.4 </a:t>
            </a:r>
            <a:r>
              <a:rPr lang="el-GR" dirty="0" smtClean="0"/>
              <a:t>σ</a:t>
            </a:r>
            <a:r>
              <a:rPr lang="en-US" dirty="0" smtClean="0"/>
              <a:t> </a:t>
            </a:r>
            <a:r>
              <a:rPr lang="en-US" dirty="0" smtClean="0">
                <a:sym typeface="Wingdings" pitchFamily="2" charset="2"/>
              </a:rPr>
              <a:t> </a:t>
            </a:r>
            <a:r>
              <a:rPr lang="en-US" dirty="0" smtClean="0">
                <a:solidFill>
                  <a:srgbClr val="00B050"/>
                </a:solidFill>
                <a:sym typeface="Wingdings" pitchFamily="2" charset="2"/>
              </a:rPr>
              <a:t>pre-requisite to reach 15 cm after </a:t>
            </a:r>
            <a:r>
              <a:rPr lang="en-US" dirty="0" err="1" smtClean="0">
                <a:solidFill>
                  <a:srgbClr val="00B050"/>
                </a:solidFill>
                <a:sym typeface="Wingdings" pitchFamily="2" charset="2"/>
              </a:rPr>
              <a:t>rebaselining</a:t>
            </a:r>
            <a:endParaRPr lang="en-US" dirty="0">
              <a:solidFill>
                <a:srgbClr val="00B050"/>
              </a:solidFill>
            </a:endParaRP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grpSp>
        <p:nvGrpSpPr>
          <p:cNvPr id="9" name="Group 8"/>
          <p:cNvGrpSpPr/>
          <p:nvPr/>
        </p:nvGrpSpPr>
        <p:grpSpPr>
          <a:xfrm>
            <a:off x="827584" y="3247077"/>
            <a:ext cx="7776864" cy="3566299"/>
            <a:chOff x="683568" y="2887037"/>
            <a:chExt cx="7776864" cy="3566299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83568" y="2887037"/>
              <a:ext cx="7776864" cy="3566299"/>
            </a:xfrm>
            <a:prstGeom prst="rect">
              <a:avLst/>
            </a:prstGeom>
          </p:spPr>
        </p:pic>
        <p:cxnSp>
          <p:nvCxnSpPr>
            <p:cNvPr id="7" name="Straight Connector 6"/>
            <p:cNvCxnSpPr/>
            <p:nvPr/>
          </p:nvCxnSpPr>
          <p:spPr>
            <a:xfrm>
              <a:off x="1403648" y="3573016"/>
              <a:ext cx="4824536" cy="0"/>
            </a:xfrm>
            <a:prstGeom prst="line">
              <a:avLst/>
            </a:prstGeom>
            <a:ln>
              <a:solidFill>
                <a:schemeClr val="accent4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TextBox 7"/>
            <p:cNvSpPr txBox="1"/>
            <p:nvPr/>
          </p:nvSpPr>
          <p:spPr>
            <a:xfrm>
              <a:off x="3647028" y="3337247"/>
              <a:ext cx="248177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>
                  <a:solidFill>
                    <a:schemeClr val="accent4"/>
                  </a:solidFill>
                </a:rPr>
                <a:t>Damage, spread-out impacts</a:t>
              </a:r>
              <a:endParaRPr lang="en-US" sz="1400" dirty="0">
                <a:solidFill>
                  <a:schemeClr val="accent4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5027734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 of allowed settings </a:t>
            </a:r>
            <a:r>
              <a:rPr lang="en-US" dirty="0" err="1" smtClean="0"/>
              <a:t>vs</a:t>
            </a:r>
            <a:r>
              <a:rPr lang="en-US" dirty="0" smtClean="0"/>
              <a:t> phase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5375622"/>
          </a:xfrm>
        </p:spPr>
        <p:txBody>
          <a:bodyPr>
            <a:normAutofit/>
          </a:bodyPr>
          <a:lstStyle/>
          <a:p>
            <a:r>
              <a:rPr lang="en-US" sz="2400" dirty="0"/>
              <a:t>Achieved </a:t>
            </a:r>
            <a:r>
              <a:rPr lang="en-US" sz="2400" dirty="0" smtClean="0"/>
              <a:t>phase advance </a:t>
            </a:r>
            <a:r>
              <a:rPr lang="en-US" sz="2400" dirty="0"/>
              <a:t>in HL v1.3 </a:t>
            </a:r>
            <a:r>
              <a:rPr lang="en-US" sz="2400" dirty="0" smtClean="0"/>
              <a:t>and later allows </a:t>
            </a:r>
            <a:r>
              <a:rPr lang="en-US" sz="2400" dirty="0"/>
              <a:t>tighter TCTs and </a:t>
            </a:r>
            <a:r>
              <a:rPr lang="en-US" sz="2400" dirty="0" smtClean="0"/>
              <a:t>aperture</a:t>
            </a:r>
          </a:p>
          <a:p>
            <a:r>
              <a:rPr lang="en-US" sz="2400" dirty="0" smtClean="0"/>
              <a:t>Calculation of protected aperture for different MKD-TCT phase </a:t>
            </a:r>
            <a:r>
              <a:rPr lang="en-US" sz="2400" dirty="0" smtClean="0"/>
              <a:t>advance</a:t>
            </a:r>
            <a:endParaRPr lang="en-US" sz="2400" dirty="0" smtClean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</a:t>
            </a:r>
            <a:r>
              <a:rPr lang="fr-FR" noProof="0" dirty="0" smtClean="0"/>
              <a:t>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grpSp>
        <p:nvGrpSpPr>
          <p:cNvPr id="8" name="Group 7"/>
          <p:cNvGrpSpPr/>
          <p:nvPr/>
        </p:nvGrpSpPr>
        <p:grpSpPr>
          <a:xfrm>
            <a:off x="1204846" y="2636912"/>
            <a:ext cx="6319482" cy="3578433"/>
            <a:chOff x="1278986" y="1967702"/>
            <a:chExt cx="6319482" cy="3578433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755"/>
            <a:stretch/>
          </p:blipFill>
          <p:spPr bwMode="auto">
            <a:xfrm>
              <a:off x="1545532" y="1967702"/>
              <a:ext cx="6052936" cy="35784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" name="Rectangle 6"/>
            <p:cNvSpPr/>
            <p:nvPr/>
          </p:nvSpPr>
          <p:spPr>
            <a:xfrm rot="16200000">
              <a:off x="90359" y="3753531"/>
              <a:ext cx="2715808" cy="338554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800100" lvl="2" indent="-400050"/>
              <a:r>
                <a:rPr lang="en-US" sz="1600" i="1" dirty="0"/>
                <a:t>CERN-ACC-2017-0051</a:t>
              </a:r>
            </a:p>
          </p:txBody>
        </p:sp>
      </p:grpSp>
      <p:sp>
        <p:nvSpPr>
          <p:cNvPr id="9" name="Rectangle 8"/>
          <p:cNvSpPr/>
          <p:nvPr/>
        </p:nvSpPr>
        <p:spPr>
          <a:xfrm>
            <a:off x="4932040" y="6042774"/>
            <a:ext cx="271580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800100" lvl="2" indent="-400050"/>
            <a:r>
              <a:rPr lang="en-US" sz="1600" i="1" dirty="0"/>
              <a:t>CERN-ACC-2017-0051</a:t>
            </a:r>
          </a:p>
        </p:txBody>
      </p:sp>
    </p:spTree>
    <p:extLst>
      <p:ext uri="{BB962C8B-B14F-4D97-AF65-F5344CB8AC3E}">
        <p14:creationId xmlns:p14="http://schemas.microsoft.com/office/powerpoint/2010/main" val="29717147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FLUKA studies of TCT shower during failure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9"/>
            <a:ext cx="7920000" cy="1512168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Studies of energy deposition on downstream elements for </a:t>
            </a:r>
            <a:r>
              <a:rPr lang="en-US" dirty="0" err="1" smtClean="0"/>
              <a:t>asynch</a:t>
            </a:r>
            <a:r>
              <a:rPr lang="en-US" dirty="0" smtClean="0"/>
              <a:t> dump: input from previous tracking studies</a:t>
            </a:r>
          </a:p>
          <a:p>
            <a:r>
              <a:rPr lang="en-US" dirty="0" smtClean="0"/>
              <a:t>Simulated cases with both “bad” and “good” MKD-TCT phase advance</a:t>
            </a:r>
          </a:p>
          <a:p>
            <a:r>
              <a:rPr lang="en-US" dirty="0" smtClean="0"/>
              <a:t>See A. </a:t>
            </a:r>
            <a:r>
              <a:rPr lang="en-US" dirty="0" err="1" smtClean="0"/>
              <a:t>Tsinganis</a:t>
            </a:r>
            <a:r>
              <a:rPr lang="en-US" dirty="0" smtClean="0"/>
              <a:t> et al. at </a:t>
            </a:r>
            <a:r>
              <a:rPr lang="en-US" dirty="0" smtClean="0">
                <a:hlinkClick r:id="rId2"/>
              </a:rPr>
              <a:t>HL-LHC meeting 2017 </a:t>
            </a:r>
            <a:r>
              <a:rPr lang="en-US" dirty="0" smtClean="0"/>
              <a:t>and at </a:t>
            </a:r>
            <a:r>
              <a:rPr lang="en-US" dirty="0" smtClean="0">
                <a:hlinkClick r:id="rId3"/>
              </a:rPr>
              <a:t>IPAC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564904"/>
            <a:ext cx="3964512" cy="3557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564904"/>
            <a:ext cx="4211960" cy="4288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435322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 to energy deposition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980728"/>
            <a:ext cx="7920000" cy="1849759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Particles entering the detector used as input to FLUKA study of ATLAS detector by A. </a:t>
            </a:r>
            <a:r>
              <a:rPr lang="en-US" dirty="0" err="1" smtClean="0"/>
              <a:t>Sbrizzi</a:t>
            </a:r>
            <a:r>
              <a:rPr lang="en-US" dirty="0" smtClean="0"/>
              <a:t> et al. </a:t>
            </a:r>
          </a:p>
          <a:p>
            <a:r>
              <a:rPr lang="en-US" dirty="0" smtClean="0"/>
              <a:t>Even with </a:t>
            </a:r>
            <a:r>
              <a:rPr lang="en-US" dirty="0" err="1" smtClean="0"/>
              <a:t>MoGr</a:t>
            </a:r>
            <a:r>
              <a:rPr lang="en-US" dirty="0" smtClean="0"/>
              <a:t> TCTs (unrealistically light) we are at least a factor 300 below ATLAS damage limit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 smtClean="0"/>
              <a:t>R. Bruce, 2019.10.15</a:t>
            </a:r>
            <a:endParaRPr lang="en-GB" noProof="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372814" y="3418787"/>
            <a:ext cx="8375650" cy="1063625"/>
          </a:xfrm>
          <a:prstGeom prst="rect">
            <a:avLst/>
          </a:prstGeom>
          <a:solidFill>
            <a:srgbClr val="FFC000"/>
          </a:solidFill>
          <a:ln w="9525">
            <a:solidFill>
              <a:srgbClr val="FF0000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marL="342900" indent="-22860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2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1pPr>
            <a:lvl2pPr marL="639763" indent="-228600">
              <a:spcBef>
                <a:spcPct val="20000"/>
              </a:spcBef>
              <a:buClr>
                <a:schemeClr val="accent2"/>
              </a:buClr>
              <a:buFont typeface="Arial" charset="0"/>
              <a:buChar char="•"/>
              <a:defRPr sz="20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2pPr>
            <a:lvl3pPr marL="1004888" indent="-228600">
              <a:spcBef>
                <a:spcPct val="20000"/>
              </a:spcBef>
              <a:buClr>
                <a:srgbClr val="D2CB6C"/>
              </a:buClr>
              <a:buFont typeface="Arial" charset="0"/>
              <a:buChar char="•"/>
              <a:defRPr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3pPr>
            <a:lvl4pPr marL="1279525" indent="-228600">
              <a:spcBef>
                <a:spcPct val="20000"/>
              </a:spcBef>
              <a:buClr>
                <a:srgbClr val="95A39D"/>
              </a:buClr>
              <a:buFont typeface="Arial" charset="0"/>
              <a:buChar char="•"/>
              <a:defRPr sz="16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4pPr>
            <a:lvl5pPr marL="1554163" indent="-228600">
              <a:spcBef>
                <a:spcPct val="20000"/>
              </a:spcBef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5pPr>
            <a:lvl6pPr marL="20113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6pPr>
            <a:lvl7pPr marL="24685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7pPr>
            <a:lvl8pPr marL="29257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8pPr>
            <a:lvl9pPr marL="3382963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>
                <a:solidFill>
                  <a:schemeClr val="tx1"/>
                </a:solidFill>
                <a:latin typeface="Calibri" pitchFamily="34" charset="0"/>
                <a:ea typeface="MS PGothic" pitchFamily="34" charset="-128"/>
              </a:defRPr>
            </a:lvl9pPr>
          </a:lstStyle>
          <a:p>
            <a:r>
              <a:rPr lang="pt-BR" altLang="en-US" sz="2000"/>
              <a:t>IBL damage threshold: </a:t>
            </a:r>
            <a:r>
              <a:rPr lang="pt-BR" altLang="en-US" sz="2000">
                <a:solidFill>
                  <a:srgbClr val="FF0000"/>
                </a:solidFill>
              </a:rPr>
              <a:t>dN</a:t>
            </a:r>
            <a:r>
              <a:rPr lang="pt-BR" altLang="en-US" sz="2000" baseline="-25000">
                <a:solidFill>
                  <a:srgbClr val="FF0000"/>
                </a:solidFill>
              </a:rPr>
              <a:t>MIPs</a:t>
            </a:r>
            <a:r>
              <a:rPr lang="pt-BR" altLang="en-US" sz="2000">
                <a:solidFill>
                  <a:srgbClr val="FF0000"/>
                </a:solidFill>
              </a:rPr>
              <a:t>/dS</a:t>
            </a:r>
            <a:r>
              <a:rPr lang="pt-BR" altLang="en-US" sz="2000" baseline="-25000">
                <a:solidFill>
                  <a:srgbClr val="FF0000"/>
                </a:solidFill>
              </a:rPr>
              <a:t> </a:t>
            </a:r>
            <a:r>
              <a:rPr lang="pt-BR" altLang="en-US" sz="2000">
                <a:solidFill>
                  <a:srgbClr val="FF0000"/>
                </a:solidFill>
              </a:rPr>
              <a:t>= </a:t>
            </a:r>
            <a:r>
              <a:rPr lang="en-US" altLang="en-US" sz="2000">
                <a:solidFill>
                  <a:srgbClr val="FF0000"/>
                </a:solidFill>
              </a:rPr>
              <a:t>10</a:t>
            </a:r>
            <a:r>
              <a:rPr lang="en-US" altLang="en-US" sz="2000" baseline="30000">
                <a:solidFill>
                  <a:srgbClr val="FF0000"/>
                </a:solidFill>
              </a:rPr>
              <a:t>13</a:t>
            </a:r>
            <a:r>
              <a:rPr lang="en-US" altLang="en-US" sz="2000">
                <a:solidFill>
                  <a:srgbClr val="FF0000"/>
                </a:solidFill>
              </a:rPr>
              <a:t>/cm</a:t>
            </a:r>
            <a:r>
              <a:rPr lang="en-US" altLang="en-US" sz="2000" baseline="30000">
                <a:solidFill>
                  <a:srgbClr val="FF0000"/>
                </a:solidFill>
              </a:rPr>
              <a:t>2</a:t>
            </a:r>
            <a:r>
              <a:rPr lang="en-US" altLang="en-US" sz="2000">
                <a:solidFill>
                  <a:srgbClr val="FF0000"/>
                </a:solidFill>
              </a:rPr>
              <a:t> </a:t>
            </a:r>
            <a:r>
              <a:rPr lang="en-US" altLang="en-US" sz="2000"/>
              <a:t>(measured @ HiRadMat)</a:t>
            </a:r>
          </a:p>
          <a:p>
            <a:pPr lvl="1"/>
            <a:r>
              <a:rPr lang="en-US" altLang="en-US" sz="1800"/>
              <a:t>dE</a:t>
            </a:r>
            <a:r>
              <a:rPr lang="en-US" altLang="en-US" sz="1800" baseline="-25000"/>
              <a:t>thr</a:t>
            </a:r>
            <a:r>
              <a:rPr lang="en-US" altLang="en-US" sz="1800"/>
              <a:t>/dV = (d</a:t>
            </a:r>
            <a:r>
              <a:rPr lang="pt-BR" altLang="en-US" sz="1800"/>
              <a:t>N</a:t>
            </a:r>
            <a:r>
              <a:rPr lang="pt-BR" altLang="en-US" sz="1800" baseline="-25000"/>
              <a:t>MIPs</a:t>
            </a:r>
            <a:r>
              <a:rPr lang="pt-BR" altLang="en-US" sz="1800"/>
              <a:t>/dS)</a:t>
            </a:r>
            <a:r>
              <a:rPr lang="pt-BR" altLang="en-US" sz="1800" baseline="-25000"/>
              <a:t> </a:t>
            </a:r>
            <a:r>
              <a:rPr lang="pt-BR" altLang="en-US" sz="1800"/>
              <a:t>(d</a:t>
            </a:r>
            <a:r>
              <a:rPr lang="en-US" altLang="en-US" sz="1800"/>
              <a:t>E</a:t>
            </a:r>
            <a:r>
              <a:rPr lang="en-US" altLang="en-US" sz="1800" baseline="-25000"/>
              <a:t>MIP</a:t>
            </a:r>
            <a:r>
              <a:rPr lang="en-US" altLang="en-US" sz="1800"/>
              <a:t>/dx) = 3.87*10</a:t>
            </a:r>
            <a:r>
              <a:rPr lang="en-US" altLang="en-US" sz="1800" baseline="30000"/>
              <a:t>13</a:t>
            </a:r>
            <a:r>
              <a:rPr lang="en-US" altLang="en-US" sz="1800"/>
              <a:t> MeV/cm</a:t>
            </a:r>
            <a:r>
              <a:rPr lang="en-US" altLang="en-US" sz="1800" baseline="30000"/>
              <a:t>3</a:t>
            </a:r>
          </a:p>
          <a:p>
            <a:pPr lvl="1"/>
            <a:r>
              <a:rPr lang="en-US" altLang="en-US" sz="1800"/>
              <a:t>dE</a:t>
            </a:r>
            <a:r>
              <a:rPr lang="en-US" altLang="en-US" sz="1800" baseline="-25000"/>
              <a:t>dep</a:t>
            </a:r>
            <a:r>
              <a:rPr lang="en-US" altLang="en-US" sz="1800"/>
              <a:t>/dV = (dE</a:t>
            </a:r>
            <a:r>
              <a:rPr lang="en-US" altLang="en-US" sz="1800" baseline="-25000"/>
              <a:t>dep</a:t>
            </a:r>
            <a:r>
              <a:rPr lang="en-US" altLang="en-US" sz="1800"/>
              <a:t>/dVdN</a:t>
            </a:r>
            <a:r>
              <a:rPr lang="en-US" altLang="en-US" sz="1800" baseline="-25000"/>
              <a:t>p</a:t>
            </a:r>
            <a:r>
              <a:rPr lang="en-US" altLang="en-US" sz="1800"/>
              <a:t>) N</a:t>
            </a:r>
            <a:r>
              <a:rPr lang="en-US" altLang="en-US" sz="1800" baseline="-25000"/>
              <a:t>p</a:t>
            </a:r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48982767"/>
              </p:ext>
            </p:extLst>
          </p:nvPr>
        </p:nvGraphicFramePr>
        <p:xfrm>
          <a:off x="369639" y="4526862"/>
          <a:ext cx="8375651" cy="21424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17825">
                  <a:extLst>
                    <a:ext uri="{9D8B030D-6E8A-4147-A177-3AD203B41FA5}">
                      <a16:colId xmlns:a16="http://schemas.microsoft.com/office/drawing/2014/main" xmlns="" val="2409586095"/>
                    </a:ext>
                  </a:extLst>
                </a:gridCol>
                <a:gridCol w="1817825">
                  <a:extLst>
                    <a:ext uri="{9D8B030D-6E8A-4147-A177-3AD203B41FA5}">
                      <a16:colId xmlns:a16="http://schemas.microsoft.com/office/drawing/2014/main" xmlns="" val="2982947135"/>
                    </a:ext>
                  </a:extLst>
                </a:gridCol>
                <a:gridCol w="1171783">
                  <a:extLst>
                    <a:ext uri="{9D8B030D-6E8A-4147-A177-3AD203B41FA5}">
                      <a16:colId xmlns:a16="http://schemas.microsoft.com/office/drawing/2014/main" xmlns="" val="2824796492"/>
                    </a:ext>
                  </a:extLst>
                </a:gridCol>
                <a:gridCol w="2107130">
                  <a:extLst>
                    <a:ext uri="{9D8B030D-6E8A-4147-A177-3AD203B41FA5}">
                      <a16:colId xmlns:a16="http://schemas.microsoft.com/office/drawing/2014/main" xmlns="" val="1820992026"/>
                    </a:ext>
                  </a:extLst>
                </a:gridCol>
                <a:gridCol w="1461088">
                  <a:extLst>
                    <a:ext uri="{9D8B030D-6E8A-4147-A177-3AD203B41FA5}">
                      <a16:colId xmlns:a16="http://schemas.microsoft.com/office/drawing/2014/main" xmlns="" val="3410353230"/>
                    </a:ext>
                  </a:extLst>
                </a:gridCol>
              </a:tblGrid>
              <a:tr h="55767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TCT4 material</a:t>
                      </a:r>
                      <a:endParaRPr lang="en-US" sz="1600" dirty="0"/>
                    </a:p>
                  </a:txBody>
                  <a:tcPr marL="91445" marR="91445" marT="45703" marB="457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Impact scenario</a:t>
                      </a:r>
                      <a:endParaRPr lang="en-US" sz="1600" dirty="0"/>
                    </a:p>
                  </a:txBody>
                  <a:tcPr marL="91445" marR="91445" marT="45703" marB="457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N</a:t>
                      </a:r>
                      <a:r>
                        <a:rPr lang="en-US" sz="1600" baseline="-25000" dirty="0" smtClean="0"/>
                        <a:t>p</a:t>
                      </a:r>
                      <a:r>
                        <a:rPr lang="en-US" sz="1600" baseline="0" dirty="0" smtClean="0"/>
                        <a:t>/10</a:t>
                      </a:r>
                      <a:r>
                        <a:rPr lang="en-US" sz="1600" baseline="30000" dirty="0" smtClean="0"/>
                        <a:t>11</a:t>
                      </a:r>
                      <a:endParaRPr lang="en-US" sz="1600" baseline="-25000" dirty="0"/>
                    </a:p>
                  </a:txBody>
                  <a:tcPr marL="91445" marR="91445" marT="45703" marB="45703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err="1" smtClean="0"/>
                        <a:t>dE</a:t>
                      </a:r>
                      <a:r>
                        <a:rPr lang="en-US" sz="1600" baseline="-25000" dirty="0" err="1" smtClean="0"/>
                        <a:t>dep</a:t>
                      </a:r>
                      <a:r>
                        <a:rPr lang="en-US" sz="1600" baseline="0" dirty="0" smtClean="0"/>
                        <a:t>/</a:t>
                      </a:r>
                      <a:r>
                        <a:rPr lang="en-US" sz="1600" baseline="0" dirty="0" err="1" smtClean="0"/>
                        <a:t>d</a:t>
                      </a:r>
                      <a:r>
                        <a:rPr lang="en-US" sz="1600" dirty="0" err="1" smtClean="0"/>
                        <a:t>E</a:t>
                      </a:r>
                      <a:r>
                        <a:rPr lang="en-US" sz="1600" baseline="-25000" dirty="0" err="1" smtClean="0"/>
                        <a:t>thr</a:t>
                      </a:r>
                      <a:r>
                        <a:rPr lang="en-US" sz="1600" baseline="0" dirty="0" smtClean="0"/>
                        <a:t> [%]</a:t>
                      </a:r>
                    </a:p>
                  </a:txBody>
                  <a:tcPr marL="91445" marR="91445" marT="45703" marB="45703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600" baseline="0" dirty="0" smtClean="0"/>
                    </a:p>
                  </a:txBody>
                  <a:tcPr marL="91445" marR="91445" marT="45735" marB="45735" anchor="ctr"/>
                </a:tc>
                <a:extLst>
                  <a:ext uri="{0D108BD9-81ED-4DB2-BD59-A6C34878D82A}">
                    <a16:rowId xmlns:a16="http://schemas.microsoft.com/office/drawing/2014/main" xmlns="" val="1282746720"/>
                  </a:ext>
                </a:extLst>
              </a:tr>
              <a:tr h="335244"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91445" marR="91445" marT="45703" marB="4570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dirty="0"/>
                    </a:p>
                  </a:txBody>
                  <a:tcPr marL="91445" marR="91445" marT="45703" marB="45703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1600" baseline="-25000" dirty="0"/>
                    </a:p>
                  </a:txBody>
                  <a:tcPr marL="91445" marR="91445" marT="45703" marB="457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600" dirty="0" smtClean="0">
                          <a:solidFill>
                            <a:srgbClr val="FF0000"/>
                          </a:solidFill>
                        </a:rPr>
                        <a:t>TAS </a:t>
                      </a:r>
                      <a:r>
                        <a:rPr lang="en-US" altLang="en-US" sz="1600" dirty="0" smtClean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 60 mm</a:t>
                      </a:r>
                      <a:endParaRPr lang="en-US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45" marR="91445" marT="45703" marB="45703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en-US" sz="1600" dirty="0" smtClean="0">
                          <a:solidFill>
                            <a:srgbClr val="FF0000"/>
                          </a:solidFill>
                        </a:rPr>
                        <a:t>TAS </a:t>
                      </a:r>
                      <a:r>
                        <a:rPr lang="en-US" altLang="en-US" sz="1600" dirty="0" smtClean="0">
                          <a:solidFill>
                            <a:srgbClr val="FF0000"/>
                          </a:solidFill>
                          <a:sym typeface="Symbol" panose="05050102010706020507" pitchFamily="18" charset="2"/>
                        </a:rPr>
                        <a:t> 34 mm</a:t>
                      </a:r>
                      <a:endParaRPr lang="en-US" altLang="en-US" sz="1600" dirty="0" smtClean="0">
                        <a:solidFill>
                          <a:srgbClr val="FF0000"/>
                        </a:solidFill>
                      </a:endParaRPr>
                    </a:p>
                  </a:txBody>
                  <a:tcPr marL="91445" marR="91445" marT="45703" marB="45703" anchor="ctr"/>
                </a:tc>
                <a:extLst>
                  <a:ext uri="{0D108BD9-81ED-4DB2-BD59-A6C34878D82A}">
                    <a16:rowId xmlns:a16="http://schemas.microsoft.com/office/drawing/2014/main" xmlns="" val="3511443471"/>
                  </a:ext>
                </a:extLst>
              </a:tr>
              <a:tr h="3352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W alloy</a:t>
                      </a:r>
                      <a:endParaRPr lang="en-US" sz="1600" dirty="0"/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Half-bunch</a:t>
                      </a:r>
                      <a:endParaRPr lang="en-US" sz="1600" dirty="0"/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1.167</a:t>
                      </a:r>
                      <a:endParaRPr lang="en-US" sz="1600" dirty="0"/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0.0048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0.0016</a:t>
                      </a:r>
                    </a:p>
                  </a:txBody>
                  <a:tcPr marL="91445" marR="91445" marT="45703" marB="45703"/>
                </a:tc>
                <a:extLst>
                  <a:ext uri="{0D108BD9-81ED-4DB2-BD59-A6C34878D82A}">
                    <a16:rowId xmlns:a16="http://schemas.microsoft.com/office/drawing/2014/main" xmlns="" val="4271294677"/>
                  </a:ext>
                </a:extLst>
              </a:tr>
              <a:tr h="3352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 graphite</a:t>
                      </a:r>
                      <a:endParaRPr lang="en-US" sz="1600" dirty="0"/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Half-bunch</a:t>
                      </a:r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1.167</a:t>
                      </a:r>
                      <a:endParaRPr lang="en-US" sz="1600" dirty="0"/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0.17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0.038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03" marB="45703"/>
                </a:tc>
                <a:extLst>
                  <a:ext uri="{0D108BD9-81ED-4DB2-BD59-A6C34878D82A}">
                    <a16:rowId xmlns:a16="http://schemas.microsoft.com/office/drawing/2014/main" xmlns="" val="2446913407"/>
                  </a:ext>
                </a:extLst>
              </a:tr>
              <a:tr h="335244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/>
                        <a:t>Mo graphite</a:t>
                      </a:r>
                      <a:endParaRPr lang="en-US" sz="1600" dirty="0"/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Full-bunch</a:t>
                      </a:r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 smtClean="0"/>
                        <a:t>2.184</a:t>
                      </a:r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0.30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03" marB="457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0.078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91445" marR="91445" marT="45703" marB="45703"/>
                </a:tc>
                <a:extLst>
                  <a:ext uri="{0D108BD9-81ED-4DB2-BD59-A6C34878D82A}">
                    <a16:rowId xmlns:a16="http://schemas.microsoft.com/office/drawing/2014/main" xmlns="" val="690554101"/>
                  </a:ext>
                </a:extLst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2123728" y="2996952"/>
            <a:ext cx="66307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A. </a:t>
            </a:r>
            <a:r>
              <a:rPr lang="en-US" dirty="0" err="1" smtClean="0"/>
              <a:t>Sbrizzi</a:t>
            </a:r>
            <a:r>
              <a:rPr lang="en-US" dirty="0" smtClean="0"/>
              <a:t>, ATLAS non-collisional background meeting 9/4/2018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042738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Props1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ADA649C1-7B00-4ECC-98F2-E673362ECA3E}">
  <ds:schemaRefs>
    <ds:schemaRef ds:uri="http://purl.org/dc/dcmitype/"/>
    <ds:schemaRef ds:uri="http://schemas.microsoft.com/office/2006/metadata/properties"/>
    <ds:schemaRef ds:uri="8946e33d-fd2f-4ae4-8ee9-d90c129cdf9e"/>
    <ds:schemaRef ds:uri="http://purl.org/dc/elements/1.1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19876</TotalTime>
  <Words>543</Words>
  <Application>Microsoft Office PowerPoint</Application>
  <PresentationFormat>On-screen Show (4:3)</PresentationFormat>
  <Paragraphs>98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Thème Office</vt:lpstr>
      <vt:lpstr>Short overview of previous  WP5 failure studies </vt:lpstr>
      <vt:lpstr>Studies of TCT damage limit for asynch. dump</vt:lpstr>
      <vt:lpstr>Studies of TCT damage limit for asynch. dump</vt:lpstr>
      <vt:lpstr>Studies on MKD-TCT phase advance</vt:lpstr>
      <vt:lpstr>Studies on MKD-TCT phase advance</vt:lpstr>
      <vt:lpstr>Failure studies including MKD-TCT phase for HL-LHC v1.3</vt:lpstr>
      <vt:lpstr>Calculation of allowed settings vs phase</vt:lpstr>
      <vt:lpstr>FLUKA studies of TCT shower during failure</vt:lpstr>
      <vt:lpstr>Input to energy deposition </vt:lpstr>
      <vt:lpstr>TCT impacts with new material: CuCD</vt:lpstr>
      <vt:lpstr>HiRadMat tests</vt:lpstr>
    </vt:vector>
  </TitlesOfParts>
  <Company>APO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Roderik Bruce</cp:lastModifiedBy>
  <cp:revision>230</cp:revision>
  <dcterms:created xsi:type="dcterms:W3CDTF">2016-02-12T10:02:27Z</dcterms:created>
  <dcterms:modified xsi:type="dcterms:W3CDTF">2019-10-15T16:41:49Z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