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354" r:id="rId3"/>
    <p:sldId id="368" r:id="rId4"/>
    <p:sldId id="362" r:id="rId5"/>
    <p:sldId id="356" r:id="rId6"/>
    <p:sldId id="357" r:id="rId7"/>
    <p:sldId id="369" r:id="rId8"/>
    <p:sldId id="370" r:id="rId9"/>
    <p:sldId id="342" r:id="rId10"/>
    <p:sldId id="360" r:id="rId11"/>
    <p:sldId id="339" r:id="rId12"/>
    <p:sldId id="372" r:id="rId13"/>
    <p:sldId id="375" r:id="rId14"/>
    <p:sldId id="374" r:id="rId15"/>
    <p:sldId id="333" r:id="rId16"/>
    <p:sldId id="334" r:id="rId17"/>
    <p:sldId id="361" r:id="rId18"/>
    <p:sldId id="353" r:id="rId19"/>
    <p:sldId id="363" r:id="rId20"/>
    <p:sldId id="338" r:id="rId21"/>
    <p:sldId id="314" r:id="rId22"/>
    <p:sldId id="373" r:id="rId23"/>
    <p:sldId id="343" r:id="rId24"/>
    <p:sldId id="341" r:id="rId25"/>
    <p:sldId id="355" r:id="rId26"/>
    <p:sldId id="328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EA"/>
    <a:srgbClr val="F4FFB2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37" d="100"/>
          <a:sy n="137" d="100"/>
        </p:scale>
        <p:origin x="-1008" y="-11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CECB1B-EE81-AB4B-8B13-E96A86B61C5B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B10155-B2B2-D949-874F-4860C423A1AF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51730E-51F5-734D-AB19-0C459EB8810B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201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493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017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779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CECB1B-EE81-AB4B-8B13-E96A86B61C5B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738238C-DFB0-8A47-9E51-6AC4AA2BDBEE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CECB1B-EE81-AB4B-8B13-E96A86B61C5B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4D5AF27-6364-F147-8459-01279840D2BB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14Oct'19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Cryogenics, Progress and Perspectives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CF77-B599-413E-B430-4E4B8F3D2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8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14Oct'19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HiLumi Cryogenics, Progress and Perspectives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92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Cryogenics, Progress and Perspectives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4.jpeg"/><Relationship Id="rId5" Type="http://schemas.openxmlformats.org/officeDocument/2006/relationships/image" Target="../media/image36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G"/><Relationship Id="rId3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3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jpeg"/><Relationship Id="rId9" Type="http://schemas.openxmlformats.org/officeDocument/2006/relationships/image" Target="../media/image21.jpe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Cryogenics,</a:t>
            </a:r>
            <a:br>
              <a:rPr lang="en-GB" dirty="0" smtClean="0"/>
            </a:br>
            <a:r>
              <a:rPr lang="en-GB" dirty="0" smtClean="0"/>
              <a:t>Progress highlights and perspectives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80000" cy="990600"/>
          </a:xfrm>
        </p:spPr>
        <p:txBody>
          <a:bodyPr/>
          <a:lstStyle/>
          <a:p>
            <a:r>
              <a:rPr lang="en-GB" dirty="0" smtClean="0"/>
              <a:t>Serge Claudet,</a:t>
            </a:r>
          </a:p>
          <a:p>
            <a:r>
              <a:rPr lang="en-GB" i="1" dirty="0" smtClean="0"/>
              <a:t>On behalf of the Cryogenic project team</a:t>
            </a:r>
            <a:endParaRPr lang="en-GB" i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247630"/>
            <a:ext cx="6480000" cy="349250"/>
          </a:xfrm>
        </p:spPr>
        <p:txBody>
          <a:bodyPr/>
          <a:lstStyle/>
          <a:p>
            <a:r>
              <a:rPr lang="en-GB" dirty="0" smtClean="0"/>
              <a:t>October 14</a:t>
            </a:r>
            <a:r>
              <a:rPr lang="en-GB" baseline="30000" dirty="0" smtClean="0"/>
              <a:t>th</a:t>
            </a:r>
            <a:r>
              <a:rPr lang="en-GB" dirty="0" smtClean="0"/>
              <a:t>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 descr="HiLumi-Batavia-2019-pos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08761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powering, cryogenic aspects </a:t>
            </a:r>
            <a:endParaRPr lang="en-US" dirty="0"/>
          </a:p>
        </p:txBody>
      </p:sp>
      <p:pic>
        <p:nvPicPr>
          <p:cNvPr id="3" name="Picture 2" descr="Screen Shot 2019-10-13 at 19.4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3395"/>
            <a:ext cx="5568528" cy="54739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8264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91885" y="4509120"/>
            <a:ext cx="2016224" cy="1200329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Being studied and defined for warm extremity with leads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22976" y="1108046"/>
            <a:ext cx="2016224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Defined with a baseline for cold extremity,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10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7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016" y="-29170"/>
            <a:ext cx="7920000" cy="720000"/>
          </a:xfrm>
        </p:spPr>
        <p:txBody>
          <a:bodyPr/>
          <a:lstStyle/>
          <a:p>
            <a:r>
              <a:rPr lang="en-US" dirty="0" smtClean="0"/>
              <a:t>New CC warm-up proposal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629479" y="548680"/>
            <a:ext cx="8263001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660066"/>
                </a:solidFill>
              </a:rPr>
              <a:t>The objective is to warm-up the CC using warm helium from thermal shield at 60 K</a:t>
            </a:r>
            <a:endParaRPr lang="en-GB" sz="1600" i="1" dirty="0">
              <a:solidFill>
                <a:srgbClr val="66006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5390" y="1124744"/>
            <a:ext cx="3896653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The circuit to this purpose would be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Eh </a:t>
            </a:r>
            <a:r>
              <a:rPr lang="en-US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 err="1" smtClean="0">
                <a:solidFill>
                  <a:srgbClr val="00B050"/>
                </a:solidFill>
              </a:rPr>
              <a:t>E’h</a:t>
            </a:r>
            <a:r>
              <a:rPr lang="en-US" sz="1400" b="1" dirty="0" smtClean="0">
                <a:solidFill>
                  <a:srgbClr val="00B050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CS </a:t>
            </a:r>
            <a:r>
              <a:rPr lang="en-US" sz="1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 smtClean="0"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CC</a:t>
            </a:r>
            <a:r>
              <a:rPr lang="en-US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 </a:t>
            </a:r>
            <a:r>
              <a:rPr lang="en-US" sz="1400" dirty="0" smtClean="0"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XB  LD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55391" y="1805263"/>
            <a:ext cx="3896652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</a:t>
            </a:r>
            <a:r>
              <a:rPr lang="en-US" sz="1400" dirty="0" smtClean="0"/>
              <a:t>Warm-up control </a:t>
            </a:r>
            <a:r>
              <a:rPr lang="en-US" sz="1400" dirty="0"/>
              <a:t>valve will regulate the flow in order to </a:t>
            </a:r>
            <a:r>
              <a:rPr lang="en-US" sz="1400" dirty="0" smtClean="0"/>
              <a:t>perform the </a:t>
            </a:r>
            <a:r>
              <a:rPr lang="en-US" sz="1400" b="1" dirty="0"/>
              <a:t>warm-</a:t>
            </a:r>
            <a:r>
              <a:rPr lang="en-US" sz="1400" dirty="0"/>
              <a:t>up </a:t>
            </a:r>
            <a:r>
              <a:rPr lang="en-US" sz="1400" dirty="0" smtClean="0"/>
              <a:t>in a </a:t>
            </a:r>
            <a:r>
              <a:rPr lang="en-US" sz="1400" dirty="0" err="1" smtClean="0"/>
              <a:t>controled</a:t>
            </a:r>
            <a:r>
              <a:rPr lang="en-US" sz="1400" dirty="0" smtClean="0"/>
              <a:t> way</a:t>
            </a:r>
            <a:endParaRPr lang="en-GB" sz="1400" dirty="0"/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The proposed warm-up configuration must cope with the </a:t>
            </a:r>
            <a:r>
              <a:rPr lang="en-US" sz="1400" b="1" dirty="0" smtClean="0"/>
              <a:t>existing safety scheme</a:t>
            </a:r>
            <a:endParaRPr lang="en-GB" sz="14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4695218" y="1124744"/>
            <a:ext cx="4248471" cy="4979902"/>
            <a:chOff x="4622376" y="1342001"/>
            <a:chExt cx="4248471" cy="4979902"/>
          </a:xfrm>
        </p:grpSpPr>
        <p:sp>
          <p:nvSpPr>
            <p:cNvPr id="64" name="Rectangle 63"/>
            <p:cNvSpPr/>
            <p:nvPr/>
          </p:nvSpPr>
          <p:spPr>
            <a:xfrm>
              <a:off x="4622376" y="1342001"/>
              <a:ext cx="4248471" cy="49799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2" t="6047" r="42737" b="9713"/>
            <a:stretch/>
          </p:blipFill>
          <p:spPr>
            <a:xfrm>
              <a:off x="4766392" y="1461080"/>
              <a:ext cx="4053943" cy="4652066"/>
            </a:xfrm>
            <a:prstGeom prst="rect">
              <a:avLst/>
            </a:prstGeom>
          </p:spPr>
        </p:pic>
        <p:sp>
          <p:nvSpPr>
            <p:cNvPr id="61" name="Rectangle 60"/>
            <p:cNvSpPr/>
            <p:nvPr/>
          </p:nvSpPr>
          <p:spPr>
            <a:xfrm>
              <a:off x="4766392" y="2457771"/>
              <a:ext cx="899377" cy="37400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416790" y="2471422"/>
              <a:ext cx="405952" cy="8232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5614887" y="4060559"/>
              <a:ext cx="258685" cy="267247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823684" y="4943476"/>
              <a:ext cx="1021433" cy="276999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 smtClean="0"/>
                <a:t>Safety valve</a:t>
              </a:r>
              <a:endParaRPr lang="en-GB" sz="1200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5775822" y="3851802"/>
              <a:ext cx="246299" cy="235014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786314" y="3461049"/>
              <a:ext cx="859531" cy="276999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Burst disk</a:t>
              </a:r>
              <a:endParaRPr lang="en-GB" sz="1200" dirty="0"/>
            </a:p>
          </p:txBody>
        </p:sp>
        <p:cxnSp>
          <p:nvCxnSpPr>
            <p:cNvPr id="91" name="Elbow Connector 90"/>
            <p:cNvCxnSpPr>
              <a:stCxn id="83" idx="0"/>
              <a:endCxn id="84" idx="3"/>
            </p:cNvCxnSpPr>
            <p:nvPr/>
          </p:nvCxnSpPr>
          <p:spPr>
            <a:xfrm rot="16200000" flipV="1">
              <a:off x="5646283" y="3599112"/>
              <a:ext cx="252253" cy="253127"/>
            </a:xfrm>
            <a:prstGeom prst="bentConnector2">
              <a:avLst/>
            </a:prstGeom>
            <a:ln w="28575">
              <a:solidFill>
                <a:srgbClr val="7030A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50" idx="2"/>
              <a:endCxn id="78" idx="0"/>
            </p:cNvCxnSpPr>
            <p:nvPr/>
          </p:nvCxnSpPr>
          <p:spPr>
            <a:xfrm rot="10800000" flipV="1">
              <a:off x="5334401" y="4194182"/>
              <a:ext cx="280486" cy="749293"/>
            </a:xfrm>
            <a:prstGeom prst="bentConnector2">
              <a:avLst/>
            </a:prstGeom>
            <a:ln w="28575">
              <a:solidFill>
                <a:schemeClr val="accent6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613154" y="3027005"/>
              <a:ext cx="1079142" cy="461665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Warm-up</a:t>
              </a:r>
            </a:p>
            <a:p>
              <a:pPr algn="ctr"/>
              <a:r>
                <a:rPr lang="en-US" sz="1200" dirty="0" smtClean="0"/>
                <a:t>Control valve</a:t>
              </a:r>
              <a:endParaRPr lang="en-GB" sz="1200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6973994" y="2577487"/>
              <a:ext cx="246299" cy="235014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cxnSp>
          <p:nvCxnSpPr>
            <p:cNvPr id="21" name="Elbow Connector 20"/>
            <p:cNvCxnSpPr>
              <a:stCxn id="42" idx="6"/>
              <a:endCxn id="41" idx="0"/>
            </p:cNvCxnSpPr>
            <p:nvPr/>
          </p:nvCxnSpPr>
          <p:spPr>
            <a:xfrm>
              <a:off x="7220293" y="2694994"/>
              <a:ext cx="932432" cy="332011"/>
            </a:xfrm>
            <a:prstGeom prst="bentConnector2">
              <a:avLst/>
            </a:prstGeom>
            <a:ln w="28575">
              <a:solidFill>
                <a:srgbClr val="00B05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6439019" y="2713847"/>
              <a:ext cx="246299" cy="23501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789582" y="2607296"/>
              <a:ext cx="1079142" cy="461665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Control valve</a:t>
              </a:r>
            </a:p>
            <a:p>
              <a:pPr algn="ctr"/>
              <a:r>
                <a:rPr lang="en-US" sz="1200" dirty="0" smtClean="0"/>
                <a:t>To Header D</a:t>
              </a:r>
              <a:endParaRPr lang="en-GB" sz="1200" dirty="0"/>
            </a:p>
          </p:txBody>
        </p:sp>
        <p:cxnSp>
          <p:nvCxnSpPr>
            <p:cNvPr id="36" name="Straight Arrow Connector 35"/>
            <p:cNvCxnSpPr>
              <a:stCxn id="47" idx="2"/>
              <a:endCxn id="48" idx="3"/>
            </p:cNvCxnSpPr>
            <p:nvPr/>
          </p:nvCxnSpPr>
          <p:spPr>
            <a:xfrm flipH="1">
              <a:off x="5868724" y="2831354"/>
              <a:ext cx="570295" cy="6775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7166"/>
              </p:ext>
            </p:extLst>
          </p:nvPr>
        </p:nvGraphicFramePr>
        <p:xfrm>
          <a:off x="224997" y="3905938"/>
          <a:ext cx="4298633" cy="2194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3493">
                  <a:extLst>
                    <a:ext uri="{9D8B030D-6E8A-4147-A177-3AD203B41FA5}">
                      <a16:colId xmlns="" xmlns:a16="http://schemas.microsoft.com/office/drawing/2014/main" val="1970565096"/>
                    </a:ext>
                  </a:extLst>
                </a:gridCol>
                <a:gridCol w="849630">
                  <a:extLst>
                    <a:ext uri="{9D8B030D-6E8A-4147-A177-3AD203B41FA5}">
                      <a16:colId xmlns="" xmlns:a16="http://schemas.microsoft.com/office/drawing/2014/main" val="1349336922"/>
                    </a:ext>
                  </a:extLst>
                </a:gridCol>
                <a:gridCol w="1087755">
                  <a:extLst>
                    <a:ext uri="{9D8B030D-6E8A-4147-A177-3AD203B41FA5}">
                      <a16:colId xmlns="" xmlns:a16="http://schemas.microsoft.com/office/drawing/2014/main" val="1270895521"/>
                    </a:ext>
                  </a:extLst>
                </a:gridCol>
                <a:gridCol w="1087755">
                  <a:extLst>
                    <a:ext uri="{9D8B030D-6E8A-4147-A177-3AD203B41FA5}">
                      <a16:colId xmlns="" xmlns:a16="http://schemas.microsoft.com/office/drawing/2014/main" val="2692302786"/>
                    </a:ext>
                  </a:extLst>
                </a:gridCol>
              </a:tblGrid>
              <a:tr h="1671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Valve type</a:t>
                      </a:r>
                      <a:endParaRPr lang="en-GB" sz="12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CV to</a:t>
                      </a:r>
                    </a:p>
                    <a:p>
                      <a:pPr algn="ctr"/>
                      <a:r>
                        <a:rPr lang="en-US" sz="1200" b="1" dirty="0" smtClean="0"/>
                        <a:t>Header D</a:t>
                      </a:r>
                      <a:endParaRPr lang="en-GB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SV</a:t>
                      </a:r>
                      <a:r>
                        <a:rPr lang="en-US" sz="1200" b="1" baseline="0" dirty="0" smtClean="0"/>
                        <a:t> to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atmosphere</a:t>
                      </a:r>
                      <a:endParaRPr lang="en-GB" sz="12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BD</a:t>
                      </a:r>
                      <a:r>
                        <a:rPr lang="en-US" sz="1200" b="1" baseline="0" dirty="0" smtClean="0"/>
                        <a:t> to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atmosphere</a:t>
                      </a:r>
                      <a:endParaRPr lang="en-GB" sz="12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26178569"/>
                  </a:ext>
                </a:extLst>
              </a:tr>
              <a:tr h="1671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Opening</a:t>
                      </a:r>
                      <a:r>
                        <a:rPr lang="en-US" sz="1200" baseline="0" dirty="0" smtClean="0"/>
                        <a:t> [bar a]</a:t>
                      </a:r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2.1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325828878"/>
                  </a:ext>
                </a:extLst>
              </a:tr>
              <a:tr h="167171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Kv</a:t>
                      </a:r>
                      <a:r>
                        <a:rPr lang="en-US" sz="1200" dirty="0" smtClean="0"/>
                        <a:t> [m3/h]</a:t>
                      </a:r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t.b.d</a:t>
                      </a:r>
                      <a:r>
                        <a:rPr lang="en-US" sz="1200" dirty="0" smtClean="0"/>
                        <a:t>.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13195174"/>
                  </a:ext>
                </a:extLst>
              </a:tr>
              <a:tr h="1671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Aperture [mm]</a:t>
                      </a:r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 20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35139436"/>
                  </a:ext>
                </a:extLst>
              </a:tr>
              <a:tr h="1671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Tolerance [%]</a:t>
                      </a:r>
                      <a:endParaRPr lang="en-GB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+0%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baseline="0" dirty="0" smtClean="0"/>
                        <a:t>-10%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+10% </a:t>
                      </a:r>
                    </a:p>
                    <a:p>
                      <a:pPr algn="ctr"/>
                      <a:r>
                        <a:rPr lang="en-US" sz="1200" dirty="0" smtClean="0"/>
                        <a:t>-10%</a:t>
                      </a:r>
                      <a:endParaRPr lang="en-GB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+10% </a:t>
                      </a:r>
                    </a:p>
                    <a:p>
                      <a:pPr algn="ctr"/>
                      <a:r>
                        <a:rPr lang="en-US" sz="1200" dirty="0" smtClean="0"/>
                        <a:t>-0%</a:t>
                      </a:r>
                      <a:endParaRPr lang="en-GB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42027277"/>
                  </a:ext>
                </a:extLst>
              </a:tr>
              <a:tr h="1671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Remarks</a:t>
                      </a:r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Helium</a:t>
                      </a:r>
                    </a:p>
                    <a:p>
                      <a:pPr algn="ctr"/>
                      <a:r>
                        <a:rPr lang="en-US" sz="1200" dirty="0" smtClean="0"/>
                        <a:t>recovery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First</a:t>
                      </a:r>
                    </a:p>
                    <a:p>
                      <a:pPr algn="ctr"/>
                      <a:r>
                        <a:rPr lang="en-US" sz="1200" dirty="0" smtClean="0"/>
                        <a:t>protection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Extreme</a:t>
                      </a:r>
                    </a:p>
                    <a:p>
                      <a:pPr algn="ctr"/>
                      <a:r>
                        <a:rPr lang="en-US" sz="1200" dirty="0" smtClean="0"/>
                        <a:t>protection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49428675"/>
                  </a:ext>
                </a:extLst>
              </a:tr>
            </a:tbl>
          </a:graphicData>
        </a:graphic>
      </p:graphicFrame>
      <p:sp>
        <p:nvSpPr>
          <p:cNvPr id="65" name="Right Arrow 64"/>
          <p:cNvSpPr/>
          <p:nvPr/>
        </p:nvSpPr>
        <p:spPr>
          <a:xfrm rot="5400000">
            <a:off x="2125556" y="3282550"/>
            <a:ext cx="556320" cy="315652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524328" y="980728"/>
            <a:ext cx="1522472" cy="1384995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New simplified arrangement for independent warm-up now ready for decision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9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11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89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re 1"/>
          <p:cNvSpPr>
            <a:spLocks/>
          </p:cNvSpPr>
          <p:nvPr/>
        </p:nvSpPr>
        <p:spPr bwMode="auto">
          <a:xfrm>
            <a:off x="920750" y="76200"/>
            <a:ext cx="79184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GB" sz="3600">
                <a:solidFill>
                  <a:srgbClr val="0175B8"/>
                </a:solidFill>
              </a:rPr>
              <a:t>Table of contents</a:t>
            </a:r>
          </a:p>
        </p:txBody>
      </p:sp>
      <p:sp>
        <p:nvSpPr>
          <p:cNvPr id="17413" name="Espace réservé du contenu 2"/>
          <p:cNvSpPr>
            <a:spLocks/>
          </p:cNvSpPr>
          <p:nvPr/>
        </p:nvSpPr>
        <p:spPr bwMode="auto">
          <a:xfrm>
            <a:off x="533400" y="981075"/>
            <a:ext cx="8378825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P1/P5, interfaces revisited (IT, D2, DF’s, CC)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P1/P5, QXL </a:t>
            </a:r>
            <a:r>
              <a:rPr lang="en-GB" sz="2800" dirty="0" err="1" smtClean="0">
                <a:solidFill>
                  <a:srgbClr val="666666"/>
                </a:solidFill>
              </a:rPr>
              <a:t>cryoline</a:t>
            </a:r>
            <a:r>
              <a:rPr lang="en-GB" sz="2800" dirty="0" smtClean="0">
                <a:solidFill>
                  <a:srgbClr val="666666"/>
                </a:solidFill>
              </a:rPr>
              <a:t> integrated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rgbClr val="666666"/>
                </a:solidFill>
              </a:rPr>
              <a:t>P1/</a:t>
            </a:r>
            <a:r>
              <a:rPr lang="en-GB" sz="2800" dirty="0" smtClean="0">
                <a:solidFill>
                  <a:srgbClr val="666666"/>
                </a:solidFill>
              </a:rPr>
              <a:t>P5, process studies – controls architecture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BFBFBF"/>
                </a:solidFill>
              </a:rPr>
              <a:t>P4 upgrade</a:t>
            </a:r>
            <a:endParaRPr lang="en-GB" sz="2800" dirty="0">
              <a:solidFill>
                <a:srgbClr val="BFBFBF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BFBFBF"/>
                </a:solidFill>
              </a:rPr>
              <a:t>Summary</a:t>
            </a:r>
            <a:endParaRPr lang="en-GB" sz="2800" dirty="0">
              <a:solidFill>
                <a:srgbClr val="BFBFBF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12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106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31163" y="720881"/>
            <a:ext cx="3758102" cy="2602587"/>
            <a:chOff x="40175" y="802949"/>
            <a:chExt cx="3758102" cy="2602587"/>
          </a:xfrm>
          <a:effectLst/>
        </p:grpSpPr>
        <p:grpSp>
          <p:nvGrpSpPr>
            <p:cNvPr id="41" name="Group 40"/>
            <p:cNvGrpSpPr/>
            <p:nvPr/>
          </p:nvGrpSpPr>
          <p:grpSpPr>
            <a:xfrm>
              <a:off x="40175" y="802949"/>
              <a:ext cx="3758102" cy="2602587"/>
              <a:chOff x="40175" y="802949"/>
              <a:chExt cx="3758102" cy="26025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5899" y="1151229"/>
                <a:ext cx="3551428" cy="2254307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40175" y="802949"/>
                <a:ext cx="3758102" cy="2602587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861130" y="802949"/>
              <a:ext cx="2104166" cy="27699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Tunnel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6495" y="109875"/>
            <a:ext cx="8424977" cy="494245"/>
          </a:xfrm>
        </p:spPr>
        <p:txBody>
          <a:bodyPr>
            <a:noAutofit/>
          </a:bodyPr>
          <a:lstStyle/>
          <a:p>
            <a:r>
              <a:rPr lang="en-US" sz="2800" dirty="0" smtClean="0"/>
              <a:t>QXL </a:t>
            </a:r>
            <a:r>
              <a:rPr lang="en-US" sz="2800" dirty="0" err="1" smtClean="0"/>
              <a:t>cryoline</a:t>
            </a:r>
            <a:r>
              <a:rPr lang="en-US" sz="2800" dirty="0" smtClean="0"/>
              <a:t> headers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t="10202" r="739" b="725"/>
          <a:stretch/>
        </p:blipFill>
        <p:spPr>
          <a:xfrm>
            <a:off x="4089955" y="1004410"/>
            <a:ext cx="4880389" cy="3119423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91335" y="1058008"/>
            <a:ext cx="4180671" cy="530623"/>
          </a:xfrm>
          <a:prstGeom prst="rect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40363" y="2505163"/>
            <a:ext cx="4431643" cy="85221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85443" y="2367657"/>
            <a:ext cx="535984" cy="522583"/>
          </a:xfrm>
          <a:prstGeom prst="ellipse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845113" y="2064757"/>
            <a:ext cx="535984" cy="522583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Elbow Connector 11"/>
          <p:cNvCxnSpPr>
            <a:stCxn id="4" idx="1"/>
            <a:endCxn id="56" idx="4"/>
          </p:cNvCxnSpPr>
          <p:nvPr/>
        </p:nvCxnSpPr>
        <p:spPr>
          <a:xfrm rot="10800000">
            <a:off x="2113105" y="2587340"/>
            <a:ext cx="2127258" cy="343930"/>
          </a:xfrm>
          <a:prstGeom prst="bentConnector2">
            <a:avLst/>
          </a:prstGeom>
          <a:ln w="19050"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" idx="1"/>
            <a:endCxn id="6" idx="0"/>
          </p:cNvCxnSpPr>
          <p:nvPr/>
        </p:nvCxnSpPr>
        <p:spPr>
          <a:xfrm rot="10800000" flipV="1">
            <a:off x="1553435" y="1323319"/>
            <a:ext cx="2937900" cy="1044337"/>
          </a:xfrm>
          <a:prstGeom prst="bentConnector2">
            <a:avLst/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" idx="2"/>
            <a:endCxn id="47" idx="1"/>
          </p:cNvCxnSpPr>
          <p:nvPr/>
        </p:nvCxnSpPr>
        <p:spPr>
          <a:xfrm rot="10800000" flipV="1">
            <a:off x="776509" y="2628948"/>
            <a:ext cx="508934" cy="2118103"/>
          </a:xfrm>
          <a:prstGeom prst="bentConnector3">
            <a:avLst>
              <a:gd name="adj1" fmla="val 144917"/>
            </a:avLst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84441" y="725094"/>
            <a:ext cx="1891415" cy="276999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Inner Triplet flow scheme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066270" y="725094"/>
            <a:ext cx="4948776" cy="344615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/>
          <p:cNvGrpSpPr/>
          <p:nvPr/>
        </p:nvGrpSpPr>
        <p:grpSpPr>
          <a:xfrm>
            <a:off x="776509" y="3469612"/>
            <a:ext cx="2532184" cy="2554879"/>
            <a:chOff x="1084385" y="3581400"/>
            <a:chExt cx="2532184" cy="2554879"/>
          </a:xfrm>
          <a:effectLst/>
        </p:grpSpPr>
        <p:grpSp>
          <p:nvGrpSpPr>
            <p:cNvPr id="46" name="Group 45"/>
            <p:cNvGrpSpPr/>
            <p:nvPr/>
          </p:nvGrpSpPr>
          <p:grpSpPr>
            <a:xfrm>
              <a:off x="1231331" y="3782642"/>
              <a:ext cx="2299531" cy="2353637"/>
              <a:chOff x="1041720" y="3727502"/>
              <a:chExt cx="2299531" cy="235363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1720" y="3727502"/>
                <a:ext cx="2299531" cy="2353637"/>
              </a:xfrm>
              <a:prstGeom prst="rect">
                <a:avLst/>
              </a:prstGeom>
            </p:spPr>
          </p:pic>
          <p:sp>
            <p:nvSpPr>
              <p:cNvPr id="23" name="Rounded Rectangle 22"/>
              <p:cNvSpPr/>
              <p:nvPr/>
            </p:nvSpPr>
            <p:spPr>
              <a:xfrm>
                <a:off x="2466343" y="4939159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00B0F0"/>
                    </a:solidFill>
                  </a:rPr>
                  <a:t>B</a:t>
                </a:r>
                <a:endParaRPr lang="en-GB" sz="14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1392242" y="4997852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</a:rPr>
                  <a:t>D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1574835" y="4324881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C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2396068" y="4148800"/>
                <a:ext cx="429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B050"/>
                    </a:solidFill>
                  </a:rPr>
                  <a:t>Eh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1700434" y="5421012"/>
                <a:ext cx="425559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>
                    <a:solidFill>
                      <a:srgbClr val="00B050"/>
                    </a:solidFill>
                  </a:rPr>
                  <a:t>Fh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377165" y="3581400"/>
              <a:ext cx="194662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17D1A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QXL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84385" y="3581400"/>
              <a:ext cx="2532184" cy="2554879"/>
            </a:xfrm>
            <a:prstGeom prst="rect">
              <a:avLst/>
            </a:prstGeom>
            <a:noFill/>
            <a:ln w="19050">
              <a:solidFill>
                <a:srgbClr val="F17D1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8185425" y="1587638"/>
            <a:ext cx="492443" cy="276999"/>
          </a:xfrm>
          <a:prstGeom prst="rect">
            <a:avLst/>
          </a:prstGeom>
          <a:noFill/>
          <a:ln>
            <a:solidFill>
              <a:srgbClr val="F17D1A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17D1A"/>
                </a:solidFill>
              </a:rPr>
              <a:t>QXL</a:t>
            </a:r>
            <a:endParaRPr lang="en-GB" sz="1200" dirty="0">
              <a:solidFill>
                <a:srgbClr val="F17D1A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40363" y="3357377"/>
            <a:ext cx="585417" cy="276999"/>
          </a:xfrm>
          <a:prstGeom prst="rect">
            <a:avLst/>
          </a:prstGeom>
          <a:noFill/>
          <a:ln>
            <a:solidFill>
              <a:srgbClr val="C82510"/>
            </a:solidFill>
            <a:prstDash val="dash"/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82510"/>
                </a:solidFill>
              </a:rPr>
              <a:t>Users</a:t>
            </a:r>
            <a:endParaRPr lang="en-GB" sz="1200" dirty="0">
              <a:solidFill>
                <a:srgbClr val="C8251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79912" y="4509120"/>
            <a:ext cx="4743606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Eh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thermal shield and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(IT only)</a:t>
            </a:r>
            <a:endParaRPr lang="en-US" sz="1200" i="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</a:t>
            </a:r>
            <a:r>
              <a:rPr lang="en-US" sz="1200" dirty="0" err="1" smtClean="0">
                <a:solidFill>
                  <a:srgbClr val="00B050"/>
                </a:solidFill>
              </a:rPr>
              <a:t>Fh</a:t>
            </a:r>
            <a:r>
              <a:rPr lang="en-US" sz="1200" dirty="0" smtClean="0">
                <a:solidFill>
                  <a:srgbClr val="00B05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header Eh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C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supercritical He 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F0"/>
                </a:solidFill>
              </a:rPr>
              <a:t>Header B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superfluid He (very low pressure)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D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from DFX-DFM,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(D2, CC, SAMs)</a:t>
            </a:r>
            <a:endParaRPr lang="en-GB" sz="1200" i="1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74730" y="3745264"/>
            <a:ext cx="4903138" cy="2348032"/>
            <a:chOff x="3774730" y="3745264"/>
            <a:chExt cx="4903138" cy="2348032"/>
          </a:xfrm>
        </p:grpSpPr>
        <p:pic>
          <p:nvPicPr>
            <p:cNvPr id="7" name="Picture 6" descr="Preliminary_sizing_of_the_cryogenic_distribution_line_for_HL-LHC_Page_1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730" y="3745264"/>
              <a:ext cx="3130710" cy="234803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76256" y="4677524"/>
              <a:ext cx="1801612" cy="14157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/>
                <a:t>Various modes: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Nominal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Reduced capacity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Cool-down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Quench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- Other transients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8" name="Slide Number Placeholder 7"/>
          <p:cNvSpPr txBox="1">
            <a:spLocks/>
          </p:cNvSpPr>
          <p:nvPr/>
        </p:nvSpPr>
        <p:spPr>
          <a:xfrm>
            <a:off x="8686800" y="6381368"/>
            <a:ext cx="457200" cy="360000"/>
          </a:xfrm>
          <a:prstGeom prst="rect">
            <a:avLst/>
          </a:prstGeom>
          <a:noFill/>
        </p:spPr>
        <p:txBody>
          <a:bodyPr anchor="b" anchorCtr="0"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8B8FEE61-2320-D443-B68A-A4780F306160}" type="slidenum">
              <a:rPr lang="en-US" sz="1200" smtClean="0">
                <a:solidFill>
                  <a:schemeClr val="accent1"/>
                </a:solidFill>
              </a:rPr>
              <a:pPr algn="r"/>
              <a:t>13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39" name="Image 5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2000" y="6255368"/>
            <a:ext cx="494185" cy="486000"/>
          </a:xfrm>
          <a:prstGeom prst="rect">
            <a:avLst/>
          </a:prstGeom>
        </p:spPr>
      </p:pic>
      <p:sp>
        <p:nvSpPr>
          <p:cNvPr id="4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Progress and Perspectives</a:t>
            </a:r>
            <a:endParaRPr lang="en-GB" noProof="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14Oct'19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424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QXL_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852936"/>
            <a:ext cx="5868144" cy="3340286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131163" y="720881"/>
            <a:ext cx="3758102" cy="2602587"/>
            <a:chOff x="40175" y="802949"/>
            <a:chExt cx="3758102" cy="2602587"/>
          </a:xfrm>
          <a:effectLst/>
        </p:grpSpPr>
        <p:grpSp>
          <p:nvGrpSpPr>
            <p:cNvPr id="41" name="Group 40"/>
            <p:cNvGrpSpPr/>
            <p:nvPr/>
          </p:nvGrpSpPr>
          <p:grpSpPr>
            <a:xfrm>
              <a:off x="40175" y="802949"/>
              <a:ext cx="3758102" cy="2602587"/>
              <a:chOff x="40175" y="802949"/>
              <a:chExt cx="3758102" cy="26025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5899" y="1151229"/>
                <a:ext cx="3551428" cy="2254307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40175" y="802949"/>
                <a:ext cx="3758102" cy="2602587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861130" y="802949"/>
              <a:ext cx="2104166" cy="27699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Tunnel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6495" y="109875"/>
            <a:ext cx="8797505" cy="494245"/>
          </a:xfrm>
        </p:spPr>
        <p:txBody>
          <a:bodyPr>
            <a:noAutofit/>
          </a:bodyPr>
          <a:lstStyle/>
          <a:p>
            <a:r>
              <a:rPr lang="en-US" sz="2800" dirty="0" smtClean="0"/>
              <a:t>QXL </a:t>
            </a:r>
            <a:r>
              <a:rPr lang="en-US" sz="2800" dirty="0" err="1" smtClean="0"/>
              <a:t>Cryoline</a:t>
            </a:r>
            <a:r>
              <a:rPr lang="en-US" sz="2800" dirty="0" smtClean="0"/>
              <a:t> sizing, and 3D model integrated !</a:t>
            </a:r>
            <a:endParaRPr lang="en-GB" sz="2800" dirty="0"/>
          </a:p>
        </p:txBody>
      </p:sp>
      <p:sp>
        <p:nvSpPr>
          <p:cNvPr id="6" name="Oval 5"/>
          <p:cNvSpPr/>
          <p:nvPr/>
        </p:nvSpPr>
        <p:spPr>
          <a:xfrm>
            <a:off x="1285443" y="2367657"/>
            <a:ext cx="535984" cy="522583"/>
          </a:xfrm>
          <a:prstGeom prst="ellipse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845113" y="2064757"/>
            <a:ext cx="535984" cy="522583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Elbow Connector 24"/>
          <p:cNvCxnSpPr>
            <a:stCxn id="6" idx="2"/>
          </p:cNvCxnSpPr>
          <p:nvPr/>
        </p:nvCxnSpPr>
        <p:spPr>
          <a:xfrm rot="10800000" flipV="1">
            <a:off x="539555" y="2628948"/>
            <a:ext cx="745889" cy="912011"/>
          </a:xfrm>
          <a:prstGeom prst="bentConnector2">
            <a:avLst/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67608" y="3540961"/>
            <a:ext cx="2532184" cy="2554879"/>
          </a:xfrm>
          <a:prstGeom prst="rect">
            <a:avLst/>
          </a:prstGeom>
          <a:noFill/>
          <a:ln w="19050">
            <a:solidFill>
              <a:srgbClr val="F17D1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55368"/>
            <a:ext cx="494185" cy="4860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7147587" y="1566875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Large “B” to match pressure drop criteria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03632" y="709776"/>
            <a:ext cx="19056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Constant outer diameter as  boundary limit so far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30803" y="4892967"/>
            <a:ext cx="2773645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Verifying jumper/piping interfaces with all users while progressing now in service galleries</a:t>
            </a:r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404007" y="692585"/>
            <a:ext cx="2307942" cy="2554879"/>
            <a:chOff x="4404007" y="692585"/>
            <a:chExt cx="2307942" cy="255487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4007" y="893827"/>
              <a:ext cx="2299531" cy="2353637"/>
            </a:xfrm>
            <a:prstGeom prst="rect">
              <a:avLst/>
            </a:prstGeom>
          </p:spPr>
        </p:pic>
        <p:sp>
          <p:nvSpPr>
            <p:cNvPr id="23" name="Rounded Rectangle 22"/>
            <p:cNvSpPr/>
            <p:nvPr/>
          </p:nvSpPr>
          <p:spPr>
            <a:xfrm>
              <a:off x="5828630" y="2105484"/>
              <a:ext cx="241193" cy="209034"/>
            </a:xfrm>
            <a:prstGeom prst="roundRect">
              <a:avLst>
                <a:gd name="adj" fmla="val 2692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00B0F0"/>
                  </a:solidFill>
                </a:rPr>
                <a:t>B</a:t>
              </a:r>
              <a:endParaRPr lang="en-GB" sz="1400" b="1" dirty="0">
                <a:solidFill>
                  <a:srgbClr val="00B0F0"/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4716016" y="2211854"/>
              <a:ext cx="241193" cy="209034"/>
            </a:xfrm>
            <a:prstGeom prst="roundRect">
              <a:avLst>
                <a:gd name="adj" fmla="val 2692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D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4937122" y="1491206"/>
              <a:ext cx="241193" cy="209034"/>
            </a:xfrm>
            <a:prstGeom prst="roundRect">
              <a:avLst>
                <a:gd name="adj" fmla="val 2692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C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5758355" y="1315125"/>
              <a:ext cx="429193" cy="209034"/>
            </a:xfrm>
            <a:prstGeom prst="roundRect">
              <a:avLst>
                <a:gd name="adj" fmla="val 2692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B050"/>
                  </a:solidFill>
                </a:rPr>
                <a:t>Eh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5062721" y="2587337"/>
              <a:ext cx="425559" cy="209034"/>
            </a:xfrm>
            <a:prstGeom prst="roundRect">
              <a:avLst>
                <a:gd name="adj" fmla="val 2692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rgbClr val="00B050"/>
                  </a:solidFill>
                </a:rPr>
                <a:t>Fh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404007" y="692585"/>
              <a:ext cx="2307942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17D1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QXL </a:t>
              </a:r>
              <a:r>
                <a:rPr lang="en-US" sz="1200" dirty="0">
                  <a:solidFill>
                    <a:srgbClr val="000000"/>
                  </a:solidFill>
                </a:rPr>
                <a:t>-</a:t>
              </a:r>
              <a:r>
                <a:rPr lang="en-US" sz="1200" dirty="0" smtClean="0">
                  <a:solidFill>
                    <a:srgbClr val="000000"/>
                  </a:solidFill>
                </a:rPr>
                <a:t> Service Galleries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04007" y="692585"/>
              <a:ext cx="2299530" cy="2554879"/>
            </a:xfrm>
            <a:prstGeom prst="rect">
              <a:avLst/>
            </a:prstGeom>
            <a:noFill/>
            <a:ln w="19050">
              <a:solidFill>
                <a:srgbClr val="F17D1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71799" y="3346560"/>
            <a:ext cx="240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Increased “</a:t>
            </a:r>
            <a:r>
              <a:rPr lang="en-US" sz="1400" dirty="0" smtClean="0">
                <a:solidFill>
                  <a:srgbClr val="FF0000"/>
                </a:solidFill>
              </a:rPr>
              <a:t>D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” to 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provide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 cold quench buffer for triplets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99792" y="3789040"/>
            <a:ext cx="2393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2F2F2"/>
                </a:solidFill>
              </a:rPr>
              <a:t>Reduced “</a:t>
            </a:r>
            <a:r>
              <a:rPr lang="en-US" sz="1400" dirty="0" smtClean="0">
                <a:solidFill>
                  <a:srgbClr val="3366FF"/>
                </a:solidFill>
              </a:rPr>
              <a:t>B</a:t>
            </a:r>
            <a:r>
              <a:rPr lang="en-US" sz="1400" dirty="0" smtClean="0">
                <a:solidFill>
                  <a:srgbClr val="F2F2F2"/>
                </a:solidFill>
              </a:rPr>
              <a:t>” as not impacting pressure drop</a:t>
            </a:r>
            <a:endParaRPr lang="en-US" sz="1400" dirty="0">
              <a:solidFill>
                <a:srgbClr val="F2F2F2"/>
              </a:solidFill>
            </a:endParaRPr>
          </a:p>
        </p:txBody>
      </p:sp>
      <p:pic>
        <p:nvPicPr>
          <p:cNvPr id="30" name="Picture 29" descr="Screen Shot 2019-10-09 at 19.11.3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01" y="3973951"/>
            <a:ext cx="2009359" cy="2119345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167608" y="3568100"/>
            <a:ext cx="2532184" cy="276999"/>
          </a:xfrm>
          <a:prstGeom prst="rect">
            <a:avLst/>
          </a:prstGeom>
          <a:solidFill>
            <a:schemeClr val="bg1"/>
          </a:solidFill>
          <a:ln>
            <a:solidFill>
              <a:srgbClr val="F17D1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Typical QXL – LHC Tunnel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835696" y="5085184"/>
            <a:ext cx="241193" cy="209034"/>
          </a:xfrm>
          <a:prstGeom prst="roundRect">
            <a:avLst>
              <a:gd name="adj" fmla="val 26923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B0F0"/>
                </a:solidFill>
              </a:rPr>
              <a:t>B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802415" y="5085184"/>
            <a:ext cx="241193" cy="209034"/>
          </a:xfrm>
          <a:prstGeom prst="roundRect">
            <a:avLst>
              <a:gd name="adj" fmla="val 26923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1475656" y="4291509"/>
            <a:ext cx="241193" cy="209034"/>
          </a:xfrm>
          <a:prstGeom prst="roundRect">
            <a:avLst>
              <a:gd name="adj" fmla="val 26923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777163" y="4545698"/>
            <a:ext cx="429193" cy="209034"/>
          </a:xfrm>
          <a:prstGeom prst="roundRect">
            <a:avLst>
              <a:gd name="adj" fmla="val 26923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00B050"/>
                </a:solidFill>
              </a:rPr>
              <a:t>Eh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122105" y="5445224"/>
            <a:ext cx="425559" cy="209034"/>
          </a:xfrm>
          <a:prstGeom prst="roundRect">
            <a:avLst>
              <a:gd name="adj" fmla="val 26923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rgbClr val="00B050"/>
                </a:solidFill>
              </a:rPr>
              <a:t>Fh</a:t>
            </a:r>
            <a:endParaRPr lang="en-GB" sz="1200" b="1" dirty="0">
              <a:solidFill>
                <a:srgbClr val="00B050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1417319" y="3845099"/>
            <a:ext cx="1583941" cy="1168077"/>
          </a:xfrm>
          <a:prstGeom prst="line">
            <a:avLst/>
          </a:prstGeom>
          <a:ln w="190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2116588" y="4312260"/>
            <a:ext cx="1159268" cy="700916"/>
          </a:xfrm>
          <a:prstGeom prst="line">
            <a:avLst/>
          </a:prstGeom>
          <a:ln w="190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187548" y="2105484"/>
            <a:ext cx="1048748" cy="138756"/>
          </a:xfrm>
          <a:prstGeom prst="line">
            <a:avLst/>
          </a:prstGeom>
          <a:ln w="190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372200" y="1307810"/>
            <a:ext cx="763385" cy="465006"/>
          </a:xfrm>
          <a:prstGeom prst="line">
            <a:avLst/>
          </a:prstGeom>
          <a:ln w="1905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14Oct'19</a:t>
            </a:r>
            <a:endParaRPr lang="en-US" dirty="0" smtClean="0"/>
          </a:p>
        </p:txBody>
      </p:sp>
      <p:sp>
        <p:nvSpPr>
          <p:cNvPr id="43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49" name="Slide Number Placeholder 5"/>
          <p:cNvSpPr txBox="1">
            <a:spLocks/>
          </p:cNvSpPr>
          <p:nvPr/>
        </p:nvSpPr>
        <p:spPr>
          <a:xfrm>
            <a:off x="8820512" y="6453376"/>
            <a:ext cx="360000" cy="3600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F844E569-1B7A-514A-935C-B1619524E3E6}" type="slidenum">
              <a:rPr lang="en-US" sz="1200" smtClean="0">
                <a:solidFill>
                  <a:schemeClr val="accent1"/>
                </a:solidFill>
              </a:rPr>
              <a:pPr/>
              <a:t>14</a:t>
            </a:fld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QXL </a:t>
            </a:r>
            <a:r>
              <a:rPr lang="en-US" dirty="0" err="1" smtClean="0"/>
              <a:t>cryoline</a:t>
            </a:r>
            <a:r>
              <a:rPr lang="en-US" dirty="0" smtClean="0"/>
              <a:t>, 3D models and integration</a:t>
            </a:r>
            <a:endParaRPr lang="en-US" dirty="0"/>
          </a:p>
        </p:txBody>
      </p:sp>
      <p:pic>
        <p:nvPicPr>
          <p:cNvPr id="5" name="Picture 4" descr="serg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4569"/>
            <a:ext cx="4824000" cy="4328433"/>
          </a:xfrm>
          <a:prstGeom prst="rect">
            <a:avLst/>
          </a:prstGeom>
        </p:spPr>
      </p:pic>
      <p:pic>
        <p:nvPicPr>
          <p:cNvPr id="6" name="Picture 5" descr="serg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351" y="1341248"/>
            <a:ext cx="4351129" cy="4320000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15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0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Jumper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8" y="81288"/>
            <a:ext cx="7920000" cy="5940000"/>
          </a:xfrm>
          <a:prstGeom prst="rect">
            <a:avLst/>
          </a:prstGeom>
        </p:spPr>
      </p:pic>
      <p:sp>
        <p:nvSpPr>
          <p:cNvPr id="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16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3790781"/>
            <a:ext cx="2736304" cy="646331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example, done for all jumper interfaces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0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59"/>
          <p:cNvSpPr>
            <a:spLocks noChangeShapeType="1"/>
          </p:cNvSpPr>
          <p:nvPr/>
        </p:nvSpPr>
        <p:spPr bwMode="auto">
          <a:xfrm flipV="1">
            <a:off x="64436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Line 60"/>
          <p:cNvSpPr>
            <a:spLocks noChangeShapeType="1"/>
          </p:cNvSpPr>
          <p:nvPr/>
        </p:nvSpPr>
        <p:spPr bwMode="auto">
          <a:xfrm flipV="1">
            <a:off x="62277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17"/>
          <p:cNvSpPr>
            <a:spLocks noChangeShapeType="1"/>
          </p:cNvSpPr>
          <p:nvPr/>
        </p:nvSpPr>
        <p:spPr bwMode="auto">
          <a:xfrm>
            <a:off x="3810000" y="50292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00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  <a:solidFill>
            <a:schemeClr val="bg1">
              <a:lumMod val="85000"/>
            </a:schemeClr>
          </a:solidFill>
        </p:grpSpPr>
        <p:sp>
          <p:nvSpPr>
            <p:cNvPr id="46268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269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429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17617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8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0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Rectangle 31"/>
          <p:cNvSpPr>
            <a:spLocks noChangeArrowheads="1"/>
          </p:cNvSpPr>
          <p:nvPr/>
        </p:nvSpPr>
        <p:spPr bwMode="auto">
          <a:xfrm>
            <a:off x="5029200" y="5105400"/>
            <a:ext cx="263525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Rectangle 34"/>
          <p:cNvSpPr>
            <a:spLocks noChangeArrowheads="1"/>
          </p:cNvSpPr>
          <p:nvPr/>
        </p:nvSpPr>
        <p:spPr bwMode="auto">
          <a:xfrm>
            <a:off x="6156325" y="5105400"/>
            <a:ext cx="144463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Rectangle 36"/>
          <p:cNvSpPr>
            <a:spLocks noChangeArrowheads="1"/>
          </p:cNvSpPr>
          <p:nvPr/>
        </p:nvSpPr>
        <p:spPr bwMode="auto">
          <a:xfrm>
            <a:off x="6367463" y="5105400"/>
            <a:ext cx="144462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Line 56"/>
          <p:cNvSpPr>
            <a:spLocks noChangeShapeType="1"/>
          </p:cNvSpPr>
          <p:nvPr/>
        </p:nvSpPr>
        <p:spPr bwMode="auto">
          <a:xfrm flipV="1">
            <a:off x="4876800" y="5470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Line 57"/>
          <p:cNvSpPr>
            <a:spLocks noChangeShapeType="1"/>
          </p:cNvSpPr>
          <p:nvPr/>
        </p:nvSpPr>
        <p:spPr bwMode="auto">
          <a:xfrm flipV="1">
            <a:off x="5435600" y="5084763"/>
            <a:ext cx="0" cy="706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1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2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3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4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5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6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7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8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9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0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1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2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QSCG</a:t>
            </a:r>
          </a:p>
        </p:txBody>
      </p:sp>
      <p:sp>
        <p:nvSpPr>
          <p:cNvPr id="17473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17474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QSDQ</a:t>
            </a:r>
          </a:p>
        </p:txBody>
      </p:sp>
      <p:sp>
        <p:nvSpPr>
          <p:cNvPr id="17475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QSRG</a:t>
            </a:r>
          </a:p>
        </p:txBody>
      </p:sp>
      <p:sp>
        <p:nvSpPr>
          <p:cNvPr id="17476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17477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17478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QURCG</a:t>
            </a:r>
          </a:p>
        </p:txBody>
      </p:sp>
      <p:sp>
        <p:nvSpPr>
          <p:cNvPr id="17479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QPLG</a:t>
            </a:r>
          </a:p>
        </p:txBody>
      </p:sp>
      <p:sp>
        <p:nvSpPr>
          <p:cNvPr id="17480" name="Text Box 81"/>
          <p:cNvSpPr txBox="1">
            <a:spLocks noChangeArrowheads="1"/>
          </p:cNvSpPr>
          <p:nvPr/>
        </p:nvSpPr>
        <p:spPr bwMode="auto">
          <a:xfrm>
            <a:off x="3222625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QXL</a:t>
            </a:r>
          </a:p>
        </p:txBody>
      </p:sp>
      <p:sp>
        <p:nvSpPr>
          <p:cNvPr id="17481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17482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17483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4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5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6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7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8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9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0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1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2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QSP</a:t>
            </a:r>
          </a:p>
        </p:txBody>
      </p:sp>
      <p:sp>
        <p:nvSpPr>
          <p:cNvPr id="17493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GHe storage tanks</a:t>
            </a:r>
          </a:p>
        </p:txBody>
      </p:sp>
      <p:sp>
        <p:nvSpPr>
          <p:cNvPr id="17494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17495" name="Text Box 96"/>
          <p:cNvSpPr txBox="1">
            <a:spLocks noChangeArrowheads="1"/>
          </p:cNvSpPr>
          <p:nvPr/>
        </p:nvSpPr>
        <p:spPr bwMode="auto">
          <a:xfrm>
            <a:off x="5943600" y="2560638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Liquid Nitrogen tank(s)</a:t>
            </a:r>
          </a:p>
        </p:txBody>
      </p:sp>
      <p:sp>
        <p:nvSpPr>
          <p:cNvPr id="17496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17497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17498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17499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17500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1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17502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3" name="Text Box 104"/>
          <p:cNvSpPr txBox="1">
            <a:spLocks noChangeArrowheads="1"/>
          </p:cNvSpPr>
          <p:nvPr/>
        </p:nvSpPr>
        <p:spPr bwMode="auto">
          <a:xfrm>
            <a:off x="5145088" y="46228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17504" name="Text Box 105"/>
          <p:cNvSpPr txBox="1">
            <a:spLocks noChangeArrowheads="1"/>
          </p:cNvSpPr>
          <p:nvPr/>
        </p:nvSpPr>
        <p:spPr bwMode="auto">
          <a:xfrm>
            <a:off x="6396038" y="4602163"/>
            <a:ext cx="552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17505" name="Text Box 106"/>
          <p:cNvSpPr txBox="1">
            <a:spLocks noChangeArrowheads="1"/>
          </p:cNvSpPr>
          <p:nvPr/>
        </p:nvSpPr>
        <p:spPr bwMode="auto">
          <a:xfrm>
            <a:off x="8610600" y="48307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17506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7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8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9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0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1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2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3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4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17515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17516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17517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17518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17519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17520" name="Text Box 121"/>
          <p:cNvSpPr txBox="1">
            <a:spLocks noChangeArrowheads="1"/>
          </p:cNvSpPr>
          <p:nvPr/>
        </p:nvSpPr>
        <p:spPr bwMode="auto">
          <a:xfrm>
            <a:off x="60848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1" name="Text Box 122"/>
          <p:cNvSpPr txBox="1">
            <a:spLocks noChangeArrowheads="1"/>
          </p:cNvSpPr>
          <p:nvPr/>
        </p:nvSpPr>
        <p:spPr bwMode="auto">
          <a:xfrm>
            <a:off x="63007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2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17523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17524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17525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6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7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8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9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0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1" name="Line 132"/>
          <p:cNvSpPr>
            <a:spLocks noChangeShapeType="1"/>
          </p:cNvSpPr>
          <p:nvPr/>
        </p:nvSpPr>
        <p:spPr bwMode="auto">
          <a:xfrm>
            <a:off x="762000" y="6172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2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3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46212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35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6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QRP</a:t>
            </a:r>
          </a:p>
        </p:txBody>
      </p:sp>
      <p:sp>
        <p:nvSpPr>
          <p:cNvPr id="17537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QPP</a:t>
            </a:r>
          </a:p>
        </p:txBody>
      </p:sp>
      <p:sp>
        <p:nvSpPr>
          <p:cNvPr id="17538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9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0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1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2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3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4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5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6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7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8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9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17550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17551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17552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17553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4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5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6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17557" name="Line 158"/>
          <p:cNvSpPr>
            <a:spLocks noChangeShapeType="1"/>
          </p:cNvSpPr>
          <p:nvPr/>
        </p:nvSpPr>
        <p:spPr bwMode="auto">
          <a:xfrm>
            <a:off x="7007225" y="3916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8" name="Line 159"/>
          <p:cNvSpPr>
            <a:spLocks noChangeShapeType="1"/>
          </p:cNvSpPr>
          <p:nvPr/>
        </p:nvSpPr>
        <p:spPr bwMode="auto">
          <a:xfrm>
            <a:off x="7007225" y="3154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9" name="Text Box 160"/>
          <p:cNvSpPr txBox="1">
            <a:spLocks noChangeArrowheads="1"/>
          </p:cNvSpPr>
          <p:nvPr/>
        </p:nvSpPr>
        <p:spPr bwMode="auto">
          <a:xfrm>
            <a:off x="7159625" y="28495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17560" name="Text Box 161"/>
          <p:cNvSpPr txBox="1">
            <a:spLocks noChangeArrowheads="1"/>
          </p:cNvSpPr>
          <p:nvPr/>
        </p:nvSpPr>
        <p:spPr bwMode="auto">
          <a:xfrm>
            <a:off x="7235825" y="33829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17561" name="Text Box 162"/>
          <p:cNvSpPr txBox="1">
            <a:spLocks noChangeArrowheads="1"/>
          </p:cNvSpPr>
          <p:nvPr/>
        </p:nvSpPr>
        <p:spPr bwMode="auto">
          <a:xfrm>
            <a:off x="7007225" y="3884613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17562" name="Line 163"/>
          <p:cNvSpPr>
            <a:spLocks noChangeShapeType="1"/>
          </p:cNvSpPr>
          <p:nvPr/>
        </p:nvSpPr>
        <p:spPr bwMode="auto">
          <a:xfrm>
            <a:off x="7013575" y="46529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3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4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5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6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7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8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3175"/>
            <a:ext cx="7010400" cy="762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17569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15 kW equivalent at 4.5 K, including 3 kW at 1.8 K</a:t>
            </a:r>
          </a:p>
        </p:txBody>
      </p:sp>
      <p:sp>
        <p:nvSpPr>
          <p:cNvPr id="17570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1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17572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QUIG</a:t>
            </a:r>
          </a:p>
        </p:txBody>
      </p:sp>
      <p:sp>
        <p:nvSpPr>
          <p:cNvPr id="17573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17574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75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17576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7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17578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9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0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1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2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3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17584" name="Line 11"/>
          <p:cNvSpPr>
            <a:spLocks noChangeShapeType="1"/>
          </p:cNvSpPr>
          <p:nvPr/>
        </p:nvSpPr>
        <p:spPr bwMode="auto">
          <a:xfrm>
            <a:off x="3881438" y="205105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5" name="Line 44"/>
          <p:cNvSpPr>
            <a:spLocks noChangeShapeType="1"/>
          </p:cNvSpPr>
          <p:nvPr/>
        </p:nvSpPr>
        <p:spPr bwMode="auto">
          <a:xfrm>
            <a:off x="3803650" y="5943600"/>
            <a:ext cx="1754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6" name="Line 59"/>
          <p:cNvSpPr>
            <a:spLocks noChangeShapeType="1"/>
          </p:cNvSpPr>
          <p:nvPr/>
        </p:nvSpPr>
        <p:spPr bwMode="auto">
          <a:xfrm flipV="1">
            <a:off x="5557838" y="5791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7" name="Line 56"/>
          <p:cNvSpPr>
            <a:spLocks noChangeShapeType="1"/>
          </p:cNvSpPr>
          <p:nvPr/>
        </p:nvSpPr>
        <p:spPr bwMode="auto">
          <a:xfrm flipV="1">
            <a:off x="4419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8" name="Line 56"/>
          <p:cNvSpPr>
            <a:spLocks noChangeShapeType="1"/>
          </p:cNvSpPr>
          <p:nvPr/>
        </p:nvSpPr>
        <p:spPr bwMode="auto">
          <a:xfrm flipV="1">
            <a:off x="5257800" y="54737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9" name="Line 56"/>
          <p:cNvSpPr>
            <a:spLocks noChangeShapeType="1"/>
          </p:cNvSpPr>
          <p:nvPr/>
        </p:nvSpPr>
        <p:spPr bwMode="auto">
          <a:xfrm flipV="1">
            <a:off x="5756275" y="54816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90" name="Line 72"/>
          <p:cNvSpPr>
            <a:spLocks noChangeShapeType="1"/>
          </p:cNvSpPr>
          <p:nvPr/>
        </p:nvSpPr>
        <p:spPr bwMode="auto">
          <a:xfrm flipH="1">
            <a:off x="8229600" y="4038600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591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874713"/>
            <a:ext cx="29083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" name="Line 59"/>
          <p:cNvSpPr>
            <a:spLocks noChangeShapeType="1"/>
          </p:cNvSpPr>
          <p:nvPr/>
        </p:nvSpPr>
        <p:spPr bwMode="auto">
          <a:xfrm flipV="1">
            <a:off x="69484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9" name="Line 60"/>
          <p:cNvSpPr>
            <a:spLocks noChangeShapeType="1"/>
          </p:cNvSpPr>
          <p:nvPr/>
        </p:nvSpPr>
        <p:spPr bwMode="auto">
          <a:xfrm flipV="1">
            <a:off x="67325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95" name="Rectangle 34"/>
          <p:cNvSpPr>
            <a:spLocks noChangeArrowheads="1"/>
          </p:cNvSpPr>
          <p:nvPr/>
        </p:nvSpPr>
        <p:spPr bwMode="auto">
          <a:xfrm>
            <a:off x="6659563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6" name="Rectangle 36"/>
          <p:cNvSpPr>
            <a:spLocks noChangeArrowheads="1"/>
          </p:cNvSpPr>
          <p:nvPr/>
        </p:nvSpPr>
        <p:spPr bwMode="auto">
          <a:xfrm>
            <a:off x="6872288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7" name="Text Box 121"/>
          <p:cNvSpPr txBox="1">
            <a:spLocks noChangeArrowheads="1"/>
          </p:cNvSpPr>
          <p:nvPr/>
        </p:nvSpPr>
        <p:spPr bwMode="auto">
          <a:xfrm>
            <a:off x="6588125" y="5195888"/>
            <a:ext cx="2873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8" name="Text Box 122"/>
          <p:cNvSpPr txBox="1">
            <a:spLocks noChangeArrowheads="1"/>
          </p:cNvSpPr>
          <p:nvPr/>
        </p:nvSpPr>
        <p:spPr bwMode="auto">
          <a:xfrm>
            <a:off x="6804025" y="5195888"/>
            <a:ext cx="2889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9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776288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0" name="Line 44"/>
          <p:cNvSpPr>
            <a:spLocks noChangeShapeType="1"/>
          </p:cNvSpPr>
          <p:nvPr/>
        </p:nvSpPr>
        <p:spPr bwMode="auto">
          <a:xfrm>
            <a:off x="4191000" y="5786438"/>
            <a:ext cx="441960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601" name="Group 2"/>
          <p:cNvGrpSpPr>
            <a:grpSpLocks/>
          </p:cNvGrpSpPr>
          <p:nvPr/>
        </p:nvGrpSpPr>
        <p:grpSpPr bwMode="auto">
          <a:xfrm>
            <a:off x="6778625" y="4005263"/>
            <a:ext cx="2346325" cy="2016125"/>
            <a:chOff x="6778625" y="4005065"/>
            <a:chExt cx="2346325" cy="2016324"/>
          </a:xfrm>
        </p:grpSpPr>
        <p:grpSp>
          <p:nvGrpSpPr>
            <p:cNvPr id="17608" name="Group 4"/>
            <p:cNvGrpSpPr>
              <a:grpSpLocks/>
            </p:cNvGrpSpPr>
            <p:nvPr/>
          </p:nvGrpSpPr>
          <p:grpSpPr bwMode="auto">
            <a:xfrm>
              <a:off x="6778625" y="4005065"/>
              <a:ext cx="2346325" cy="2016324"/>
              <a:chOff x="6778703" y="4004483"/>
              <a:chExt cx="2345839" cy="2016805"/>
            </a:xfrm>
          </p:grpSpPr>
          <p:grpSp>
            <p:nvGrpSpPr>
              <p:cNvPr id="17610" name="Group 19"/>
              <p:cNvGrpSpPr>
                <a:grpSpLocks/>
              </p:cNvGrpSpPr>
              <p:nvPr/>
            </p:nvGrpSpPr>
            <p:grpSpPr bwMode="auto">
              <a:xfrm>
                <a:off x="6854903" y="5753895"/>
                <a:ext cx="152400" cy="76200"/>
                <a:chOff x="4992" y="3072"/>
                <a:chExt cx="96" cy="48"/>
              </a:xfrm>
            </p:grpSpPr>
            <p:sp>
              <p:nvSpPr>
                <p:cNvPr id="17615" name="AutoShape 20"/>
                <p:cNvSpPr>
                  <a:spLocks noChangeArrowheads="1"/>
                </p:cNvSpPr>
                <p:nvPr/>
              </p:nvSpPr>
              <p:spPr bwMode="auto">
                <a:xfrm rot="5400000">
                  <a:off x="4992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6" name="AutoShape 21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5040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611" name="Rectangle 135"/>
              <p:cNvSpPr>
                <a:spLocks noChangeArrowheads="1"/>
              </p:cNvSpPr>
              <p:nvPr/>
            </p:nvSpPr>
            <p:spPr bwMode="auto">
              <a:xfrm>
                <a:off x="6778703" y="5634832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12" name="Group 1"/>
              <p:cNvGrpSpPr>
                <a:grpSpLocks/>
              </p:cNvGrpSpPr>
              <p:nvPr/>
            </p:nvGrpSpPr>
            <p:grpSpPr bwMode="auto">
              <a:xfrm>
                <a:off x="7092280" y="4004483"/>
                <a:ext cx="2032262" cy="2016805"/>
                <a:chOff x="7092280" y="4004483"/>
                <a:chExt cx="2032262" cy="2016805"/>
              </a:xfrm>
            </p:grpSpPr>
            <p:sp>
              <p:nvSpPr>
                <p:cNvPr id="17613" name="Rectangle 185"/>
                <p:cNvSpPr>
                  <a:spLocks noChangeArrowheads="1"/>
                </p:cNvSpPr>
                <p:nvPr/>
              </p:nvSpPr>
              <p:spPr bwMode="auto">
                <a:xfrm>
                  <a:off x="7092280" y="4796759"/>
                  <a:ext cx="2032262" cy="1224529"/>
                </a:xfrm>
                <a:prstGeom prst="rect">
                  <a:avLst/>
                </a:prstGeom>
                <a:solidFill>
                  <a:schemeClr val="bg1">
                    <a:alpha val="7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4" name="Rectangle 185"/>
                <p:cNvSpPr>
                  <a:spLocks noChangeArrowheads="1"/>
                </p:cNvSpPr>
                <p:nvPr/>
              </p:nvSpPr>
              <p:spPr bwMode="auto">
                <a:xfrm>
                  <a:off x="8028203" y="4004483"/>
                  <a:ext cx="1096339" cy="936686"/>
                </a:xfrm>
                <a:prstGeom prst="rect">
                  <a:avLst/>
                </a:prstGeom>
                <a:solidFill>
                  <a:schemeClr val="bg1">
                    <a:alpha val="7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09" name="Rectangle 1"/>
            <p:cNvSpPr>
              <a:spLocks noChangeArrowheads="1"/>
            </p:cNvSpPr>
            <p:nvPr/>
          </p:nvSpPr>
          <p:spPr bwMode="auto">
            <a:xfrm>
              <a:off x="7740352" y="4293096"/>
              <a:ext cx="288032" cy="216024"/>
            </a:xfrm>
            <a:prstGeom prst="rect">
              <a:avLst/>
            </a:prstGeom>
            <a:solidFill>
              <a:schemeClr val="bg1">
                <a:alpha val="6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602" name="Text Box 164"/>
          <p:cNvSpPr txBox="1">
            <a:spLocks noChangeArrowheads="1"/>
          </p:cNvSpPr>
          <p:nvPr/>
        </p:nvSpPr>
        <p:spPr bwMode="auto">
          <a:xfrm>
            <a:off x="7067550" y="458152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17603" name="Rectangle 172"/>
          <p:cNvSpPr>
            <a:spLocks noChangeArrowheads="1"/>
          </p:cNvSpPr>
          <p:nvPr/>
        </p:nvSpPr>
        <p:spPr bwMode="auto">
          <a:xfrm>
            <a:off x="5280025" y="4941888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604" name="Line 173"/>
          <p:cNvSpPr>
            <a:spLocks noChangeShapeType="1"/>
          </p:cNvSpPr>
          <p:nvPr/>
        </p:nvSpPr>
        <p:spPr bwMode="auto">
          <a:xfrm flipV="1">
            <a:off x="5356225" y="509428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5" name="Line 174"/>
          <p:cNvSpPr>
            <a:spLocks noChangeShapeType="1"/>
          </p:cNvSpPr>
          <p:nvPr/>
        </p:nvSpPr>
        <p:spPr bwMode="auto">
          <a:xfrm flipV="1">
            <a:off x="5287963" y="5246688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6" name="Text Box 104"/>
          <p:cNvSpPr txBox="1">
            <a:spLocks noChangeArrowheads="1"/>
          </p:cNvSpPr>
          <p:nvPr/>
        </p:nvSpPr>
        <p:spPr bwMode="auto">
          <a:xfrm>
            <a:off x="4889500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DFX</a:t>
            </a:r>
          </a:p>
        </p:txBody>
      </p:sp>
      <p:sp>
        <p:nvSpPr>
          <p:cNvPr id="17607" name="Text Box 104"/>
          <p:cNvSpPr txBox="1">
            <a:spLocks noChangeArrowheads="1"/>
          </p:cNvSpPr>
          <p:nvPr/>
        </p:nvSpPr>
        <p:spPr bwMode="auto">
          <a:xfrm>
            <a:off x="5940425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DFM</a:t>
            </a:r>
          </a:p>
        </p:txBody>
      </p:sp>
      <p:sp>
        <p:nvSpPr>
          <p:cNvPr id="215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17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4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643" y="2492896"/>
            <a:ext cx="2184525" cy="1313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872736"/>
          </a:xfrm>
        </p:spPr>
        <p:txBody>
          <a:bodyPr/>
          <a:lstStyle/>
          <a:p>
            <a:r>
              <a:rPr lang="en-US" dirty="0" smtClean="0"/>
              <a:t>From cooling requirements</a:t>
            </a:r>
            <a:br>
              <a:rPr lang="en-US" dirty="0" smtClean="0"/>
            </a:br>
            <a:r>
              <a:rPr lang="en-US" dirty="0" smtClean="0"/>
              <a:t>to Refrigeration capacity and process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67544" y="1268760"/>
            <a:ext cx="3730609" cy="3313533"/>
            <a:chOff x="744211" y="914400"/>
            <a:chExt cx="4641461" cy="3313533"/>
          </a:xfrm>
        </p:grpSpPr>
        <p:sp>
          <p:nvSpPr>
            <p:cNvPr id="6" name="TextBox 5"/>
            <p:cNvSpPr txBox="1"/>
            <p:nvPr/>
          </p:nvSpPr>
          <p:spPr>
            <a:xfrm>
              <a:off x="2267744" y="1751207"/>
              <a:ext cx="968284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4.5-20K </a:t>
              </a:r>
              <a:endParaRPr lang="en-GB" sz="1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67744" y="3683807"/>
              <a:ext cx="968284" cy="400110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40-60K </a:t>
              </a:r>
              <a:endParaRPr lang="en-GB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6077" y="1169876"/>
              <a:ext cx="969951" cy="400110"/>
            </a:xfrm>
            <a:prstGeom prst="rect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4.5-300K</a:t>
              </a:r>
              <a:endParaRPr lang="en-GB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7744" y="3020513"/>
              <a:ext cx="968284" cy="400110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1.9-2K </a:t>
              </a:r>
              <a:endParaRPr lang="en-GB" sz="1000" dirty="0"/>
            </a:p>
          </p:txBody>
        </p:sp>
        <p:cxnSp>
          <p:nvCxnSpPr>
            <p:cNvPr id="10" name="Straight Arrow Connector 9"/>
            <p:cNvCxnSpPr>
              <a:endCxn id="7" idx="1"/>
            </p:cNvCxnSpPr>
            <p:nvPr/>
          </p:nvCxnSpPr>
          <p:spPr>
            <a:xfrm>
              <a:off x="1085289" y="3883862"/>
              <a:ext cx="11824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7" idx="3"/>
            </p:cNvCxnSpPr>
            <p:nvPr/>
          </p:nvCxnSpPr>
          <p:spPr>
            <a:xfrm>
              <a:off x="3236028" y="3883862"/>
              <a:ext cx="1651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6" idx="3"/>
            </p:cNvCxnSpPr>
            <p:nvPr/>
          </p:nvCxnSpPr>
          <p:spPr>
            <a:xfrm>
              <a:off x="3236028" y="1951262"/>
              <a:ext cx="1651494" cy="192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8" idx="1"/>
            </p:cNvCxnSpPr>
            <p:nvPr/>
          </p:nvCxnSpPr>
          <p:spPr>
            <a:xfrm flipV="1">
              <a:off x="972643" y="1369931"/>
              <a:ext cx="1293434" cy="579422"/>
            </a:xfrm>
            <a:prstGeom prst="bentConnector3">
              <a:avLst>
                <a:gd name="adj1" fmla="val 7268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</p:cNvCxnSpPr>
            <p:nvPr/>
          </p:nvCxnSpPr>
          <p:spPr>
            <a:xfrm>
              <a:off x="3236028" y="1369931"/>
              <a:ext cx="16618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4596307" y="986408"/>
              <a:ext cx="789365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LC</a:t>
              </a:r>
              <a:endParaRPr lang="en-GB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14504" y="2705169"/>
              <a:ext cx="1993400" cy="215317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HX</a:t>
              </a:r>
              <a:endParaRPr lang="en-GB" dirty="0"/>
            </a:p>
          </p:txBody>
        </p:sp>
        <p:cxnSp>
          <p:nvCxnSpPr>
            <p:cNvPr id="21" name="Elbow Connector 20"/>
            <p:cNvCxnSpPr>
              <a:endCxn id="9" idx="1"/>
            </p:cNvCxnSpPr>
            <p:nvPr/>
          </p:nvCxnSpPr>
          <p:spPr>
            <a:xfrm rot="16200000" flipH="1">
              <a:off x="1475452" y="2428275"/>
              <a:ext cx="1224543" cy="36004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9" idx="3"/>
            </p:cNvCxnSpPr>
            <p:nvPr/>
          </p:nvCxnSpPr>
          <p:spPr>
            <a:xfrm flipV="1">
              <a:off x="3236028" y="2537206"/>
              <a:ext cx="1651494" cy="683362"/>
            </a:xfrm>
            <a:prstGeom prst="bentConnector3">
              <a:avLst>
                <a:gd name="adj1" fmla="val 1719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endCxn id="6" idx="1"/>
            </p:cNvCxnSpPr>
            <p:nvPr/>
          </p:nvCxnSpPr>
          <p:spPr>
            <a:xfrm flipV="1">
              <a:off x="1065724" y="1951262"/>
              <a:ext cx="1202020" cy="2356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259632" y="3637641"/>
              <a:ext cx="648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40 K</a:t>
              </a:r>
              <a:endParaRPr lang="en-GB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9605" y="3651870"/>
              <a:ext cx="5467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60 K</a:t>
              </a:r>
              <a:endParaRPr lang="en-GB" sz="1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87336" y="1707653"/>
              <a:ext cx="6203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4,5 K</a:t>
              </a:r>
              <a:endParaRPr lang="en-GB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20272" y="1697410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 K</a:t>
              </a:r>
              <a:endParaRPr lang="en-GB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52742" y="1107698"/>
              <a:ext cx="643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300 K</a:t>
              </a:r>
              <a:endParaRPr lang="en-GB" sz="1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282827" y="914400"/>
              <a:ext cx="3313480" cy="3313533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34938" y="2277656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4</a:t>
              </a:r>
              <a:r>
                <a:rPr lang="en-US" sz="1000" dirty="0" smtClean="0"/>
                <a:t> K</a:t>
              </a:r>
              <a:endParaRPr lang="en-GB" sz="1000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4669419" y="1604858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</a:t>
              </a:r>
              <a:endParaRPr lang="en-GB" sz="1400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744211" y="16066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784112" y="3551460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E</a:t>
              </a:r>
              <a:endParaRPr lang="en-GB" sz="1400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4659091" y="21568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B</a:t>
              </a:r>
              <a:endParaRPr lang="en-GB" sz="1400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4659091" y="35392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</a:t>
              </a:r>
              <a:endParaRPr lang="en-GB" sz="1400" dirty="0"/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5436456" y="1378933"/>
            <a:ext cx="3240000" cy="4498339"/>
            <a:chOff x="5064892" y="1484784"/>
            <a:chExt cx="2675460" cy="3714545"/>
          </a:xfrm>
        </p:grpSpPr>
        <p:pic>
          <p:nvPicPr>
            <p:cNvPr id="33" name="Content Placeholder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856" y="1484784"/>
              <a:ext cx="1910542" cy="3679825"/>
            </a:xfrm>
            <a:prstGeom prst="rect">
              <a:avLst/>
            </a:prstGeom>
          </p:spPr>
        </p:pic>
        <p:cxnSp>
          <p:nvCxnSpPr>
            <p:cNvPr id="34" name="Straight Connector 12"/>
            <p:cNvCxnSpPr/>
            <p:nvPr/>
          </p:nvCxnSpPr>
          <p:spPr>
            <a:xfrm>
              <a:off x="5397549" y="3357608"/>
              <a:ext cx="2191442" cy="334217"/>
            </a:xfrm>
            <a:prstGeom prst="bentConnector3">
              <a:avLst>
                <a:gd name="adj1" fmla="val 23376"/>
              </a:avLst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292520" y="2300800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QSRG</a:t>
              </a:r>
              <a:endParaRPr lang="en-GB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64892" y="4124529"/>
              <a:ext cx="791648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QURCG</a:t>
              </a:r>
              <a:endParaRPr lang="en-GB" sz="12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5397549" y="2129240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292520" y="1724777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QSCG</a:t>
              </a:r>
              <a:endParaRPr lang="en-GB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88344" y="5054858"/>
              <a:ext cx="1980000" cy="144471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5246188" y="3712797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116118" y="3414825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QPLG</a:t>
              </a:r>
              <a:endParaRPr lang="en-GB" sz="12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71600" y="4725144"/>
            <a:ext cx="3815986" cy="1477328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Obvious need for 15mbar header (1.8K cold source),                         no special need for 4.5K loads</a:t>
            </a:r>
          </a:p>
          <a:p>
            <a:endParaRPr lang="en-US" dirty="0" smtClean="0"/>
          </a:p>
          <a:p>
            <a:r>
              <a:rPr lang="en-US" dirty="0" smtClean="0"/>
              <a:t>Process options now under study</a:t>
            </a:r>
            <a:endParaRPr lang="en-US" dirty="0"/>
          </a:p>
        </p:txBody>
      </p:sp>
      <p:sp>
        <p:nvSpPr>
          <p:cNvPr id="4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18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85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946963" y="1340768"/>
            <a:ext cx="1823214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33" name="Elbow Connector 132"/>
          <p:cNvCxnSpPr/>
          <p:nvPr/>
        </p:nvCxnSpPr>
        <p:spPr>
          <a:xfrm rot="16200000" flipV="1">
            <a:off x="932444" y="1435478"/>
            <a:ext cx="1214511" cy="765735"/>
          </a:xfrm>
          <a:prstGeom prst="bentConnector3">
            <a:avLst>
              <a:gd name="adj1" fmla="val -193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800" y="59679"/>
            <a:ext cx="5317368" cy="720000"/>
          </a:xfrm>
        </p:spPr>
        <p:txBody>
          <a:bodyPr/>
          <a:lstStyle/>
          <a:p>
            <a:r>
              <a:rPr lang="en-US" dirty="0" smtClean="0"/>
              <a:t>Managing dynamic loads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5022050" y="1465163"/>
            <a:ext cx="429394" cy="7920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5652120" y="2990063"/>
            <a:ext cx="2808312" cy="2736304"/>
            <a:chOff x="4499992" y="2564904"/>
            <a:chExt cx="2808312" cy="2736304"/>
          </a:xfrm>
        </p:grpSpPr>
        <p:sp>
          <p:nvSpPr>
            <p:cNvPr id="2" name="Oval 1"/>
            <p:cNvSpPr/>
            <p:nvPr/>
          </p:nvSpPr>
          <p:spPr>
            <a:xfrm>
              <a:off x="4499992" y="2564904"/>
              <a:ext cx="2808312" cy="27363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562110" y="3609020"/>
              <a:ext cx="666074" cy="64807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444208" y="3063246"/>
              <a:ext cx="297650" cy="31565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081472" y="4434040"/>
              <a:ext cx="297650" cy="3156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6449624" y="4428326"/>
              <a:ext cx="297650" cy="3156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5679123" y="371703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Pie 16"/>
            <p:cNvSpPr/>
            <p:nvPr/>
          </p:nvSpPr>
          <p:spPr>
            <a:xfrm>
              <a:off x="6467033" y="3131251"/>
              <a:ext cx="252000" cy="229121"/>
            </a:xfrm>
            <a:prstGeom prst="pie">
              <a:avLst>
                <a:gd name="adj1" fmla="val 0"/>
                <a:gd name="adj2" fmla="val 10801410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076056" y="3068960"/>
              <a:ext cx="297650" cy="31565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6" name="Pie 15"/>
            <p:cNvSpPr/>
            <p:nvPr/>
          </p:nvSpPr>
          <p:spPr>
            <a:xfrm>
              <a:off x="5098881" y="3140968"/>
              <a:ext cx="252000" cy="229121"/>
            </a:xfrm>
            <a:prstGeom prst="pie">
              <a:avLst>
                <a:gd name="adj1" fmla="val 0"/>
                <a:gd name="adj2" fmla="val 10801410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10800000">
            <a:off x="5906616" y="3867258"/>
            <a:ext cx="792088" cy="665279"/>
            <a:chOff x="3347864" y="3312508"/>
            <a:chExt cx="792088" cy="665279"/>
          </a:xfrm>
        </p:grpSpPr>
        <p:sp>
          <p:nvSpPr>
            <p:cNvPr id="20" name="Bent Arrow 19"/>
            <p:cNvSpPr/>
            <p:nvPr/>
          </p:nvSpPr>
          <p:spPr>
            <a:xfrm rot="5400000">
              <a:off x="3342276" y="3463119"/>
              <a:ext cx="520256" cy="509080"/>
            </a:xfrm>
            <a:prstGeom prst="bentArrow">
              <a:avLst>
                <a:gd name="adj1" fmla="val 25749"/>
                <a:gd name="adj2" fmla="val 32858"/>
                <a:gd name="adj3" fmla="val 29490"/>
                <a:gd name="adj4" fmla="val 68448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 flipV="1">
              <a:off x="3347864" y="3312508"/>
              <a:ext cx="792088" cy="383233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/>
                <a:t>J to </a:t>
              </a:r>
              <a:r>
                <a:rPr lang="en-US" sz="800" dirty="0" err="1" smtClean="0"/>
                <a:t>He</a:t>
              </a:r>
              <a:r>
                <a:rPr lang="en-US" sz="800" baseline="-25000" dirty="0" err="1" smtClean="0"/>
                <a:t>press</a:t>
              </a:r>
              <a:endParaRPr lang="en-GB" sz="11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H="1">
            <a:off x="7399602" y="3878817"/>
            <a:ext cx="792088" cy="665279"/>
            <a:chOff x="3347864" y="3312508"/>
            <a:chExt cx="792088" cy="665279"/>
          </a:xfrm>
        </p:grpSpPr>
        <p:sp>
          <p:nvSpPr>
            <p:cNvPr id="23" name="Bent Arrow 22"/>
            <p:cNvSpPr/>
            <p:nvPr/>
          </p:nvSpPr>
          <p:spPr>
            <a:xfrm rot="5400000">
              <a:off x="3342276" y="3463119"/>
              <a:ext cx="520256" cy="509080"/>
            </a:xfrm>
            <a:prstGeom prst="bentArrow">
              <a:avLst>
                <a:gd name="adj1" fmla="val 25749"/>
                <a:gd name="adj2" fmla="val 32858"/>
                <a:gd name="adj3" fmla="val 29490"/>
                <a:gd name="adj4" fmla="val 68448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 flipV="1">
              <a:off x="3347864" y="3312508"/>
              <a:ext cx="792088" cy="383233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/>
                <a:t>J to </a:t>
              </a:r>
              <a:r>
                <a:rPr lang="en-US" sz="800" dirty="0" err="1" smtClean="0"/>
                <a:t>He</a:t>
              </a:r>
              <a:r>
                <a:rPr lang="en-US" sz="800" baseline="-25000" dirty="0" err="1" smtClean="0"/>
                <a:t>press</a:t>
              </a:r>
              <a:endParaRPr lang="en-GB" sz="800" dirty="0"/>
            </a:p>
          </p:txBody>
        </p:sp>
      </p:grpSp>
      <p:sp>
        <p:nvSpPr>
          <p:cNvPr id="26" name="Oval 25"/>
          <p:cNvSpPr/>
          <p:nvPr/>
        </p:nvSpPr>
        <p:spPr>
          <a:xfrm>
            <a:off x="3645236" y="4386910"/>
            <a:ext cx="936104" cy="9232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052128" y="1486954"/>
            <a:ext cx="113938" cy="7455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5315400" y="1486954"/>
            <a:ext cx="113938" cy="7455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31" name="Elbow Connector 30"/>
          <p:cNvCxnSpPr>
            <a:stCxn id="29" idx="0"/>
            <a:endCxn id="26" idx="0"/>
          </p:cNvCxnSpPr>
          <p:nvPr/>
        </p:nvCxnSpPr>
        <p:spPr>
          <a:xfrm rot="16200000" flipH="1" flipV="1">
            <a:off x="3292853" y="2307393"/>
            <a:ext cx="2899955" cy="1259081"/>
          </a:xfrm>
          <a:prstGeom prst="bentConnector3">
            <a:avLst>
              <a:gd name="adj1" fmla="val -18393"/>
            </a:avLst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9" idx="0"/>
            <a:endCxn id="29" idx="2"/>
          </p:cNvCxnSpPr>
          <p:nvPr/>
        </p:nvCxnSpPr>
        <p:spPr>
          <a:xfrm rot="16200000" flipV="1">
            <a:off x="5243869" y="2360975"/>
            <a:ext cx="1261649" cy="1004640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0" idx="0"/>
            <a:endCxn id="29" idx="2"/>
          </p:cNvCxnSpPr>
          <p:nvPr/>
        </p:nvCxnSpPr>
        <p:spPr>
          <a:xfrm rot="16200000" flipV="1">
            <a:off x="5930802" y="1674041"/>
            <a:ext cx="1255935" cy="2372792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8" idx="2"/>
            <a:endCxn id="45" idx="3"/>
          </p:cNvCxnSpPr>
          <p:nvPr/>
        </p:nvCxnSpPr>
        <p:spPr>
          <a:xfrm flipH="1">
            <a:off x="5107854" y="2232471"/>
            <a:ext cx="1247" cy="297925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5035842" y="2530395"/>
            <a:ext cx="146510" cy="288032"/>
            <a:chOff x="4785530" y="2924944"/>
            <a:chExt cx="146510" cy="288032"/>
          </a:xfrm>
        </p:grpSpPr>
        <p:sp>
          <p:nvSpPr>
            <p:cNvPr id="44" name="Isosceles Triangle 43"/>
            <p:cNvSpPr/>
            <p:nvPr/>
          </p:nvSpPr>
          <p:spPr>
            <a:xfrm>
              <a:off x="4788024" y="3068960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5" name="Isosceles Triangle 44"/>
            <p:cNvSpPr/>
            <p:nvPr/>
          </p:nvSpPr>
          <p:spPr>
            <a:xfrm flipV="1">
              <a:off x="4785530" y="2924944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49" name="Elbow Connector 48"/>
          <p:cNvCxnSpPr>
            <a:stCxn id="44" idx="3"/>
            <a:endCxn id="9" idx="2"/>
          </p:cNvCxnSpPr>
          <p:nvPr/>
        </p:nvCxnSpPr>
        <p:spPr>
          <a:xfrm rot="16200000" flipH="1">
            <a:off x="5252508" y="2676265"/>
            <a:ext cx="833519" cy="1117840"/>
          </a:xfrm>
          <a:prstGeom prst="bentConnector2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3341714" y="4070572"/>
            <a:ext cx="324036" cy="3161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C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56" name="Elbow Connector 55"/>
          <p:cNvCxnSpPr>
            <a:stCxn id="54" idx="0"/>
            <a:endCxn id="28" idx="0"/>
          </p:cNvCxnSpPr>
          <p:nvPr/>
        </p:nvCxnSpPr>
        <p:spPr>
          <a:xfrm rot="5400000" flipH="1" flipV="1">
            <a:off x="3014606" y="1976083"/>
            <a:ext cx="2583619" cy="1605365"/>
          </a:xfrm>
          <a:prstGeom prst="bentConnector3">
            <a:avLst>
              <a:gd name="adj1" fmla="val 108848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46963" y="903312"/>
            <a:ext cx="182321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Refrigerator</a:t>
            </a:r>
            <a:endParaRPr lang="en-GB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246604" y="4292910"/>
            <a:ext cx="1528755" cy="2769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Cold Compressor</a:t>
            </a:r>
            <a:endParaRPr lang="en-GB" sz="1200" b="1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5107850" y="1486955"/>
            <a:ext cx="2494" cy="745516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29" idx="0"/>
            <a:endCxn id="29" idx="2"/>
          </p:cNvCxnSpPr>
          <p:nvPr/>
        </p:nvCxnSpPr>
        <p:spPr>
          <a:xfrm>
            <a:off x="5372369" y="1486954"/>
            <a:ext cx="0" cy="745515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699366" y="3696330"/>
            <a:ext cx="736099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J to </a:t>
            </a:r>
            <a:r>
              <a:rPr lang="en-US" sz="1000" dirty="0" err="1" smtClean="0"/>
              <a:t>He</a:t>
            </a:r>
            <a:r>
              <a:rPr lang="en-US" sz="1000" baseline="-25000" dirty="0" err="1" smtClean="0"/>
              <a:t>sub</a:t>
            </a:r>
            <a:endParaRPr lang="en-GB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4451933" y="1736600"/>
            <a:ext cx="45397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HEX</a:t>
            </a:r>
            <a:endParaRPr lang="en-GB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6303507" y="5886538"/>
            <a:ext cx="150554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Magnet Cryostat</a:t>
            </a:r>
            <a:endParaRPr lang="en-GB" sz="1400" dirty="0"/>
          </a:p>
        </p:txBody>
      </p:sp>
      <p:sp>
        <p:nvSpPr>
          <p:cNvPr id="85" name="Oval 84"/>
          <p:cNvSpPr/>
          <p:nvPr/>
        </p:nvSpPr>
        <p:spPr>
          <a:xfrm>
            <a:off x="2808989" y="3836441"/>
            <a:ext cx="1963470" cy="1911603"/>
          </a:xfrm>
          <a:prstGeom prst="ellipse">
            <a:avLst/>
          </a:prstGeom>
          <a:noFill/>
          <a:ln>
            <a:solidFill>
              <a:schemeClr val="tx1"/>
            </a:solidFill>
            <a:prstDash val="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3068084" y="5878388"/>
            <a:ext cx="149174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Cryo</a:t>
            </a:r>
            <a:r>
              <a:rPr lang="en-US" sz="1400" dirty="0" smtClean="0"/>
              <a:t>-distribution</a:t>
            </a:r>
            <a:endParaRPr lang="en-GB" sz="1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1739355" y="2152125"/>
            <a:ext cx="828000" cy="1332603"/>
            <a:chOff x="1739355" y="2152125"/>
            <a:chExt cx="828000" cy="1332602"/>
          </a:xfrm>
        </p:grpSpPr>
        <p:sp>
          <p:nvSpPr>
            <p:cNvPr id="30" name="Rounded Rectangle 29"/>
            <p:cNvSpPr/>
            <p:nvPr/>
          </p:nvSpPr>
          <p:spPr>
            <a:xfrm>
              <a:off x="1739355" y="2152125"/>
              <a:ext cx="828000" cy="133260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775355" y="2188426"/>
              <a:ext cx="756000" cy="126000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70000">
                  <a:schemeClr val="tx2"/>
                </a:gs>
                <a:gs pos="100000">
                  <a:schemeClr val="tx2"/>
                </a:gs>
              </a:gsLst>
              <a:lin ang="5400000" scaled="1"/>
            </a:gra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55" name="Straight Connector 54"/>
          <p:cNvCxnSpPr/>
          <p:nvPr/>
        </p:nvCxnSpPr>
        <p:spPr>
          <a:xfrm flipH="1">
            <a:off x="611560" y="2580799"/>
            <a:ext cx="1907668" cy="0"/>
          </a:xfrm>
          <a:prstGeom prst="line">
            <a:avLst/>
          </a:prstGeom>
          <a:ln w="1587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611560" y="3042124"/>
            <a:ext cx="190766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993838" y="2814079"/>
            <a:ext cx="1525393" cy="4349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83568" y="2580799"/>
            <a:ext cx="0" cy="46132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627129" y="2583417"/>
            <a:ext cx="0" cy="22804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627129" y="2805139"/>
            <a:ext cx="0" cy="22804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48568" y="2348880"/>
            <a:ext cx="4696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Z max</a:t>
            </a:r>
            <a:endParaRPr lang="en-GB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451414" y="305626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Z min</a:t>
            </a:r>
            <a:endParaRPr lang="en-GB" sz="800" dirty="0"/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105942" y="3196667"/>
            <a:ext cx="352379" cy="175668"/>
            <a:chOff x="1256117" y="3844790"/>
            <a:chExt cx="483239" cy="282592"/>
          </a:xfrm>
        </p:grpSpPr>
        <p:sp>
          <p:nvSpPr>
            <p:cNvPr id="48" name="Oval 47"/>
            <p:cNvSpPr/>
            <p:nvPr/>
          </p:nvSpPr>
          <p:spPr>
            <a:xfrm>
              <a:off x="1259632" y="4034178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1259632" y="3974982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1259632" y="3907919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72" name="Oval 71"/>
            <p:cNvSpPr/>
            <p:nvPr/>
          </p:nvSpPr>
          <p:spPr>
            <a:xfrm>
              <a:off x="1256117" y="3844790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grpSp>
        <p:nvGrpSpPr>
          <p:cNvPr id="125" name="Group 124"/>
          <p:cNvGrpSpPr>
            <a:grpSpLocks noChangeAspect="1"/>
          </p:cNvGrpSpPr>
          <p:nvPr/>
        </p:nvGrpSpPr>
        <p:grpSpPr>
          <a:xfrm rot="5400000">
            <a:off x="1661979" y="3111752"/>
            <a:ext cx="193176" cy="327990"/>
            <a:chOff x="1011600" y="3804056"/>
            <a:chExt cx="288000" cy="343332"/>
          </a:xfrm>
        </p:grpSpPr>
        <p:grpSp>
          <p:nvGrpSpPr>
            <p:cNvPr id="122" name="Group 121"/>
            <p:cNvGrpSpPr/>
            <p:nvPr/>
          </p:nvGrpSpPr>
          <p:grpSpPr>
            <a:xfrm>
              <a:off x="1014185" y="3804056"/>
              <a:ext cx="283891" cy="343332"/>
              <a:chOff x="1014185" y="3804056"/>
              <a:chExt cx="283891" cy="343332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1014185" y="4034178"/>
                <a:ext cx="283891" cy="113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dirty="0"/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 flipV="1">
                <a:off x="1086193" y="3809770"/>
                <a:ext cx="0" cy="224407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1226068" y="3804056"/>
                <a:ext cx="0" cy="23012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1086193" y="3809770"/>
                <a:ext cx="72008" cy="86053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1158201" y="3804056"/>
                <a:ext cx="67868" cy="91767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Straight Connector 123"/>
            <p:cNvCxnSpPr/>
            <p:nvPr/>
          </p:nvCxnSpPr>
          <p:spPr>
            <a:xfrm rot="10800000" flipV="1">
              <a:off x="1011600" y="4032000"/>
              <a:ext cx="288000" cy="115200"/>
            </a:xfrm>
            <a:prstGeom prst="line">
              <a:avLst/>
            </a:prstGeom>
            <a:ln w="635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TextBox 125"/>
          <p:cNvSpPr txBox="1"/>
          <p:nvPr/>
        </p:nvSpPr>
        <p:spPr>
          <a:xfrm>
            <a:off x="1164244" y="3167681"/>
            <a:ext cx="49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Heater</a:t>
            </a:r>
            <a:endParaRPr lang="en-GB" sz="800" dirty="0"/>
          </a:p>
        </p:txBody>
      </p:sp>
      <p:sp>
        <p:nvSpPr>
          <p:cNvPr id="127" name="TextBox 126"/>
          <p:cNvSpPr txBox="1"/>
          <p:nvPr/>
        </p:nvSpPr>
        <p:spPr>
          <a:xfrm>
            <a:off x="918571" y="2826680"/>
            <a:ext cx="6429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Beam on</a:t>
            </a:r>
            <a:endParaRPr lang="en-GB" sz="800" b="1" i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913845" y="2599661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Beam off</a:t>
            </a:r>
            <a:endParaRPr lang="en-GB" sz="800" dirty="0"/>
          </a:p>
        </p:txBody>
      </p:sp>
      <p:cxnSp>
        <p:nvCxnSpPr>
          <p:cNvPr id="60" name="Elbow Connector 59"/>
          <p:cNvCxnSpPr>
            <a:stCxn id="48" idx="3"/>
            <a:endCxn id="54" idx="2"/>
          </p:cNvCxnSpPr>
          <p:nvPr/>
        </p:nvCxnSpPr>
        <p:spPr>
          <a:xfrm rot="16200000" flipH="1">
            <a:off x="2318339" y="3205244"/>
            <a:ext cx="864775" cy="118198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45" idx="3"/>
            <a:endCxn id="72" idx="7"/>
          </p:cNvCxnSpPr>
          <p:nvPr/>
        </p:nvCxnSpPr>
        <p:spPr>
          <a:xfrm>
            <a:off x="2404525" y="2062891"/>
            <a:ext cx="0" cy="114226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68521" y="1920917"/>
            <a:ext cx="72008" cy="141975"/>
            <a:chOff x="539552" y="1990881"/>
            <a:chExt cx="72008" cy="141975"/>
          </a:xfrm>
          <a:solidFill>
            <a:schemeClr val="bg1"/>
          </a:solidFill>
        </p:grpSpPr>
        <p:sp>
          <p:nvSpPr>
            <p:cNvPr id="145" name="Isosceles Triangle 144"/>
            <p:cNvSpPr/>
            <p:nvPr/>
          </p:nvSpPr>
          <p:spPr>
            <a:xfrm>
              <a:off x="539552" y="2060848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6" name="Isosceles Triangle 145"/>
            <p:cNvSpPr/>
            <p:nvPr/>
          </p:nvSpPr>
          <p:spPr>
            <a:xfrm flipV="1">
              <a:off x="539552" y="1990881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148" name="Straight Arrow Connector 147"/>
          <p:cNvCxnSpPr>
            <a:endCxn id="146" idx="3"/>
          </p:cNvCxnSpPr>
          <p:nvPr/>
        </p:nvCxnSpPr>
        <p:spPr>
          <a:xfrm>
            <a:off x="2404525" y="1211087"/>
            <a:ext cx="0" cy="7098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/>
          <p:cNvGrpSpPr/>
          <p:nvPr/>
        </p:nvGrpSpPr>
        <p:grpSpPr>
          <a:xfrm>
            <a:off x="1954427" y="1914742"/>
            <a:ext cx="72008" cy="141975"/>
            <a:chOff x="539552" y="1990881"/>
            <a:chExt cx="72008" cy="141975"/>
          </a:xfrm>
          <a:solidFill>
            <a:schemeClr val="bg1"/>
          </a:solidFill>
        </p:grpSpPr>
        <p:sp>
          <p:nvSpPr>
            <p:cNvPr id="152" name="Isosceles Triangle 151"/>
            <p:cNvSpPr/>
            <p:nvPr/>
          </p:nvSpPr>
          <p:spPr>
            <a:xfrm>
              <a:off x="539552" y="2060848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539552" y="1990881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155" name="Elbow Connector 154"/>
          <p:cNvCxnSpPr>
            <a:endCxn id="153" idx="3"/>
          </p:cNvCxnSpPr>
          <p:nvPr/>
        </p:nvCxnSpPr>
        <p:spPr>
          <a:xfrm rot="10800000" flipV="1">
            <a:off x="1990431" y="1755535"/>
            <a:ext cx="414094" cy="159205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52" idx="3"/>
          </p:cNvCxnSpPr>
          <p:nvPr/>
        </p:nvCxnSpPr>
        <p:spPr>
          <a:xfrm flipH="1">
            <a:off x="1990434" y="2056715"/>
            <a:ext cx="1" cy="29216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26" idx="2"/>
            <a:endCxn id="58" idx="2"/>
          </p:cNvCxnSpPr>
          <p:nvPr/>
        </p:nvCxnSpPr>
        <p:spPr>
          <a:xfrm rot="10800000">
            <a:off x="1010982" y="4569910"/>
            <a:ext cx="2634254" cy="27864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Picture 88" descr="Slide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744" y="332657"/>
            <a:ext cx="3122873" cy="23417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10981" y="4859198"/>
            <a:ext cx="183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m’ = CC driven</a:t>
            </a:r>
            <a:endParaRPr lang="en-US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6800" y="5445224"/>
            <a:ext cx="2149016" cy="307777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E58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#1: Acceleration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63299" y="2389319"/>
            <a:ext cx="1701318" cy="307777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E58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#3: </a:t>
            </a:r>
            <a:r>
              <a:rPr lang="en-US" sz="1400" dirty="0" err="1" smtClean="0">
                <a:solidFill>
                  <a:srgbClr val="660066"/>
                </a:solidFill>
              </a:rPr>
              <a:t>Lumi</a:t>
            </a:r>
            <a:r>
              <a:rPr lang="en-US" sz="1400" dirty="0" smtClean="0">
                <a:solidFill>
                  <a:srgbClr val="660066"/>
                </a:solidFill>
              </a:rPr>
              <a:t> ramp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655809" y="5463981"/>
            <a:ext cx="2606140" cy="307777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E58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#2: Pre-load + active controls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93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19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39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7412" name="Titre 1"/>
          <p:cNvSpPr>
            <a:spLocks/>
          </p:cNvSpPr>
          <p:nvPr/>
        </p:nvSpPr>
        <p:spPr bwMode="auto">
          <a:xfrm>
            <a:off x="920750" y="76200"/>
            <a:ext cx="79184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GB" sz="3600">
                <a:solidFill>
                  <a:srgbClr val="0175B8"/>
                </a:solidFill>
              </a:rPr>
              <a:t>Table of contents</a:t>
            </a:r>
          </a:p>
        </p:txBody>
      </p:sp>
      <p:sp>
        <p:nvSpPr>
          <p:cNvPr id="17413" name="Espace réservé du contenu 2"/>
          <p:cNvSpPr>
            <a:spLocks/>
          </p:cNvSpPr>
          <p:nvPr/>
        </p:nvSpPr>
        <p:spPr bwMode="auto">
          <a:xfrm>
            <a:off x="533400" y="981075"/>
            <a:ext cx="8378825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rgbClr val="666666"/>
                </a:solidFill>
              </a:rPr>
              <a:t>Introduction</a:t>
            </a: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P1/P5, interfaces revisited (IT, D2, DF’s, CC)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P1/P5, QXL </a:t>
            </a:r>
            <a:r>
              <a:rPr lang="en-GB" sz="2800" dirty="0" err="1" smtClean="0">
                <a:solidFill>
                  <a:srgbClr val="666666"/>
                </a:solidFill>
              </a:rPr>
              <a:t>cryoline</a:t>
            </a:r>
            <a:r>
              <a:rPr lang="en-GB" sz="2800" dirty="0" smtClean="0">
                <a:solidFill>
                  <a:srgbClr val="666666"/>
                </a:solidFill>
              </a:rPr>
              <a:t> integrated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rgbClr val="666666"/>
                </a:solidFill>
              </a:rPr>
              <a:t>P1/</a:t>
            </a:r>
            <a:r>
              <a:rPr lang="en-GB" sz="2800" dirty="0" smtClean="0">
                <a:solidFill>
                  <a:srgbClr val="666666"/>
                </a:solidFill>
              </a:rPr>
              <a:t>P5, process studies – controls architecture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P4 upgrade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Summary</a:t>
            </a:r>
            <a:endParaRPr lang="en-GB" sz="2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190458" y="61604"/>
            <a:ext cx="7162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HL-LHC</a:t>
            </a:r>
            <a:r>
              <a:rPr lang="en-US" sz="3200" dirty="0" smtClean="0">
                <a:solidFill>
                  <a:schemeClr val="bg2"/>
                </a:solidFill>
              </a:rPr>
              <a:t> cryogenic  “control</a:t>
            </a:r>
            <a:r>
              <a:rPr lang="en-US" sz="3200" dirty="0">
                <a:solidFill>
                  <a:schemeClr val="bg2"/>
                </a:solidFill>
              </a:rPr>
              <a:t>” </a:t>
            </a:r>
            <a:r>
              <a:rPr lang="en-US" sz="3200" dirty="0" smtClean="0">
                <a:solidFill>
                  <a:schemeClr val="bg2"/>
                </a:solidFill>
              </a:rPr>
              <a:t>principles</a:t>
            </a:r>
            <a:endParaRPr lang="en-GB" sz="3200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347" t="15966" r="23613" b="14724"/>
          <a:stretch/>
        </p:blipFill>
        <p:spPr>
          <a:xfrm>
            <a:off x="608768" y="580542"/>
            <a:ext cx="8015853" cy="5884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628800"/>
            <a:ext cx="2952328" cy="923330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Instrumentation</a:t>
            </a:r>
          </a:p>
          <a:p>
            <a:r>
              <a:rPr lang="en-US" dirty="0"/>
              <a:t>	</a:t>
            </a:r>
            <a:r>
              <a:rPr lang="en-US" dirty="0" smtClean="0"/>
              <a:t>=&gt; Racks-Electronics</a:t>
            </a:r>
          </a:p>
          <a:p>
            <a:r>
              <a:rPr lang="en-US" dirty="0"/>
              <a:t>	</a:t>
            </a:r>
            <a:r>
              <a:rPr lang="en-US" dirty="0" smtClean="0"/>
              <a:t>	=&gt; Controls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20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6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539750" y="76200"/>
            <a:ext cx="8299450" cy="762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Project plans </a:t>
            </a:r>
            <a:r>
              <a:rPr lang="en-US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Refrigeration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-Distribution</a:t>
            </a:r>
          </a:p>
        </p:txBody>
      </p:sp>
      <p:pic>
        <p:nvPicPr>
          <p:cNvPr id="37892" name="Picture 4" descr="Master plan Q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18" y="2005013"/>
            <a:ext cx="8640762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3" name="Group 8"/>
          <p:cNvGrpSpPr>
            <a:grpSpLocks/>
          </p:cNvGrpSpPr>
          <p:nvPr/>
        </p:nvGrpSpPr>
        <p:grpSpPr bwMode="auto">
          <a:xfrm>
            <a:off x="215900" y="1009650"/>
            <a:ext cx="8691563" cy="906463"/>
            <a:chOff x="216480" y="1225464"/>
            <a:chExt cx="8690833" cy="907392"/>
          </a:xfrm>
        </p:grpSpPr>
        <p:pic>
          <p:nvPicPr>
            <p:cNvPr id="37910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13" y="1525017"/>
              <a:ext cx="8640000" cy="60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11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80" y="1225464"/>
              <a:ext cx="8676000" cy="33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894" name="TextBox 21"/>
          <p:cNvSpPr txBox="1">
            <a:spLocks noChangeArrowheads="1"/>
          </p:cNvSpPr>
          <p:nvPr/>
        </p:nvSpPr>
        <p:spPr bwMode="auto">
          <a:xfrm>
            <a:off x="1619672" y="5373216"/>
            <a:ext cx="5400675" cy="830997"/>
          </a:xfrm>
          <a:prstGeom prst="rect">
            <a:avLst/>
          </a:prstGeom>
          <a:solidFill>
            <a:srgbClr val="FFF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800080"/>
                </a:solidFill>
              </a:rPr>
              <a:t>Interfaces to be frozen by end 2020</a:t>
            </a:r>
            <a:endParaRPr lang="en-US" sz="1600" i="1" dirty="0">
              <a:solidFill>
                <a:schemeClr val="bg2"/>
              </a:solidFill>
            </a:endParaRPr>
          </a:p>
          <a:p>
            <a:endParaRPr lang="en-US" sz="800" dirty="0">
              <a:solidFill>
                <a:srgbClr val="800080"/>
              </a:solidFill>
            </a:endParaRPr>
          </a:p>
          <a:p>
            <a:r>
              <a:rPr lang="en-US" sz="1600" dirty="0">
                <a:solidFill>
                  <a:srgbClr val="800080"/>
                </a:solidFill>
              </a:rPr>
              <a:t>Used now to discuss for LS3 (ready to install, P1 </a:t>
            </a:r>
            <a:r>
              <a:rPr lang="en-US" sz="1600" dirty="0" err="1">
                <a:solidFill>
                  <a:srgbClr val="800080"/>
                </a:solidFill>
              </a:rPr>
              <a:t>w.r.t</a:t>
            </a:r>
            <a:r>
              <a:rPr lang="en-US" sz="1600" dirty="0">
                <a:solidFill>
                  <a:srgbClr val="800080"/>
                </a:solidFill>
              </a:rPr>
              <a:t> P5</a:t>
            </a:r>
            <a:r>
              <a:rPr lang="en-US" sz="1600" dirty="0" smtClean="0">
                <a:solidFill>
                  <a:srgbClr val="800080"/>
                </a:solidFill>
              </a:rPr>
              <a:t>)</a:t>
            </a:r>
          </a:p>
          <a:p>
            <a:endParaRPr lang="en-US" sz="800" dirty="0">
              <a:solidFill>
                <a:srgbClr val="800080"/>
              </a:solidFill>
            </a:endParaRPr>
          </a:p>
        </p:txBody>
      </p:sp>
      <p:grpSp>
        <p:nvGrpSpPr>
          <p:cNvPr id="37895" name="Group 29"/>
          <p:cNvGrpSpPr>
            <a:grpSpLocks/>
          </p:cNvGrpSpPr>
          <p:nvPr/>
        </p:nvGrpSpPr>
        <p:grpSpPr bwMode="auto">
          <a:xfrm>
            <a:off x="3851275" y="1484313"/>
            <a:ext cx="4321175" cy="2817812"/>
            <a:chOff x="3851920" y="1484784"/>
            <a:chExt cx="4320480" cy="2817604"/>
          </a:xfrm>
        </p:grpSpPr>
        <p:grpSp>
          <p:nvGrpSpPr>
            <p:cNvPr id="37898" name="Group 20"/>
            <p:cNvGrpSpPr>
              <a:grpSpLocks/>
            </p:cNvGrpSpPr>
            <p:nvPr/>
          </p:nvGrpSpPr>
          <p:grpSpPr bwMode="auto">
            <a:xfrm>
              <a:off x="3851920" y="1484784"/>
              <a:ext cx="4320480" cy="2808312"/>
              <a:chOff x="3851920" y="1484784"/>
              <a:chExt cx="4320480" cy="280831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851920" y="1484784"/>
                <a:ext cx="1080914" cy="1584208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715381" y="1556216"/>
                <a:ext cx="792036" cy="1800092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6732770" y="1700668"/>
                <a:ext cx="215865" cy="2015976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7308939" y="1724478"/>
                <a:ext cx="215865" cy="2208050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7667656" y="1748290"/>
                <a:ext cx="504744" cy="2544574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99" name="Group 28"/>
            <p:cNvGrpSpPr>
              <a:grpSpLocks/>
            </p:cNvGrpSpPr>
            <p:nvPr/>
          </p:nvGrpSpPr>
          <p:grpSpPr bwMode="auto">
            <a:xfrm>
              <a:off x="7668344" y="3933056"/>
              <a:ext cx="432048" cy="369332"/>
              <a:chOff x="7668344" y="3933056"/>
              <a:chExt cx="432048" cy="36933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7740669" y="4076979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4" name="TextBox 23"/>
              <p:cNvSpPr txBox="1">
                <a:spLocks noChangeArrowheads="1"/>
              </p:cNvSpPr>
              <p:nvPr/>
            </p:nvSpPr>
            <p:spPr bwMode="auto">
              <a:xfrm>
                <a:off x="7668344" y="3933056"/>
                <a:ext cx="43204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grpSp>
          <p:nvGrpSpPr>
            <p:cNvPr id="37900" name="Group 27"/>
            <p:cNvGrpSpPr>
              <a:grpSpLocks/>
            </p:cNvGrpSpPr>
            <p:nvPr/>
          </p:nvGrpSpPr>
          <p:grpSpPr bwMode="auto">
            <a:xfrm>
              <a:off x="6372200" y="3429000"/>
              <a:ext cx="432048" cy="369332"/>
              <a:chOff x="6372200" y="3429000"/>
              <a:chExt cx="432048" cy="36933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443892" y="3572192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2" name="TextBox 22"/>
              <p:cNvSpPr txBox="1">
                <a:spLocks noChangeArrowheads="1"/>
              </p:cNvSpPr>
              <p:nvPr/>
            </p:nvSpPr>
            <p:spPr bwMode="auto">
              <a:xfrm>
                <a:off x="6372200" y="3429000"/>
                <a:ext cx="43204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</p:grpSp>
      <p:cxnSp>
        <p:nvCxnSpPr>
          <p:cNvPr id="26" name="Straight Connector 25"/>
          <p:cNvCxnSpPr/>
          <p:nvPr/>
        </p:nvCxnSpPr>
        <p:spPr>
          <a:xfrm>
            <a:off x="2771800" y="2564904"/>
            <a:ext cx="0" cy="2016224"/>
          </a:xfrm>
          <a:prstGeom prst="line">
            <a:avLst/>
          </a:prstGeom>
          <a:ln w="12700" cmpd="sng">
            <a:solidFill>
              <a:srgbClr val="EC00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447" y="4561383"/>
            <a:ext cx="1080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EC00EE"/>
                </a:solidFill>
              </a:rPr>
              <a:t>Today</a:t>
            </a:r>
            <a:endParaRPr lang="en-US" sz="1400" dirty="0">
              <a:solidFill>
                <a:srgbClr val="EC00EE"/>
              </a:solidFill>
            </a:endParaRPr>
          </a:p>
        </p:txBody>
      </p:sp>
      <p:sp>
        <p:nvSpPr>
          <p:cNvPr id="29" name="Diamond 28"/>
          <p:cNvSpPr/>
          <p:nvPr/>
        </p:nvSpPr>
        <p:spPr>
          <a:xfrm>
            <a:off x="7380312" y="3626520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50223" y="3395481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UL’s available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1" name="Diamond 30"/>
          <p:cNvSpPr/>
          <p:nvPr/>
        </p:nvSpPr>
        <p:spPr>
          <a:xfrm>
            <a:off x="6774297" y="3372007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44208" y="3140968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6600"/>
                </a:solidFill>
              </a:rPr>
              <a:t>UR’s available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1916113"/>
            <a:ext cx="216004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LS3</a:t>
            </a:r>
            <a:endParaRPr lang="en-US" dirty="0"/>
          </a:p>
        </p:txBody>
      </p:sp>
      <p:sp>
        <p:nvSpPr>
          <p:cNvPr id="32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21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1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re 1"/>
          <p:cNvSpPr>
            <a:spLocks/>
          </p:cNvSpPr>
          <p:nvPr/>
        </p:nvSpPr>
        <p:spPr bwMode="auto">
          <a:xfrm>
            <a:off x="920750" y="76200"/>
            <a:ext cx="79184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GB" sz="3600">
                <a:solidFill>
                  <a:srgbClr val="0175B8"/>
                </a:solidFill>
              </a:rPr>
              <a:t>Table of contents</a:t>
            </a:r>
          </a:p>
        </p:txBody>
      </p:sp>
      <p:sp>
        <p:nvSpPr>
          <p:cNvPr id="17413" name="Espace réservé du contenu 2"/>
          <p:cNvSpPr>
            <a:spLocks/>
          </p:cNvSpPr>
          <p:nvPr/>
        </p:nvSpPr>
        <p:spPr bwMode="auto">
          <a:xfrm>
            <a:off x="533400" y="981075"/>
            <a:ext cx="8378825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P1/P5, interfaces revisited (IT, D2, DF’s, CC)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P1/P5, QXL </a:t>
            </a:r>
            <a:r>
              <a:rPr lang="en-GB" sz="2800" dirty="0" err="1" smtClean="0">
                <a:solidFill>
                  <a:schemeClr val="bg1">
                    <a:lumMod val="75000"/>
                  </a:schemeClr>
                </a:solidFill>
              </a:rPr>
              <a:t>cryoline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 integrated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P1/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P5, process studies – controls architecture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P4 upgrade</a:t>
            </a:r>
            <a:endParaRPr lang="en-GB" sz="2800" dirty="0">
              <a:solidFill>
                <a:srgbClr val="666666"/>
              </a:solidFill>
            </a:endParaRPr>
          </a:p>
          <a:p>
            <a:pPr marL="342900" indent="-342900" defTabSz="457200" eaLnBrk="1" hangingPunct="1">
              <a:lnSpc>
                <a:spcPct val="140000"/>
              </a:lnSpc>
              <a:spcBef>
                <a:spcPct val="20000"/>
              </a:spcBef>
              <a:buClr>
                <a:srgbClr val="FF8000"/>
              </a:buClr>
              <a:buFont typeface="Wingdings" charset="0"/>
              <a:buChar char="§"/>
            </a:pPr>
            <a:r>
              <a:rPr lang="en-GB" sz="2800" dirty="0" smtClean="0">
                <a:solidFill>
                  <a:srgbClr val="666666"/>
                </a:solidFill>
              </a:rPr>
              <a:t>Summary</a:t>
            </a:r>
            <a:endParaRPr lang="en-GB" sz="2800" dirty="0">
              <a:solidFill>
                <a:srgbClr val="666666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22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4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000" y="846702"/>
            <a:ext cx="7630812" cy="583882"/>
          </a:xfrm>
          <a:prstGeom prst="rect">
            <a:avLst/>
          </a:prstGeom>
          <a:solidFill>
            <a:srgbClr val="FBFF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Upgrade of Helium Refrigerator at LHC Point 4 for HL-LHC – Upper and Lower Cold Boxes</a:t>
            </a:r>
            <a:endParaRPr lang="en-GB" sz="2800" dirty="0"/>
          </a:p>
        </p:txBody>
      </p:sp>
      <p:pic>
        <p:nvPicPr>
          <p:cNvPr id="8" name="Picture 6" descr="20170705_11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154" y="4535391"/>
            <a:ext cx="2340645" cy="175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20170705_1103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96" y="3950384"/>
            <a:ext cx="1756495" cy="234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16977" b="9571"/>
          <a:stretch/>
        </p:blipFill>
        <p:spPr>
          <a:xfrm>
            <a:off x="4572000" y="1513662"/>
            <a:ext cx="2999834" cy="1994336"/>
          </a:xfrm>
          <a:prstGeom prst="rect">
            <a:avLst/>
          </a:prstGeom>
        </p:spPr>
      </p:pic>
      <p:pic>
        <p:nvPicPr>
          <p:cNvPr id="11" name="Picture 10" descr="Screen Shot 2018-09-27 at 16.30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33" y="3103840"/>
            <a:ext cx="3060040" cy="16616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5340" y="1513662"/>
            <a:ext cx="1278004" cy="1775202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5" idx="6"/>
          </p:cNvCxnSpPr>
          <p:nvPr/>
        </p:nvCxnSpPr>
        <p:spPr>
          <a:xfrm>
            <a:off x="3393258" y="4050307"/>
            <a:ext cx="2033155" cy="1315634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7"/>
          </p:cNvCxnSpPr>
          <p:nvPr/>
        </p:nvCxnSpPr>
        <p:spPr>
          <a:xfrm flipV="1">
            <a:off x="3297950" y="2067475"/>
            <a:ext cx="3318734" cy="1548251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742456" y="3435717"/>
            <a:ext cx="650802" cy="1229179"/>
          </a:xfrm>
          <a:prstGeom prst="ellipse">
            <a:avLst/>
          </a:prstGeom>
          <a:noFill/>
          <a:ln w="127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079357" y="3169006"/>
            <a:ext cx="329150" cy="885863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936101" y="2412345"/>
            <a:ext cx="209215" cy="1231692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3257" y="3212976"/>
            <a:ext cx="1542869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Upper CB: </a:t>
            </a:r>
            <a:r>
              <a:rPr lang="en-US" sz="1200" dirty="0">
                <a:solidFill>
                  <a:srgbClr val="000090"/>
                </a:solidFill>
              </a:rPr>
              <a:t>4 TU’s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96921" y="6007982"/>
            <a:ext cx="1406335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Lower CB: 4 TU’s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612000" y="845809"/>
            <a:ext cx="7920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sng" dirty="0">
                <a:solidFill>
                  <a:srgbClr val="800080"/>
                </a:solidFill>
              </a:rPr>
              <a:t>Principle of the capacity upgrade</a:t>
            </a:r>
            <a:r>
              <a:rPr lang="en-US" sz="1600" i="1" dirty="0">
                <a:solidFill>
                  <a:srgbClr val="800080"/>
                </a:solidFill>
              </a:rPr>
              <a:t>: to replace </a:t>
            </a:r>
            <a:r>
              <a:rPr lang="en-US" sz="1600" i="1" dirty="0" smtClean="0">
                <a:solidFill>
                  <a:srgbClr val="800080"/>
                </a:solidFill>
              </a:rPr>
              <a:t>8 turbines </a:t>
            </a:r>
            <a:r>
              <a:rPr lang="en-US" sz="1600" i="1" dirty="0">
                <a:solidFill>
                  <a:srgbClr val="800080"/>
                </a:solidFill>
              </a:rPr>
              <a:t>by new type (more efficient)</a:t>
            </a:r>
          </a:p>
          <a:p>
            <a:r>
              <a:rPr lang="en-US" sz="1600" i="1" dirty="0">
                <a:solidFill>
                  <a:srgbClr val="800080"/>
                </a:solidFill>
              </a:rPr>
              <a:t>This requires exchange of turbine housings &amp; instrumentation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4572000" y="3533621"/>
            <a:ext cx="4392488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72000" y="3861048"/>
            <a:ext cx="4392488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96964" y="3099459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Surface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83731" y="3497309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Shaft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89075" y="3975544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Cavern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/>
          <a:srcRect r="47091"/>
          <a:stretch/>
        </p:blipFill>
        <p:spPr>
          <a:xfrm>
            <a:off x="163260" y="1644813"/>
            <a:ext cx="661333" cy="257817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459905" y="4755914"/>
            <a:ext cx="2143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Cut view of existing cold box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31386" y="2809911"/>
            <a:ext cx="524190" cy="1080394"/>
          </a:xfrm>
          <a:prstGeom prst="ellipse">
            <a:avLst/>
          </a:prstGeom>
          <a:noFill/>
          <a:ln w="95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007778" y="2127790"/>
            <a:ext cx="1401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7F7F7F"/>
                </a:solidFill>
              </a:rPr>
              <a:t>New turbine housings and instrumentation</a:t>
            </a:r>
            <a:endParaRPr lang="en-GB" sz="1000" dirty="0">
              <a:solidFill>
                <a:srgbClr val="7F7F7F"/>
              </a:solidFill>
            </a:endParaRPr>
          </a:p>
        </p:txBody>
      </p:sp>
      <p:cxnSp>
        <p:nvCxnSpPr>
          <p:cNvPr id="42" name="Straight Arrow Connector 41"/>
          <p:cNvCxnSpPr>
            <a:stCxn id="41" idx="6"/>
            <a:endCxn id="12" idx="1"/>
          </p:cNvCxnSpPr>
          <p:nvPr/>
        </p:nvCxnSpPr>
        <p:spPr>
          <a:xfrm flipV="1">
            <a:off x="755576" y="2401263"/>
            <a:ext cx="2219764" cy="948845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0"/>
          <p:cNvSpPr txBox="1">
            <a:spLocks noChangeArrowheads="1"/>
          </p:cNvSpPr>
          <p:nvPr/>
        </p:nvSpPr>
        <p:spPr bwMode="auto">
          <a:xfrm>
            <a:off x="122364" y="5253439"/>
            <a:ext cx="42654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sng" dirty="0" smtClean="0">
                <a:solidFill>
                  <a:srgbClr val="800080"/>
                </a:solidFill>
              </a:rPr>
              <a:t>Spares and repairs</a:t>
            </a:r>
            <a:r>
              <a:rPr lang="en-US" sz="1600" i="1" dirty="0" smtClean="0">
                <a:solidFill>
                  <a:srgbClr val="800080"/>
                </a:solidFill>
              </a:rPr>
              <a:t>: </a:t>
            </a:r>
            <a:r>
              <a:rPr lang="en-US" sz="1600" i="1" dirty="0">
                <a:solidFill>
                  <a:srgbClr val="800080"/>
                </a:solidFill>
              </a:rPr>
              <a:t>to </a:t>
            </a:r>
            <a:r>
              <a:rPr lang="en-US" sz="1600" i="1" dirty="0" smtClean="0">
                <a:solidFill>
                  <a:srgbClr val="800080"/>
                </a:solidFill>
              </a:rPr>
              <a:t>ensure availability as for all helium refrigerators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7914" y="5688127"/>
            <a:ext cx="1667984" cy="5516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71834" y="1505774"/>
            <a:ext cx="1474966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Site works: Q4-2019</a:t>
            </a:r>
          </a:p>
          <a:p>
            <a:pPr algn="ctr"/>
            <a:r>
              <a:rPr lang="en-US" sz="1400" dirty="0" smtClean="0"/>
              <a:t>Commissioning: Q2-2020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 rot="21093270">
            <a:off x="7039647" y="1228557"/>
            <a:ext cx="1428772" cy="369332"/>
          </a:xfrm>
          <a:prstGeom prst="rect">
            <a:avLst/>
          </a:prstGeom>
          <a:solidFill>
            <a:srgbClr val="FDD5B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(FC Dec’18)</a:t>
            </a:r>
          </a:p>
        </p:txBody>
      </p:sp>
      <p:sp>
        <p:nvSpPr>
          <p:cNvPr id="33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23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16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P4 lower cold box, from inner piping to new turbine interface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406315"/>
            <a:ext cx="3168352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Next: work on-site to start end oct’19</a:t>
            </a: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5264376" y="1064115"/>
            <a:ext cx="3628104" cy="2664000"/>
            <a:chOff x="191344" y="2348880"/>
            <a:chExt cx="4221290" cy="309955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062B8F12-B66C-492B-B363-9D39CB5DA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344" y="2348880"/>
              <a:ext cx="4193872" cy="2356557"/>
            </a:xfrm>
            <a:prstGeom prst="rect">
              <a:avLst/>
            </a:prstGeom>
          </p:spPr>
        </p:pic>
        <p:pic>
          <p:nvPicPr>
            <p:cNvPr id="29" name="Picture 2" descr="\\LIKRPSV007\vol2\02_Auftragsabwicklung\01_Kundenprojekte\KANSAI15\4. Engineering\4.3 Coldbox_System\6_Maschinen_Aggregate\TED64\Präsentation\TED64-Layout-05.png">
              <a:extLst>
                <a:ext uri="{FF2B5EF4-FFF2-40B4-BE49-F238E27FC236}">
                  <a16:creationId xmlns:a16="http://schemas.microsoft.com/office/drawing/2014/main" xmlns="" id="{EA604FBB-11A6-467A-B542-FC60515D24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621" y="2564904"/>
              <a:ext cx="2155013" cy="2883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5B52E36B-BDD4-4A52-A5B5-89FB99BF9F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9496" y="3140968"/>
              <a:ext cx="0" cy="647836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D55709B1-FB77-4998-B6FC-4EC0B47B9EA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59496" y="3140968"/>
              <a:ext cx="1152128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82AEF7FA-529D-4C7E-980F-7DCC87F3A8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11624" y="3959506"/>
              <a:ext cx="344630" cy="297164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055F3C1F-50F7-4DD2-99EF-10BC579943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11624" y="3140968"/>
              <a:ext cx="0" cy="1115702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F3808A86-4849-4A5E-9BD3-F29B778EF30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39616" y="4006670"/>
              <a:ext cx="444672" cy="402399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865F1D40-1A5F-4335-9AB6-ECBFE62275D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28060" y="4080038"/>
              <a:ext cx="574764" cy="530107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3771A8B7-468A-4718-AC82-2AD85D3546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6152" y="3212976"/>
              <a:ext cx="0" cy="72008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0BDD7652-504F-4F3B-981B-F33D0CB8A3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269" y="3284984"/>
              <a:ext cx="0" cy="674522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xmlns="" id="{86522DF7-332C-49C9-8958-482224EAE75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6091" y="3284984"/>
              <a:ext cx="1801969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C69BF43D-98F9-417E-8425-0D19051E4CC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615902" y="3204640"/>
              <a:ext cx="23714" cy="120443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F96A3372-CB91-4D30-9357-BFFC1C4D9E2E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H="1">
              <a:off x="1136152" y="3212976"/>
              <a:ext cx="1491607" cy="8603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246BC800-D7B9-4C43-9CFB-E8381B700B0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528060" y="3284985"/>
              <a:ext cx="20273" cy="132516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672" name="Group 28671"/>
          <p:cNvGrpSpPr/>
          <p:nvPr/>
        </p:nvGrpSpPr>
        <p:grpSpPr>
          <a:xfrm>
            <a:off x="6156176" y="3947648"/>
            <a:ext cx="2762560" cy="2289664"/>
            <a:chOff x="6156176" y="3947648"/>
            <a:chExt cx="2762560" cy="2289664"/>
          </a:xfrm>
        </p:grpSpPr>
        <p:pic>
          <p:nvPicPr>
            <p:cNvPr id="43" name="Grafik 1" descr="image001">
              <a:extLst>
                <a:ext uri="{FF2B5EF4-FFF2-40B4-BE49-F238E27FC236}">
                  <a16:creationId xmlns:a16="http://schemas.microsoft.com/office/drawing/2014/main" xmlns="" id="{EE541F45-635E-450B-90AE-8A85D22DA8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5044863"/>
              <a:ext cx="2762560" cy="119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161403" y="3947648"/>
              <a:ext cx="2757333" cy="923330"/>
            </a:xfrm>
            <a:prstGeom prst="rect">
              <a:avLst/>
            </a:prstGeom>
            <a:solidFill>
              <a:srgbClr val="FFFFB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800080"/>
                  </a:solidFill>
                </a:rPr>
                <a:t>Towards modified new inner parts into “old” housing</a:t>
              </a:r>
              <a:endParaRPr lang="en-US" dirty="0">
                <a:solidFill>
                  <a:srgbClr val="800080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7504" y="980728"/>
            <a:ext cx="4932040" cy="4032052"/>
            <a:chOff x="0" y="-26988"/>
            <a:chExt cx="9144000" cy="6467476"/>
          </a:xfrm>
        </p:grpSpPr>
        <p:pic>
          <p:nvPicPr>
            <p:cNvPr id="44" name="Picture 2" descr="Linde_LCB_QURA_internal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6988"/>
              <a:ext cx="9144000" cy="646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Box 3"/>
            <p:cNvSpPr txBox="1">
              <a:spLocks noChangeArrowheads="1"/>
            </p:cNvSpPr>
            <p:nvPr/>
          </p:nvSpPr>
          <p:spPr bwMode="auto">
            <a:xfrm>
              <a:off x="539749" y="115888"/>
              <a:ext cx="2736850" cy="417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 err="1">
                  <a:solidFill>
                    <a:schemeClr val="bg1"/>
                  </a:solidFill>
                </a:rPr>
                <a:t>Linde</a:t>
              </a:r>
              <a:r>
                <a:rPr lang="en-US" sz="2000" dirty="0">
                  <a:solidFill>
                    <a:schemeClr val="bg1"/>
                  </a:solidFill>
                </a:rPr>
                <a:t> 12-18kW Lower Cold-Box</a:t>
              </a:r>
            </a:p>
            <a:p>
              <a:pPr algn="ctr"/>
              <a:r>
                <a:rPr lang="en-US" sz="1800" dirty="0">
                  <a:solidFill>
                    <a:schemeClr val="bg1"/>
                  </a:solidFill>
                </a:rPr>
                <a:t>3D model of internal </a:t>
              </a:r>
              <a:r>
                <a:rPr lang="en-US" sz="1800" dirty="0" smtClean="0">
                  <a:solidFill>
                    <a:schemeClr val="bg1"/>
                  </a:solidFill>
                </a:rPr>
                <a:t>piping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 </a:t>
              </a:r>
              <a:r>
                <a:rPr lang="en-US" sz="1100" i="1" dirty="0">
                  <a:solidFill>
                    <a:schemeClr val="bg1"/>
                  </a:solidFill>
                </a:rPr>
                <a:t>(picture 25 </a:t>
              </a:r>
              <a:r>
                <a:rPr lang="en-US" sz="1100" i="1" dirty="0" err="1">
                  <a:solidFill>
                    <a:schemeClr val="bg1"/>
                  </a:solidFill>
                </a:rPr>
                <a:t>yrs</a:t>
              </a:r>
              <a:r>
                <a:rPr lang="en-US" sz="1100" i="1" dirty="0">
                  <a:solidFill>
                    <a:schemeClr val="bg1"/>
                  </a:solidFill>
                </a:rPr>
                <a:t> ago)</a:t>
              </a:r>
              <a:endParaRPr lang="en-US" sz="1400" i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"/>
            <p:cNvSpPr txBox="1">
              <a:spLocks noChangeArrowheads="1"/>
            </p:cNvSpPr>
            <p:nvPr/>
          </p:nvSpPr>
          <p:spPr bwMode="auto">
            <a:xfrm>
              <a:off x="5723588" y="4221163"/>
              <a:ext cx="1692118" cy="69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FFFFFF"/>
                  </a:solidFill>
                </a:rPr>
                <a:t>Heat exchangers</a:t>
              </a:r>
            </a:p>
          </p:txBody>
        </p:sp>
        <p:sp>
          <p:nvSpPr>
            <p:cNvPr id="47" name="TextBox 10"/>
            <p:cNvSpPr txBox="1">
              <a:spLocks noChangeArrowheads="1"/>
            </p:cNvSpPr>
            <p:nvPr/>
          </p:nvSpPr>
          <p:spPr bwMode="auto">
            <a:xfrm>
              <a:off x="6156324" y="620714"/>
              <a:ext cx="1439862" cy="44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FCFFAB"/>
                  </a:solidFill>
                </a:rPr>
                <a:t>Turbines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735623" y="2803929"/>
              <a:ext cx="1511301" cy="6911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Cryolines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interfaces</a:t>
              </a:r>
            </a:p>
          </p:txBody>
        </p:sp>
        <p:sp>
          <p:nvSpPr>
            <p:cNvPr id="49" name="TextBox 15"/>
            <p:cNvSpPr txBox="1">
              <a:spLocks noChangeArrowheads="1"/>
            </p:cNvSpPr>
            <p:nvPr/>
          </p:nvSpPr>
          <p:spPr bwMode="auto">
            <a:xfrm>
              <a:off x="6443663" y="1916114"/>
              <a:ext cx="1800224" cy="740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 err="1">
                  <a:solidFill>
                    <a:srgbClr val="FCFFAB"/>
                  </a:solidFill>
                </a:rPr>
                <a:t>LHe</a:t>
              </a:r>
              <a:r>
                <a:rPr lang="en-US" sz="1200" dirty="0">
                  <a:solidFill>
                    <a:srgbClr val="FCFFAB"/>
                  </a:solidFill>
                </a:rPr>
                <a:t> phase separator</a:t>
              </a:r>
            </a:p>
          </p:txBody>
        </p: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4283725" y="115888"/>
              <a:ext cx="2879723" cy="44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CCFFCC"/>
                  </a:solidFill>
                </a:rPr>
                <a:t>Valve actuators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149080"/>
            <a:ext cx="2796847" cy="2088232"/>
          </a:xfrm>
          <a:prstGeom prst="rect">
            <a:avLst/>
          </a:prstGeom>
        </p:spPr>
      </p:pic>
      <p:sp>
        <p:nvSpPr>
          <p:cNvPr id="51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24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1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351837" cy="5106988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P1/P5 in 2019: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Final definition of interfaces with superconducting sub-systems</a:t>
            </a:r>
            <a:endParaRPr lang="en-US" sz="20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0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HiLumi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cryoline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(QXL) has been sized and integrated</a:t>
            </a:r>
            <a:endParaRPr lang="en-US" sz="20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Process studies have started, together with management of dynamic heat loads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Instrumentation racks and controls architecture being studied</a:t>
            </a:r>
          </a:p>
          <a:p>
            <a:pPr lvl="1"/>
            <a:endParaRPr lang="en-US" sz="20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20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2020: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Global review of heat loads foreseen to allow freezing requirements and proceed with procurement</a:t>
            </a:r>
          </a:p>
          <a:p>
            <a:pPr eaLnBrk="1" hangingPunct="1"/>
            <a:endParaRPr lang="en-US" sz="20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8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P4 upgrade is well advanced, on track for tests in Q2-2020</a:t>
            </a:r>
            <a:endParaRPr lang="en-US" sz="20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25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6413" y="990600"/>
            <a:ext cx="8458200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Coordination: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Serge Claudet, Rob Van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Weelderen</a:t>
            </a: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Quality, documentation, project management: 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Antonio </a:t>
            </a:r>
            <a:r>
              <a:rPr lang="en-US" sz="1600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Perin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+ Sigrid </a:t>
            </a:r>
            <a:r>
              <a:rPr lang="en-US" sz="1600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Knoops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*</a:t>
            </a:r>
            <a:endParaRPr lang="en-US" sz="1600" dirty="0">
              <a:solidFill>
                <a:srgbClr val="999999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Magnet cooling requirements: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Rob Van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Weelderen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+ </a:t>
            </a:r>
            <a:r>
              <a:rPr lang="en-US" sz="1600" i="1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K. </a:t>
            </a:r>
            <a:r>
              <a:rPr lang="en-US" sz="1600" i="1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Puthran</a:t>
            </a:r>
            <a:endParaRPr lang="en-US" sz="20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Crab cavities cooling requirements: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Krzysztof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Brodzinski</a:t>
            </a:r>
            <a:endParaRPr lang="en-US" sz="16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Heat Load management: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Antonio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Perin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+ </a:t>
            </a:r>
            <a:r>
              <a:rPr lang="en-US" sz="1600" i="1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M. </a:t>
            </a:r>
            <a:r>
              <a:rPr lang="en-US" sz="1600" i="1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Spitoni</a:t>
            </a: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General process overview: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Udo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 Wagner + Vanessa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Gahier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 + Benjamin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Bradu</a:t>
            </a:r>
            <a:endParaRPr lang="en-US" sz="2000" i="1" dirty="0">
              <a:solidFill>
                <a:srgbClr val="FF66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3D models and integration: </a:t>
            </a:r>
            <a:r>
              <a:rPr lang="en-US" sz="1600" dirty="0">
                <a:solidFill>
                  <a:srgbClr val="A6A6A6"/>
                </a:solidFill>
                <a:latin typeface="Arial" charset="0"/>
                <a:ea typeface="ＭＳ Ｐゴシック" charset="0"/>
                <a:cs typeface="ＭＳ Ｐゴシック" charset="0"/>
              </a:rPr>
              <a:t>Jos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Metselaar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(+ designers)</a:t>
            </a:r>
            <a:endParaRPr lang="en-US" sz="2000" i="1" dirty="0">
              <a:solidFill>
                <a:srgbClr val="FF66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Instrumentation &amp; controls: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so far CRG/CE-CI experts</a:t>
            </a: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P4-RF and P1-P5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Refrigeration:</a:t>
            </a:r>
            <a:r>
              <a:rPr lang="en-US" sz="16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Emmanuel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Monneret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 (Sep’17)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err="1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Cryodistribution</a:t>
            </a:r>
            <a:r>
              <a:rPr lang="en-US" sz="18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: </a:t>
            </a:r>
            <a:r>
              <a:rPr lang="en-US" sz="1600" dirty="0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Michele </a:t>
            </a:r>
            <a:r>
              <a:rPr lang="en-US" sz="1600" dirty="0" err="1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Sisti</a:t>
            </a:r>
            <a:r>
              <a:rPr lang="en-US" sz="1600" dirty="0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 (Jun’17)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Cryogenic infrastructure: </a:t>
            </a:r>
            <a:r>
              <a:rPr lang="en-US" sz="1600" dirty="0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Gérard </a:t>
            </a:r>
            <a:r>
              <a:rPr lang="en-US" sz="1600" dirty="0" err="1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Ferlin</a:t>
            </a:r>
            <a:r>
              <a:rPr lang="en-US" sz="1600" dirty="0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 (Jul’19)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endParaRPr lang="en-US" sz="1800" dirty="0">
              <a:solidFill>
                <a:srgbClr val="9C9C9C"/>
              </a:solidFill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9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SPS-BA6: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Refrigeration: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Laurent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Delprat</a:t>
            </a:r>
            <a:endParaRPr lang="en-US" sz="1700" dirty="0">
              <a:solidFill>
                <a:srgbClr val="999999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 err="1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Cryodistribution</a:t>
            </a: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Krzysztof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Brodzinski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+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Hendrie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Derking</a:t>
            </a:r>
            <a:endParaRPr lang="en-US" sz="1700" dirty="0">
              <a:solidFill>
                <a:srgbClr val="4C4C4C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Infrastructure: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Jos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Metselaar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+ O.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Pirotte</a:t>
            </a:r>
            <a:endParaRPr lang="en-US" sz="1700" dirty="0">
              <a:solidFill>
                <a:srgbClr val="999999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200"/>
            <a:ext cx="8532813" cy="762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WP9 organisation and roles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6443663" y="685800"/>
            <a:ext cx="254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rgbClr val="FF8000"/>
                </a:solidFill>
              </a:rPr>
              <a:t>Re</a:t>
            </a:r>
            <a:r>
              <a:rPr lang="en-US" sz="1800" dirty="0">
                <a:solidFill>
                  <a:srgbClr val="FF8000"/>
                </a:solidFill>
              </a:rPr>
              <a:t>-</a:t>
            </a:r>
            <a:r>
              <a:rPr lang="en-US" sz="1800" dirty="0" err="1">
                <a:solidFill>
                  <a:srgbClr val="FF8000"/>
                </a:solidFill>
              </a:rPr>
              <a:t>inforced</a:t>
            </a:r>
            <a:r>
              <a:rPr lang="en-US" sz="1800" dirty="0">
                <a:solidFill>
                  <a:srgbClr val="FF8000"/>
                </a:solidFill>
              </a:rPr>
              <a:t> 2019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 rot="-1030670">
            <a:off x="5476875" y="3448050"/>
            <a:ext cx="36655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>
                <a:solidFill>
                  <a:srgbClr val="800080"/>
                </a:solidFill>
              </a:rPr>
              <a:t>Part time contributors during LS2, but valuable help expected from experienced colleagues</a:t>
            </a:r>
          </a:p>
        </p:txBody>
      </p:sp>
      <p:sp>
        <p:nvSpPr>
          <p:cNvPr id="28679" name="TextBox 9"/>
          <p:cNvSpPr txBox="1">
            <a:spLocks noChangeArrowheads="1"/>
          </p:cNvSpPr>
          <p:nvPr/>
        </p:nvSpPr>
        <p:spPr bwMode="auto">
          <a:xfrm rot="-695209">
            <a:off x="706438" y="5438775"/>
            <a:ext cx="1436687" cy="369888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008000"/>
                </a:solidFill>
              </a:rPr>
              <a:t>Done!</a:t>
            </a:r>
            <a:endParaRPr lang="en-US" sz="1400" i="1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904791">
            <a:off x="1250950" y="5437188"/>
            <a:ext cx="4262438" cy="339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/>
              <a:t>Consolidations: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S. Claudet + Jos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Metselaar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26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0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9"/>
          <p:cNvGrpSpPr>
            <a:grpSpLocks/>
          </p:cNvGrpSpPr>
          <p:nvPr/>
        </p:nvGrpSpPr>
        <p:grpSpPr bwMode="auto">
          <a:xfrm>
            <a:off x="412750" y="1219200"/>
            <a:ext cx="3727450" cy="4324350"/>
            <a:chOff x="412750" y="1219200"/>
            <a:chExt cx="3727450" cy="4324350"/>
          </a:xfrm>
        </p:grpSpPr>
        <p:pic>
          <p:nvPicPr>
            <p:cNvPr id="15371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219200"/>
              <a:ext cx="3727450" cy="432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372" name="Group 8"/>
            <p:cNvGrpSpPr>
              <a:grpSpLocks/>
            </p:cNvGrpSpPr>
            <p:nvPr/>
          </p:nvGrpSpPr>
          <p:grpSpPr bwMode="auto">
            <a:xfrm>
              <a:off x="755576" y="1844824"/>
              <a:ext cx="784009" cy="448330"/>
              <a:chOff x="755576" y="1844824"/>
              <a:chExt cx="784009" cy="448330"/>
            </a:xfrm>
          </p:grpSpPr>
          <p:sp>
            <p:nvSpPr>
              <p:cNvPr id="15373" name="TextBox 1"/>
              <p:cNvSpPr txBox="1">
                <a:spLocks noChangeArrowheads="1"/>
              </p:cNvSpPr>
              <p:nvPr/>
            </p:nvSpPr>
            <p:spPr bwMode="auto">
              <a:xfrm>
                <a:off x="755576" y="1844824"/>
                <a:ext cx="28803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  <p:grpSp>
            <p:nvGrpSpPr>
              <p:cNvPr id="15374" name="Group 3"/>
              <p:cNvGrpSpPr>
                <a:grpSpLocks/>
              </p:cNvGrpSpPr>
              <p:nvPr/>
            </p:nvGrpSpPr>
            <p:grpSpPr bwMode="auto">
              <a:xfrm>
                <a:off x="1197913" y="1905201"/>
                <a:ext cx="341672" cy="387953"/>
                <a:chOff x="1197913" y="1905201"/>
                <a:chExt cx="341672" cy="387953"/>
              </a:xfrm>
            </p:grpSpPr>
            <p:sp>
              <p:nvSpPr>
                <p:cNvPr id="15377" name="Rectangle 2"/>
                <p:cNvSpPr>
                  <a:spLocks noChangeArrowheads="1"/>
                </p:cNvSpPr>
                <p:nvPr/>
              </p:nvSpPr>
              <p:spPr bwMode="auto">
                <a:xfrm rot="-2585642">
                  <a:off x="1197913" y="1905201"/>
                  <a:ext cx="144000" cy="2977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78" name="Rectangle 15"/>
                <p:cNvSpPr>
                  <a:spLocks noChangeArrowheads="1"/>
                </p:cNvSpPr>
                <p:nvPr/>
              </p:nvSpPr>
              <p:spPr bwMode="auto">
                <a:xfrm rot="-2585642">
                  <a:off x="1283447" y="2056427"/>
                  <a:ext cx="256138" cy="2367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" name="Straight Connector 5"/>
              <p:cNvCxnSpPr/>
              <p:nvPr/>
            </p:nvCxnSpPr>
            <p:spPr bwMode="auto">
              <a:xfrm flipV="1">
                <a:off x="1116013" y="1916113"/>
                <a:ext cx="144462" cy="144462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1123950" y="1925638"/>
                <a:ext cx="136525" cy="134937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53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400">
                <a:latin typeface="Arial" charset="0"/>
                <a:ea typeface="ＭＳ Ｐゴシック" charset="0"/>
                <a:cs typeface="ＭＳ Ｐゴシック" charset="0"/>
              </a:rPr>
              <a:t>HL-LHC cryogenic upgrade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4143375" y="1143000"/>
            <a:ext cx="4965700" cy="396240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P1-P5: 2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</a:t>
            </a:r>
            <a:r>
              <a:rPr lang="en-GB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cryoplants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(~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kW @ 4.5 K incl. ~3 kW @ 1.8 K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and 2 x 750m </a:t>
            </a:r>
            <a:r>
              <a:rPr lang="en-GB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-distribution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high-luminosity insertions</a:t>
            </a:r>
          </a:p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P4: upgrade (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 kW @ 4.5 K)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an existing LHC 18 kW @ 4.5K </a:t>
            </a:r>
            <a:r>
              <a:rPr lang="en-GB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cryoplant</a:t>
            </a:r>
            <a:endParaRPr lang="en-GB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SPS-BA6: SRF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test facility with 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beam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primarily for Crab-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Cavities</a:t>
            </a:r>
          </a:p>
        </p:txBody>
      </p:sp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2011363" y="4038600"/>
            <a:ext cx="122237" cy="152400"/>
            <a:chOff x="1267" y="2544"/>
            <a:chExt cx="77" cy="96"/>
          </a:xfrm>
        </p:grpSpPr>
        <p:sp>
          <p:nvSpPr>
            <p:cNvPr id="15368" name="Oval 5"/>
            <p:cNvSpPr>
              <a:spLocks noChangeArrowheads="1"/>
            </p:cNvSpPr>
            <p:nvPr/>
          </p:nvSpPr>
          <p:spPr bwMode="auto">
            <a:xfrm>
              <a:off x="1296" y="2544"/>
              <a:ext cx="48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Line 6"/>
            <p:cNvSpPr>
              <a:spLocks noChangeShapeType="1"/>
            </p:cNvSpPr>
            <p:nvPr/>
          </p:nvSpPr>
          <p:spPr bwMode="auto">
            <a:xfrm flipH="1">
              <a:off x="1271" y="2592"/>
              <a:ext cx="48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Line 7"/>
            <p:cNvSpPr>
              <a:spLocks noChangeShapeType="1"/>
            </p:cNvSpPr>
            <p:nvPr/>
          </p:nvSpPr>
          <p:spPr bwMode="auto">
            <a:xfrm>
              <a:off x="1267" y="2638"/>
              <a:ext cx="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1676400" y="3802063"/>
            <a:ext cx="914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SPS-BA6</a:t>
            </a: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2196157" y="5693246"/>
            <a:ext cx="6264275" cy="400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i="1" dirty="0">
                <a:solidFill>
                  <a:srgbClr val="800080"/>
                </a:solidFill>
              </a:rPr>
              <a:t>Other test facilities related activities not reported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55976" y="3717032"/>
            <a:ext cx="4419724" cy="1826518"/>
            <a:chOff x="4355976" y="3717032"/>
            <a:chExt cx="4419724" cy="1826518"/>
          </a:xfrm>
        </p:grpSpPr>
        <p:sp>
          <p:nvSpPr>
            <p:cNvPr id="8" name="Rectangle 7"/>
            <p:cNvSpPr/>
            <p:nvPr/>
          </p:nvSpPr>
          <p:spPr>
            <a:xfrm>
              <a:off x="4355976" y="3717032"/>
              <a:ext cx="4419724" cy="18265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499992" y="3717032"/>
              <a:ext cx="4275708" cy="1710939"/>
              <a:chOff x="4499992" y="3717032"/>
              <a:chExt cx="4275708" cy="1710939"/>
            </a:xfrm>
          </p:grpSpPr>
          <p:pic>
            <p:nvPicPr>
              <p:cNvPr id="2" name="Picture 1" descr="Screen Shot 2019-10-13 at 19.24.57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4764" y="4038600"/>
                <a:ext cx="3987676" cy="1389371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499992" y="3717032"/>
                <a:ext cx="42757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800080"/>
                    </a:solidFill>
                  </a:rPr>
                  <a:t>P1/P5: Provide adequate cooling for this</a:t>
                </a:r>
                <a:endParaRPr lang="en-US" dirty="0">
                  <a:solidFill>
                    <a:srgbClr val="800080"/>
                  </a:solidFill>
                </a:endParaRPr>
              </a:p>
            </p:txBody>
          </p:sp>
        </p:grpSp>
      </p:grpSp>
      <p:sp>
        <p:nvSpPr>
          <p:cNvPr id="2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3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8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7376" y="59678"/>
            <a:ext cx="7920000" cy="720000"/>
          </a:xfrm>
        </p:spPr>
        <p:txBody>
          <a:bodyPr/>
          <a:lstStyle/>
          <a:p>
            <a:r>
              <a:rPr lang="en-US" dirty="0" smtClean="0"/>
              <a:t>Heat loads mechanisms - Cross Section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04" y="779678"/>
            <a:ext cx="7668344" cy="5409196"/>
          </a:xfrm>
          <a:prstGeom prst="rect">
            <a:avLst/>
          </a:prstGeom>
        </p:spPr>
      </p:pic>
      <p:sp>
        <p:nvSpPr>
          <p:cNvPr id="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4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92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347" y="945024"/>
            <a:ext cx="3605085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transfer measurements in Nb3Sn stacks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50" y="1202865"/>
            <a:ext cx="3568542" cy="237015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339752" y="1941643"/>
            <a:ext cx="1616540" cy="1631373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915" y="3577373"/>
            <a:ext cx="3605085" cy="270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88224" y="2555612"/>
            <a:ext cx="2026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Inter layer DT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60058"/>
            <a:ext cx="3312368" cy="22772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536" y="3767162"/>
            <a:ext cx="4459811" cy="369332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800080"/>
                </a:solidFill>
              </a:rPr>
              <a:t>Characterisation</a:t>
            </a:r>
            <a:r>
              <a:rPr lang="en-US" dirty="0" smtClean="0">
                <a:solidFill>
                  <a:srgbClr val="800080"/>
                </a:solidFill>
              </a:rPr>
              <a:t> of material properties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7920" y="4797152"/>
            <a:ext cx="2026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Porosity to He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5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21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Beam-Screen thermal </a:t>
            </a:r>
            <a:r>
              <a:rPr lang="en-US" dirty="0" err="1" smtClean="0"/>
              <a:t>behaviour</a:t>
            </a:r>
            <a:endParaRPr lang="en-US" dirty="0"/>
          </a:p>
        </p:txBody>
      </p:sp>
      <p:pic>
        <p:nvPicPr>
          <p:cNvPr id="6" name="Picture 5" descr="Screen Shot 2018-11-22 at 18.09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74051"/>
            <a:ext cx="7920440" cy="52632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76470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660066"/>
                </a:solidFill>
              </a:rPr>
              <a:t>2+ years of elementary and complete tests done at </a:t>
            </a:r>
            <a:r>
              <a:rPr lang="en-US" i="1" dirty="0" err="1" smtClean="0">
                <a:solidFill>
                  <a:srgbClr val="660066"/>
                </a:solidFill>
              </a:rPr>
              <a:t>cryolab</a:t>
            </a:r>
            <a:r>
              <a:rPr lang="en-US" i="1" dirty="0" smtClean="0">
                <a:solidFill>
                  <a:srgbClr val="660066"/>
                </a:solidFill>
              </a:rPr>
              <a:t>, now completed</a:t>
            </a:r>
            <a:endParaRPr lang="en-US" i="1" dirty="0">
              <a:solidFill>
                <a:srgbClr val="660066"/>
              </a:solidFill>
            </a:endParaRPr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6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3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59678"/>
            <a:ext cx="8435240" cy="720000"/>
          </a:xfrm>
        </p:spPr>
        <p:txBody>
          <a:bodyPr/>
          <a:lstStyle/>
          <a:p>
            <a:r>
              <a:rPr lang="en-US" dirty="0" smtClean="0"/>
              <a:t>Revised Process &amp; Flow diagram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3" t="13182" r="9050" b="24339"/>
          <a:stretch/>
        </p:blipFill>
        <p:spPr>
          <a:xfrm>
            <a:off x="650996" y="836712"/>
            <a:ext cx="7759933" cy="4199527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1691680" y="2078840"/>
            <a:ext cx="6773249" cy="3397046"/>
            <a:chOff x="1691680" y="2078840"/>
            <a:chExt cx="6773249" cy="3397046"/>
          </a:xfrm>
        </p:grpSpPr>
        <p:sp>
          <p:nvSpPr>
            <p:cNvPr id="48" name="TextBox 47"/>
            <p:cNvSpPr txBox="1"/>
            <p:nvPr/>
          </p:nvSpPr>
          <p:spPr>
            <a:xfrm>
              <a:off x="1691680" y="5168109"/>
              <a:ext cx="6622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1) The electrical heater could be moved to a lower radiation area </a:t>
              </a:r>
              <a:r>
                <a:rPr lang="en-US" sz="1400" dirty="0" smtClean="0">
                  <a:sym typeface="Wingdings" panose="05000000000000000000" pitchFamily="2" charset="2"/>
                </a:rPr>
                <a:t> </a:t>
              </a:r>
              <a:r>
                <a:rPr lang="en-US" sz="1400" b="1" i="1" dirty="0" smtClean="0">
                  <a:sym typeface="Wingdings" panose="05000000000000000000" pitchFamily="2" charset="2"/>
                </a:rPr>
                <a:t>main reason</a:t>
              </a:r>
              <a:endParaRPr lang="en-US" sz="1400" b="1" i="1" dirty="0" smtClean="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6284114" y="2078840"/>
              <a:ext cx="2180815" cy="2907168"/>
              <a:chOff x="6284114" y="2078840"/>
              <a:chExt cx="2180815" cy="2907168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7832114" y="4697976"/>
                <a:ext cx="287592" cy="288032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284114" y="2132856"/>
                <a:ext cx="179800" cy="180000"/>
              </a:xfrm>
              <a:prstGeom prst="roundRect">
                <a:avLst/>
              </a:prstGeom>
              <a:noFill/>
              <a:ln w="28575">
                <a:solidFill>
                  <a:srgbClr val="00B05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dirty="0"/>
              </a:p>
            </p:txBody>
          </p:sp>
          <p:cxnSp>
            <p:nvCxnSpPr>
              <p:cNvPr id="16" name="Elbow Connector 15"/>
              <p:cNvCxnSpPr>
                <a:stCxn id="23" idx="3"/>
                <a:endCxn id="25" idx="3"/>
              </p:cNvCxnSpPr>
              <p:nvPr/>
            </p:nvCxnSpPr>
            <p:spPr>
              <a:xfrm flipH="1" flipV="1">
                <a:off x="6463914" y="2222856"/>
                <a:ext cx="1655792" cy="2619136"/>
              </a:xfrm>
              <a:prstGeom prst="bentConnector3">
                <a:avLst>
                  <a:gd name="adj1" fmla="val -28081"/>
                </a:avLst>
              </a:prstGeom>
              <a:ln w="28575">
                <a:gradFill>
                  <a:gsLst>
                    <a:gs pos="0">
                      <a:srgbClr val="FF0000"/>
                    </a:gs>
                    <a:gs pos="100000">
                      <a:srgbClr val="00B050"/>
                    </a:gs>
                  </a:gsLst>
                  <a:lin ang="5400000" scaled="1"/>
                </a:gra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6732240" y="2078840"/>
                <a:ext cx="1732689" cy="27164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tx1"/>
                    </a:solidFill>
                  </a:rPr>
                  <a:t>Lower radiation region</a:t>
                </a:r>
                <a:endParaRPr lang="en-GB" sz="1200" i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694142" y="1614199"/>
            <a:ext cx="7047122" cy="4274370"/>
            <a:chOff x="1694142" y="1614199"/>
            <a:chExt cx="7047122" cy="4274370"/>
          </a:xfrm>
        </p:grpSpPr>
        <p:sp>
          <p:nvSpPr>
            <p:cNvPr id="56" name="TextBox 55"/>
            <p:cNvSpPr txBox="1"/>
            <p:nvPr/>
          </p:nvSpPr>
          <p:spPr>
            <a:xfrm>
              <a:off x="1694142" y="5580792"/>
              <a:ext cx="70471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2) Separate supplies allow separate CV at inlet </a:t>
              </a:r>
              <a:r>
                <a:rPr lang="en-US" sz="1400" dirty="0" smtClean="0">
                  <a:sym typeface="Wingdings" panose="05000000000000000000" pitchFamily="2" charset="2"/>
                </a:rPr>
                <a:t>for better flow control  </a:t>
              </a:r>
              <a:r>
                <a:rPr lang="en-US" sz="1400" i="1" dirty="0" smtClean="0">
                  <a:sym typeface="Wingdings" panose="05000000000000000000" pitchFamily="2" charset="2"/>
                </a:rPr>
                <a:t>positive effect </a:t>
              </a:r>
              <a:endParaRPr lang="en-US" sz="1400" i="1" dirty="0" smtClean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6140318" y="1614199"/>
              <a:ext cx="2061773" cy="405999"/>
              <a:chOff x="6140318" y="1614199"/>
              <a:chExt cx="2061773" cy="405999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6140318" y="1789200"/>
                <a:ext cx="323596" cy="230998"/>
              </a:xfrm>
              <a:prstGeom prst="round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995077" y="1614199"/>
                <a:ext cx="1207014" cy="27164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tx1"/>
                    </a:solidFill>
                  </a:rPr>
                  <a:t>Splitting valves</a:t>
                </a:r>
                <a:endParaRPr lang="en-GB" sz="1200" i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7" name="Elbow Connector 36"/>
              <p:cNvCxnSpPr>
                <a:stCxn id="21" idx="1"/>
                <a:endCxn id="26" idx="3"/>
              </p:cNvCxnSpPr>
              <p:nvPr/>
            </p:nvCxnSpPr>
            <p:spPr>
              <a:xfrm rot="10800000" flipV="1">
                <a:off x="6463915" y="1750023"/>
                <a:ext cx="531163" cy="154676"/>
              </a:xfrm>
              <a:prstGeom prst="bentConnector3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Rectangle 65"/>
          <p:cNvSpPr/>
          <p:nvPr/>
        </p:nvSpPr>
        <p:spPr>
          <a:xfrm>
            <a:off x="323528" y="5240117"/>
            <a:ext cx="1224136" cy="493139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Reasons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7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12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/>
              </a:rPr>
              <a:t>IT+D1: LD’ lines for transients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86756" y="3211356"/>
            <a:ext cx="1487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Horizontal reference</a:t>
            </a:r>
            <a:endParaRPr lang="en-GB" sz="105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3405856"/>
            <a:ext cx="8686800" cy="0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28600" y="680462"/>
            <a:ext cx="8802514" cy="2544962"/>
            <a:chOff x="228600" y="680462"/>
            <a:chExt cx="8802514" cy="2544962"/>
          </a:xfrm>
        </p:grpSpPr>
        <p:grpSp>
          <p:nvGrpSpPr>
            <p:cNvPr id="3" name="Group 2"/>
            <p:cNvGrpSpPr/>
            <p:nvPr/>
          </p:nvGrpSpPr>
          <p:grpSpPr>
            <a:xfrm rot="-180000">
              <a:off x="228600" y="1642106"/>
              <a:ext cx="8686800" cy="1537487"/>
              <a:chOff x="228600" y="1642106"/>
              <a:chExt cx="8686800" cy="15374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8600" y="1642106"/>
                <a:ext cx="8686800" cy="1537487"/>
              </a:xfrm>
              <a:prstGeom prst="rect">
                <a:avLst/>
              </a:prstGeom>
            </p:spPr>
          </p:pic>
          <p:grpSp>
            <p:nvGrpSpPr>
              <p:cNvPr id="15" name="Group 14"/>
              <p:cNvGrpSpPr/>
              <p:nvPr/>
            </p:nvGrpSpPr>
            <p:grpSpPr>
              <a:xfrm>
                <a:off x="635943" y="1657946"/>
                <a:ext cx="3559820" cy="976585"/>
                <a:chOff x="635943" y="1657946"/>
                <a:chExt cx="3559820" cy="976585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9502" y="1657946"/>
                  <a:ext cx="0" cy="288032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790452" y="1938264"/>
                  <a:ext cx="2386261" cy="2455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4176713" y="1922165"/>
                  <a:ext cx="0" cy="69093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4014987" y="2613099"/>
                  <a:ext cx="180776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654993" y="1661433"/>
                  <a:ext cx="0" cy="973098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54993" y="2617861"/>
                  <a:ext cx="222597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635943" y="2097161"/>
                  <a:ext cx="222597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 flipV="1">
                  <a:off x="4038600" y="2098675"/>
                  <a:ext cx="157163" cy="7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883119" y="1657776"/>
                <a:ext cx="3557109" cy="973098"/>
                <a:chOff x="4883119" y="1657776"/>
                <a:chExt cx="3557109" cy="973098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382258" y="1657776"/>
                  <a:ext cx="0" cy="298833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4883119" y="1941751"/>
                  <a:ext cx="2515808" cy="2455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H="1" flipV="1">
                  <a:off x="4903127" y="1932796"/>
                  <a:ext cx="0" cy="69093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883119" y="2614205"/>
                  <a:ext cx="246028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 flipV="1">
                  <a:off x="8436754" y="1657776"/>
                  <a:ext cx="0" cy="973098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8268222" y="2611823"/>
                  <a:ext cx="172006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883119" y="2098749"/>
                  <a:ext cx="238308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8286750" y="2097161"/>
                  <a:ext cx="153478" cy="151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" name="TextBox 9"/>
            <p:cNvSpPr txBox="1"/>
            <p:nvPr/>
          </p:nvSpPr>
          <p:spPr>
            <a:xfrm>
              <a:off x="4287210" y="1340768"/>
              <a:ext cx="5959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P1</a:t>
              </a:r>
              <a:endParaRPr lang="en-GB" sz="24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25124" y="3009400"/>
              <a:ext cx="720080" cy="216024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3946021" y="2217040"/>
              <a:ext cx="686573" cy="221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45720" tIns="18288" rIns="9144" bIns="18288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OUTLET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979170" y="2001765"/>
              <a:ext cx="288032" cy="211222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055750" y="1981029"/>
              <a:ext cx="686573" cy="221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45720" tIns="18288" rIns="9144" bIns="18288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OUTLET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172400" y="1777618"/>
              <a:ext cx="350449" cy="211222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73258" y="680462"/>
              <a:ext cx="8557856" cy="1300567"/>
              <a:chOff x="473258" y="680462"/>
              <a:chExt cx="8557856" cy="1300567"/>
            </a:xfrm>
          </p:grpSpPr>
          <p:pic>
            <p:nvPicPr>
              <p:cNvPr id="97" name="Picture 96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31609"/>
              <a:stretch/>
            </p:blipFill>
            <p:spPr>
              <a:xfrm>
                <a:off x="1632119" y="1138366"/>
                <a:ext cx="710801" cy="798374"/>
              </a:xfrm>
              <a:prstGeom prst="rect">
                <a:avLst/>
              </a:prstGeom>
            </p:spPr>
          </p:pic>
          <p:sp>
            <p:nvSpPr>
              <p:cNvPr id="102" name="Down Arrow 101"/>
              <p:cNvSpPr/>
              <p:nvPr/>
            </p:nvSpPr>
            <p:spPr>
              <a:xfrm flipV="1">
                <a:off x="2351779" y="1424028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6093047" y="853822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Emptying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Quench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074"/>
              <a:stretch/>
            </p:blipFill>
            <p:spPr>
              <a:xfrm>
                <a:off x="473258" y="1185501"/>
                <a:ext cx="707064" cy="795528"/>
              </a:xfrm>
              <a:prstGeom prst="rect">
                <a:avLst/>
              </a:prstGeom>
            </p:spPr>
          </p:pic>
          <p:sp>
            <p:nvSpPr>
              <p:cNvPr id="109" name="Down Arrow 108"/>
              <p:cNvSpPr/>
              <p:nvPr/>
            </p:nvSpPr>
            <p:spPr>
              <a:xfrm>
                <a:off x="543004" y="814911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Down Arrow 109"/>
              <p:cNvSpPr/>
              <p:nvPr/>
            </p:nvSpPr>
            <p:spPr>
              <a:xfrm flipV="1">
                <a:off x="1178339" y="1474643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607332" y="680462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Cool-down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(Re)Filling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0257" y="1126085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Emptying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Quench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pic>
            <p:nvPicPr>
              <p:cNvPr id="113" name="Picture 11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074"/>
              <a:stretch/>
            </p:blipFill>
            <p:spPr>
              <a:xfrm>
                <a:off x="8245569" y="777791"/>
                <a:ext cx="707064" cy="795528"/>
              </a:xfrm>
              <a:prstGeom prst="rect">
                <a:avLst/>
              </a:prstGeom>
            </p:spPr>
          </p:pic>
          <p:sp>
            <p:nvSpPr>
              <p:cNvPr id="101" name="Down Arrow 100"/>
              <p:cNvSpPr/>
              <p:nvPr/>
            </p:nvSpPr>
            <p:spPr>
              <a:xfrm flipV="1">
                <a:off x="8861452" y="773225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0902" y="814911"/>
                <a:ext cx="743061" cy="822960"/>
              </a:xfrm>
              <a:prstGeom prst="rect">
                <a:avLst/>
              </a:prstGeom>
            </p:spPr>
          </p:pic>
          <p:sp>
            <p:nvSpPr>
              <p:cNvPr id="107" name="Down Arrow 106"/>
              <p:cNvSpPr/>
              <p:nvPr/>
            </p:nvSpPr>
            <p:spPr>
              <a:xfrm>
                <a:off x="7552295" y="1117468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7477551" y="767759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Cool-down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(Re)Filling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5" name="Down Arrow 104"/>
              <p:cNvSpPr/>
              <p:nvPr/>
            </p:nvSpPr>
            <p:spPr>
              <a:xfrm flipV="1">
                <a:off x="6635033" y="1076380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8161530" y="763378"/>
                <a:ext cx="461026" cy="657143"/>
              </a:xfrm>
              <a:prstGeom prst="rect">
                <a:avLst/>
              </a:prstGeom>
              <a:solidFill>
                <a:schemeClr val="bg1">
                  <a:lumMod val="50000"/>
                  <a:alpha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612510" y="1123692"/>
                <a:ext cx="396179" cy="657143"/>
              </a:xfrm>
              <a:prstGeom prst="rect">
                <a:avLst/>
              </a:prstGeom>
              <a:solidFill>
                <a:schemeClr val="bg1">
                  <a:lumMod val="50000"/>
                  <a:alpha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32616" y="3402140"/>
            <a:ext cx="8947571" cy="2763164"/>
            <a:chOff x="132616" y="3402140"/>
            <a:chExt cx="8947571" cy="2763164"/>
          </a:xfrm>
        </p:grpSpPr>
        <p:grpSp>
          <p:nvGrpSpPr>
            <p:cNvPr id="33" name="Group 32"/>
            <p:cNvGrpSpPr/>
            <p:nvPr/>
          </p:nvGrpSpPr>
          <p:grpSpPr>
            <a:xfrm rot="180000">
              <a:off x="228600" y="4323200"/>
              <a:ext cx="8686800" cy="1577977"/>
              <a:chOff x="228600" y="3929044"/>
              <a:chExt cx="8686800" cy="157797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8600" y="3929044"/>
                <a:ext cx="8686800" cy="1577977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694426" y="3970743"/>
                <a:ext cx="3570393" cy="976585"/>
                <a:chOff x="694426" y="3970743"/>
                <a:chExt cx="3570393" cy="976585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765591" y="3970743"/>
                  <a:ext cx="0" cy="288032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1746541" y="4251061"/>
                  <a:ext cx="2518278" cy="2455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V="1">
                  <a:off x="4247102" y="4249249"/>
                  <a:ext cx="0" cy="69093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H="1" flipV="1">
                  <a:off x="4013938" y="4930659"/>
                  <a:ext cx="250881" cy="91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711095" y="3974230"/>
                  <a:ext cx="0" cy="973098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694426" y="4928277"/>
                  <a:ext cx="182393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4050226" y="4417360"/>
                  <a:ext cx="196876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694426" y="4421212"/>
                  <a:ext cx="160035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4967296" y="3967236"/>
                <a:ext cx="3543292" cy="975479"/>
                <a:chOff x="4967296" y="3967236"/>
                <a:chExt cx="3543292" cy="975479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7335434" y="3972501"/>
                  <a:ext cx="0" cy="298833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 flipV="1">
                  <a:off x="4967296" y="4251061"/>
                  <a:ext cx="2384808" cy="5415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 flipV="1">
                  <a:off x="4985012" y="4251781"/>
                  <a:ext cx="0" cy="690934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V="1">
                  <a:off x="4967296" y="4928428"/>
                  <a:ext cx="165910" cy="76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 flipV="1">
                  <a:off x="8497208" y="3967236"/>
                  <a:ext cx="0" cy="973098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H="1" flipV="1">
                  <a:off x="8268911" y="4928427"/>
                  <a:ext cx="241677" cy="761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4967296" y="4412477"/>
                  <a:ext cx="137044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8279342" y="4412477"/>
                  <a:ext cx="217866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" name="Group 33"/>
            <p:cNvGrpSpPr/>
            <p:nvPr/>
          </p:nvGrpSpPr>
          <p:grpSpPr>
            <a:xfrm>
              <a:off x="132616" y="4077072"/>
              <a:ext cx="8782784" cy="2088232"/>
              <a:chOff x="132616" y="3682916"/>
              <a:chExt cx="8782784" cy="2088232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32616" y="5517232"/>
                <a:ext cx="148705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Horizontal reference</a:t>
                </a:r>
                <a:endParaRPr lang="en-GB" sz="1050" dirty="0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28600" y="5719288"/>
                <a:ext cx="868680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336131" y="3682916"/>
                <a:ext cx="5959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P5</a:t>
                </a:r>
                <a:endParaRPr lang="en-GB" sz="2400" dirty="0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26937" y="5424874"/>
                <a:ext cx="648072" cy="216024"/>
              </a:xfrm>
              <a:prstGeom prst="rect">
                <a:avLst/>
              </a:prstGeom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143769" y="3402140"/>
              <a:ext cx="8936418" cy="1764480"/>
              <a:chOff x="143769" y="3402140"/>
              <a:chExt cx="8936418" cy="1764480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62949" y="4520432"/>
                <a:ext cx="4956218" cy="646188"/>
                <a:chOff x="362949" y="4126276"/>
                <a:chExt cx="4956218" cy="646188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362949" y="4359773"/>
                  <a:ext cx="686573" cy="2215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45720" tIns="18288" rIns="9144" bIns="18288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C00000"/>
                      </a:solidFill>
                    </a:rPr>
                    <a:t>OUTLET</a:t>
                  </a:r>
                  <a:endParaRPr lang="en-GB" sz="1200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656158" y="4126276"/>
                  <a:ext cx="315442" cy="211222"/>
                </a:xfrm>
                <a:prstGeom prst="ellipse">
                  <a:avLst/>
                </a:prstGeom>
                <a:noFill/>
                <a:ln w="19050"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632594" y="4550865"/>
                  <a:ext cx="686573" cy="2215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45720" tIns="18288" rIns="9144" bIns="18288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C00000"/>
                      </a:solidFill>
                    </a:rPr>
                    <a:t>OUTLET</a:t>
                  </a:r>
                  <a:endParaRPr lang="en-GB" sz="1200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4921765" y="4338991"/>
                  <a:ext cx="292210" cy="211222"/>
                </a:xfrm>
                <a:prstGeom prst="ellipse">
                  <a:avLst/>
                </a:prstGeom>
                <a:noFill/>
                <a:ln w="19050"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121" name="Picture 12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31609"/>
              <a:stretch/>
            </p:blipFill>
            <p:spPr>
              <a:xfrm>
                <a:off x="1645964" y="3550426"/>
                <a:ext cx="710801" cy="798374"/>
              </a:xfrm>
              <a:prstGeom prst="rect">
                <a:avLst/>
              </a:prstGeom>
            </p:spPr>
          </p:pic>
          <p:sp>
            <p:nvSpPr>
              <p:cNvPr id="122" name="Down Arrow 121"/>
              <p:cNvSpPr/>
              <p:nvPr/>
            </p:nvSpPr>
            <p:spPr>
              <a:xfrm flipV="1">
                <a:off x="2358620" y="3855276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4" name="Down Arrow 123"/>
              <p:cNvSpPr/>
              <p:nvPr/>
            </p:nvSpPr>
            <p:spPr>
              <a:xfrm>
                <a:off x="1594443" y="3901213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995231" y="3658291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Cool-down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(Re)Filling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503351" y="3842957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Emptying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Quench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9" name="Down Arrow 128"/>
              <p:cNvSpPr/>
              <p:nvPr/>
            </p:nvSpPr>
            <p:spPr>
              <a:xfrm flipV="1">
                <a:off x="6650270" y="4104006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8232499" y="3402140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Emptying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Quench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7674525" y="4022401"/>
                <a:ext cx="744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Cool-down</a:t>
                </a:r>
              </a:p>
              <a:p>
                <a:r>
                  <a:rPr lang="en-US" sz="900" i="1" dirty="0" smtClean="0">
                    <a:solidFill>
                      <a:srgbClr val="0000FF"/>
                    </a:solidFill>
                  </a:rPr>
                  <a:t>(Re)Filling</a:t>
                </a:r>
                <a:endParaRPr lang="en-GB" sz="900" i="1" dirty="0">
                  <a:solidFill>
                    <a:srgbClr val="0000FF"/>
                  </a:solidFill>
                </a:endParaRPr>
              </a:p>
            </p:txBody>
          </p:sp>
          <p:pic>
            <p:nvPicPr>
              <p:cNvPr id="133" name="Picture 13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074"/>
              <a:stretch/>
            </p:blipFill>
            <p:spPr>
              <a:xfrm>
                <a:off x="8373123" y="3927770"/>
                <a:ext cx="707064" cy="795528"/>
              </a:xfrm>
              <a:prstGeom prst="rect">
                <a:avLst/>
              </a:prstGeom>
            </p:spPr>
          </p:pic>
          <p:sp>
            <p:nvSpPr>
              <p:cNvPr id="134" name="Down Arrow 133"/>
              <p:cNvSpPr/>
              <p:nvPr/>
            </p:nvSpPr>
            <p:spPr>
              <a:xfrm flipV="1">
                <a:off x="8792914" y="3547764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Down Arrow 130"/>
              <p:cNvSpPr/>
              <p:nvPr/>
            </p:nvSpPr>
            <p:spPr>
              <a:xfrm>
                <a:off x="8302197" y="4164929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247"/>
              <a:stretch/>
            </p:blipFill>
            <p:spPr>
              <a:xfrm>
                <a:off x="196817" y="3476704"/>
                <a:ext cx="754380" cy="812243"/>
              </a:xfrm>
              <a:prstGeom prst="rect">
                <a:avLst/>
              </a:prstGeom>
            </p:spPr>
          </p:pic>
          <p:sp>
            <p:nvSpPr>
              <p:cNvPr id="125" name="Down Arrow 124"/>
              <p:cNvSpPr/>
              <p:nvPr/>
            </p:nvSpPr>
            <p:spPr>
              <a:xfrm flipV="1">
                <a:off x="143769" y="3518348"/>
                <a:ext cx="169662" cy="335062"/>
              </a:xfrm>
              <a:prstGeom prst="downArrow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19932" y="3799056"/>
                <a:ext cx="743061" cy="822960"/>
              </a:xfrm>
              <a:prstGeom prst="rect">
                <a:avLst/>
              </a:prstGeom>
            </p:spPr>
          </p:pic>
          <p:sp>
            <p:nvSpPr>
              <p:cNvPr id="94" name="Rectangle 93"/>
              <p:cNvSpPr/>
              <p:nvPr/>
            </p:nvSpPr>
            <p:spPr>
              <a:xfrm>
                <a:off x="581653" y="3450861"/>
                <a:ext cx="396179" cy="657143"/>
              </a:xfrm>
              <a:prstGeom prst="rect">
                <a:avLst/>
              </a:prstGeom>
              <a:solidFill>
                <a:schemeClr val="bg1">
                  <a:lumMod val="50000"/>
                  <a:alpha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7194477" y="3767034"/>
                <a:ext cx="396179" cy="657143"/>
              </a:xfrm>
              <a:prstGeom prst="rect">
                <a:avLst/>
              </a:prstGeom>
              <a:solidFill>
                <a:schemeClr val="bg1">
                  <a:lumMod val="50000"/>
                  <a:alpha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36" name="Picture 35" descr="Screen Shot 2019-10-13 at 19.06.4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5" y="3501008"/>
            <a:ext cx="4400209" cy="2326846"/>
          </a:xfrm>
          <a:prstGeom prst="rect">
            <a:avLst/>
          </a:prstGeom>
        </p:spPr>
      </p:pic>
      <p:sp>
        <p:nvSpPr>
          <p:cNvPr id="38" name="Down Arrow 37"/>
          <p:cNvSpPr/>
          <p:nvPr/>
        </p:nvSpPr>
        <p:spPr>
          <a:xfrm>
            <a:off x="2915816" y="3244857"/>
            <a:ext cx="216024" cy="256151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0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8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528282" y="3518348"/>
            <a:ext cx="963598" cy="2300682"/>
          </a:xfrm>
          <a:prstGeom prst="rect">
            <a:avLst/>
          </a:prstGeom>
          <a:noFill/>
          <a:ln w="19050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>
            <a:normAutofit/>
          </a:bodyPr>
          <a:lstStyle/>
          <a:p>
            <a:r>
              <a:rPr lang="en-US" dirty="0" smtClean="0"/>
              <a:t>D2 heat exchanger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11192" y="549275"/>
            <a:ext cx="81375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i="1" dirty="0" smtClean="0">
                <a:solidFill>
                  <a:srgbClr val="800080"/>
                </a:solidFill>
              </a:rPr>
              <a:t>Studies, procurement and validations tests under collaboration </a:t>
            </a:r>
            <a:r>
              <a:rPr lang="en-US" sz="2000" i="1" dirty="0">
                <a:solidFill>
                  <a:srgbClr val="800080"/>
                </a:solidFill>
              </a:rPr>
              <a:t>with CEA-SBT </a:t>
            </a:r>
            <a:r>
              <a:rPr lang="en-US" sz="2000" i="1" dirty="0" smtClean="0">
                <a:solidFill>
                  <a:srgbClr val="800080"/>
                </a:solidFill>
              </a:rPr>
              <a:t>Grenoble</a:t>
            </a:r>
            <a:endParaRPr lang="en-US" sz="2000" i="1" dirty="0">
              <a:solidFill>
                <a:srgbClr val="800080"/>
              </a:solidFill>
            </a:endParaRPr>
          </a:p>
        </p:txBody>
      </p:sp>
      <p:pic>
        <p:nvPicPr>
          <p:cNvPr id="24" name="Picture 23" descr="image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85" y="3603352"/>
            <a:ext cx="1665583" cy="1127064"/>
          </a:xfrm>
          <a:prstGeom prst="rect">
            <a:avLst/>
          </a:prstGeom>
        </p:spPr>
      </p:pic>
      <p:pic>
        <p:nvPicPr>
          <p:cNvPr id="26" name="Picture 25" descr="image0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64" y="4796911"/>
            <a:ext cx="1909012" cy="1440401"/>
          </a:xfrm>
          <a:prstGeom prst="rect">
            <a:avLst/>
          </a:prstGeom>
        </p:spPr>
      </p:pic>
      <p:pic>
        <p:nvPicPr>
          <p:cNvPr id="7" name="Picture 6" descr="20190709_16272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23619"/>
            <a:ext cx="4099774" cy="2306123"/>
          </a:xfrm>
          <a:prstGeom prst="rect">
            <a:avLst/>
          </a:prstGeom>
        </p:spPr>
      </p:pic>
      <p:pic>
        <p:nvPicPr>
          <p:cNvPr id="10" name="Picture 9" descr="IMG_67571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99792" y="3632433"/>
            <a:ext cx="1952915" cy="2603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6016" y="3173348"/>
            <a:ext cx="4099774" cy="369332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Performance validated @CEA Sept’19</a:t>
            </a:r>
            <a:endParaRPr lang="en-US" dirty="0">
              <a:solidFill>
                <a:srgbClr val="80008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44" y="1196752"/>
            <a:ext cx="2753166" cy="1671941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556437" y="1396153"/>
            <a:ext cx="558517" cy="276999"/>
            <a:chOff x="7283180" y="873067"/>
            <a:chExt cx="558517" cy="276999"/>
          </a:xfrm>
        </p:grpSpPr>
        <p:sp>
          <p:nvSpPr>
            <p:cNvPr id="22" name="Rectangle 21"/>
            <p:cNvSpPr/>
            <p:nvPr/>
          </p:nvSpPr>
          <p:spPr>
            <a:xfrm>
              <a:off x="7356190" y="923384"/>
              <a:ext cx="412496" cy="1868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83180" y="873067"/>
              <a:ext cx="55851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>
                  <a:latin typeface="Arial Narrow" panose="020B0606020202030204" pitchFamily="34" charset="0"/>
                </a:rPr>
                <a:t>13.5m</a:t>
              </a:r>
              <a:endParaRPr lang="en-GB" sz="12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79512" y="2868693"/>
            <a:ext cx="4473195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 sensitive to slope, adapted for stand-alone magnets, up to 70W@2K ?</a:t>
            </a:r>
            <a:endParaRPr lang="en-US" dirty="0"/>
          </a:p>
        </p:txBody>
      </p:sp>
      <p:sp>
        <p:nvSpPr>
          <p:cNvPr id="25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14Oct'19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Progress and Perspectives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9</a:t>
            </a:fld>
            <a:endParaRPr lang="en-US" sz="1200">
              <a:solidFill>
                <a:schemeClr val="accent1"/>
              </a:solidFill>
            </a:endParaRPr>
          </a:p>
        </p:txBody>
      </p:sp>
      <p:pic>
        <p:nvPicPr>
          <p:cNvPr id="29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132856"/>
            <a:ext cx="1083058" cy="576064"/>
          </a:xfrm>
          <a:prstGeom prst="rect">
            <a:avLst/>
          </a:prstGeom>
        </p:spPr>
      </p:pic>
      <p:pic>
        <p:nvPicPr>
          <p:cNvPr id="30" name="Picture 7" descr="CEA_logo_quadri-sur-fond-roug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73152"/>
            <a:ext cx="571610" cy="46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creen Shot 2019-11-13 at 16.46.4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680" y="3632433"/>
            <a:ext cx="3970784" cy="275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89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3471</TotalTime>
  <Words>1752</Words>
  <Application>Microsoft Macintosh PowerPoint</Application>
  <PresentationFormat>On-screen Show (4:3)</PresentationFormat>
  <Paragraphs>444</Paragraphs>
  <Slides>26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Thème Office</vt:lpstr>
      <vt:lpstr>HiLumi Cryogenics, Progress highlights and perspectives</vt:lpstr>
      <vt:lpstr>PowerPoint Presentation</vt:lpstr>
      <vt:lpstr>HL-LHC cryogenic upgrade</vt:lpstr>
      <vt:lpstr>Heat loads mechanisms - Cross Section</vt:lpstr>
      <vt:lpstr>Heat transfer measurements in Nb3Sn stacks</vt:lpstr>
      <vt:lpstr>Beam-Screen thermal behaviour</vt:lpstr>
      <vt:lpstr>Revised Process &amp; Flow diagram</vt:lpstr>
      <vt:lpstr>PowerPoint Presentation</vt:lpstr>
      <vt:lpstr>D2 heat exchanger</vt:lpstr>
      <vt:lpstr>Cold powering, cryogenic aspects </vt:lpstr>
      <vt:lpstr>New CC warm-up proposal</vt:lpstr>
      <vt:lpstr>PowerPoint Presentation</vt:lpstr>
      <vt:lpstr>QXL cryoline headers</vt:lpstr>
      <vt:lpstr>QXL Cryoline sizing, and 3D model integrated !</vt:lpstr>
      <vt:lpstr>QXL cryoline, 3D models and integration</vt:lpstr>
      <vt:lpstr>PowerPoint Presentation</vt:lpstr>
      <vt:lpstr>P1/P5 Cryogenic architecture</vt:lpstr>
      <vt:lpstr>From cooling requirements to Refrigeration capacity and process</vt:lpstr>
      <vt:lpstr>Managing dynamic loads</vt:lpstr>
      <vt:lpstr>PowerPoint Presentation</vt:lpstr>
      <vt:lpstr>Project plans Refrigeration-Distribution</vt:lpstr>
      <vt:lpstr>PowerPoint Presentation</vt:lpstr>
      <vt:lpstr>Upgrade of Helium Refrigerator at LHC Point 4 for HL-LHC – Upper and Lower Cold Boxes</vt:lpstr>
      <vt:lpstr>P4 lower cold box, from inner piping to new turbine interface</vt:lpstr>
      <vt:lpstr>Summary</vt:lpstr>
      <vt:lpstr>WP9 organisation and roles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Serge Claudet</cp:lastModifiedBy>
  <cp:revision>94</cp:revision>
  <dcterms:created xsi:type="dcterms:W3CDTF">2016-08-24T12:27:25Z</dcterms:created>
  <dcterms:modified xsi:type="dcterms:W3CDTF">2019-11-13T15:48:09Z</dcterms:modified>
</cp:coreProperties>
</file>