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3" r:id="rId2"/>
    <p:sldId id="639" r:id="rId3"/>
    <p:sldId id="632" r:id="rId4"/>
    <p:sldId id="641" r:id="rId5"/>
    <p:sldId id="642" r:id="rId6"/>
    <p:sldId id="640" r:id="rId7"/>
    <p:sldId id="633" r:id="rId8"/>
    <p:sldId id="635" r:id="rId9"/>
    <p:sldId id="636" r:id="rId10"/>
    <p:sldId id="643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Jan Petrik" initials="JP" lastIdx="1" clrIdx="0">
    <p:extLst>
      <p:ext uri="{19B8F6BF-5375-455C-9EA6-DF929625EA0E}">
        <p15:presenceInfo xmlns:p15="http://schemas.microsoft.com/office/powerpoint/2012/main" userId="S-1-5-21-1526224874-1540688658-1361462980-67829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A0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Objects="1" showGuides="1">
      <p:cViewPr varScale="1">
        <p:scale>
          <a:sx n="87" d="100"/>
          <a:sy n="87" d="100"/>
        </p:scale>
        <p:origin x="1349" y="72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083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04104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990097"/>
            <a:ext cx="2664380" cy="1080000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278"/>
          <a:stretch/>
        </p:blipFill>
        <p:spPr>
          <a:xfrm>
            <a:off x="5796136" y="987640"/>
            <a:ext cx="2546154" cy="108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987641"/>
            <a:ext cx="1098190" cy="108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/>
            </a:lvl1pPr>
            <a:lvl2pPr marL="742950" indent="-285750">
              <a:buClr>
                <a:schemeClr val="bg2"/>
              </a:buClr>
              <a:buFont typeface="Arial" panose="020B0604020202020204" pitchFamily="34" charset="0"/>
              <a:buChar char="•"/>
              <a:defRPr/>
            </a:lvl2pPr>
            <a:lvl3pPr marL="11430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3pPr>
            <a:lvl4pPr marL="16002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4pPr>
            <a:lvl5pPr marL="2057400" indent="-228600">
              <a:buClr>
                <a:schemeClr val="bg2"/>
              </a:buClr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73022" y="6356350"/>
            <a:ext cx="5458977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1633"/>
          <a:stretch/>
        </p:blipFill>
        <p:spPr>
          <a:xfrm>
            <a:off x="1905000" y="6263451"/>
            <a:ext cx="1168023" cy="504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6267401"/>
            <a:ext cx="456510" cy="4489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 marL="4572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914400" indent="-4572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573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7145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71700" indent="-34290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 marL="3429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400"/>
            </a:lvl1pPr>
            <a:lvl2pPr marL="800100" indent="-342900">
              <a:buClr>
                <a:schemeClr val="bg2"/>
              </a:buClr>
              <a:buFont typeface="Arial" panose="020B0604020202020204" pitchFamily="34" charset="0"/>
              <a:buChar char="•"/>
              <a:defRPr sz="2000"/>
            </a:lvl2pPr>
            <a:lvl3pPr marL="12001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800"/>
            </a:lvl3pPr>
            <a:lvl4pPr marL="16573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4pPr>
            <a:lvl5pPr marL="2114550" indent="-285750">
              <a:buClr>
                <a:schemeClr val="bg2"/>
              </a:buClr>
              <a:buFont typeface="Arial" panose="020B0604020202020204" pitchFamily="34" charset="0"/>
              <a:buChar char="•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1463700" y="6349251"/>
            <a:ext cx="3810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900" dirty="0" smtClean="0"/>
              <a:t>logo</a:t>
            </a:r>
          </a:p>
          <a:p>
            <a:pPr algn="ctr"/>
            <a:r>
              <a:rPr lang="en-GB" sz="900" dirty="0" smtClean="0"/>
              <a:t>are</a:t>
            </a:r>
            <a:endParaRPr lang="en-GB" sz="900" dirty="0"/>
          </a:p>
        </p:txBody>
      </p:sp>
      <p:pic>
        <p:nvPicPr>
          <p:cNvPr id="9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0918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it-IT" smtClean="0"/>
              <a:t>Paolo Ferracin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13" name="Image 7" descr="Logo-APO-LARP.pn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66822" y="6263451"/>
            <a:ext cx="432770" cy="51510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it-IT" noProof="0" smtClean="0"/>
              <a:t>Paolo Ferracin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MQXF Quench Heaters plans and decision tree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80000" cy="1498104"/>
          </a:xfrm>
        </p:spPr>
        <p:txBody>
          <a:bodyPr>
            <a:normAutofit/>
          </a:bodyPr>
          <a:lstStyle/>
          <a:p>
            <a:r>
              <a:rPr lang="en-GB" dirty="0" smtClean="0"/>
              <a:t>Paolo Ferracin, Giorgio Ambrosio, Susana Izquierdo Bermudez</a:t>
            </a:r>
          </a:p>
          <a:p>
            <a:endParaRPr lang="en-GB" dirty="0" smtClean="0"/>
          </a:p>
          <a:p>
            <a:r>
              <a:rPr lang="en-US" altLang="en-US" dirty="0" smtClean="0">
                <a:solidFill>
                  <a:schemeClr val="bg2"/>
                </a:solidFill>
              </a:rPr>
              <a:t>on </a:t>
            </a:r>
            <a:r>
              <a:rPr lang="en-US" altLang="en-US" dirty="0">
                <a:solidFill>
                  <a:schemeClr val="bg2"/>
                </a:solidFill>
              </a:rPr>
              <a:t>behalf of the MQXF </a:t>
            </a:r>
            <a:r>
              <a:rPr lang="en-US" altLang="en-US" dirty="0" smtClean="0">
                <a:solidFill>
                  <a:schemeClr val="bg2"/>
                </a:solidFill>
              </a:rPr>
              <a:t>collaboration</a:t>
            </a:r>
            <a:endParaRPr lang="en-US" altLang="en-US" dirty="0">
              <a:solidFill>
                <a:schemeClr val="bg2"/>
              </a:solidFill>
            </a:endParaRPr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5899149"/>
            <a:ext cx="6480000" cy="74851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9th HL-LHC Collaboration </a:t>
            </a:r>
            <a:r>
              <a:rPr lang="en-GB" dirty="0" smtClean="0"/>
              <a:t>Meeting</a:t>
            </a:r>
          </a:p>
          <a:p>
            <a:r>
              <a:rPr lang="en-US" dirty="0" smtClean="0"/>
              <a:t>14-16 October 2019</a:t>
            </a:r>
            <a:endParaRPr lang="en-GB" dirty="0" smtClean="0"/>
          </a:p>
          <a:p>
            <a:r>
              <a:rPr lang="en-GB" dirty="0" err="1" smtClean="0"/>
              <a:t>Fermilab</a:t>
            </a:r>
            <a:r>
              <a:rPr lang="en-GB" dirty="0"/>
              <a:t>, Batavia, </a:t>
            </a:r>
            <a:r>
              <a:rPr lang="en-GB" dirty="0" smtClean="0"/>
              <a:t>USA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23528" y="5949280"/>
            <a:ext cx="648072" cy="6983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“tree”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19200"/>
            <a:ext cx="8424936" cy="4906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meantime,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before 3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series AUP coil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bg2"/>
                </a:solidFill>
              </a:rPr>
              <a:t>03/20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or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before the 1</a:t>
            </a:r>
            <a:r>
              <a:rPr 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series CERN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coils (</a:t>
            </a:r>
            <a:r>
              <a:rPr lang="en-US" dirty="0" smtClean="0">
                <a:solidFill>
                  <a:schemeClr val="bg2"/>
                </a:solidFill>
              </a:rPr>
              <a:t>06/20)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MQXFB </a:t>
            </a:r>
            <a:r>
              <a:rPr lang="en-US" dirty="0"/>
              <a:t>mech. Assembly with </a:t>
            </a:r>
            <a:r>
              <a:rPr lang="en-US" dirty="0" smtClean="0"/>
              <a:t>1-2 </a:t>
            </a:r>
            <a:r>
              <a:rPr lang="en-US" dirty="0"/>
              <a:t>coils with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/>
              <a:t>by </a:t>
            </a:r>
            <a:r>
              <a:rPr lang="en-US" dirty="0">
                <a:solidFill>
                  <a:schemeClr val="bg2"/>
                </a:solidFill>
              </a:rPr>
              <a:t>01/20</a:t>
            </a:r>
            <a:endParaRPr lang="en-US" dirty="0"/>
          </a:p>
          <a:p>
            <a:pPr lvl="1"/>
            <a:r>
              <a:rPr lang="en-US" dirty="0"/>
              <a:t>AUP short coil </a:t>
            </a:r>
            <a:r>
              <a:rPr lang="en-US" dirty="0">
                <a:solidFill>
                  <a:schemeClr val="bg2"/>
                </a:solidFill>
              </a:rPr>
              <a:t>S10</a:t>
            </a:r>
            <a:r>
              <a:rPr lang="en-US" dirty="0"/>
              <a:t>: </a:t>
            </a:r>
            <a:r>
              <a:rPr lang="en-US" dirty="0">
                <a:solidFill>
                  <a:schemeClr val="bg2"/>
                </a:solidFill>
              </a:rPr>
              <a:t>swap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in </a:t>
            </a:r>
            <a:r>
              <a:rPr lang="en-US" dirty="0">
                <a:solidFill>
                  <a:schemeClr val="bg2"/>
                </a:solidFill>
              </a:rPr>
              <a:t>01/20</a:t>
            </a:r>
            <a:r>
              <a:rPr lang="en-US" dirty="0"/>
              <a:t> in a </a:t>
            </a:r>
            <a:r>
              <a:rPr lang="en-US" dirty="0" smtClean="0"/>
              <a:t>mirror</a:t>
            </a:r>
          </a:p>
          <a:p>
            <a:pPr lvl="1"/>
            <a:r>
              <a:rPr lang="en-US" dirty="0"/>
              <a:t>One 11T short model with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in </a:t>
            </a:r>
            <a:r>
              <a:rPr lang="en-US" dirty="0">
                <a:solidFill>
                  <a:schemeClr val="bg2"/>
                </a:solidFill>
              </a:rPr>
              <a:t>01/20</a:t>
            </a:r>
            <a:endParaRPr lang="en-US" dirty="0"/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MQXFA04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impregnated QH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by </a:t>
            </a:r>
            <a:r>
              <a:rPr lang="en-US" dirty="0" smtClean="0">
                <a:solidFill>
                  <a:schemeClr val="bg2"/>
                </a:solidFill>
              </a:rPr>
              <a:t>04/20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Two</a:t>
            </a:r>
            <a:r>
              <a:rPr lang="en-US" dirty="0"/>
              <a:t> 11T series magnets with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by </a:t>
            </a:r>
            <a:r>
              <a:rPr lang="en-US" dirty="0">
                <a:solidFill>
                  <a:schemeClr val="bg2"/>
                </a:solidFill>
              </a:rPr>
              <a:t>04/20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MQXFS7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2 coils with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in </a:t>
            </a:r>
            <a:r>
              <a:rPr lang="en-US" dirty="0" smtClean="0">
                <a:solidFill>
                  <a:schemeClr val="bg2"/>
                </a:solidFill>
              </a:rPr>
              <a:t>06/20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These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will be used to re-assess QH performance and finalize plan for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series cold-mass AUP coil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series CERN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coils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0062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Planned activities in the coming months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Decision tree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940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5137150"/>
          </a:xfrm>
        </p:spPr>
        <p:txBody>
          <a:bodyPr>
            <a:normAutofit/>
          </a:bodyPr>
          <a:lstStyle/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Some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key dates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11/19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instrumentation pre-impregnation of </a:t>
            </a:r>
            <a:r>
              <a:rPr lang="en-US" dirty="0">
                <a:solidFill>
                  <a:schemeClr val="bg2"/>
                </a:solidFill>
              </a:rPr>
              <a:t>MQXFBP2 coil 110</a:t>
            </a:r>
          </a:p>
          <a:p>
            <a:pPr lvl="3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first coil of second MQXFB prototype</a:t>
            </a:r>
          </a:p>
          <a:p>
            <a:pPr lvl="1"/>
            <a:r>
              <a:rPr lang="en-US" dirty="0" smtClean="0">
                <a:solidFill>
                  <a:schemeClr val="bg2"/>
                </a:solidFill>
              </a:rPr>
              <a:t>03/20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instrumentation pre-impregnation of </a:t>
            </a:r>
            <a:r>
              <a:rPr lang="en-US" dirty="0">
                <a:solidFill>
                  <a:schemeClr val="bg2"/>
                </a:solidFill>
              </a:rPr>
              <a:t>MQXFA08 coil</a:t>
            </a:r>
          </a:p>
          <a:p>
            <a:pPr lvl="3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first coil of 3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series cold mass MQXFA</a:t>
            </a:r>
          </a:p>
          <a:p>
            <a:pPr lvl="1"/>
            <a:r>
              <a:rPr lang="en-US" dirty="0">
                <a:solidFill>
                  <a:schemeClr val="bg2"/>
                </a:solidFill>
              </a:rPr>
              <a:t>06/20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instrumentation pre-impregnation of </a:t>
            </a:r>
            <a:r>
              <a:rPr lang="en-US" dirty="0">
                <a:solidFill>
                  <a:schemeClr val="bg2"/>
                </a:solidFill>
              </a:rPr>
              <a:t>MQXFB01 coil 115</a:t>
            </a:r>
          </a:p>
          <a:p>
            <a:pPr lvl="3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first coil of first MQXFB series magnet (or first “spare”)</a:t>
            </a:r>
          </a:p>
          <a:p>
            <a:endParaRPr lang="en-US" dirty="0" smtClean="0"/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444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513715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Two options are being </a:t>
            </a:r>
            <a:r>
              <a:rPr lang="en-US" dirty="0" smtClean="0"/>
              <a:t>investigated with practice and real coils</a:t>
            </a:r>
            <a:endParaRPr lang="en-US" dirty="0"/>
          </a:p>
          <a:p>
            <a:pPr lvl="1"/>
            <a:r>
              <a:rPr lang="en-US" dirty="0">
                <a:solidFill>
                  <a:schemeClr val="bg2"/>
                </a:solidFill>
              </a:rPr>
              <a:t>“Swap” and external QH</a:t>
            </a:r>
          </a:p>
          <a:p>
            <a:endParaRPr lang="en-US" dirty="0" smtClean="0"/>
          </a:p>
          <a:p>
            <a:r>
              <a:rPr lang="en-US" dirty="0" smtClean="0"/>
              <a:t>Practice coils</a:t>
            </a:r>
          </a:p>
          <a:p>
            <a:pPr lvl="1"/>
            <a:r>
              <a:rPr lang="en-US" dirty="0" smtClean="0"/>
              <a:t>CERN </a:t>
            </a:r>
          </a:p>
          <a:p>
            <a:pPr lvl="2"/>
            <a:r>
              <a:rPr lang="en-US" dirty="0" smtClean="0"/>
              <a:t>MQXFB </a:t>
            </a:r>
            <a:r>
              <a:rPr lang="en-US" dirty="0" smtClean="0">
                <a:solidFill>
                  <a:schemeClr val="bg2"/>
                </a:solidFill>
              </a:rPr>
              <a:t>204</a:t>
            </a:r>
            <a:r>
              <a:rPr lang="en-US" dirty="0" smtClean="0"/>
              <a:t>: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 smtClean="0">
                <a:sym typeface="Wingdings" panose="05000000000000000000" pitchFamily="2" charset="2"/>
              </a:rPr>
              <a:t> impregnated by end of </a:t>
            </a:r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10/19</a:t>
            </a:r>
            <a:endParaRPr lang="en-US" dirty="0" smtClean="0">
              <a:solidFill>
                <a:schemeClr val="bg2"/>
              </a:solidFill>
            </a:endParaRPr>
          </a:p>
          <a:p>
            <a:pPr lvl="2"/>
            <a:r>
              <a:rPr lang="en-US" dirty="0" smtClean="0"/>
              <a:t>MQXFB </a:t>
            </a:r>
            <a:r>
              <a:rPr lang="en-US" dirty="0">
                <a:solidFill>
                  <a:schemeClr val="bg2"/>
                </a:solidFill>
              </a:rPr>
              <a:t>003</a:t>
            </a:r>
            <a:r>
              <a:rPr lang="en-US" dirty="0"/>
              <a:t>: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>
                <a:sym typeface="Wingdings" panose="05000000000000000000" pitchFamily="2" charset="2"/>
              </a:rPr>
              <a:t> impregnated by </a:t>
            </a:r>
            <a:r>
              <a:rPr lang="en-US" dirty="0" smtClean="0">
                <a:sym typeface="Wingdings" panose="05000000000000000000" pitchFamily="2" charset="2"/>
              </a:rPr>
              <a:t>mid of </a:t>
            </a:r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11/19</a:t>
            </a:r>
            <a:endParaRPr lang="en-US" dirty="0">
              <a:solidFill>
                <a:schemeClr val="bg2"/>
              </a:solidFill>
              <a:sym typeface="Wingdings" panose="05000000000000000000" pitchFamily="2" charset="2"/>
            </a:endParaRPr>
          </a:p>
          <a:p>
            <a:pPr lvl="2"/>
            <a:r>
              <a:rPr lang="en-US" dirty="0" smtClean="0"/>
              <a:t>MQXFB </a:t>
            </a:r>
            <a:r>
              <a:rPr lang="en-US" dirty="0" smtClean="0">
                <a:solidFill>
                  <a:schemeClr val="bg2"/>
                </a:solidFill>
              </a:rPr>
              <a:t>205</a:t>
            </a:r>
            <a:r>
              <a:rPr lang="en-US" dirty="0" smtClean="0"/>
              <a:t>: </a:t>
            </a:r>
            <a:r>
              <a:rPr lang="en-US" dirty="0">
                <a:solidFill>
                  <a:schemeClr val="bg2"/>
                </a:solidFill>
              </a:rPr>
              <a:t>swap</a:t>
            </a:r>
            <a:r>
              <a:rPr lang="en-US" dirty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>
                <a:sym typeface="Wingdings" panose="05000000000000000000" pitchFamily="2" charset="2"/>
              </a:rPr>
              <a:t>impregnated by end of </a:t>
            </a:r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11/19</a:t>
            </a:r>
            <a:endParaRPr lang="en-US" dirty="0" smtClean="0">
              <a:solidFill>
                <a:schemeClr val="bg2"/>
              </a:solidFill>
            </a:endParaRPr>
          </a:p>
          <a:p>
            <a:pPr lvl="1"/>
            <a:r>
              <a:rPr lang="en-US" dirty="0" smtClean="0"/>
              <a:t>AUP </a:t>
            </a:r>
          </a:p>
          <a:p>
            <a:pPr lvl="2"/>
            <a:r>
              <a:rPr lang="en-US" dirty="0"/>
              <a:t>S</a:t>
            </a:r>
            <a:r>
              <a:rPr lang="en-US" dirty="0" smtClean="0"/>
              <a:t>hort coil practice coil </a:t>
            </a:r>
            <a:r>
              <a:rPr lang="en-US" dirty="0" smtClean="0">
                <a:solidFill>
                  <a:schemeClr val="bg2"/>
                </a:solidFill>
              </a:rPr>
              <a:t>S4</a:t>
            </a:r>
            <a:r>
              <a:rPr lang="en-US" dirty="0" smtClean="0"/>
              <a:t>: </a:t>
            </a:r>
            <a:r>
              <a:rPr lang="en-US" dirty="0">
                <a:solidFill>
                  <a:schemeClr val="bg2"/>
                </a:solidFill>
              </a:rPr>
              <a:t>swap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impregnated </a:t>
            </a:r>
            <a:r>
              <a:rPr lang="en-US" dirty="0" smtClean="0">
                <a:sym typeface="Wingdings" panose="05000000000000000000" pitchFamily="2" charset="2"/>
              </a:rPr>
              <a:t>mid </a:t>
            </a:r>
            <a:r>
              <a:rPr lang="en-US" dirty="0" smtClean="0">
                <a:solidFill>
                  <a:schemeClr val="bg2"/>
                </a:solidFill>
                <a:sym typeface="Wingdings" panose="05000000000000000000" pitchFamily="2" charset="2"/>
              </a:rPr>
              <a:t>08/19</a:t>
            </a:r>
            <a:endParaRPr lang="en-US" dirty="0">
              <a:solidFill>
                <a:schemeClr val="bg2"/>
              </a:solidFill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Coils MQXFB </a:t>
            </a:r>
            <a:r>
              <a:rPr lang="en-US" dirty="0">
                <a:solidFill>
                  <a:schemeClr val="bg2"/>
                </a:solidFill>
              </a:rPr>
              <a:t>204 </a:t>
            </a:r>
            <a:r>
              <a:rPr lang="en-US" dirty="0" smtClean="0"/>
              <a:t>and MQXFB </a:t>
            </a:r>
            <a:r>
              <a:rPr lang="en-US" dirty="0" smtClean="0">
                <a:solidFill>
                  <a:schemeClr val="bg2"/>
                </a:solidFill>
              </a:rPr>
              <a:t>003 </a:t>
            </a:r>
            <a:r>
              <a:rPr lang="en-US" dirty="0" smtClean="0"/>
              <a:t>will be used to define the procedure for external quench heaters and tested in dummy assemblies in the MQXFB structure</a:t>
            </a:r>
          </a:p>
          <a:p>
            <a:pPr lvl="1"/>
            <a:r>
              <a:rPr lang="en-US" dirty="0"/>
              <a:t>Coils MQXFB </a:t>
            </a:r>
            <a:r>
              <a:rPr lang="en-US" dirty="0" smtClean="0">
                <a:solidFill>
                  <a:schemeClr val="bg2"/>
                </a:solidFill>
              </a:rPr>
              <a:t>205 </a:t>
            </a:r>
            <a:r>
              <a:rPr lang="en-US" dirty="0"/>
              <a:t>and </a:t>
            </a:r>
            <a:r>
              <a:rPr lang="en-US" dirty="0" smtClean="0"/>
              <a:t>AUP </a:t>
            </a:r>
            <a:r>
              <a:rPr lang="en-US" dirty="0" smtClean="0">
                <a:solidFill>
                  <a:schemeClr val="bg2"/>
                </a:solidFill>
              </a:rPr>
              <a:t>S4 </a:t>
            </a:r>
            <a:r>
              <a:rPr lang="en-US" dirty="0"/>
              <a:t>will be used to define the procedure for </a:t>
            </a:r>
            <a:r>
              <a:rPr lang="en-US" dirty="0" smtClean="0"/>
              <a:t>the swap and evaluate results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885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Planned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352488" cy="5137150"/>
          </a:xfrm>
        </p:spPr>
        <p:txBody>
          <a:bodyPr>
            <a:normAutofit/>
          </a:bodyPr>
          <a:lstStyle/>
          <a:p>
            <a:r>
              <a:rPr lang="en-US" dirty="0"/>
              <a:t>Two options are being </a:t>
            </a:r>
            <a:r>
              <a:rPr lang="en-US" dirty="0" smtClean="0"/>
              <a:t>investigated with practice and real coils</a:t>
            </a:r>
            <a:endParaRPr lang="en-US" dirty="0"/>
          </a:p>
          <a:p>
            <a:pPr lvl="1"/>
            <a:r>
              <a:rPr lang="en-US" dirty="0">
                <a:solidFill>
                  <a:schemeClr val="bg2"/>
                </a:solidFill>
              </a:rPr>
              <a:t>“Swap” and external QH</a:t>
            </a:r>
          </a:p>
          <a:p>
            <a:endParaRPr lang="en-US" dirty="0" smtClean="0"/>
          </a:p>
          <a:p>
            <a:r>
              <a:rPr lang="en-US" dirty="0" smtClean="0"/>
              <a:t>“Real coils”</a:t>
            </a:r>
          </a:p>
          <a:p>
            <a:pPr lvl="1"/>
            <a:r>
              <a:rPr lang="en-US" dirty="0" smtClean="0"/>
              <a:t>AUP short coil </a:t>
            </a:r>
            <a:r>
              <a:rPr lang="en-US" dirty="0" smtClean="0">
                <a:solidFill>
                  <a:schemeClr val="bg2"/>
                </a:solidFill>
              </a:rPr>
              <a:t>S10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chemeClr val="bg2"/>
                </a:solidFill>
              </a:rPr>
              <a:t>swap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to be tested by the end </a:t>
            </a:r>
            <a:r>
              <a:rPr lang="en-US" dirty="0" smtClean="0">
                <a:solidFill>
                  <a:schemeClr val="bg2"/>
                </a:solidFill>
              </a:rPr>
              <a:t>01/20</a:t>
            </a:r>
            <a:r>
              <a:rPr lang="en-US" dirty="0" smtClean="0"/>
              <a:t> in a mirror</a:t>
            </a:r>
          </a:p>
          <a:p>
            <a:pPr lvl="1"/>
            <a:r>
              <a:rPr lang="en-US" dirty="0"/>
              <a:t>CERN short coil </a:t>
            </a:r>
            <a:r>
              <a:rPr lang="en-US" dirty="0" smtClean="0">
                <a:solidFill>
                  <a:schemeClr val="bg2"/>
                </a:solidFill>
              </a:rPr>
              <a:t>113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bg2"/>
                </a:solidFill>
              </a:rPr>
              <a:t>114 </a:t>
            </a:r>
            <a:r>
              <a:rPr lang="en-US" dirty="0" smtClean="0"/>
              <a:t>with </a:t>
            </a:r>
            <a:r>
              <a:rPr lang="en-US" dirty="0" smtClean="0">
                <a:solidFill>
                  <a:schemeClr val="bg2"/>
                </a:solidFill>
              </a:rPr>
              <a:t>external QH </a:t>
            </a:r>
            <a:endParaRPr lang="en-US" dirty="0" smtClean="0"/>
          </a:p>
          <a:p>
            <a:pPr lvl="2"/>
            <a:r>
              <a:rPr lang="en-US" dirty="0" smtClean="0"/>
              <a:t>Winding to start in </a:t>
            </a:r>
            <a:r>
              <a:rPr lang="en-US" dirty="0" smtClean="0">
                <a:solidFill>
                  <a:schemeClr val="bg2"/>
                </a:solidFill>
              </a:rPr>
              <a:t>11/19</a:t>
            </a:r>
            <a:r>
              <a:rPr lang="en-US" dirty="0" smtClean="0"/>
              <a:t> after cabling/insulation</a:t>
            </a:r>
          </a:p>
          <a:p>
            <a:pPr lvl="2"/>
            <a:r>
              <a:rPr lang="en-US" dirty="0" smtClean="0"/>
              <a:t>To be tested in MQXFS7 with two “old” coils </a:t>
            </a:r>
            <a:r>
              <a:rPr lang="en-US" dirty="0"/>
              <a:t>b</a:t>
            </a:r>
            <a:r>
              <a:rPr lang="en-US" dirty="0" smtClean="0"/>
              <a:t>y </a:t>
            </a:r>
            <a:r>
              <a:rPr lang="en-US" dirty="0" smtClean="0">
                <a:solidFill>
                  <a:schemeClr val="bg2"/>
                </a:solidFill>
              </a:rPr>
              <a:t>06/20</a:t>
            </a:r>
          </a:p>
          <a:p>
            <a:pPr lvl="3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17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Planned activities in the coming months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Decision tree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85054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“tree”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If </a:t>
            </a:r>
          </a:p>
          <a:p>
            <a:pPr lvl="1"/>
            <a:r>
              <a:rPr lang="en-US" dirty="0" smtClean="0"/>
              <a:t>Successful test of MQXFS4 (</a:t>
            </a:r>
            <a:r>
              <a:rPr lang="en-US" dirty="0" smtClean="0">
                <a:solidFill>
                  <a:schemeClr val="bg2"/>
                </a:solidFill>
              </a:rPr>
              <a:t>09-11/2019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Several thermal cycles, with all standard electrical tests passed and with intermediate HV test (</a:t>
            </a:r>
            <a:r>
              <a:rPr lang="en-US" dirty="0"/>
              <a:t>80-120 K</a:t>
            </a:r>
            <a:r>
              <a:rPr lang="en-US" dirty="0" smtClean="0"/>
              <a:t>, He gas, 850 V, 1 bar) passed</a:t>
            </a:r>
          </a:p>
          <a:p>
            <a:pPr lvl="1"/>
            <a:r>
              <a:rPr lang="en-US" dirty="0" smtClean="0"/>
              <a:t>Successful </a:t>
            </a:r>
            <a:r>
              <a:rPr lang="en-US" dirty="0"/>
              <a:t>test of </a:t>
            </a:r>
            <a:r>
              <a:rPr lang="en-US" dirty="0" smtClean="0"/>
              <a:t>MQXFA03 (</a:t>
            </a:r>
            <a:r>
              <a:rPr lang="en-US" dirty="0" smtClean="0">
                <a:solidFill>
                  <a:schemeClr val="bg2"/>
                </a:solidFill>
              </a:rPr>
              <a:t>10-11/2019</a:t>
            </a:r>
            <a:r>
              <a:rPr lang="en-US" dirty="0"/>
              <a:t>)</a:t>
            </a:r>
          </a:p>
          <a:p>
            <a:pPr lvl="2"/>
            <a:r>
              <a:rPr lang="en-US" dirty="0" smtClean="0"/>
              <a:t>One thermal </a:t>
            </a:r>
            <a:r>
              <a:rPr lang="en-US" dirty="0"/>
              <a:t>cycles with all standard electrical tests passed and </a:t>
            </a:r>
            <a:r>
              <a:rPr lang="en-US" dirty="0" smtClean="0"/>
              <a:t>with </a:t>
            </a:r>
            <a:r>
              <a:rPr lang="en-US" dirty="0"/>
              <a:t>intermediate HV test </a:t>
            </a:r>
            <a:r>
              <a:rPr lang="en-US" dirty="0" smtClean="0"/>
              <a:t>(</a:t>
            </a:r>
            <a:r>
              <a:rPr lang="en-US" dirty="0"/>
              <a:t>80-120 K, He gas, 850 V, 1 bar</a:t>
            </a:r>
            <a:r>
              <a:rPr lang="en-US" dirty="0" smtClean="0"/>
              <a:t>) passed</a:t>
            </a:r>
          </a:p>
          <a:p>
            <a:pPr lvl="1"/>
            <a:r>
              <a:rPr lang="en-US" dirty="0" smtClean="0"/>
              <a:t>…and giving the results of MQXFS1 and MQXFS3</a:t>
            </a:r>
          </a:p>
          <a:p>
            <a:pPr lvl="1"/>
            <a:r>
              <a:rPr lang="en-US" dirty="0" smtClean="0"/>
              <a:t>Experimental observation and computational analysis which explains the failure scenario and the degradation of the insulation</a:t>
            </a:r>
          </a:p>
          <a:p>
            <a:r>
              <a:rPr lang="en-US" dirty="0" smtClean="0"/>
              <a:t>Then</a:t>
            </a:r>
          </a:p>
          <a:p>
            <a:pPr lvl="1"/>
            <a:r>
              <a:rPr lang="en-US" dirty="0" smtClean="0"/>
              <a:t>MQXFBP2 coils fabricated starting on </a:t>
            </a:r>
            <a:r>
              <a:rPr lang="en-US" dirty="0" smtClean="0">
                <a:solidFill>
                  <a:schemeClr val="bg2"/>
                </a:solidFill>
              </a:rPr>
              <a:t>11/2019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the </a:t>
            </a:r>
            <a:r>
              <a:rPr lang="en-US" dirty="0" smtClean="0">
                <a:solidFill>
                  <a:schemeClr val="bg2"/>
                </a:solidFill>
              </a:rPr>
              <a:t>swap</a:t>
            </a:r>
          </a:p>
          <a:p>
            <a:pPr lvl="1"/>
            <a:endParaRPr lang="en-US" dirty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proposal accounts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change in electrical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requirements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ntermediate electrical test after powering test</a:t>
            </a:r>
            <a:endParaRPr lang="en-GB" dirty="0">
              <a:solidFill>
                <a:schemeClr val="bg2"/>
              </a:solidFill>
            </a:endParaRPr>
          </a:p>
          <a:p>
            <a:pPr lvl="2"/>
            <a:r>
              <a:rPr lang="en-GB" dirty="0" smtClean="0">
                <a:solidFill>
                  <a:schemeClr val="bg2"/>
                </a:solidFill>
              </a:rPr>
              <a:t>850 V, 100 K, 1 bar, He gas</a:t>
            </a:r>
            <a:endParaRPr lang="en-GB" dirty="0">
              <a:solidFill>
                <a:schemeClr val="bg2"/>
              </a:solidFill>
            </a:endParaRP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935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“tree”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19200"/>
            <a:ext cx="8424936" cy="4906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meantime,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before 3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series AUP coil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bg2"/>
                </a:solidFill>
              </a:rPr>
              <a:t>03/20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or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before the 1</a:t>
            </a:r>
            <a:r>
              <a:rPr 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series CERN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coils (</a:t>
            </a:r>
            <a:r>
              <a:rPr lang="en-US" dirty="0" smtClean="0">
                <a:solidFill>
                  <a:schemeClr val="bg2"/>
                </a:solidFill>
              </a:rPr>
              <a:t>06/20)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MQXFB </a:t>
            </a:r>
            <a:r>
              <a:rPr lang="en-US" dirty="0"/>
              <a:t>mech. Assembly with </a:t>
            </a:r>
            <a:r>
              <a:rPr lang="en-US" dirty="0" smtClean="0"/>
              <a:t>1-2 </a:t>
            </a:r>
            <a:r>
              <a:rPr lang="en-US" dirty="0"/>
              <a:t>coils with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/>
              <a:t>by </a:t>
            </a:r>
            <a:r>
              <a:rPr lang="en-US" dirty="0">
                <a:solidFill>
                  <a:schemeClr val="bg2"/>
                </a:solidFill>
              </a:rPr>
              <a:t>01/20</a:t>
            </a:r>
            <a:endParaRPr lang="en-US" dirty="0"/>
          </a:p>
          <a:p>
            <a:pPr lvl="1"/>
            <a:r>
              <a:rPr lang="en-US" dirty="0"/>
              <a:t>AUP short coil </a:t>
            </a:r>
            <a:r>
              <a:rPr lang="en-US" dirty="0">
                <a:solidFill>
                  <a:schemeClr val="bg2"/>
                </a:solidFill>
              </a:rPr>
              <a:t>S10</a:t>
            </a:r>
            <a:r>
              <a:rPr lang="en-US" dirty="0"/>
              <a:t>: </a:t>
            </a:r>
            <a:r>
              <a:rPr lang="en-US" dirty="0">
                <a:solidFill>
                  <a:schemeClr val="bg2"/>
                </a:solidFill>
              </a:rPr>
              <a:t>swap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in </a:t>
            </a:r>
            <a:r>
              <a:rPr lang="en-US" dirty="0">
                <a:solidFill>
                  <a:schemeClr val="bg2"/>
                </a:solidFill>
              </a:rPr>
              <a:t>01/20</a:t>
            </a:r>
            <a:r>
              <a:rPr lang="en-US" dirty="0"/>
              <a:t> in a </a:t>
            </a:r>
            <a:r>
              <a:rPr lang="en-US" dirty="0" smtClean="0"/>
              <a:t>mirror</a:t>
            </a:r>
          </a:p>
          <a:p>
            <a:pPr lvl="1"/>
            <a:r>
              <a:rPr lang="en-US" dirty="0"/>
              <a:t>One 11T short model with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in </a:t>
            </a:r>
            <a:r>
              <a:rPr lang="en-US" dirty="0">
                <a:solidFill>
                  <a:schemeClr val="bg2"/>
                </a:solidFill>
              </a:rPr>
              <a:t>01/20</a:t>
            </a:r>
            <a:endParaRPr lang="en-US" dirty="0"/>
          </a:p>
          <a:p>
            <a:pPr lvl="1"/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MQXFA04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impregnated QH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by </a:t>
            </a:r>
            <a:r>
              <a:rPr lang="en-US" dirty="0" smtClean="0">
                <a:solidFill>
                  <a:schemeClr val="bg2"/>
                </a:solidFill>
              </a:rPr>
              <a:t>04/20</a:t>
            </a:r>
          </a:p>
          <a:p>
            <a:pPr lvl="1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Two</a:t>
            </a:r>
            <a:r>
              <a:rPr lang="en-US" dirty="0"/>
              <a:t> 11T series magnets with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by </a:t>
            </a:r>
            <a:r>
              <a:rPr lang="en-US" dirty="0">
                <a:solidFill>
                  <a:schemeClr val="bg2"/>
                </a:solidFill>
              </a:rPr>
              <a:t>04/20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MQXFS7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2 coils with </a:t>
            </a:r>
            <a:r>
              <a:rPr lang="en-US" dirty="0">
                <a:solidFill>
                  <a:schemeClr val="bg2"/>
                </a:solidFill>
              </a:rPr>
              <a:t>external QH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to be tested in </a:t>
            </a:r>
            <a:r>
              <a:rPr lang="en-US" dirty="0" smtClean="0">
                <a:solidFill>
                  <a:schemeClr val="bg2"/>
                </a:solidFill>
              </a:rPr>
              <a:t>06/20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These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results will be used to re-assess QH performance and finalize plan for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3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series cold-mass AUP coil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en-US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series CERN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coils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84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 “tree”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Else (so if not successful with S4 and A03…)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US" dirty="0" smtClean="0"/>
              <a:t>Two options can be considered for MQXFBP2 </a:t>
            </a:r>
            <a:r>
              <a:rPr lang="en-US" dirty="0"/>
              <a:t>coils fabricated starting on </a:t>
            </a:r>
            <a:r>
              <a:rPr lang="en-US" dirty="0">
                <a:solidFill>
                  <a:schemeClr val="bg2"/>
                </a:solidFill>
              </a:rPr>
              <a:t>11/2019 </a:t>
            </a:r>
            <a:endParaRPr lang="en-US" dirty="0" smtClean="0">
              <a:solidFill>
                <a:schemeClr val="bg2"/>
              </a:solidFill>
            </a:endParaRPr>
          </a:p>
          <a:p>
            <a:pPr lvl="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 </a:t>
            </a:r>
            <a:r>
              <a:rPr lang="en-US" dirty="0" smtClean="0"/>
              <a:t>experimental </a:t>
            </a:r>
            <a:r>
              <a:rPr lang="en-US" dirty="0"/>
              <a:t>observation and computational analysis </a:t>
            </a:r>
            <a:r>
              <a:rPr lang="en-US" dirty="0" smtClean="0"/>
              <a:t>are convincing that the increase of insulation thickness with the swap </a:t>
            </a:r>
            <a:r>
              <a:rPr lang="en-US" smtClean="0"/>
              <a:t>significantly improves </a:t>
            </a:r>
            <a:r>
              <a:rPr lang="en-US" dirty="0" smtClean="0"/>
              <a:t>the insulation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3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</a:t>
            </a:r>
            <a:r>
              <a:rPr lang="en-US" dirty="0" smtClean="0">
                <a:solidFill>
                  <a:schemeClr val="bg2"/>
                </a:solidFill>
              </a:rPr>
              <a:t>Swap</a:t>
            </a:r>
          </a:p>
          <a:p>
            <a:pPr lvl="2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Otherwise </a:t>
            </a:r>
          </a:p>
          <a:p>
            <a:pPr lvl="3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</a:t>
            </a:r>
            <a:r>
              <a:rPr lang="en-US" dirty="0" smtClean="0">
                <a:solidFill>
                  <a:schemeClr val="bg2"/>
                </a:solidFill>
              </a:rPr>
              <a:t>external QH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Paolo Ferracin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184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87076</TotalTime>
  <Words>750</Words>
  <Application>Microsoft Office PowerPoint</Application>
  <PresentationFormat>On-screen Show (4:3)</PresentationFormat>
  <Paragraphs>124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Thème Office</vt:lpstr>
      <vt:lpstr>MQXF Quench Heaters plans and decision tree  </vt:lpstr>
      <vt:lpstr>Outline</vt:lpstr>
      <vt:lpstr>Planned activities</vt:lpstr>
      <vt:lpstr>Planned activities</vt:lpstr>
      <vt:lpstr>Planned activities</vt:lpstr>
      <vt:lpstr>Outline</vt:lpstr>
      <vt:lpstr>Decision “tree”</vt:lpstr>
      <vt:lpstr>Decision “tree”</vt:lpstr>
      <vt:lpstr>Decision “tree”</vt:lpstr>
      <vt:lpstr>Decision “tree”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Paolo Ferracin</cp:lastModifiedBy>
  <cp:revision>1385</cp:revision>
  <dcterms:created xsi:type="dcterms:W3CDTF">2016-03-23T12:58:39Z</dcterms:created>
  <dcterms:modified xsi:type="dcterms:W3CDTF">2019-10-13T12:33:13Z</dcterms:modified>
</cp:coreProperties>
</file>