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48" r:id="rId2"/>
    <p:sldId id="627" r:id="rId3"/>
    <p:sldId id="628" r:id="rId4"/>
    <p:sldId id="681" r:id="rId5"/>
    <p:sldId id="739" r:id="rId6"/>
    <p:sldId id="691" r:id="rId7"/>
    <p:sldId id="742" r:id="rId8"/>
    <p:sldId id="740" r:id="rId9"/>
    <p:sldId id="684" r:id="rId10"/>
    <p:sldId id="712" r:id="rId11"/>
    <p:sldId id="737" r:id="rId12"/>
    <p:sldId id="694" r:id="rId13"/>
    <p:sldId id="685" r:id="rId14"/>
    <p:sldId id="697" r:id="rId15"/>
    <p:sldId id="744" r:id="rId16"/>
    <p:sldId id="720" r:id="rId17"/>
    <p:sldId id="731" r:id="rId18"/>
    <p:sldId id="730" r:id="rId19"/>
    <p:sldId id="733" r:id="rId20"/>
    <p:sldId id="735" r:id="rId21"/>
    <p:sldId id="643" r:id="rId22"/>
    <p:sldId id="734" r:id="rId23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35F"/>
    <a:srgbClr val="0055A0"/>
    <a:srgbClr val="34FA55"/>
    <a:srgbClr val="99A7B2"/>
    <a:srgbClr val="CC6600"/>
    <a:srgbClr val="FF33CC"/>
    <a:srgbClr val="0E207F"/>
    <a:srgbClr val="00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88889" autoAdjust="0"/>
  </p:normalViewPr>
  <p:slideViewPr>
    <p:cSldViewPr>
      <p:cViewPr varScale="1">
        <p:scale>
          <a:sx n="59" d="100"/>
          <a:sy n="59" d="100"/>
        </p:scale>
        <p:origin x="64" y="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16/10/2019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16/10/2019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98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166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735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9852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6376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332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4109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8155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4064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637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10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7190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3591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2253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20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6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707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94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711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592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100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140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4.png"/><Relationship Id="rId10" Type="http://schemas.openxmlformats.org/officeDocument/2006/relationships/image" Target="../media/image27.png"/><Relationship Id="rId4" Type="http://schemas.openxmlformats.org/officeDocument/2006/relationships/image" Target="../media/image2.jpe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2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4.png"/><Relationship Id="rId9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jp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Relationship Id="rId9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4.png"/><Relationship Id="rId10" Type="http://schemas.openxmlformats.org/officeDocument/2006/relationships/image" Target="../media/image49.png"/><Relationship Id="rId4" Type="http://schemas.openxmlformats.org/officeDocument/2006/relationships/image" Target="../media/image2.jpeg"/><Relationship Id="rId9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2.jpe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jpe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4" Type="http://schemas.openxmlformats.org/officeDocument/2006/relationships/image" Target="../media/image4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3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69.png"/><Relationship Id="rId5" Type="http://schemas.openxmlformats.org/officeDocument/2006/relationships/image" Target="../media/image2.jpeg"/><Relationship Id="rId10" Type="http://schemas.openxmlformats.org/officeDocument/2006/relationships/image" Target="../media/image68.png"/><Relationship Id="rId4" Type="http://schemas.openxmlformats.org/officeDocument/2006/relationships/image" Target="../media/image64.png"/><Relationship Id="rId9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4.png"/><Relationship Id="rId10" Type="http://schemas.openxmlformats.org/officeDocument/2006/relationships/image" Target="../media/image76.png"/><Relationship Id="rId4" Type="http://schemas.openxmlformats.org/officeDocument/2006/relationships/image" Target="../media/image2.jpeg"/><Relationship Id="rId9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hyperlink" Target="https://maxrad.web.cern.ch/maxrad/www/home.php" TargetMode="Externa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://cds.cern.ch/record/2285585?ln=e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ds.cern.ch/record/2257755?ln=en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02" y="152400"/>
            <a:ext cx="12160898" cy="2232025"/>
          </a:xfrm>
        </p:spPr>
        <p:txBody>
          <a:bodyPr>
            <a:noAutofit/>
          </a:bodyPr>
          <a:lstStyle/>
          <a:p>
            <a:r>
              <a:rPr lang="en-GB" sz="5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Mechanics &amp; Cooling Challenges for the ATLAS ITk Upgrade for HL-LHC</a:t>
            </a:r>
            <a:endParaRPr lang="en-GB" sz="7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741229"/>
            <a:ext cx="12167118" cy="260229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4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Diego Alvarez Feito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EP-DT</a:t>
            </a:r>
            <a:endParaRPr lang="fr-FR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en-GB" sz="4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Behalf of the ATLAS Collaboration</a:t>
            </a:r>
            <a:endParaRPr lang="fr-FR" sz="4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endParaRPr lang="fr-CH" sz="4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277600" y="6374607"/>
            <a:ext cx="9144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716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17/10/2019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752600" y="5361641"/>
            <a:ext cx="9144000" cy="912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GB" sz="2400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International Workshop on Vertex Detectors</a:t>
            </a:r>
          </a:p>
          <a:p>
            <a:r>
              <a:rPr lang="en-GB" sz="24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Lopud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Island, Croatia 17</a:t>
            </a:r>
            <a:r>
              <a:rPr lang="en-GB" sz="2400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October 2019</a:t>
            </a:r>
          </a:p>
          <a:p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2399351"/>
            <a:ext cx="3420706" cy="1800000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8382000" y="6438690"/>
            <a:ext cx="28020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d.alvarez.feito@cern.ch </a:t>
            </a:r>
          </a:p>
        </p:txBody>
      </p:sp>
      <p:pic>
        <p:nvPicPr>
          <p:cNvPr id="13" name="EA25871D-9707-46F0-9693-56A3CC074945" descr="E00CF4C6-18EE-40A1-B2D1-4022C2ED723D@cern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43"/>
          <a:stretch/>
        </p:blipFill>
        <p:spPr bwMode="auto">
          <a:xfrm>
            <a:off x="1220790" y="2759351"/>
            <a:ext cx="159999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07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3948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Local Supports</a:t>
            </a:r>
          </a:p>
        </p:txBody>
      </p:sp>
      <p:sp>
        <p:nvSpPr>
          <p:cNvPr id="10" name="Content Placeholder 12">
            <a:extLst>
              <a:ext uri="{FF2B5EF4-FFF2-40B4-BE49-F238E27FC236}">
                <a16:creationId xmlns:a16="http://schemas.microsoft.com/office/drawing/2014/main" id="{9925025C-3B1E-46F9-BA12-917C7EE740F3}"/>
              </a:ext>
            </a:extLst>
          </p:cNvPr>
          <p:cNvSpPr txBox="1">
            <a:spLocks/>
          </p:cNvSpPr>
          <p:nvPr/>
        </p:nvSpPr>
        <p:spPr>
          <a:xfrm>
            <a:off x="0" y="533400"/>
            <a:ext cx="12191999" cy="2807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Sandwich structures with CFRP skins, CFRP honeycomb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 pipes embedded in carbon foam for cooling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modules bonded on both skins (double sided local supports)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564447-9326-44A0-9896-61ACFD51FA30}"/>
              </a:ext>
            </a:extLst>
          </p:cNvPr>
          <p:cNvSpPr/>
          <p:nvPr/>
        </p:nvSpPr>
        <p:spPr>
          <a:xfrm>
            <a:off x="8813509" y="540062"/>
            <a:ext cx="33784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 concept for Endcap and Barrel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519F9EEA-9B63-4EDF-A772-7AED196FC919}"/>
              </a:ext>
            </a:extLst>
          </p:cNvPr>
          <p:cNvSpPr/>
          <p:nvPr/>
        </p:nvSpPr>
        <p:spPr>
          <a:xfrm>
            <a:off x="9220200" y="600226"/>
            <a:ext cx="252000" cy="1080000"/>
          </a:xfrm>
          <a:prstGeom prst="rightBrace">
            <a:avLst/>
          </a:prstGeom>
          <a:ln w="28575">
            <a:solidFill>
              <a:srgbClr val="0183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D9DF99-B7D2-4AE4-BED8-9902981701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</a:blip>
          <a:srcRect l="52733" t="25400" r="2647" b="31266"/>
          <a:stretch/>
        </p:blipFill>
        <p:spPr>
          <a:xfrm>
            <a:off x="1956277" y="4646549"/>
            <a:ext cx="3352800" cy="180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9AA2E8-C340-4FBE-AE12-A9E36071D6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5400" r="56707" b="31266"/>
          <a:stretch/>
        </p:blipFill>
        <p:spPr>
          <a:xfrm>
            <a:off x="379577" y="3549758"/>
            <a:ext cx="3253100" cy="18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52CEEC-093A-4D73-9A7D-709713E1FF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5487"/>
          <a:stretch/>
        </p:blipFill>
        <p:spPr>
          <a:xfrm>
            <a:off x="7060200" y="4195882"/>
            <a:ext cx="4320000" cy="5853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5D6D3FD-3698-4718-B059-35AB8DFA3D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7" t="72838" r="-547" b="-1375"/>
          <a:stretch/>
        </p:blipFill>
        <p:spPr>
          <a:xfrm>
            <a:off x="7060200" y="5057377"/>
            <a:ext cx="4320000" cy="681489"/>
          </a:xfrm>
          <a:prstGeom prst="rect">
            <a:avLst/>
          </a:prstGeom>
        </p:spPr>
      </p:pic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C9518B9-A791-4C3F-B00A-F7A9D06D344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000" t="6000" r="2009" b="3703"/>
          <a:stretch/>
        </p:blipFill>
        <p:spPr>
          <a:xfrm>
            <a:off x="356830" y="3601319"/>
            <a:ext cx="4998433" cy="2772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E0A425F-35A1-438E-90B6-C2A2572BB1CF}"/>
              </a:ext>
            </a:extLst>
          </p:cNvPr>
          <p:cNvSpPr txBox="1"/>
          <p:nvPr/>
        </p:nvSpPr>
        <p:spPr>
          <a:xfrm>
            <a:off x="9718732" y="5983333"/>
            <a:ext cx="2065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Barrel Stave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8DC950-F391-4C9A-A732-71E39349D7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4601" y="1800555"/>
            <a:ext cx="7210998" cy="1692000"/>
          </a:xfrm>
          <a:prstGeom prst="rect">
            <a:avLst/>
          </a:prstGeom>
        </p:spPr>
      </p:pic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10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B84B1A9-80AA-4275-B947-46B6B844739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6087" r="22090"/>
          <a:stretch/>
        </p:blipFill>
        <p:spPr>
          <a:xfrm rot="5400000">
            <a:off x="8026743" y="2091188"/>
            <a:ext cx="2019276" cy="5760000"/>
          </a:xfrm>
          <a:prstGeom prst="rect">
            <a:avLst/>
          </a:prstGeom>
        </p:spPr>
      </p:pic>
      <p:sp>
        <p:nvSpPr>
          <p:cNvPr id="9" name="Right Triangle 8">
            <a:extLst>
              <a:ext uri="{FF2B5EF4-FFF2-40B4-BE49-F238E27FC236}">
                <a16:creationId xmlns:a16="http://schemas.microsoft.com/office/drawing/2014/main" id="{9BD2F3C0-DF46-4300-85CD-62FEEBBB5E21}"/>
              </a:ext>
            </a:extLst>
          </p:cNvPr>
          <p:cNvSpPr/>
          <p:nvPr/>
        </p:nvSpPr>
        <p:spPr>
          <a:xfrm flipH="1" flipV="1">
            <a:off x="570298" y="3429000"/>
            <a:ext cx="5123125" cy="1172427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F361EF-FBDF-43FB-85E2-81C0E88C90E0}"/>
              </a:ext>
            </a:extLst>
          </p:cNvPr>
          <p:cNvSpPr txBox="1"/>
          <p:nvPr/>
        </p:nvSpPr>
        <p:spPr>
          <a:xfrm>
            <a:off x="3528172" y="3730718"/>
            <a:ext cx="2065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Endcap Petal</a:t>
            </a:r>
          </a:p>
        </p:txBody>
      </p:sp>
    </p:spTree>
    <p:extLst>
      <p:ext uri="{BB962C8B-B14F-4D97-AF65-F5344CB8AC3E}">
        <p14:creationId xmlns:p14="http://schemas.microsoft.com/office/powerpoint/2010/main" val="2008616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>
            <a:extLst>
              <a:ext uri="{FF2B5EF4-FFF2-40B4-BE49-F238E27FC236}">
                <a16:creationId xmlns:a16="http://schemas.microsoft.com/office/drawing/2014/main" id="{0494F7E7-2DB1-40E9-93A2-A1D9585EE4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191"/>
          <a:stretch/>
        </p:blipFill>
        <p:spPr>
          <a:xfrm>
            <a:off x="8388740" y="3955295"/>
            <a:ext cx="3535952" cy="259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Barrel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11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968F2F-B2B7-4F52-86A6-65A665E80B25}"/>
              </a:ext>
            </a:extLst>
          </p:cNvPr>
          <p:cNvPicPr/>
          <p:nvPr/>
        </p:nvPicPr>
        <p:blipFill rotWithShape="1">
          <a:blip r:embed="rId6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89810" y="0"/>
            <a:ext cx="4284000" cy="324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899C8E-09D9-42E1-BD1E-05F2FE725BC4}"/>
              </a:ext>
            </a:extLst>
          </p:cNvPr>
          <p:cNvPicPr/>
          <p:nvPr/>
        </p:nvPicPr>
        <p:blipFill rotWithShape="1">
          <a:blip r:embed="rId7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00600" y="748920"/>
            <a:ext cx="3240000" cy="20772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FB88EEE-5892-46BC-A2C1-06CCE7BDD602}"/>
              </a:ext>
            </a:extLst>
          </p:cNvPr>
          <p:cNvSpPr txBox="1"/>
          <p:nvPr/>
        </p:nvSpPr>
        <p:spPr>
          <a:xfrm>
            <a:off x="3687704" y="2872043"/>
            <a:ext cx="2065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Interlink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D5C7E5-FC44-41A9-9801-CA67380E77CA}"/>
              </a:ext>
            </a:extLst>
          </p:cNvPr>
          <p:cNvSpPr txBox="1"/>
          <p:nvPr/>
        </p:nvSpPr>
        <p:spPr>
          <a:xfrm>
            <a:off x="5346120" y="2953142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Z-braces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18EE16D-0E4F-4D8B-B2FA-94640C7EDBD0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6031920" y="1987554"/>
            <a:ext cx="388680" cy="96558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F314D14-5097-4981-A9D9-8CFFEF26CFCC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4720402" y="2438401"/>
            <a:ext cx="689798" cy="43364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75626A2-B424-41F9-BFF3-D1C51104518D}"/>
              </a:ext>
            </a:extLst>
          </p:cNvPr>
          <p:cNvSpPr txBox="1"/>
          <p:nvPr/>
        </p:nvSpPr>
        <p:spPr>
          <a:xfrm>
            <a:off x="6588448" y="2907219"/>
            <a:ext cx="1787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OC-brackets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37F5B01-7ACE-429D-AC90-B7A92E5D0415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7482292" y="2274413"/>
            <a:ext cx="166281" cy="63280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E711396-64B4-42C4-85FB-944D928682F2}"/>
              </a:ext>
            </a:extLst>
          </p:cNvPr>
          <p:cNvSpPr txBox="1"/>
          <p:nvPr/>
        </p:nvSpPr>
        <p:spPr>
          <a:xfrm>
            <a:off x="-662891" y="2700547"/>
            <a:ext cx="2065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B7934B0-36FD-4655-BDA1-F669E6108DA2}"/>
              </a:ext>
            </a:extLst>
          </p:cNvPr>
          <p:cNvSpPr/>
          <p:nvPr/>
        </p:nvSpPr>
        <p:spPr>
          <a:xfrm rot="21375070">
            <a:off x="3369482" y="1523561"/>
            <a:ext cx="1095892" cy="56225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0FD60B5-33F1-4CDB-972C-8EDD40E6549B}"/>
              </a:ext>
            </a:extLst>
          </p:cNvPr>
          <p:cNvCxnSpPr>
            <a:cxnSpLocks/>
            <a:stCxn id="26" idx="6"/>
            <a:endCxn id="11" idx="2"/>
          </p:cNvCxnSpPr>
          <p:nvPr/>
        </p:nvCxnSpPr>
        <p:spPr>
          <a:xfrm>
            <a:off x="4464202" y="1768860"/>
            <a:ext cx="336398" cy="1866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7BC8599-C9F5-4524-9A98-F5B7CF22AB2A}"/>
              </a:ext>
            </a:extLst>
          </p:cNvPr>
          <p:cNvCxnSpPr>
            <a:cxnSpLocks/>
          </p:cNvCxnSpPr>
          <p:nvPr/>
        </p:nvCxnSpPr>
        <p:spPr>
          <a:xfrm flipV="1">
            <a:off x="609600" y="2574975"/>
            <a:ext cx="624183" cy="25114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23D25974-E023-487C-BA1E-2F07B6DC2920}"/>
              </a:ext>
            </a:extLst>
          </p:cNvPr>
          <p:cNvPicPr/>
          <p:nvPr/>
        </p:nvPicPr>
        <p:blipFill rotWithShape="1">
          <a:blip r:embed="rId8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502190" y="296286"/>
            <a:ext cx="3600000" cy="36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E0E042C-C630-410E-B22F-CF0E59463F4A}"/>
              </a:ext>
            </a:extLst>
          </p:cNvPr>
          <p:cNvSpPr txBox="1"/>
          <p:nvPr/>
        </p:nvSpPr>
        <p:spPr>
          <a:xfrm>
            <a:off x="1111671" y="3148843"/>
            <a:ext cx="2065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Barrel Shell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5BAAD71-DF77-41F4-AC35-DE8A40A6C41C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2144369" y="2574975"/>
            <a:ext cx="702190" cy="57386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4833F28C-8183-4AE7-808E-7A82F783A940}"/>
              </a:ext>
            </a:extLst>
          </p:cNvPr>
          <p:cNvSpPr txBox="1"/>
          <p:nvPr/>
        </p:nvSpPr>
        <p:spPr>
          <a:xfrm>
            <a:off x="9309682" y="6248400"/>
            <a:ext cx="2065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module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076280C-C3F7-4F23-B950-00A80C75631C}"/>
              </a:ext>
            </a:extLst>
          </p:cNvPr>
          <p:cNvCxnSpPr>
            <a:cxnSpLocks/>
            <a:stCxn id="46" idx="0"/>
          </p:cNvCxnSpPr>
          <p:nvPr/>
        </p:nvCxnSpPr>
        <p:spPr>
          <a:xfrm flipH="1" flipV="1">
            <a:off x="9680296" y="5323738"/>
            <a:ext cx="662084" cy="92466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4">
            <a:extLst>
              <a:ext uri="{FF2B5EF4-FFF2-40B4-BE49-F238E27FC236}">
                <a16:creationId xmlns:a16="http://schemas.microsoft.com/office/drawing/2014/main" id="{D2D77C78-2560-4994-A20A-B894C0B0B4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BFBFC"/>
              </a:clrFrom>
              <a:clrTo>
                <a:srgbClr val="FBFB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5" t="26651" r="15516" b="16207"/>
          <a:stretch/>
        </p:blipFill>
        <p:spPr bwMode="auto">
          <a:xfrm>
            <a:off x="58157" y="3884707"/>
            <a:ext cx="3525517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5B188A74-4945-4A1F-8B5C-13087B564DF4}"/>
              </a:ext>
            </a:extLst>
          </p:cNvPr>
          <p:cNvSpPr txBox="1"/>
          <p:nvPr/>
        </p:nvSpPr>
        <p:spPr>
          <a:xfrm>
            <a:off x="2626495" y="5519994"/>
            <a:ext cx="1350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Flange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74D0E6A-A798-4EFB-A4F2-CA6ADBEFC053}"/>
              </a:ext>
            </a:extLst>
          </p:cNvPr>
          <p:cNvSpPr txBox="1"/>
          <p:nvPr/>
        </p:nvSpPr>
        <p:spPr>
          <a:xfrm>
            <a:off x="-172152" y="3631902"/>
            <a:ext cx="1655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Stiffening Ring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01FD0C-C447-470E-BD52-C55952CF6099}"/>
              </a:ext>
            </a:extLst>
          </p:cNvPr>
          <p:cNvSpPr txBox="1"/>
          <p:nvPr/>
        </p:nvSpPr>
        <p:spPr>
          <a:xfrm>
            <a:off x="1556464" y="5672575"/>
            <a:ext cx="1350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Cylinder Shell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076CEFF-0BC4-4ED0-AFB1-2A0829F39A1D}"/>
              </a:ext>
            </a:extLst>
          </p:cNvPr>
          <p:cNvCxnSpPr>
            <a:cxnSpLocks/>
          </p:cNvCxnSpPr>
          <p:nvPr/>
        </p:nvCxnSpPr>
        <p:spPr>
          <a:xfrm>
            <a:off x="1233783" y="3985845"/>
            <a:ext cx="366417" cy="31502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46C0935-8BAC-4E95-BD01-C9104741C5AD}"/>
              </a:ext>
            </a:extLst>
          </p:cNvPr>
          <p:cNvCxnSpPr>
            <a:cxnSpLocks/>
            <a:stCxn id="53" idx="0"/>
          </p:cNvCxnSpPr>
          <p:nvPr/>
        </p:nvCxnSpPr>
        <p:spPr>
          <a:xfrm flipV="1">
            <a:off x="3301841" y="5105400"/>
            <a:ext cx="47760" cy="4145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B20E750-2003-48CE-ACF0-2A04DBE4A3C1}"/>
              </a:ext>
            </a:extLst>
          </p:cNvPr>
          <p:cNvCxnSpPr>
            <a:cxnSpLocks/>
            <a:stCxn id="52" idx="2"/>
          </p:cNvCxnSpPr>
          <p:nvPr/>
        </p:nvCxnSpPr>
        <p:spPr>
          <a:xfrm flipH="1" flipV="1">
            <a:off x="868518" y="5728027"/>
            <a:ext cx="952398" cy="31668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>
            <a:extLst>
              <a:ext uri="{FF2B5EF4-FFF2-40B4-BE49-F238E27FC236}">
                <a16:creationId xmlns:a16="http://schemas.microsoft.com/office/drawing/2014/main" id="{B15DE013-D387-4622-B9EE-FABD7793163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4038"/>
          <a:stretch/>
        </p:blipFill>
        <p:spPr>
          <a:xfrm>
            <a:off x="4139794" y="4143357"/>
            <a:ext cx="3958190" cy="187200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6C04B41A-1F2E-49FD-9227-934AE61ED13A}"/>
              </a:ext>
            </a:extLst>
          </p:cNvPr>
          <p:cNvSpPr txBox="1"/>
          <p:nvPr/>
        </p:nvSpPr>
        <p:spPr>
          <a:xfrm>
            <a:off x="5747888" y="5722813"/>
            <a:ext cx="2050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Stave locking bracket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086BEB4-BC48-465A-B3B8-A9B201938CD1}"/>
              </a:ext>
            </a:extLst>
          </p:cNvPr>
          <p:cNvCxnSpPr>
            <a:cxnSpLocks/>
          </p:cNvCxnSpPr>
          <p:nvPr/>
        </p:nvCxnSpPr>
        <p:spPr>
          <a:xfrm flipH="1" flipV="1">
            <a:off x="6704343" y="4840944"/>
            <a:ext cx="229857" cy="88708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0767B971-A7E0-4C16-83C4-485B810CDC2F}"/>
              </a:ext>
            </a:extLst>
          </p:cNvPr>
          <p:cNvSpPr txBox="1"/>
          <p:nvPr/>
        </p:nvSpPr>
        <p:spPr>
          <a:xfrm>
            <a:off x="8869433" y="3800976"/>
            <a:ext cx="2065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Stave services</a:t>
            </a:r>
          </a:p>
        </p:txBody>
      </p:sp>
    </p:spTree>
    <p:extLst>
      <p:ext uri="{BB962C8B-B14F-4D97-AF65-F5344CB8AC3E}">
        <p14:creationId xmlns:p14="http://schemas.microsoft.com/office/powerpoint/2010/main" val="257768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2" grpId="0"/>
      <p:bldP spid="26" grpId="0" animBg="1"/>
      <p:bldP spid="46" grpId="0"/>
      <p:bldP spid="53" grpId="0"/>
      <p:bldP spid="54" grpId="0"/>
      <p:bldP spid="55" grpId="0"/>
      <p:bldP spid="44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Endcap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12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BB4DF6-F3AF-433B-B927-A0B2FA793B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3" r="6813"/>
          <a:stretch/>
        </p:blipFill>
        <p:spPr>
          <a:xfrm>
            <a:off x="1295400" y="473484"/>
            <a:ext cx="4165600" cy="36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A1BA54-8244-427B-91D0-9A7F4FA06D1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0" t="25970" r="38813" b="18362"/>
          <a:stretch/>
        </p:blipFill>
        <p:spPr>
          <a:xfrm>
            <a:off x="8540378" y="26581"/>
            <a:ext cx="3733551" cy="3067850"/>
          </a:xfrm>
          <a:prstGeom prst="ellipse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93A84B-8E26-4F3F-B7EF-53D6C7A78EB8}"/>
              </a:ext>
            </a:extLst>
          </p:cNvPr>
          <p:cNvSpPr txBox="1"/>
          <p:nvPr/>
        </p:nvSpPr>
        <p:spPr>
          <a:xfrm>
            <a:off x="220604" y="141563"/>
            <a:ext cx="2065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 Bulkhead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E282E7-B784-4E87-953D-A52EE20AB45A}"/>
              </a:ext>
            </a:extLst>
          </p:cNvPr>
          <p:cNvSpPr txBox="1"/>
          <p:nvPr/>
        </p:nvSpPr>
        <p:spPr>
          <a:xfrm>
            <a:off x="7499" y="1131437"/>
            <a:ext cx="13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Stiffening Disk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29FC0F-FAF4-4506-A719-811BA0F4EEB1}"/>
              </a:ext>
            </a:extLst>
          </p:cNvPr>
          <p:cNvSpPr txBox="1"/>
          <p:nvPr/>
        </p:nvSpPr>
        <p:spPr>
          <a:xfrm>
            <a:off x="160147" y="3719541"/>
            <a:ext cx="13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Trays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2C23EA-03D5-43D5-A874-5CCEAC736E03}"/>
              </a:ext>
            </a:extLst>
          </p:cNvPr>
          <p:cNvSpPr txBox="1"/>
          <p:nvPr/>
        </p:nvSpPr>
        <p:spPr>
          <a:xfrm>
            <a:off x="5105400" y="3303657"/>
            <a:ext cx="973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Tube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91795C0-1025-46D4-A9A1-411629E363FA}"/>
              </a:ext>
            </a:extLst>
          </p:cNvPr>
          <p:cNvCxnSpPr>
            <a:cxnSpLocks/>
          </p:cNvCxnSpPr>
          <p:nvPr/>
        </p:nvCxnSpPr>
        <p:spPr>
          <a:xfrm flipH="1" flipV="1">
            <a:off x="4220503" y="2895600"/>
            <a:ext cx="884897" cy="7620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C3F2D95-E950-4845-94E1-D79089E471EC}"/>
              </a:ext>
            </a:extLst>
          </p:cNvPr>
          <p:cNvCxnSpPr>
            <a:cxnSpLocks/>
          </p:cNvCxnSpPr>
          <p:nvPr/>
        </p:nvCxnSpPr>
        <p:spPr>
          <a:xfrm>
            <a:off x="1143000" y="1594502"/>
            <a:ext cx="777495" cy="4803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BEDD830-F201-4F8F-AF8B-0B4C59D61AFF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1253302" y="849449"/>
            <a:ext cx="667193" cy="27790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A647817-1941-4F2F-9191-D21BC551A53B}"/>
              </a:ext>
            </a:extLst>
          </p:cNvPr>
          <p:cNvCxnSpPr>
            <a:cxnSpLocks/>
          </p:cNvCxnSpPr>
          <p:nvPr/>
        </p:nvCxnSpPr>
        <p:spPr>
          <a:xfrm flipV="1">
            <a:off x="1388049" y="3013091"/>
            <a:ext cx="762000" cy="83181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5B9CA75-1825-46AB-BDE6-10C63166A19E}"/>
              </a:ext>
            </a:extLst>
          </p:cNvPr>
          <p:cNvSpPr txBox="1"/>
          <p:nvPr/>
        </p:nvSpPr>
        <p:spPr>
          <a:xfrm>
            <a:off x="4557682" y="658223"/>
            <a:ext cx="973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Petal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85158C-9C32-44DF-A686-521E5E58F3E2}"/>
              </a:ext>
            </a:extLst>
          </p:cNvPr>
          <p:cNvCxnSpPr>
            <a:cxnSpLocks/>
          </p:cNvCxnSpPr>
          <p:nvPr/>
        </p:nvCxnSpPr>
        <p:spPr>
          <a:xfrm flipH="1">
            <a:off x="4241685" y="1026114"/>
            <a:ext cx="522397" cy="34183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D42BFD8-7CD1-4C78-885F-C4CBA9EB2CEE}"/>
              </a:ext>
            </a:extLst>
          </p:cNvPr>
          <p:cNvSpPr txBox="1"/>
          <p:nvPr/>
        </p:nvSpPr>
        <p:spPr>
          <a:xfrm>
            <a:off x="-76200" y="2516067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Rails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82E9CD3-7A84-49CA-AB61-E5B55426A0AE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1295400" y="2571954"/>
            <a:ext cx="884649" cy="14416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4C4C175-1CC2-468D-ACB4-C8E60CCEDCFE}"/>
              </a:ext>
            </a:extLst>
          </p:cNvPr>
          <p:cNvSpPr txBox="1"/>
          <p:nvPr/>
        </p:nvSpPr>
        <p:spPr>
          <a:xfrm>
            <a:off x="2180049" y="425685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Wheels </a:t>
            </a:r>
            <a:r>
              <a:rPr lang="en-GB" sz="12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(rings + blades)</a:t>
            </a:r>
            <a:endParaRPr lang="en-GB" sz="2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7C07875-2DA8-4FA0-94C2-96EB22A1E053}"/>
              </a:ext>
            </a:extLst>
          </p:cNvPr>
          <p:cNvCxnSpPr>
            <a:cxnSpLocks/>
          </p:cNvCxnSpPr>
          <p:nvPr/>
        </p:nvCxnSpPr>
        <p:spPr>
          <a:xfrm flipV="1">
            <a:off x="3285302" y="3900426"/>
            <a:ext cx="677099" cy="36096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7">
            <a:extLst>
              <a:ext uri="{FF2B5EF4-FFF2-40B4-BE49-F238E27FC236}">
                <a16:creationId xmlns:a16="http://schemas.microsoft.com/office/drawing/2014/main" id="{34BC25EF-91A4-4F23-BCAA-D83925226F5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3" r="15785"/>
          <a:stretch/>
        </p:blipFill>
        <p:spPr>
          <a:xfrm>
            <a:off x="396127" y="4252545"/>
            <a:ext cx="1982477" cy="1872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4976ACA-BDDC-4D09-A81D-7D39E0FAC4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4908840">
            <a:off x="5971156" y="1814652"/>
            <a:ext cx="3058694" cy="2052000"/>
          </a:xfrm>
          <a:prstGeom prst="ellipse">
            <a:avLst/>
          </a:prstGeom>
          <a:ln>
            <a:solidFill>
              <a:srgbClr val="FF0000"/>
            </a:solidFill>
            <a:prstDash val="dash"/>
          </a:ln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2E0B45F6-556A-435E-B1D7-ECFD56085C64}"/>
              </a:ext>
            </a:extLst>
          </p:cNvPr>
          <p:cNvSpPr txBox="1"/>
          <p:nvPr/>
        </p:nvSpPr>
        <p:spPr>
          <a:xfrm>
            <a:off x="8448038" y="3030884"/>
            <a:ext cx="4004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 supports the cooling &amp; electrical patch panels @ PP1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6990E4-C867-4EEB-98D6-DCF8DD5C5AEC}"/>
              </a:ext>
            </a:extLst>
          </p:cNvPr>
          <p:cNvSpPr txBox="1"/>
          <p:nvPr/>
        </p:nvSpPr>
        <p:spPr>
          <a:xfrm>
            <a:off x="5365378" y="730349"/>
            <a:ext cx="4004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patch panel</a:t>
            </a:r>
          </a:p>
          <a:p>
            <a:pPr algn="ctr"/>
            <a:r>
              <a:rPr lang="en-GB" sz="16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(45° phi sector) 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F8880A7-BBD7-48F7-8ED7-067C35C026FC}"/>
              </a:ext>
            </a:extLst>
          </p:cNvPr>
          <p:cNvSpPr/>
          <p:nvPr/>
        </p:nvSpPr>
        <p:spPr>
          <a:xfrm rot="21375070">
            <a:off x="8616848" y="1619994"/>
            <a:ext cx="1670424" cy="927716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395CC0D-DB48-45E9-A849-3C11EFD457AA}"/>
              </a:ext>
            </a:extLst>
          </p:cNvPr>
          <p:cNvCxnSpPr>
            <a:cxnSpLocks/>
            <a:stCxn id="49" idx="4"/>
            <a:endCxn id="54" idx="3"/>
          </p:cNvCxnSpPr>
          <p:nvPr/>
        </p:nvCxnSpPr>
        <p:spPr>
          <a:xfrm flipV="1">
            <a:off x="8454984" y="2449761"/>
            <a:ext cx="429201" cy="14539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A6E291B9-270E-47F3-BF59-B733A76CA642}"/>
              </a:ext>
            </a:extLst>
          </p:cNvPr>
          <p:cNvSpPr txBox="1"/>
          <p:nvPr/>
        </p:nvSpPr>
        <p:spPr>
          <a:xfrm>
            <a:off x="8429589" y="4679699"/>
            <a:ext cx="355217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tight clearances for petal insertion</a:t>
            </a:r>
          </a:p>
          <a:p>
            <a:pPr algn="ctr"/>
            <a:r>
              <a:rPr lang="en-GB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(complex tooling for controlled kinematics)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C9B7B91D-B4C8-4C08-9F90-F1E622A298C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477"/>
          <a:stretch/>
        </p:blipFill>
        <p:spPr>
          <a:xfrm>
            <a:off x="4234348" y="4455516"/>
            <a:ext cx="4386615" cy="1908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9A73A13-F180-4C31-B610-E3DD6EB1358D}"/>
              </a:ext>
            </a:extLst>
          </p:cNvPr>
          <p:cNvSpPr txBox="1"/>
          <p:nvPr/>
        </p:nvSpPr>
        <p:spPr>
          <a:xfrm>
            <a:off x="3253837" y="6165766"/>
            <a:ext cx="6000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Endcaps assembled outside CERN (challenging transport)</a:t>
            </a:r>
          </a:p>
        </p:txBody>
      </p:sp>
    </p:spTree>
    <p:extLst>
      <p:ext uri="{BB962C8B-B14F-4D97-AF65-F5344CB8AC3E}">
        <p14:creationId xmlns:p14="http://schemas.microsoft.com/office/powerpoint/2010/main" val="326407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 animBg="1"/>
      <p:bldP spid="61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90800"/>
            <a:ext cx="103632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10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Detector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13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033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Local Supports: Endcap &amp; Inner System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14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F44B65-7EFF-4B34-A400-7E91F908A044}"/>
              </a:ext>
            </a:extLst>
          </p:cNvPr>
          <p:cNvSpPr/>
          <p:nvPr/>
        </p:nvSpPr>
        <p:spPr>
          <a:xfrm>
            <a:off x="8389150" y="587166"/>
            <a:ext cx="26926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 concept for EC and Inner System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994DE4B1-FBD5-4D9B-AA29-17DD65C8268D}"/>
              </a:ext>
            </a:extLst>
          </p:cNvPr>
          <p:cNvSpPr/>
          <p:nvPr/>
        </p:nvSpPr>
        <p:spPr>
          <a:xfrm>
            <a:off x="8444071" y="574351"/>
            <a:ext cx="252000" cy="1080000"/>
          </a:xfrm>
          <a:prstGeom prst="rightBrace">
            <a:avLst/>
          </a:prstGeom>
          <a:ln w="28575">
            <a:solidFill>
              <a:srgbClr val="0183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206E31-3AC8-4065-8375-78DC324BF7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356" y="1754877"/>
            <a:ext cx="5181009" cy="36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5A7C1F-FE6F-42B8-B720-DBAFD36F0CE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9950"/>
          <a:stretch/>
        </p:blipFill>
        <p:spPr>
          <a:xfrm>
            <a:off x="91408" y="3207224"/>
            <a:ext cx="1841487" cy="32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D0685A6-94C0-41CB-A6AB-C52691F04182}"/>
              </a:ext>
            </a:extLst>
          </p:cNvPr>
          <p:cNvSpPr txBox="1"/>
          <p:nvPr/>
        </p:nvSpPr>
        <p:spPr>
          <a:xfrm>
            <a:off x="230213" y="2328311"/>
            <a:ext cx="177724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CFRP Skin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B2B91D-9634-4F52-A7EB-950D1D973905}"/>
              </a:ext>
            </a:extLst>
          </p:cNvPr>
          <p:cNvSpPr txBox="1"/>
          <p:nvPr/>
        </p:nvSpPr>
        <p:spPr>
          <a:xfrm>
            <a:off x="230213" y="1877471"/>
            <a:ext cx="25887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Ti-Tube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E0B47A-62D7-4886-A0AB-365AAD0E43B9}"/>
              </a:ext>
            </a:extLst>
          </p:cNvPr>
          <p:cNvSpPr txBox="1"/>
          <p:nvPr/>
        </p:nvSpPr>
        <p:spPr>
          <a:xfrm>
            <a:off x="4483673" y="1729577"/>
            <a:ext cx="25887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 Tape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FD2911-C727-4E92-A4BF-D556B106E716}"/>
              </a:ext>
            </a:extLst>
          </p:cNvPr>
          <p:cNvSpPr txBox="1"/>
          <p:nvPr/>
        </p:nvSpPr>
        <p:spPr>
          <a:xfrm>
            <a:off x="4081618" y="2607059"/>
            <a:ext cx="25887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Foam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E701B8-A803-470E-9C00-0FD5883719D4}"/>
              </a:ext>
            </a:extLst>
          </p:cNvPr>
          <p:cNvSpPr txBox="1"/>
          <p:nvPr/>
        </p:nvSpPr>
        <p:spPr>
          <a:xfrm>
            <a:off x="4054368" y="3007169"/>
            <a:ext cx="25887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E-break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83B599-5C71-4BA9-A832-670B0D809BFD}"/>
              </a:ext>
            </a:extLst>
          </p:cNvPr>
          <p:cNvSpPr txBox="1"/>
          <p:nvPr/>
        </p:nvSpPr>
        <p:spPr>
          <a:xfrm>
            <a:off x="4114800" y="4524600"/>
            <a:ext cx="2588740" cy="8977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GB" sz="2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Closeouts</a:t>
            </a:r>
          </a:p>
          <a:p>
            <a:endParaRPr lang="en-GB" sz="2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D96906-B4EC-42B4-8554-12DFF4BF5F6B}"/>
              </a:ext>
            </a:extLst>
          </p:cNvPr>
          <p:cNvSpPr txBox="1"/>
          <p:nvPr/>
        </p:nvSpPr>
        <p:spPr>
          <a:xfrm>
            <a:off x="1793939" y="5416791"/>
            <a:ext cx="4607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F56F54-960D-4734-93F5-0CCCF315C8E5}"/>
              </a:ext>
            </a:extLst>
          </p:cNvPr>
          <p:cNvSpPr txBox="1"/>
          <p:nvPr/>
        </p:nvSpPr>
        <p:spPr>
          <a:xfrm>
            <a:off x="1798652" y="5701418"/>
            <a:ext cx="4607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F941A5-2612-4F11-B0B4-86913EC83598}"/>
              </a:ext>
            </a:extLst>
          </p:cNvPr>
          <p:cNvSpPr txBox="1"/>
          <p:nvPr/>
        </p:nvSpPr>
        <p:spPr>
          <a:xfrm>
            <a:off x="1811132" y="5986045"/>
            <a:ext cx="4607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DE0A6F-4A83-4D79-B562-DBF0B7ED6CF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44" t="19136" r="-11015" b="-3654"/>
          <a:stretch/>
        </p:blipFill>
        <p:spPr>
          <a:xfrm>
            <a:off x="2353306" y="5190735"/>
            <a:ext cx="1830558" cy="1080000"/>
          </a:xfrm>
          <a:prstGeom prst="ellipse">
            <a:avLst/>
          </a:prstGeom>
          <a:ln>
            <a:solidFill>
              <a:srgbClr val="FF0000"/>
            </a:solidFill>
            <a:prstDash val="dash"/>
          </a:ln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97BCFBEC-3E21-4B1F-98A5-AA94E4ACB357}"/>
              </a:ext>
            </a:extLst>
          </p:cNvPr>
          <p:cNvSpPr/>
          <p:nvPr/>
        </p:nvSpPr>
        <p:spPr>
          <a:xfrm rot="21375070">
            <a:off x="1304712" y="5319003"/>
            <a:ext cx="503177" cy="1069469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C075DAB-80E6-4C5D-8A51-D53CA91BEA3C}"/>
              </a:ext>
            </a:extLst>
          </p:cNvPr>
          <p:cNvCxnSpPr>
            <a:cxnSpLocks/>
            <a:stCxn id="22" idx="0"/>
            <a:endCxn id="10" idx="1"/>
          </p:cNvCxnSpPr>
          <p:nvPr/>
        </p:nvCxnSpPr>
        <p:spPr>
          <a:xfrm>
            <a:off x="1521339" y="5320147"/>
            <a:ext cx="1100046" cy="2875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9E5320D-BB53-4E1B-91A1-41082D959FC7}"/>
              </a:ext>
            </a:extLst>
          </p:cNvPr>
          <p:cNvSpPr txBox="1"/>
          <p:nvPr/>
        </p:nvSpPr>
        <p:spPr>
          <a:xfrm>
            <a:off x="5499861" y="3795918"/>
            <a:ext cx="2588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L0/1 Coupled Ring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836B3D5-A94F-4FBF-9469-3B0DECAC69F9}"/>
              </a:ext>
            </a:extLst>
          </p:cNvPr>
          <p:cNvSpPr txBox="1"/>
          <p:nvPr/>
        </p:nvSpPr>
        <p:spPr>
          <a:xfrm>
            <a:off x="8380851" y="3849031"/>
            <a:ext cx="1384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L1 Ring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A2C01B-B584-4733-B97C-0BE007DF734E}"/>
              </a:ext>
            </a:extLst>
          </p:cNvPr>
          <p:cNvSpPr txBox="1"/>
          <p:nvPr/>
        </p:nvSpPr>
        <p:spPr>
          <a:xfrm>
            <a:off x="3836463" y="5877944"/>
            <a:ext cx="2065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Endcap Rings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9F8BED-5040-4895-B8FF-A04EBCDF1497}"/>
              </a:ext>
            </a:extLst>
          </p:cNvPr>
          <p:cNvSpPr txBox="1"/>
          <p:nvPr/>
        </p:nvSpPr>
        <p:spPr>
          <a:xfrm>
            <a:off x="7034374" y="6027807"/>
            <a:ext cx="1522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L0 Stave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1F66F65-752C-410D-9C9A-2068A425E272}"/>
              </a:ext>
            </a:extLst>
          </p:cNvPr>
          <p:cNvSpPr txBox="1"/>
          <p:nvPr/>
        </p:nvSpPr>
        <p:spPr>
          <a:xfrm>
            <a:off x="10515600" y="3815169"/>
            <a:ext cx="1384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L0.5 Ring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830525-59D9-45A7-8675-114222A29716}"/>
              </a:ext>
            </a:extLst>
          </p:cNvPr>
          <p:cNvSpPr txBox="1"/>
          <p:nvPr/>
        </p:nvSpPr>
        <p:spPr>
          <a:xfrm>
            <a:off x="9689940" y="5970656"/>
            <a:ext cx="1522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L1 Stave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1FD35AF-55CC-49C0-90B7-05F43A2C8725}"/>
              </a:ext>
            </a:extLst>
          </p:cNvPr>
          <p:cNvPicPr/>
          <p:nvPr/>
        </p:nvPicPr>
        <p:blipFill rotWithShape="1">
          <a:blip r:embed="rId8">
            <a:clrChange>
              <a:clrFrom>
                <a:srgbClr val="E9EAEE"/>
              </a:clrFrom>
              <a:clrTo>
                <a:srgbClr val="E9EAEE">
                  <a:alpha val="0"/>
                </a:srgbClr>
              </a:clrTo>
            </a:clrChange>
          </a:blip>
          <a:srcRect l="30345" r="36811"/>
          <a:stretch/>
        </p:blipFill>
        <p:spPr>
          <a:xfrm>
            <a:off x="5764572" y="1634917"/>
            <a:ext cx="1836000" cy="2232000"/>
          </a:xfrm>
          <a:prstGeom prst="rect">
            <a:avLst/>
          </a:prstGeom>
          <a:ln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C23547F-0C30-4D5B-AD01-01306384B692}"/>
              </a:ext>
            </a:extLst>
          </p:cNvPr>
          <p:cNvPicPr/>
          <p:nvPr/>
        </p:nvPicPr>
        <p:blipFill rotWithShape="1">
          <a:blip r:embed="rId8">
            <a:clrChange>
              <a:clrFrom>
                <a:srgbClr val="E9EAEE"/>
              </a:clrFrom>
              <a:clrTo>
                <a:srgbClr val="E9EAEE">
                  <a:alpha val="0"/>
                </a:srgbClr>
              </a:clrTo>
            </a:clrChange>
          </a:blip>
          <a:srcRect l="-1417" t="4491" r="68573"/>
          <a:stretch/>
        </p:blipFill>
        <p:spPr>
          <a:xfrm>
            <a:off x="7939043" y="1772468"/>
            <a:ext cx="1836000" cy="2131754"/>
          </a:xfrm>
          <a:prstGeom prst="rect">
            <a:avLst/>
          </a:prstGeom>
          <a:ln>
            <a:noFill/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80EA0DE-49F0-49EA-87C1-7ECD033962A0}"/>
              </a:ext>
            </a:extLst>
          </p:cNvPr>
          <p:cNvPicPr/>
          <p:nvPr/>
        </p:nvPicPr>
        <p:blipFill rotWithShape="1">
          <a:blip r:embed="rId8">
            <a:clrChange>
              <a:clrFrom>
                <a:srgbClr val="E9EAEE"/>
              </a:clrFrom>
              <a:clrTo>
                <a:srgbClr val="E9EAEE">
                  <a:alpha val="0"/>
                </a:srgbClr>
              </a:clrTo>
            </a:clrChange>
          </a:blip>
          <a:srcRect l="64621" t="5476" r="2535" b="-986"/>
          <a:stretch/>
        </p:blipFill>
        <p:spPr>
          <a:xfrm>
            <a:off x="10103513" y="1793418"/>
            <a:ext cx="1836000" cy="2131754"/>
          </a:xfrm>
          <a:prstGeom prst="rect">
            <a:avLst/>
          </a:prstGeom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46C06BD-3C83-4806-ABFE-EC28539F53E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875" t="37048" r="24027" b="31055"/>
          <a:stretch/>
        </p:blipFill>
        <p:spPr>
          <a:xfrm>
            <a:off x="6002562" y="4696791"/>
            <a:ext cx="2736602" cy="14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B4639A9-6F92-47FD-BED9-EC1E7A110AE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333" t="38015" r="23081" b="28542"/>
          <a:stretch/>
        </p:blipFill>
        <p:spPr>
          <a:xfrm>
            <a:off x="9073135" y="4608271"/>
            <a:ext cx="2800527" cy="1440000"/>
          </a:xfrm>
          <a:prstGeom prst="rect">
            <a:avLst/>
          </a:prstGeom>
        </p:spPr>
      </p:pic>
      <p:sp>
        <p:nvSpPr>
          <p:cNvPr id="6" name="Content Placeholder 12">
            <a:extLst>
              <a:ext uri="{FF2B5EF4-FFF2-40B4-BE49-F238E27FC236}">
                <a16:creationId xmlns:a16="http://schemas.microsoft.com/office/drawing/2014/main" id="{3D9977B3-A5B5-4D7B-BA61-AEF6C401F08E}"/>
              </a:ext>
            </a:extLst>
          </p:cNvPr>
          <p:cNvSpPr txBox="1">
            <a:spLocks/>
          </p:cNvSpPr>
          <p:nvPr/>
        </p:nvSpPr>
        <p:spPr>
          <a:xfrm>
            <a:off x="0" y="533400"/>
            <a:ext cx="12191999" cy="2807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Sandwich structures with CFRP skins &amp; carbon foam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 pipes embedded in carbon foam for cooling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modules bonded on one (staves) or two (rings) sides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779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close up of a device&#10;&#10;Description automatically generated">
            <a:extLst>
              <a:ext uri="{FF2B5EF4-FFF2-40B4-BE49-F238E27FC236}">
                <a16:creationId xmlns:a16="http://schemas.microsoft.com/office/drawing/2014/main" id="{00EFC8D7-D1F3-4FEF-9811-DC2661F55C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65"/>
          <a:stretch/>
        </p:blipFill>
        <p:spPr>
          <a:xfrm rot="20836271" flipH="1">
            <a:off x="448269" y="3380377"/>
            <a:ext cx="5368950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0" y="-7620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Local Supports: Outer Barrel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15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062FAE0-C3AF-4BF9-AE00-5465FE2CC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28548"/>
            <a:ext cx="4094654" cy="17148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cooling pipes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blocks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CFRP Support Structure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0B0ED824-1006-413D-9666-3789A21E1987}"/>
              </a:ext>
            </a:extLst>
          </p:cNvPr>
          <p:cNvSpPr/>
          <p:nvPr/>
        </p:nvSpPr>
        <p:spPr>
          <a:xfrm>
            <a:off x="2808916" y="2763491"/>
            <a:ext cx="162883" cy="680829"/>
          </a:xfrm>
          <a:prstGeom prst="rightBrace">
            <a:avLst/>
          </a:prstGeom>
          <a:ln w="19050">
            <a:solidFill>
              <a:srgbClr val="0183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7A8AE566-7D97-41B6-82C0-0D0D7F379C0A}"/>
              </a:ext>
            </a:extLst>
          </p:cNvPr>
          <p:cNvSpPr/>
          <p:nvPr/>
        </p:nvSpPr>
        <p:spPr>
          <a:xfrm>
            <a:off x="4456534" y="2743200"/>
            <a:ext cx="172616" cy="1101157"/>
          </a:xfrm>
          <a:prstGeom prst="rightBrace">
            <a:avLst/>
          </a:prstGeom>
          <a:ln w="19050">
            <a:solidFill>
              <a:srgbClr val="0183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0222A4-EA15-4BF2-B89F-78A8B03C77D0}"/>
              </a:ext>
            </a:extLst>
          </p:cNvPr>
          <p:cNvSpPr/>
          <p:nvPr/>
        </p:nvSpPr>
        <p:spPr>
          <a:xfrm>
            <a:off x="2799386" y="2698260"/>
            <a:ext cx="1905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Soldered</a:t>
            </a:r>
          </a:p>
          <a:p>
            <a:pPr algn="ctr"/>
            <a:r>
              <a:rPr lang="en-GB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(Ni-coating)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B3F332-663E-4426-A494-AA28DD9D8D4E}"/>
              </a:ext>
            </a:extLst>
          </p:cNvPr>
          <p:cNvSpPr/>
          <p:nvPr/>
        </p:nvSpPr>
        <p:spPr>
          <a:xfrm>
            <a:off x="4656695" y="3005169"/>
            <a:ext cx="1352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Bonded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337375B-803E-4350-A9A4-F4DD249B1769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 flipH="1">
            <a:off x="4655957" y="3466834"/>
            <a:ext cx="677013" cy="788631"/>
          </a:xfrm>
          <a:prstGeom prst="straightConnector1">
            <a:avLst/>
          </a:prstGeom>
          <a:ln w="28575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035389D-7260-4A86-9ADB-41C9BD598F28}"/>
              </a:ext>
            </a:extLst>
          </p:cNvPr>
          <p:cNvSpPr/>
          <p:nvPr/>
        </p:nvSpPr>
        <p:spPr>
          <a:xfrm>
            <a:off x="3091111" y="4255465"/>
            <a:ext cx="3129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Longeron</a:t>
            </a:r>
            <a:endParaRPr lang="en-GB" sz="2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AAE9B0D-2D07-4D33-A891-CD89A5E3D96D}"/>
              </a:ext>
            </a:extLst>
          </p:cNvPr>
          <p:cNvCxnSpPr>
            <a:cxnSpLocks/>
          </p:cNvCxnSpPr>
          <p:nvPr/>
        </p:nvCxnSpPr>
        <p:spPr>
          <a:xfrm flipV="1">
            <a:off x="5955895" y="1487341"/>
            <a:ext cx="1434952" cy="1580341"/>
          </a:xfrm>
          <a:prstGeom prst="straightConnector1">
            <a:avLst/>
          </a:prstGeom>
          <a:ln w="28575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4AFB819-8DA1-4190-BE94-BFD520983C02}"/>
              </a:ext>
            </a:extLst>
          </p:cNvPr>
          <p:cNvSpPr/>
          <p:nvPr/>
        </p:nvSpPr>
        <p:spPr>
          <a:xfrm>
            <a:off x="6707621" y="766221"/>
            <a:ext cx="32215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Inclined Half-Ring</a:t>
            </a:r>
            <a:endParaRPr lang="en-GB" sz="2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345D91F3-F931-4ECC-A9F0-F6EBDC6A1D5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r="32668"/>
          <a:stretch/>
        </p:blipFill>
        <p:spPr>
          <a:xfrm rot="7111335" flipH="1">
            <a:off x="8239821" y="-308138"/>
            <a:ext cx="3600450" cy="48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8F78F6B-3A42-4E3C-9392-1D8A6FD2A2D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6734" t="-11146" r="-7231" b="-13005"/>
          <a:stretch/>
        </p:blipFill>
        <p:spPr>
          <a:xfrm>
            <a:off x="5920369" y="3386824"/>
            <a:ext cx="2249988" cy="1800000"/>
          </a:xfrm>
          <a:prstGeom prst="ellipse">
            <a:avLst/>
          </a:prstGeom>
          <a:ln w="19050">
            <a:solidFill>
              <a:srgbClr val="FF0000"/>
            </a:solidFill>
            <a:prstDash val="dash"/>
          </a:ln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00A4AC6F-6272-455F-AD45-479075B6DF83}"/>
              </a:ext>
            </a:extLst>
          </p:cNvPr>
          <p:cNvSpPr/>
          <p:nvPr/>
        </p:nvSpPr>
        <p:spPr>
          <a:xfrm>
            <a:off x="4446484" y="5571258"/>
            <a:ext cx="553268" cy="621782"/>
          </a:xfrm>
          <a:prstGeom prst="ellipse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CD6E226-2CBF-4B94-9113-6D08AA4629BA}"/>
              </a:ext>
            </a:extLst>
          </p:cNvPr>
          <p:cNvCxnSpPr>
            <a:cxnSpLocks/>
            <a:stCxn id="21" idx="3"/>
            <a:endCxn id="22" idx="0"/>
          </p:cNvCxnSpPr>
          <p:nvPr/>
        </p:nvCxnSpPr>
        <p:spPr>
          <a:xfrm flipH="1">
            <a:off x="4723118" y="4923220"/>
            <a:ext cx="1526754" cy="648038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76D0CD7D-CC0F-4FA6-807D-784E84AA0E84}"/>
              </a:ext>
            </a:extLst>
          </p:cNvPr>
          <p:cNvSpPr/>
          <p:nvPr/>
        </p:nvSpPr>
        <p:spPr>
          <a:xfrm>
            <a:off x="8322648" y="2483080"/>
            <a:ext cx="553268" cy="621782"/>
          </a:xfrm>
          <a:prstGeom prst="ellipse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8E25EBE-58ED-4160-9D17-93D297E3F7AD}"/>
              </a:ext>
            </a:extLst>
          </p:cNvPr>
          <p:cNvCxnSpPr>
            <a:cxnSpLocks/>
            <a:stCxn id="21" idx="7"/>
            <a:endCxn id="31" idx="3"/>
          </p:cNvCxnSpPr>
          <p:nvPr/>
        </p:nvCxnSpPr>
        <p:spPr>
          <a:xfrm flipV="1">
            <a:off x="7840854" y="3013804"/>
            <a:ext cx="562818" cy="636624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A504DB9-1A7C-4A44-87ED-B9BD14F0191E}"/>
              </a:ext>
            </a:extLst>
          </p:cNvPr>
          <p:cNvSpPr txBox="1"/>
          <p:nvPr/>
        </p:nvSpPr>
        <p:spPr>
          <a:xfrm>
            <a:off x="1735423" y="4161509"/>
            <a:ext cx="130274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CFRP Truss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57B9CDC-F77B-4C45-B9CC-414C5495BAAA}"/>
              </a:ext>
            </a:extLst>
          </p:cNvPr>
          <p:cNvCxnSpPr>
            <a:cxnSpLocks/>
          </p:cNvCxnSpPr>
          <p:nvPr/>
        </p:nvCxnSpPr>
        <p:spPr>
          <a:xfrm>
            <a:off x="2971799" y="4740882"/>
            <a:ext cx="1134183" cy="58837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A1F76EE-35CD-4731-A7EC-0536E412D097}"/>
              </a:ext>
            </a:extLst>
          </p:cNvPr>
          <p:cNvCxnSpPr>
            <a:cxnSpLocks/>
          </p:cNvCxnSpPr>
          <p:nvPr/>
        </p:nvCxnSpPr>
        <p:spPr>
          <a:xfrm flipV="1">
            <a:off x="767412" y="5186502"/>
            <a:ext cx="827033" cy="43906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C2EEF77-F845-4F59-9861-47A3821D7B30}"/>
              </a:ext>
            </a:extLst>
          </p:cNvPr>
          <p:cNvSpPr txBox="1"/>
          <p:nvPr/>
        </p:nvSpPr>
        <p:spPr>
          <a:xfrm>
            <a:off x="116039" y="5625571"/>
            <a:ext cx="130274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Pipe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50A4A3A-F266-4A95-AEFE-5AB3AB9CF14E}"/>
              </a:ext>
            </a:extLst>
          </p:cNvPr>
          <p:cNvCxnSpPr>
            <a:cxnSpLocks/>
          </p:cNvCxnSpPr>
          <p:nvPr/>
        </p:nvCxnSpPr>
        <p:spPr>
          <a:xfrm flipH="1">
            <a:off x="8932446" y="2307530"/>
            <a:ext cx="7286" cy="52559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EDADA02E-528B-4D38-AE13-1E1662A76B73}"/>
              </a:ext>
            </a:extLst>
          </p:cNvPr>
          <p:cNvSpPr txBox="1"/>
          <p:nvPr/>
        </p:nvSpPr>
        <p:spPr>
          <a:xfrm>
            <a:off x="8288358" y="1873006"/>
            <a:ext cx="130274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Pipe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C5A745-4A2A-4831-84C3-F59257BD6E43}"/>
              </a:ext>
            </a:extLst>
          </p:cNvPr>
          <p:cNvSpPr txBox="1"/>
          <p:nvPr/>
        </p:nvSpPr>
        <p:spPr>
          <a:xfrm>
            <a:off x="9236326" y="1414370"/>
            <a:ext cx="17326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CFRP Ring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17D639A-EE31-4C0D-BBF0-6A947427E42B}"/>
              </a:ext>
            </a:extLst>
          </p:cNvPr>
          <p:cNvCxnSpPr>
            <a:cxnSpLocks/>
          </p:cNvCxnSpPr>
          <p:nvPr/>
        </p:nvCxnSpPr>
        <p:spPr>
          <a:xfrm>
            <a:off x="10743550" y="1847644"/>
            <a:ext cx="779033" cy="53973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1E05B786-00D8-4269-ACE0-480ABC03B2E7}"/>
              </a:ext>
            </a:extLst>
          </p:cNvPr>
          <p:cNvSpPr txBox="1"/>
          <p:nvPr/>
        </p:nvSpPr>
        <p:spPr>
          <a:xfrm>
            <a:off x="9591105" y="2218279"/>
            <a:ext cx="17326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Gusset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1E05AD9-8708-4F8D-AB92-7EEAD4DB2417}"/>
              </a:ext>
            </a:extLst>
          </p:cNvPr>
          <p:cNvCxnSpPr>
            <a:cxnSpLocks/>
          </p:cNvCxnSpPr>
          <p:nvPr/>
        </p:nvCxnSpPr>
        <p:spPr>
          <a:xfrm>
            <a:off x="10397716" y="2576236"/>
            <a:ext cx="345834" cy="57067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ubtitle 2">
            <a:extLst>
              <a:ext uri="{FF2B5EF4-FFF2-40B4-BE49-F238E27FC236}">
                <a16:creationId xmlns:a16="http://schemas.microsoft.com/office/drawing/2014/main" id="{BB9321E0-6993-43AE-9D3C-3CFB3FE01720}"/>
              </a:ext>
            </a:extLst>
          </p:cNvPr>
          <p:cNvSpPr txBox="1">
            <a:spLocks/>
          </p:cNvSpPr>
          <p:nvPr/>
        </p:nvSpPr>
        <p:spPr>
          <a:xfrm>
            <a:off x="0" y="802452"/>
            <a:ext cx="3735949" cy="4946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Cells        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(module bonded to TPG)</a:t>
            </a:r>
            <a:endParaRPr lang="en-GB" sz="16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1B21D88A-731B-4E0D-8BC6-15776A262E2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6159" y="686996"/>
            <a:ext cx="3735949" cy="1908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FA75F4C3-1396-4862-861F-1B93D047D8D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0757" y="3559566"/>
            <a:ext cx="3320002" cy="2700000"/>
          </a:xfrm>
          <a:prstGeom prst="rect">
            <a:avLst/>
          </a:prstGeom>
        </p:spPr>
      </p:pic>
      <p:sp>
        <p:nvSpPr>
          <p:cNvPr id="57" name="Subtitle 2">
            <a:extLst>
              <a:ext uri="{FF2B5EF4-FFF2-40B4-BE49-F238E27FC236}">
                <a16:creationId xmlns:a16="http://schemas.microsoft.com/office/drawing/2014/main" id="{BB9321E0-6993-43AE-9D3C-3CFB3FE01720}"/>
              </a:ext>
            </a:extLst>
          </p:cNvPr>
          <p:cNvSpPr txBox="1">
            <a:spLocks/>
          </p:cNvSpPr>
          <p:nvPr/>
        </p:nvSpPr>
        <p:spPr>
          <a:xfrm>
            <a:off x="6582525" y="6171004"/>
            <a:ext cx="5671000" cy="7114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screwed to FLS with TIM between blocks </a:t>
            </a:r>
            <a:r>
              <a:rPr lang="en-GB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(re-workability!)</a:t>
            </a:r>
            <a:endParaRPr lang="en-GB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96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3" grpId="0"/>
      <p:bldP spid="18" grpId="0"/>
      <p:bldP spid="22" grpId="0" animBg="1"/>
      <p:bldP spid="31" grpId="0" animBg="1"/>
      <p:bldP spid="37" grpId="0"/>
      <p:bldP spid="43" grpId="0"/>
      <p:bldP spid="45" grpId="0"/>
      <p:bldP spid="47" grpId="0"/>
      <p:bldP spid="50" grpId="0"/>
      <p:bldP spid="54" grpId="0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2FBC96-81EE-4631-8D5E-E09F906A19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32" y="1384401"/>
            <a:ext cx="6349585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641" y="-111591"/>
            <a:ext cx="77724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Endcap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16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DA22F5-4F94-469A-ABF1-E50667627FD0}"/>
              </a:ext>
            </a:extLst>
          </p:cNvPr>
          <p:cNvSpPr txBox="1"/>
          <p:nvPr/>
        </p:nvSpPr>
        <p:spPr>
          <a:xfrm>
            <a:off x="1176228" y="2321903"/>
            <a:ext cx="86438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0873FB-67F2-4283-BF25-CDD579FF4DE6}"/>
              </a:ext>
            </a:extLst>
          </p:cNvPr>
          <p:cNvSpPr txBox="1"/>
          <p:nvPr/>
        </p:nvSpPr>
        <p:spPr>
          <a:xfrm>
            <a:off x="4376628" y="1944574"/>
            <a:ext cx="22630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Rings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307E54-A92D-4F39-9FC9-A012DF55D55B}"/>
              </a:ext>
            </a:extLst>
          </p:cNvPr>
          <p:cNvSpPr txBox="1"/>
          <p:nvPr/>
        </p:nvSpPr>
        <p:spPr>
          <a:xfrm>
            <a:off x="4075357" y="1143480"/>
            <a:ext cx="236282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Flange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75B560-2695-46F6-A784-C120ED8C30AE}"/>
              </a:ext>
            </a:extLst>
          </p:cNvPr>
          <p:cNvSpPr txBox="1"/>
          <p:nvPr/>
        </p:nvSpPr>
        <p:spPr>
          <a:xfrm>
            <a:off x="2102851" y="5577343"/>
            <a:ext cx="201195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Flange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42AC08-C232-4162-9A34-F2598C8460BB}"/>
              </a:ext>
            </a:extLst>
          </p:cNvPr>
          <p:cNvSpPr txBox="1"/>
          <p:nvPr/>
        </p:nvSpPr>
        <p:spPr>
          <a:xfrm>
            <a:off x="3004976" y="5206672"/>
            <a:ext cx="201195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2BD548-D8CC-4654-BB02-CCCAC63D0D74}"/>
              </a:ext>
            </a:extLst>
          </p:cNvPr>
          <p:cNvSpPr txBox="1"/>
          <p:nvPr/>
        </p:nvSpPr>
        <p:spPr>
          <a:xfrm>
            <a:off x="19240" y="5501557"/>
            <a:ext cx="201195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Pipe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13CD14-92D2-4AEF-B43A-BF25AAFC54C2}"/>
              </a:ext>
            </a:extLst>
          </p:cNvPr>
          <p:cNvSpPr txBox="1"/>
          <p:nvPr/>
        </p:nvSpPr>
        <p:spPr>
          <a:xfrm>
            <a:off x="5855200" y="3416885"/>
            <a:ext cx="130274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Shell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F7C9384-2801-44A8-BA7E-3DF39D7C1192}"/>
              </a:ext>
            </a:extLst>
          </p:cNvPr>
          <p:cNvCxnSpPr>
            <a:cxnSpLocks/>
          </p:cNvCxnSpPr>
          <p:nvPr/>
        </p:nvCxnSpPr>
        <p:spPr>
          <a:xfrm flipH="1" flipV="1">
            <a:off x="5512802" y="3332391"/>
            <a:ext cx="385220" cy="27658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5E41A3F-E16E-4AAC-A424-5556D8E08CF5}"/>
              </a:ext>
            </a:extLst>
          </p:cNvPr>
          <p:cNvCxnSpPr>
            <a:cxnSpLocks/>
          </p:cNvCxnSpPr>
          <p:nvPr/>
        </p:nvCxnSpPr>
        <p:spPr>
          <a:xfrm flipH="1" flipV="1">
            <a:off x="3311531" y="4343261"/>
            <a:ext cx="504024" cy="948043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6ABD519-90D1-4BAF-89F8-15B861DE5C4D}"/>
              </a:ext>
            </a:extLst>
          </p:cNvPr>
          <p:cNvCxnSpPr>
            <a:cxnSpLocks/>
          </p:cNvCxnSpPr>
          <p:nvPr/>
        </p:nvCxnSpPr>
        <p:spPr>
          <a:xfrm flipH="1">
            <a:off x="3839160" y="1589754"/>
            <a:ext cx="1217592" cy="608937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A26010F-623F-4A6D-91A0-474680C7E517}"/>
              </a:ext>
            </a:extLst>
          </p:cNvPr>
          <p:cNvCxnSpPr>
            <a:cxnSpLocks/>
          </p:cNvCxnSpPr>
          <p:nvPr/>
        </p:nvCxnSpPr>
        <p:spPr>
          <a:xfrm flipH="1">
            <a:off x="3502026" y="2228138"/>
            <a:ext cx="874602" cy="53101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DB7B90E-7F77-47CD-8008-2A51E9907F98}"/>
              </a:ext>
            </a:extLst>
          </p:cNvPr>
          <p:cNvCxnSpPr>
            <a:cxnSpLocks/>
          </p:cNvCxnSpPr>
          <p:nvPr/>
        </p:nvCxnSpPr>
        <p:spPr>
          <a:xfrm>
            <a:off x="2001924" y="2575591"/>
            <a:ext cx="533703" cy="23258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D58643-3C19-4633-B720-05E0B36D10CC}"/>
              </a:ext>
            </a:extLst>
          </p:cNvPr>
          <p:cNvCxnSpPr>
            <a:cxnSpLocks/>
          </p:cNvCxnSpPr>
          <p:nvPr/>
        </p:nvCxnSpPr>
        <p:spPr>
          <a:xfrm flipH="1" flipV="1">
            <a:off x="2869338" y="4853233"/>
            <a:ext cx="371951" cy="75355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7669345-C712-4A69-B700-C9CA938BE1BF}"/>
              </a:ext>
            </a:extLst>
          </p:cNvPr>
          <p:cNvCxnSpPr>
            <a:cxnSpLocks/>
          </p:cNvCxnSpPr>
          <p:nvPr/>
        </p:nvCxnSpPr>
        <p:spPr>
          <a:xfrm flipV="1">
            <a:off x="1176228" y="4963339"/>
            <a:ext cx="854962" cy="48673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83B290BB-1CD0-4B2A-B14D-C9592C1218A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425" t="-6486" r="-4440" b="2876"/>
          <a:stretch/>
        </p:blipFill>
        <p:spPr>
          <a:xfrm>
            <a:off x="8945303" y="70401"/>
            <a:ext cx="3215409" cy="2628000"/>
          </a:xfrm>
          <a:prstGeom prst="ellipse">
            <a:avLst/>
          </a:prstGeom>
          <a:ln>
            <a:solidFill>
              <a:srgbClr val="FF0000"/>
            </a:solidFill>
            <a:prstDash val="dash"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EFBCA1E-AC58-4D2B-8D9F-067ABCEAFB5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42" r="13565" b="14306"/>
          <a:stretch/>
        </p:blipFill>
        <p:spPr>
          <a:xfrm rot="605758" flipH="1">
            <a:off x="6482538" y="1682009"/>
            <a:ext cx="5362741" cy="2625004"/>
          </a:xfrm>
          <a:prstGeom prst="rect">
            <a:avLst/>
          </a:prstGeom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615FA720-99C7-4EA9-93BC-1BB16CCF655E}"/>
              </a:ext>
            </a:extLst>
          </p:cNvPr>
          <p:cNvSpPr/>
          <p:nvPr/>
        </p:nvSpPr>
        <p:spPr>
          <a:xfrm rot="21375070">
            <a:off x="10037981" y="3168483"/>
            <a:ext cx="1417694" cy="1530168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28E053F-5106-4D4F-82BD-69A2B65F18ED}"/>
              </a:ext>
            </a:extLst>
          </p:cNvPr>
          <p:cNvCxnSpPr>
            <a:cxnSpLocks/>
            <a:stCxn id="40" idx="0"/>
            <a:endCxn id="38" idx="4"/>
          </p:cNvCxnSpPr>
          <p:nvPr/>
        </p:nvCxnSpPr>
        <p:spPr>
          <a:xfrm flipH="1" flipV="1">
            <a:off x="10553008" y="2698401"/>
            <a:ext cx="143797" cy="471719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0A28AF3-CE84-4CC3-A5E9-E51364284E1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E9EAEE"/>
              </a:clrFrom>
              <a:clrTo>
                <a:srgbClr val="E9EAEE">
                  <a:alpha val="0"/>
                </a:srgbClr>
              </a:clrTo>
            </a:clrChange>
          </a:blip>
          <a:srcRect t="1847"/>
          <a:stretch/>
        </p:blipFill>
        <p:spPr>
          <a:xfrm>
            <a:off x="53275" y="327745"/>
            <a:ext cx="2577260" cy="1908000"/>
          </a:xfrm>
          <a:prstGeom prst="ellipse">
            <a:avLst/>
          </a:prstGeom>
          <a:ln>
            <a:solidFill>
              <a:srgbClr val="FF0000"/>
            </a:solidFill>
            <a:prstDash val="dash"/>
          </a:ln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D2BEEEDF-76A2-489B-AD07-CD8409001B64}"/>
              </a:ext>
            </a:extLst>
          </p:cNvPr>
          <p:cNvSpPr/>
          <p:nvPr/>
        </p:nvSpPr>
        <p:spPr>
          <a:xfrm rot="21375070">
            <a:off x="1298982" y="3069938"/>
            <a:ext cx="3455173" cy="1956042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64E6D3F-0D9D-4764-BBF3-380E38E190D8}"/>
              </a:ext>
            </a:extLst>
          </p:cNvPr>
          <p:cNvCxnSpPr>
            <a:cxnSpLocks/>
            <a:stCxn id="49" idx="0"/>
            <a:endCxn id="45" idx="5"/>
          </p:cNvCxnSpPr>
          <p:nvPr/>
        </p:nvCxnSpPr>
        <p:spPr>
          <a:xfrm flipH="1" flipV="1">
            <a:off x="2253104" y="1956325"/>
            <a:ext cx="709519" cy="111570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9D71A75-27C5-4E67-88A9-276708DDFA95}"/>
              </a:ext>
            </a:extLst>
          </p:cNvPr>
          <p:cNvSpPr txBox="1"/>
          <p:nvPr/>
        </p:nvSpPr>
        <p:spPr>
          <a:xfrm>
            <a:off x="6611087" y="40188"/>
            <a:ext cx="23628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Challenging service management in very limited space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0314A56A-442A-4CDD-8D3F-02A9843A942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08" r="8790" b="3163"/>
          <a:stretch/>
        </p:blipFill>
        <p:spPr>
          <a:xfrm>
            <a:off x="4309302" y="4397051"/>
            <a:ext cx="3276000" cy="241946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DB0C5727-D75B-40B9-9856-9FB03D2DD278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6330" y="4531612"/>
            <a:ext cx="3465941" cy="23400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1FE2B49-3FF8-4BA5-AA11-91267B5E5B2E}"/>
              </a:ext>
            </a:extLst>
          </p:cNvPr>
          <p:cNvSpPr txBox="1"/>
          <p:nvPr/>
        </p:nvSpPr>
        <p:spPr>
          <a:xfrm>
            <a:off x="6534414" y="4145847"/>
            <a:ext cx="2362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in half layers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33F44D1-0FEF-471A-8CF4-5D2FCFAF93B5}"/>
              </a:ext>
            </a:extLst>
          </p:cNvPr>
          <p:cNvSpPr txBox="1"/>
          <p:nvPr/>
        </p:nvSpPr>
        <p:spPr>
          <a:xfrm>
            <a:off x="2468211" y="564448"/>
            <a:ext cx="1646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Half-rings overlap</a:t>
            </a:r>
          </a:p>
        </p:txBody>
      </p:sp>
    </p:spTree>
    <p:extLst>
      <p:ext uri="{BB962C8B-B14F-4D97-AF65-F5344CB8AC3E}">
        <p14:creationId xmlns:p14="http://schemas.microsoft.com/office/powerpoint/2010/main" val="29798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9" grpId="0" animBg="1"/>
      <p:bldP spid="51" grpId="0"/>
      <p:bldP spid="60" grpId="0"/>
      <p:bldP spid="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22" y="-85018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Outer Barrel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17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623089-1221-46B6-81FE-BE56B4C73055}"/>
              </a:ext>
            </a:extLst>
          </p:cNvPr>
          <p:cNvSpPr txBox="1"/>
          <p:nvPr/>
        </p:nvSpPr>
        <p:spPr>
          <a:xfrm>
            <a:off x="9067177" y="0"/>
            <a:ext cx="3124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Extremely challenging service management due to very limited space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F1D137C-3F71-411D-B533-271A406AF9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4" r="22877"/>
          <a:stretch/>
        </p:blipFill>
        <p:spPr>
          <a:xfrm rot="856550">
            <a:off x="1038172" y="288144"/>
            <a:ext cx="2362200" cy="180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827568B-22FC-4B83-A0ED-31F3DA5C87A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248908">
            <a:off x="-427464" y="-25317"/>
            <a:ext cx="2563495" cy="1440000"/>
          </a:xfrm>
          <a:prstGeom prst="rect">
            <a:avLst/>
          </a:prstGeom>
        </p:spPr>
      </p:pic>
      <p:pic>
        <p:nvPicPr>
          <p:cNvPr id="43" name="Picture 6" descr="Afficher l'image d'origine">
            <a:extLst>
              <a:ext uri="{FF2B5EF4-FFF2-40B4-BE49-F238E27FC236}">
                <a16:creationId xmlns:a16="http://schemas.microsoft.com/office/drawing/2014/main" id="{FAA2F19D-B563-45A1-B182-CEA37763B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59351" flipH="1">
            <a:off x="1273458" y="671517"/>
            <a:ext cx="520498" cy="52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Subtitle 2">
            <a:extLst>
              <a:ext uri="{FF2B5EF4-FFF2-40B4-BE49-F238E27FC236}">
                <a16:creationId xmlns:a16="http://schemas.microsoft.com/office/drawing/2014/main" id="{AAF97D79-9AA5-430C-B267-86B07522616A}"/>
              </a:ext>
            </a:extLst>
          </p:cNvPr>
          <p:cNvSpPr txBox="1">
            <a:spLocks/>
          </p:cNvSpPr>
          <p:nvPr/>
        </p:nvSpPr>
        <p:spPr>
          <a:xfrm>
            <a:off x="-107531" y="648415"/>
            <a:ext cx="1283951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Inclined Half Ring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D0E3FCB9-6D47-4A1A-A2A3-E695B3A66AD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840" y="1159876"/>
            <a:ext cx="4912267" cy="2772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D477217D-D928-4468-9063-4A90A7E175D2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71451" y="559722"/>
            <a:ext cx="2743200" cy="1538336"/>
          </a:xfrm>
          <a:prstGeom prst="rect">
            <a:avLst/>
          </a:prstGeom>
        </p:spPr>
      </p:pic>
      <p:pic>
        <p:nvPicPr>
          <p:cNvPr id="47" name="Picture 6" descr="Afficher l'image d'origine">
            <a:extLst>
              <a:ext uri="{FF2B5EF4-FFF2-40B4-BE49-F238E27FC236}">
                <a16:creationId xmlns:a16="http://schemas.microsoft.com/office/drawing/2014/main" id="{C05F147E-A074-41A7-946A-CA6D5F28B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60183" flipH="1">
            <a:off x="3406123" y="1486282"/>
            <a:ext cx="742013" cy="74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Afficher l'image d'origine">
            <a:extLst>
              <a:ext uri="{FF2B5EF4-FFF2-40B4-BE49-F238E27FC236}">
                <a16:creationId xmlns:a16="http://schemas.microsoft.com/office/drawing/2014/main" id="{6F9F2D4B-5D36-4771-B65B-A5489DD46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9162" flipH="1">
            <a:off x="6072879" y="1263404"/>
            <a:ext cx="441941" cy="44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Subtitle 2">
            <a:extLst>
              <a:ext uri="{FF2B5EF4-FFF2-40B4-BE49-F238E27FC236}">
                <a16:creationId xmlns:a16="http://schemas.microsoft.com/office/drawing/2014/main" id="{39D41869-4511-49BE-8C84-FC0E012A0A5C}"/>
              </a:ext>
            </a:extLst>
          </p:cNvPr>
          <p:cNvSpPr txBox="1">
            <a:spLocks/>
          </p:cNvSpPr>
          <p:nvPr/>
        </p:nvSpPr>
        <p:spPr>
          <a:xfrm>
            <a:off x="6878565" y="673670"/>
            <a:ext cx="1442002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Longerons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1691A08A-7A28-479F-AE07-2DDFCD67A36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4" b="12350"/>
          <a:stretch/>
        </p:blipFill>
        <p:spPr>
          <a:xfrm rot="21427837">
            <a:off x="-193251" y="3392865"/>
            <a:ext cx="5857625" cy="2160000"/>
          </a:xfrm>
          <a:prstGeom prst="rect">
            <a:avLst/>
          </a:prstGeom>
        </p:spPr>
      </p:pic>
      <p:pic>
        <p:nvPicPr>
          <p:cNvPr id="51" name="Picture 6" descr="Afficher l'image d'origine">
            <a:extLst>
              <a:ext uri="{FF2B5EF4-FFF2-40B4-BE49-F238E27FC236}">
                <a16:creationId xmlns:a16="http://schemas.microsoft.com/office/drawing/2014/main" id="{5EEC1C99-6379-4A4C-B273-E20E7601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2627" flipH="1">
            <a:off x="2349263" y="2186108"/>
            <a:ext cx="2432531" cy="219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D4A431E0-0181-4792-910E-6CE1B32CD0BC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5"/>
          <a:stretch/>
        </p:blipFill>
        <p:spPr>
          <a:xfrm>
            <a:off x="6761701" y="3970033"/>
            <a:ext cx="5403671" cy="2448000"/>
          </a:xfrm>
          <a:prstGeom prst="rect">
            <a:avLst/>
          </a:prstGeom>
        </p:spPr>
      </p:pic>
      <p:pic>
        <p:nvPicPr>
          <p:cNvPr id="53" name="Picture 6" descr="Afficher l'image d'origine">
            <a:extLst>
              <a:ext uri="{FF2B5EF4-FFF2-40B4-BE49-F238E27FC236}">
                <a16:creationId xmlns:a16="http://schemas.microsoft.com/office/drawing/2014/main" id="{1D838DF1-87CB-4458-824A-D3FC4E98A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95217" flipV="1">
            <a:off x="5729198" y="4441712"/>
            <a:ext cx="1033201" cy="103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Subtitle 2">
            <a:extLst>
              <a:ext uri="{FF2B5EF4-FFF2-40B4-BE49-F238E27FC236}">
                <a16:creationId xmlns:a16="http://schemas.microsoft.com/office/drawing/2014/main" id="{49EE8E54-A151-46DB-BE77-C13F4A76727F}"/>
              </a:ext>
            </a:extLst>
          </p:cNvPr>
          <p:cNvSpPr txBox="1">
            <a:spLocks/>
          </p:cNvSpPr>
          <p:nvPr/>
        </p:nvSpPr>
        <p:spPr>
          <a:xfrm>
            <a:off x="1137930" y="2303860"/>
            <a:ext cx="2514600" cy="4172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Inclined Unit</a:t>
            </a:r>
          </a:p>
        </p:txBody>
      </p:sp>
      <p:sp>
        <p:nvSpPr>
          <p:cNvPr id="55" name="Subtitle 2">
            <a:extLst>
              <a:ext uri="{FF2B5EF4-FFF2-40B4-BE49-F238E27FC236}">
                <a16:creationId xmlns:a16="http://schemas.microsoft.com/office/drawing/2014/main" id="{EF51E472-5DDD-4553-BA1A-145DBC9559D4}"/>
              </a:ext>
            </a:extLst>
          </p:cNvPr>
          <p:cNvSpPr txBox="1">
            <a:spLocks/>
          </p:cNvSpPr>
          <p:nvPr/>
        </p:nvSpPr>
        <p:spPr>
          <a:xfrm>
            <a:off x="144689" y="4802656"/>
            <a:ext cx="25146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Barrel Half </a:t>
            </a:r>
            <a:r>
              <a:rPr lang="en-GB" sz="16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(3xHalf Layers)</a:t>
            </a:r>
          </a:p>
        </p:txBody>
      </p:sp>
      <p:sp>
        <p:nvSpPr>
          <p:cNvPr id="56" name="Subtitle 2">
            <a:extLst>
              <a:ext uri="{FF2B5EF4-FFF2-40B4-BE49-F238E27FC236}">
                <a16:creationId xmlns:a16="http://schemas.microsoft.com/office/drawing/2014/main" id="{521F8B77-8BE9-4C70-83F8-2DE9ADE193BC}"/>
              </a:ext>
            </a:extLst>
          </p:cNvPr>
          <p:cNvSpPr txBox="1">
            <a:spLocks/>
          </p:cNvSpPr>
          <p:nvPr/>
        </p:nvSpPr>
        <p:spPr>
          <a:xfrm>
            <a:off x="2179296" y="959124"/>
            <a:ext cx="5638800" cy="902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Layer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B1C9675-A9A6-4425-A3BE-6BDB867FC4B4}"/>
              </a:ext>
            </a:extLst>
          </p:cNvPr>
          <p:cNvCxnSpPr>
            <a:cxnSpLocks/>
          </p:cNvCxnSpPr>
          <p:nvPr/>
        </p:nvCxnSpPr>
        <p:spPr>
          <a:xfrm flipV="1">
            <a:off x="1108360" y="1780219"/>
            <a:ext cx="705304" cy="12368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2C451AE-1179-48B3-BA45-FA48044DA38F}"/>
              </a:ext>
            </a:extLst>
          </p:cNvPr>
          <p:cNvSpPr txBox="1"/>
          <p:nvPr/>
        </p:nvSpPr>
        <p:spPr>
          <a:xfrm>
            <a:off x="-87842" y="188596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Half-layer shell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88147DE-2B26-4615-B2A3-44720ADDA166}"/>
              </a:ext>
            </a:extLst>
          </p:cNvPr>
          <p:cNvCxnSpPr>
            <a:cxnSpLocks/>
          </p:cNvCxnSpPr>
          <p:nvPr/>
        </p:nvCxnSpPr>
        <p:spPr>
          <a:xfrm flipH="1">
            <a:off x="4646421" y="3869703"/>
            <a:ext cx="215892" cy="41635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BFFFC2E8-842E-4AD2-81CA-892ECF2ECB13}"/>
              </a:ext>
            </a:extLst>
          </p:cNvPr>
          <p:cNvSpPr txBox="1"/>
          <p:nvPr/>
        </p:nvSpPr>
        <p:spPr>
          <a:xfrm>
            <a:off x="3963349" y="3188882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support shell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3B8E38E-66B1-41FD-81E3-01787BA2CE26}"/>
              </a:ext>
            </a:extLst>
          </p:cNvPr>
          <p:cNvSpPr txBox="1"/>
          <p:nvPr/>
        </p:nvSpPr>
        <p:spPr>
          <a:xfrm>
            <a:off x="4260154" y="6150114"/>
            <a:ext cx="5467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System integration: OB halves closed around the ECs and the IST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28D34501-42BF-46A2-A7CD-ED8469F9B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913" y="1078028"/>
            <a:ext cx="2684379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31C8E1-E2BD-4C42-8331-659F74EB9B41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08"/>
          <a:stretch/>
        </p:blipFill>
        <p:spPr>
          <a:xfrm>
            <a:off x="9991300" y="2455876"/>
            <a:ext cx="2186940" cy="1476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9CDFA8BF-B052-4066-8BA5-B845821B62DA}"/>
              </a:ext>
            </a:extLst>
          </p:cNvPr>
          <p:cNvSpPr txBox="1"/>
          <p:nvPr/>
        </p:nvSpPr>
        <p:spPr>
          <a:xfrm>
            <a:off x="10740629" y="1293155"/>
            <a:ext cx="1516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layer Type-1 Services</a:t>
            </a:r>
          </a:p>
        </p:txBody>
      </p:sp>
    </p:spTree>
    <p:extLst>
      <p:ext uri="{BB962C8B-B14F-4D97-AF65-F5344CB8AC3E}">
        <p14:creationId xmlns:p14="http://schemas.microsoft.com/office/powerpoint/2010/main" val="232364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4" grpId="0"/>
      <p:bldP spid="49" grpId="0"/>
      <p:bldP spid="54" grpId="0"/>
      <p:bldP spid="55" grpId="0"/>
      <p:bldP spid="56" grpId="0"/>
      <p:bldP spid="61" grpId="0"/>
      <p:bldP spid="68" grpId="0"/>
      <p:bldP spid="72" grpId="0"/>
      <p:bldP spid="9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D517A0-03A5-4E0E-92B7-C23B0A4DAC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-18177" y="3444164"/>
            <a:ext cx="2227853" cy="21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646F0A-582B-4B68-BE77-6A32A13EC5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-39222"/>
            <a:ext cx="5202753" cy="3811541"/>
          </a:xfrm>
          <a:prstGeom prst="rect">
            <a:avLst/>
          </a:prstGeom>
        </p:spPr>
      </p:pic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18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FED30A0-4A61-49BB-81D1-B10725BCD9C8}"/>
              </a:ext>
            </a:extLst>
          </p:cNvPr>
          <p:cNvSpPr/>
          <p:nvPr/>
        </p:nvSpPr>
        <p:spPr>
          <a:xfrm>
            <a:off x="3521214" y="6150114"/>
            <a:ext cx="7420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System designed to be replaceable in the pit (separated from Outer System by Inner Support Tube – IST)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992417-01B4-494B-B2E2-BA6CDD752368}"/>
              </a:ext>
            </a:extLst>
          </p:cNvPr>
          <p:cNvSpPr/>
          <p:nvPr/>
        </p:nvSpPr>
        <p:spPr>
          <a:xfrm>
            <a:off x="3581400" y="376953"/>
            <a:ext cx="2133600" cy="930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28D48F-2278-4447-8FB0-E245BACE449C}"/>
              </a:ext>
            </a:extLst>
          </p:cNvPr>
          <p:cNvSpPr/>
          <p:nvPr/>
        </p:nvSpPr>
        <p:spPr>
          <a:xfrm>
            <a:off x="2362200" y="703870"/>
            <a:ext cx="35072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System built around “quarter shells”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Inner System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3D76D0-FE0E-4E4D-8BE7-C531B23554EB}"/>
              </a:ext>
            </a:extLst>
          </p:cNvPr>
          <p:cNvSpPr/>
          <p:nvPr/>
        </p:nvSpPr>
        <p:spPr>
          <a:xfrm>
            <a:off x="8610600" y="44993"/>
            <a:ext cx="3581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 &amp; electrical services arranged in trays atop the quarter shells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7A6203-30B6-425E-B2F0-76ECAEB60DBD}"/>
              </a:ext>
            </a:extLst>
          </p:cNvPr>
          <p:cNvSpPr txBox="1"/>
          <p:nvPr/>
        </p:nvSpPr>
        <p:spPr>
          <a:xfrm>
            <a:off x="3839632" y="1556504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Quarter Shell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38EEFA-66F8-440D-9108-B8F695EDD19C}"/>
              </a:ext>
            </a:extLst>
          </p:cNvPr>
          <p:cNvCxnSpPr>
            <a:cxnSpLocks/>
          </p:cNvCxnSpPr>
          <p:nvPr/>
        </p:nvCxnSpPr>
        <p:spPr>
          <a:xfrm flipH="1">
            <a:off x="4294169" y="2206590"/>
            <a:ext cx="207447" cy="30556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3873B24-F93A-48F4-A94D-B8E5CCB9531B}"/>
              </a:ext>
            </a:extLst>
          </p:cNvPr>
          <p:cNvSpPr txBox="1"/>
          <p:nvPr/>
        </p:nvSpPr>
        <p:spPr>
          <a:xfrm>
            <a:off x="1214880" y="2464887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Coupled ring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1E01636-0EAF-45B6-BDA1-5F0646483161}"/>
              </a:ext>
            </a:extLst>
          </p:cNvPr>
          <p:cNvCxnSpPr>
            <a:cxnSpLocks/>
          </p:cNvCxnSpPr>
          <p:nvPr/>
        </p:nvCxnSpPr>
        <p:spPr>
          <a:xfrm>
            <a:off x="2598248" y="2863093"/>
            <a:ext cx="1278344" cy="36329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80525601-4CF1-4B68-AC42-8C453E00D2F6}"/>
              </a:ext>
            </a:extLst>
          </p:cNvPr>
          <p:cNvSpPr/>
          <p:nvPr/>
        </p:nvSpPr>
        <p:spPr>
          <a:xfrm>
            <a:off x="-741898" y="1577336"/>
            <a:ext cx="266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Endcap Quarter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C20571-367C-49BC-B53E-DF4C048BB0F9}"/>
              </a:ext>
            </a:extLst>
          </p:cNvPr>
          <p:cNvSpPr/>
          <p:nvPr/>
        </p:nvSpPr>
        <p:spPr>
          <a:xfrm>
            <a:off x="-660844" y="5476144"/>
            <a:ext cx="266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Barrel Quarter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8E9029F-4293-4030-A6EA-ACA7F76F733A}"/>
              </a:ext>
            </a:extLst>
          </p:cNvPr>
          <p:cNvSpPr txBox="1"/>
          <p:nvPr/>
        </p:nvSpPr>
        <p:spPr>
          <a:xfrm>
            <a:off x="1371600" y="3340264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L0 Stave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271B21B-137D-4FD5-BB92-CC1F41038045}"/>
              </a:ext>
            </a:extLst>
          </p:cNvPr>
          <p:cNvCxnSpPr>
            <a:cxnSpLocks/>
          </p:cNvCxnSpPr>
          <p:nvPr/>
        </p:nvCxnSpPr>
        <p:spPr>
          <a:xfrm flipH="1">
            <a:off x="477000" y="3183336"/>
            <a:ext cx="17995" cy="70898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1BBD8E9-A804-4548-ACB7-DD7627798512}"/>
              </a:ext>
            </a:extLst>
          </p:cNvPr>
          <p:cNvCxnSpPr>
            <a:cxnSpLocks/>
          </p:cNvCxnSpPr>
          <p:nvPr/>
        </p:nvCxnSpPr>
        <p:spPr>
          <a:xfrm flipH="1">
            <a:off x="1581312" y="3684183"/>
            <a:ext cx="491234" cy="36652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88B4FDD-AD21-4149-9017-D8434937D566}"/>
              </a:ext>
            </a:extLst>
          </p:cNvPr>
          <p:cNvSpPr txBox="1"/>
          <p:nvPr/>
        </p:nvSpPr>
        <p:spPr>
          <a:xfrm>
            <a:off x="-247653" y="2731741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L1 Stave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FE4D90-1131-4961-8D60-9A1CE9B8FBFD}"/>
              </a:ext>
            </a:extLst>
          </p:cNvPr>
          <p:cNvSpPr txBox="1"/>
          <p:nvPr/>
        </p:nvSpPr>
        <p:spPr>
          <a:xfrm>
            <a:off x="1935974" y="5711982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PP0 Board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1F3166F-FC98-44DF-9EA9-6A11B4D0D559}"/>
              </a:ext>
            </a:extLst>
          </p:cNvPr>
          <p:cNvCxnSpPr>
            <a:cxnSpLocks/>
          </p:cNvCxnSpPr>
          <p:nvPr/>
        </p:nvCxnSpPr>
        <p:spPr>
          <a:xfrm flipH="1" flipV="1">
            <a:off x="1371601" y="5343040"/>
            <a:ext cx="790498" cy="43135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0C4EC468-75F1-4D09-8800-7817E3FA00E8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40370">
            <a:off x="6034262" y="1953502"/>
            <a:ext cx="5218104" cy="32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35142A9-4D20-4588-BA4D-939FF4133096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809786">
            <a:off x="6452621" y="2254678"/>
            <a:ext cx="5976585" cy="36000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E391FC5-22B5-471E-A100-F66B0D6F1F18}"/>
              </a:ext>
            </a:extLst>
          </p:cNvPr>
          <p:cNvSpPr txBox="1"/>
          <p:nvPr/>
        </p:nvSpPr>
        <p:spPr>
          <a:xfrm>
            <a:off x="5805979" y="2988489"/>
            <a:ext cx="1077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Quarter shell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A498E0-F8CC-4B43-8CCD-4C8995EC530F}"/>
              </a:ext>
            </a:extLst>
          </p:cNvPr>
          <p:cNvSpPr txBox="1"/>
          <p:nvPr/>
        </p:nvSpPr>
        <p:spPr>
          <a:xfrm>
            <a:off x="8252924" y="2507028"/>
            <a:ext cx="1401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rings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A1C2FDB-FBE1-4BFC-BF1D-A72D07DB26B9}"/>
              </a:ext>
            </a:extLst>
          </p:cNvPr>
          <p:cNvCxnSpPr>
            <a:cxnSpLocks/>
          </p:cNvCxnSpPr>
          <p:nvPr/>
        </p:nvCxnSpPr>
        <p:spPr>
          <a:xfrm flipV="1">
            <a:off x="9407527" y="2713334"/>
            <a:ext cx="1244231" cy="3681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0E54B48-B92E-4DD6-BD4B-AD9F014FDCA5}"/>
              </a:ext>
            </a:extLst>
          </p:cNvPr>
          <p:cNvCxnSpPr>
            <a:cxnSpLocks/>
          </p:cNvCxnSpPr>
          <p:nvPr/>
        </p:nvCxnSpPr>
        <p:spPr>
          <a:xfrm flipH="1">
            <a:off x="7917924" y="3111895"/>
            <a:ext cx="459138" cy="36911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F5FA52D-56AA-406E-9FE3-E4FC0A9C654B}"/>
              </a:ext>
            </a:extLst>
          </p:cNvPr>
          <p:cNvCxnSpPr>
            <a:cxnSpLocks/>
          </p:cNvCxnSpPr>
          <p:nvPr/>
        </p:nvCxnSpPr>
        <p:spPr>
          <a:xfrm flipH="1">
            <a:off x="6877882" y="2891445"/>
            <a:ext cx="1413888" cy="88995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3D7BEE-4E84-402F-8974-A4FA70A00673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6344685" y="3696375"/>
            <a:ext cx="99195" cy="50776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81A27A6B-8AEE-4C2A-A96C-1ED1F34897A1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96090" y="4164600"/>
            <a:ext cx="2333633" cy="216000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5A92497-2E2C-4944-91DD-C806ADE030AA}"/>
              </a:ext>
            </a:extLst>
          </p:cNvPr>
          <p:cNvSpPr txBox="1"/>
          <p:nvPr/>
        </p:nvSpPr>
        <p:spPr>
          <a:xfrm>
            <a:off x="8471016" y="4715455"/>
            <a:ext cx="1401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74973EE-620A-4DE2-9F9B-90C85E393083}"/>
              </a:ext>
            </a:extLst>
          </p:cNvPr>
          <p:cNvCxnSpPr>
            <a:cxnSpLocks/>
          </p:cNvCxnSpPr>
          <p:nvPr/>
        </p:nvCxnSpPr>
        <p:spPr>
          <a:xfrm>
            <a:off x="9364660" y="4946979"/>
            <a:ext cx="664982" cy="16858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95B4389-CBBA-4D23-A2BC-B1FFA67CCEAE}"/>
              </a:ext>
            </a:extLst>
          </p:cNvPr>
          <p:cNvSpPr txBox="1"/>
          <p:nvPr/>
        </p:nvSpPr>
        <p:spPr>
          <a:xfrm>
            <a:off x="6840779" y="5128200"/>
            <a:ext cx="26958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IPT </a:t>
            </a:r>
          </a:p>
          <a:p>
            <a:pPr algn="ctr"/>
            <a:r>
              <a:rPr lang="en-GB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(beam pipe support)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A4D9A7F-5921-405A-B2B0-AA56EE6772E1}"/>
              </a:ext>
            </a:extLst>
          </p:cNvPr>
          <p:cNvCxnSpPr>
            <a:cxnSpLocks/>
          </p:cNvCxnSpPr>
          <p:nvPr/>
        </p:nvCxnSpPr>
        <p:spPr>
          <a:xfrm flipV="1">
            <a:off x="9440913" y="4294985"/>
            <a:ext cx="205359" cy="36334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F5BBD1C-79B0-4F31-9F6C-C0FAB9E4CBCF}"/>
              </a:ext>
            </a:extLst>
          </p:cNvPr>
          <p:cNvSpPr txBox="1"/>
          <p:nvPr/>
        </p:nvSpPr>
        <p:spPr>
          <a:xfrm>
            <a:off x="7262338" y="5820704"/>
            <a:ext cx="2434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System rails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559B3AC-4A81-4DF4-8A01-7D8074C9AF69}"/>
              </a:ext>
            </a:extLst>
          </p:cNvPr>
          <p:cNvCxnSpPr>
            <a:cxnSpLocks/>
          </p:cNvCxnSpPr>
          <p:nvPr/>
        </p:nvCxnSpPr>
        <p:spPr>
          <a:xfrm flipH="1" flipV="1">
            <a:off x="6553200" y="4956292"/>
            <a:ext cx="1057094" cy="43217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28CEFF8-F777-49A9-8381-3C90CDDD0A5F}"/>
              </a:ext>
            </a:extLst>
          </p:cNvPr>
          <p:cNvCxnSpPr>
            <a:cxnSpLocks/>
          </p:cNvCxnSpPr>
          <p:nvPr/>
        </p:nvCxnSpPr>
        <p:spPr>
          <a:xfrm>
            <a:off x="8532071" y="5343040"/>
            <a:ext cx="2387458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6076D49-672F-4205-98FE-F1930F103AB2}"/>
              </a:ext>
            </a:extLst>
          </p:cNvPr>
          <p:cNvCxnSpPr>
            <a:cxnSpLocks/>
          </p:cNvCxnSpPr>
          <p:nvPr/>
        </p:nvCxnSpPr>
        <p:spPr>
          <a:xfrm flipV="1">
            <a:off x="9559037" y="5943600"/>
            <a:ext cx="727963" cy="6153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id="{AB074436-3FFC-4EB0-847C-6462E021FAFD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2375" y="845418"/>
            <a:ext cx="1831987" cy="180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78C3EB79-8D34-49A0-AF37-CD0237594502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71472">
            <a:off x="8398393" y="573148"/>
            <a:ext cx="3562520" cy="216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1114586-86F7-4175-AFCF-92FA9D1CD4DB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169"/>
          <a:stretch/>
        </p:blipFill>
        <p:spPr>
          <a:xfrm>
            <a:off x="2450670" y="3521414"/>
            <a:ext cx="3474154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2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36" grpId="0"/>
      <p:bldP spid="41" grpId="0"/>
      <p:bldP spid="50" grpId="0"/>
      <p:bldP spid="52" grpId="0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6A0F52-60D7-4E43-AD34-BE9EDA2C8B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65" t="15220" r="40967"/>
          <a:stretch/>
        </p:blipFill>
        <p:spPr>
          <a:xfrm>
            <a:off x="358105" y="2294224"/>
            <a:ext cx="5400000" cy="374395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ACE6C33-EDC9-44DB-AD01-22F09EBD7F6F}"/>
              </a:ext>
            </a:extLst>
          </p:cNvPr>
          <p:cNvSpPr/>
          <p:nvPr/>
        </p:nvSpPr>
        <p:spPr>
          <a:xfrm>
            <a:off x="625228" y="1636092"/>
            <a:ext cx="4865753" cy="707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Supports: Thermal Performance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19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5BDD1EF-A3F6-43E5-A477-E72CA0D19EEE}"/>
              </a:ext>
            </a:extLst>
          </p:cNvPr>
          <p:cNvSpPr/>
          <p:nvPr/>
        </p:nvSpPr>
        <p:spPr>
          <a:xfrm>
            <a:off x="827313" y="1865629"/>
            <a:ext cx="4076699" cy="46548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1" algn="ctr">
              <a:spcAft>
                <a:spcPts val="600"/>
              </a:spcAft>
            </a:pPr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Module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(Barrel Stave)</a:t>
            </a:r>
          </a:p>
        </p:txBody>
      </p:sp>
      <p:sp>
        <p:nvSpPr>
          <p:cNvPr id="9" name="Content Placeholder 12">
            <a:extLst>
              <a:ext uri="{FF2B5EF4-FFF2-40B4-BE49-F238E27FC236}">
                <a16:creationId xmlns:a16="http://schemas.microsoft.com/office/drawing/2014/main" id="{02EE3B83-5858-4725-B1E5-A781A98D793E}"/>
              </a:ext>
            </a:extLst>
          </p:cNvPr>
          <p:cNvSpPr txBox="1">
            <a:spLocks/>
          </p:cNvSpPr>
          <p:nvPr/>
        </p:nvSpPr>
        <p:spPr>
          <a:xfrm>
            <a:off x="1" y="697729"/>
            <a:ext cx="12191999" cy="2807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Challenging heat-management requirements for local supports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Thermal-electrical FEA to estimate runaway and sensor behaviour at the end of life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thermal prototypes under testing for validation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E615FF-CF13-4550-9033-BD387F0C7F2E}"/>
              </a:ext>
            </a:extLst>
          </p:cNvPr>
          <p:cNvSpPr/>
          <p:nvPr/>
        </p:nvSpPr>
        <p:spPr>
          <a:xfrm>
            <a:off x="5791198" y="1875376"/>
            <a:ext cx="55734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Module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(OB Longeron Cell)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A7471-7E70-4998-B45F-7691E653FE31}"/>
              </a:ext>
            </a:extLst>
          </p:cNvPr>
          <p:cNvSpPr/>
          <p:nvPr/>
        </p:nvSpPr>
        <p:spPr>
          <a:xfrm>
            <a:off x="-304800" y="2334679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G.BECK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076653-5E6A-4356-BA77-882EB0124E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367" y="3247130"/>
            <a:ext cx="2022280" cy="176400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C007BB0-274F-416F-B511-C0FCF82F35C7}"/>
              </a:ext>
            </a:extLst>
          </p:cNvPr>
          <p:cNvCxnSpPr>
            <a:cxnSpLocks/>
          </p:cNvCxnSpPr>
          <p:nvPr/>
        </p:nvCxnSpPr>
        <p:spPr>
          <a:xfrm flipV="1">
            <a:off x="2941502" y="3148549"/>
            <a:ext cx="1790385" cy="38100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2B1103AB-5F0B-417D-B6FD-8DDBBEB9EAD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17" t="7865" r="2030" b="2222"/>
          <a:stretch/>
        </p:blipFill>
        <p:spPr>
          <a:xfrm>
            <a:off x="6148865" y="2255530"/>
            <a:ext cx="5558713" cy="378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B8C8AE0-29D1-4831-A4E2-A9F4A58FC09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4" t="21434" r="94316" b="35065"/>
          <a:stretch/>
        </p:blipFill>
        <p:spPr>
          <a:xfrm>
            <a:off x="35209" y="3053974"/>
            <a:ext cx="260833" cy="182880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A403931-390D-46E8-BF64-4517F82F5702}"/>
              </a:ext>
            </a:extLst>
          </p:cNvPr>
          <p:cNvCxnSpPr>
            <a:cxnSpLocks/>
          </p:cNvCxnSpPr>
          <p:nvPr/>
        </p:nvCxnSpPr>
        <p:spPr>
          <a:xfrm flipH="1">
            <a:off x="7596636" y="4900021"/>
            <a:ext cx="485262" cy="26539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D012101D-326A-4F53-B06B-62B8DBD3D95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001" t="30693" r="41117" b="24795"/>
          <a:stretch/>
        </p:blipFill>
        <p:spPr>
          <a:xfrm>
            <a:off x="7091298" y="2740021"/>
            <a:ext cx="2319095" cy="21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46CE281-9E7E-415E-9F60-09E87FC246E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9787" t="9559" b="16878"/>
          <a:stretch/>
        </p:blipFill>
        <p:spPr>
          <a:xfrm rot="5400000">
            <a:off x="9876718" y="4138971"/>
            <a:ext cx="1923259" cy="244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AF1DDF-7D49-4BE9-AFA4-61705A3D2A0D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058104" y="5192085"/>
            <a:ext cx="5733397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" y="637999"/>
            <a:ext cx="4686300" cy="28098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858" t="-2346" r="-3508" b="-4697"/>
          <a:stretch/>
        </p:blipFill>
        <p:spPr>
          <a:xfrm>
            <a:off x="208733" y="3447874"/>
            <a:ext cx="4114800" cy="2750939"/>
          </a:xfrm>
          <a:prstGeom prst="ellipse">
            <a:avLst/>
          </a:prstGeom>
          <a:ln w="28575">
            <a:solidFill>
              <a:srgbClr val="FF0000"/>
            </a:solidFill>
            <a:prstDash val="sysDash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Phase II Tracker Upgrade: ITk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2"/>
          <p:cNvSpPr>
            <a:spLocks noGrp="1"/>
          </p:cNvSpPr>
          <p:nvPr>
            <p:ph idx="1"/>
          </p:nvPr>
        </p:nvSpPr>
        <p:spPr>
          <a:xfrm>
            <a:off x="5181600" y="4149354"/>
            <a:ext cx="6705600" cy="209904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ATLAS Inner Tracker (ITk)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Finer segmentation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Faster readout and more storage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radiation hardness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silicon</a:t>
            </a:r>
          </a:p>
        </p:txBody>
      </p:sp>
      <p:pic>
        <p:nvPicPr>
          <p:cNvPr id="8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2731" y="457200"/>
            <a:ext cx="7383775" cy="3132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311458" y="1673700"/>
            <a:ext cx="914400" cy="5334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6" idx="4"/>
            <a:endCxn id="10" idx="0"/>
          </p:cNvCxnSpPr>
          <p:nvPr/>
        </p:nvCxnSpPr>
        <p:spPr>
          <a:xfrm flipH="1">
            <a:off x="2266133" y="2207100"/>
            <a:ext cx="502525" cy="124077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1415328" y="5811419"/>
            <a:ext cx="1741343" cy="360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ID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0098732" y="722740"/>
            <a:ext cx="2093267" cy="2941715"/>
          </a:xfrm>
          <a:prstGeom prst="roundRect">
            <a:avLst/>
          </a:prstGeom>
          <a:solidFill>
            <a:srgbClr val="FF0000">
              <a:alpha val="10000"/>
            </a:srgb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852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Qualification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20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9" name="Content Placeholder 12">
            <a:extLst>
              <a:ext uri="{FF2B5EF4-FFF2-40B4-BE49-F238E27FC236}">
                <a16:creationId xmlns:a16="http://schemas.microsoft.com/office/drawing/2014/main" id="{02EE3B83-5858-4725-B1E5-A781A98D793E}"/>
              </a:ext>
            </a:extLst>
          </p:cNvPr>
          <p:cNvSpPr txBox="1">
            <a:spLocks/>
          </p:cNvSpPr>
          <p:nvPr/>
        </p:nvSpPr>
        <p:spPr>
          <a:xfrm>
            <a:off x="0" y="838200"/>
            <a:ext cx="5791200" cy="2807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Challenging material selection due to expected radiation doses, particularly in the inner Pixel region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characterisation studies to qualify raw materials (e.g. adhesives, TIMs, potting compounds) and components (e.g. connectors)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ACB91F-36B7-4419-BCCD-B33ABFB26F70}"/>
              </a:ext>
            </a:extLst>
          </p:cNvPr>
          <p:cNvSpPr/>
          <p:nvPr/>
        </p:nvSpPr>
        <p:spPr>
          <a:xfrm>
            <a:off x="392137" y="4579445"/>
            <a:ext cx="4822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https://maxrad.web.cern.ch/maxrad/www/home.php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878A0F-CA1A-4756-986A-2D3013086BA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7145" y="838200"/>
            <a:ext cx="6584855" cy="432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9F4957-DD16-4A2E-9653-8E6EEB9A5C46}"/>
              </a:ext>
            </a:extLst>
          </p:cNvPr>
          <p:cNvSpPr txBox="1"/>
          <p:nvPr/>
        </p:nvSpPr>
        <p:spPr>
          <a:xfrm>
            <a:off x="6157828" y="5154311"/>
            <a:ext cx="2068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Tests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8F9D12-D5C7-4BA4-8083-C88AABC2FFD2}"/>
              </a:ext>
            </a:extLst>
          </p:cNvPr>
          <p:cNvSpPr txBox="1"/>
          <p:nvPr/>
        </p:nvSpPr>
        <p:spPr>
          <a:xfrm>
            <a:off x="9753600" y="5188803"/>
            <a:ext cx="2068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Tests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B1421C-A44C-4A04-AF0A-45C1E01DD3DA}"/>
              </a:ext>
            </a:extLst>
          </p:cNvPr>
          <p:cNvSpPr/>
          <p:nvPr/>
        </p:nvSpPr>
        <p:spPr>
          <a:xfrm>
            <a:off x="1256294" y="5569809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PACIFICO</a:t>
            </a:r>
          </a:p>
        </p:txBody>
      </p:sp>
    </p:spTree>
    <p:extLst>
      <p:ext uri="{BB962C8B-B14F-4D97-AF65-F5344CB8AC3E}">
        <p14:creationId xmlns:p14="http://schemas.microsoft.com/office/powerpoint/2010/main" val="37993884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95265"/>
            <a:ext cx="12192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Inner Tracker (</a:t>
            </a:r>
            <a:r>
              <a:rPr lang="en-GB" sz="24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will replace the current ATLAS ID in LS3.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all-silicon </a:t>
            </a:r>
            <a:r>
              <a:rPr lang="en-GB" sz="24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will feature Strip and Pixel detectors (coverage up to |</a:t>
            </a:r>
            <a:r>
              <a:rPr lang="el-GR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l-GR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4).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 subsystems to be assembled and commissioned on surface inside a CFRP cylinder, which will them be installed at the centre of ATLAS.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designs of the Global Structures, the Strip and Pixel detectors are conceived to overcome the challenges imposed by HL-LHC. 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Substantial prototyping effort to qualify all design elements underway.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space for service routing remains a critical issue, particularly in the Pixel detector.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Concluding Remarks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21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77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90800"/>
            <a:ext cx="103632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10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22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211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17348863-6226-43C2-8495-78C19A761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549000"/>
            <a:ext cx="8628195" cy="57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ITk: Layout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54249" y="2045454"/>
            <a:ext cx="6119416" cy="2207304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solidFill>
              <a:srgbClr val="0070C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954249" y="4297498"/>
            <a:ext cx="6119416" cy="106680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0159265" y="5006873"/>
            <a:ext cx="1066800" cy="4795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0010400" y="2030995"/>
            <a:ext cx="1066800" cy="4795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53865" y="976896"/>
            <a:ext cx="3825681" cy="75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ATLAS ITk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4FF4F52F-75E4-44FA-AD22-A229AAB58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723" y="1344576"/>
            <a:ext cx="5218551" cy="18362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80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Detector</a:t>
            </a:r>
            <a:endParaRPr lang="en-GB" sz="28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active layers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l-GR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l-GR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2.8 coverage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~18000 strip modules (~165m</a:t>
            </a:r>
            <a:r>
              <a:rPr lang="en-GB" sz="2000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8C0ACBE0-38C7-47B0-B008-64ECAE6C8B4F}"/>
              </a:ext>
            </a:extLst>
          </p:cNvPr>
          <p:cNvSpPr txBox="1">
            <a:spLocks/>
          </p:cNvSpPr>
          <p:nvPr/>
        </p:nvSpPr>
        <p:spPr>
          <a:xfrm>
            <a:off x="-2724" y="3657600"/>
            <a:ext cx="5218551" cy="18362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80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Detector</a:t>
            </a:r>
            <a:endParaRPr lang="en-GB" sz="28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active layers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l-GR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l-GR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coverage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~10000 pixel modules (~13m</a:t>
            </a:r>
            <a:r>
              <a:rPr lang="en-GB" sz="2000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7BB6B4ED-C785-4F4F-9DF8-C47D5C99075C}"/>
              </a:ext>
            </a:extLst>
          </p:cNvPr>
          <p:cNvSpPr txBox="1">
            <a:spLocks/>
          </p:cNvSpPr>
          <p:nvPr/>
        </p:nvSpPr>
        <p:spPr>
          <a:xfrm>
            <a:off x="228600" y="2908226"/>
            <a:ext cx="5218551" cy="4678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TDR: </a:t>
            </a:r>
            <a:r>
              <a:rPr lang="en-US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http://cds.cern.ch/record/2257755?ln=en</a:t>
            </a:r>
            <a:r>
              <a:rPr lang="en-US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A4E4B99D-10CD-46FB-B9D1-F6ACC3A434EB}"/>
              </a:ext>
            </a:extLst>
          </p:cNvPr>
          <p:cNvSpPr txBox="1">
            <a:spLocks/>
          </p:cNvSpPr>
          <p:nvPr/>
        </p:nvSpPr>
        <p:spPr>
          <a:xfrm>
            <a:off x="316919" y="5214839"/>
            <a:ext cx="5218551" cy="4678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TDR: </a:t>
            </a:r>
            <a:r>
              <a:rPr lang="en-US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http://cds.cern.ch/record/2285585?ln=en</a:t>
            </a:r>
            <a:r>
              <a:rPr lang="en-US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43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2" grpId="0"/>
      <p:bldP spid="13" grpId="0"/>
      <p:bldP spid="32" grpId="0" build="p"/>
      <p:bldP spid="33" grpId="0"/>
      <p:bldP spid="15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17348863-6226-43C2-8495-78C19A761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480" y="457200"/>
            <a:ext cx="9706720" cy="64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ITk: Layout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92831" y="2286000"/>
            <a:ext cx="3124200" cy="2375939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solidFill>
              <a:srgbClr val="0070C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087479" y="4770539"/>
            <a:ext cx="2367552" cy="715861"/>
          </a:xfrm>
          <a:prstGeom prst="rect">
            <a:avLst/>
          </a:prstGeom>
          <a:solidFill>
            <a:srgbClr val="34FA55">
              <a:alpha val="10000"/>
            </a:srgbClr>
          </a:solidFill>
          <a:ln>
            <a:solidFill>
              <a:srgbClr val="34FA55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830831" y="2619458"/>
            <a:ext cx="1648200" cy="47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Barrel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45231" y="928747"/>
            <a:ext cx="4191000" cy="75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ATLAS ITk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5BD15D-EBD5-4138-A529-0E2C1CFCD286}"/>
              </a:ext>
            </a:extLst>
          </p:cNvPr>
          <p:cNvSpPr/>
          <p:nvPr/>
        </p:nvSpPr>
        <p:spPr>
          <a:xfrm>
            <a:off x="5303658" y="2275514"/>
            <a:ext cx="3200400" cy="2386425"/>
          </a:xfrm>
          <a:prstGeom prst="rect">
            <a:avLst/>
          </a:prstGeom>
          <a:solidFill>
            <a:srgbClr val="7030A0">
              <a:alpha val="10000"/>
            </a:srgbClr>
          </a:solidFill>
          <a:ln>
            <a:solidFill>
              <a:srgbClr val="7030A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100667-0AF8-4D03-B729-78AD6374E33A}"/>
              </a:ext>
            </a:extLst>
          </p:cNvPr>
          <p:cNvSpPr/>
          <p:nvPr/>
        </p:nvSpPr>
        <p:spPr>
          <a:xfrm>
            <a:off x="4538211" y="4770539"/>
            <a:ext cx="3955420" cy="715861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solidFill>
              <a:srgbClr val="FFC00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FCAB95D-B139-4764-80D3-F40C4AE7C9D2}"/>
              </a:ext>
            </a:extLst>
          </p:cNvPr>
          <p:cNvSpPr/>
          <p:nvPr/>
        </p:nvSpPr>
        <p:spPr>
          <a:xfrm>
            <a:off x="2087479" y="5526918"/>
            <a:ext cx="6406152" cy="402335"/>
          </a:xfrm>
          <a:prstGeom prst="rect">
            <a:avLst/>
          </a:prstGeom>
          <a:solidFill>
            <a:srgbClr val="FF33CC">
              <a:alpha val="10000"/>
            </a:srgbClr>
          </a:solidFill>
          <a:ln>
            <a:solidFill>
              <a:srgbClr val="FF33CC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263A357-EA23-4C54-82D3-CFE96B997E93}"/>
              </a:ext>
            </a:extLst>
          </p:cNvPr>
          <p:cNvSpPr txBox="1">
            <a:spLocks/>
          </p:cNvSpPr>
          <p:nvPr/>
        </p:nvSpPr>
        <p:spPr>
          <a:xfrm>
            <a:off x="5955031" y="2267516"/>
            <a:ext cx="1961542" cy="47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Endcap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51F89E5B-7F85-41A6-A746-41D1C025B1F3}"/>
              </a:ext>
            </a:extLst>
          </p:cNvPr>
          <p:cNvSpPr txBox="1">
            <a:spLocks/>
          </p:cNvSpPr>
          <p:nvPr/>
        </p:nvSpPr>
        <p:spPr>
          <a:xfrm>
            <a:off x="-51334" y="4681369"/>
            <a:ext cx="1648200" cy="47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000" b="1" dirty="0">
                <a:solidFill>
                  <a:srgbClr val="34FA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Outer Barrel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BA8D347-EF7C-4E8B-9056-CD2134BFA49D}"/>
              </a:ext>
            </a:extLst>
          </p:cNvPr>
          <p:cNvSpPr txBox="1">
            <a:spLocks/>
          </p:cNvSpPr>
          <p:nvPr/>
        </p:nvSpPr>
        <p:spPr>
          <a:xfrm>
            <a:off x="8398945" y="4926683"/>
            <a:ext cx="1854714" cy="47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0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Endcap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ED4F7D28-510B-44E8-92FF-195F00D43DA8}"/>
              </a:ext>
            </a:extLst>
          </p:cNvPr>
          <p:cNvSpPr txBox="1">
            <a:spLocks/>
          </p:cNvSpPr>
          <p:nvPr/>
        </p:nvSpPr>
        <p:spPr>
          <a:xfrm>
            <a:off x="-380259" y="5474424"/>
            <a:ext cx="2438400" cy="47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000" b="1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Inner System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289BACD8-0BCE-476F-85C5-CD9D659B15A8}"/>
              </a:ext>
            </a:extLst>
          </p:cNvPr>
          <p:cNvSpPr txBox="1">
            <a:spLocks/>
          </p:cNvSpPr>
          <p:nvPr/>
        </p:nvSpPr>
        <p:spPr>
          <a:xfrm>
            <a:off x="10104521" y="5322590"/>
            <a:ext cx="2209800" cy="47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000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Replaceable layers </a:t>
            </a:r>
          </a:p>
          <a:p>
            <a:pPr marL="0" indent="0" algn="ctr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000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(2000 fb</a:t>
            </a:r>
            <a:r>
              <a:rPr lang="en-GB" sz="2000" baseline="30000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2000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0012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/>
      <p:bldP spid="16" grpId="0" animBg="1"/>
      <p:bldP spid="19" grpId="0" animBg="1"/>
      <p:bldP spid="20" grpId="0" animBg="1"/>
      <p:bldP spid="21" grpId="0"/>
      <p:bldP spid="22" grpId="0"/>
      <p:bldP spid="24" grpId="0"/>
      <p:bldP spid="2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69A918D-3E8C-4C59-91F0-5B91280D1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68051"/>
            <a:ext cx="5938168" cy="349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ITk: Overall Concept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11390E7-093E-4425-AD4B-82530931B626}"/>
              </a:ext>
            </a:extLst>
          </p:cNvPr>
          <p:cNvSpPr/>
          <p:nvPr/>
        </p:nvSpPr>
        <p:spPr>
          <a:xfrm>
            <a:off x="0" y="533400"/>
            <a:ext cx="1219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 to be assembled on surface inside an Outer Cylinder (OC) closed at each end by a Structural Bulkhead (SB)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 &amp; SBs form ITK humidity barrier and are part of Faraday cage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Strip/Pixel detectors separated by Pixel Support Tube (PST)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Fully tested </a:t>
            </a:r>
            <a:r>
              <a:rPr lang="en-GB" sz="2000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be installed in inner bore of </a:t>
            </a:r>
            <a:r>
              <a:rPr lang="en-GB" sz="2000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cryostat (IWV) via rails/rollers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to allow for fast connections in the pit → Activated environment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73E966-8985-4E36-81A4-5FD15A6012E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87" t="7529" r="15219" b="10080"/>
          <a:stretch/>
        </p:blipFill>
        <p:spPr>
          <a:xfrm>
            <a:off x="6324600" y="2595503"/>
            <a:ext cx="3997317" cy="291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0781A9-3776-433E-860D-5B2EA9DB397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0491" b="51028"/>
          <a:stretch/>
        </p:blipFill>
        <p:spPr>
          <a:xfrm>
            <a:off x="5971656" y="5518072"/>
            <a:ext cx="2587459" cy="12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03D8B1C-271D-4D7B-8890-11B1C9C46FB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843" t="511" r="648" b="50517"/>
          <a:stretch/>
        </p:blipFill>
        <p:spPr>
          <a:xfrm>
            <a:off x="8715901" y="5518072"/>
            <a:ext cx="2587459" cy="1260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4897B47-01C7-4405-96AD-820952D27DB3}"/>
              </a:ext>
            </a:extLst>
          </p:cNvPr>
          <p:cNvSpPr/>
          <p:nvPr/>
        </p:nvSpPr>
        <p:spPr>
          <a:xfrm>
            <a:off x="9604541" y="3724436"/>
            <a:ext cx="25874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tight installation and  lowering clearances</a:t>
            </a:r>
          </a:p>
        </p:txBody>
      </p:sp>
    </p:spTree>
    <p:extLst>
      <p:ext uri="{BB962C8B-B14F-4D97-AF65-F5344CB8AC3E}">
        <p14:creationId xmlns:p14="http://schemas.microsoft.com/office/powerpoint/2010/main" val="139232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4">
            <a:extLst>
              <a:ext uri="{FF2B5EF4-FFF2-40B4-BE49-F238E27FC236}">
                <a16:creationId xmlns:a16="http://schemas.microsoft.com/office/drawing/2014/main" id="{7953B0CA-0496-4956-99DC-45BD94F9A9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9" t="5158" r="26174"/>
          <a:stretch/>
        </p:blipFill>
        <p:spPr>
          <a:xfrm>
            <a:off x="7352905" y="946832"/>
            <a:ext cx="4498316" cy="4320000"/>
          </a:xfrm>
          <a:prstGeom prst="ellipse">
            <a:avLst/>
          </a:prstGeom>
        </p:spPr>
      </p:pic>
      <p:sp>
        <p:nvSpPr>
          <p:cNvPr id="56" name="Oval 55">
            <a:extLst>
              <a:ext uri="{FF2B5EF4-FFF2-40B4-BE49-F238E27FC236}">
                <a16:creationId xmlns:a16="http://schemas.microsoft.com/office/drawing/2014/main" id="{8BE1DE68-8502-42E7-9370-9D1DDD581947}"/>
              </a:ext>
            </a:extLst>
          </p:cNvPr>
          <p:cNvSpPr/>
          <p:nvPr/>
        </p:nvSpPr>
        <p:spPr>
          <a:xfrm>
            <a:off x="8214645" y="1783875"/>
            <a:ext cx="2622670" cy="2514295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Circle: Hollow 54">
            <a:extLst>
              <a:ext uri="{FF2B5EF4-FFF2-40B4-BE49-F238E27FC236}">
                <a16:creationId xmlns:a16="http://schemas.microsoft.com/office/drawing/2014/main" id="{424A9445-22DA-40B4-B989-D8AB47DB90E2}"/>
              </a:ext>
            </a:extLst>
          </p:cNvPr>
          <p:cNvSpPr/>
          <p:nvPr/>
        </p:nvSpPr>
        <p:spPr>
          <a:xfrm>
            <a:off x="7419326" y="954754"/>
            <a:ext cx="4320000" cy="4234768"/>
          </a:xfrm>
          <a:prstGeom prst="donut">
            <a:avLst>
              <a:gd name="adj" fmla="val 17986"/>
            </a:avLst>
          </a:prstGeom>
          <a:solidFill>
            <a:srgbClr val="00B0F0">
              <a:alpha val="2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011F7FE-238F-4B7F-B1EA-9C05DF78A953}"/>
              </a:ext>
            </a:extLst>
          </p:cNvPr>
          <p:cNvSpPr txBox="1"/>
          <p:nvPr/>
        </p:nvSpPr>
        <p:spPr>
          <a:xfrm>
            <a:off x="690023" y="1624966"/>
            <a:ext cx="16811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Joining Flange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2459FA-AFE1-4227-9271-50AF46DCB2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377" b="927"/>
          <a:stretch/>
        </p:blipFill>
        <p:spPr>
          <a:xfrm rot="633570">
            <a:off x="335479" y="472263"/>
            <a:ext cx="5919945" cy="50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ITk: Global Structures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B4CC1D-A016-4E76-82D1-D3E9AF459402}"/>
              </a:ext>
            </a:extLst>
          </p:cNvPr>
          <p:cNvSpPr txBox="1"/>
          <p:nvPr/>
        </p:nvSpPr>
        <p:spPr>
          <a:xfrm>
            <a:off x="1981200" y="754811"/>
            <a:ext cx="2065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Cylinder (3 sections)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F86980D-120C-4181-8E42-146D416FF124}"/>
              </a:ext>
            </a:extLst>
          </p:cNvPr>
          <p:cNvCxnSpPr>
            <a:cxnSpLocks/>
          </p:cNvCxnSpPr>
          <p:nvPr/>
        </p:nvCxnSpPr>
        <p:spPr>
          <a:xfrm>
            <a:off x="3372771" y="1493960"/>
            <a:ext cx="856881" cy="28991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68D684C-79EA-4C41-912D-84A0DCD77A71}"/>
              </a:ext>
            </a:extLst>
          </p:cNvPr>
          <p:cNvSpPr txBox="1"/>
          <p:nvPr/>
        </p:nvSpPr>
        <p:spPr>
          <a:xfrm>
            <a:off x="2491330" y="4903365"/>
            <a:ext cx="2404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Support Tube </a:t>
            </a:r>
          </a:p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 sections)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DA02D50-2C63-487F-B469-EA81E5517B86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3372771" y="3228983"/>
            <a:ext cx="320708" cy="167438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70E734-B733-4F3D-85FC-FA86CBF6CE38}"/>
              </a:ext>
            </a:extLst>
          </p:cNvPr>
          <p:cNvCxnSpPr>
            <a:cxnSpLocks/>
          </p:cNvCxnSpPr>
          <p:nvPr/>
        </p:nvCxnSpPr>
        <p:spPr>
          <a:xfrm flipV="1">
            <a:off x="3810000" y="2521097"/>
            <a:ext cx="1811012" cy="237988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568BBD0-452D-4F17-9296-D51911DCB0B5}"/>
              </a:ext>
            </a:extLst>
          </p:cNvPr>
          <p:cNvCxnSpPr>
            <a:cxnSpLocks/>
          </p:cNvCxnSpPr>
          <p:nvPr/>
        </p:nvCxnSpPr>
        <p:spPr>
          <a:xfrm flipH="1" flipV="1">
            <a:off x="1765946" y="3911423"/>
            <a:ext cx="1767179" cy="98955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5F28A59-AFD0-4F91-803F-AD097DCC9E6C}"/>
              </a:ext>
            </a:extLst>
          </p:cNvPr>
          <p:cNvCxnSpPr>
            <a:cxnSpLocks/>
          </p:cNvCxnSpPr>
          <p:nvPr/>
        </p:nvCxnSpPr>
        <p:spPr>
          <a:xfrm flipH="1" flipV="1">
            <a:off x="802180" y="4466945"/>
            <a:ext cx="403236" cy="113038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8C8DB7F-221D-460B-9DC7-E65DED834713}"/>
              </a:ext>
            </a:extLst>
          </p:cNvPr>
          <p:cNvSpPr txBox="1"/>
          <p:nvPr/>
        </p:nvSpPr>
        <p:spPr>
          <a:xfrm>
            <a:off x="462484" y="5647574"/>
            <a:ext cx="2404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 Bulkhead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BA1A73A-36E8-4B4E-830C-8F435C8BCBC6}"/>
              </a:ext>
            </a:extLst>
          </p:cNvPr>
          <p:cNvCxnSpPr>
            <a:cxnSpLocks/>
          </p:cNvCxnSpPr>
          <p:nvPr/>
        </p:nvCxnSpPr>
        <p:spPr>
          <a:xfrm flipH="1">
            <a:off x="2326679" y="1493960"/>
            <a:ext cx="687219" cy="115656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38FF2A5-08A6-4D66-85D5-EA824DFF6DD1}"/>
              </a:ext>
            </a:extLst>
          </p:cNvPr>
          <p:cNvCxnSpPr>
            <a:cxnSpLocks/>
          </p:cNvCxnSpPr>
          <p:nvPr/>
        </p:nvCxnSpPr>
        <p:spPr>
          <a:xfrm>
            <a:off x="3901523" y="1047690"/>
            <a:ext cx="2118277" cy="5374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9EC829A-A069-4EF0-96C0-8B7355EF7D44}"/>
              </a:ext>
            </a:extLst>
          </p:cNvPr>
          <p:cNvSpPr txBox="1"/>
          <p:nvPr/>
        </p:nvSpPr>
        <p:spPr>
          <a:xfrm>
            <a:off x="-84196" y="1038091"/>
            <a:ext cx="2065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 Stiffener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7231EE2-86AB-41D3-95B4-E99B15F5FFDF}"/>
              </a:ext>
            </a:extLst>
          </p:cNvPr>
          <p:cNvCxnSpPr>
            <a:cxnSpLocks/>
          </p:cNvCxnSpPr>
          <p:nvPr/>
        </p:nvCxnSpPr>
        <p:spPr>
          <a:xfrm>
            <a:off x="609600" y="1417318"/>
            <a:ext cx="441182" cy="130728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56491E6-7B35-4FE2-9D2B-29CD31607CF7}"/>
              </a:ext>
            </a:extLst>
          </p:cNvPr>
          <p:cNvCxnSpPr>
            <a:cxnSpLocks/>
          </p:cNvCxnSpPr>
          <p:nvPr/>
        </p:nvCxnSpPr>
        <p:spPr>
          <a:xfrm>
            <a:off x="1967806" y="2070958"/>
            <a:ext cx="243970" cy="30241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51BA80A-8C5E-47D4-A621-D9E4F9D4BFBC}"/>
              </a:ext>
            </a:extLst>
          </p:cNvPr>
          <p:cNvCxnSpPr>
            <a:cxnSpLocks/>
          </p:cNvCxnSpPr>
          <p:nvPr/>
        </p:nvCxnSpPr>
        <p:spPr>
          <a:xfrm flipH="1" flipV="1">
            <a:off x="10351687" y="4432182"/>
            <a:ext cx="403236" cy="113038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FC5CAB66-8244-40B2-8F7A-0DE5AC2F7F48}"/>
              </a:ext>
            </a:extLst>
          </p:cNvPr>
          <p:cNvSpPr txBox="1"/>
          <p:nvPr/>
        </p:nvSpPr>
        <p:spPr>
          <a:xfrm>
            <a:off x="9552774" y="5847629"/>
            <a:ext cx="2404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 Bulkhead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D0F1FB0-3359-4479-9E0D-22CF1B2CFC10}"/>
              </a:ext>
            </a:extLst>
          </p:cNvPr>
          <p:cNvSpPr txBox="1"/>
          <p:nvPr/>
        </p:nvSpPr>
        <p:spPr>
          <a:xfrm>
            <a:off x="6019800" y="4270499"/>
            <a:ext cx="1628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PP1 Strip Detector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FC339AF-18FC-4D6B-A685-3839F2BA887F}"/>
              </a:ext>
            </a:extLst>
          </p:cNvPr>
          <p:cNvCxnSpPr>
            <a:cxnSpLocks/>
            <a:endCxn id="51" idx="3"/>
          </p:cNvCxnSpPr>
          <p:nvPr/>
        </p:nvCxnSpPr>
        <p:spPr>
          <a:xfrm>
            <a:off x="7463159" y="4634183"/>
            <a:ext cx="548509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F5B8D21-2D58-4AB5-8CAF-AB204F8B8679}"/>
              </a:ext>
            </a:extLst>
          </p:cNvPr>
          <p:cNvCxnSpPr>
            <a:cxnSpLocks/>
            <a:endCxn id="56" idx="4"/>
          </p:cNvCxnSpPr>
          <p:nvPr/>
        </p:nvCxnSpPr>
        <p:spPr>
          <a:xfrm flipV="1">
            <a:off x="8577679" y="4298170"/>
            <a:ext cx="948301" cy="11919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C1E3BB70-A59B-4CC1-93FA-2ABCA3927915}"/>
              </a:ext>
            </a:extLst>
          </p:cNvPr>
          <p:cNvSpPr txBox="1"/>
          <p:nvPr/>
        </p:nvSpPr>
        <p:spPr>
          <a:xfrm>
            <a:off x="7043343" y="5220362"/>
            <a:ext cx="1628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PP1 Pixel Detector</a:t>
            </a:r>
          </a:p>
        </p:txBody>
      </p:sp>
      <p:pic>
        <p:nvPicPr>
          <p:cNvPr id="64" name="Content Placeholder 6">
            <a:extLst>
              <a:ext uri="{FF2B5EF4-FFF2-40B4-BE49-F238E27FC236}">
                <a16:creationId xmlns:a16="http://schemas.microsoft.com/office/drawing/2014/main" id="{8AE60CC6-E647-444F-9981-0A8C9F4649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25357" t="7303" r="20346" b="5257"/>
          <a:stretch/>
        </p:blipFill>
        <p:spPr>
          <a:xfrm>
            <a:off x="6783463" y="793901"/>
            <a:ext cx="5400000" cy="48892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83641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5" grpId="0" animBg="1"/>
      <p:bldP spid="53" grpId="0"/>
      <p:bldP spid="53" grpId="1"/>
      <p:bldP spid="54" grpId="0"/>
      <p:bldP spid="54" grpId="1"/>
      <p:bldP spid="63" grpId="0"/>
      <p:bldP spid="6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b="1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Environment &amp; Stability Requirements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0" y="6238874"/>
            <a:ext cx="1539323" cy="540000"/>
          </a:xfrm>
          <a:prstGeom prst="rect">
            <a:avLst/>
          </a:prstGeom>
        </p:spPr>
      </p:pic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6F251DEC-CF32-42F4-9CE6-2CB45B5AE8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113687"/>
              </p:ext>
            </p:extLst>
          </p:nvPr>
        </p:nvGraphicFramePr>
        <p:xfrm>
          <a:off x="116903" y="702995"/>
          <a:ext cx="4824000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000">
                  <a:extLst>
                    <a:ext uri="{9D8B030D-6E8A-4147-A177-3AD203B41FA5}">
                      <a16:colId xmlns:a16="http://schemas.microsoft.com/office/drawing/2014/main" val="46720812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412616735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615020697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353979810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Detector Subsystem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Integrated Luminosity [fb</a:t>
                      </a:r>
                      <a:r>
                        <a:rPr lang="en-GB" sz="1400" b="0" baseline="30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Dose [</a:t>
                      </a:r>
                      <a:r>
                        <a:rPr lang="en-GB" sz="1400" b="0" dirty="0" err="1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Mrad</a:t>
                      </a:r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MeV neutron equivalent Fluence </a:t>
                      </a:r>
                    </a:p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[10</a:t>
                      </a:r>
                      <a:r>
                        <a:rPr lang="en-GB" sz="1400" b="0" baseline="30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neq</a:t>
                      </a:r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/cm</a:t>
                      </a:r>
                      <a:r>
                        <a:rPr lang="en-GB" sz="1400" b="0" baseline="30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23911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Inner System L0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67854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Inner System L1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11678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Outer Barrel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86621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Outer Endcap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9438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Strip Barrel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554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Strip Endcap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13594"/>
                  </a:ext>
                </a:extLst>
              </a:tr>
            </a:tbl>
          </a:graphicData>
        </a:graphic>
      </p:graphicFrame>
      <p:pic>
        <p:nvPicPr>
          <p:cNvPr id="14" name="Picture 2">
            <a:extLst>
              <a:ext uri="{FF2B5EF4-FFF2-40B4-BE49-F238E27FC236}">
                <a16:creationId xmlns:a16="http://schemas.microsoft.com/office/drawing/2014/main" id="{5BC89E25-76CD-4716-9DEA-BEF0A258F7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54"/>
          <a:stretch/>
        </p:blipFill>
        <p:spPr bwMode="auto">
          <a:xfrm>
            <a:off x="5284005" y="1743364"/>
            <a:ext cx="6942751" cy="24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210B0FF-338D-42A8-A1C2-0CF1636605C7}"/>
              </a:ext>
            </a:extLst>
          </p:cNvPr>
          <p:cNvSpPr/>
          <p:nvPr/>
        </p:nvSpPr>
        <p:spPr>
          <a:xfrm>
            <a:off x="6095999" y="1690104"/>
            <a:ext cx="5709869" cy="674914"/>
          </a:xfrm>
          <a:custGeom>
            <a:avLst/>
            <a:gdLst>
              <a:gd name="connsiteX0" fmla="*/ 65314 w 4963886"/>
              <a:gd name="connsiteY0" fmla="*/ 674914 h 674914"/>
              <a:gd name="connsiteX1" fmla="*/ 4626429 w 4963886"/>
              <a:gd name="connsiteY1" fmla="*/ 653143 h 674914"/>
              <a:gd name="connsiteX2" fmla="*/ 4604657 w 4963886"/>
              <a:gd name="connsiteY2" fmla="*/ 576943 h 674914"/>
              <a:gd name="connsiteX3" fmla="*/ 4855029 w 4963886"/>
              <a:gd name="connsiteY3" fmla="*/ 522514 h 674914"/>
              <a:gd name="connsiteX4" fmla="*/ 4963886 w 4963886"/>
              <a:gd name="connsiteY4" fmla="*/ 348343 h 674914"/>
              <a:gd name="connsiteX5" fmla="*/ 4953000 w 4963886"/>
              <a:gd name="connsiteY5" fmla="*/ 54428 h 674914"/>
              <a:gd name="connsiteX6" fmla="*/ 0 w 4963886"/>
              <a:gd name="connsiteY6" fmla="*/ 0 h 674914"/>
              <a:gd name="connsiteX7" fmla="*/ 65314 w 4963886"/>
              <a:gd name="connsiteY7" fmla="*/ 674914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63886" h="674914">
                <a:moveTo>
                  <a:pt x="65314" y="674914"/>
                </a:moveTo>
                <a:lnTo>
                  <a:pt x="4626429" y="653143"/>
                </a:lnTo>
                <a:lnTo>
                  <a:pt x="4604657" y="576943"/>
                </a:lnTo>
                <a:lnTo>
                  <a:pt x="4855029" y="522514"/>
                </a:lnTo>
                <a:lnTo>
                  <a:pt x="4963886" y="348343"/>
                </a:lnTo>
                <a:lnTo>
                  <a:pt x="4953000" y="54428"/>
                </a:lnTo>
                <a:lnTo>
                  <a:pt x="0" y="0"/>
                </a:lnTo>
                <a:lnTo>
                  <a:pt x="65314" y="67491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EE7025-CA56-4EBB-A521-B61B625F0048}"/>
              </a:ext>
            </a:extLst>
          </p:cNvPr>
          <p:cNvSpPr/>
          <p:nvPr/>
        </p:nvSpPr>
        <p:spPr>
          <a:xfrm>
            <a:off x="5000392" y="588764"/>
            <a:ext cx="6805477" cy="17774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separate volumes with controlled humidity</a:t>
            </a:r>
          </a:p>
          <a:p>
            <a:pPr marL="800100" lvl="1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OSV: dew point -30°C </a:t>
            </a:r>
          </a:p>
          <a:p>
            <a:pPr marL="800100" lvl="1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Strips: dew point -60°C  </a:t>
            </a:r>
          </a:p>
          <a:p>
            <a:pPr marL="800100" lvl="1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Pixels: dew point -60°C  </a:t>
            </a:r>
          </a:p>
          <a:p>
            <a:pPr marL="800100" lvl="1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Pixels: dew point -60°C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46C6BE6-82F5-4A6F-B9B8-2383B1E94762}"/>
              </a:ext>
            </a:extLst>
          </p:cNvPr>
          <p:cNvCxnSpPr/>
          <p:nvPr/>
        </p:nvCxnSpPr>
        <p:spPr>
          <a:xfrm>
            <a:off x="5867400" y="1648112"/>
            <a:ext cx="36000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41331C-FB22-4246-8C58-2346FA21B760}"/>
              </a:ext>
            </a:extLst>
          </p:cNvPr>
          <p:cNvCxnSpPr/>
          <p:nvPr/>
        </p:nvCxnSpPr>
        <p:spPr>
          <a:xfrm>
            <a:off x="5867400" y="2029112"/>
            <a:ext cx="36000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D7287A1-65BD-4CBF-B23D-6BCC1F1119A0}"/>
              </a:ext>
            </a:extLst>
          </p:cNvPr>
          <p:cNvCxnSpPr/>
          <p:nvPr/>
        </p:nvCxnSpPr>
        <p:spPr>
          <a:xfrm>
            <a:off x="5867400" y="1267112"/>
            <a:ext cx="36000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6279DED-9032-4915-95F2-CBDB5A430EE2}"/>
              </a:ext>
            </a:extLst>
          </p:cNvPr>
          <p:cNvSpPr txBox="1"/>
          <p:nvPr/>
        </p:nvSpPr>
        <p:spPr>
          <a:xfrm>
            <a:off x="9477285" y="1808625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D56193-2B89-4023-A07D-6D00EECFA2C0}"/>
              </a:ext>
            </a:extLst>
          </p:cNvPr>
          <p:cNvSpPr txBox="1"/>
          <p:nvPr/>
        </p:nvSpPr>
        <p:spPr>
          <a:xfrm>
            <a:off x="9445224" y="144630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F901E1-4F90-4EDA-B0F6-856D8A1AB785}"/>
              </a:ext>
            </a:extLst>
          </p:cNvPr>
          <p:cNvSpPr txBox="1"/>
          <p:nvPr/>
        </p:nvSpPr>
        <p:spPr>
          <a:xfrm>
            <a:off x="9477285" y="1048168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 with bonded heaters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4CEF009-7FD4-43D8-B085-A016931B0D09}"/>
              </a:ext>
            </a:extLst>
          </p:cNvPr>
          <p:cNvSpPr/>
          <p:nvPr/>
        </p:nvSpPr>
        <p:spPr>
          <a:xfrm>
            <a:off x="38100" y="4320505"/>
            <a:ext cx="24257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 ASD to that measured in the current detector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6049F31-D3A2-477D-A4DA-28B2191A2A7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03" t="12972" r="4081" b="12944"/>
          <a:stretch/>
        </p:blipFill>
        <p:spPr>
          <a:xfrm>
            <a:off x="2167871" y="4285666"/>
            <a:ext cx="4373245" cy="2556000"/>
          </a:xfrm>
          <a:prstGeom prst="rect">
            <a:avLst/>
          </a:prstGeom>
        </p:spPr>
      </p:pic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F4953BC9-A8D0-4F11-BA3B-4FB35369E0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348343"/>
              </p:ext>
            </p:extLst>
          </p:nvPr>
        </p:nvGraphicFramePr>
        <p:xfrm>
          <a:off x="6683508" y="4781040"/>
          <a:ext cx="5328000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26936234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962518180"/>
                    </a:ext>
                  </a:extLst>
                </a:gridCol>
                <a:gridCol w="3168000">
                  <a:extLst>
                    <a:ext uri="{9D8B030D-6E8A-4147-A177-3AD203B41FA5}">
                      <a16:colId xmlns:a16="http://schemas.microsoft.com/office/drawing/2014/main" val="71959125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Timescale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 Stability, RMS [µm]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7149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Short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1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20695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1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1754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1 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Equivalent to placement accuracy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475896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8E57A020-C9F0-4A1F-8074-13BE2AB9B17B}"/>
              </a:ext>
            </a:extLst>
          </p:cNvPr>
          <p:cNvSpPr/>
          <p:nvPr/>
        </p:nvSpPr>
        <p:spPr>
          <a:xfrm>
            <a:off x="6629400" y="4308760"/>
            <a:ext cx="556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 requirements</a:t>
            </a:r>
          </a:p>
        </p:txBody>
      </p:sp>
    </p:spTree>
    <p:extLst>
      <p:ext uri="{BB962C8B-B14F-4D97-AF65-F5344CB8AC3E}">
        <p14:creationId xmlns:p14="http://schemas.microsoft.com/office/powerpoint/2010/main" val="2166800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121920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ITk: CO</a:t>
            </a:r>
            <a:r>
              <a:rPr lang="en-GB" sz="4200" b="1" baseline="-25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4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Cooling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8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B0CA72-9908-484C-8DCE-32A4CEF42E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98" y="1628311"/>
            <a:ext cx="5815149" cy="414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34747B-ECF1-44B7-8F78-E56F981713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9187" y="2091395"/>
            <a:ext cx="6030560" cy="1764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B39690-7164-485B-AEE2-1525A65EC885}"/>
              </a:ext>
            </a:extLst>
          </p:cNvPr>
          <p:cNvSpPr txBox="1"/>
          <p:nvPr/>
        </p:nvSpPr>
        <p:spPr>
          <a:xfrm>
            <a:off x="4691896" y="6305380"/>
            <a:ext cx="1344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B.VERLAAT</a:t>
            </a:r>
          </a:p>
          <a:p>
            <a:r>
              <a:rPr lang="en-GB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 ZWALINSKI</a:t>
            </a:r>
          </a:p>
        </p:txBody>
      </p:sp>
      <p:sp>
        <p:nvSpPr>
          <p:cNvPr id="9" name="Content Placeholder 12">
            <a:extLst>
              <a:ext uri="{FF2B5EF4-FFF2-40B4-BE49-F238E27FC236}">
                <a16:creationId xmlns:a16="http://schemas.microsoft.com/office/drawing/2014/main" id="{7553096B-B6D7-4A72-97F9-E44757753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712" y="3960800"/>
            <a:ext cx="6428530" cy="280747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drop budget: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 saturation: -45°C                       </a:t>
            </a:r>
            <a:r>
              <a:rPr lang="en-GB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(proven with </a:t>
            </a:r>
            <a:r>
              <a:rPr lang="en-GB" sz="1800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BabyDemo</a:t>
            </a:r>
            <a:r>
              <a:rPr lang="en-GB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Hottest temperature evaporators: </a:t>
            </a:r>
            <a:r>
              <a:rPr lang="en-GB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-35°C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0" name="Content Placeholder 12">
            <a:extLst>
              <a:ext uri="{FF2B5EF4-FFF2-40B4-BE49-F238E27FC236}">
                <a16:creationId xmlns:a16="http://schemas.microsoft.com/office/drawing/2014/main" id="{7A241168-0026-4BA4-9D90-5C5C79E9E044}"/>
              </a:ext>
            </a:extLst>
          </p:cNvPr>
          <p:cNvSpPr txBox="1">
            <a:spLocks/>
          </p:cNvSpPr>
          <p:nvPr/>
        </p:nvSpPr>
        <p:spPr>
          <a:xfrm>
            <a:off x="6297258" y="5935511"/>
            <a:ext cx="5583438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300"/>
              </a:spcBef>
              <a:buNone/>
            </a:pP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temperatures are on the limit!</a:t>
            </a:r>
          </a:p>
          <a:p>
            <a:pPr marL="457200" lvl="1" indent="0" algn="ctr">
              <a:spcBef>
                <a:spcPts val="300"/>
              </a:spcBef>
              <a:buNone/>
            </a:pPr>
            <a:endParaRPr lang="en-GB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 algn="ctr">
              <a:spcBef>
                <a:spcPts val="300"/>
              </a:spcBef>
              <a:buNone/>
            </a:pPr>
            <a:endParaRPr lang="en-GB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300"/>
              </a:spcBef>
              <a:buNone/>
            </a:pPr>
            <a:endParaRPr lang="en-GB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7D2E328-4168-4230-BD78-56D9EC4D4EBA}"/>
              </a:ext>
            </a:extLst>
          </p:cNvPr>
          <p:cNvSpPr/>
          <p:nvPr/>
        </p:nvSpPr>
        <p:spPr>
          <a:xfrm>
            <a:off x="6315555" y="4441498"/>
            <a:ext cx="360000" cy="3240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1E6D837-0298-4AA1-9C18-7C1DA21BFB2C}"/>
              </a:ext>
            </a:extLst>
          </p:cNvPr>
          <p:cNvSpPr/>
          <p:nvPr/>
        </p:nvSpPr>
        <p:spPr>
          <a:xfrm>
            <a:off x="6315555" y="5026504"/>
            <a:ext cx="360000" cy="3240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8" name="Content Placeholder 12">
            <a:extLst>
              <a:ext uri="{FF2B5EF4-FFF2-40B4-BE49-F238E27FC236}">
                <a16:creationId xmlns:a16="http://schemas.microsoft.com/office/drawing/2014/main" id="{7EE62B88-B4DF-4524-90BA-829F06CC5A6C}"/>
              </a:ext>
            </a:extLst>
          </p:cNvPr>
          <p:cNvSpPr txBox="1">
            <a:spLocks/>
          </p:cNvSpPr>
          <p:nvPr/>
        </p:nvSpPr>
        <p:spPr>
          <a:xfrm>
            <a:off x="-1" y="621529"/>
            <a:ext cx="12191999" cy="2807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conceived to minimise temperature @ evaporator exit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 low as -40°C at PP1)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 Heat removal requirements ~ 270kW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(Strip~124kW; Pixel~146kW) </a:t>
            </a:r>
            <a:endParaRPr lang="en-GB" sz="2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157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14600"/>
            <a:ext cx="10363200" cy="7235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10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Detector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9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2" y="6324600"/>
            <a:ext cx="218597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2362200" y="6248400"/>
            <a:ext cx="15393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906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1206</Words>
  <Application>Microsoft Office PowerPoint</Application>
  <PresentationFormat>Widescreen</PresentationFormat>
  <Paragraphs>293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Office Theme</vt:lpstr>
      <vt:lpstr>Mechanics &amp; Cooling Challenges for the ATLAS ITk Upgrade for HL-LHC</vt:lpstr>
      <vt:lpstr>ATLAS Phase II Tracker Upgrade: ITk</vt:lpstr>
      <vt:lpstr>ATLAS ITk: Layout</vt:lpstr>
      <vt:lpstr>ATLAS ITk: Layout</vt:lpstr>
      <vt:lpstr>ATLAS ITk: Overall Concept</vt:lpstr>
      <vt:lpstr>ATLAS ITk: Global Structures</vt:lpstr>
      <vt:lpstr>ITk Environment &amp; Stability Requirements</vt:lpstr>
      <vt:lpstr>ITk: CO2 Cooling</vt:lpstr>
      <vt:lpstr>Strip Detector</vt:lpstr>
      <vt:lpstr>Strip Local Supports</vt:lpstr>
      <vt:lpstr>Strip Barrel</vt:lpstr>
      <vt:lpstr>Strip Endcap</vt:lpstr>
      <vt:lpstr>Pixel Detector</vt:lpstr>
      <vt:lpstr>Pixel Local Supports: Endcap &amp; Inner System</vt:lpstr>
      <vt:lpstr>Pixel Local Supports: Outer Barrel</vt:lpstr>
      <vt:lpstr>Pixel Endcap</vt:lpstr>
      <vt:lpstr>Pixel Outer Barrel</vt:lpstr>
      <vt:lpstr>Pixel Inner System</vt:lpstr>
      <vt:lpstr>Local Supports: Thermal Performance</vt:lpstr>
      <vt:lpstr>Material Qualification</vt:lpstr>
      <vt:lpstr>Concluding Remarks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diegoalvarezfeito diegoalvarezfeito</cp:lastModifiedBy>
  <cp:revision>1517</cp:revision>
  <cp:lastPrinted>2014-04-23T12:08:29Z</cp:lastPrinted>
  <dcterms:created xsi:type="dcterms:W3CDTF">2006-08-16T00:00:00Z</dcterms:created>
  <dcterms:modified xsi:type="dcterms:W3CDTF">2019-10-16T23:25:21Z</dcterms:modified>
</cp:coreProperties>
</file>