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0" r:id="rId1"/>
  </p:sldMasterIdLst>
  <p:notesMasterIdLst>
    <p:notesMasterId r:id="rId33"/>
  </p:notesMasterIdLst>
  <p:handoutMasterIdLst>
    <p:handoutMasterId r:id="rId34"/>
  </p:handoutMasterIdLst>
  <p:sldIdLst>
    <p:sldId id="277" r:id="rId2"/>
    <p:sldId id="340" r:id="rId3"/>
    <p:sldId id="312" r:id="rId4"/>
    <p:sldId id="335" r:id="rId5"/>
    <p:sldId id="314" r:id="rId6"/>
    <p:sldId id="336" r:id="rId7"/>
    <p:sldId id="337" r:id="rId8"/>
    <p:sldId id="341" r:id="rId9"/>
    <p:sldId id="345" r:id="rId10"/>
    <p:sldId id="346" r:id="rId11"/>
    <p:sldId id="383" r:id="rId12"/>
    <p:sldId id="384" r:id="rId13"/>
    <p:sldId id="385" r:id="rId14"/>
    <p:sldId id="386" r:id="rId15"/>
    <p:sldId id="388" r:id="rId16"/>
    <p:sldId id="387" r:id="rId17"/>
    <p:sldId id="390" r:id="rId18"/>
    <p:sldId id="389" r:id="rId19"/>
    <p:sldId id="487" r:id="rId20"/>
    <p:sldId id="450" r:id="rId21"/>
    <p:sldId id="467" r:id="rId22"/>
    <p:sldId id="488" r:id="rId23"/>
    <p:sldId id="489" r:id="rId24"/>
    <p:sldId id="468" r:id="rId25"/>
    <p:sldId id="490" r:id="rId26"/>
    <p:sldId id="469" r:id="rId27"/>
    <p:sldId id="326" r:id="rId28"/>
    <p:sldId id="376" r:id="rId29"/>
    <p:sldId id="279" r:id="rId30"/>
    <p:sldId id="492" r:id="rId31"/>
    <p:sldId id="418" r:id="rId32"/>
  </p:sldIdLst>
  <p:sldSz cx="9906000" cy="6858000" type="A4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iner Wallny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D29FA"/>
    <a:srgbClr val="355470"/>
    <a:srgbClr val="7CDB77"/>
    <a:srgbClr val="6BD664"/>
    <a:srgbClr val="2526FA"/>
    <a:srgbClr val="F71A2D"/>
    <a:srgbClr val="E93518"/>
    <a:srgbClr val="FFC634"/>
    <a:srgbClr val="E95D58"/>
    <a:srgbClr val="215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14" autoAdjust="0"/>
    <p:restoredTop sz="90162" autoAdjust="0"/>
  </p:normalViewPr>
  <p:slideViewPr>
    <p:cSldViewPr snapToGrid="0" snapToObjects="1">
      <p:cViewPr varScale="1">
        <p:scale>
          <a:sx n="106" d="100"/>
          <a:sy n="106" d="100"/>
        </p:scale>
        <p:origin x="1552" y="17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4BCA2-52CC-B648-A0D6-0811F6D26DBE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31BDA-A369-E449-8A62-E8AF3C9CE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1673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89C35-10B0-FE44-B3D7-3DAB6506658B}" type="datetimeFigureOut">
              <a:rPr lang="en-US" smtClean="0"/>
              <a:t>10/15/19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D44C-2B8F-BD49-897B-F7049AE00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426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txBody>
          <a:bodyPr/>
          <a:lstStyle/>
          <a:p>
            <a:endParaRPr lang="en-US" sz="1600" dirty="0">
              <a:latin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9177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4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935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887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87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572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395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8321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37660845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7D44C-2B8F-BD49-897B-F7049AE00D0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85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 txBox="1">
            <a:spLocks noChangeArrowheads="1"/>
          </p:cNvSpPr>
          <p:nvPr/>
        </p:nvSpPr>
        <p:spPr bwMode="auto">
          <a:xfrm>
            <a:off x="1076484" y="685917"/>
            <a:ext cx="4705036" cy="342957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lnSpc>
                <a:spcPct val="31000"/>
              </a:lnSpc>
              <a:buClr>
                <a:srgbClr val="000000"/>
              </a:buClr>
              <a:buSzPct val="70000"/>
              <a:buFont typeface="Wingdings" charset="0"/>
              <a:buChar char=""/>
            </a:pPr>
            <a:endParaRPr lang="en-US"/>
          </a:p>
        </p:txBody>
      </p:sp>
      <p:sp>
        <p:nvSpPr>
          <p:cNvPr id="48131" name="Text Box 2"/>
          <p:cNvSpPr>
            <a:spLocks noGrp="1" noChangeArrowheads="1"/>
          </p:cNvSpPr>
          <p:nvPr>
            <p:ph type="body"/>
          </p:nvPr>
        </p:nvSpPr>
        <p:spPr>
          <a:xfrm>
            <a:off x="914295" y="4344137"/>
            <a:ext cx="5005560" cy="4113951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7875" y="768350"/>
            <a:ext cx="5543550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93563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7875" y="768350"/>
            <a:ext cx="5543550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719671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7875" y="768350"/>
            <a:ext cx="5543550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001085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7875" y="768350"/>
            <a:ext cx="5543550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844955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7875" y="768350"/>
            <a:ext cx="5543550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98634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7875" y="768350"/>
            <a:ext cx="5543550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12798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7875" y="768350"/>
            <a:ext cx="5543550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785365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7D44C-2B8F-BD49-897B-F7049AE00D0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498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7D44C-2B8F-BD49-897B-F7049AE00D0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369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7D44C-2B8F-BD49-897B-F7049AE00D0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58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7D44C-2B8F-BD49-897B-F7049AE00D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974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7D44C-2B8F-BD49-897B-F7049AE00D0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67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060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7D44C-2B8F-BD49-897B-F7049AE00D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07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1352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137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685800"/>
            <a:ext cx="4951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157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7D44C-2B8F-BD49-897B-F7049AE00D0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13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F: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954693"/>
            <a:ext cx="4375150" cy="5171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954693"/>
            <a:ext cx="4375150" cy="5171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Recent progress in CVD diamond detector R&amp;D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01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F:Tit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878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F:One Content (ma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Recent progress in CVD diamond detector R&amp;D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38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F:Empty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Recent progress in CVD diamond detector R&amp;D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86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78257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2AF5A-9910-4643-9D84-AE45D921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1EFFA-6024-D847-B7A9-58ED331480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5100" y="1143000"/>
            <a:ext cx="4705350" cy="5029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302449-F3EA-C346-B145-C09C0FEB0BB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5035550" y="1143000"/>
            <a:ext cx="4705350" cy="2438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37C65D-E163-5B4F-A554-13A61D3FC5E7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5035550" y="3733800"/>
            <a:ext cx="4705350" cy="2438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AAF808-410C-F64F-A59E-415E4CCB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7973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October 2019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5BB1125-28F7-5547-AFCA-D43D7E23E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71800" y="6400800"/>
            <a:ext cx="619125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Recent progress in CVD diamond detector R&amp;D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25E340-2DD7-3D4E-B8A9-75E1E80DD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63050" y="6400800"/>
            <a:ext cx="742950" cy="457200"/>
          </a:xfrm>
        </p:spPr>
        <p:txBody>
          <a:bodyPr/>
          <a:lstStyle>
            <a:lvl1pPr>
              <a:defRPr/>
            </a:lvl1pPr>
          </a:lstStyle>
          <a:p>
            <a:fld id="{EED98844-82BC-7749-B716-A831E83529DB}" type="slidenum">
              <a:rPr lang="en-US" altLang="en-US"/>
              <a:pPr/>
              <a:t>‹#›</a:t>
            </a:fld>
            <a:r>
              <a:rPr lang="en-US" altLang="en-US"/>
              <a:t>/56</a:t>
            </a:r>
          </a:p>
        </p:txBody>
      </p:sp>
    </p:spTree>
    <p:extLst>
      <p:ext uri="{BB962C8B-B14F-4D97-AF65-F5344CB8AC3E}">
        <p14:creationId xmlns:p14="http://schemas.microsoft.com/office/powerpoint/2010/main" val="82338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79840" y="159778"/>
            <a:ext cx="8915400" cy="6272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CH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998825"/>
            <a:ext cx="8915400" cy="5127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43763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16146" y="6447793"/>
            <a:ext cx="40659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Recent progress in CVD diamond detector R&amp;D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8652" y="6447793"/>
            <a:ext cx="6720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FF5CD-19BA-DE4A-891D-C688BD1DE91F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7" name="Gerade Verbindung 15"/>
          <p:cNvCxnSpPr/>
          <p:nvPr userDrawn="1"/>
        </p:nvCxnSpPr>
        <p:spPr>
          <a:xfrm>
            <a:off x="479841" y="804071"/>
            <a:ext cx="8583131" cy="0"/>
          </a:xfrm>
          <a:prstGeom prst="line">
            <a:avLst/>
          </a:prstGeom>
          <a:ln>
            <a:solidFill>
              <a:schemeClr val="accent5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088372" y="12280"/>
            <a:ext cx="969237" cy="98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06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1" r:id="rId2"/>
    <p:sldLayoutId id="2147483712" r:id="rId3"/>
    <p:sldLayoutId id="2147483716" r:id="rId4"/>
    <p:sldLayoutId id="2147483718" r:id="rId5"/>
    <p:sldLayoutId id="2147483719" r:id="rId6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emf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emf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d42.web.cern.ch/rd42/publications/publication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>
          <a:xfrm>
            <a:off x="1485901" y="3009902"/>
            <a:ext cx="7184349" cy="2646335"/>
          </a:xfrm>
          <a:ln/>
        </p:spPr>
        <p:txBody>
          <a:bodyPr rIns="141278">
            <a:normAutofit fontScale="85000" lnSpcReduction="20000"/>
          </a:bodyPr>
          <a:lstStyle/>
          <a:p>
            <a:pPr marL="42097" indent="0" algn="ctr">
              <a:buNone/>
            </a:pPr>
            <a:r>
              <a:rPr lang="en-US" sz="2600" dirty="0">
                <a:latin typeface="Arial Bold" charset="0"/>
                <a:cs typeface="Arial Bold" charset="0"/>
                <a:sym typeface="Arial Bold" charset="0"/>
              </a:rPr>
              <a:t>Rainer Wallny</a:t>
            </a:r>
            <a:br>
              <a:rPr lang="en-US" sz="2600" dirty="0">
                <a:latin typeface="Arial Bold" charset="0"/>
                <a:cs typeface="Arial Bold" charset="0"/>
                <a:sym typeface="Arial Bold" charset="0"/>
              </a:rPr>
            </a:br>
            <a:br>
              <a:rPr lang="en-US" sz="2600" dirty="0">
                <a:latin typeface="Arial Bold" charset="0"/>
                <a:cs typeface="Arial Bold" charset="0"/>
                <a:sym typeface="Arial Bold" charset="0"/>
              </a:rPr>
            </a:br>
            <a:endParaRPr lang="en-US" sz="260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2097" indent="0" algn="ctr">
              <a:spcBef>
                <a:spcPts val="295"/>
              </a:spcBef>
              <a:buNone/>
            </a:pPr>
            <a:br>
              <a:rPr lang="en-US" sz="1600" dirty="0">
                <a:latin typeface="Arial Bold" charset="0"/>
                <a:cs typeface="Arial Bold" charset="0"/>
                <a:sym typeface="Arial Bold" charset="0"/>
              </a:rPr>
            </a:br>
            <a:br>
              <a:rPr lang="en-US" sz="1600" dirty="0">
                <a:latin typeface="Arial Bold" charset="0"/>
                <a:cs typeface="Arial Bold" charset="0"/>
                <a:sym typeface="Arial Bold" charset="0"/>
              </a:rPr>
            </a:br>
            <a:br>
              <a:rPr lang="en-US" sz="1600" dirty="0">
                <a:latin typeface="Arial Bold" charset="0"/>
                <a:cs typeface="Arial Bold" charset="0"/>
                <a:sym typeface="Arial Bold" charset="0"/>
              </a:rPr>
            </a:br>
            <a:br>
              <a:rPr lang="en-US" sz="1600" dirty="0">
                <a:latin typeface="Arial Bold" charset="0"/>
                <a:cs typeface="Arial Bold" charset="0"/>
                <a:sym typeface="Arial Bold" charset="0"/>
              </a:rPr>
            </a:br>
            <a:endParaRPr lang="en-US" sz="1600" dirty="0"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  <a:p>
            <a:pPr marL="42097" indent="0" algn="ctr">
              <a:lnSpc>
                <a:spcPct val="120000"/>
              </a:lnSpc>
              <a:spcBef>
                <a:spcPts val="1547"/>
              </a:spcBef>
              <a:buNone/>
            </a:pPr>
            <a:r>
              <a:rPr lang="en-US" sz="2400" dirty="0">
                <a:latin typeface="Arial Bold" charset="0"/>
                <a:cs typeface="Arial Bold" charset="0"/>
                <a:sym typeface="Arial Bold" charset="0"/>
              </a:rPr>
              <a:t>on behalf of  </a:t>
            </a:r>
            <a:br>
              <a:rPr lang="en-US" sz="240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</a:br>
            <a:r>
              <a:rPr lang="en-US" sz="2400" dirty="0">
                <a:latin typeface="Arial Bold" charset="0"/>
                <a:ea typeface="ヒラギノ角ゴ ProN W6" charset="0"/>
                <a:cs typeface="ヒラギノ角ゴ ProN W6" charset="0"/>
                <a:sym typeface="Arial Bold" charset="0"/>
              </a:rPr>
              <a:t>the </a:t>
            </a:r>
            <a:r>
              <a:rPr lang="en-US" sz="2400" dirty="0">
                <a:latin typeface="Arial Bold" charset="0"/>
                <a:cs typeface="Arial Bold" charset="0"/>
                <a:sym typeface="Arial Bold" charset="0"/>
              </a:rPr>
              <a:t>RD42 collaboration </a:t>
            </a:r>
            <a:endParaRPr lang="en-US" sz="2400" dirty="0"/>
          </a:p>
          <a:p>
            <a:pPr marL="42097" indent="0" algn="ctr">
              <a:spcBef>
                <a:spcPts val="221"/>
              </a:spcBef>
              <a:buNone/>
            </a:pPr>
            <a:endParaRPr lang="en-US" sz="2400" dirty="0"/>
          </a:p>
        </p:txBody>
      </p:sp>
      <p:sp>
        <p:nvSpPr>
          <p:cNvPr id="3088" name="Rectangle 16"/>
          <p:cNvSpPr>
            <a:spLocks/>
          </p:cNvSpPr>
          <p:nvPr/>
        </p:nvSpPr>
        <p:spPr bwMode="auto">
          <a:xfrm>
            <a:off x="199523" y="1025483"/>
            <a:ext cx="9328033" cy="12229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808080">
                <a:alpha val="38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2575" bIns="0"/>
          <a:lstStyle/>
          <a:p>
            <a:pPr marL="42097" algn="ctr">
              <a:spcBef>
                <a:spcPct val="0"/>
              </a:spcBef>
            </a:pPr>
            <a:r>
              <a:rPr lang="en-US" sz="4000" dirty="0"/>
              <a:t>Recent progress in CVD diamond detector R&amp;D</a:t>
            </a:r>
            <a:endParaRPr lang="en-US" sz="4000" dirty="0">
              <a:latin typeface="+mj-lt"/>
              <a:ea typeface="+mj-ea"/>
              <a:cs typeface="+mj-cs"/>
              <a:sym typeface="Arial Bold" charset="0"/>
            </a:endParaRPr>
          </a:p>
        </p:txBody>
      </p:sp>
      <p:sp>
        <p:nvSpPr>
          <p:cNvPr id="3089" name="Rectangle 17"/>
          <p:cNvSpPr>
            <a:spLocks/>
          </p:cNvSpPr>
          <p:nvPr/>
        </p:nvSpPr>
        <p:spPr bwMode="auto">
          <a:xfrm>
            <a:off x="5999301" y="6018614"/>
            <a:ext cx="3826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2575" bIns="0">
            <a:spAutoFit/>
          </a:bodyPr>
          <a:lstStyle/>
          <a:p>
            <a:pPr marL="42097" algn="ctr">
              <a:spcBef>
                <a:spcPts val="295"/>
              </a:spcBef>
            </a:pPr>
            <a:r>
              <a:rPr lang="en-US" sz="1600" dirty="0">
                <a:solidFill>
                  <a:srgbClr val="000066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Vertex 2019, </a:t>
            </a:r>
            <a:r>
              <a:rPr lang="en-US" sz="1600" dirty="0" err="1">
                <a:solidFill>
                  <a:srgbClr val="000066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Lafodia</a:t>
            </a:r>
            <a:r>
              <a:rPr lang="en-US" sz="1600" dirty="0">
                <a:solidFill>
                  <a:srgbClr val="000066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 Sea Resort, Croatia</a:t>
            </a:r>
          </a:p>
        </p:txBody>
      </p:sp>
      <p:sp>
        <p:nvSpPr>
          <p:cNvPr id="2" name="Rectangle 1"/>
          <p:cNvSpPr/>
          <p:nvPr/>
        </p:nvSpPr>
        <p:spPr>
          <a:xfrm>
            <a:off x="199522" y="5779864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/>
              <a:t>The help of my RD42  colleagues is gratefully acknowledged.</a:t>
            </a:r>
          </a:p>
        </p:txBody>
      </p:sp>
      <p:cxnSp>
        <p:nvCxnSpPr>
          <p:cNvPr id="25" name="Gerade Verbindung 15"/>
          <p:cNvCxnSpPr/>
          <p:nvPr/>
        </p:nvCxnSpPr>
        <p:spPr>
          <a:xfrm>
            <a:off x="479841" y="2561491"/>
            <a:ext cx="8583131" cy="0"/>
          </a:xfrm>
          <a:prstGeom prst="line">
            <a:avLst/>
          </a:prstGeom>
          <a:ln>
            <a:solidFill>
              <a:schemeClr val="accent5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155BEB8-55CB-E14F-88E1-AF9839939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717" y="3583286"/>
            <a:ext cx="3589610" cy="587391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6D4BE0-38D4-674B-A99A-E3F27D49D9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9880" y="4035529"/>
            <a:ext cx="2593313" cy="1944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31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xfrm>
            <a:off x="-1348960" y="120624"/>
            <a:ext cx="8915400" cy="62720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US" sz="4400" dirty="0"/>
              <a:t>Principle of 3D detector</a:t>
            </a:r>
            <a:endParaRPr sz="4400" dirty="0"/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/>
            </a:pPr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28063" y="3950494"/>
            <a:ext cx="9766043" cy="258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  <a:buSzPct val="100000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C2C69C-0553-9745-AA28-11DD7D0B9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127" y="816249"/>
            <a:ext cx="6282006" cy="295207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BF6EE27-6390-A84F-B23F-0F9244DDF01D}"/>
              </a:ext>
            </a:extLst>
          </p:cNvPr>
          <p:cNvSpPr/>
          <p:nvPr/>
        </p:nvSpPr>
        <p:spPr>
          <a:xfrm>
            <a:off x="314324" y="3701714"/>
            <a:ext cx="92360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After large radiation fluence all detectors become trap limited</a:t>
            </a:r>
            <a:endParaRPr lang="en-US" sz="2400" dirty="0">
              <a:latin typeface="LMSans9-Regular-Identity-H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3D = bias and readout electrode are inside detector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Same thickness D → same amount of induced charge → shorter drift distance 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Increased collected charge in detectors with limited mean drift path  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However, low field regions are introduced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7C7980-DCDD-E64C-BE83-DF0CCC510804}"/>
              </a:ext>
            </a:extLst>
          </p:cNvPr>
          <p:cNvSpPr/>
          <p:nvPr/>
        </p:nvSpPr>
        <p:spPr>
          <a:xfrm>
            <a:off x="6086707" y="432180"/>
            <a:ext cx="29594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0000"/>
                </a:solidFill>
                <a:latin typeface="Helvetica" pitchFamily="2" charset="0"/>
              </a:rPr>
              <a:t>Parker et al., NIM A395 (1997)</a:t>
            </a:r>
            <a:endParaRPr lang="de-CH" sz="1600" i="1" dirty="0"/>
          </a:p>
        </p:txBody>
      </p:sp>
    </p:spTree>
    <p:extLst>
      <p:ext uri="{BB962C8B-B14F-4D97-AF65-F5344CB8AC3E}">
        <p14:creationId xmlns:p14="http://schemas.microsoft.com/office/powerpoint/2010/main" val="2235264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xfrm>
            <a:off x="898920" y="145381"/>
            <a:ext cx="8915400" cy="62720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US" sz="4400" dirty="0"/>
              <a:t>Principle of 3D detector</a:t>
            </a:r>
            <a:endParaRPr sz="4400" dirty="0"/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/>
            </a:pPr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28063" y="3950494"/>
            <a:ext cx="9766043" cy="258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  <a:buSzPct val="100000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F6EE27-6390-A84F-B23F-0F9244DDF01D}"/>
              </a:ext>
            </a:extLst>
          </p:cNvPr>
          <p:cNvSpPr/>
          <p:nvPr/>
        </p:nvSpPr>
        <p:spPr>
          <a:xfrm>
            <a:off x="898920" y="4267883"/>
            <a:ext cx="84243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Simulation with 30 V bias voltage and periodic boundary conditions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Electric field ∼1 V/</a:t>
            </a:r>
            <a:r>
              <a:rPr lang="el-GR" sz="2400" dirty="0"/>
              <a:t>μ</a:t>
            </a:r>
            <a:r>
              <a:rPr lang="en-US" sz="2400" dirty="0"/>
              <a:t>m over a large area in the cell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Low field region in between the electrodes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A85F6D-5C5C-8E49-9B7A-F8DD2757E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5205" y="1154794"/>
            <a:ext cx="2570253" cy="275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16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CF3D4F6-5010-9640-A34D-BDA676147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079" y="1061648"/>
            <a:ext cx="8100868" cy="2419080"/>
          </a:xfrm>
          <a:prstGeom prst="rect">
            <a:avLst/>
          </a:prstGeom>
        </p:spPr>
      </p:pic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US" sz="4400" dirty="0"/>
              <a:t>Laser drilling</a:t>
            </a:r>
            <a:endParaRPr sz="4400" dirty="0"/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/>
            </a:pPr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28063" y="3950494"/>
            <a:ext cx="9766043" cy="258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  <a:buSzPct val="100000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F6EE27-6390-A84F-B23F-0F9244DDF01D}"/>
              </a:ext>
            </a:extLst>
          </p:cNvPr>
          <p:cNvSpPr/>
          <p:nvPr/>
        </p:nvSpPr>
        <p:spPr>
          <a:xfrm>
            <a:off x="314325" y="3701714"/>
            <a:ext cx="9096376" cy="2461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“Drilling” columns using 800 nm fs-LASER (Oxford University)</a:t>
            </a:r>
          </a:p>
          <a:p>
            <a:pPr marL="676835" lvl="6" indent="-3429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Converts diamond into resistive mixture of carbon phases (</a:t>
            </a:r>
            <a:r>
              <a:rPr lang="en-US" sz="2000" dirty="0" err="1">
                <a:solidFill>
                  <a:srgbClr val="000090"/>
                </a:solidFill>
                <a:cs typeface="Lucida Sans Unicode" pitchFamily="34" charset="0"/>
              </a:rPr>
              <a:t>i.a</a:t>
            </a: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. DLC, graphite, ...)</a:t>
            </a:r>
            <a:b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</a:b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Usage of Spatial Light Modulator (SLM) to correct for spherical aberration</a:t>
            </a:r>
          </a:p>
          <a:p>
            <a:pPr marL="676800" lvl="6" indent="-3429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Initial column yield ∼90 % → now ≳ 99.8 %</a:t>
            </a:r>
          </a:p>
          <a:p>
            <a:pPr marL="676800" lvl="6" indent="-3429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Initial column diameter 6 ∼ 10 </a:t>
            </a:r>
            <a:r>
              <a:rPr lang="el-GR" sz="2000" dirty="0">
                <a:solidFill>
                  <a:srgbClr val="000090"/>
                </a:solidFill>
                <a:cs typeface="Lucida Sans Unicode" pitchFamily="34" charset="0"/>
              </a:rPr>
              <a:t>μ</a:t>
            </a: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m → now 2.6 </a:t>
            </a:r>
            <a:r>
              <a:rPr lang="el-GR" sz="2000" dirty="0">
                <a:solidFill>
                  <a:srgbClr val="000090"/>
                </a:solidFill>
                <a:cs typeface="Lucida Sans Unicode" pitchFamily="34" charset="0"/>
              </a:rPr>
              <a:t>μ</a:t>
            </a: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m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F1E3A0-6AA3-7C49-932E-5E71A85C66CD}"/>
              </a:ext>
            </a:extLst>
          </p:cNvPr>
          <p:cNvSpPr/>
          <p:nvPr/>
        </p:nvSpPr>
        <p:spPr>
          <a:xfrm>
            <a:off x="4330561" y="2598783"/>
            <a:ext cx="45719" cy="215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B3F14E-35F7-6947-8552-D32A4FD915F5}"/>
              </a:ext>
            </a:extLst>
          </p:cNvPr>
          <p:cNvSpPr/>
          <p:nvPr/>
        </p:nvSpPr>
        <p:spPr>
          <a:xfrm>
            <a:off x="6389625" y="2598783"/>
            <a:ext cx="45719" cy="5532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02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US" sz="4400" dirty="0"/>
              <a:t>3D pixel detectors</a:t>
            </a:r>
            <a:endParaRPr sz="4400" dirty="0"/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/>
            </a:pPr>
            <a:fld id="{86CB4B4D-7CA3-9044-876B-883B54F8677D}" type="slidenum">
              <a:rPr/>
              <a:t>13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28063" y="3950494"/>
            <a:ext cx="9766043" cy="258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  <a:buSzPct val="100000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F6EE27-6390-A84F-B23F-0F9244DDF01D}"/>
              </a:ext>
            </a:extLst>
          </p:cNvPr>
          <p:cNvSpPr/>
          <p:nvPr/>
        </p:nvSpPr>
        <p:spPr>
          <a:xfrm>
            <a:off x="560230" y="3819454"/>
            <a:ext cx="8753475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Two prototypes are built:</a:t>
            </a:r>
          </a:p>
          <a:p>
            <a:pPr marL="453519" lvl="6" indent="-191584">
              <a:lnSpc>
                <a:spcPct val="7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~ 8000 2.6 µm columns laser drilled from both sides </a:t>
            </a:r>
          </a:p>
          <a:p>
            <a:pPr marL="453519" lvl="6" indent="-191584">
              <a:lnSpc>
                <a:spcPct val="7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~4000 50 µm x 50 µm 3D cells</a:t>
            </a:r>
          </a:p>
          <a:p>
            <a:pPr marL="453519" lvl="6" indent="-191584">
              <a:lnSpc>
                <a:spcPct val="7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Bump bonding: </a:t>
            </a:r>
          </a:p>
          <a:p>
            <a:pPr marL="1062035" lvl="7" indent="-3429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CMS chip at Princeton (Indium without reflow) </a:t>
            </a:r>
          </a:p>
          <a:p>
            <a:pPr marL="1062035" lvl="7" indent="-3429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ATLAS at IFAE (Sn-Ag solder balls)</a:t>
            </a:r>
          </a:p>
          <a:p>
            <a:pPr marL="453519" lvl="6" indent="-191584">
              <a:lnSpc>
                <a:spcPct val="7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Both readout and bias columns have a small gap (∼15 </a:t>
            </a:r>
            <a:r>
              <a:rPr lang="el-GR" sz="2000" dirty="0">
                <a:solidFill>
                  <a:srgbClr val="000090"/>
                </a:solidFill>
                <a:cs typeface="Lucida Sans Unicode" pitchFamily="34" charset="0"/>
              </a:rPr>
              <a:t>μ</a:t>
            </a: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m) to the surface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3F09D9-E6AE-5541-9468-8BEB070B1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084" y="1322051"/>
            <a:ext cx="4156977" cy="20402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80812E-6C36-9041-936B-E2C07F550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31" y="1346494"/>
            <a:ext cx="4260537" cy="197247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F2E29CB-7603-474A-9B03-9FC31A73CA5B}"/>
              </a:ext>
            </a:extLst>
          </p:cNvPr>
          <p:cNvSpPr/>
          <p:nvPr/>
        </p:nvSpPr>
        <p:spPr>
          <a:xfrm>
            <a:off x="2100263" y="2223402"/>
            <a:ext cx="100013" cy="6383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F307D-563D-3C4E-AA07-F86DF80ACC53}"/>
              </a:ext>
            </a:extLst>
          </p:cNvPr>
          <p:cNvSpPr/>
          <p:nvPr/>
        </p:nvSpPr>
        <p:spPr>
          <a:xfrm>
            <a:off x="3709988" y="2304153"/>
            <a:ext cx="100013" cy="6383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0A0333-BB6F-574B-95EB-338EFCF2D6E7}"/>
              </a:ext>
            </a:extLst>
          </p:cNvPr>
          <p:cNvSpPr/>
          <p:nvPr/>
        </p:nvSpPr>
        <p:spPr>
          <a:xfrm>
            <a:off x="6579238" y="2244834"/>
            <a:ext cx="100013" cy="6383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D059AA3-6221-CB4C-A937-73E8B07D9471}"/>
              </a:ext>
            </a:extLst>
          </p:cNvPr>
          <p:cNvSpPr/>
          <p:nvPr/>
        </p:nvSpPr>
        <p:spPr>
          <a:xfrm>
            <a:off x="8097398" y="2296433"/>
            <a:ext cx="100013" cy="6383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49DE15-A7A8-2344-B8BF-A19AE4608B1E}"/>
              </a:ext>
            </a:extLst>
          </p:cNvPr>
          <p:cNvSpPr txBox="1"/>
          <p:nvPr/>
        </p:nvSpPr>
        <p:spPr>
          <a:xfrm>
            <a:off x="2521458" y="3399715"/>
            <a:ext cx="965970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de-CH" sz="1400" dirty="0"/>
              <a:t>CMS </a:t>
            </a:r>
            <a:r>
              <a:rPr lang="de-CH" sz="1400" dirty="0" err="1"/>
              <a:t>setup</a:t>
            </a:r>
            <a:endParaRPr lang="de-CH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D342A6-00F9-9049-A1C5-B7F64DC42AB1}"/>
              </a:ext>
            </a:extLst>
          </p:cNvPr>
          <p:cNvSpPr txBox="1"/>
          <p:nvPr/>
        </p:nvSpPr>
        <p:spPr>
          <a:xfrm>
            <a:off x="6982138" y="3386002"/>
            <a:ext cx="1073755" cy="307777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de-CH" sz="1400" dirty="0"/>
              <a:t>ATLAS </a:t>
            </a:r>
            <a:r>
              <a:rPr lang="de-CH" sz="1400" dirty="0" err="1"/>
              <a:t>setup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3227369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US" sz="4400" dirty="0"/>
              <a:t>3D pixel detectors</a:t>
            </a:r>
            <a:endParaRPr sz="4400" dirty="0"/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/>
            </a:pPr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28063" y="3950494"/>
            <a:ext cx="9766043" cy="258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  <a:buSzPct val="100000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F6EE27-6390-A84F-B23F-0F9244DDF01D}"/>
              </a:ext>
            </a:extLst>
          </p:cNvPr>
          <p:cNvSpPr/>
          <p:nvPr/>
        </p:nvSpPr>
        <p:spPr>
          <a:xfrm>
            <a:off x="479840" y="4314361"/>
            <a:ext cx="8930861" cy="1518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Connection to bias and readout columns with surface metallization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Ganging of cells to match pixel pitch of readout-chip (ROC) </a:t>
            </a:r>
          </a:p>
          <a:p>
            <a:pPr marL="604835" lvl="6" indent="-3429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3x2 ganged cells tested in Aug 2017 at PSI; Sept, Oct 2018 at CERN</a:t>
            </a:r>
          </a:p>
          <a:p>
            <a:pPr marL="604835" lvl="6" indent="-3429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5x1 ganged cells tested in Sept, Oct 2018 at CERN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E331B579-5A2A-5C46-9248-73FA06CDED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313" y="1193962"/>
            <a:ext cx="4913313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A31BEE39-D962-0546-BEEF-CA4C860411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060983"/>
            <a:ext cx="351790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FFF81F-D654-7C4B-965B-197D31BC6B50}"/>
              </a:ext>
            </a:extLst>
          </p:cNvPr>
          <p:cNvSpPr txBox="1"/>
          <p:nvPr/>
        </p:nvSpPr>
        <p:spPr>
          <a:xfrm>
            <a:off x="2203329" y="3966484"/>
            <a:ext cx="965970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de-CH" sz="1400" dirty="0"/>
              <a:t>CMS </a:t>
            </a:r>
            <a:r>
              <a:rPr lang="de-CH" sz="1400" dirty="0" err="1"/>
              <a:t>setup</a:t>
            </a:r>
            <a:endParaRPr lang="de-CH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955F78-6A91-034B-90F5-32F035785BE4}"/>
              </a:ext>
            </a:extLst>
          </p:cNvPr>
          <p:cNvSpPr txBox="1"/>
          <p:nvPr/>
        </p:nvSpPr>
        <p:spPr>
          <a:xfrm>
            <a:off x="6982138" y="3945401"/>
            <a:ext cx="1073755" cy="307777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de-CH" sz="1400" dirty="0"/>
              <a:t>ATLAS </a:t>
            </a:r>
            <a:r>
              <a:rPr lang="de-CH" sz="1400" dirty="0" err="1"/>
              <a:t>setup</a:t>
            </a:r>
            <a:endParaRPr lang="de-CH" sz="1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62E188-5647-0041-A297-8FD3FC744CA8}"/>
              </a:ext>
            </a:extLst>
          </p:cNvPr>
          <p:cNvSpPr/>
          <p:nvPr/>
        </p:nvSpPr>
        <p:spPr>
          <a:xfrm>
            <a:off x="1801527" y="1736205"/>
            <a:ext cx="262224" cy="276745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BA127A4-5C8D-8944-907C-190E6A734B33}"/>
              </a:ext>
            </a:extLst>
          </p:cNvPr>
          <p:cNvCxnSpPr>
            <a:cxnSpLocks/>
          </p:cNvCxnSpPr>
          <p:nvPr/>
        </p:nvCxnSpPr>
        <p:spPr>
          <a:xfrm flipH="1">
            <a:off x="1495934" y="987425"/>
            <a:ext cx="417799" cy="748780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AA09A79-A979-C940-AB4C-367656CEC9D8}"/>
              </a:ext>
            </a:extLst>
          </p:cNvPr>
          <p:cNvCxnSpPr>
            <a:cxnSpLocks/>
          </p:cNvCxnSpPr>
          <p:nvPr/>
        </p:nvCxnSpPr>
        <p:spPr>
          <a:xfrm flipH="1">
            <a:off x="1795971" y="987425"/>
            <a:ext cx="179531" cy="74587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BB9357D-88D6-9342-83F8-B06A51782DE2}"/>
              </a:ext>
            </a:extLst>
          </p:cNvPr>
          <p:cNvCxnSpPr>
            <a:cxnSpLocks/>
          </p:cNvCxnSpPr>
          <p:nvPr/>
        </p:nvCxnSpPr>
        <p:spPr>
          <a:xfrm>
            <a:off x="2063751" y="987425"/>
            <a:ext cx="10320" cy="747733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D26E8BB-146D-AE44-B0DD-1B229DB1B67A}"/>
              </a:ext>
            </a:extLst>
          </p:cNvPr>
          <p:cNvCxnSpPr>
            <a:cxnSpLocks/>
          </p:cNvCxnSpPr>
          <p:nvPr/>
        </p:nvCxnSpPr>
        <p:spPr>
          <a:xfrm>
            <a:off x="2125520" y="987425"/>
            <a:ext cx="243826" cy="75866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4D2FB86-9BC4-9341-AC60-91A76F02173E}"/>
              </a:ext>
            </a:extLst>
          </p:cNvPr>
          <p:cNvSpPr txBox="1"/>
          <p:nvPr/>
        </p:nvSpPr>
        <p:spPr>
          <a:xfrm>
            <a:off x="1321020" y="710680"/>
            <a:ext cx="1506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Bias columns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F56FD8-E0B9-0743-B62A-1C93332BAF20}"/>
              </a:ext>
            </a:extLst>
          </p:cNvPr>
          <p:cNvSpPr txBox="1"/>
          <p:nvPr/>
        </p:nvSpPr>
        <p:spPr>
          <a:xfrm>
            <a:off x="438151" y="3921294"/>
            <a:ext cx="193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Readout columns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E29B5FD-1651-CC41-93FC-98AF57E42D70}"/>
              </a:ext>
            </a:extLst>
          </p:cNvPr>
          <p:cNvCxnSpPr>
            <a:cxnSpLocks/>
          </p:cNvCxnSpPr>
          <p:nvPr/>
        </p:nvCxnSpPr>
        <p:spPr>
          <a:xfrm flipV="1">
            <a:off x="1965182" y="2044700"/>
            <a:ext cx="10321" cy="18097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FC5950D-7FDF-D143-AD05-09BE3FE398F1}"/>
              </a:ext>
            </a:extLst>
          </p:cNvPr>
          <p:cNvCxnSpPr>
            <a:cxnSpLocks/>
          </p:cNvCxnSpPr>
          <p:nvPr/>
        </p:nvCxnSpPr>
        <p:spPr>
          <a:xfrm flipV="1">
            <a:off x="1235075" y="3315713"/>
            <a:ext cx="395003" cy="636038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74DA039-24E8-BE44-8280-B85430A6EED6}"/>
              </a:ext>
            </a:extLst>
          </p:cNvPr>
          <p:cNvCxnSpPr>
            <a:cxnSpLocks/>
          </p:cNvCxnSpPr>
          <p:nvPr/>
        </p:nvCxnSpPr>
        <p:spPr>
          <a:xfrm flipV="1">
            <a:off x="1325055" y="3318887"/>
            <a:ext cx="585503" cy="636039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A4C88D1-D49D-2541-B035-4706B2BD5DD4}"/>
              </a:ext>
            </a:extLst>
          </p:cNvPr>
          <p:cNvCxnSpPr>
            <a:cxnSpLocks/>
          </p:cNvCxnSpPr>
          <p:nvPr/>
        </p:nvCxnSpPr>
        <p:spPr>
          <a:xfrm flipV="1">
            <a:off x="1409700" y="3323077"/>
            <a:ext cx="781722" cy="636037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B337294-8EEF-E44A-B4FB-5497128F3FE3}"/>
              </a:ext>
            </a:extLst>
          </p:cNvPr>
          <p:cNvSpPr txBox="1"/>
          <p:nvPr/>
        </p:nvSpPr>
        <p:spPr>
          <a:xfrm>
            <a:off x="1617806" y="2174162"/>
            <a:ext cx="657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3D cell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FE683B-0889-1948-B8EB-8F0EFCAD339B}"/>
              </a:ext>
            </a:extLst>
          </p:cNvPr>
          <p:cNvSpPr txBox="1"/>
          <p:nvPr/>
        </p:nvSpPr>
        <p:spPr>
          <a:xfrm>
            <a:off x="5572780" y="794039"/>
            <a:ext cx="1506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Bias columns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0CB5D38-0B38-114A-A6AF-EA70F958ABD4}"/>
              </a:ext>
            </a:extLst>
          </p:cNvPr>
          <p:cNvCxnSpPr>
            <a:cxnSpLocks/>
          </p:cNvCxnSpPr>
          <p:nvPr/>
        </p:nvCxnSpPr>
        <p:spPr>
          <a:xfrm flipH="1">
            <a:off x="5797550" y="1057651"/>
            <a:ext cx="258620" cy="469587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E9A7251-2DAB-D14F-A719-F2E21177FECE}"/>
              </a:ext>
            </a:extLst>
          </p:cNvPr>
          <p:cNvCxnSpPr>
            <a:cxnSpLocks/>
          </p:cNvCxnSpPr>
          <p:nvPr/>
        </p:nvCxnSpPr>
        <p:spPr>
          <a:xfrm flipH="1">
            <a:off x="6089650" y="1088242"/>
            <a:ext cx="95830" cy="43899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ED9FCF2-D192-B34A-8BC1-8888819ACD21}"/>
              </a:ext>
            </a:extLst>
          </p:cNvPr>
          <p:cNvCxnSpPr>
            <a:cxnSpLocks/>
          </p:cNvCxnSpPr>
          <p:nvPr/>
        </p:nvCxnSpPr>
        <p:spPr>
          <a:xfrm>
            <a:off x="6314790" y="1088242"/>
            <a:ext cx="44735" cy="43899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19A2F34-091A-B14F-9400-F15D14340E22}"/>
              </a:ext>
            </a:extLst>
          </p:cNvPr>
          <p:cNvSpPr txBox="1"/>
          <p:nvPr/>
        </p:nvSpPr>
        <p:spPr>
          <a:xfrm>
            <a:off x="3243659" y="3837150"/>
            <a:ext cx="1439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Bump bonds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A0F39E3-951E-EB44-949C-BB0235250E3C}"/>
              </a:ext>
            </a:extLst>
          </p:cNvPr>
          <p:cNvCxnSpPr>
            <a:cxnSpLocks/>
          </p:cNvCxnSpPr>
          <p:nvPr/>
        </p:nvCxnSpPr>
        <p:spPr>
          <a:xfrm flipH="1" flipV="1">
            <a:off x="3770656" y="3339244"/>
            <a:ext cx="307609" cy="582050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FBFAA93-1972-E149-B631-99876CAE659B}"/>
              </a:ext>
            </a:extLst>
          </p:cNvPr>
          <p:cNvCxnSpPr>
            <a:cxnSpLocks/>
          </p:cNvCxnSpPr>
          <p:nvPr/>
        </p:nvCxnSpPr>
        <p:spPr>
          <a:xfrm flipH="1" flipV="1">
            <a:off x="2633225" y="3330958"/>
            <a:ext cx="1013477" cy="598622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ECC8D60-BE4B-3E4C-B3CD-D61743BC27D5}"/>
              </a:ext>
            </a:extLst>
          </p:cNvPr>
          <p:cNvSpPr txBox="1"/>
          <p:nvPr/>
        </p:nvSpPr>
        <p:spPr>
          <a:xfrm>
            <a:off x="4591839" y="3929293"/>
            <a:ext cx="193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Readout columns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F3B42FD-6A6A-9346-8168-5A18B644C832}"/>
              </a:ext>
            </a:extLst>
          </p:cNvPr>
          <p:cNvCxnSpPr>
            <a:cxnSpLocks/>
          </p:cNvCxnSpPr>
          <p:nvPr/>
        </p:nvCxnSpPr>
        <p:spPr>
          <a:xfrm flipV="1">
            <a:off x="5292246" y="3396516"/>
            <a:ext cx="341502" cy="562598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C9FFE90-6E7F-9945-9430-DF88FF6FB572}"/>
              </a:ext>
            </a:extLst>
          </p:cNvPr>
          <p:cNvCxnSpPr>
            <a:cxnSpLocks/>
          </p:cNvCxnSpPr>
          <p:nvPr/>
        </p:nvCxnSpPr>
        <p:spPr>
          <a:xfrm flipV="1">
            <a:off x="5359480" y="3399691"/>
            <a:ext cx="554748" cy="575159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E2512AD-AF43-5E4A-BB7B-8FEE73300401}"/>
              </a:ext>
            </a:extLst>
          </p:cNvPr>
          <p:cNvCxnSpPr>
            <a:cxnSpLocks/>
          </p:cNvCxnSpPr>
          <p:nvPr/>
        </p:nvCxnSpPr>
        <p:spPr>
          <a:xfrm flipV="1">
            <a:off x="5464778" y="3403881"/>
            <a:ext cx="730314" cy="570969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EBD535C9-088C-4F4C-B235-BF1075050244}"/>
              </a:ext>
            </a:extLst>
          </p:cNvPr>
          <p:cNvSpPr txBox="1"/>
          <p:nvPr/>
        </p:nvSpPr>
        <p:spPr>
          <a:xfrm>
            <a:off x="8327168" y="3942483"/>
            <a:ext cx="1439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Bump bonds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DAA937E1-0265-0745-8608-FAE7602E2F0F}"/>
              </a:ext>
            </a:extLst>
          </p:cNvPr>
          <p:cNvCxnSpPr>
            <a:cxnSpLocks/>
          </p:cNvCxnSpPr>
          <p:nvPr/>
        </p:nvCxnSpPr>
        <p:spPr>
          <a:xfrm flipH="1" flipV="1">
            <a:off x="8404225" y="3315713"/>
            <a:ext cx="691446" cy="681890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04D6A39-C414-9145-A2E8-42791E27ED04}"/>
              </a:ext>
            </a:extLst>
          </p:cNvPr>
          <p:cNvCxnSpPr>
            <a:cxnSpLocks/>
          </p:cNvCxnSpPr>
          <p:nvPr/>
        </p:nvCxnSpPr>
        <p:spPr>
          <a:xfrm flipH="1" flipV="1">
            <a:off x="8131175" y="3566804"/>
            <a:ext cx="532933" cy="439084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85221862-20F4-5B46-ADD4-C836A202E7BB}"/>
              </a:ext>
            </a:extLst>
          </p:cNvPr>
          <p:cNvSpPr/>
          <p:nvPr/>
        </p:nvSpPr>
        <p:spPr>
          <a:xfrm>
            <a:off x="6642100" y="2103450"/>
            <a:ext cx="260350" cy="261925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8497464-4E1E-8A44-B9D3-4D9F19D86460}"/>
              </a:ext>
            </a:extLst>
          </p:cNvPr>
          <p:cNvCxnSpPr>
            <a:cxnSpLocks/>
          </p:cNvCxnSpPr>
          <p:nvPr/>
        </p:nvCxnSpPr>
        <p:spPr>
          <a:xfrm flipV="1">
            <a:off x="6768384" y="2389039"/>
            <a:ext cx="10321" cy="18097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4AAF239E-3F65-2443-BB4A-F5F319CB2B6C}"/>
              </a:ext>
            </a:extLst>
          </p:cNvPr>
          <p:cNvSpPr txBox="1"/>
          <p:nvPr/>
        </p:nvSpPr>
        <p:spPr>
          <a:xfrm>
            <a:off x="6421008" y="2518501"/>
            <a:ext cx="657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3D cell</a:t>
            </a:r>
          </a:p>
        </p:txBody>
      </p:sp>
    </p:spTree>
    <p:extLst>
      <p:ext uri="{BB962C8B-B14F-4D97-AF65-F5344CB8AC3E}">
        <p14:creationId xmlns:p14="http://schemas.microsoft.com/office/powerpoint/2010/main" val="1140697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US" sz="4400" dirty="0"/>
              <a:t>3D pixel detector prototypes</a:t>
            </a:r>
            <a:endParaRPr sz="4400" dirty="0"/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/>
            </a:pPr>
            <a:fld id="{86CB4B4D-7CA3-9044-876B-883B54F8677D}" type="slidenum">
              <a:rPr/>
              <a:t>15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28063" y="3950494"/>
            <a:ext cx="9766043" cy="258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  <a:buSzPct val="100000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0168BC-CAF3-9641-902D-5445E83A9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140" y="1224106"/>
            <a:ext cx="3612155" cy="2418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9B155F9-EF3C-464C-9ED2-12CBE63A5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8284" y="1249865"/>
            <a:ext cx="3395874" cy="234854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F6EE27-6390-A84F-B23F-0F9244DDF01D}"/>
              </a:ext>
            </a:extLst>
          </p:cNvPr>
          <p:cNvSpPr/>
          <p:nvPr/>
        </p:nvSpPr>
        <p:spPr>
          <a:xfrm>
            <a:off x="479840" y="4314361"/>
            <a:ext cx="8930861" cy="1518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Connection to bias and readout columns with surface metallization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Ganging of cells to match pixel pitch of readout-chip (ROC) </a:t>
            </a:r>
          </a:p>
          <a:p>
            <a:pPr marL="604835" lvl="6" indent="-3429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3x2 ganged cells tested in Aug 2017 at PSI; Sept, Oct 2018 at CERN</a:t>
            </a:r>
          </a:p>
          <a:p>
            <a:pPr marL="604835" lvl="6" indent="-3429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2000" dirty="0">
                <a:solidFill>
                  <a:srgbClr val="000090"/>
                </a:solidFill>
                <a:cs typeface="Lucida Sans Unicode" pitchFamily="34" charset="0"/>
              </a:rPr>
              <a:t>5x1 ganged cells tested in Sept, Oct 2018 at CERN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02194E-A601-5D4A-94E2-7EA66F7719F6}"/>
              </a:ext>
            </a:extLst>
          </p:cNvPr>
          <p:cNvSpPr txBox="1"/>
          <p:nvPr/>
        </p:nvSpPr>
        <p:spPr>
          <a:xfrm>
            <a:off x="2521458" y="3959114"/>
            <a:ext cx="965970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de-CH" sz="1400" dirty="0"/>
              <a:t>CMS </a:t>
            </a:r>
            <a:r>
              <a:rPr lang="de-CH" sz="1400" dirty="0" err="1"/>
              <a:t>setup</a:t>
            </a:r>
            <a:endParaRPr lang="de-CH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686C4D-4E6D-EB46-8184-4041274B3EBD}"/>
              </a:ext>
            </a:extLst>
          </p:cNvPr>
          <p:cNvSpPr txBox="1"/>
          <p:nvPr/>
        </p:nvSpPr>
        <p:spPr>
          <a:xfrm>
            <a:off x="6982138" y="3945401"/>
            <a:ext cx="1073755" cy="307777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de-CH" sz="1400" dirty="0"/>
              <a:t>ATLAS </a:t>
            </a:r>
            <a:r>
              <a:rPr lang="de-CH" sz="1400" dirty="0" err="1"/>
              <a:t>setup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631978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11D3E3-6D8C-9A4F-BF3E-F04692C2E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959" y="3729465"/>
            <a:ext cx="2933700" cy="2803890"/>
          </a:xfrm>
          <a:prstGeom prst="rect">
            <a:avLst/>
          </a:prstGeom>
        </p:spPr>
      </p:pic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US" sz="4400" dirty="0"/>
              <a:t>3D pixel detector prototype: CMS</a:t>
            </a:r>
            <a:endParaRPr sz="4400" dirty="0"/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/>
            </a:pPr>
            <a:fld id="{86CB4B4D-7CA3-9044-876B-883B54F8677D}" type="slidenum">
              <a:rPr/>
              <a:t>16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28063" y="3950494"/>
            <a:ext cx="9766043" cy="258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  <a:buSzPct val="100000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F6EE27-6390-A84F-B23F-0F9244DDF01D}"/>
              </a:ext>
            </a:extLst>
          </p:cNvPr>
          <p:cNvSpPr/>
          <p:nvPr/>
        </p:nvSpPr>
        <p:spPr>
          <a:xfrm>
            <a:off x="178564" y="1497869"/>
            <a:ext cx="591743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Readout with PSI46dig v2.1-respin CMS chip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Testing at </a:t>
            </a:r>
            <a:r>
              <a:rPr lang="en-US" sz="2300" b="1" dirty="0"/>
              <a:t>PSI </a:t>
            </a:r>
            <a:r>
              <a:rPr lang="en-US" sz="2300" dirty="0"/>
              <a:t>(using 260 MeV π</a:t>
            </a:r>
            <a:r>
              <a:rPr lang="en-US" sz="2300" baseline="30000" dirty="0"/>
              <a:t>+</a:t>
            </a:r>
            <a:r>
              <a:rPr lang="en-US" sz="2300" dirty="0"/>
              <a:t> beam)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6 cells (3x2) readout with 1 channel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Preliminary efficiency &gt;99.2%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rgbClr val="C00000"/>
                </a:solidFill>
              </a:rPr>
              <a:t>Collect &gt;85% of charge (in fid. region)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31BEE39-D962-0546-BEEF-CA4C860411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566" y="1064110"/>
            <a:ext cx="3815493" cy="2560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10B778BD-20A9-A040-98D1-EFD183B77E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609864"/>
            <a:ext cx="2933700" cy="2851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2">
            <a:extLst>
              <a:ext uri="{FF2B5EF4-FFF2-40B4-BE49-F238E27FC236}">
                <a16:creationId xmlns:a16="http://schemas.microsoft.com/office/drawing/2014/main" id="{DB413408-3BBD-5B42-A179-83CF653F8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1269" y="4620362"/>
            <a:ext cx="220765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4850"/>
              </a:lnSpc>
              <a:spcBef>
                <a:spcPts val="600"/>
              </a:spcBef>
              <a:buClr>
                <a:srgbClr val="3333CC"/>
              </a:buClr>
              <a:buSzPct val="60000"/>
              <a:buFont typeface="Wingdings" pitchFamily="2" charset="2"/>
              <a:buChar char=""/>
              <a:defRPr sz="2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ts val="4088"/>
              </a:lnSpc>
              <a:spcBef>
                <a:spcPts val="500"/>
              </a:spcBef>
              <a:buClr>
                <a:srgbClr val="FF0000"/>
              </a:buClr>
              <a:buSzPct val="55000"/>
              <a:buFont typeface="Wingdings" pitchFamily="2" charset="2"/>
              <a:buChar char=""/>
              <a:defRPr sz="2000">
                <a:solidFill>
                  <a:srgbClr val="3333CC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ts val="4850"/>
              </a:lnSpc>
              <a:spcBef>
                <a:spcPts val="450"/>
              </a:spcBef>
              <a:buClr>
                <a:srgbClr val="3333CC"/>
              </a:buClr>
              <a:buSzPct val="50000"/>
              <a:buFont typeface="Wingdings" pitchFamily="2" charset="2"/>
              <a:buChar char=""/>
              <a:defRPr sz="2400">
                <a:solidFill>
                  <a:srgbClr val="336600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ts val="3325"/>
              </a:lnSpc>
              <a:spcBef>
                <a:spcPts val="400"/>
              </a:spcBef>
              <a:buClr>
                <a:srgbClr val="FFCF01"/>
              </a:buClr>
              <a:buSzPct val="55000"/>
              <a:buFont typeface="Wingdings" pitchFamily="2" charset="2"/>
              <a:buChar char=""/>
              <a:defRPr sz="16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ts val="2775"/>
              </a:lnSpc>
              <a:spcBef>
                <a:spcPts val="350"/>
              </a:spcBef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applied voltage -55V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threshold 1500 electrons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hit efficiency &gt;99.2%</a:t>
            </a: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A87B32CA-1B94-B74F-B7FF-ECD696646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64" y="955966"/>
            <a:ext cx="57290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ts val="4850"/>
              </a:lnSpc>
              <a:spcBef>
                <a:spcPts val="600"/>
              </a:spcBef>
              <a:buClr>
                <a:srgbClr val="3333CC"/>
              </a:buClr>
              <a:buSzPct val="60000"/>
              <a:buFont typeface="Wingdings" pitchFamily="2" charset="2"/>
              <a:buChar char=""/>
              <a:defRPr sz="2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ts val="4088"/>
              </a:lnSpc>
              <a:spcBef>
                <a:spcPts val="500"/>
              </a:spcBef>
              <a:buClr>
                <a:srgbClr val="FF0000"/>
              </a:buClr>
              <a:buSzPct val="55000"/>
              <a:buFont typeface="Wingdings" pitchFamily="2" charset="2"/>
              <a:buChar char=""/>
              <a:defRPr sz="2000">
                <a:solidFill>
                  <a:srgbClr val="3333CC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ts val="4850"/>
              </a:lnSpc>
              <a:spcBef>
                <a:spcPts val="450"/>
              </a:spcBef>
              <a:buClr>
                <a:srgbClr val="3333CC"/>
              </a:buClr>
              <a:buSzPct val="50000"/>
              <a:buFont typeface="Wingdings" pitchFamily="2" charset="2"/>
              <a:buChar char=""/>
              <a:defRPr sz="2400">
                <a:solidFill>
                  <a:srgbClr val="336600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ts val="3325"/>
              </a:lnSpc>
              <a:spcBef>
                <a:spcPts val="400"/>
              </a:spcBef>
              <a:buClr>
                <a:srgbClr val="FFCF01"/>
              </a:buClr>
              <a:buSzPct val="55000"/>
              <a:buFont typeface="Wingdings" pitchFamily="2" charset="2"/>
              <a:buChar char=""/>
              <a:defRPr sz="16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ts val="2775"/>
              </a:lnSpc>
              <a:spcBef>
                <a:spcPts val="350"/>
              </a:spcBef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Preliminary 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Calibri" charset="0"/>
                <a:cs typeface="Calibri" charset="0"/>
              </a:rPr>
              <a:t>Results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 (50</a:t>
            </a:r>
            <a:r>
              <a:rPr lang="el-GR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μ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m x 50</a:t>
            </a:r>
            <a:r>
              <a:rPr lang="el-GR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μ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m cells)</a:t>
            </a:r>
          </a:p>
        </p:txBody>
      </p:sp>
    </p:spTree>
    <p:extLst>
      <p:ext uri="{BB962C8B-B14F-4D97-AF65-F5344CB8AC3E}">
        <p14:creationId xmlns:p14="http://schemas.microsoft.com/office/powerpoint/2010/main" val="2476898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US" sz="4400" dirty="0"/>
              <a:t>3D pixel detector prototype: CMS</a:t>
            </a:r>
            <a:endParaRPr sz="4400" dirty="0"/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/>
            </a:pPr>
            <a:fld id="{86CB4B4D-7CA3-9044-876B-883B54F8677D}" type="slidenum">
              <a:rPr/>
              <a:t>17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28063" y="3950494"/>
            <a:ext cx="9766043" cy="258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  <a:buSzPct val="100000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F6EE27-6390-A84F-B23F-0F9244DDF01D}"/>
              </a:ext>
            </a:extLst>
          </p:cNvPr>
          <p:cNvSpPr/>
          <p:nvPr/>
        </p:nvSpPr>
        <p:spPr>
          <a:xfrm>
            <a:off x="178564" y="1500557"/>
            <a:ext cx="594210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Readout with PSI46dig v2.1-respin CMS chip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Testing at </a:t>
            </a:r>
            <a:r>
              <a:rPr lang="en-US" sz="2300" b="1" dirty="0"/>
              <a:t>CERN </a:t>
            </a:r>
            <a:r>
              <a:rPr lang="en-US" sz="2300" dirty="0"/>
              <a:t>with 120 GeV proton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6 cells (3x2) readout with 1 channel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Preliminary efficiency &gt;99.2%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rgbClr val="C00000"/>
                </a:solidFill>
              </a:rPr>
              <a:t>Collect &gt;85% of charge (in fid. region)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2CB3D4-FD21-E54A-A8B8-5D0B75F4D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913" y="3677766"/>
            <a:ext cx="3110327" cy="2759868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A31BEE39-D962-0546-BEEF-CA4C860411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566" y="1064110"/>
            <a:ext cx="3815493" cy="2560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3">
            <a:extLst>
              <a:ext uri="{FF2B5EF4-FFF2-40B4-BE49-F238E27FC236}">
                <a16:creationId xmlns:a16="http://schemas.microsoft.com/office/drawing/2014/main" id="{AEBA7BB8-D2BE-E84A-A7AB-09235765C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64" y="955966"/>
            <a:ext cx="57290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ts val="4850"/>
              </a:lnSpc>
              <a:spcBef>
                <a:spcPts val="600"/>
              </a:spcBef>
              <a:buClr>
                <a:srgbClr val="3333CC"/>
              </a:buClr>
              <a:buSzPct val="60000"/>
              <a:buFont typeface="Wingdings" pitchFamily="2" charset="2"/>
              <a:buChar char=""/>
              <a:defRPr sz="2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ts val="4088"/>
              </a:lnSpc>
              <a:spcBef>
                <a:spcPts val="500"/>
              </a:spcBef>
              <a:buClr>
                <a:srgbClr val="FF0000"/>
              </a:buClr>
              <a:buSzPct val="55000"/>
              <a:buFont typeface="Wingdings" pitchFamily="2" charset="2"/>
              <a:buChar char=""/>
              <a:defRPr sz="2000">
                <a:solidFill>
                  <a:srgbClr val="3333CC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ts val="4850"/>
              </a:lnSpc>
              <a:spcBef>
                <a:spcPts val="450"/>
              </a:spcBef>
              <a:buClr>
                <a:srgbClr val="3333CC"/>
              </a:buClr>
              <a:buSzPct val="50000"/>
              <a:buFont typeface="Wingdings" pitchFamily="2" charset="2"/>
              <a:buChar char=""/>
              <a:defRPr sz="2400">
                <a:solidFill>
                  <a:srgbClr val="336600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ts val="3325"/>
              </a:lnSpc>
              <a:spcBef>
                <a:spcPts val="400"/>
              </a:spcBef>
              <a:buClr>
                <a:srgbClr val="FFCF01"/>
              </a:buClr>
              <a:buSzPct val="55000"/>
              <a:buFont typeface="Wingdings" pitchFamily="2" charset="2"/>
              <a:buChar char=""/>
              <a:defRPr sz="16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ts val="2775"/>
              </a:lnSpc>
              <a:spcBef>
                <a:spcPts val="350"/>
              </a:spcBef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Preliminary 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Calibri" charset="0"/>
                <a:cs typeface="Calibri" charset="0"/>
              </a:rPr>
              <a:t>Results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 (50</a:t>
            </a:r>
            <a:r>
              <a:rPr lang="el-GR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μ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m x 50</a:t>
            </a:r>
            <a:r>
              <a:rPr lang="el-GR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μ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m cells)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991096-5F53-9A48-858D-8ACF74B10A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109" y="3525627"/>
            <a:ext cx="4343065" cy="29674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83D212-E143-A04F-A482-2EB6F279AA7A}"/>
              </a:ext>
            </a:extLst>
          </p:cNvPr>
          <p:cNvSpPr txBox="1"/>
          <p:nvPr/>
        </p:nvSpPr>
        <p:spPr>
          <a:xfrm>
            <a:off x="7815312" y="5057700"/>
            <a:ext cx="126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preliminary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25710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US" sz="4400" dirty="0"/>
              <a:t>3D pixel detector prototype: ATLAS</a:t>
            </a:r>
            <a:endParaRPr sz="4400" dirty="0"/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/>
            </a:pPr>
            <a:fld id="{86CB4B4D-7CA3-9044-876B-883B54F8677D}" type="slidenum">
              <a:rPr/>
              <a:t>18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28063" y="3950494"/>
            <a:ext cx="9766043" cy="258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0"/>
              </a:spcBef>
              <a:buSzPct val="100000"/>
            </a:pPr>
            <a:endParaRPr lang="en-US" dirty="0"/>
          </a:p>
        </p:txBody>
      </p:sp>
      <p:pic>
        <p:nvPicPr>
          <p:cNvPr id="13" name="Picture 5">
            <a:extLst>
              <a:ext uri="{FF2B5EF4-FFF2-40B4-BE49-F238E27FC236}">
                <a16:creationId xmlns:a16="http://schemas.microsoft.com/office/drawing/2014/main" id="{3FEA171B-EACF-7740-95B9-D42F833195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1270000"/>
            <a:ext cx="33528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id="{2FE1B9E5-FB82-EB4F-9131-59D4B6B1F1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52" y="3641251"/>
            <a:ext cx="4497388" cy="29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DF7E2547-EA70-8B4E-91FF-FCB188F9A8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442" y="3312003"/>
            <a:ext cx="41656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BF6EE27-6390-A84F-B23F-0F9244DDF01D}"/>
              </a:ext>
            </a:extLst>
          </p:cNvPr>
          <p:cNvSpPr/>
          <p:nvPr/>
        </p:nvSpPr>
        <p:spPr>
          <a:xfrm>
            <a:off x="122939" y="1425471"/>
            <a:ext cx="634240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Readout with FE-I4 ATLAS pixel chip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Testing at </a:t>
            </a:r>
            <a:r>
              <a:rPr lang="en-US" sz="2300" b="1" dirty="0"/>
              <a:t>CERN</a:t>
            </a:r>
            <a:r>
              <a:rPr lang="en-US" sz="2300" dirty="0"/>
              <a:t> with 120 GeV proton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5 cells (1x5) readout with 1 channel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Preliminary efficiency &gt;97.7%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5ToT=11,000e; Mean </a:t>
            </a:r>
            <a:r>
              <a:rPr lang="en-US" sz="2300" dirty="0" err="1"/>
              <a:t>ToT</a:t>
            </a:r>
            <a:r>
              <a:rPr lang="en-US" sz="2300" dirty="0"/>
              <a:t>=6.73=14,800e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rgbClr val="C00000"/>
                </a:solidFill>
              </a:rPr>
              <a:t>Collect &gt;80% of deposited charge</a:t>
            </a:r>
          </a:p>
        </p:txBody>
      </p:sp>
      <p:sp>
        <p:nvSpPr>
          <p:cNvPr id="17" name="TextBox 2">
            <a:extLst>
              <a:ext uri="{FF2B5EF4-FFF2-40B4-BE49-F238E27FC236}">
                <a16:creationId xmlns:a16="http://schemas.microsoft.com/office/drawing/2014/main" id="{476BFAE4-64A2-E542-8592-46040EDC66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0038" y="3641251"/>
            <a:ext cx="17352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ts val="4850"/>
              </a:lnSpc>
              <a:spcBef>
                <a:spcPts val="600"/>
              </a:spcBef>
              <a:buClr>
                <a:srgbClr val="3333CC"/>
              </a:buClr>
              <a:buSzPct val="60000"/>
              <a:buFont typeface="Wingdings" pitchFamily="2" charset="2"/>
              <a:buChar char=""/>
              <a:defRPr sz="2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ts val="4088"/>
              </a:lnSpc>
              <a:spcBef>
                <a:spcPts val="500"/>
              </a:spcBef>
              <a:buClr>
                <a:srgbClr val="FF0000"/>
              </a:buClr>
              <a:buSzPct val="55000"/>
              <a:buFont typeface="Wingdings" pitchFamily="2" charset="2"/>
              <a:buChar char=""/>
              <a:defRPr sz="2000">
                <a:solidFill>
                  <a:srgbClr val="3333CC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ts val="4850"/>
              </a:lnSpc>
              <a:spcBef>
                <a:spcPts val="450"/>
              </a:spcBef>
              <a:buClr>
                <a:srgbClr val="3333CC"/>
              </a:buClr>
              <a:buSzPct val="50000"/>
              <a:buFont typeface="Wingdings" pitchFamily="2" charset="2"/>
              <a:buChar char=""/>
              <a:defRPr sz="2400">
                <a:solidFill>
                  <a:srgbClr val="336600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ts val="3325"/>
              </a:lnSpc>
              <a:spcBef>
                <a:spcPts val="400"/>
              </a:spcBef>
              <a:buClr>
                <a:srgbClr val="FFCF01"/>
              </a:buClr>
              <a:buSzPct val="55000"/>
              <a:buFont typeface="Wingdings" pitchFamily="2" charset="2"/>
              <a:buChar char=""/>
              <a:defRPr sz="16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ts val="2775"/>
              </a:lnSpc>
              <a:spcBef>
                <a:spcPts val="350"/>
              </a:spcBef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high voltage -30V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threshold 1100 e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mean </a:t>
            </a:r>
            <a:r>
              <a:rPr lang="en-US" altLang="en-US" sz="16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ToT</a:t>
            </a: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 6.73</a:t>
            </a:r>
          </a:p>
        </p:txBody>
      </p:sp>
      <p:sp>
        <p:nvSpPr>
          <p:cNvPr id="14" name="TextBox 3">
            <a:extLst>
              <a:ext uri="{FF2B5EF4-FFF2-40B4-BE49-F238E27FC236}">
                <a16:creationId xmlns:a16="http://schemas.microsoft.com/office/drawing/2014/main" id="{AEBA7BB8-D2BE-E84A-A7AB-09235765C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939" y="928052"/>
            <a:ext cx="57290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ts val="4850"/>
              </a:lnSpc>
              <a:spcBef>
                <a:spcPts val="600"/>
              </a:spcBef>
              <a:buClr>
                <a:srgbClr val="3333CC"/>
              </a:buClr>
              <a:buSzPct val="60000"/>
              <a:buFont typeface="Wingdings" pitchFamily="2" charset="2"/>
              <a:buChar char=""/>
              <a:defRPr sz="2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ts val="4088"/>
              </a:lnSpc>
              <a:spcBef>
                <a:spcPts val="500"/>
              </a:spcBef>
              <a:buClr>
                <a:srgbClr val="FF0000"/>
              </a:buClr>
              <a:buSzPct val="55000"/>
              <a:buFont typeface="Wingdings" pitchFamily="2" charset="2"/>
              <a:buChar char=""/>
              <a:defRPr sz="2000">
                <a:solidFill>
                  <a:srgbClr val="3333CC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ts val="4850"/>
              </a:lnSpc>
              <a:spcBef>
                <a:spcPts val="450"/>
              </a:spcBef>
              <a:buClr>
                <a:srgbClr val="3333CC"/>
              </a:buClr>
              <a:buSzPct val="50000"/>
              <a:buFont typeface="Wingdings" pitchFamily="2" charset="2"/>
              <a:buChar char=""/>
              <a:defRPr sz="2400">
                <a:solidFill>
                  <a:srgbClr val="336600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ts val="3325"/>
              </a:lnSpc>
              <a:spcBef>
                <a:spcPts val="400"/>
              </a:spcBef>
              <a:buClr>
                <a:srgbClr val="FFCF01"/>
              </a:buClr>
              <a:buSzPct val="55000"/>
              <a:buFont typeface="Wingdings" pitchFamily="2" charset="2"/>
              <a:buChar char=""/>
              <a:defRPr sz="16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ts val="2775"/>
              </a:lnSpc>
              <a:spcBef>
                <a:spcPts val="350"/>
              </a:spcBef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ts val="2775"/>
              </a:lnSpc>
              <a:spcBef>
                <a:spcPts val="350"/>
              </a:spcBef>
              <a:spcAft>
                <a:spcPct val="0"/>
              </a:spcAft>
              <a:buClr>
                <a:srgbClr val="FFCF01"/>
              </a:buClr>
              <a:buSzPct val="50000"/>
              <a:buFont typeface="Wingdings" pitchFamily="2" charset="2"/>
              <a:buChar char=""/>
              <a:defRPr sz="1400">
                <a:solidFill>
                  <a:srgbClr val="333399"/>
                </a:solidFill>
                <a:latin typeface="Comic Sans MS" panose="030F0902030302020204" pitchFamily="66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Preliminary Results (50</a:t>
            </a:r>
            <a:r>
              <a:rPr lang="el-GR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μ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m x 50</a:t>
            </a:r>
            <a:r>
              <a:rPr lang="el-GR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μ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m cells)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62446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495300" y="849932"/>
            <a:ext cx="9906000" cy="101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2575" bIns="0"/>
          <a:lstStyle/>
          <a:p>
            <a:pPr marL="42097"/>
            <a:r>
              <a:rPr lang="en-US" sz="6600" dirty="0">
                <a:solidFill>
                  <a:srgbClr val="9A00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Edge TCT charge mapping of diamond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pic>
        <p:nvPicPr>
          <p:cNvPr id="6" name="Picture 5" descr="IMG_20190515_112958.jpg">
            <a:extLst>
              <a:ext uri="{FF2B5EF4-FFF2-40B4-BE49-F238E27FC236}">
                <a16:creationId xmlns:a16="http://schemas.microsoft.com/office/drawing/2014/main" id="{71FF55F2-444C-D24E-A74D-A549202046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84" y="3299554"/>
            <a:ext cx="4683615" cy="247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C741B1-A972-8442-BCDA-0D6B79E9C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8915" y="3258594"/>
            <a:ext cx="4554797" cy="255367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0F0B64F-18B7-964B-B154-3C1DB80783FC}"/>
              </a:ext>
            </a:extLst>
          </p:cNvPr>
          <p:cNvSpPr/>
          <p:nvPr/>
        </p:nvSpPr>
        <p:spPr>
          <a:xfrm>
            <a:off x="5964090" y="5741637"/>
            <a:ext cx="3769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Helvetica Neue"/>
                <a:cs typeface="Helvetica Neue"/>
              </a:rPr>
              <a:t>Select as featured article in APL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46135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891091" y="3321050"/>
          <a:ext cx="123825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" name="Equation" r:id="rId4" imgW="72720" imgH="167760" progId="Equation.3">
                  <p:embed/>
                </p:oleObj>
              </mc:Choice>
              <mc:Fallback>
                <p:oleObj name="Equation" r:id="rId4" imgW="72720" imgH="167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1091" y="3321050"/>
                        <a:ext cx="123825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RD42 Collaboration (2019)</a:t>
            </a:r>
          </a:p>
        </p:txBody>
      </p:sp>
      <p:sp>
        <p:nvSpPr>
          <p:cNvPr id="1029" name="Slide Number Placeholder 9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lIns="95792" tIns="47896" rIns="95792" bIns="47896"/>
          <a:lstStyle>
            <a:lvl1pPr eaLnBrk="0" hangingPunct="0">
              <a:tabLst>
                <a:tab pos="478959" algn="l"/>
                <a:tab pos="957919" algn="l"/>
                <a:tab pos="1436878" algn="l"/>
                <a:tab pos="1915837" algn="l"/>
                <a:tab pos="2394796" algn="l"/>
                <a:tab pos="2873756" algn="l"/>
                <a:tab pos="3352715" algn="l"/>
                <a:tab pos="3831675" algn="l"/>
                <a:tab pos="4310634" algn="l"/>
                <a:tab pos="4789593" algn="l"/>
                <a:tab pos="5268552" algn="l"/>
                <a:tab pos="5747512" algn="l"/>
                <a:tab pos="6226471" algn="l"/>
                <a:tab pos="6705430" algn="l"/>
                <a:tab pos="7184390" algn="l"/>
                <a:tab pos="7663348" algn="l"/>
                <a:tab pos="8142308" algn="l"/>
                <a:tab pos="8621267" algn="l"/>
                <a:tab pos="9100227" algn="l"/>
                <a:tab pos="9579186" algn="l"/>
              </a:tabLst>
              <a:defRPr>
                <a:solidFill>
                  <a:schemeClr val="bg1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 marL="778309" indent="-299350" eaLnBrk="0" hangingPunct="0">
              <a:tabLst>
                <a:tab pos="478959" algn="l"/>
                <a:tab pos="957919" algn="l"/>
                <a:tab pos="1436878" algn="l"/>
                <a:tab pos="1915837" algn="l"/>
                <a:tab pos="2394796" algn="l"/>
                <a:tab pos="2873756" algn="l"/>
                <a:tab pos="3352715" algn="l"/>
                <a:tab pos="3831675" algn="l"/>
                <a:tab pos="4310634" algn="l"/>
                <a:tab pos="4789593" algn="l"/>
                <a:tab pos="5268552" algn="l"/>
                <a:tab pos="5747512" algn="l"/>
                <a:tab pos="6226471" algn="l"/>
                <a:tab pos="6705430" algn="l"/>
                <a:tab pos="7184390" algn="l"/>
                <a:tab pos="7663348" algn="l"/>
                <a:tab pos="8142308" algn="l"/>
                <a:tab pos="8621267" algn="l"/>
                <a:tab pos="9100227" algn="l"/>
                <a:tab pos="9579186" algn="l"/>
              </a:tabLs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2pPr>
            <a:lvl3pPr marL="1197399" indent="-239480" eaLnBrk="0" hangingPunct="0">
              <a:tabLst>
                <a:tab pos="478959" algn="l"/>
                <a:tab pos="957919" algn="l"/>
                <a:tab pos="1436878" algn="l"/>
                <a:tab pos="1915837" algn="l"/>
                <a:tab pos="2394796" algn="l"/>
                <a:tab pos="2873756" algn="l"/>
                <a:tab pos="3352715" algn="l"/>
                <a:tab pos="3831675" algn="l"/>
                <a:tab pos="4310634" algn="l"/>
                <a:tab pos="4789593" algn="l"/>
                <a:tab pos="5268552" algn="l"/>
                <a:tab pos="5747512" algn="l"/>
                <a:tab pos="6226471" algn="l"/>
                <a:tab pos="6705430" algn="l"/>
                <a:tab pos="7184390" algn="l"/>
                <a:tab pos="7663348" algn="l"/>
                <a:tab pos="8142308" algn="l"/>
                <a:tab pos="8621267" algn="l"/>
                <a:tab pos="9100227" algn="l"/>
                <a:tab pos="9579186" algn="l"/>
              </a:tabLs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3pPr>
            <a:lvl4pPr marL="1676357" indent="-239480" eaLnBrk="0" hangingPunct="0">
              <a:tabLst>
                <a:tab pos="478959" algn="l"/>
                <a:tab pos="957919" algn="l"/>
                <a:tab pos="1436878" algn="l"/>
                <a:tab pos="1915837" algn="l"/>
                <a:tab pos="2394796" algn="l"/>
                <a:tab pos="2873756" algn="l"/>
                <a:tab pos="3352715" algn="l"/>
                <a:tab pos="3831675" algn="l"/>
                <a:tab pos="4310634" algn="l"/>
                <a:tab pos="4789593" algn="l"/>
                <a:tab pos="5268552" algn="l"/>
                <a:tab pos="5747512" algn="l"/>
                <a:tab pos="6226471" algn="l"/>
                <a:tab pos="6705430" algn="l"/>
                <a:tab pos="7184390" algn="l"/>
                <a:tab pos="7663348" algn="l"/>
                <a:tab pos="8142308" algn="l"/>
                <a:tab pos="8621267" algn="l"/>
                <a:tab pos="9100227" algn="l"/>
                <a:tab pos="9579186" algn="l"/>
              </a:tabLs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4pPr>
            <a:lvl5pPr marL="2155317" indent="-239480" eaLnBrk="0" hangingPunct="0">
              <a:tabLst>
                <a:tab pos="478959" algn="l"/>
                <a:tab pos="957919" algn="l"/>
                <a:tab pos="1436878" algn="l"/>
                <a:tab pos="1915837" algn="l"/>
                <a:tab pos="2394796" algn="l"/>
                <a:tab pos="2873756" algn="l"/>
                <a:tab pos="3352715" algn="l"/>
                <a:tab pos="3831675" algn="l"/>
                <a:tab pos="4310634" algn="l"/>
                <a:tab pos="4789593" algn="l"/>
                <a:tab pos="5268552" algn="l"/>
                <a:tab pos="5747512" algn="l"/>
                <a:tab pos="6226471" algn="l"/>
                <a:tab pos="6705430" algn="l"/>
                <a:tab pos="7184390" algn="l"/>
                <a:tab pos="7663348" algn="l"/>
                <a:tab pos="8142308" algn="l"/>
                <a:tab pos="8621267" algn="l"/>
                <a:tab pos="9100227" algn="l"/>
                <a:tab pos="9579186" algn="l"/>
              </a:tabLs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5pPr>
            <a:lvl6pPr marL="2634276" indent="-239480" eaLnBrk="0" fontAlgn="base" hangingPunct="0">
              <a:spcBef>
                <a:spcPct val="0"/>
              </a:spcBef>
              <a:spcAft>
                <a:spcPct val="0"/>
              </a:spcAft>
              <a:tabLst>
                <a:tab pos="478959" algn="l"/>
                <a:tab pos="957919" algn="l"/>
                <a:tab pos="1436878" algn="l"/>
                <a:tab pos="1915837" algn="l"/>
                <a:tab pos="2394796" algn="l"/>
                <a:tab pos="2873756" algn="l"/>
                <a:tab pos="3352715" algn="l"/>
                <a:tab pos="3831675" algn="l"/>
                <a:tab pos="4310634" algn="l"/>
                <a:tab pos="4789593" algn="l"/>
                <a:tab pos="5268552" algn="l"/>
                <a:tab pos="5747512" algn="l"/>
                <a:tab pos="6226471" algn="l"/>
                <a:tab pos="6705430" algn="l"/>
                <a:tab pos="7184390" algn="l"/>
                <a:tab pos="7663348" algn="l"/>
                <a:tab pos="8142308" algn="l"/>
                <a:tab pos="8621267" algn="l"/>
                <a:tab pos="9100227" algn="l"/>
                <a:tab pos="9579186" algn="l"/>
              </a:tabLs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6pPr>
            <a:lvl7pPr marL="3113235" indent="-239480" eaLnBrk="0" fontAlgn="base" hangingPunct="0">
              <a:spcBef>
                <a:spcPct val="0"/>
              </a:spcBef>
              <a:spcAft>
                <a:spcPct val="0"/>
              </a:spcAft>
              <a:tabLst>
                <a:tab pos="478959" algn="l"/>
                <a:tab pos="957919" algn="l"/>
                <a:tab pos="1436878" algn="l"/>
                <a:tab pos="1915837" algn="l"/>
                <a:tab pos="2394796" algn="l"/>
                <a:tab pos="2873756" algn="l"/>
                <a:tab pos="3352715" algn="l"/>
                <a:tab pos="3831675" algn="l"/>
                <a:tab pos="4310634" algn="l"/>
                <a:tab pos="4789593" algn="l"/>
                <a:tab pos="5268552" algn="l"/>
                <a:tab pos="5747512" algn="l"/>
                <a:tab pos="6226471" algn="l"/>
                <a:tab pos="6705430" algn="l"/>
                <a:tab pos="7184390" algn="l"/>
                <a:tab pos="7663348" algn="l"/>
                <a:tab pos="8142308" algn="l"/>
                <a:tab pos="8621267" algn="l"/>
                <a:tab pos="9100227" algn="l"/>
                <a:tab pos="9579186" algn="l"/>
              </a:tabLs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7pPr>
            <a:lvl8pPr marL="3592195" indent="-239480" eaLnBrk="0" fontAlgn="base" hangingPunct="0">
              <a:spcBef>
                <a:spcPct val="0"/>
              </a:spcBef>
              <a:spcAft>
                <a:spcPct val="0"/>
              </a:spcAft>
              <a:tabLst>
                <a:tab pos="478959" algn="l"/>
                <a:tab pos="957919" algn="l"/>
                <a:tab pos="1436878" algn="l"/>
                <a:tab pos="1915837" algn="l"/>
                <a:tab pos="2394796" algn="l"/>
                <a:tab pos="2873756" algn="l"/>
                <a:tab pos="3352715" algn="l"/>
                <a:tab pos="3831675" algn="l"/>
                <a:tab pos="4310634" algn="l"/>
                <a:tab pos="4789593" algn="l"/>
                <a:tab pos="5268552" algn="l"/>
                <a:tab pos="5747512" algn="l"/>
                <a:tab pos="6226471" algn="l"/>
                <a:tab pos="6705430" algn="l"/>
                <a:tab pos="7184390" algn="l"/>
                <a:tab pos="7663348" algn="l"/>
                <a:tab pos="8142308" algn="l"/>
                <a:tab pos="8621267" algn="l"/>
                <a:tab pos="9100227" algn="l"/>
                <a:tab pos="9579186" algn="l"/>
              </a:tabLs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8pPr>
            <a:lvl9pPr marL="4071154" indent="-239480" eaLnBrk="0" fontAlgn="base" hangingPunct="0">
              <a:spcBef>
                <a:spcPct val="0"/>
              </a:spcBef>
              <a:spcAft>
                <a:spcPct val="0"/>
              </a:spcAft>
              <a:tabLst>
                <a:tab pos="478959" algn="l"/>
                <a:tab pos="957919" algn="l"/>
                <a:tab pos="1436878" algn="l"/>
                <a:tab pos="1915837" algn="l"/>
                <a:tab pos="2394796" algn="l"/>
                <a:tab pos="2873756" algn="l"/>
                <a:tab pos="3352715" algn="l"/>
                <a:tab pos="3831675" algn="l"/>
                <a:tab pos="4310634" algn="l"/>
                <a:tab pos="4789593" algn="l"/>
                <a:tab pos="5268552" algn="l"/>
                <a:tab pos="5747512" algn="l"/>
                <a:tab pos="6226471" algn="l"/>
                <a:tab pos="6705430" algn="l"/>
                <a:tab pos="7184390" algn="l"/>
                <a:tab pos="7663348" algn="l"/>
                <a:tab pos="8142308" algn="l"/>
                <a:tab pos="8621267" algn="l"/>
                <a:tab pos="9100227" algn="l"/>
                <a:tab pos="9579186" algn="l"/>
              </a:tabLst>
              <a:defRPr>
                <a:solidFill>
                  <a:schemeClr val="bg1"/>
                </a:solidFill>
                <a:latin typeface="Times New Roman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/>
            <a:fld id="{5D084FC9-DF8E-4444-984B-200961E66A77}" type="slidenum">
              <a:rPr lang="en-GB">
                <a:solidFill>
                  <a:srgbClr val="898989"/>
                </a:solidFill>
              </a:rPr>
              <a:pPr eaLnBrk="1" hangingPunct="1"/>
              <a:t>2</a:t>
            </a:fld>
            <a:endParaRPr lang="en-GB">
              <a:solidFill>
                <a:srgbClr val="89898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9" name="Rectangle 8"/>
          <p:cNvSpPr/>
          <p:nvPr/>
        </p:nvSpPr>
        <p:spPr>
          <a:xfrm>
            <a:off x="8145139" y="6031132"/>
            <a:ext cx="537633" cy="4453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4008361C-B46E-7840-AD8D-A432D344B6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089025"/>
            <a:ext cx="7729537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BAFF21-BC2D-1F4F-87F4-12FA750FC36A}"/>
              </a:ext>
            </a:extLst>
          </p:cNvPr>
          <p:cNvSpPr txBox="1"/>
          <p:nvPr/>
        </p:nvSpPr>
        <p:spPr>
          <a:xfrm>
            <a:off x="2209800" y="6169025"/>
            <a:ext cx="151288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B050"/>
                </a:solidFill>
                <a:latin typeface="+mn-lt"/>
              </a:rPr>
              <a:t>114 participants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82614B-7D76-C046-BB77-69F278DE81E3}"/>
              </a:ext>
            </a:extLst>
          </p:cNvPr>
          <p:cNvSpPr txBox="1"/>
          <p:nvPr/>
        </p:nvSpPr>
        <p:spPr>
          <a:xfrm>
            <a:off x="5967413" y="6169025"/>
            <a:ext cx="1271587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B050"/>
                </a:solidFill>
                <a:latin typeface="+mn-lt"/>
              </a:rPr>
              <a:t>30 institutes</a:t>
            </a:r>
          </a:p>
        </p:txBody>
      </p:sp>
    </p:spTree>
    <p:extLst>
      <p:ext uri="{BB962C8B-B14F-4D97-AF65-F5344CB8AC3E}">
        <p14:creationId xmlns:p14="http://schemas.microsoft.com/office/powerpoint/2010/main" val="2602108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/>
          <p:cNvSpPr/>
          <p:nvPr/>
        </p:nvSpPr>
        <p:spPr>
          <a:xfrm>
            <a:off x="1930913" y="-10219"/>
            <a:ext cx="627918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9988" lvl="1" algn="ctr"/>
            <a:r>
              <a:rPr lang="en-US" sz="2800" dirty="0">
                <a:latin typeface="Helvetica Neue"/>
                <a:cs typeface="Helvetica Neue"/>
              </a:rPr>
              <a:t>Edge-TCT Principle</a:t>
            </a:r>
          </a:p>
          <a:p>
            <a:pPr marL="389988" lvl="1" algn="ctr"/>
            <a:r>
              <a:rPr lang="en-US" dirty="0">
                <a:latin typeface="Helvetica Neue"/>
                <a:cs typeface="Helvetica Neue"/>
              </a:rPr>
              <a:t>Charge Generation through 2-Photon Absorption</a:t>
            </a:r>
            <a:r>
              <a:rPr lang="en-US" sz="1517" dirty="0">
                <a:latin typeface="Helvetica Neue"/>
                <a:cs typeface="Helvetica Neue"/>
              </a:rPr>
              <a:t> </a:t>
            </a:r>
            <a:endParaRPr lang="en-US" sz="1517" u="sng" baseline="30000" dirty="0">
              <a:latin typeface="Helvetica Neue"/>
              <a:cs typeface="Helvetica Neue"/>
            </a:endParaRPr>
          </a:p>
        </p:txBody>
      </p:sp>
      <p:pic>
        <p:nvPicPr>
          <p:cNvPr id="6" name="egdgeeTC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20523" y="1400719"/>
            <a:ext cx="6667074" cy="3120434"/>
          </a:xfrm>
          <a:prstGeom prst="rect">
            <a:avLst/>
          </a:prstGeom>
        </p:spPr>
      </p:pic>
      <p:pic>
        <p:nvPicPr>
          <p:cNvPr id="7" name="Picture 6" descr="Screen Shot 2018-07-12 at 17.42.3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98" y="1393324"/>
            <a:ext cx="8151444" cy="35178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6871" y="4490150"/>
            <a:ext cx="9127268" cy="12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33" b="1" dirty="0">
                <a:latin typeface="Helvetica Neue"/>
                <a:cs typeface="Helvetica Neue"/>
              </a:rPr>
              <a:t>The setup allows to measure:</a:t>
            </a:r>
          </a:p>
          <a:p>
            <a:endParaRPr lang="en-US" sz="867" dirty="0">
              <a:latin typeface="Helvetica Neue"/>
              <a:cs typeface="Helvetica Neue"/>
            </a:endParaRPr>
          </a:p>
          <a:p>
            <a:pPr marL="309553" indent="-309553">
              <a:buFont typeface="Wingdings" charset="2"/>
              <a:buChar char="ü"/>
            </a:pPr>
            <a:r>
              <a:rPr lang="en-US" sz="1733" dirty="0">
                <a:latin typeface="Helvetica Neue"/>
                <a:cs typeface="Helvetica Neue"/>
              </a:rPr>
              <a:t>the mobilities of electrons and holes</a:t>
            </a:r>
          </a:p>
          <a:p>
            <a:pPr marL="309553" indent="-309553">
              <a:buFont typeface="Wingdings" charset="2"/>
              <a:buChar char="ü"/>
            </a:pPr>
            <a:r>
              <a:rPr lang="en-US" sz="1733" dirty="0">
                <a:latin typeface="Helvetica Neue"/>
                <a:cs typeface="Helvetica Neue"/>
              </a:rPr>
              <a:t>the charge collection efficiency in the bulk</a:t>
            </a:r>
          </a:p>
          <a:p>
            <a:pPr marL="309553" indent="-309553">
              <a:buFont typeface="Wingdings" charset="2"/>
              <a:buChar char="ü"/>
            </a:pPr>
            <a:r>
              <a:rPr lang="en-US" sz="1733" dirty="0">
                <a:latin typeface="Helvetica Neue"/>
                <a:cs typeface="Helvetica Neue"/>
              </a:rPr>
              <a:t>the electric field in the bulk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20</a:t>
            </a:fld>
            <a:endParaRPr lang="en-GB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88FBA499-5475-3142-8C15-7071B7977FC1}"/>
              </a:ext>
            </a:extLst>
          </p:cNvPr>
          <p:cNvSpPr txBox="1">
            <a:spLocks/>
          </p:cNvSpPr>
          <p:nvPr/>
        </p:nvSpPr>
        <p:spPr>
          <a:xfrm>
            <a:off x="2916146" y="6498593"/>
            <a:ext cx="4065992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Recent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progress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in CVD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diamond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detector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R&amp;D</a:t>
            </a:r>
          </a:p>
        </p:txBody>
      </p:sp>
      <p:sp>
        <p:nvSpPr>
          <p:cNvPr id="12" name="Date Placeholder 8">
            <a:extLst>
              <a:ext uri="{FF2B5EF4-FFF2-40B4-BE49-F238E27FC236}">
                <a16:creationId xmlns:a16="http://schemas.microsoft.com/office/drawing/2014/main" id="{7F454652-3E83-2E40-BEA9-E879DBB04B2A}"/>
              </a:ext>
            </a:extLst>
          </p:cNvPr>
          <p:cNvSpPr txBox="1">
            <a:spLocks/>
          </p:cNvSpPr>
          <p:nvPr/>
        </p:nvSpPr>
        <p:spPr>
          <a:xfrm>
            <a:off x="495300" y="6513833"/>
            <a:ext cx="23114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15 October 2019</a:t>
            </a:r>
            <a:endParaRPr lang="de-DE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3031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5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/>
          <p:cNvSpPr/>
          <p:nvPr/>
        </p:nvSpPr>
        <p:spPr>
          <a:xfrm>
            <a:off x="239698" y="196924"/>
            <a:ext cx="8691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9988" lvl="1" algn="ctr"/>
            <a:r>
              <a:rPr lang="en-US" sz="2800" dirty="0">
                <a:latin typeface="Helvetica Neue"/>
                <a:cs typeface="Helvetica Neue"/>
              </a:rPr>
              <a:t>Theory of 2- and 3-Photon Absorption in Diamond</a:t>
            </a:r>
            <a:endParaRPr lang="en-US" sz="2400" u="sng" baseline="30000" dirty="0">
              <a:latin typeface="Helvetica Neue"/>
              <a:cs typeface="Helvetica Neue"/>
            </a:endParaRPr>
          </a:p>
        </p:txBody>
      </p:sp>
      <p:pic>
        <p:nvPicPr>
          <p:cNvPr id="13" name="Picture 12" descr="bandgap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72" y="1503109"/>
            <a:ext cx="3198444" cy="379815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250905" y="4245628"/>
            <a:ext cx="4977276" cy="11260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17" b="1" dirty="0">
                <a:latin typeface="Helvetica Neue"/>
                <a:cs typeface="Helvetica Neue"/>
                <a:sym typeface="Wingdings"/>
              </a:rPr>
              <a:t>Excitation Laser Beam</a:t>
            </a:r>
          </a:p>
          <a:p>
            <a:pPr marL="309553" indent="-309553">
              <a:buFont typeface="Arial"/>
              <a:buChar char="•"/>
            </a:pPr>
            <a:r>
              <a:rPr lang="en-US" sz="1300" dirty="0">
                <a:latin typeface="Helvetica Neue"/>
                <a:cs typeface="Helvetica Neue"/>
                <a:sym typeface="Wingdings"/>
              </a:rPr>
              <a:t>photon energy </a:t>
            </a:r>
            <a:r>
              <a:rPr lang="en-US" sz="1300" b="1" dirty="0">
                <a:solidFill>
                  <a:srgbClr val="FF0000"/>
                </a:solidFill>
                <a:latin typeface="Helvetica Neue"/>
                <a:cs typeface="Helvetica Neue"/>
                <a:sym typeface="Wingdings"/>
              </a:rPr>
              <a:t>3.1 </a:t>
            </a:r>
            <a:r>
              <a:rPr lang="en-US" sz="1300" b="1" dirty="0" err="1">
                <a:solidFill>
                  <a:srgbClr val="FF0000"/>
                </a:solidFill>
                <a:latin typeface="Helvetica Neue"/>
                <a:cs typeface="Helvetica Neue"/>
                <a:sym typeface="Wingdings"/>
              </a:rPr>
              <a:t>eV</a:t>
            </a:r>
            <a:r>
              <a:rPr lang="en-US" sz="1300" b="1" dirty="0">
                <a:solidFill>
                  <a:srgbClr val="FF0000"/>
                </a:solidFill>
                <a:latin typeface="Helvetica Neue"/>
                <a:cs typeface="Helvetica Neue"/>
                <a:sym typeface="Wingdings"/>
              </a:rPr>
              <a:t> </a:t>
            </a:r>
            <a:r>
              <a:rPr lang="en-US" sz="1300" dirty="0">
                <a:latin typeface="Helvetica Neue"/>
                <a:cs typeface="Helvetica Neue"/>
                <a:sym typeface="Wingdings"/>
              </a:rPr>
              <a:t>(400 nm) </a:t>
            </a:r>
          </a:p>
          <a:p>
            <a:pPr marL="309553" indent="-309553">
              <a:buFont typeface="Arial"/>
              <a:buChar char="•"/>
            </a:pPr>
            <a:r>
              <a:rPr lang="en-US" sz="1300" dirty="0">
                <a:latin typeface="Helvetica Neue"/>
                <a:cs typeface="Helvetica Neue"/>
                <a:sym typeface="Wingdings"/>
              </a:rPr>
              <a:t>pulse length ~100 </a:t>
            </a:r>
            <a:r>
              <a:rPr lang="en-US" sz="1300" dirty="0" err="1">
                <a:latin typeface="Helvetica Neue"/>
                <a:cs typeface="Helvetica Neue"/>
                <a:sym typeface="Wingdings"/>
              </a:rPr>
              <a:t>fs</a:t>
            </a:r>
            <a:endParaRPr lang="en-US" sz="1300" dirty="0">
              <a:latin typeface="Helvetica Neue"/>
              <a:cs typeface="Helvetica Neue"/>
              <a:sym typeface="Wingdings"/>
            </a:endParaRPr>
          </a:p>
          <a:p>
            <a:pPr marL="309553" indent="-309553">
              <a:buFont typeface="Arial"/>
              <a:buChar char="•"/>
            </a:pPr>
            <a:r>
              <a:rPr lang="en-US" sz="1300" dirty="0">
                <a:latin typeface="Helvetica Neue"/>
                <a:cs typeface="Helvetica Neue"/>
                <a:sym typeface="Wingdings"/>
              </a:rPr>
              <a:t>0.1-5 </a:t>
            </a:r>
            <a:r>
              <a:rPr lang="en-US" sz="1300" dirty="0" err="1">
                <a:latin typeface="Helvetica Neue"/>
                <a:cs typeface="Helvetica Neue"/>
                <a:sym typeface="Wingdings"/>
              </a:rPr>
              <a:t>nJ</a:t>
            </a:r>
            <a:r>
              <a:rPr lang="en-US" sz="1300" dirty="0">
                <a:latin typeface="Helvetica Neue"/>
                <a:cs typeface="Helvetica Neue"/>
                <a:sym typeface="Wingdings"/>
              </a:rPr>
              <a:t> pulse energy eq. to </a:t>
            </a:r>
            <a:r>
              <a:rPr lang="en-US" sz="1300" dirty="0">
                <a:latin typeface="Helvetica Neue"/>
                <a:cs typeface="Helvetica Neue"/>
              </a:rPr>
              <a:t>2*10</a:t>
            </a:r>
            <a:r>
              <a:rPr lang="en-US" sz="1300" baseline="30000" dirty="0">
                <a:latin typeface="Helvetica Neue"/>
                <a:cs typeface="Helvetica Neue"/>
              </a:rPr>
              <a:t>8</a:t>
            </a:r>
            <a:r>
              <a:rPr lang="en-US" sz="1300" dirty="0">
                <a:latin typeface="Helvetica Neue"/>
                <a:cs typeface="Helvetica Neue"/>
              </a:rPr>
              <a:t> – 10</a:t>
            </a:r>
            <a:r>
              <a:rPr lang="en-US" sz="1300" baseline="30000" dirty="0">
                <a:latin typeface="Helvetica Neue"/>
                <a:cs typeface="Helvetica Neue"/>
              </a:rPr>
              <a:t>10</a:t>
            </a:r>
            <a:r>
              <a:rPr lang="en-US" sz="1300" dirty="0">
                <a:latin typeface="Helvetica Neue"/>
                <a:cs typeface="Helvetica Neue"/>
              </a:rPr>
              <a:t> photons/pulse</a:t>
            </a:r>
            <a:endParaRPr lang="en-US" sz="1300" dirty="0">
              <a:latin typeface="Helvetica Neue"/>
              <a:cs typeface="Helvetica Neue"/>
              <a:sym typeface="Wingdings"/>
            </a:endParaRPr>
          </a:p>
          <a:p>
            <a:pPr marL="309553" indent="-309553">
              <a:buFont typeface="Arial"/>
              <a:buChar char="•"/>
            </a:pPr>
            <a:r>
              <a:rPr lang="en-US" sz="1300" dirty="0">
                <a:latin typeface="Helvetica Neue"/>
                <a:cs typeface="Helvetica Neue"/>
                <a:sym typeface="Wingdings"/>
              </a:rPr>
              <a:t>2 Hz - 1 kHz repetition rate</a:t>
            </a:r>
            <a:endParaRPr lang="en-US" sz="1300" b="1" i="1" dirty="0">
              <a:latin typeface="Helvetica Neue"/>
              <a:cs typeface="Helvetica Neue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740417" y="2354953"/>
            <a:ext cx="2685812" cy="1"/>
          </a:xfrm>
          <a:prstGeom prst="line">
            <a:avLst/>
          </a:prstGeom>
          <a:ln w="22225" cap="sq">
            <a:solidFill>
              <a:srgbClr val="3A2FE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426226" y="1820736"/>
            <a:ext cx="689676" cy="534216"/>
          </a:xfrm>
          <a:prstGeom prst="line">
            <a:avLst/>
          </a:prstGeom>
          <a:ln w="22225" cap="sq">
            <a:solidFill>
              <a:srgbClr val="3A2FE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63841" y="1198249"/>
            <a:ext cx="4524628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17" b="1" i="1" dirty="0">
                <a:latin typeface="Helvetica Neue"/>
                <a:cs typeface="Helvetica Neue"/>
              </a:rPr>
              <a:t>Direct </a:t>
            </a:r>
            <a:r>
              <a:rPr lang="en-US" sz="1517" b="1" i="1" dirty="0" err="1">
                <a:latin typeface="Helvetica Neue"/>
                <a:cs typeface="Helvetica Neue"/>
              </a:rPr>
              <a:t>Bandgap</a:t>
            </a:r>
            <a:endParaRPr lang="en-US" sz="1517" b="1" i="1" dirty="0">
              <a:latin typeface="Helvetica Neue"/>
              <a:cs typeface="Helvetica Neue"/>
            </a:endParaRPr>
          </a:p>
          <a:p>
            <a:r>
              <a:rPr lang="en-US" sz="1517" dirty="0">
                <a:latin typeface="Helvetica Neue"/>
                <a:cs typeface="Helvetica Neue"/>
              </a:rPr>
              <a:t>required energy = </a:t>
            </a:r>
            <a:r>
              <a:rPr lang="en-US" sz="1517" dirty="0">
                <a:solidFill>
                  <a:srgbClr val="FF0000"/>
                </a:solidFill>
                <a:latin typeface="Helvetica Neue"/>
                <a:cs typeface="Helvetica Neue"/>
              </a:rPr>
              <a:t>7.3 </a:t>
            </a:r>
            <a:r>
              <a:rPr lang="en-US" sz="1517" dirty="0" err="1">
                <a:solidFill>
                  <a:srgbClr val="FF0000"/>
                </a:solidFill>
                <a:latin typeface="Helvetica Neue"/>
                <a:cs typeface="Helvetica Neue"/>
              </a:rPr>
              <a:t>eV</a:t>
            </a:r>
            <a:r>
              <a:rPr lang="en-US" sz="1517" dirty="0">
                <a:solidFill>
                  <a:srgbClr val="FF0000"/>
                </a:solidFill>
                <a:latin typeface="Helvetica Neue"/>
                <a:cs typeface="Helvetica Neue"/>
              </a:rPr>
              <a:t> </a:t>
            </a:r>
            <a:r>
              <a:rPr lang="en-US" sz="1517" dirty="0">
                <a:latin typeface="Helvetica Neue"/>
                <a:cs typeface="Helvetica Neue"/>
              </a:rPr>
              <a:t>/ 170 nm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002732" y="2804913"/>
            <a:ext cx="461384" cy="0"/>
          </a:xfrm>
          <a:prstGeom prst="line">
            <a:avLst/>
          </a:prstGeom>
          <a:ln w="22225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64116" y="2804913"/>
            <a:ext cx="656941" cy="624087"/>
          </a:xfrm>
          <a:prstGeom prst="line">
            <a:avLst/>
          </a:prstGeom>
          <a:ln w="22225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72894" y="2662123"/>
            <a:ext cx="4481199" cy="75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17" b="1" i="1" dirty="0">
                <a:latin typeface="Helvetica Neue"/>
                <a:cs typeface="Helvetica Neue"/>
              </a:rPr>
              <a:t>Indirect </a:t>
            </a:r>
            <a:r>
              <a:rPr lang="en-US" sz="1517" b="1" i="1" dirty="0" err="1">
                <a:latin typeface="Helvetica Neue"/>
                <a:cs typeface="Helvetica Neue"/>
              </a:rPr>
              <a:t>Bandgap</a:t>
            </a:r>
            <a:r>
              <a:rPr lang="en-US" sz="1517" b="1" i="1" dirty="0"/>
              <a:t>	</a:t>
            </a:r>
            <a:r>
              <a:rPr lang="en-US" sz="1517" i="1" dirty="0"/>
              <a:t> </a:t>
            </a:r>
          </a:p>
          <a:p>
            <a:r>
              <a:rPr lang="en-US" sz="1517" dirty="0">
                <a:latin typeface="Helvetica Neue"/>
                <a:cs typeface="Helvetica Neue"/>
              </a:rPr>
              <a:t>required energy ≈ </a:t>
            </a:r>
            <a:r>
              <a:rPr lang="en-US" sz="1517" dirty="0">
                <a:solidFill>
                  <a:srgbClr val="FF0000"/>
                </a:solidFill>
                <a:latin typeface="Helvetica Neue"/>
                <a:cs typeface="Helvetica Neue"/>
              </a:rPr>
              <a:t>5.47 </a:t>
            </a:r>
            <a:r>
              <a:rPr lang="en-US" sz="1517" dirty="0" err="1">
                <a:solidFill>
                  <a:srgbClr val="FF0000"/>
                </a:solidFill>
                <a:latin typeface="Helvetica Neue"/>
                <a:cs typeface="Helvetica Neue"/>
              </a:rPr>
              <a:t>eV</a:t>
            </a:r>
            <a:r>
              <a:rPr lang="en-US" sz="1517" dirty="0">
                <a:solidFill>
                  <a:srgbClr val="FF0000"/>
                </a:solidFill>
                <a:latin typeface="Helvetica Neue"/>
                <a:cs typeface="Helvetica Neue"/>
              </a:rPr>
              <a:t> </a:t>
            </a:r>
            <a:r>
              <a:rPr lang="en-US" sz="1517" dirty="0">
                <a:latin typeface="Helvetica Neue"/>
                <a:cs typeface="Helvetica Neue"/>
              </a:rPr>
              <a:t>/ 226 nm</a:t>
            </a:r>
          </a:p>
          <a:p>
            <a:r>
              <a:rPr lang="en-US" sz="1300" dirty="0">
                <a:latin typeface="Helvetica Neue"/>
                <a:cs typeface="Helvetica Neue"/>
              </a:rPr>
              <a:t>(minus phonon contribution and </a:t>
            </a:r>
            <a:r>
              <a:rPr lang="en-US" sz="1300" dirty="0" err="1">
                <a:latin typeface="Helvetica Neue"/>
                <a:cs typeface="Helvetica Neue"/>
              </a:rPr>
              <a:t>exciton</a:t>
            </a:r>
            <a:r>
              <a:rPr lang="en-US" sz="1300" dirty="0">
                <a:latin typeface="Helvetica Neue"/>
                <a:cs typeface="Helvetica Neue"/>
              </a:rPr>
              <a:t> energy)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4121054" y="1244698"/>
            <a:ext cx="0" cy="1179710"/>
          </a:xfrm>
          <a:prstGeom prst="line">
            <a:avLst/>
          </a:prstGeom>
          <a:ln w="22225" cap="sq">
            <a:solidFill>
              <a:srgbClr val="3A2FE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123414" y="2662123"/>
            <a:ext cx="0" cy="1234942"/>
          </a:xfrm>
          <a:prstGeom prst="line">
            <a:avLst/>
          </a:prstGeom>
          <a:ln w="22225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63841" y="1724215"/>
            <a:ext cx="452462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A6A6A6"/>
                </a:solidFill>
                <a:latin typeface="Helvetica Neue"/>
                <a:cs typeface="Helvetica Neue"/>
              </a:rPr>
              <a:t>1-photon absorption</a:t>
            </a:r>
          </a:p>
          <a:p>
            <a:r>
              <a:rPr lang="en-US" sz="1300" dirty="0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</a:rPr>
              <a:t>2-photon absorption: </a:t>
            </a:r>
            <a:r>
              <a:rPr lang="en-US" sz="1300" dirty="0" err="1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E</a:t>
            </a:r>
            <a:r>
              <a:rPr lang="en-US" sz="1300" baseline="-25000" dirty="0" err="1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γ</a:t>
            </a:r>
            <a:r>
              <a:rPr lang="en-US" sz="1300" dirty="0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 = 3.65 </a:t>
            </a:r>
            <a:r>
              <a:rPr lang="en-US" sz="1300" dirty="0" err="1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eV</a:t>
            </a:r>
            <a:r>
              <a:rPr lang="en-US" sz="1300" dirty="0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 / 340 nm</a:t>
            </a:r>
            <a:endParaRPr lang="en-US" sz="1300" dirty="0">
              <a:solidFill>
                <a:schemeClr val="bg1">
                  <a:lumMod val="65000"/>
                </a:schemeClr>
              </a:solidFill>
              <a:latin typeface="Helvetica Neue"/>
              <a:cs typeface="Helvetica Neue"/>
            </a:endParaRPr>
          </a:p>
          <a:p>
            <a:r>
              <a:rPr lang="en-US" sz="1300" dirty="0">
                <a:latin typeface="Helvetica Neue"/>
                <a:cs typeface="Helvetica Neue"/>
              </a:rPr>
              <a:t>3-photon absorption: </a:t>
            </a:r>
            <a:r>
              <a:rPr lang="en-US" sz="1300" dirty="0" err="1">
                <a:latin typeface="Helvetica Neue"/>
                <a:cs typeface="Helvetica Neue"/>
                <a:sym typeface="Wingdings"/>
              </a:rPr>
              <a:t>E</a:t>
            </a:r>
            <a:r>
              <a:rPr lang="en-US" sz="1300" baseline="-25000" dirty="0" err="1">
                <a:latin typeface="Helvetica Neue"/>
                <a:cs typeface="Helvetica Neue"/>
                <a:sym typeface="Wingdings"/>
              </a:rPr>
              <a:t>γ</a:t>
            </a:r>
            <a:r>
              <a:rPr lang="en-US" sz="1300" dirty="0">
                <a:latin typeface="Helvetica Neue"/>
                <a:cs typeface="Helvetica Neue"/>
                <a:sym typeface="Wingdings"/>
              </a:rPr>
              <a:t> = 2.43 </a:t>
            </a:r>
            <a:r>
              <a:rPr lang="en-US" sz="1300" dirty="0" err="1">
                <a:latin typeface="Helvetica Neue"/>
                <a:cs typeface="Helvetica Neue"/>
                <a:sym typeface="Wingdings"/>
              </a:rPr>
              <a:t>eV</a:t>
            </a:r>
            <a:r>
              <a:rPr lang="en-US" sz="1300" dirty="0">
                <a:latin typeface="Helvetica Neue"/>
                <a:cs typeface="Helvetica Neue"/>
                <a:sym typeface="Wingdings"/>
              </a:rPr>
              <a:t> / 510 nm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72892" y="3403754"/>
            <a:ext cx="507070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A6A6A6"/>
                </a:solidFill>
                <a:latin typeface="Helvetica Neue"/>
                <a:cs typeface="Helvetica Neue"/>
              </a:rPr>
              <a:t>1-photon absorption</a:t>
            </a:r>
          </a:p>
          <a:p>
            <a:r>
              <a:rPr lang="en-US" sz="1300" dirty="0">
                <a:latin typeface="Helvetica Neue"/>
                <a:cs typeface="Helvetica Neue"/>
              </a:rPr>
              <a:t>2-photon absorption: </a:t>
            </a:r>
            <a:r>
              <a:rPr lang="en-US" sz="1300" dirty="0" err="1">
                <a:latin typeface="Helvetica Neue"/>
                <a:cs typeface="Helvetica Neue"/>
                <a:sym typeface="Wingdings"/>
              </a:rPr>
              <a:t>E</a:t>
            </a:r>
            <a:r>
              <a:rPr lang="en-US" sz="1300" baseline="-25000" dirty="0" err="1">
                <a:latin typeface="Helvetica Neue"/>
                <a:cs typeface="Helvetica Neue"/>
                <a:sym typeface="Wingdings"/>
              </a:rPr>
              <a:t>γ</a:t>
            </a:r>
            <a:r>
              <a:rPr lang="en-US" sz="1300" dirty="0">
                <a:latin typeface="Helvetica Neue"/>
                <a:cs typeface="Helvetica Neue"/>
                <a:sym typeface="Wingdings"/>
              </a:rPr>
              <a:t> </a:t>
            </a:r>
            <a:r>
              <a:rPr lang="en-US" sz="1300" dirty="0">
                <a:latin typeface="Helvetica Neue"/>
                <a:cs typeface="Helvetica Neue"/>
              </a:rPr>
              <a:t>≈ 2.74 </a:t>
            </a:r>
            <a:r>
              <a:rPr lang="en-US" sz="1300" dirty="0" err="1">
                <a:latin typeface="Helvetica Neue"/>
                <a:cs typeface="Helvetica Neue"/>
              </a:rPr>
              <a:t>eV</a:t>
            </a:r>
            <a:r>
              <a:rPr lang="en-US" sz="1300" dirty="0">
                <a:latin typeface="Helvetica Neue"/>
                <a:cs typeface="Helvetica Neue"/>
              </a:rPr>
              <a:t> </a:t>
            </a:r>
            <a:r>
              <a:rPr lang="en-US" sz="1300" dirty="0">
                <a:latin typeface="Helvetica Neue"/>
                <a:cs typeface="Helvetica Neue"/>
                <a:sym typeface="Wingdings"/>
              </a:rPr>
              <a:t>/ 453 nm</a:t>
            </a:r>
            <a:endParaRPr lang="en-US" sz="1300" dirty="0">
              <a:latin typeface="Helvetica Neue"/>
              <a:cs typeface="Helvetica Neue"/>
            </a:endParaRPr>
          </a:p>
          <a:p>
            <a:endParaRPr lang="en-US" sz="13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21</a:t>
            </a:fld>
            <a:endParaRPr lang="en-GB" dirty="0"/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23751386-9F34-E443-8C49-E78147A5A552}"/>
              </a:ext>
            </a:extLst>
          </p:cNvPr>
          <p:cNvSpPr txBox="1">
            <a:spLocks/>
          </p:cNvSpPr>
          <p:nvPr/>
        </p:nvSpPr>
        <p:spPr>
          <a:xfrm>
            <a:off x="2916146" y="6498593"/>
            <a:ext cx="4065992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Recent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progress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in CVD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diamond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detector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R&amp;D</a:t>
            </a:r>
          </a:p>
        </p:txBody>
      </p:sp>
      <p:sp>
        <p:nvSpPr>
          <p:cNvPr id="26" name="Date Placeholder 8">
            <a:extLst>
              <a:ext uri="{FF2B5EF4-FFF2-40B4-BE49-F238E27FC236}">
                <a16:creationId xmlns:a16="http://schemas.microsoft.com/office/drawing/2014/main" id="{5AD2CE1E-31A3-9540-9DD1-7E2561DB1E87}"/>
              </a:ext>
            </a:extLst>
          </p:cNvPr>
          <p:cNvSpPr txBox="1">
            <a:spLocks/>
          </p:cNvSpPr>
          <p:nvPr/>
        </p:nvSpPr>
        <p:spPr>
          <a:xfrm>
            <a:off x="495300" y="6513833"/>
            <a:ext cx="23114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15 October 2019</a:t>
            </a:r>
            <a:endParaRPr lang="de-DE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9936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21" grpId="0"/>
      <p:bldP spid="24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40134" y="1139170"/>
            <a:ext cx="5463181" cy="166299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482752" y="1836034"/>
            <a:ext cx="49529" cy="49529"/>
          </a:xfrm>
          <a:prstGeom prst="ellipse">
            <a:avLst/>
          </a:prstGeom>
          <a:solidFill>
            <a:srgbClr val="112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1" name="Oval 10"/>
          <p:cNvSpPr/>
          <p:nvPr/>
        </p:nvSpPr>
        <p:spPr>
          <a:xfrm>
            <a:off x="6482752" y="1885395"/>
            <a:ext cx="49529" cy="49529"/>
          </a:xfrm>
          <a:prstGeom prst="ellipse">
            <a:avLst/>
          </a:prstGeom>
          <a:solidFill>
            <a:srgbClr val="33A0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2" name="Oval 11"/>
          <p:cNvSpPr/>
          <p:nvPr/>
        </p:nvSpPr>
        <p:spPr>
          <a:xfrm>
            <a:off x="6482752" y="1938364"/>
            <a:ext cx="49529" cy="49529"/>
          </a:xfrm>
          <a:prstGeom prst="ellipse">
            <a:avLst/>
          </a:prstGeom>
          <a:solidFill>
            <a:srgbClr val="83BE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3" name="Oval 12"/>
          <p:cNvSpPr/>
          <p:nvPr/>
        </p:nvSpPr>
        <p:spPr>
          <a:xfrm>
            <a:off x="6482752" y="1994737"/>
            <a:ext cx="49529" cy="49529"/>
          </a:xfrm>
          <a:prstGeom prst="ellipse">
            <a:avLst/>
          </a:prstGeom>
          <a:solidFill>
            <a:srgbClr val="F6B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4" name="Oval 13"/>
          <p:cNvSpPr/>
          <p:nvPr/>
        </p:nvSpPr>
        <p:spPr>
          <a:xfrm>
            <a:off x="6482616" y="2049261"/>
            <a:ext cx="49529" cy="4952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5" name="TextBox 14"/>
          <p:cNvSpPr txBox="1"/>
          <p:nvPr/>
        </p:nvSpPr>
        <p:spPr>
          <a:xfrm>
            <a:off x="5468068" y="1443243"/>
            <a:ext cx="213477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rgbClr val="FF0000"/>
                </a:solidFill>
              </a:rPr>
              <a:t>laser entry positions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21234" y="1534839"/>
            <a:ext cx="7305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</a:rPr>
              <a:t>-1400V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90400" y="2238508"/>
            <a:ext cx="7305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</a:rPr>
              <a:t>GND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8198445" y="1832434"/>
            <a:ext cx="390595" cy="0"/>
          </a:xfrm>
          <a:prstGeom prst="line">
            <a:avLst/>
          </a:prstGeom>
          <a:ln w="127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8198445" y="2292266"/>
            <a:ext cx="390595" cy="53"/>
          </a:xfrm>
          <a:prstGeom prst="line">
            <a:avLst/>
          </a:prstGeom>
          <a:ln w="127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8486106" y="1842406"/>
            <a:ext cx="7070" cy="434957"/>
          </a:xfrm>
          <a:prstGeom prst="straightConnector1">
            <a:avLst/>
          </a:prstGeom>
          <a:ln w="12700" cap="sq">
            <a:solidFill>
              <a:schemeClr val="bg1"/>
            </a:solidFill>
            <a:round/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5400000">
            <a:off x="8290121" y="1944511"/>
            <a:ext cx="910733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17" dirty="0">
                <a:solidFill>
                  <a:schemeClr val="bg1"/>
                </a:solidFill>
              </a:rPr>
              <a:t>540 </a:t>
            </a:r>
            <a:r>
              <a:rPr lang="en-US" sz="1517" dirty="0" err="1">
                <a:solidFill>
                  <a:schemeClr val="bg1"/>
                </a:solidFill>
              </a:rPr>
              <a:t>μm</a:t>
            </a:r>
            <a:endParaRPr lang="en-US" sz="1517" dirty="0">
              <a:solidFill>
                <a:schemeClr val="bg1"/>
              </a:solidFill>
            </a:endParaRPr>
          </a:p>
        </p:txBody>
      </p:sp>
      <p:sp useBgFill="1">
        <p:nvSpPr>
          <p:cNvPr id="30" name="Rectangle 29"/>
          <p:cNvSpPr/>
          <p:nvPr/>
        </p:nvSpPr>
        <p:spPr>
          <a:xfrm>
            <a:off x="1305017" y="183626"/>
            <a:ext cx="6279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9988" lvl="1" algn="ctr"/>
            <a:r>
              <a:rPr lang="en-US" sz="3200" dirty="0">
                <a:latin typeface="Helvetica Neue"/>
                <a:cs typeface="Helvetica Neue"/>
              </a:rPr>
              <a:t>Sample Signals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/>
          <a:srcRect b="4348"/>
          <a:stretch/>
        </p:blipFill>
        <p:spPr>
          <a:xfrm>
            <a:off x="506383" y="1136034"/>
            <a:ext cx="2870031" cy="2058934"/>
          </a:xfrm>
          <a:prstGeom prst="rect">
            <a:avLst/>
          </a:prstGeom>
        </p:spPr>
      </p:pic>
      <p:sp>
        <p:nvSpPr>
          <p:cNvPr id="26" name="Isosceles Triangle 25"/>
          <p:cNvSpPr/>
          <p:nvPr/>
        </p:nvSpPr>
        <p:spPr>
          <a:xfrm>
            <a:off x="2398207" y="2079155"/>
            <a:ext cx="312017" cy="2315577"/>
          </a:xfrm>
          <a:prstGeom prst="triangle">
            <a:avLst/>
          </a:prstGeom>
          <a:solidFill>
            <a:schemeClr val="tx2">
              <a:lumMod val="20000"/>
              <a:lumOff val="8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22</a:t>
            </a:fld>
            <a:endParaRPr lang="en-GB" dirty="0"/>
          </a:p>
        </p:txBody>
      </p:sp>
      <p:sp>
        <p:nvSpPr>
          <p:cNvPr id="28" name="Isosceles Triangle 27"/>
          <p:cNvSpPr/>
          <p:nvPr/>
        </p:nvSpPr>
        <p:spPr>
          <a:xfrm rot="10800000">
            <a:off x="2476428" y="1138789"/>
            <a:ext cx="156022" cy="1255433"/>
          </a:xfrm>
          <a:prstGeom prst="triangle">
            <a:avLst/>
          </a:prstGeom>
          <a:solidFill>
            <a:schemeClr val="tx2">
              <a:lumMod val="20000"/>
              <a:lumOff val="8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29" name="Oval 28"/>
          <p:cNvSpPr/>
          <p:nvPr/>
        </p:nvSpPr>
        <p:spPr>
          <a:xfrm>
            <a:off x="2546916" y="2207672"/>
            <a:ext cx="17359" cy="553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9" name="Rectangle 18"/>
          <p:cNvSpPr/>
          <p:nvPr/>
        </p:nvSpPr>
        <p:spPr>
          <a:xfrm>
            <a:off x="2398206" y="1753924"/>
            <a:ext cx="393926" cy="708554"/>
          </a:xfrm>
          <a:prstGeom prst="rect">
            <a:avLst/>
          </a:prstGeom>
          <a:solidFill>
            <a:schemeClr val="tx1">
              <a:alpha val="4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32" name="Rectangle 31"/>
          <p:cNvSpPr/>
          <p:nvPr/>
        </p:nvSpPr>
        <p:spPr>
          <a:xfrm>
            <a:off x="2398207" y="4394732"/>
            <a:ext cx="312017" cy="594485"/>
          </a:xfrm>
          <a:prstGeom prst="rect">
            <a:avLst/>
          </a:prstGeom>
          <a:solidFill>
            <a:schemeClr val="tx2">
              <a:lumMod val="20000"/>
              <a:lumOff val="8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3" name="Rectangle 2"/>
          <p:cNvSpPr/>
          <p:nvPr/>
        </p:nvSpPr>
        <p:spPr>
          <a:xfrm>
            <a:off x="740415" y="4989217"/>
            <a:ext cx="2418336" cy="790144"/>
          </a:xfrm>
          <a:prstGeom prst="rect">
            <a:avLst/>
          </a:prstGeom>
          <a:solidFill>
            <a:schemeClr val="bg2">
              <a:lumMod val="75000"/>
              <a:alpha val="61000"/>
            </a:schemeClr>
          </a:solidFill>
          <a:ln w="63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/>
              <a:t>Laser System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354584" y="4911206"/>
            <a:ext cx="405624" cy="767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27" name="Oval 26"/>
          <p:cNvSpPr/>
          <p:nvPr/>
        </p:nvSpPr>
        <p:spPr>
          <a:xfrm>
            <a:off x="2075365" y="4364020"/>
            <a:ext cx="955905" cy="78011"/>
          </a:xfrm>
          <a:prstGeom prst="ellipse">
            <a:avLst/>
          </a:prstGeom>
          <a:noFill/>
          <a:ln w="127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85655" y="2561304"/>
            <a:ext cx="1129118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/>
          </p:cNvCxnSpPr>
          <p:nvPr/>
        </p:nvCxnSpPr>
        <p:spPr>
          <a:xfrm>
            <a:off x="2178076" y="2550241"/>
            <a:ext cx="0" cy="619327"/>
          </a:xfrm>
          <a:prstGeom prst="straightConnector1">
            <a:avLst/>
          </a:prstGeom>
          <a:ln w="25400">
            <a:solidFill>
              <a:schemeClr val="bg1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002729" y="2560826"/>
            <a:ext cx="33695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50" dirty="0">
                <a:solidFill>
                  <a:schemeClr val="bg1"/>
                </a:solidFill>
                <a:latin typeface="Helvetica Neue"/>
                <a:cs typeface="Helvetica Neue"/>
              </a:rPr>
              <a:t>X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858264" y="2716076"/>
            <a:ext cx="33695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50" dirty="0">
                <a:solidFill>
                  <a:schemeClr val="bg1"/>
                </a:solidFill>
                <a:latin typeface="Helvetica Neue"/>
                <a:cs typeface="Helvetica Neue"/>
              </a:rPr>
              <a:t>Z</a:t>
            </a:r>
          </a:p>
        </p:txBody>
      </p:sp>
      <p:sp>
        <p:nvSpPr>
          <p:cNvPr id="4" name="Left Arrow 3"/>
          <p:cNvSpPr/>
          <p:nvPr/>
        </p:nvSpPr>
        <p:spPr>
          <a:xfrm>
            <a:off x="2602940" y="2171398"/>
            <a:ext cx="214257" cy="128562"/>
          </a:xfrm>
          <a:prstGeom prst="leftArrow">
            <a:avLst/>
          </a:prstGeom>
          <a:solidFill>
            <a:srgbClr val="FC1A07">
              <a:alpha val="6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607565-126F-FC49-B552-1392AFA5DF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6951" y="2835388"/>
            <a:ext cx="5177310" cy="3932764"/>
          </a:xfrm>
          <a:prstGeom prst="rect">
            <a:avLst/>
          </a:prstGeom>
        </p:spPr>
      </p:pic>
      <p:sp>
        <p:nvSpPr>
          <p:cNvPr id="33" name="Footer Placeholder 3">
            <a:extLst>
              <a:ext uri="{FF2B5EF4-FFF2-40B4-BE49-F238E27FC236}">
                <a16:creationId xmlns:a16="http://schemas.microsoft.com/office/drawing/2014/main" id="{C77C8336-D03B-4349-8E43-7AB1C2DAF7CD}"/>
              </a:ext>
            </a:extLst>
          </p:cNvPr>
          <p:cNvSpPr txBox="1">
            <a:spLocks/>
          </p:cNvSpPr>
          <p:nvPr/>
        </p:nvSpPr>
        <p:spPr>
          <a:xfrm>
            <a:off x="2573246" y="6498593"/>
            <a:ext cx="4065992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Recent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progress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in CVD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diamond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detector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R&amp;D</a:t>
            </a:r>
          </a:p>
        </p:txBody>
      </p:sp>
      <p:sp>
        <p:nvSpPr>
          <p:cNvPr id="37" name="Date Placeholder 8">
            <a:extLst>
              <a:ext uri="{FF2B5EF4-FFF2-40B4-BE49-F238E27FC236}">
                <a16:creationId xmlns:a16="http://schemas.microsoft.com/office/drawing/2014/main" id="{C217C4F1-E3CC-4F40-BC57-AEBA9FBBB07F}"/>
              </a:ext>
            </a:extLst>
          </p:cNvPr>
          <p:cNvSpPr txBox="1">
            <a:spLocks/>
          </p:cNvSpPr>
          <p:nvPr/>
        </p:nvSpPr>
        <p:spPr>
          <a:xfrm>
            <a:off x="495300" y="6513833"/>
            <a:ext cx="23114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15 October 2019</a:t>
            </a:r>
            <a:endParaRPr lang="de-DE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0923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/>
          <p:cNvSpPr/>
          <p:nvPr/>
        </p:nvSpPr>
        <p:spPr>
          <a:xfrm>
            <a:off x="798990" y="74447"/>
            <a:ext cx="7371336" cy="45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9988" lvl="1" algn="ctr"/>
            <a:r>
              <a:rPr lang="en-US" sz="2383" dirty="0">
                <a:latin typeface="Helvetica Neue"/>
                <a:cs typeface="Helvetica Neue"/>
              </a:rPr>
              <a:t>Mobility and drift velocity of charge carriers</a:t>
            </a:r>
          </a:p>
        </p:txBody>
      </p:sp>
      <p:pic>
        <p:nvPicPr>
          <p:cNvPr id="6" name="Picture 5" descr="mobility-eps-converted-t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870" y="1478730"/>
            <a:ext cx="5798217" cy="433843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5635" y="1311965"/>
            <a:ext cx="3414933" cy="1258916"/>
          </a:xfrm>
          <a:prstGeom prst="rect">
            <a:avLst/>
          </a:prstGeom>
        </p:spPr>
      </p:pic>
      <p:cxnSp>
        <p:nvCxnSpPr>
          <p:cNvPr id="32" name="Straight Arrow Connector 31"/>
          <p:cNvCxnSpPr>
            <a:cxnSpLocks/>
          </p:cNvCxnSpPr>
          <p:nvPr/>
        </p:nvCxnSpPr>
        <p:spPr>
          <a:xfrm>
            <a:off x="2334764" y="1861277"/>
            <a:ext cx="0" cy="302566"/>
          </a:xfrm>
          <a:prstGeom prst="straightConnector1">
            <a:avLst/>
          </a:prstGeom>
          <a:ln w="12700" cap="sq">
            <a:solidFill>
              <a:schemeClr val="bg1"/>
            </a:solidFill>
            <a:round/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137861" y="1861277"/>
            <a:ext cx="240782" cy="0"/>
          </a:xfrm>
          <a:prstGeom prst="line">
            <a:avLst/>
          </a:prstGeom>
          <a:ln w="127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2066629" y="2163767"/>
            <a:ext cx="312013" cy="10423"/>
          </a:xfrm>
          <a:prstGeom prst="line">
            <a:avLst/>
          </a:prstGeom>
          <a:ln w="127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2079300" y="1850431"/>
            <a:ext cx="49529" cy="49529"/>
          </a:xfrm>
          <a:prstGeom prst="ellipse">
            <a:avLst/>
          </a:prstGeom>
          <a:solidFill>
            <a:srgbClr val="3E4A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44" name="TextBox 43"/>
          <p:cNvSpPr txBox="1"/>
          <p:nvPr/>
        </p:nvSpPr>
        <p:spPr>
          <a:xfrm>
            <a:off x="2327005" y="1832358"/>
            <a:ext cx="910733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17" dirty="0">
                <a:solidFill>
                  <a:schemeClr val="tx2">
                    <a:lumMod val="90000"/>
                    <a:lumOff val="10000"/>
                  </a:schemeClr>
                </a:solidFill>
              </a:rPr>
              <a:t>440 </a:t>
            </a:r>
            <a:r>
              <a:rPr lang="en-US" sz="1517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μm</a:t>
            </a:r>
            <a:endParaRPr lang="en-US" sz="1517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6" name="Picture 45" descr="Screen Shot 2019-05-14 at 14.31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026" y="5614623"/>
            <a:ext cx="1617669" cy="74800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23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DD937-11E6-1F46-9162-7B103418DC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834" y="2742829"/>
            <a:ext cx="3780589" cy="2871794"/>
          </a:xfrm>
          <a:prstGeom prst="rect">
            <a:avLst/>
          </a:prstGeom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73D6AED6-B1C9-6248-8432-961B627632EF}"/>
              </a:ext>
            </a:extLst>
          </p:cNvPr>
          <p:cNvSpPr txBox="1">
            <a:spLocks/>
          </p:cNvSpPr>
          <p:nvPr/>
        </p:nvSpPr>
        <p:spPr>
          <a:xfrm>
            <a:off x="2916146" y="6498593"/>
            <a:ext cx="4065992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Recent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progress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in CVD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diamond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detector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R&amp;D</a:t>
            </a:r>
          </a:p>
        </p:txBody>
      </p:sp>
      <p:sp>
        <p:nvSpPr>
          <p:cNvPr id="14" name="Date Placeholder 8">
            <a:extLst>
              <a:ext uri="{FF2B5EF4-FFF2-40B4-BE49-F238E27FC236}">
                <a16:creationId xmlns:a16="http://schemas.microsoft.com/office/drawing/2014/main" id="{B82F5648-1731-9E48-85A5-51B8D59EF280}"/>
              </a:ext>
            </a:extLst>
          </p:cNvPr>
          <p:cNvSpPr txBox="1">
            <a:spLocks/>
          </p:cNvSpPr>
          <p:nvPr/>
        </p:nvSpPr>
        <p:spPr>
          <a:xfrm>
            <a:off x="495300" y="6513833"/>
            <a:ext cx="23114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15 October 2019</a:t>
            </a:r>
            <a:endParaRPr lang="de-DE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1435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Screen Shot 2018-07-12 at 18.03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94" y="1715942"/>
            <a:ext cx="1872260" cy="63937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411097" y="1400719"/>
            <a:ext cx="552235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Helvetica Neue"/>
                <a:cs typeface="Helvetica Neue"/>
              </a:rPr>
              <a:t>The collected charge at every scan point can be calculated as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11094" y="2317360"/>
            <a:ext cx="56764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Helvetica Neue"/>
                <a:cs typeface="Helvetica Neue"/>
              </a:rPr>
              <a:t>where t</a:t>
            </a:r>
            <a:r>
              <a:rPr lang="en-US" sz="1300" baseline="-25000" dirty="0">
                <a:latin typeface="Helvetica Neue"/>
                <a:cs typeface="Helvetica Neue"/>
              </a:rPr>
              <a:t>a</a:t>
            </a:r>
            <a:r>
              <a:rPr lang="en-US" sz="1300" dirty="0">
                <a:latin typeface="Helvetica Neue"/>
                <a:cs typeface="Helvetica Neue"/>
              </a:rPr>
              <a:t> and </a:t>
            </a:r>
            <a:r>
              <a:rPr lang="en-US" sz="1300" dirty="0" err="1">
                <a:latin typeface="Helvetica Neue"/>
                <a:cs typeface="Helvetica Neue"/>
              </a:rPr>
              <a:t>t</a:t>
            </a:r>
            <a:r>
              <a:rPr lang="en-US" sz="1300" baseline="-25000" dirty="0" err="1">
                <a:latin typeface="Helvetica Neue"/>
                <a:cs typeface="Helvetica Neue"/>
              </a:rPr>
              <a:t>b</a:t>
            </a:r>
            <a:r>
              <a:rPr lang="en-US" sz="1300" dirty="0">
                <a:latin typeface="Helvetica Neue"/>
                <a:cs typeface="Helvetica Neue"/>
              </a:rPr>
              <a:t> denote the integration times (0 </a:t>
            </a:r>
            <a:r>
              <a:rPr lang="mr-IN" sz="1300" dirty="0">
                <a:latin typeface="Helvetica Neue"/>
                <a:cs typeface="Helvetica Neue"/>
              </a:rPr>
              <a:t>–</a:t>
            </a:r>
            <a:r>
              <a:rPr lang="en-US" sz="1300" dirty="0">
                <a:latin typeface="Helvetica Neue"/>
                <a:cs typeface="Helvetica Neue"/>
              </a:rPr>
              <a:t> 200 ns in this case). </a:t>
            </a:r>
          </a:p>
        </p:txBody>
      </p:sp>
      <p:pic>
        <p:nvPicPr>
          <p:cNvPr id="28" name="Picture 27" descr="charge2D-eps-converted-to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23" y="3206130"/>
            <a:ext cx="8348951" cy="2719217"/>
          </a:xfrm>
          <a:prstGeom prst="rect">
            <a:avLst/>
          </a:prstGeom>
        </p:spPr>
      </p:pic>
      <p:sp useBgFill="1">
        <p:nvSpPr>
          <p:cNvPr id="29" name="Rectangle 28"/>
          <p:cNvSpPr/>
          <p:nvPr/>
        </p:nvSpPr>
        <p:spPr>
          <a:xfrm>
            <a:off x="1669355" y="117787"/>
            <a:ext cx="6279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9988" lvl="1" algn="ctr"/>
            <a:r>
              <a:rPr lang="en-US" sz="3200" dirty="0">
                <a:latin typeface="Helvetica Neue"/>
                <a:cs typeface="Helvetica Neue"/>
              </a:rPr>
              <a:t>Collected Charge Map</a:t>
            </a:r>
          </a:p>
        </p:txBody>
      </p:sp>
      <p:pic>
        <p:nvPicPr>
          <p:cNvPr id="11" name="Picture 10" descr="waveforms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4" y="1166686"/>
            <a:ext cx="2639072" cy="200315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24</a:t>
            </a:fld>
            <a:endParaRPr lang="en-GB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E284DF8C-010B-E74F-9E1E-91D51DEAC757}"/>
              </a:ext>
            </a:extLst>
          </p:cNvPr>
          <p:cNvSpPr txBox="1">
            <a:spLocks/>
          </p:cNvSpPr>
          <p:nvPr/>
        </p:nvSpPr>
        <p:spPr>
          <a:xfrm>
            <a:off x="2916146" y="6498593"/>
            <a:ext cx="4065992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Recent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progress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in CVD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diamond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detector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R&amp;D</a:t>
            </a:r>
          </a:p>
        </p:txBody>
      </p:sp>
      <p:sp>
        <p:nvSpPr>
          <p:cNvPr id="10" name="Date Placeholder 8">
            <a:extLst>
              <a:ext uri="{FF2B5EF4-FFF2-40B4-BE49-F238E27FC236}">
                <a16:creationId xmlns:a16="http://schemas.microsoft.com/office/drawing/2014/main" id="{458E508E-86E2-4041-91A6-366677A41404}"/>
              </a:ext>
            </a:extLst>
          </p:cNvPr>
          <p:cNvSpPr txBox="1">
            <a:spLocks/>
          </p:cNvSpPr>
          <p:nvPr/>
        </p:nvSpPr>
        <p:spPr>
          <a:xfrm>
            <a:off x="495300" y="6513833"/>
            <a:ext cx="23114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15 October 2019</a:t>
            </a:r>
            <a:endParaRPr lang="de-DE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627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373523" y="3507501"/>
            <a:ext cx="3588757" cy="244637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tIns="19500" bIns="74100" rtlCol="0">
            <a:spAutoFit/>
          </a:bodyPr>
          <a:lstStyle>
            <a:defPPr>
              <a:defRPr lang="de-DE"/>
            </a:defPPr>
            <a:lvl1pPr>
              <a:defRPr sz="1000">
                <a:latin typeface="Helvetica Neue"/>
                <a:cs typeface="Helvetica Neue"/>
              </a:defRPr>
            </a:lvl1pPr>
          </a:lstStyle>
          <a:p>
            <a:r>
              <a:rPr lang="en-US" sz="1600" b="1" dirty="0" err="1"/>
              <a:t>I</a:t>
            </a:r>
            <a:r>
              <a:rPr lang="en-US" sz="1600" b="1" baseline="-25000" dirty="0" err="1"/>
              <a:t>prompt</a:t>
            </a:r>
            <a:r>
              <a:rPr lang="en-US" sz="1600" b="1" dirty="0"/>
              <a:t>(y, t≈0) = c·[</a:t>
            </a:r>
            <a:r>
              <a:rPr lang="en-US" sz="1600" b="1" dirty="0" err="1"/>
              <a:t>μ</a:t>
            </a:r>
            <a:r>
              <a:rPr lang="en-US" sz="1600" b="1" baseline="-25000" dirty="0" err="1"/>
              <a:t>e</a:t>
            </a:r>
            <a:r>
              <a:rPr lang="en-US" sz="1600" b="1" dirty="0"/>
              <a:t>(E) + </a:t>
            </a:r>
            <a:r>
              <a:rPr lang="en-US" sz="1600" b="1" dirty="0" err="1"/>
              <a:t>μ</a:t>
            </a:r>
            <a:r>
              <a:rPr lang="en-US" sz="1600" b="1" baseline="-25000" dirty="0" err="1"/>
              <a:t>h</a:t>
            </a:r>
            <a:r>
              <a:rPr lang="en-US" sz="1600" b="1" dirty="0"/>
              <a:t>(E)]·E(y)</a:t>
            </a:r>
          </a:p>
          <a:p>
            <a:endParaRPr lang="en-US" sz="1083" dirty="0">
              <a:sym typeface="Wingdings"/>
            </a:endParaRPr>
          </a:p>
          <a:p>
            <a:pPr marL="185732" indent="-185732">
              <a:buFont typeface="Wingdings" charset="0"/>
              <a:buChar char="à"/>
            </a:pPr>
            <a:r>
              <a:rPr lang="en-US" sz="1400" dirty="0">
                <a:sym typeface="Wingdings"/>
              </a:rPr>
              <a:t>Assuming constant mobilities the current at</a:t>
            </a:r>
            <a:r>
              <a:rPr lang="en-US" sz="1400" dirty="0"/>
              <a:t> t≈0</a:t>
            </a:r>
            <a:r>
              <a:rPr lang="en-US" sz="1400" dirty="0">
                <a:sym typeface="Wingdings"/>
              </a:rPr>
              <a:t> is proportional to the electric field</a:t>
            </a:r>
          </a:p>
          <a:p>
            <a:pPr marL="185732" indent="-185732">
              <a:buFont typeface="Wingdings" charset="0"/>
              <a:buChar char="à"/>
            </a:pPr>
            <a:endParaRPr lang="en-US" sz="1400" dirty="0">
              <a:sym typeface="Wingdings"/>
            </a:endParaRPr>
          </a:p>
          <a:p>
            <a:pPr marL="185732" indent="-185732">
              <a:buFont typeface="Wingdings" charset="0"/>
              <a:buChar char="à"/>
            </a:pPr>
            <a:r>
              <a:rPr lang="en-US" sz="1400" u="sng" dirty="0">
                <a:sym typeface="Wingdings"/>
              </a:rPr>
              <a:t>relative</a:t>
            </a:r>
            <a:r>
              <a:rPr lang="en-US" sz="1400" dirty="0">
                <a:sym typeface="Wingdings"/>
              </a:rPr>
              <a:t> measurement</a:t>
            </a:r>
          </a:p>
          <a:p>
            <a:pPr marL="185732" indent="-185732">
              <a:buFont typeface="Wingdings" charset="0"/>
              <a:buChar char="à"/>
            </a:pPr>
            <a:endParaRPr lang="en-US" sz="1400" dirty="0">
              <a:sym typeface="Wingdings"/>
            </a:endParaRPr>
          </a:p>
          <a:p>
            <a:pPr marL="185732" indent="-185732">
              <a:buFont typeface="Wingdings" charset="0"/>
              <a:buChar char="à"/>
            </a:pPr>
            <a:r>
              <a:rPr lang="en-US" sz="1400" dirty="0">
                <a:sym typeface="Wingdings"/>
              </a:rPr>
              <a:t>to get an </a:t>
            </a:r>
            <a:r>
              <a:rPr lang="en-US" sz="1400" u="sng" dirty="0">
                <a:sym typeface="Wingdings"/>
              </a:rPr>
              <a:t>absolute</a:t>
            </a:r>
            <a:r>
              <a:rPr lang="en-US" sz="1400" dirty="0">
                <a:sym typeface="Wingdings"/>
              </a:rPr>
              <a:t> measurement the above equation needs to be solved numerically with a mobility model</a:t>
            </a:r>
            <a:endParaRPr lang="en-US" sz="1400" dirty="0"/>
          </a:p>
        </p:txBody>
      </p:sp>
      <p:pic>
        <p:nvPicPr>
          <p:cNvPr id="11" name="Picture 10" descr="pw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5" y="3161778"/>
            <a:ext cx="4502605" cy="32024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23125" y="1273780"/>
            <a:ext cx="2690387" cy="160914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2358854" y="1957354"/>
            <a:ext cx="49529" cy="4502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4" name="Oval 13"/>
          <p:cNvSpPr/>
          <p:nvPr/>
        </p:nvSpPr>
        <p:spPr>
          <a:xfrm>
            <a:off x="2358854" y="2020641"/>
            <a:ext cx="49529" cy="4502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5" name="Oval 14"/>
          <p:cNvSpPr/>
          <p:nvPr/>
        </p:nvSpPr>
        <p:spPr>
          <a:xfrm>
            <a:off x="2358854" y="2083928"/>
            <a:ext cx="49529" cy="4502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6" name="Oval 15"/>
          <p:cNvSpPr/>
          <p:nvPr/>
        </p:nvSpPr>
        <p:spPr>
          <a:xfrm>
            <a:off x="2358854" y="2150621"/>
            <a:ext cx="49529" cy="4502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17" name="Oval 16"/>
          <p:cNvSpPr/>
          <p:nvPr/>
        </p:nvSpPr>
        <p:spPr>
          <a:xfrm>
            <a:off x="2359820" y="2215464"/>
            <a:ext cx="49529" cy="4502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20" name="TextBox 19"/>
          <p:cNvSpPr txBox="1"/>
          <p:nvPr/>
        </p:nvSpPr>
        <p:spPr>
          <a:xfrm>
            <a:off x="1679114" y="1573177"/>
            <a:ext cx="1556342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>
                <a:solidFill>
                  <a:srgbClr val="FF0000"/>
                </a:solidFill>
              </a:rPr>
              <a:t>hit positions</a:t>
            </a:r>
          </a:p>
        </p:txBody>
      </p:sp>
      <p:sp>
        <p:nvSpPr>
          <p:cNvPr id="21" name="Oval 20"/>
          <p:cNvSpPr/>
          <p:nvPr/>
        </p:nvSpPr>
        <p:spPr>
          <a:xfrm>
            <a:off x="2359820" y="2275311"/>
            <a:ext cx="49529" cy="4502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pic>
        <p:nvPicPr>
          <p:cNvPr id="24" name="Picture 23" descr="Screen Shot 2018-07-13 at 08.42.28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8" t="17943" r="15976" b="8572"/>
          <a:stretch/>
        </p:blipFill>
        <p:spPr>
          <a:xfrm>
            <a:off x="5109022" y="1374899"/>
            <a:ext cx="1610773" cy="985969"/>
          </a:xfrm>
          <a:prstGeom prst="rect">
            <a:avLst/>
          </a:prstGeom>
        </p:spPr>
      </p:pic>
      <p:pic>
        <p:nvPicPr>
          <p:cNvPr id="25" name="Picture 24" descr="Screen Shot 2018-07-13 at 08.42.4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" t="14988" r="6799"/>
          <a:stretch/>
        </p:blipFill>
        <p:spPr>
          <a:xfrm>
            <a:off x="7171070" y="1323604"/>
            <a:ext cx="1706804" cy="98596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912705" y="1676715"/>
            <a:ext cx="6240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ym typeface="Wingdings"/>
              </a:rPr>
              <a:t></a:t>
            </a:r>
          </a:p>
        </p:txBody>
      </p:sp>
      <p:sp useBgFill="1">
        <p:nvSpPr>
          <p:cNvPr id="28" name="TextBox 27"/>
          <p:cNvSpPr txBox="1"/>
          <p:nvPr/>
        </p:nvSpPr>
        <p:spPr>
          <a:xfrm>
            <a:off x="5125730" y="2456597"/>
            <a:ext cx="4925557" cy="58695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tIns="19500" bIns="74100" rtlCol="0">
            <a:spAutoFit/>
          </a:bodyPr>
          <a:lstStyle>
            <a:defPPr>
              <a:defRPr lang="de-DE"/>
            </a:defPPr>
            <a:lvl1pPr>
              <a:defRPr sz="1100">
                <a:latin typeface="Helvetica Neue"/>
                <a:cs typeface="Helvetica Neue"/>
              </a:defRPr>
            </a:lvl1pPr>
          </a:lstStyle>
          <a:p>
            <a:r>
              <a:rPr lang="en-US" sz="1600" dirty="0"/>
              <a:t>Drift distance only 20 </a:t>
            </a:r>
            <a:r>
              <a:rPr lang="mr-IN" sz="1600" dirty="0"/>
              <a:t>–</a:t>
            </a:r>
            <a:r>
              <a:rPr lang="en-US" sz="1600" dirty="0"/>
              <a:t> 40μm during rising time. </a:t>
            </a:r>
          </a:p>
          <a:p>
            <a:r>
              <a:rPr lang="en-US" sz="1600" u="sng" dirty="0"/>
              <a:t>Assumption:</a:t>
            </a:r>
            <a:r>
              <a:rPr lang="en-US" sz="1600" dirty="0"/>
              <a:t> No carrier trapping at defects etc.  </a:t>
            </a:r>
          </a:p>
        </p:txBody>
      </p:sp>
      <p:pic>
        <p:nvPicPr>
          <p:cNvPr id="7" name="Picture 6" descr="rising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156" y="3482184"/>
            <a:ext cx="2037367" cy="2708052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5272287" y="3502917"/>
            <a:ext cx="468065" cy="2340325"/>
          </a:xfrm>
          <a:prstGeom prst="rect">
            <a:avLst/>
          </a:prstGeom>
          <a:solidFill>
            <a:srgbClr val="8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25</a:t>
            </a:fld>
            <a:endParaRPr lang="en-GB" dirty="0"/>
          </a:p>
        </p:txBody>
      </p:sp>
      <p:sp useBgFill="1">
        <p:nvSpPr>
          <p:cNvPr id="22" name="Rectangle 21"/>
          <p:cNvSpPr/>
          <p:nvPr/>
        </p:nvSpPr>
        <p:spPr>
          <a:xfrm>
            <a:off x="1352332" y="149566"/>
            <a:ext cx="70592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9988" lvl="1" algn="ctr"/>
            <a:r>
              <a:rPr lang="en-US" sz="2800" dirty="0">
                <a:latin typeface="Helvetica Neue"/>
                <a:cs typeface="Helvetica Neue"/>
              </a:rPr>
              <a:t>Electric Field Measurement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01FB5A0D-D8B7-A146-B6F9-9BCEEBA3F7C5}"/>
              </a:ext>
            </a:extLst>
          </p:cNvPr>
          <p:cNvSpPr txBox="1">
            <a:spLocks/>
          </p:cNvSpPr>
          <p:nvPr/>
        </p:nvSpPr>
        <p:spPr>
          <a:xfrm>
            <a:off x="2916146" y="6498593"/>
            <a:ext cx="4065992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Recent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progress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in CVD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diamond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detector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R&amp;D</a:t>
            </a:r>
          </a:p>
        </p:txBody>
      </p:sp>
      <p:sp>
        <p:nvSpPr>
          <p:cNvPr id="27" name="Date Placeholder 8">
            <a:extLst>
              <a:ext uri="{FF2B5EF4-FFF2-40B4-BE49-F238E27FC236}">
                <a16:creationId xmlns:a16="http://schemas.microsoft.com/office/drawing/2014/main" id="{8D91310A-3913-1745-AAA7-72A5570362F6}"/>
              </a:ext>
            </a:extLst>
          </p:cNvPr>
          <p:cNvSpPr txBox="1">
            <a:spLocks/>
          </p:cNvSpPr>
          <p:nvPr/>
        </p:nvSpPr>
        <p:spPr>
          <a:xfrm>
            <a:off x="495300" y="6513833"/>
            <a:ext cx="23114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15 October 2019</a:t>
            </a:r>
            <a:endParaRPr lang="de-DE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7674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/>
      <p:bldP spid="28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/>
          <p:cNvSpPr/>
          <p:nvPr/>
        </p:nvSpPr>
        <p:spPr>
          <a:xfrm>
            <a:off x="1189321" y="177355"/>
            <a:ext cx="7059293" cy="45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9988" lvl="1"/>
            <a:r>
              <a:rPr lang="en-US" sz="2383" dirty="0">
                <a:latin typeface="Helvetica Neue"/>
                <a:cs typeface="Helvetica Neue"/>
              </a:rPr>
              <a:t>Electric Field vs. Defect Density in the Diamond</a:t>
            </a:r>
          </a:p>
        </p:txBody>
      </p:sp>
      <p:pic>
        <p:nvPicPr>
          <p:cNvPr id="6" name="Picture 5" descr="prompt-eps-converted-t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76" y="1237257"/>
            <a:ext cx="5070703" cy="3122239"/>
          </a:xfrm>
          <a:prstGeom prst="rect">
            <a:avLst/>
          </a:prstGeom>
        </p:spPr>
      </p:pic>
      <p:pic>
        <p:nvPicPr>
          <p:cNvPr id="7" name="Picture 6" descr="sensor-eps-converted-to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065" y="1322707"/>
            <a:ext cx="4075008" cy="3900542"/>
          </a:xfrm>
          <a:prstGeom prst="rect">
            <a:avLst/>
          </a:prstGeom>
        </p:spPr>
      </p:pic>
      <p:pic>
        <p:nvPicPr>
          <p:cNvPr id="10" name="Picture 9" descr="comparison2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9" r="5353"/>
          <a:stretch/>
        </p:blipFill>
        <p:spPr>
          <a:xfrm>
            <a:off x="506383" y="4228976"/>
            <a:ext cx="4212585" cy="1986087"/>
          </a:xfrm>
          <a:prstGeom prst="rect">
            <a:avLst/>
          </a:prstGeom>
        </p:spPr>
      </p:pic>
      <p:sp useBgFill="1">
        <p:nvSpPr>
          <p:cNvPr id="11" name="TextBox 10"/>
          <p:cNvSpPr txBox="1"/>
          <p:nvPr/>
        </p:nvSpPr>
        <p:spPr>
          <a:xfrm>
            <a:off x="4980375" y="5584040"/>
            <a:ext cx="4430326" cy="52540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tIns="19500" bIns="74100" rtlCol="0">
            <a:spAutoFit/>
          </a:bodyPr>
          <a:lstStyle>
            <a:defPPr>
              <a:defRPr lang="de-DE"/>
            </a:defPPr>
            <a:lvl1pPr>
              <a:defRPr sz="1100">
                <a:latin typeface="Helvetica Neue"/>
                <a:cs typeface="Helvetica Neue"/>
              </a:defRPr>
            </a:lvl1pPr>
          </a:lstStyle>
          <a:p>
            <a:r>
              <a:rPr lang="en-US" sz="1400" u="sng" dirty="0"/>
              <a:t>Left:</a:t>
            </a:r>
            <a:r>
              <a:rPr lang="en-US" sz="1400" dirty="0"/>
              <a:t> Comparison of the prompt current result (black) to the defect density seen by X-ray topography (red).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26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7C6BD7-F674-7944-BFE5-C4260C1C86CD}"/>
              </a:ext>
            </a:extLst>
          </p:cNvPr>
          <p:cNvSpPr txBox="1"/>
          <p:nvPr/>
        </p:nvSpPr>
        <p:spPr>
          <a:xfrm>
            <a:off x="942391" y="6030397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Z = 1500 um 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9073A0FA-E983-0143-9359-2D1A6E5E0298}"/>
              </a:ext>
            </a:extLst>
          </p:cNvPr>
          <p:cNvSpPr txBox="1">
            <a:spLocks/>
          </p:cNvSpPr>
          <p:nvPr/>
        </p:nvSpPr>
        <p:spPr>
          <a:xfrm>
            <a:off x="2916146" y="6498593"/>
            <a:ext cx="4065992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Recent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progress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in CVD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diamond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tint val="75000"/>
                  </a:schemeClr>
                </a:solidFill>
              </a:rPr>
              <a:t>detector</a:t>
            </a:r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 R&amp;D</a:t>
            </a:r>
          </a:p>
        </p:txBody>
      </p:sp>
      <p:sp>
        <p:nvSpPr>
          <p:cNvPr id="12" name="Date Placeholder 8">
            <a:extLst>
              <a:ext uri="{FF2B5EF4-FFF2-40B4-BE49-F238E27FC236}">
                <a16:creationId xmlns:a16="http://schemas.microsoft.com/office/drawing/2014/main" id="{2878EB5D-D06D-1F44-A294-BAC09874AF4F}"/>
              </a:ext>
            </a:extLst>
          </p:cNvPr>
          <p:cNvSpPr txBox="1">
            <a:spLocks/>
          </p:cNvSpPr>
          <p:nvPr/>
        </p:nvSpPr>
        <p:spPr>
          <a:xfrm>
            <a:off x="495300" y="6513833"/>
            <a:ext cx="23114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15 October 2019</a:t>
            </a:r>
            <a:endParaRPr lang="de-DE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0525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79840" y="98582"/>
            <a:ext cx="8915400" cy="627202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9840" y="1346332"/>
            <a:ext cx="9214739" cy="3593968"/>
          </a:xfrm>
        </p:spPr>
        <p:txBody>
          <a:bodyPr>
            <a:noAutofit/>
          </a:bodyPr>
          <a:lstStyle/>
          <a:p>
            <a:pPr marL="517322" indent="-332563" defTabSz="339954">
              <a:spcBef>
                <a:spcPts val="126"/>
              </a:spcBef>
              <a:defRPr sz="1800"/>
            </a:pPr>
            <a:r>
              <a:rPr lang="en-US" sz="2200" dirty="0"/>
              <a:t>Updated radiation hardness of diamond results for 800 MeV and 24 GeV proton up to fluences 2x10</a:t>
            </a:r>
            <a:r>
              <a:rPr lang="en-US" sz="2200" baseline="30000" dirty="0"/>
              <a:t>16</a:t>
            </a:r>
            <a:r>
              <a:rPr lang="en-US" sz="2200" dirty="0"/>
              <a:t> protons/cm</a:t>
            </a:r>
            <a:r>
              <a:rPr lang="en-US" sz="2200" baseline="30000" dirty="0"/>
              <a:t>2</a:t>
            </a:r>
            <a:r>
              <a:rPr lang="en-US" sz="2200" dirty="0"/>
              <a:t> </a:t>
            </a:r>
          </a:p>
          <a:p>
            <a:pPr marL="910719" lvl="7" indent="-191584">
              <a:lnSpc>
                <a:spcPct val="9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90"/>
                </a:solidFill>
                <a:cs typeface="Lucida Sans Unicode" pitchFamily="34" charset="0"/>
              </a:rPr>
              <a:t>Published in   Journal of Physics D: Applied Physics, Volume 52, Number 46 										[DOI: 10.1088/1361-6463/ab37c6]</a:t>
            </a:r>
            <a:br>
              <a:rPr lang="en-US" dirty="0">
                <a:solidFill>
                  <a:srgbClr val="000090"/>
                </a:solidFill>
                <a:cs typeface="Lucida Sans Unicode" pitchFamily="34" charset="0"/>
              </a:rPr>
            </a:br>
            <a:endParaRPr lang="en-US" dirty="0">
              <a:solidFill>
                <a:srgbClr val="000090"/>
              </a:solidFill>
              <a:cs typeface="Lucida Sans Unicode" pitchFamily="34" charset="0"/>
            </a:endParaRPr>
          </a:p>
          <a:p>
            <a:pPr marL="517322" indent="-332563" defTabSz="339954">
              <a:spcBef>
                <a:spcPts val="126"/>
              </a:spcBef>
              <a:defRPr sz="1800"/>
            </a:pPr>
            <a:r>
              <a:rPr lang="en-US" sz="2200" dirty="0"/>
              <a:t>Two 3D pixel detectors with 4000 50-µm x 50-µm cells fabricated</a:t>
            </a:r>
          </a:p>
          <a:p>
            <a:pPr marL="910719" lvl="7" indent="-191584">
              <a:lnSpc>
                <a:spcPct val="9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90"/>
                </a:solidFill>
                <a:cs typeface="Lucida Sans Unicode" pitchFamily="34" charset="0"/>
              </a:rPr>
              <a:t>3x2 cell ganging with CMS chip readout</a:t>
            </a:r>
          </a:p>
          <a:p>
            <a:pPr marL="910719" lvl="7" indent="-191584">
              <a:lnSpc>
                <a:spcPct val="9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90"/>
                </a:solidFill>
                <a:cs typeface="Lucida Sans Unicode" pitchFamily="34" charset="0"/>
              </a:rPr>
              <a:t>5x1 cell ganging with ATLAS chip readout</a:t>
            </a:r>
          </a:p>
          <a:p>
            <a:pPr marL="910719" lvl="7" indent="-191584">
              <a:lnSpc>
                <a:spcPct val="9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90"/>
                </a:solidFill>
                <a:cs typeface="Lucida Sans Unicode" pitchFamily="34" charset="0"/>
              </a:rPr>
              <a:t>Laser drilling of ~2.6</a:t>
            </a:r>
            <a:r>
              <a:rPr lang="el-GR" dirty="0">
                <a:solidFill>
                  <a:srgbClr val="000090"/>
                </a:solidFill>
                <a:cs typeface="Lucida Sans Unicode" pitchFamily="34" charset="0"/>
              </a:rPr>
              <a:t>μ</a:t>
            </a:r>
            <a:r>
              <a:rPr lang="en-US" dirty="0">
                <a:solidFill>
                  <a:srgbClr val="000090"/>
                </a:solidFill>
                <a:cs typeface="Lucida Sans Unicode" pitchFamily="34" charset="0"/>
              </a:rPr>
              <a:t>m diameter columns with ~99.7% efficiency</a:t>
            </a:r>
          </a:p>
          <a:p>
            <a:pPr marL="910719" lvl="7" indent="-191584">
              <a:lnSpc>
                <a:spcPct val="9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90"/>
                </a:solidFill>
                <a:cs typeface="Lucida Sans Unicode" pitchFamily="34" charset="0"/>
              </a:rPr>
              <a:t>Hit detection efficiency &gt;99% achieved even for high (3700 electrons) thresholds</a:t>
            </a:r>
          </a:p>
          <a:p>
            <a:pPr marL="453519" lvl="6" indent="-191584">
              <a:lnSpc>
                <a:spcPct val="9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r>
              <a:rPr lang="en-US" dirty="0"/>
              <a:t>2-photon edge-TCT is proving to be a useful to further the understanding of charge carrier transport in diamond</a:t>
            </a:r>
          </a:p>
          <a:p>
            <a:pPr marL="261935" lvl="6" indent="0">
              <a:lnSpc>
                <a:spcPct val="90000"/>
              </a:lnSpc>
              <a:spcBef>
                <a:spcPts val="1000"/>
              </a:spcBef>
              <a:buSzPct val="110000"/>
              <a:buNone/>
              <a:defRPr/>
            </a:pPr>
            <a:endParaRPr lang="en-US" dirty="0">
              <a:solidFill>
                <a:srgbClr val="000090"/>
              </a:solidFill>
              <a:cs typeface="Lucida Sans Unicode" pitchFamily="34" charset="0"/>
            </a:endParaRPr>
          </a:p>
          <a:p>
            <a:pPr marL="917372" lvl="1" indent="-332563" defTabSz="339954">
              <a:spcBef>
                <a:spcPts val="126"/>
              </a:spcBef>
              <a:defRPr sz="1800"/>
            </a:pPr>
            <a:endParaRPr lang="en-US" dirty="0"/>
          </a:p>
          <a:p>
            <a:pPr marL="184759" indent="0" defTabSz="339954">
              <a:spcBef>
                <a:spcPts val="1326"/>
              </a:spcBef>
              <a:buNone/>
              <a:defRPr sz="1800"/>
            </a:pPr>
            <a:endParaRPr lang="en-US" sz="1800" dirty="0"/>
          </a:p>
          <a:p>
            <a:pPr marL="517322" indent="-332563" defTabSz="339954">
              <a:spcBef>
                <a:spcPts val="1326"/>
              </a:spcBef>
              <a:defRPr sz="1800"/>
            </a:pPr>
            <a:endParaRPr lang="en-US" sz="2400" dirty="0"/>
          </a:p>
          <a:p>
            <a:pPr marL="184759" indent="0" defTabSz="339954">
              <a:spcBef>
                <a:spcPts val="1326"/>
              </a:spcBef>
              <a:buNone/>
              <a:defRPr sz="1800"/>
            </a:pPr>
            <a:endParaRPr lang="en-US" sz="2400" dirty="0"/>
          </a:p>
          <a:p>
            <a:pPr marL="517322" indent="-332563" defTabSz="339954">
              <a:spcBef>
                <a:spcPts val="1326"/>
              </a:spcBef>
              <a:defRPr sz="1800"/>
            </a:pPr>
            <a:endParaRPr lang="en-US" sz="24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October 2019</a:t>
            </a:r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</p:spTree>
    <p:extLst>
      <p:ext uri="{BB962C8B-B14F-4D97-AF65-F5344CB8AC3E}">
        <p14:creationId xmlns:p14="http://schemas.microsoft.com/office/powerpoint/2010/main" val="3864065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79840" y="98582"/>
            <a:ext cx="8915400" cy="627202"/>
          </a:xfrm>
        </p:spPr>
        <p:txBody>
          <a:bodyPr>
            <a:normAutofit fontScale="90000"/>
          </a:bodyPr>
          <a:lstStyle/>
          <a:p>
            <a:r>
              <a:rPr lang="en-US"/>
              <a:t>Future Plans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7" name="Shape 361"/>
          <p:cNvSpPr txBox="1">
            <a:spLocks/>
          </p:cNvSpPr>
          <p:nvPr/>
        </p:nvSpPr>
        <p:spPr>
          <a:xfrm>
            <a:off x="331816" y="1028757"/>
            <a:ext cx="9234652" cy="511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2805" indent="-374660" defTabSz="382986">
              <a:spcBef>
                <a:spcPts val="1547"/>
              </a:spcBef>
              <a:defRPr sz="1800"/>
            </a:pPr>
            <a:r>
              <a:rPr lang="en-US" sz="2200" dirty="0"/>
              <a:t>Irradiate and assess performance of 3D detectors after fluences 10</a:t>
            </a:r>
            <a:r>
              <a:rPr lang="en-US" sz="2200" baseline="30000" dirty="0"/>
              <a:t>15</a:t>
            </a:r>
            <a:r>
              <a:rPr lang="en-US" sz="2200" dirty="0"/>
              <a:t> and 10</a:t>
            </a:r>
            <a:r>
              <a:rPr lang="en-US" sz="2200" baseline="30000" dirty="0"/>
              <a:t>16</a:t>
            </a:r>
            <a:r>
              <a:rPr lang="en-US" sz="2200" dirty="0"/>
              <a:t> particles/cm</a:t>
            </a:r>
            <a:r>
              <a:rPr lang="en-US" sz="2200" baseline="30000" dirty="0"/>
              <a:t>2</a:t>
            </a:r>
            <a:r>
              <a:rPr lang="en-US" sz="2200" dirty="0"/>
              <a:t> </a:t>
            </a:r>
          </a:p>
          <a:p>
            <a:pPr marL="582805" indent="-374660" defTabSz="382986">
              <a:spcBef>
                <a:spcPts val="1547"/>
              </a:spcBef>
              <a:defRPr sz="1800"/>
            </a:pPr>
            <a:r>
              <a:rPr lang="en-US" sz="2200" dirty="0"/>
              <a:t>Fabricate 25 </a:t>
            </a:r>
            <a:r>
              <a:rPr lang="el-GR" sz="2200" dirty="0"/>
              <a:t>μ</a:t>
            </a:r>
            <a:r>
              <a:rPr lang="en-US" sz="2200" dirty="0"/>
              <a:t>m x 25 </a:t>
            </a:r>
            <a:r>
              <a:rPr lang="el-GR" sz="2200" dirty="0"/>
              <a:t>μ</a:t>
            </a:r>
            <a:r>
              <a:rPr lang="en-US" sz="2200" dirty="0"/>
              <a:t>m 3D cells</a:t>
            </a:r>
          </a:p>
          <a:p>
            <a:pPr marL="582805" indent="-374660" defTabSz="382986">
              <a:spcBef>
                <a:spcPts val="1547"/>
              </a:spcBef>
              <a:defRPr sz="1800"/>
            </a:pPr>
            <a:r>
              <a:rPr lang="en-US" sz="2200" dirty="0"/>
              <a:t>Scale up 3D column production using lasers</a:t>
            </a:r>
          </a:p>
          <a:p>
            <a:pPr marL="582805" indent="-374660" defTabSz="382986">
              <a:spcBef>
                <a:spcPts val="1547"/>
              </a:spcBef>
              <a:defRPr sz="1800"/>
            </a:pPr>
            <a:r>
              <a:rPr lang="en-US" sz="2200" dirty="0"/>
              <a:t>Develop column etch process compatible with semiconductor industry</a:t>
            </a:r>
          </a:p>
          <a:p>
            <a:pPr marL="582805" indent="-374660" defTabSz="382986">
              <a:spcBef>
                <a:spcPts val="1547"/>
              </a:spcBef>
              <a:defRPr sz="1800"/>
            </a:pPr>
            <a:r>
              <a:rPr lang="en-US" sz="2200" dirty="0"/>
              <a:t>Edge-TCT of irradiated diamonds</a:t>
            </a:r>
          </a:p>
          <a:p>
            <a:pPr marL="208145" indent="0" defTabSz="382986">
              <a:spcBef>
                <a:spcPts val="1547"/>
              </a:spcBef>
              <a:buNone/>
              <a:defRPr sz="1800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992237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1210" y="2920008"/>
            <a:ext cx="9906000" cy="101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2575" bIns="0"/>
          <a:lstStyle/>
          <a:p>
            <a:pPr marL="42097" algn="ctr"/>
            <a:r>
              <a:rPr lang="en-US" sz="7000">
                <a:solidFill>
                  <a:srgbClr val="9A00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Backup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</p:spTree>
    <p:extLst>
      <p:ext uri="{BB962C8B-B14F-4D97-AF65-F5344CB8AC3E}">
        <p14:creationId xmlns:p14="http://schemas.microsoft.com/office/powerpoint/2010/main" val="2999004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9" name="Shape 154"/>
          <p:cNvSpPr txBox="1">
            <a:spLocks/>
          </p:cNvSpPr>
          <p:nvPr/>
        </p:nvSpPr>
        <p:spPr>
          <a:xfrm>
            <a:off x="479840" y="1294195"/>
            <a:ext cx="8915400" cy="5127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3160" indent="-362032" defTabSz="370077">
              <a:spcBef>
                <a:spcPts val="1473"/>
              </a:spcBef>
              <a:defRPr sz="1800"/>
            </a:pPr>
            <a:r>
              <a:rPr lang="en-US" sz="2700" dirty="0"/>
              <a:t>Diamond as a radiation detector</a:t>
            </a:r>
          </a:p>
          <a:p>
            <a:pPr marL="563160" indent="-362032" defTabSz="370077">
              <a:spcBef>
                <a:spcPts val="1473"/>
              </a:spcBef>
              <a:defRPr sz="1800"/>
            </a:pPr>
            <a:r>
              <a:rPr lang="en-US" sz="2700" dirty="0"/>
              <a:t>Summary of RD42 radiation tolerance results</a:t>
            </a:r>
          </a:p>
          <a:p>
            <a:pPr marL="563160" indent="-362032" defTabSz="370077">
              <a:spcBef>
                <a:spcPts val="1473"/>
              </a:spcBef>
              <a:defRPr sz="1800"/>
            </a:pPr>
            <a:r>
              <a:rPr lang="en-US" sz="2700" dirty="0"/>
              <a:t>3D pixel detectors</a:t>
            </a:r>
          </a:p>
          <a:p>
            <a:pPr marL="844740" lvl="1" indent="-362032" defTabSz="370077">
              <a:spcBef>
                <a:spcPts val="1473"/>
              </a:spcBef>
              <a:defRPr sz="1800">
                <a:solidFill>
                  <a:srgbClr val="000000"/>
                </a:solidFill>
              </a:defRPr>
            </a:pPr>
            <a:r>
              <a:rPr lang="en-US" sz="2300" dirty="0">
                <a:solidFill>
                  <a:srgbClr val="000000"/>
                </a:solidFill>
              </a:rPr>
              <a:t>Concept and motivation</a:t>
            </a:r>
            <a:endParaRPr lang="en-US" sz="1700" dirty="0">
              <a:solidFill>
                <a:srgbClr val="000000"/>
              </a:solidFill>
            </a:endParaRPr>
          </a:p>
          <a:p>
            <a:pPr marL="844740" lvl="1" indent="-362032" defTabSz="370077">
              <a:spcBef>
                <a:spcPts val="1473"/>
              </a:spcBef>
              <a:defRPr sz="1800">
                <a:solidFill>
                  <a:srgbClr val="000000"/>
                </a:solidFill>
              </a:defRPr>
            </a:pPr>
            <a:r>
              <a:rPr lang="en-US" sz="2300" dirty="0">
                <a:solidFill>
                  <a:srgbClr val="000000"/>
                </a:solidFill>
              </a:rPr>
              <a:t>Results</a:t>
            </a:r>
          </a:p>
          <a:p>
            <a:pPr marL="563160" indent="-362032" defTabSz="370077">
              <a:spcBef>
                <a:spcPts val="1473"/>
              </a:spcBef>
              <a:defRPr sz="1800"/>
            </a:pPr>
            <a:r>
              <a:rPr lang="en-US" sz="2700" dirty="0"/>
              <a:t>Results on 3D mapping of charge transport </a:t>
            </a:r>
            <a:br>
              <a:rPr lang="en-US" sz="2700" dirty="0"/>
            </a:br>
            <a:r>
              <a:rPr lang="en-US" sz="2700" dirty="0"/>
              <a:t>with two photon absorption edge TCT</a:t>
            </a:r>
          </a:p>
          <a:p>
            <a:pPr marL="563160" indent="-362032" defTabSz="370077">
              <a:spcBef>
                <a:spcPts val="1473"/>
              </a:spcBef>
              <a:defRPr sz="1800"/>
            </a:pPr>
            <a:r>
              <a:rPr lang="en-US" sz="2700" dirty="0"/>
              <a:t>Conclusions and outlook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06B9D6-9892-194F-8835-F4BA7C3F5C91}"/>
              </a:ext>
            </a:extLst>
          </p:cNvPr>
          <p:cNvSpPr txBox="1"/>
          <p:nvPr/>
        </p:nvSpPr>
        <p:spPr>
          <a:xfrm>
            <a:off x="7525171" y="1828799"/>
            <a:ext cx="238082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J. Phys. D: Appl. Phys. 52 465103 (2019) </a:t>
            </a:r>
            <a:r>
              <a:rPr lang="en-US" b="1" dirty="0"/>
              <a:t>NEW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22C457-2879-A84E-B4B5-6CB7453F6787}"/>
              </a:ext>
            </a:extLst>
          </p:cNvPr>
          <p:cNvSpPr txBox="1"/>
          <p:nvPr/>
        </p:nvSpPr>
        <p:spPr>
          <a:xfrm>
            <a:off x="7501106" y="4330801"/>
            <a:ext cx="238082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Appl. Phys. Lett. 114, </a:t>
            </a:r>
          </a:p>
          <a:p>
            <a:r>
              <a:rPr lang="en-US" dirty="0"/>
              <a:t>203504 (2019) </a:t>
            </a:r>
            <a:r>
              <a:rPr lang="en-US" b="1" dirty="0"/>
              <a:t>NEW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BC2D0B-AC31-3845-9D45-B1C7DAEEDD47}"/>
              </a:ext>
            </a:extLst>
          </p:cNvPr>
          <p:cNvSpPr txBox="1"/>
          <p:nvPr/>
        </p:nvSpPr>
        <p:spPr>
          <a:xfrm>
            <a:off x="7473033" y="3052008"/>
            <a:ext cx="2380829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Nucl</a:t>
            </a:r>
            <a:r>
              <a:rPr lang="en-US" dirty="0"/>
              <a:t>. </a:t>
            </a:r>
            <a:r>
              <a:rPr lang="en-US" dirty="0" err="1"/>
              <a:t>Instrum</a:t>
            </a:r>
            <a:r>
              <a:rPr lang="en-US" dirty="0"/>
              <a:t>. Meth. A, 786, 97-104, (2015)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6ADFA7-EFA6-BB46-AD4E-11A649D3E2E7}"/>
              </a:ext>
            </a:extLst>
          </p:cNvPr>
          <p:cNvSpPr/>
          <p:nvPr/>
        </p:nvSpPr>
        <p:spPr>
          <a:xfrm>
            <a:off x="3747647" y="5875586"/>
            <a:ext cx="6106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>
                <a:hlinkClick r:id="rId3"/>
              </a:rPr>
              <a:t>http://rd42.web.cern.ch/rd42/</a:t>
            </a:r>
            <a:r>
              <a:rPr lang="de-CH" dirty="0" err="1">
                <a:hlinkClick r:id="rId3"/>
              </a:rPr>
              <a:t>publications</a:t>
            </a:r>
            <a:r>
              <a:rPr lang="de-CH" dirty="0">
                <a:hlinkClick r:id="rId3"/>
              </a:rPr>
              <a:t>/</a:t>
            </a:r>
            <a:r>
              <a:rPr lang="de-CH" dirty="0" err="1">
                <a:hlinkClick r:id="rId3"/>
              </a:rPr>
              <a:t>publications.html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651382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5">
            <a:extLst>
              <a:ext uri="{FF2B5EF4-FFF2-40B4-BE49-F238E27FC236}">
                <a16:creationId xmlns:a16="http://schemas.microsoft.com/office/drawing/2014/main" id="{B7EF4902-236C-2748-97D1-9B95AD442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15 October 2019</a:t>
            </a:r>
            <a:endParaRPr lang="en-US" altLang="en-US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69A5B08B-E4C7-2149-8E58-29CA78F1A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Recent progress in CVD diamond detector R&amp;D</a:t>
            </a:r>
            <a:endParaRPr lang="en-US" altLang="en-US" dirty="0"/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A1B0F15D-962C-434B-8F66-B8A87862D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E714-797E-8140-9083-EC4434D21AFC}" type="slidenum">
              <a:rPr lang="en-US" altLang="en-US"/>
              <a:pPr/>
              <a:t>30</a:t>
            </a:fld>
            <a:r>
              <a:rPr lang="en-US" altLang="en-US"/>
              <a:t>/56</a:t>
            </a:r>
          </a:p>
        </p:txBody>
      </p:sp>
      <p:sp>
        <p:nvSpPr>
          <p:cNvPr id="723970" name="Rectangle 2">
            <a:extLst>
              <a:ext uri="{FF2B5EF4-FFF2-40B4-BE49-F238E27FC236}">
                <a16:creationId xmlns:a16="http://schemas.microsoft.com/office/drawing/2014/main" id="{09118717-55D5-BD41-A1B8-9F7231A975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CVD: Chemical Vapor Deposition</a:t>
            </a:r>
          </a:p>
        </p:txBody>
      </p:sp>
      <p:pic>
        <p:nvPicPr>
          <p:cNvPr id="723971" name="Picture 3" descr="tPhaseDiagram">
            <a:extLst>
              <a:ext uri="{FF2B5EF4-FFF2-40B4-BE49-F238E27FC236}">
                <a16:creationId xmlns:a16="http://schemas.microsoft.com/office/drawing/2014/main" id="{80FBC859-B8D7-8A4D-9125-37AEF389DDF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295400"/>
            <a:ext cx="3651250" cy="4724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23972" name="Picture 4" descr="graphite_lattice">
            <a:extLst>
              <a:ext uri="{FF2B5EF4-FFF2-40B4-BE49-F238E27FC236}">
                <a16:creationId xmlns:a16="http://schemas.microsoft.com/office/drawing/2014/main" id="{BE4E5D1E-084D-954D-8193-C27A594B3DFD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990600"/>
            <a:ext cx="1766888" cy="2286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3973" name="Text Box 5">
            <a:extLst>
              <a:ext uri="{FF2B5EF4-FFF2-40B4-BE49-F238E27FC236}">
                <a16:creationId xmlns:a16="http://schemas.microsoft.com/office/drawing/2014/main" id="{8DC64D80-5EBE-1F43-A7F2-2560FBF63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309938"/>
            <a:ext cx="3947812" cy="357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</a:pPr>
            <a:r>
              <a:rPr lang="en-US" altLang="en-US" sz="1600" dirty="0">
                <a:cs typeface="Arial" panose="020B0604020202020204" pitchFamily="34" charset="0"/>
              </a:rPr>
              <a:t>At 298 K and 1 </a:t>
            </a:r>
            <a:r>
              <a:rPr lang="en-US" altLang="en-US" sz="1600" dirty="0" err="1">
                <a:cs typeface="Arial" panose="020B0604020202020204" pitchFamily="34" charset="0"/>
              </a:rPr>
              <a:t>atm</a:t>
            </a:r>
            <a:r>
              <a:rPr lang="en-US" altLang="en-US" sz="1600" dirty="0">
                <a:cs typeface="Arial" panose="020B0604020202020204" pitchFamily="34" charset="0"/>
              </a:rPr>
              <a:t> pressure graphite</a:t>
            </a:r>
          </a:p>
          <a:p>
            <a:pPr eaLnBrk="1" hangingPunct="1"/>
            <a:r>
              <a:rPr lang="en-US" altLang="en-US" sz="1600" dirty="0">
                <a:cs typeface="Arial" panose="020B0604020202020204" pitchFamily="34" charset="0"/>
              </a:rPr>
              <a:t>  configuration is stable and diamond </a:t>
            </a:r>
            <a:br>
              <a:rPr lang="en-US" altLang="en-US" sz="1600" dirty="0">
                <a:cs typeface="Arial" panose="020B0604020202020204" pitchFamily="34" charset="0"/>
              </a:rPr>
            </a:br>
            <a:r>
              <a:rPr lang="en-US" altLang="en-US" sz="1600" dirty="0">
                <a:cs typeface="Arial" panose="020B0604020202020204" pitchFamily="34" charset="0"/>
              </a:rPr>
              <a:t>  configuration is meta-stable:</a:t>
            </a:r>
          </a:p>
          <a:p>
            <a:pPr eaLnBrk="1" hangingPunct="1"/>
            <a:r>
              <a:rPr lang="en-US" altLang="en-US" dirty="0">
                <a:cs typeface="Arial" panose="020B0604020202020204" pitchFamily="34" charset="0"/>
              </a:rPr>
              <a:t>	</a:t>
            </a:r>
            <a:r>
              <a:rPr lang="en-US" altLang="en-US" sz="1400" dirty="0">
                <a:cs typeface="Arial" panose="020B0604020202020204" pitchFamily="34" charset="0"/>
              </a:rPr>
              <a:t>need 0.03 eV/atom but large </a:t>
            </a:r>
            <a:br>
              <a:rPr lang="en-US" altLang="en-US" sz="1400" dirty="0">
                <a:cs typeface="Arial" panose="020B0604020202020204" pitchFamily="34" charset="0"/>
              </a:rPr>
            </a:br>
            <a:r>
              <a:rPr lang="en-US" altLang="en-US" sz="1400" dirty="0">
                <a:cs typeface="Arial" panose="020B0604020202020204" pitchFamily="34" charset="0"/>
              </a:rPr>
              <a:t>  	activation energy barrier</a:t>
            </a:r>
          </a:p>
          <a:p>
            <a:pPr eaLnBrk="1" hangingPunct="1">
              <a:buFontTx/>
              <a:buChar char="•"/>
            </a:pPr>
            <a:r>
              <a:rPr lang="en-US" altLang="en-US" dirty="0">
                <a:cs typeface="Arial" panose="020B0604020202020204" pitchFamily="34" charset="0"/>
              </a:rPr>
              <a:t> </a:t>
            </a:r>
            <a:r>
              <a:rPr lang="en-US" altLang="en-US" sz="1600" dirty="0">
                <a:cs typeface="Arial" panose="020B0604020202020204" pitchFamily="34" charset="0"/>
              </a:rPr>
              <a:t>CVD: C-H bond less tight than H-H bond.</a:t>
            </a:r>
            <a:br>
              <a:rPr lang="en-US" altLang="en-US" sz="1600" dirty="0">
                <a:cs typeface="Arial" panose="020B0604020202020204" pitchFamily="34" charset="0"/>
              </a:rPr>
            </a:br>
            <a:r>
              <a:rPr lang="en-US" altLang="en-US" sz="1600" dirty="0">
                <a:cs typeface="Arial" panose="020B0604020202020204" pitchFamily="34" charset="0"/>
              </a:rPr>
              <a:t>  atomic hydrogen and radicals edge away </a:t>
            </a:r>
            <a:br>
              <a:rPr lang="en-US" altLang="en-US" sz="1600" dirty="0">
                <a:cs typeface="Arial" panose="020B0604020202020204" pitchFamily="34" charset="0"/>
              </a:rPr>
            </a:br>
            <a:r>
              <a:rPr lang="en-US" altLang="en-US" sz="1600" dirty="0">
                <a:cs typeface="Arial" panose="020B0604020202020204" pitchFamily="34" charset="0"/>
              </a:rPr>
              <a:t>  C-H layer on surface: exothermic process. </a:t>
            </a:r>
          </a:p>
          <a:p>
            <a:pPr eaLnBrk="1" hangingPunct="1">
              <a:buFontTx/>
              <a:buChar char="•"/>
            </a:pPr>
            <a:r>
              <a:rPr lang="en-US" altLang="en-US" sz="1600" dirty="0">
                <a:cs typeface="Arial" panose="020B0604020202020204" pitchFamily="34" charset="0"/>
              </a:rPr>
              <a:t> sp</a:t>
            </a:r>
            <a:r>
              <a:rPr lang="en-US" altLang="en-US" sz="1600" baseline="30000" dirty="0">
                <a:cs typeface="Arial" panose="020B0604020202020204" pitchFamily="34" charset="0"/>
              </a:rPr>
              <a:t>3</a:t>
            </a:r>
            <a:r>
              <a:rPr lang="en-US" altLang="en-US" sz="1600" dirty="0">
                <a:cs typeface="Arial" panose="020B0604020202020204" pitchFamily="34" charset="0"/>
              </a:rPr>
              <a:t>-bonds are more energetically favorable </a:t>
            </a:r>
            <a:br>
              <a:rPr lang="en-US" altLang="en-US" sz="1600" dirty="0">
                <a:cs typeface="Arial" panose="020B0604020202020204" pitchFamily="34" charset="0"/>
              </a:rPr>
            </a:br>
            <a:r>
              <a:rPr lang="en-US" altLang="en-US" sz="1600" dirty="0">
                <a:cs typeface="Arial" panose="020B0604020202020204" pitchFamily="34" charset="0"/>
              </a:rPr>
              <a:t>  than sp</a:t>
            </a:r>
            <a:r>
              <a:rPr lang="en-US" altLang="en-US" sz="1600" baseline="30000" dirty="0">
                <a:cs typeface="Arial" panose="020B0604020202020204" pitchFamily="34" charset="0"/>
              </a:rPr>
              <a:t>2</a:t>
            </a:r>
            <a:r>
              <a:rPr lang="en-US" altLang="en-US" sz="1600" dirty="0">
                <a:cs typeface="Arial" panose="020B0604020202020204" pitchFamily="34" charset="0"/>
              </a:rPr>
              <a:t>-bonds. </a:t>
            </a:r>
          </a:p>
          <a:p>
            <a:pPr eaLnBrk="1" hangingPunct="1"/>
            <a:r>
              <a:rPr lang="en-US" altLang="en-US" sz="1600" dirty="0">
                <a:cs typeface="Arial" panose="020B0604020202020204" pitchFamily="34" charset="0"/>
              </a:rPr>
              <a:t>=&gt; Vacant surface site will prefer diamond </a:t>
            </a:r>
            <a:br>
              <a:rPr lang="en-US" altLang="en-US" sz="1600" dirty="0">
                <a:cs typeface="Arial" panose="020B0604020202020204" pitchFamily="34" charset="0"/>
              </a:rPr>
            </a:br>
            <a:r>
              <a:rPr lang="en-US" altLang="en-US" sz="1600" dirty="0">
                <a:cs typeface="Arial" panose="020B0604020202020204" pitchFamily="34" charset="0"/>
              </a:rPr>
              <a:t>   lattice over graphite lattice</a:t>
            </a:r>
          </a:p>
          <a:p>
            <a:pPr lvl="1" eaLnBrk="1" hangingPunct="1"/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endParaRPr lang="en-US" altLang="en-US" sz="1600" dirty="0">
              <a:cs typeface="Arial" panose="020B0604020202020204" pitchFamily="34" charset="0"/>
            </a:endParaRPr>
          </a:p>
        </p:txBody>
      </p:sp>
      <p:pic>
        <p:nvPicPr>
          <p:cNvPr id="723974" name="Picture 6" descr="diamond_cell_ashcroft">
            <a:extLst>
              <a:ext uri="{FF2B5EF4-FFF2-40B4-BE49-F238E27FC236}">
                <a16:creationId xmlns:a16="http://schemas.microsoft.com/office/drawing/2014/main" id="{1ED3F8E0-E6D7-6542-B210-E0E8245A9123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4200" y="762000"/>
            <a:ext cx="2300288" cy="2254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3975" name="Text Box 7">
            <a:extLst>
              <a:ext uri="{FF2B5EF4-FFF2-40B4-BE49-F238E27FC236}">
                <a16:creationId xmlns:a16="http://schemas.microsoft.com/office/drawing/2014/main" id="{2493E6A2-94B2-A240-A38A-D0A0AF29BE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879476"/>
            <a:ext cx="2228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latin typeface="Comic Sans MS" panose="030F0902030302020204" pitchFamily="66" charset="0"/>
                <a:cs typeface="Arial" panose="020B0604020202020204" pitchFamily="34" charset="0"/>
              </a:rPr>
              <a:t>C=1s</a:t>
            </a:r>
            <a:r>
              <a:rPr lang="en-US" altLang="en-US" baseline="30000">
                <a:latin typeface="Comic Sans MS" panose="030F0902030302020204" pitchFamily="66" charset="0"/>
                <a:cs typeface="Arial" panose="020B0604020202020204" pitchFamily="34" charset="0"/>
              </a:rPr>
              <a:t>2</a:t>
            </a:r>
            <a:r>
              <a:rPr lang="en-US" altLang="en-US">
                <a:latin typeface="Comic Sans MS" panose="030F0902030302020204" pitchFamily="66" charset="0"/>
                <a:cs typeface="Arial" panose="020B0604020202020204" pitchFamily="34" charset="0"/>
              </a:rPr>
              <a:t>2s</a:t>
            </a:r>
            <a:r>
              <a:rPr lang="en-US" altLang="en-US" baseline="30000">
                <a:latin typeface="Comic Sans MS" panose="030F0902030302020204" pitchFamily="66" charset="0"/>
                <a:cs typeface="Arial" panose="020B0604020202020204" pitchFamily="34" charset="0"/>
              </a:rPr>
              <a:t>2</a:t>
            </a:r>
            <a:r>
              <a:rPr lang="en-US" altLang="en-US">
                <a:latin typeface="Comic Sans MS" panose="030F0902030302020204" pitchFamily="66" charset="0"/>
                <a:cs typeface="Arial" panose="020B0604020202020204" pitchFamily="34" charset="0"/>
              </a:rPr>
              <a:t>2p</a:t>
            </a:r>
            <a:r>
              <a:rPr lang="en-US" altLang="en-US" baseline="30000">
                <a:latin typeface="Comic Sans MS" panose="030F0902030302020204" pitchFamily="66" charset="0"/>
                <a:cs typeface="Arial" panose="020B0604020202020204" pitchFamily="34" charset="0"/>
              </a:rPr>
              <a:t>2                 </a:t>
            </a:r>
          </a:p>
        </p:txBody>
      </p:sp>
      <p:sp>
        <p:nvSpPr>
          <p:cNvPr id="723976" name="Text Box 8">
            <a:extLst>
              <a:ext uri="{FF2B5EF4-FFF2-40B4-BE49-F238E27FC236}">
                <a16:creationId xmlns:a16="http://schemas.microsoft.com/office/drawing/2014/main" id="{31CC783A-46DF-9C41-9C9F-90CAD0667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914401"/>
            <a:ext cx="2203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latin typeface="Comic Sans MS" panose="030F0902030302020204" pitchFamily="66" charset="0"/>
                <a:cs typeface="Arial" panose="020B0604020202020204" pitchFamily="34" charset="0"/>
              </a:rPr>
              <a:t>C=1s</a:t>
            </a:r>
            <a:r>
              <a:rPr lang="en-US" altLang="en-US" baseline="30000">
                <a:latin typeface="Comic Sans MS" panose="030F0902030302020204" pitchFamily="66" charset="0"/>
                <a:cs typeface="Arial" panose="020B0604020202020204" pitchFamily="34" charset="0"/>
              </a:rPr>
              <a:t>2</a:t>
            </a:r>
            <a:r>
              <a:rPr lang="en-US" altLang="en-US">
                <a:latin typeface="Comic Sans MS" panose="030F0902030302020204" pitchFamily="66" charset="0"/>
                <a:cs typeface="Arial" panose="020B0604020202020204" pitchFamily="34" charset="0"/>
              </a:rPr>
              <a:t>2s</a:t>
            </a:r>
            <a:r>
              <a:rPr lang="en-US" altLang="en-US" baseline="30000">
                <a:latin typeface="Comic Sans MS" panose="030F0902030302020204" pitchFamily="66" charset="0"/>
                <a:cs typeface="Arial" panose="020B0604020202020204" pitchFamily="34" charset="0"/>
              </a:rPr>
              <a:t>1</a:t>
            </a:r>
            <a:r>
              <a:rPr lang="en-US" altLang="en-US">
                <a:latin typeface="Comic Sans MS" panose="030F0902030302020204" pitchFamily="66" charset="0"/>
                <a:cs typeface="Arial" panose="020B0604020202020204" pitchFamily="34" charset="0"/>
              </a:rPr>
              <a:t>2p</a:t>
            </a:r>
            <a:r>
              <a:rPr lang="en-US" altLang="en-US" baseline="30000">
                <a:latin typeface="Comic Sans MS" panose="030F0902030302020204" pitchFamily="66" charset="0"/>
                <a:cs typeface="Arial" panose="020B0604020202020204" pitchFamily="34" charset="0"/>
              </a:rPr>
              <a:t>3                 </a:t>
            </a:r>
          </a:p>
        </p:txBody>
      </p:sp>
      <p:sp>
        <p:nvSpPr>
          <p:cNvPr id="723977" name="Rectangle 9">
            <a:extLst>
              <a:ext uri="{FF2B5EF4-FFF2-40B4-BE49-F238E27FC236}">
                <a16:creationId xmlns:a16="http://schemas.microsoft.com/office/drawing/2014/main" id="{59CB7B79-F545-3545-8B31-7A9C1D41F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1" y="833439"/>
            <a:ext cx="32525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600">
                <a:cs typeface="Arial" panose="020B0604020202020204" pitchFamily="34" charset="0"/>
              </a:rPr>
              <a:t>High Pressure High Temperature </a:t>
            </a:r>
            <a:br>
              <a:rPr lang="en-US" altLang="en-US" sz="1600">
                <a:cs typeface="Arial" panose="020B0604020202020204" pitchFamily="34" charset="0"/>
              </a:rPr>
            </a:br>
            <a:r>
              <a:rPr lang="en-US" altLang="en-US" sz="1600">
                <a:cs typeface="Arial" panose="020B0604020202020204" pitchFamily="34" charset="0"/>
              </a:rPr>
              <a:t>(HPHT) Process causes high impurity </a:t>
            </a:r>
            <a:br>
              <a:rPr lang="en-US" altLang="en-US" sz="1600">
                <a:cs typeface="Arial" panose="020B0604020202020204" pitchFamily="34" charset="0"/>
              </a:rPr>
            </a:br>
            <a:r>
              <a:rPr lang="en-US" altLang="en-US" sz="1600">
                <a:cs typeface="Arial" panose="020B0604020202020204" pitchFamily="34" charset="0"/>
              </a:rPr>
              <a:t>   concentration </a:t>
            </a:r>
          </a:p>
        </p:txBody>
      </p:sp>
      <p:sp>
        <p:nvSpPr>
          <p:cNvPr id="723978" name="Oval 10">
            <a:extLst>
              <a:ext uri="{FF2B5EF4-FFF2-40B4-BE49-F238E27FC236}">
                <a16:creationId xmlns:a16="http://schemas.microsoft.com/office/drawing/2014/main" id="{BC124F07-3020-B94D-B3E3-D0A2329B3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514600"/>
            <a:ext cx="914400" cy="609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23979" name="Oval 11">
            <a:extLst>
              <a:ext uri="{FF2B5EF4-FFF2-40B4-BE49-F238E27FC236}">
                <a16:creationId xmlns:a16="http://schemas.microsoft.com/office/drawing/2014/main" id="{49435ABF-C40C-0B4A-8A3D-E34700151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029200"/>
            <a:ext cx="914400" cy="609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23980" name="Text Box 12">
            <a:extLst>
              <a:ext uri="{FF2B5EF4-FFF2-40B4-BE49-F238E27FC236}">
                <a16:creationId xmlns:a16="http://schemas.microsoft.com/office/drawing/2014/main" id="{05A01D8F-6615-7D4A-8527-66706E953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9726" y="3214688"/>
            <a:ext cx="811213" cy="3667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chemeClr val="accent2"/>
                </a:solidFill>
                <a:latin typeface="Comic Sans MS" panose="030F0902030302020204" pitchFamily="66" charset="0"/>
                <a:cs typeface="Arial" panose="020B0604020202020204" pitchFamily="34" charset="0"/>
              </a:rPr>
              <a:t>HPHT</a:t>
            </a:r>
          </a:p>
        </p:txBody>
      </p:sp>
      <p:sp>
        <p:nvSpPr>
          <p:cNvPr id="723981" name="Text Box 13">
            <a:extLst>
              <a:ext uri="{FF2B5EF4-FFF2-40B4-BE49-F238E27FC236}">
                <a16:creationId xmlns:a16="http://schemas.microsoft.com/office/drawing/2014/main" id="{B37A9970-6A3D-DB44-AA06-83C69D32C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724401"/>
            <a:ext cx="636588" cy="3667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chemeClr val="accent2"/>
                </a:solidFill>
                <a:latin typeface="Comic Sans MS" panose="030F0902030302020204" pitchFamily="66" charset="0"/>
                <a:cs typeface="Arial" panose="020B0604020202020204" pitchFamily="34" charset="0"/>
              </a:rPr>
              <a:t>CVD</a:t>
            </a:r>
          </a:p>
        </p:txBody>
      </p:sp>
    </p:spTree>
    <p:extLst>
      <p:ext uri="{BB962C8B-B14F-4D97-AF65-F5344CB8AC3E}">
        <p14:creationId xmlns:p14="http://schemas.microsoft.com/office/powerpoint/2010/main" val="26446313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Date Placeholder 3">
            <a:extLst>
              <a:ext uri="{FF2B5EF4-FFF2-40B4-BE49-F238E27FC236}">
                <a16:creationId xmlns:a16="http://schemas.microsoft.com/office/drawing/2014/main" id="{CF77B7D5-AF43-A94F-AC94-3817D3B09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15 October 2019</a:t>
            </a:r>
            <a:endParaRPr lang="en-US" altLang="en-US" dirty="0"/>
          </a:p>
        </p:txBody>
      </p:sp>
      <p:sp>
        <p:nvSpPr>
          <p:cNvPr id="155" name="Footer Placeholder 4">
            <a:extLst>
              <a:ext uri="{FF2B5EF4-FFF2-40B4-BE49-F238E27FC236}">
                <a16:creationId xmlns:a16="http://schemas.microsoft.com/office/drawing/2014/main" id="{34168D2F-2957-9E43-8A6E-9E7FC75AF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Recent progress in CVD diamond detector R&amp;D</a:t>
            </a:r>
            <a:endParaRPr lang="en-US" altLang="en-US" dirty="0"/>
          </a:p>
        </p:txBody>
      </p:sp>
      <p:sp>
        <p:nvSpPr>
          <p:cNvPr id="156" name="Slide Number Placeholder 5">
            <a:extLst>
              <a:ext uri="{FF2B5EF4-FFF2-40B4-BE49-F238E27FC236}">
                <a16:creationId xmlns:a16="http://schemas.microsoft.com/office/drawing/2014/main" id="{42C7F253-AC6B-1C4C-A063-13ED2790E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4198-5FD7-D64F-9E61-DBBC75992D40}" type="slidenum">
              <a:rPr lang="en-US" altLang="en-US"/>
              <a:pPr/>
              <a:t>31</a:t>
            </a:fld>
            <a:r>
              <a:rPr lang="en-US" altLang="en-US"/>
              <a:t>/56</a:t>
            </a:r>
          </a:p>
        </p:txBody>
      </p:sp>
      <p:sp>
        <p:nvSpPr>
          <p:cNvPr id="617474" name="Rectangle 2">
            <a:extLst>
              <a:ext uri="{FF2B5EF4-FFF2-40B4-BE49-F238E27FC236}">
                <a16:creationId xmlns:a16="http://schemas.microsoft.com/office/drawing/2014/main" id="{CC30B9DF-FF53-B246-83F7-1D187D0633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CVD Diamond Production</a:t>
            </a:r>
          </a:p>
        </p:txBody>
      </p:sp>
      <p:pic>
        <p:nvPicPr>
          <p:cNvPr id="617475" name="Picture 3" descr="E6-ReactoruWave">
            <a:extLst>
              <a:ext uri="{FF2B5EF4-FFF2-40B4-BE49-F238E27FC236}">
                <a16:creationId xmlns:a16="http://schemas.microsoft.com/office/drawing/2014/main" id="{02BBC019-E02F-0E4B-9F2A-C527CE7D0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1" y="1114426"/>
            <a:ext cx="2981325" cy="318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7476" name="Group 4">
            <a:extLst>
              <a:ext uri="{FF2B5EF4-FFF2-40B4-BE49-F238E27FC236}">
                <a16:creationId xmlns:a16="http://schemas.microsoft.com/office/drawing/2014/main" id="{BE1420FE-0B09-7B45-9594-2737A1A26A44}"/>
              </a:ext>
            </a:extLst>
          </p:cNvPr>
          <p:cNvGrpSpPr>
            <a:grpSpLocks/>
          </p:cNvGrpSpPr>
          <p:nvPr/>
        </p:nvGrpSpPr>
        <p:grpSpPr bwMode="auto">
          <a:xfrm>
            <a:off x="5037138" y="1089025"/>
            <a:ext cx="4030662" cy="2527300"/>
            <a:chOff x="14688" y="7104"/>
            <a:chExt cx="6576" cy="3828"/>
          </a:xfrm>
        </p:grpSpPr>
        <p:pic>
          <p:nvPicPr>
            <p:cNvPr id="617477" name="Picture 5" descr="F40e">
              <a:extLst>
                <a:ext uri="{FF2B5EF4-FFF2-40B4-BE49-F238E27FC236}">
                  <a16:creationId xmlns:a16="http://schemas.microsoft.com/office/drawing/2014/main" id="{840A7154-1DDC-5C42-980A-68C2A9B833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88" y="7296"/>
              <a:ext cx="4848" cy="3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7478" name="Picture 6" descr="F40i">
              <a:extLst>
                <a:ext uri="{FF2B5EF4-FFF2-40B4-BE49-F238E27FC236}">
                  <a16:creationId xmlns:a16="http://schemas.microsoft.com/office/drawing/2014/main" id="{0D4B9004-DDF7-5C4A-97A5-9E2744DF75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6" y="7152"/>
              <a:ext cx="2688" cy="2016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7479" name="Rectangle 7">
              <a:extLst>
                <a:ext uri="{FF2B5EF4-FFF2-40B4-BE49-F238E27FC236}">
                  <a16:creationId xmlns:a16="http://schemas.microsoft.com/office/drawing/2014/main" id="{D51485B6-083B-A64F-A5A8-6492B25BB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92" y="9024"/>
              <a:ext cx="672" cy="48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617480" name="Line 8">
              <a:extLst>
                <a:ext uri="{FF2B5EF4-FFF2-40B4-BE49-F238E27FC236}">
                  <a16:creationId xmlns:a16="http://schemas.microsoft.com/office/drawing/2014/main" id="{3C0690EB-CE43-6142-96CC-EE63EBC6A7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992" y="7104"/>
              <a:ext cx="1584" cy="19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617481" name="Line 9">
              <a:extLst>
                <a:ext uri="{FF2B5EF4-FFF2-40B4-BE49-F238E27FC236}">
                  <a16:creationId xmlns:a16="http://schemas.microsoft.com/office/drawing/2014/main" id="{2CA139F4-782F-D142-8518-CDABA8C2B8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664" y="9168"/>
              <a:ext cx="360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617482" name="Text Box 10">
            <a:extLst>
              <a:ext uri="{FF2B5EF4-FFF2-40B4-BE49-F238E27FC236}">
                <a16:creationId xmlns:a16="http://schemas.microsoft.com/office/drawing/2014/main" id="{DB44F0FE-71B7-294C-9B6F-43DDC2EDA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3733800"/>
            <a:ext cx="472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cs typeface="Arial" panose="020B0604020202020204" pitchFamily="34" charset="0"/>
                <a:sym typeface="Symbol" pitchFamily="2" charset="2"/>
              </a:rPr>
              <a:t>columnar structure of </a:t>
            </a:r>
            <a:r>
              <a:rPr lang="en-US" altLang="en-US" b="1">
                <a:cs typeface="Arial" panose="020B0604020202020204" pitchFamily="34" charset="0"/>
                <a:sym typeface="Symbol" pitchFamily="2" charset="2"/>
              </a:rPr>
              <a:t>polycrystalline CVD diamond                            </a:t>
            </a:r>
            <a:r>
              <a:rPr lang="en-US" altLang="en-US" sz="1200">
                <a:cs typeface="Arial" panose="020B0604020202020204" pitchFamily="34" charset="0"/>
                <a:sym typeface="Symbol" pitchFamily="2" charset="2"/>
              </a:rPr>
              <a:t>(SEM picture M.Bruzzi)</a:t>
            </a:r>
          </a:p>
        </p:txBody>
      </p:sp>
      <p:grpSp>
        <p:nvGrpSpPr>
          <p:cNvPr id="617483" name="Group 11">
            <a:extLst>
              <a:ext uri="{FF2B5EF4-FFF2-40B4-BE49-F238E27FC236}">
                <a16:creationId xmlns:a16="http://schemas.microsoft.com/office/drawing/2014/main" id="{693C06B1-8A01-C544-82C7-EB5F6D214DD0}"/>
              </a:ext>
            </a:extLst>
          </p:cNvPr>
          <p:cNvGrpSpPr>
            <a:grpSpLocks/>
          </p:cNvGrpSpPr>
          <p:nvPr/>
        </p:nvGrpSpPr>
        <p:grpSpPr bwMode="auto">
          <a:xfrm>
            <a:off x="7996239" y="2955925"/>
            <a:ext cx="1400175" cy="546100"/>
            <a:chOff x="4352" y="2736"/>
            <a:chExt cx="864" cy="344"/>
          </a:xfrm>
        </p:grpSpPr>
        <p:sp>
          <p:nvSpPr>
            <p:cNvPr id="617484" name="Freeform 12">
              <a:extLst>
                <a:ext uri="{FF2B5EF4-FFF2-40B4-BE49-F238E27FC236}">
                  <a16:creationId xmlns:a16="http://schemas.microsoft.com/office/drawing/2014/main" id="{843B8494-4AEB-A644-8EB4-4DC6C49FB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8" y="2736"/>
              <a:ext cx="192" cy="342"/>
            </a:xfrm>
            <a:custGeom>
              <a:avLst/>
              <a:gdLst>
                <a:gd name="T0" fmla="*/ 192 w 192"/>
                <a:gd name="T1" fmla="*/ 336 h 342"/>
                <a:gd name="T2" fmla="*/ 54 w 192"/>
                <a:gd name="T3" fmla="*/ 336 h 342"/>
                <a:gd name="T4" fmla="*/ 0 w 192"/>
                <a:gd name="T5" fmla="*/ 48 h 342"/>
                <a:gd name="T6" fmla="*/ 96 w 192"/>
                <a:gd name="T7" fmla="*/ 0 h 342"/>
                <a:gd name="T8" fmla="*/ 192 w 192"/>
                <a:gd name="T9" fmla="*/ 48 h 342"/>
                <a:gd name="T10" fmla="*/ 144 w 192"/>
                <a:gd name="T11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342">
                  <a:moveTo>
                    <a:pt x="192" y="336"/>
                  </a:moveTo>
                  <a:lnTo>
                    <a:pt x="54" y="336"/>
                  </a:lnTo>
                  <a:lnTo>
                    <a:pt x="0" y="48"/>
                  </a:lnTo>
                  <a:lnTo>
                    <a:pt x="96" y="0"/>
                  </a:lnTo>
                  <a:lnTo>
                    <a:pt x="192" y="48"/>
                  </a:lnTo>
                  <a:lnTo>
                    <a:pt x="144" y="34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617485" name="Freeform 13">
              <a:extLst>
                <a:ext uri="{FF2B5EF4-FFF2-40B4-BE49-F238E27FC236}">
                  <a16:creationId xmlns:a16="http://schemas.microsoft.com/office/drawing/2014/main" id="{16721D40-9B97-D144-BF52-95B70D351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" y="2736"/>
              <a:ext cx="480" cy="344"/>
            </a:xfrm>
            <a:custGeom>
              <a:avLst/>
              <a:gdLst>
                <a:gd name="T0" fmla="*/ 0 w 480"/>
                <a:gd name="T1" fmla="*/ 336 h 344"/>
                <a:gd name="T2" fmla="*/ 432 w 480"/>
                <a:gd name="T3" fmla="*/ 336 h 344"/>
                <a:gd name="T4" fmla="*/ 448 w 480"/>
                <a:gd name="T5" fmla="*/ 176 h 344"/>
                <a:gd name="T6" fmla="*/ 480 w 480"/>
                <a:gd name="T7" fmla="*/ 48 h 344"/>
                <a:gd name="T8" fmla="*/ 384 w 480"/>
                <a:gd name="T9" fmla="*/ 0 h 344"/>
                <a:gd name="T10" fmla="*/ 336 w 480"/>
                <a:gd name="T11" fmla="*/ 48 h 344"/>
                <a:gd name="T12" fmla="*/ 360 w 480"/>
                <a:gd name="T13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344">
                  <a:moveTo>
                    <a:pt x="0" y="336"/>
                  </a:moveTo>
                  <a:cubicBezTo>
                    <a:pt x="144" y="336"/>
                    <a:pt x="288" y="336"/>
                    <a:pt x="432" y="336"/>
                  </a:cubicBezTo>
                  <a:cubicBezTo>
                    <a:pt x="436" y="290"/>
                    <a:pt x="448" y="224"/>
                    <a:pt x="448" y="176"/>
                  </a:cubicBezTo>
                  <a:lnTo>
                    <a:pt x="480" y="48"/>
                  </a:lnTo>
                  <a:lnTo>
                    <a:pt x="384" y="0"/>
                  </a:lnTo>
                  <a:lnTo>
                    <a:pt x="336" y="48"/>
                  </a:lnTo>
                  <a:lnTo>
                    <a:pt x="360" y="34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617486" name="Freeform 14">
              <a:extLst>
                <a:ext uri="{FF2B5EF4-FFF2-40B4-BE49-F238E27FC236}">
                  <a16:creationId xmlns:a16="http://schemas.microsoft.com/office/drawing/2014/main" id="{0988C7DD-7271-5746-B1BA-6E9D991C6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" y="2736"/>
              <a:ext cx="192" cy="336"/>
            </a:xfrm>
            <a:custGeom>
              <a:avLst/>
              <a:gdLst>
                <a:gd name="T0" fmla="*/ 0 w 192"/>
                <a:gd name="T1" fmla="*/ 48 h 336"/>
                <a:gd name="T2" fmla="*/ 96 w 192"/>
                <a:gd name="T3" fmla="*/ 0 h 336"/>
                <a:gd name="T4" fmla="*/ 192 w 192"/>
                <a:gd name="T5" fmla="*/ 48 h 336"/>
                <a:gd name="T6" fmla="*/ 144 w 192"/>
                <a:gd name="T7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336">
                  <a:moveTo>
                    <a:pt x="0" y="48"/>
                  </a:moveTo>
                  <a:lnTo>
                    <a:pt x="96" y="0"/>
                  </a:lnTo>
                  <a:lnTo>
                    <a:pt x="192" y="48"/>
                  </a:lnTo>
                  <a:lnTo>
                    <a:pt x="144" y="33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617487" name="Freeform 15">
              <a:extLst>
                <a:ext uri="{FF2B5EF4-FFF2-40B4-BE49-F238E27FC236}">
                  <a16:creationId xmlns:a16="http://schemas.microsoft.com/office/drawing/2014/main" id="{CC80C24A-6F04-124E-9CD1-6F54E1F35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4" y="2736"/>
              <a:ext cx="152" cy="336"/>
            </a:xfrm>
            <a:custGeom>
              <a:avLst/>
              <a:gdLst>
                <a:gd name="T0" fmla="*/ 8 w 152"/>
                <a:gd name="T1" fmla="*/ 48 h 336"/>
                <a:gd name="T2" fmla="*/ 56 w 152"/>
                <a:gd name="T3" fmla="*/ 0 h 336"/>
                <a:gd name="T4" fmla="*/ 152 w 152"/>
                <a:gd name="T5" fmla="*/ 48 h 336"/>
                <a:gd name="T6" fmla="*/ 136 w 152"/>
                <a:gd name="T7" fmla="*/ 184 h 336"/>
                <a:gd name="T8" fmla="*/ 104 w 152"/>
                <a:gd name="T9" fmla="*/ 288 h 336"/>
                <a:gd name="T10" fmla="*/ 104 w 152"/>
                <a:gd name="T11" fmla="*/ 336 h 336"/>
                <a:gd name="T12" fmla="*/ 56 w 152"/>
                <a:gd name="T13" fmla="*/ 336 h 336"/>
                <a:gd name="T14" fmla="*/ 0 w 152"/>
                <a:gd name="T15" fmla="*/ 14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336">
                  <a:moveTo>
                    <a:pt x="8" y="48"/>
                  </a:moveTo>
                  <a:lnTo>
                    <a:pt x="56" y="0"/>
                  </a:lnTo>
                  <a:lnTo>
                    <a:pt x="152" y="48"/>
                  </a:lnTo>
                  <a:lnTo>
                    <a:pt x="136" y="184"/>
                  </a:lnTo>
                  <a:lnTo>
                    <a:pt x="104" y="288"/>
                  </a:lnTo>
                  <a:lnTo>
                    <a:pt x="104" y="336"/>
                  </a:lnTo>
                  <a:lnTo>
                    <a:pt x="56" y="336"/>
                  </a:lnTo>
                  <a:lnTo>
                    <a:pt x="0" y="14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617488" name="Freeform 16">
              <a:extLst>
                <a:ext uri="{FF2B5EF4-FFF2-40B4-BE49-F238E27FC236}">
                  <a16:creationId xmlns:a16="http://schemas.microsoft.com/office/drawing/2014/main" id="{C5750AFF-9975-8347-A06A-5C9BA415E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" y="2880"/>
              <a:ext cx="48" cy="192"/>
            </a:xfrm>
            <a:custGeom>
              <a:avLst/>
              <a:gdLst>
                <a:gd name="T0" fmla="*/ 48 w 48"/>
                <a:gd name="T1" fmla="*/ 192 h 192"/>
                <a:gd name="T2" fmla="*/ 24 w 48"/>
                <a:gd name="T3" fmla="*/ 96 h 192"/>
                <a:gd name="T4" fmla="*/ 0 w 4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48" y="192"/>
                  </a:moveTo>
                  <a:lnTo>
                    <a:pt x="24" y="9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617489" name="Line 17">
              <a:extLst>
                <a:ext uri="{FF2B5EF4-FFF2-40B4-BE49-F238E27FC236}">
                  <a16:creationId xmlns:a16="http://schemas.microsoft.com/office/drawing/2014/main" id="{357CED6B-D690-6E4B-B3C0-5E4C562128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2" y="2832"/>
              <a:ext cx="86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617490" name="Line 18">
              <a:extLst>
                <a:ext uri="{FF2B5EF4-FFF2-40B4-BE49-F238E27FC236}">
                  <a16:creationId xmlns:a16="http://schemas.microsoft.com/office/drawing/2014/main" id="{91A78EFE-6E3C-FE4B-8983-4FE442FC55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2" y="3024"/>
              <a:ext cx="86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617491" name="Text Box 19">
            <a:extLst>
              <a:ext uri="{FF2B5EF4-FFF2-40B4-BE49-F238E27FC236}">
                <a16:creationId xmlns:a16="http://schemas.microsoft.com/office/drawing/2014/main" id="{818F3C6B-1C58-3149-9826-8ECAFBD140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0863" y="2586038"/>
            <a:ext cx="931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rgbClr val="FF0000"/>
                </a:solidFill>
                <a:latin typeface="Comic Sans MS" panose="030F0902030302020204" pitchFamily="66" charset="0"/>
                <a:cs typeface="Arial" panose="020B0604020202020204" pitchFamily="34" charset="0"/>
                <a:sym typeface="Symbol" pitchFamily="2" charset="2"/>
              </a:rPr>
              <a:t>growth</a:t>
            </a:r>
          </a:p>
        </p:txBody>
      </p:sp>
      <p:sp>
        <p:nvSpPr>
          <p:cNvPr id="617492" name="Text Box 20">
            <a:extLst>
              <a:ext uri="{FF2B5EF4-FFF2-40B4-BE49-F238E27FC236}">
                <a16:creationId xmlns:a16="http://schemas.microsoft.com/office/drawing/2014/main" id="{53CF5F38-6561-054B-B4D8-3083EEDEC9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8789" y="3462338"/>
            <a:ext cx="1228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solidFill>
                  <a:schemeClr val="accent2"/>
                </a:solidFill>
                <a:latin typeface="Comic Sans MS" panose="030F0902030302020204" pitchFamily="66" charset="0"/>
                <a:cs typeface="Arial" panose="020B0604020202020204" pitchFamily="34" charset="0"/>
                <a:sym typeface="Symbol" pitchFamily="2" charset="2"/>
              </a:rPr>
              <a:t>substrate</a:t>
            </a:r>
          </a:p>
        </p:txBody>
      </p:sp>
      <p:sp>
        <p:nvSpPr>
          <p:cNvPr id="617493" name="Text Box 21">
            <a:extLst>
              <a:ext uri="{FF2B5EF4-FFF2-40B4-BE49-F238E27FC236}">
                <a16:creationId xmlns:a16="http://schemas.microsoft.com/office/drawing/2014/main" id="{CF9E6B40-0040-9D43-A6C4-3D8C13D78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3688" y="1179513"/>
            <a:ext cx="2402902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noProof="1">
                <a:cs typeface="Arial" panose="020B0604020202020204" pitchFamily="34" charset="0"/>
              </a:rPr>
              <a:t>Grain size: ~100</a:t>
            </a:r>
            <a:r>
              <a:rPr lang="en-US" altLang="en-US">
                <a:cs typeface="Arial" panose="020B0604020202020204" pitchFamily="34" charset="0"/>
              </a:rPr>
              <a:t>-150</a:t>
            </a:r>
            <a:r>
              <a:rPr lang="el-GR" altLang="en-US">
                <a:cs typeface="Arial" panose="020B0604020202020204" pitchFamily="34" charset="0"/>
              </a:rPr>
              <a:t>μ</a:t>
            </a:r>
            <a:r>
              <a:rPr lang="en-US" altLang="en-US" noProof="1">
                <a:cs typeface="Arial" panose="020B0604020202020204" pitchFamily="34" charset="0"/>
              </a:rPr>
              <a:t>m</a:t>
            </a:r>
            <a:endParaRPr lang="it-IT" altLang="en-US">
              <a:cs typeface="Arial" panose="020B0604020202020204" pitchFamily="34" charset="0"/>
            </a:endParaRPr>
          </a:p>
        </p:txBody>
      </p:sp>
      <p:sp>
        <p:nvSpPr>
          <p:cNvPr id="617494" name="Line 22">
            <a:extLst>
              <a:ext uri="{FF2B5EF4-FFF2-40B4-BE49-F238E27FC236}">
                <a16:creationId xmlns:a16="http://schemas.microsoft.com/office/drawing/2014/main" id="{1DEC6BA2-C028-134D-813C-841228B6561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19250" y="6238875"/>
            <a:ext cx="39052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495" name="Line 23">
            <a:extLst>
              <a:ext uri="{FF2B5EF4-FFF2-40B4-BE49-F238E27FC236}">
                <a16:creationId xmlns:a16="http://schemas.microsoft.com/office/drawing/2014/main" id="{DE67FA94-A101-5342-BC73-EE2D044784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35150" y="603885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496" name="Line 24">
            <a:extLst>
              <a:ext uri="{FF2B5EF4-FFF2-40B4-BE49-F238E27FC236}">
                <a16:creationId xmlns:a16="http://schemas.microsoft.com/office/drawing/2014/main" id="{C44DE547-4222-7D4B-9DE8-E4CCDD2FB0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1050" y="603885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497" name="Line 25">
            <a:extLst>
              <a:ext uri="{FF2B5EF4-FFF2-40B4-BE49-F238E27FC236}">
                <a16:creationId xmlns:a16="http://schemas.microsoft.com/office/drawing/2014/main" id="{E389DEE9-9EFB-3344-9523-046259679A9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1238" y="603885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498" name="Line 26">
            <a:extLst>
              <a:ext uri="{FF2B5EF4-FFF2-40B4-BE49-F238E27FC236}">
                <a16:creationId xmlns:a16="http://schemas.microsoft.com/office/drawing/2014/main" id="{6134AE2A-068D-B54D-BB18-0F363EE557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1425" y="603885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499" name="Line 27">
            <a:extLst>
              <a:ext uri="{FF2B5EF4-FFF2-40B4-BE49-F238E27FC236}">
                <a16:creationId xmlns:a16="http://schemas.microsoft.com/office/drawing/2014/main" id="{F2BAB4C3-F0A7-3640-9F3C-EA1C168CFE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27325" y="60483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0" name="Line 28">
            <a:extLst>
              <a:ext uri="{FF2B5EF4-FFF2-40B4-BE49-F238E27FC236}">
                <a16:creationId xmlns:a16="http://schemas.microsoft.com/office/drawing/2014/main" id="{D1988935-0CD6-AC4B-A210-F7CB22A4F42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43225" y="603885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1" name="Line 29">
            <a:extLst>
              <a:ext uri="{FF2B5EF4-FFF2-40B4-BE49-F238E27FC236}">
                <a16:creationId xmlns:a16="http://schemas.microsoft.com/office/drawing/2014/main" id="{C5527DDC-C17C-EF40-AE60-6B5E7F4233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59125" y="60483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2" name="Line 30">
            <a:extLst>
              <a:ext uri="{FF2B5EF4-FFF2-40B4-BE49-F238E27FC236}">
                <a16:creationId xmlns:a16="http://schemas.microsoft.com/office/drawing/2014/main" id="{852E0E0B-51DD-8344-8269-EBEFE38EFB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75025" y="602932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3" name="Line 31">
            <a:extLst>
              <a:ext uri="{FF2B5EF4-FFF2-40B4-BE49-F238E27FC236}">
                <a16:creationId xmlns:a16="http://schemas.microsoft.com/office/drawing/2014/main" id="{5F20B1F6-ABFD-EB41-873A-EABFFD84EF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90925" y="602932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4" name="Line 32">
            <a:extLst>
              <a:ext uri="{FF2B5EF4-FFF2-40B4-BE49-F238E27FC236}">
                <a16:creationId xmlns:a16="http://schemas.microsoft.com/office/drawing/2014/main" id="{5D79B65C-FC33-B44E-B647-DAA606CABC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06825" y="60483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5" name="Line 33">
            <a:extLst>
              <a:ext uri="{FF2B5EF4-FFF2-40B4-BE49-F238E27FC236}">
                <a16:creationId xmlns:a16="http://schemas.microsoft.com/office/drawing/2014/main" id="{626AD9F6-F8F3-374A-B2EC-5C64632F9D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22725" y="60483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6" name="Line 34">
            <a:extLst>
              <a:ext uri="{FF2B5EF4-FFF2-40B4-BE49-F238E27FC236}">
                <a16:creationId xmlns:a16="http://schemas.microsoft.com/office/drawing/2014/main" id="{C67DC5DA-0F0B-DE44-B0C1-969D582851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40213" y="60483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7" name="Line 35">
            <a:extLst>
              <a:ext uri="{FF2B5EF4-FFF2-40B4-BE49-F238E27FC236}">
                <a16:creationId xmlns:a16="http://schemas.microsoft.com/office/drawing/2014/main" id="{CE2A147D-4F1E-1940-9F26-596192FAF5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56113" y="60483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8" name="Line 36">
            <a:extLst>
              <a:ext uri="{FF2B5EF4-FFF2-40B4-BE49-F238E27FC236}">
                <a16:creationId xmlns:a16="http://schemas.microsoft.com/office/drawing/2014/main" id="{317240F1-E28B-F74E-A4E6-AFCD5C55D2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72013" y="60483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09" name="Line 37">
            <a:extLst>
              <a:ext uri="{FF2B5EF4-FFF2-40B4-BE49-F238E27FC236}">
                <a16:creationId xmlns:a16="http://schemas.microsoft.com/office/drawing/2014/main" id="{BA324F03-04D7-C44A-B6BC-7EAE2BE5AD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87913" y="60483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0" name="Line 38">
            <a:extLst>
              <a:ext uri="{FF2B5EF4-FFF2-40B4-BE49-F238E27FC236}">
                <a16:creationId xmlns:a16="http://schemas.microsoft.com/office/drawing/2014/main" id="{77561688-6793-834A-9BAF-20BDE8805FB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3813" y="60483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1" name="Line 39">
            <a:extLst>
              <a:ext uri="{FF2B5EF4-FFF2-40B4-BE49-F238E27FC236}">
                <a16:creationId xmlns:a16="http://schemas.microsoft.com/office/drawing/2014/main" id="{19423C31-F4E4-F54F-93CB-4595702EBBA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62188" y="56292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2" name="Line 40">
            <a:extLst>
              <a:ext uri="{FF2B5EF4-FFF2-40B4-BE49-F238E27FC236}">
                <a16:creationId xmlns:a16="http://schemas.microsoft.com/office/drawing/2014/main" id="{3815118D-C503-5449-8F0E-507C7CA928E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92375" y="56292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3" name="Line 41">
            <a:extLst>
              <a:ext uri="{FF2B5EF4-FFF2-40B4-BE49-F238E27FC236}">
                <a16:creationId xmlns:a16="http://schemas.microsoft.com/office/drawing/2014/main" id="{EADA0D54-40C4-9546-9207-4AAF52641FC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08275" y="563880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4" name="Line 42">
            <a:extLst>
              <a:ext uri="{FF2B5EF4-FFF2-40B4-BE49-F238E27FC236}">
                <a16:creationId xmlns:a16="http://schemas.microsoft.com/office/drawing/2014/main" id="{F06DEC8F-EFA4-0A40-A19C-7D2FDC3F26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24175" y="56292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5" name="Line 43">
            <a:extLst>
              <a:ext uri="{FF2B5EF4-FFF2-40B4-BE49-F238E27FC236}">
                <a16:creationId xmlns:a16="http://schemas.microsoft.com/office/drawing/2014/main" id="{3CBA444F-4FDB-6041-8CCA-9EFBC04EE6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40075" y="563880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6" name="Line 44">
            <a:extLst>
              <a:ext uri="{FF2B5EF4-FFF2-40B4-BE49-F238E27FC236}">
                <a16:creationId xmlns:a16="http://schemas.microsoft.com/office/drawing/2014/main" id="{AAB180B1-0160-954A-8589-0B4F80330F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55975" y="561975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7" name="Line 45">
            <a:extLst>
              <a:ext uri="{FF2B5EF4-FFF2-40B4-BE49-F238E27FC236}">
                <a16:creationId xmlns:a16="http://schemas.microsoft.com/office/drawing/2014/main" id="{C9449E37-7345-684E-8F9B-8B5387C842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71875" y="561975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8" name="Line 46">
            <a:extLst>
              <a:ext uri="{FF2B5EF4-FFF2-40B4-BE49-F238E27FC236}">
                <a16:creationId xmlns:a16="http://schemas.microsoft.com/office/drawing/2014/main" id="{9CB31F0C-B708-1447-B518-C42C5C0931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7775" y="563880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19" name="Line 47">
            <a:extLst>
              <a:ext uri="{FF2B5EF4-FFF2-40B4-BE49-F238E27FC236}">
                <a16:creationId xmlns:a16="http://schemas.microsoft.com/office/drawing/2014/main" id="{5C6B6130-ABBA-8749-BA55-5C9F5C5B8F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03675" y="563880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0" name="Line 48">
            <a:extLst>
              <a:ext uri="{FF2B5EF4-FFF2-40B4-BE49-F238E27FC236}">
                <a16:creationId xmlns:a16="http://schemas.microsoft.com/office/drawing/2014/main" id="{EC9366AF-6C1F-B649-BCFC-5DD0DB0517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21163" y="563880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1" name="Line 49">
            <a:extLst>
              <a:ext uri="{FF2B5EF4-FFF2-40B4-BE49-F238E27FC236}">
                <a16:creationId xmlns:a16="http://schemas.microsoft.com/office/drawing/2014/main" id="{B989987C-C584-984A-933F-C6F22327F8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37063" y="563880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2" name="Line 50">
            <a:extLst>
              <a:ext uri="{FF2B5EF4-FFF2-40B4-BE49-F238E27FC236}">
                <a16:creationId xmlns:a16="http://schemas.microsoft.com/office/drawing/2014/main" id="{EDFD8B1C-B13B-D54B-B9E6-3EC2298967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52963" y="563880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3" name="Line 51">
            <a:extLst>
              <a:ext uri="{FF2B5EF4-FFF2-40B4-BE49-F238E27FC236}">
                <a16:creationId xmlns:a16="http://schemas.microsoft.com/office/drawing/2014/main" id="{B883197B-B6F0-8E41-9AEC-B730FDD287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24175" y="5181601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4" name="Line 52">
            <a:extLst>
              <a:ext uri="{FF2B5EF4-FFF2-40B4-BE49-F238E27FC236}">
                <a16:creationId xmlns:a16="http://schemas.microsoft.com/office/drawing/2014/main" id="{389A493D-F75D-114A-B48D-F8D4FC757C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40075" y="519112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5" name="Line 53">
            <a:extLst>
              <a:ext uri="{FF2B5EF4-FFF2-40B4-BE49-F238E27FC236}">
                <a16:creationId xmlns:a16="http://schemas.microsoft.com/office/drawing/2014/main" id="{E4181519-BBCC-694A-B59F-E7E9DFBD113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55975" y="51720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6" name="Line 54">
            <a:extLst>
              <a:ext uri="{FF2B5EF4-FFF2-40B4-BE49-F238E27FC236}">
                <a16:creationId xmlns:a16="http://schemas.microsoft.com/office/drawing/2014/main" id="{051E0036-11E0-5D45-BA23-3486BBEEFED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71875" y="51720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7" name="Line 55">
            <a:extLst>
              <a:ext uri="{FF2B5EF4-FFF2-40B4-BE49-F238E27FC236}">
                <a16:creationId xmlns:a16="http://schemas.microsoft.com/office/drawing/2014/main" id="{A96F4CD3-A5EC-C146-978B-1CE930A87F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7775" y="519112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8" name="Line 56">
            <a:extLst>
              <a:ext uri="{FF2B5EF4-FFF2-40B4-BE49-F238E27FC236}">
                <a16:creationId xmlns:a16="http://schemas.microsoft.com/office/drawing/2014/main" id="{A9FD10BE-236A-F34E-9B93-40A667853A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03675" y="519112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29" name="Line 57">
            <a:extLst>
              <a:ext uri="{FF2B5EF4-FFF2-40B4-BE49-F238E27FC236}">
                <a16:creationId xmlns:a16="http://schemas.microsoft.com/office/drawing/2014/main" id="{7798D0DB-7EAC-C245-BAD5-8729586132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21163" y="519112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30" name="Line 58">
            <a:extLst>
              <a:ext uri="{FF2B5EF4-FFF2-40B4-BE49-F238E27FC236}">
                <a16:creationId xmlns:a16="http://schemas.microsoft.com/office/drawing/2014/main" id="{D644F89C-8583-AC4F-824A-CD116DF336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37063" y="519112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31" name="Line 59">
            <a:extLst>
              <a:ext uri="{FF2B5EF4-FFF2-40B4-BE49-F238E27FC236}">
                <a16:creationId xmlns:a16="http://schemas.microsoft.com/office/drawing/2014/main" id="{38EEC0E3-2B62-C645-87D0-0C1A122605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46450" y="477202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32" name="Line 60">
            <a:extLst>
              <a:ext uri="{FF2B5EF4-FFF2-40B4-BE49-F238E27FC236}">
                <a16:creationId xmlns:a16="http://schemas.microsoft.com/office/drawing/2014/main" id="{45EC6A96-C5DB-AB49-92D9-8E52DE8DB5B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62350" y="477202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33" name="Line 61">
            <a:extLst>
              <a:ext uri="{FF2B5EF4-FFF2-40B4-BE49-F238E27FC236}">
                <a16:creationId xmlns:a16="http://schemas.microsoft.com/office/drawing/2014/main" id="{B27515D6-0FCE-9845-98B5-729C4CEA08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78250" y="4791076"/>
            <a:ext cx="0" cy="200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34" name="Text Box 62">
            <a:extLst>
              <a:ext uri="{FF2B5EF4-FFF2-40B4-BE49-F238E27FC236}">
                <a16:creationId xmlns:a16="http://schemas.microsoft.com/office/drawing/2014/main" id="{3910A527-4E01-9644-B160-6697C2756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577056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35" name="Text Box 63">
            <a:extLst>
              <a:ext uri="{FF2B5EF4-FFF2-40B4-BE49-F238E27FC236}">
                <a16:creationId xmlns:a16="http://schemas.microsoft.com/office/drawing/2014/main" id="{74605573-055E-B54E-B7F2-6ABF616CA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4738" y="577056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36" name="Text Box 64">
            <a:extLst>
              <a:ext uri="{FF2B5EF4-FFF2-40B4-BE49-F238E27FC236}">
                <a16:creationId xmlns:a16="http://schemas.microsoft.com/office/drawing/2014/main" id="{1FC89787-E592-8840-8434-904C5123C2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4288" y="57800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37" name="Text Box 65">
            <a:extLst>
              <a:ext uri="{FF2B5EF4-FFF2-40B4-BE49-F238E27FC236}">
                <a16:creationId xmlns:a16="http://schemas.microsoft.com/office/drawing/2014/main" id="{58153911-1F05-6144-AC4B-08A636DDC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363" y="57800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38" name="Text Box 66">
            <a:extLst>
              <a:ext uri="{FF2B5EF4-FFF2-40B4-BE49-F238E27FC236}">
                <a16:creationId xmlns:a16="http://schemas.microsoft.com/office/drawing/2014/main" id="{1EADFA73-6466-DD47-86B7-A8DEA5670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2438" y="57896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39" name="Text Box 67">
            <a:extLst>
              <a:ext uri="{FF2B5EF4-FFF2-40B4-BE49-F238E27FC236}">
                <a16:creationId xmlns:a16="http://schemas.microsoft.com/office/drawing/2014/main" id="{26307051-8380-2F4F-8D69-7AE479F17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1988" y="57800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0" name="Text Box 68">
            <a:extLst>
              <a:ext uri="{FF2B5EF4-FFF2-40B4-BE49-F238E27FC236}">
                <a16:creationId xmlns:a16="http://schemas.microsoft.com/office/drawing/2014/main" id="{044F62FA-A8C7-AB4C-AC56-EF5FB920E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1538" y="57800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1" name="Text Box 69">
            <a:extLst>
              <a:ext uri="{FF2B5EF4-FFF2-40B4-BE49-F238E27FC236}">
                <a16:creationId xmlns:a16="http://schemas.microsoft.com/office/drawing/2014/main" id="{0886D362-8248-C944-A158-04C7589B4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613" y="57800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2" name="Text Box 70">
            <a:extLst>
              <a:ext uri="{FF2B5EF4-FFF2-40B4-BE49-F238E27FC236}">
                <a16:creationId xmlns:a16="http://schemas.microsoft.com/office/drawing/2014/main" id="{B90704A6-EF8A-B741-A33E-566011A63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57800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3" name="Text Box 71">
            <a:extLst>
              <a:ext uri="{FF2B5EF4-FFF2-40B4-BE49-F238E27FC236}">
                <a16:creationId xmlns:a16="http://schemas.microsoft.com/office/drawing/2014/main" id="{5BEAC279-F85D-3446-8D7D-FABECC79A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8763" y="57896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4" name="Text Box 72">
            <a:extLst>
              <a:ext uri="{FF2B5EF4-FFF2-40B4-BE49-F238E27FC236}">
                <a16:creationId xmlns:a16="http://schemas.microsoft.com/office/drawing/2014/main" id="{392A2971-68B7-3446-BD2E-92ACEA6198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7838" y="57896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5" name="Text Box 73">
            <a:extLst>
              <a:ext uri="{FF2B5EF4-FFF2-40B4-BE49-F238E27FC236}">
                <a16:creationId xmlns:a16="http://schemas.microsoft.com/office/drawing/2014/main" id="{60D90A66-A1A2-AF4A-9F56-CE423B75FF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7388" y="57896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6" name="Text Box 74">
            <a:extLst>
              <a:ext uri="{FF2B5EF4-FFF2-40B4-BE49-F238E27FC236}">
                <a16:creationId xmlns:a16="http://schemas.microsoft.com/office/drawing/2014/main" id="{C586AC43-B38E-BB4A-B66B-8297743E8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8313" y="53609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7" name="Text Box 75">
            <a:extLst>
              <a:ext uri="{FF2B5EF4-FFF2-40B4-BE49-F238E27FC236}">
                <a16:creationId xmlns:a16="http://schemas.microsoft.com/office/drawing/2014/main" id="{7B98D11B-D14F-1544-9E3F-1DBA7D8CD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9238" y="535146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8" name="Text Box 76">
            <a:extLst>
              <a:ext uri="{FF2B5EF4-FFF2-40B4-BE49-F238E27FC236}">
                <a16:creationId xmlns:a16="http://schemas.microsoft.com/office/drawing/2014/main" id="{6F0BAA1B-D2A5-4F4F-BB2D-ADB43C71C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0163" y="53609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49" name="Text Box 77">
            <a:extLst>
              <a:ext uri="{FF2B5EF4-FFF2-40B4-BE49-F238E27FC236}">
                <a16:creationId xmlns:a16="http://schemas.microsoft.com/office/drawing/2014/main" id="{F6907A3C-520A-494E-B862-889E428C7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088" y="53609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50" name="Text Box 78">
            <a:extLst>
              <a:ext uri="{FF2B5EF4-FFF2-40B4-BE49-F238E27FC236}">
                <a16:creationId xmlns:a16="http://schemas.microsoft.com/office/drawing/2014/main" id="{F7974CB3-7EFF-8142-85F3-56F10C13B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1063" y="535146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51" name="Text Box 79">
            <a:extLst>
              <a:ext uri="{FF2B5EF4-FFF2-40B4-BE49-F238E27FC236}">
                <a16:creationId xmlns:a16="http://schemas.microsoft.com/office/drawing/2014/main" id="{4778A13D-5C54-AA47-A445-F4F432D1B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1988" y="535146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52" name="Text Box 80">
            <a:extLst>
              <a:ext uri="{FF2B5EF4-FFF2-40B4-BE49-F238E27FC236}">
                <a16:creationId xmlns:a16="http://schemas.microsoft.com/office/drawing/2014/main" id="{D58ED09B-5E18-6C45-AD2A-54AE40BB5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2913" y="535146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53" name="Text Box 81">
            <a:extLst>
              <a:ext uri="{FF2B5EF4-FFF2-40B4-BE49-F238E27FC236}">
                <a16:creationId xmlns:a16="http://schemas.microsoft.com/office/drawing/2014/main" id="{74E520CD-A13A-F246-B73C-E492E1191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3838" y="53609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54" name="Text Box 82">
            <a:extLst>
              <a:ext uri="{FF2B5EF4-FFF2-40B4-BE49-F238E27FC236}">
                <a16:creationId xmlns:a16="http://schemas.microsoft.com/office/drawing/2014/main" id="{2C6928DC-A7A0-9F4B-8DF0-2CD01EC8D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2463" y="49133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55" name="Text Box 83">
            <a:extLst>
              <a:ext uri="{FF2B5EF4-FFF2-40B4-BE49-F238E27FC236}">
                <a16:creationId xmlns:a16="http://schemas.microsoft.com/office/drawing/2014/main" id="{FD1898A7-9C09-6248-A8A6-DF2C50BBE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1538" y="49133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56" name="Text Box 84">
            <a:extLst>
              <a:ext uri="{FF2B5EF4-FFF2-40B4-BE49-F238E27FC236}">
                <a16:creationId xmlns:a16="http://schemas.microsoft.com/office/drawing/2014/main" id="{8C09E7BA-5444-1F4F-BD21-AA2553CF4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613" y="492283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57" name="Line 85">
            <a:extLst>
              <a:ext uri="{FF2B5EF4-FFF2-40B4-BE49-F238E27FC236}">
                <a16:creationId xmlns:a16="http://schemas.microsoft.com/office/drawing/2014/main" id="{A363D4F6-614B-6840-B12A-85694BC055F3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1" y="592455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58" name="Line 86">
            <a:extLst>
              <a:ext uri="{FF2B5EF4-FFF2-40B4-BE49-F238E27FC236}">
                <a16:creationId xmlns:a16="http://schemas.microsoft.com/office/drawing/2014/main" id="{76AA5DCA-C286-904F-9FB7-DB9B89AC4528}"/>
              </a:ext>
            </a:extLst>
          </p:cNvPr>
          <p:cNvSpPr>
            <a:spLocks noChangeShapeType="1"/>
          </p:cNvSpPr>
          <p:nvPr/>
        </p:nvSpPr>
        <p:spPr bwMode="auto">
          <a:xfrm>
            <a:off x="2571751" y="594360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59" name="Line 87">
            <a:extLst>
              <a:ext uri="{FF2B5EF4-FFF2-40B4-BE49-F238E27FC236}">
                <a16:creationId xmlns:a16="http://schemas.microsoft.com/office/drawing/2014/main" id="{CCC09947-928D-0349-8108-66DDB4926D94}"/>
              </a:ext>
            </a:extLst>
          </p:cNvPr>
          <p:cNvSpPr>
            <a:spLocks noChangeShapeType="1"/>
          </p:cNvSpPr>
          <p:nvPr/>
        </p:nvSpPr>
        <p:spPr bwMode="auto">
          <a:xfrm>
            <a:off x="2790826" y="595312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0" name="Line 88">
            <a:extLst>
              <a:ext uri="{FF2B5EF4-FFF2-40B4-BE49-F238E27FC236}">
                <a16:creationId xmlns:a16="http://schemas.microsoft.com/office/drawing/2014/main" id="{56BC809D-3F5E-2446-8AAC-11CEECF6AF7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09901" y="593407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1" name="Line 89">
            <a:extLst>
              <a:ext uri="{FF2B5EF4-FFF2-40B4-BE49-F238E27FC236}">
                <a16:creationId xmlns:a16="http://schemas.microsoft.com/office/drawing/2014/main" id="{8FBD6805-BC25-0745-983C-2C4390B1DF1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28976" y="593407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2" name="Line 90">
            <a:extLst>
              <a:ext uri="{FF2B5EF4-FFF2-40B4-BE49-F238E27FC236}">
                <a16:creationId xmlns:a16="http://schemas.microsoft.com/office/drawing/2014/main" id="{568C72F9-A82D-8244-A712-51310E3FF92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38526" y="593407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3" name="Line 91">
            <a:extLst>
              <a:ext uri="{FF2B5EF4-FFF2-40B4-BE49-F238E27FC236}">
                <a16:creationId xmlns:a16="http://schemas.microsoft.com/office/drawing/2014/main" id="{612918AB-AF58-5C48-8399-1B1B952C00C0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8076" y="593407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4" name="Line 92">
            <a:extLst>
              <a:ext uri="{FF2B5EF4-FFF2-40B4-BE49-F238E27FC236}">
                <a16:creationId xmlns:a16="http://schemas.microsoft.com/office/drawing/2014/main" id="{CDF1FD9B-4030-3848-8DC0-AD953E3DA82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7151" y="594360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5" name="Line 93">
            <a:extLst>
              <a:ext uri="{FF2B5EF4-FFF2-40B4-BE49-F238E27FC236}">
                <a16:creationId xmlns:a16="http://schemas.microsoft.com/office/drawing/2014/main" id="{7423D2E0-D4F3-0A49-BDA8-BDB3896CD4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5751" y="594360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6" name="Line 94">
            <a:extLst>
              <a:ext uri="{FF2B5EF4-FFF2-40B4-BE49-F238E27FC236}">
                <a16:creationId xmlns:a16="http://schemas.microsoft.com/office/drawing/2014/main" id="{673AD47C-6202-4242-8AAC-04BADB38CCD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4826" y="594360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7" name="Line 95">
            <a:extLst>
              <a:ext uri="{FF2B5EF4-FFF2-40B4-BE49-F238E27FC236}">
                <a16:creationId xmlns:a16="http://schemas.microsoft.com/office/drawing/2014/main" id="{093B0B5D-5E7D-C646-B14F-F631AFD518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3901" y="594360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8" name="Line 96">
            <a:extLst>
              <a:ext uri="{FF2B5EF4-FFF2-40B4-BE49-F238E27FC236}">
                <a16:creationId xmlns:a16="http://schemas.microsoft.com/office/drawing/2014/main" id="{F81A0390-9C1B-2B43-9441-CAC0CE4E393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3926" y="595312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69" name="Line 97">
            <a:extLst>
              <a:ext uri="{FF2B5EF4-FFF2-40B4-BE49-F238E27FC236}">
                <a16:creationId xmlns:a16="http://schemas.microsoft.com/office/drawing/2014/main" id="{CC5853C4-9270-2247-A8EC-2E82750D88B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3426" y="553402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0" name="Line 98">
            <a:extLst>
              <a:ext uri="{FF2B5EF4-FFF2-40B4-BE49-F238E27FC236}">
                <a16:creationId xmlns:a16="http://schemas.microsoft.com/office/drawing/2014/main" id="{625FDF6D-036F-2F47-8D83-5D444913549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05301" y="552450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1" name="Line 99">
            <a:extLst>
              <a:ext uri="{FF2B5EF4-FFF2-40B4-BE49-F238E27FC236}">
                <a16:creationId xmlns:a16="http://schemas.microsoft.com/office/drawing/2014/main" id="{90F59659-AD8D-FF4C-88B7-542EF8D628B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86226" y="551497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2" name="Line 100">
            <a:extLst>
              <a:ext uri="{FF2B5EF4-FFF2-40B4-BE49-F238E27FC236}">
                <a16:creationId xmlns:a16="http://schemas.microsoft.com/office/drawing/2014/main" id="{261F96C5-32E9-1143-9942-BE30D48D80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7626" y="552450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3" name="Line 101">
            <a:extLst>
              <a:ext uri="{FF2B5EF4-FFF2-40B4-BE49-F238E27FC236}">
                <a16:creationId xmlns:a16="http://schemas.microsoft.com/office/drawing/2014/main" id="{ABAC96C6-DCD7-1C4A-93ED-A7FDFC9FC144}"/>
              </a:ext>
            </a:extLst>
          </p:cNvPr>
          <p:cNvSpPr>
            <a:spLocks noChangeShapeType="1"/>
          </p:cNvSpPr>
          <p:nvPr/>
        </p:nvSpPr>
        <p:spPr bwMode="auto">
          <a:xfrm>
            <a:off x="3438526" y="551497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4" name="Line 102">
            <a:extLst>
              <a:ext uri="{FF2B5EF4-FFF2-40B4-BE49-F238E27FC236}">
                <a16:creationId xmlns:a16="http://schemas.microsoft.com/office/drawing/2014/main" id="{E4BE3111-A27A-974F-BFC2-DBA9AF4E59F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19451" y="550545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5" name="Line 103">
            <a:extLst>
              <a:ext uri="{FF2B5EF4-FFF2-40B4-BE49-F238E27FC236}">
                <a16:creationId xmlns:a16="http://schemas.microsoft.com/office/drawing/2014/main" id="{647079C5-5288-DE43-B637-42D0553C403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00376" y="550545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6" name="Line 104">
            <a:extLst>
              <a:ext uri="{FF2B5EF4-FFF2-40B4-BE49-F238E27FC236}">
                <a16:creationId xmlns:a16="http://schemas.microsoft.com/office/drawing/2014/main" id="{C456F192-CDB1-3948-8DE0-CECAC4BEAB2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2251" y="551497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7" name="Line 105">
            <a:extLst>
              <a:ext uri="{FF2B5EF4-FFF2-40B4-BE49-F238E27FC236}">
                <a16:creationId xmlns:a16="http://schemas.microsoft.com/office/drawing/2014/main" id="{81A23BB9-52FD-AD46-A827-2532B0FA56A6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9476" y="5067300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8" name="Line 106">
            <a:extLst>
              <a:ext uri="{FF2B5EF4-FFF2-40B4-BE49-F238E27FC236}">
                <a16:creationId xmlns:a16="http://schemas.microsoft.com/office/drawing/2014/main" id="{CD8164FB-B3BC-A647-863D-A2A6E45B44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7601" y="5076825"/>
            <a:ext cx="6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79" name="Text Box 107">
            <a:extLst>
              <a:ext uri="{FF2B5EF4-FFF2-40B4-BE49-F238E27FC236}">
                <a16:creationId xmlns:a16="http://schemas.microsoft.com/office/drawing/2014/main" id="{C309F813-D2AD-2842-A029-82338D501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088" y="45323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0" name="Text Box 108">
            <a:extLst>
              <a:ext uri="{FF2B5EF4-FFF2-40B4-BE49-F238E27FC236}">
                <a16:creationId xmlns:a16="http://schemas.microsoft.com/office/drawing/2014/main" id="{313D342C-6BAE-E042-9D05-C5D7A8BB6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2013" y="45323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1" name="Text Box 109">
            <a:extLst>
              <a:ext uri="{FF2B5EF4-FFF2-40B4-BE49-F238E27FC236}">
                <a16:creationId xmlns:a16="http://schemas.microsoft.com/office/drawing/2014/main" id="{661CFCA1-D16D-2348-8CD2-A618D5B7B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938" y="45323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2" name="Text Box 110">
            <a:extLst>
              <a:ext uri="{FF2B5EF4-FFF2-40B4-BE49-F238E27FC236}">
                <a16:creationId xmlns:a16="http://schemas.microsoft.com/office/drawing/2014/main" id="{1535B028-7878-604D-AF8C-178172C79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688" y="523716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3" name="Text Box 111">
            <a:extLst>
              <a:ext uri="{FF2B5EF4-FFF2-40B4-BE49-F238E27FC236}">
                <a16:creationId xmlns:a16="http://schemas.microsoft.com/office/drawing/2014/main" id="{6DD1B6C0-175F-944E-8B02-07A5AC4BE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6613" y="53609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4" name="Text Box 112">
            <a:extLst>
              <a:ext uri="{FF2B5EF4-FFF2-40B4-BE49-F238E27FC236}">
                <a16:creationId xmlns:a16="http://schemas.microsoft.com/office/drawing/2014/main" id="{D4ABDAF0-8CE1-714E-A80F-B3469D382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7538" y="577056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5" name="Text Box 113">
            <a:extLst>
              <a:ext uri="{FF2B5EF4-FFF2-40B4-BE49-F238E27FC236}">
                <a16:creationId xmlns:a16="http://schemas.microsoft.com/office/drawing/2014/main" id="{E2636978-6550-0446-A1E1-5061DF39C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8463" y="578008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6" name="Text Box 114">
            <a:extLst>
              <a:ext uri="{FF2B5EF4-FFF2-40B4-BE49-F238E27FC236}">
                <a16:creationId xmlns:a16="http://schemas.microsoft.com/office/drawing/2014/main" id="{AF6D5EB0-BE53-154C-B4B3-ECF539EA2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363" y="492283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7" name="Text Box 115">
            <a:extLst>
              <a:ext uri="{FF2B5EF4-FFF2-40B4-BE49-F238E27FC236}">
                <a16:creationId xmlns:a16="http://schemas.microsoft.com/office/drawing/2014/main" id="{333EC756-C5CB-014C-A4A4-E6DB2854D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2913" y="49133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8" name="Text Box 116">
            <a:extLst>
              <a:ext uri="{FF2B5EF4-FFF2-40B4-BE49-F238E27FC236}">
                <a16:creationId xmlns:a16="http://schemas.microsoft.com/office/drawing/2014/main" id="{BFEAD29E-7D8B-0147-8CED-F02D6145B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0163" y="49133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89" name="Text Box 117">
            <a:extLst>
              <a:ext uri="{FF2B5EF4-FFF2-40B4-BE49-F238E27FC236}">
                <a16:creationId xmlns:a16="http://schemas.microsoft.com/office/drawing/2014/main" id="{95592F6E-0314-4A4C-88EC-C0CEB7937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9238" y="49133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90" name="Text Box 118">
            <a:extLst>
              <a:ext uri="{FF2B5EF4-FFF2-40B4-BE49-F238E27FC236}">
                <a16:creationId xmlns:a16="http://schemas.microsoft.com/office/drawing/2014/main" id="{71DB9C52-AD77-3B40-BCBD-0C2388066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9263" y="480853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91" name="Text Box 119">
            <a:extLst>
              <a:ext uri="{FF2B5EF4-FFF2-40B4-BE49-F238E27FC236}">
                <a16:creationId xmlns:a16="http://schemas.microsoft.com/office/drawing/2014/main" id="{C6561B8E-8A95-1248-9934-C6598C5A5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5988" y="57896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592" name="Text Box 120">
            <a:extLst>
              <a:ext uri="{FF2B5EF4-FFF2-40B4-BE49-F238E27FC236}">
                <a16:creationId xmlns:a16="http://schemas.microsoft.com/office/drawing/2014/main" id="{3226B5E5-E6EB-D34D-8681-A1C62A2EB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9938" y="47609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93" name="Text Box 121">
            <a:extLst>
              <a:ext uri="{FF2B5EF4-FFF2-40B4-BE49-F238E27FC236}">
                <a16:creationId xmlns:a16="http://schemas.microsoft.com/office/drawing/2014/main" id="{721FC73A-9AF7-7741-A306-49623A56F5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0988" y="46085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94" name="Text Box 122">
            <a:extLst>
              <a:ext uri="{FF2B5EF4-FFF2-40B4-BE49-F238E27FC236}">
                <a16:creationId xmlns:a16="http://schemas.microsoft.com/office/drawing/2014/main" id="{9BBB8795-96FE-A74C-A47D-F6BC42D52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9738" y="450373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95" name="Text Box 123">
            <a:extLst>
              <a:ext uri="{FF2B5EF4-FFF2-40B4-BE49-F238E27FC236}">
                <a16:creationId xmlns:a16="http://schemas.microsoft.com/office/drawing/2014/main" id="{9FBC7437-6F06-CA4C-B6F4-086F5B150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8863" y="44180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596" name="Line 124">
            <a:extLst>
              <a:ext uri="{FF2B5EF4-FFF2-40B4-BE49-F238E27FC236}">
                <a16:creationId xmlns:a16="http://schemas.microsoft.com/office/drawing/2014/main" id="{1166DAD7-5D5D-BE40-99CA-62F036E6870C}"/>
              </a:ext>
            </a:extLst>
          </p:cNvPr>
          <p:cNvSpPr>
            <a:spLocks noChangeShapeType="1"/>
          </p:cNvSpPr>
          <p:nvPr/>
        </p:nvSpPr>
        <p:spPr bwMode="auto">
          <a:xfrm>
            <a:off x="2181225" y="5029201"/>
            <a:ext cx="0" cy="104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97" name="Line 125">
            <a:extLst>
              <a:ext uri="{FF2B5EF4-FFF2-40B4-BE49-F238E27FC236}">
                <a16:creationId xmlns:a16="http://schemas.microsoft.com/office/drawing/2014/main" id="{B49E2E58-B9BE-BF42-A9F7-FBF53EE1BBEF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1800" y="4838701"/>
            <a:ext cx="0" cy="104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98" name="Line 126">
            <a:extLst>
              <a:ext uri="{FF2B5EF4-FFF2-40B4-BE49-F238E27FC236}">
                <a16:creationId xmlns:a16="http://schemas.microsoft.com/office/drawing/2014/main" id="{4E2EC20A-D537-434F-B9A5-E6D62F0C986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0075" y="4752976"/>
            <a:ext cx="0" cy="104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599" name="Line 127">
            <a:extLst>
              <a:ext uri="{FF2B5EF4-FFF2-40B4-BE49-F238E27FC236}">
                <a16:creationId xmlns:a16="http://schemas.microsoft.com/office/drawing/2014/main" id="{B649D87E-138D-8847-A0C2-866F7A14F77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8725" y="4695826"/>
            <a:ext cx="0" cy="104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grpSp>
        <p:nvGrpSpPr>
          <p:cNvPr id="617600" name="Group 128">
            <a:extLst>
              <a:ext uri="{FF2B5EF4-FFF2-40B4-BE49-F238E27FC236}">
                <a16:creationId xmlns:a16="http://schemas.microsoft.com/office/drawing/2014/main" id="{D4FC3E48-3FF3-D441-9FAF-7287B4B8869C}"/>
              </a:ext>
            </a:extLst>
          </p:cNvPr>
          <p:cNvGrpSpPr>
            <a:grpSpLocks/>
          </p:cNvGrpSpPr>
          <p:nvPr/>
        </p:nvGrpSpPr>
        <p:grpSpPr bwMode="auto">
          <a:xfrm>
            <a:off x="3840163" y="4217988"/>
            <a:ext cx="595312" cy="304800"/>
            <a:chOff x="739" y="2753"/>
            <a:chExt cx="375" cy="192"/>
          </a:xfrm>
        </p:grpSpPr>
        <p:sp>
          <p:nvSpPr>
            <p:cNvPr id="617601" name="Text Box 129">
              <a:extLst>
                <a:ext uri="{FF2B5EF4-FFF2-40B4-BE49-F238E27FC236}">
                  <a16:creationId xmlns:a16="http://schemas.microsoft.com/office/drawing/2014/main" id="{A533C3A8-DD90-BF4F-9D5B-661C7A171B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" y="2753"/>
              <a:ext cx="23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H</a:t>
              </a:r>
            </a:p>
          </p:txBody>
        </p:sp>
        <p:sp>
          <p:nvSpPr>
            <p:cNvPr id="617602" name="Text Box 130">
              <a:extLst>
                <a:ext uri="{FF2B5EF4-FFF2-40B4-BE49-F238E27FC236}">
                  <a16:creationId xmlns:a16="http://schemas.microsoft.com/office/drawing/2014/main" id="{3A68B2A7-487A-F241-A2A1-F9369C3393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" y="2753"/>
              <a:ext cx="23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H</a:t>
              </a:r>
            </a:p>
          </p:txBody>
        </p:sp>
        <p:sp>
          <p:nvSpPr>
            <p:cNvPr id="617603" name="Line 131">
              <a:extLst>
                <a:ext uri="{FF2B5EF4-FFF2-40B4-BE49-F238E27FC236}">
                  <a16:creationId xmlns:a16="http://schemas.microsoft.com/office/drawing/2014/main" id="{D8381092-73B5-9A43-8589-3D744C0FA6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2" y="2844"/>
              <a:ext cx="4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</p:grpSp>
      <p:grpSp>
        <p:nvGrpSpPr>
          <p:cNvPr id="617604" name="Group 132">
            <a:extLst>
              <a:ext uri="{FF2B5EF4-FFF2-40B4-BE49-F238E27FC236}">
                <a16:creationId xmlns:a16="http://schemas.microsoft.com/office/drawing/2014/main" id="{854198A3-BEF3-DA4C-A8B2-BE5444FF884A}"/>
              </a:ext>
            </a:extLst>
          </p:cNvPr>
          <p:cNvGrpSpPr>
            <a:grpSpLocks/>
          </p:cNvGrpSpPr>
          <p:nvPr/>
        </p:nvGrpSpPr>
        <p:grpSpPr bwMode="auto">
          <a:xfrm>
            <a:off x="1706563" y="4522788"/>
            <a:ext cx="595312" cy="304800"/>
            <a:chOff x="739" y="2753"/>
            <a:chExt cx="375" cy="192"/>
          </a:xfrm>
        </p:grpSpPr>
        <p:sp>
          <p:nvSpPr>
            <p:cNvPr id="617605" name="Text Box 133">
              <a:extLst>
                <a:ext uri="{FF2B5EF4-FFF2-40B4-BE49-F238E27FC236}">
                  <a16:creationId xmlns:a16="http://schemas.microsoft.com/office/drawing/2014/main" id="{5C788BBF-1A3C-3A49-AE66-19610E386D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" y="2753"/>
              <a:ext cx="23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H</a:t>
              </a:r>
            </a:p>
          </p:txBody>
        </p:sp>
        <p:sp>
          <p:nvSpPr>
            <p:cNvPr id="617606" name="Text Box 134">
              <a:extLst>
                <a:ext uri="{FF2B5EF4-FFF2-40B4-BE49-F238E27FC236}">
                  <a16:creationId xmlns:a16="http://schemas.microsoft.com/office/drawing/2014/main" id="{5FA8766A-047D-0D44-A5FE-9EEC11A8C2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" y="2753"/>
              <a:ext cx="23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H</a:t>
              </a:r>
            </a:p>
          </p:txBody>
        </p:sp>
        <p:sp>
          <p:nvSpPr>
            <p:cNvPr id="617607" name="Line 135">
              <a:extLst>
                <a:ext uri="{FF2B5EF4-FFF2-40B4-BE49-F238E27FC236}">
                  <a16:creationId xmlns:a16="http://schemas.microsoft.com/office/drawing/2014/main" id="{DD6CD3FB-516D-D54B-9AAA-A39D2E9FB5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2" y="2844"/>
              <a:ext cx="4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</p:grpSp>
      <p:sp>
        <p:nvSpPr>
          <p:cNvPr id="617608" name="Text Box 136">
            <a:extLst>
              <a:ext uri="{FF2B5EF4-FFF2-40B4-BE49-F238E27FC236}">
                <a16:creationId xmlns:a16="http://schemas.microsoft.com/office/drawing/2014/main" id="{48182C5D-E6F2-5D45-A90D-DAFA939D5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2763" y="515143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grpSp>
        <p:nvGrpSpPr>
          <p:cNvPr id="617609" name="Group 137">
            <a:extLst>
              <a:ext uri="{FF2B5EF4-FFF2-40B4-BE49-F238E27FC236}">
                <a16:creationId xmlns:a16="http://schemas.microsoft.com/office/drawing/2014/main" id="{C5403244-7953-F24E-8207-F0849967383F}"/>
              </a:ext>
            </a:extLst>
          </p:cNvPr>
          <p:cNvGrpSpPr>
            <a:grpSpLocks/>
          </p:cNvGrpSpPr>
          <p:nvPr/>
        </p:nvGrpSpPr>
        <p:grpSpPr bwMode="auto">
          <a:xfrm>
            <a:off x="1344614" y="4894263"/>
            <a:ext cx="566737" cy="620712"/>
            <a:chOff x="607" y="3083"/>
            <a:chExt cx="357" cy="391"/>
          </a:xfrm>
        </p:grpSpPr>
        <p:sp>
          <p:nvSpPr>
            <p:cNvPr id="617610" name="Text Box 138">
              <a:extLst>
                <a:ext uri="{FF2B5EF4-FFF2-40B4-BE49-F238E27FC236}">
                  <a16:creationId xmlns:a16="http://schemas.microsoft.com/office/drawing/2014/main" id="{07A7CCCD-311C-4448-8E17-17F4B9F2D0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" y="3083"/>
              <a:ext cx="23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H</a:t>
              </a:r>
            </a:p>
          </p:txBody>
        </p:sp>
        <p:sp>
          <p:nvSpPr>
            <p:cNvPr id="617611" name="Text Box 139">
              <a:extLst>
                <a:ext uri="{FF2B5EF4-FFF2-40B4-BE49-F238E27FC236}">
                  <a16:creationId xmlns:a16="http://schemas.microsoft.com/office/drawing/2014/main" id="{E318C0F4-C69B-7D49-849C-A34CEF219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7" y="3251"/>
              <a:ext cx="23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H</a:t>
              </a:r>
            </a:p>
          </p:txBody>
        </p:sp>
        <p:sp>
          <p:nvSpPr>
            <p:cNvPr id="617612" name="Text Box 140">
              <a:extLst>
                <a:ext uri="{FF2B5EF4-FFF2-40B4-BE49-F238E27FC236}">
                  <a16:creationId xmlns:a16="http://schemas.microsoft.com/office/drawing/2014/main" id="{16392FFF-6C0A-454D-AC22-419F91539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" y="3245"/>
              <a:ext cx="23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C</a:t>
              </a:r>
            </a:p>
          </p:txBody>
        </p:sp>
        <p:sp>
          <p:nvSpPr>
            <p:cNvPr id="617613" name="Line 141">
              <a:extLst>
                <a:ext uri="{FF2B5EF4-FFF2-40B4-BE49-F238E27FC236}">
                  <a16:creationId xmlns:a16="http://schemas.microsoft.com/office/drawing/2014/main" id="{7D61D6BE-9A21-0844-855D-DE3A284D1D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" y="3336"/>
              <a:ext cx="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617614" name="Line 142">
              <a:extLst>
                <a:ext uri="{FF2B5EF4-FFF2-40B4-BE49-F238E27FC236}">
                  <a16:creationId xmlns:a16="http://schemas.microsoft.com/office/drawing/2014/main" id="{93FB34AF-4D27-2748-BC2E-B3BCDB14F3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4" y="3342"/>
              <a:ext cx="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617615" name="Line 143">
              <a:extLst>
                <a:ext uri="{FF2B5EF4-FFF2-40B4-BE49-F238E27FC236}">
                  <a16:creationId xmlns:a16="http://schemas.microsoft.com/office/drawing/2014/main" id="{1EFA21C0-E29A-5048-AD0D-EFBABC70F9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4" y="3222"/>
              <a:ext cx="0" cy="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  <p:sp>
          <p:nvSpPr>
            <p:cNvPr id="617616" name="Line 144">
              <a:extLst>
                <a:ext uri="{FF2B5EF4-FFF2-40B4-BE49-F238E27FC236}">
                  <a16:creationId xmlns:a16="http://schemas.microsoft.com/office/drawing/2014/main" id="{747408AE-1C9F-D74C-8909-AF463FFC1B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4" y="3420"/>
              <a:ext cx="0" cy="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CH"/>
            </a:p>
          </p:txBody>
        </p:sp>
      </p:grpSp>
      <p:sp>
        <p:nvSpPr>
          <p:cNvPr id="617617" name="Text Box 145">
            <a:extLst>
              <a:ext uri="{FF2B5EF4-FFF2-40B4-BE49-F238E27FC236}">
                <a16:creationId xmlns:a16="http://schemas.microsoft.com/office/drawing/2014/main" id="{FD334F23-C03F-D646-8558-F7BC03DBD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6938" y="500856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618" name="Text Box 146">
            <a:extLst>
              <a:ext uri="{FF2B5EF4-FFF2-40B4-BE49-F238E27FC236}">
                <a16:creationId xmlns:a16="http://schemas.microsoft.com/office/drawing/2014/main" id="{EBF1DC40-A28B-524B-B39E-3CD663897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4113" y="52562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619" name="Text Box 147">
            <a:extLst>
              <a:ext uri="{FF2B5EF4-FFF2-40B4-BE49-F238E27FC236}">
                <a16:creationId xmlns:a16="http://schemas.microsoft.com/office/drawing/2014/main" id="{20225841-BF34-9B45-98BB-216D7E3F0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6938" y="5265738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C</a:t>
            </a:r>
          </a:p>
        </p:txBody>
      </p:sp>
      <p:sp>
        <p:nvSpPr>
          <p:cNvPr id="617620" name="Line 148">
            <a:extLst>
              <a:ext uri="{FF2B5EF4-FFF2-40B4-BE49-F238E27FC236}">
                <a16:creationId xmlns:a16="http://schemas.microsoft.com/office/drawing/2014/main" id="{6C1AC871-B376-F74E-91E1-2D73E26228D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3925" y="5410200"/>
            <a:ext cx="571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621" name="Line 149">
            <a:extLst>
              <a:ext uri="{FF2B5EF4-FFF2-40B4-BE49-F238E27FC236}">
                <a16:creationId xmlns:a16="http://schemas.microsoft.com/office/drawing/2014/main" id="{E2802F1C-9170-AC4B-B6A5-DCCCEBBF42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2525" y="5419725"/>
            <a:ext cx="571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622" name="Line 150">
            <a:extLst>
              <a:ext uri="{FF2B5EF4-FFF2-40B4-BE49-F238E27FC236}">
                <a16:creationId xmlns:a16="http://schemas.microsoft.com/office/drawing/2014/main" id="{D829A5BA-398D-A14B-954F-A5FC77CD1B9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7275" y="5229226"/>
            <a:ext cx="0" cy="857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623" name="Line 151">
            <a:extLst>
              <a:ext uri="{FF2B5EF4-FFF2-40B4-BE49-F238E27FC236}">
                <a16:creationId xmlns:a16="http://schemas.microsoft.com/office/drawing/2014/main" id="{39D5BD66-EED0-F14F-85BD-8F224639BFA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7275" y="5543551"/>
            <a:ext cx="0" cy="857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617624" name="Text Box 152">
            <a:extLst>
              <a:ext uri="{FF2B5EF4-FFF2-40B4-BE49-F238E27FC236}">
                <a16:creationId xmlns:a16="http://schemas.microsoft.com/office/drawing/2014/main" id="{5947F4DB-E6C9-FB41-9214-ECAA152F4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8338" y="5256213"/>
            <a:ext cx="366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H</a:t>
            </a:r>
          </a:p>
        </p:txBody>
      </p:sp>
      <p:sp>
        <p:nvSpPr>
          <p:cNvPr id="617625" name="Text Box 153">
            <a:extLst>
              <a:ext uri="{FF2B5EF4-FFF2-40B4-BE49-F238E27FC236}">
                <a16:creationId xmlns:a16="http://schemas.microsoft.com/office/drawing/2014/main" id="{99BF3CB5-5816-5048-83C7-5A603997D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300" y="4419600"/>
            <a:ext cx="4000500" cy="1803400"/>
          </a:xfrm>
          <a:prstGeom prst="rect">
            <a:avLst/>
          </a:prstGeom>
          <a:solidFill>
            <a:srgbClr val="F9FE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solidFill>
                  <a:srgbClr val="000000"/>
                </a:solidFill>
                <a:cs typeface="Arial" panose="020B0604020202020204" pitchFamily="34" charset="0"/>
                <a:sym typeface="Symbol" pitchFamily="2" charset="2"/>
              </a:rPr>
              <a:t>- Columnar growth of diamond crystal</a:t>
            </a:r>
          </a:p>
          <a:p>
            <a:pPr>
              <a:spcBef>
                <a:spcPct val="50000"/>
              </a:spcBef>
            </a:pPr>
            <a:r>
              <a:rPr lang="en-US" altLang="en-US" sz="1600">
                <a:solidFill>
                  <a:srgbClr val="000000"/>
                </a:solidFill>
                <a:cs typeface="Arial" panose="020B0604020202020204" pitchFamily="34" charset="0"/>
                <a:sym typeface="Symbol" pitchFamily="2" charset="2"/>
              </a:rPr>
              <a:t>- Si or diamond substrate</a:t>
            </a:r>
          </a:p>
          <a:p>
            <a:pPr>
              <a:spcBef>
                <a:spcPct val="50000"/>
              </a:spcBef>
            </a:pPr>
            <a:r>
              <a:rPr lang="en-US" altLang="en-US" sz="1600">
                <a:solidFill>
                  <a:srgbClr val="000000"/>
                </a:solidFill>
                <a:cs typeface="Arial" panose="020B0604020202020204" pitchFamily="34" charset="0"/>
                <a:sym typeface="Symbol" pitchFamily="2" charset="2"/>
              </a:rPr>
              <a:t>- Growth speed ~ few </a:t>
            </a:r>
            <a:r>
              <a:rPr lang="el-GR" altLang="en-US" sz="1600">
                <a:solidFill>
                  <a:srgbClr val="000000"/>
                </a:solidFill>
                <a:cs typeface="Arial" panose="020B0604020202020204" pitchFamily="34" charset="0"/>
                <a:sym typeface="Symbol" pitchFamily="2" charset="2"/>
              </a:rPr>
              <a:t>μ</a:t>
            </a:r>
            <a:r>
              <a:rPr lang="en-US" altLang="en-US" sz="1600">
                <a:solidFill>
                  <a:srgbClr val="000000"/>
                </a:solidFill>
                <a:cs typeface="Arial" panose="020B0604020202020204" pitchFamily="34" charset="0"/>
                <a:sym typeface="Symbol" pitchFamily="2" charset="2"/>
              </a:rPr>
              <a:t>m/hour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1600">
                <a:solidFill>
                  <a:srgbClr val="000000"/>
                </a:solidFill>
                <a:cs typeface="Arial" panose="020B0604020202020204" pitchFamily="34" charset="0"/>
                <a:sym typeface="Symbol" pitchFamily="2" charset="2"/>
              </a:rPr>
              <a:t> Grains grow wider from substrate side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1600">
                <a:solidFill>
                  <a:srgbClr val="000000"/>
                </a:solidFill>
                <a:cs typeface="Arial" panose="020B0604020202020204" pitchFamily="34" charset="0"/>
                <a:sym typeface="Symbol" pitchFamily="2" charset="2"/>
              </a:rPr>
              <a:t>recently: </a:t>
            </a:r>
            <a:r>
              <a:rPr lang="en-US" altLang="en-US" sz="1600" b="1">
                <a:solidFill>
                  <a:srgbClr val="000000"/>
                </a:solidFill>
                <a:cs typeface="Arial" panose="020B0604020202020204" pitchFamily="34" charset="0"/>
                <a:sym typeface="Symbol" pitchFamily="2" charset="2"/>
              </a:rPr>
              <a:t>single crystal diamond</a:t>
            </a:r>
          </a:p>
        </p:txBody>
      </p:sp>
    </p:spTree>
    <p:extLst>
      <p:ext uri="{BB962C8B-B14F-4D97-AF65-F5344CB8AC3E}">
        <p14:creationId xmlns:p14="http://schemas.microsoft.com/office/powerpoint/2010/main" val="172540627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Diamond as a radiation detector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51" y="905611"/>
            <a:ext cx="6212849" cy="5542182"/>
          </a:xfrm>
        </p:spPr>
        <p:txBody>
          <a:bodyPr>
            <a:normAutofit fontScale="92500"/>
          </a:bodyPr>
          <a:lstStyle/>
          <a:p>
            <a:r>
              <a:rPr lang="en-US" dirty="0"/>
              <a:t>Diamond detectors are operated as ionization chambers</a:t>
            </a:r>
          </a:p>
          <a:p>
            <a:pPr marL="583685" lvl="6" indent="-2520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700" dirty="0">
                <a:solidFill>
                  <a:srgbClr val="000090"/>
                </a:solidFill>
                <a:cs typeface="Lucida Sans Unicode" pitchFamily="34" charset="0"/>
              </a:rPr>
              <a:t>1 electron-hole pair generated per 13 eV ionizing energy loss</a:t>
            </a:r>
          </a:p>
          <a:p>
            <a:pPr marL="583685" lvl="6" indent="-2520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700" dirty="0">
                <a:solidFill>
                  <a:srgbClr val="000090"/>
                </a:solidFill>
                <a:cs typeface="Lucida Sans Unicode" pitchFamily="34" charset="0"/>
              </a:rPr>
              <a:t>36 electron-hole pairs per µm per MIP</a:t>
            </a:r>
          </a:p>
          <a:p>
            <a:pPr marL="583685" lvl="6" indent="-25200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700" dirty="0">
                <a:solidFill>
                  <a:srgbClr val="000090"/>
                </a:solidFill>
                <a:cs typeface="Lucida Sans Unicode" pitchFamily="34" charset="0"/>
              </a:rPr>
              <a:t>Large (5.47 eV) bandgap ensures no thermal carrier generation</a:t>
            </a:r>
          </a:p>
          <a:p>
            <a:r>
              <a:rPr lang="en-US" dirty="0"/>
              <a:t>Poly-crystalline material comes in large wafers </a:t>
            </a:r>
          </a:p>
          <a:p>
            <a:pPr marL="547685" lvl="6" indent="-285750">
              <a:lnSpc>
                <a:spcPct val="11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700" dirty="0">
                <a:solidFill>
                  <a:srgbClr val="000090"/>
                </a:solidFill>
                <a:cs typeface="Lucida Sans Unicode" pitchFamily="34" charset="0"/>
              </a:rPr>
              <a:t>The wafers are grown to several times the specified thickness, parts are then cut out with a laser and thinned from </a:t>
            </a:r>
            <a:br>
              <a:rPr lang="en-US" sz="1700" dirty="0">
                <a:solidFill>
                  <a:srgbClr val="000090"/>
                </a:solidFill>
                <a:cs typeface="Lucida Sans Unicode" pitchFamily="34" charset="0"/>
              </a:rPr>
            </a:br>
            <a:r>
              <a:rPr lang="en-US" sz="1700" dirty="0">
                <a:solidFill>
                  <a:srgbClr val="000090"/>
                </a:solidFill>
                <a:cs typeface="Lucida Sans Unicode" pitchFamily="34" charset="0"/>
              </a:rPr>
              <a:t>the substrate side to the desired thickness</a:t>
            </a:r>
          </a:p>
          <a:p>
            <a:pPr marL="547685" lvl="6" indent="-285750">
              <a:lnSpc>
                <a:spcPct val="11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700" dirty="0">
                <a:solidFill>
                  <a:srgbClr val="000090"/>
                </a:solidFill>
                <a:cs typeface="Lucida Sans Unicode" pitchFamily="34" charset="0"/>
              </a:rPr>
              <a:t>~300 µm collection distance can be achieved on finished parts</a:t>
            </a:r>
          </a:p>
          <a:p>
            <a:pPr marL="547685" lvl="6" indent="-285750">
              <a:lnSpc>
                <a:spcPct val="11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700" dirty="0">
                <a:solidFill>
                  <a:srgbClr val="000090"/>
                </a:solidFill>
                <a:cs typeface="Lucida Sans Unicode" pitchFamily="34" charset="0"/>
              </a:rPr>
              <a:t>Single crystal sensors still confined to 7 mm x 7 mm size</a:t>
            </a:r>
          </a:p>
          <a:p>
            <a:r>
              <a:rPr lang="en-US" dirty="0"/>
              <a:t>Devices can be made in any configuration </a:t>
            </a:r>
            <a:endParaRPr lang="en-US" sz="2000" dirty="0"/>
          </a:p>
          <a:p>
            <a:pPr marL="547685" lvl="6" indent="-285750">
              <a:lnSpc>
                <a:spcPct val="7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700" dirty="0">
                <a:solidFill>
                  <a:srgbClr val="000090"/>
                </a:solidFill>
                <a:cs typeface="Lucida Sans Unicode" pitchFamily="34" charset="0"/>
              </a:rPr>
              <a:t>Pad, Strip, Pixel, 3D</a:t>
            </a:r>
          </a:p>
        </p:txBody>
      </p:sp>
      <p:sp>
        <p:nvSpPr>
          <p:cNvPr id="9" name="Shape 154"/>
          <p:cNvSpPr txBox="1">
            <a:spLocks/>
          </p:cNvSpPr>
          <p:nvPr/>
        </p:nvSpPr>
        <p:spPr>
          <a:xfrm>
            <a:off x="4870450" y="1478888"/>
            <a:ext cx="6127047" cy="2658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latin typeface="+mj-lt"/>
                <a:ea typeface="+mj-ea"/>
                <a:cs typeface="+mj-cs"/>
                <a:sym typeface="Times New Roman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-"/>
              <a:defRPr sz="3600">
                <a:solidFill>
                  <a:srgbClr val="002E7A"/>
                </a:solidFill>
                <a:latin typeface="+mj-lt"/>
                <a:ea typeface="+mj-ea"/>
                <a:cs typeface="+mj-cs"/>
                <a:sym typeface="Times New Roman"/>
              </a:defRPr>
            </a:lvl2pPr>
            <a:lvl3pPr marL="1778000" indent="-571500" defTabSz="584200">
              <a:spcBef>
                <a:spcPts val="2400"/>
              </a:spcBef>
              <a:buSzPct val="60000"/>
              <a:buFont typeface="Zapf Dingbats"/>
              <a:buChar char="➡"/>
              <a:defRPr sz="2800">
                <a:solidFill>
                  <a:srgbClr val="38571A"/>
                </a:solidFill>
                <a:latin typeface="+mj-lt"/>
                <a:ea typeface="+mj-ea"/>
                <a:cs typeface="+mj-cs"/>
                <a:sym typeface="Times New Roman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-"/>
              <a:defRPr sz="2400">
                <a:solidFill>
                  <a:srgbClr val="941751"/>
                </a:solidFill>
                <a:latin typeface="+mj-lt"/>
                <a:ea typeface="+mj-ea"/>
                <a:cs typeface="+mj-cs"/>
                <a:sym typeface="Times New Roman"/>
              </a:defRPr>
            </a:lvl4pPr>
            <a:lvl5pPr marL="2667000" indent="-571500" defTabSz="584200">
              <a:spcBef>
                <a:spcPts val="2400"/>
              </a:spcBef>
              <a:buSzPct val="90000"/>
              <a:buFont typeface="Zapf Dingbats"/>
              <a:buChar char="➡"/>
              <a:defRPr sz="2400">
                <a:solidFill>
                  <a:srgbClr val="941751"/>
                </a:solidFill>
                <a:latin typeface="+mj-lt"/>
                <a:ea typeface="+mj-ea"/>
                <a:cs typeface="+mj-cs"/>
                <a:sym typeface="Times New Roman"/>
              </a:defRPr>
            </a:lvl5pPr>
            <a:lvl6pPr marL="3451225" indent="-1000125" defTabSz="584200">
              <a:spcBef>
                <a:spcPts val="2400"/>
              </a:spcBef>
              <a:buSzPct val="90000"/>
              <a:buChar char="•"/>
              <a:defRPr sz="4200">
                <a:latin typeface="+mj-lt"/>
                <a:ea typeface="+mj-ea"/>
                <a:cs typeface="+mj-cs"/>
                <a:sym typeface="Times New Roman"/>
              </a:defRPr>
            </a:lvl6pPr>
            <a:lvl7pPr marL="3806825" indent="-1000125" defTabSz="584200">
              <a:spcBef>
                <a:spcPts val="2400"/>
              </a:spcBef>
              <a:buSzPct val="90000"/>
              <a:buChar char="•"/>
              <a:defRPr sz="4200">
                <a:latin typeface="+mj-lt"/>
                <a:ea typeface="+mj-ea"/>
                <a:cs typeface="+mj-cs"/>
                <a:sym typeface="Times New Roman"/>
              </a:defRPr>
            </a:lvl7pPr>
            <a:lvl8pPr marL="4162425" indent="-1000125" defTabSz="584200">
              <a:spcBef>
                <a:spcPts val="2400"/>
              </a:spcBef>
              <a:buSzPct val="90000"/>
              <a:buChar char="•"/>
              <a:defRPr sz="4200">
                <a:latin typeface="+mj-lt"/>
                <a:ea typeface="+mj-ea"/>
                <a:cs typeface="+mj-cs"/>
                <a:sym typeface="Times New Roman"/>
              </a:defRPr>
            </a:lvl8pPr>
            <a:lvl9pPr marL="4518025" indent="-1000125" defTabSz="584200">
              <a:spcBef>
                <a:spcPts val="2400"/>
              </a:spcBef>
              <a:buSzPct val="90000"/>
              <a:buChar char="•"/>
              <a:defRPr sz="4200">
                <a:latin typeface="+mj-lt"/>
                <a:ea typeface="+mj-ea"/>
                <a:cs typeface="+mj-cs"/>
                <a:sym typeface="Times New Roman"/>
              </a:defRPr>
            </a:lvl9pPr>
          </a:lstStyle>
          <a:p>
            <a:pPr marL="191584" indent="-191584" algn="l">
              <a:lnSpc>
                <a:spcPct val="70000"/>
              </a:lnSpc>
              <a:spcBef>
                <a:spcPts val="1000"/>
              </a:spcBef>
              <a:buSzPct val="110000"/>
              <a:buFont typeface="Arial" pitchFamily="34" charset="0"/>
              <a:buChar char="•"/>
              <a:defRPr/>
            </a:pPr>
            <a:endParaRPr lang="en-US" sz="2100" baseline="30000" dirty="0">
              <a:solidFill>
                <a:schemeClr val="tx1"/>
              </a:solidFill>
              <a:cs typeface="Lucida Sans Unicode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Recent progress in CVD diamond detector R&amp;D</a:t>
            </a:r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CB85A9-CC50-D445-800A-B25AE6D88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0881" y="911177"/>
            <a:ext cx="2723334" cy="22509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653AE3-F86E-064C-838F-669487055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7007" y="4705258"/>
            <a:ext cx="2230738" cy="17350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8CDD01-C314-3E43-A8C0-843B56D8CF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7599" y="2612916"/>
            <a:ext cx="2063088" cy="21188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A935BAA-3C96-5043-A9D4-CA21E5F20DAD}"/>
              </a:ext>
            </a:extLst>
          </p:cNvPr>
          <p:cNvSpPr txBox="1"/>
          <p:nvPr/>
        </p:nvSpPr>
        <p:spPr>
          <a:xfrm>
            <a:off x="8048751" y="3326656"/>
            <a:ext cx="1965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 cm diameter  </a:t>
            </a:r>
            <a:r>
              <a:rPr lang="en-US" dirty="0" err="1"/>
              <a:t>pCVD</a:t>
            </a:r>
            <a:r>
              <a:rPr lang="en-US" dirty="0"/>
              <a:t>  diamond wafer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A02FA7-76FC-7C46-A6C9-5488DB57219A}"/>
              </a:ext>
            </a:extLst>
          </p:cNvPr>
          <p:cNvSpPr txBox="1"/>
          <p:nvPr/>
        </p:nvSpPr>
        <p:spPr>
          <a:xfrm>
            <a:off x="5917721" y="1552755"/>
            <a:ext cx="1133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Working principle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61016E-2C1C-F74E-892E-0381FB75811A}"/>
              </a:ext>
            </a:extLst>
          </p:cNvPr>
          <p:cNvSpPr txBox="1"/>
          <p:nvPr/>
        </p:nvSpPr>
        <p:spPr>
          <a:xfrm>
            <a:off x="5204156" y="5682831"/>
            <a:ext cx="2063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3D diamond sensor with pixel readout</a:t>
            </a:r>
          </a:p>
        </p:txBody>
      </p:sp>
    </p:spTree>
    <p:extLst>
      <p:ext uri="{BB962C8B-B14F-4D97-AF65-F5344CB8AC3E}">
        <p14:creationId xmlns:p14="http://schemas.microsoft.com/office/powerpoint/2010/main" val="1256904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1210" y="2243526"/>
            <a:ext cx="9906000" cy="101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2575" bIns="0"/>
          <a:lstStyle/>
          <a:p>
            <a:pPr marL="42097" algn="ctr"/>
            <a:r>
              <a:rPr lang="en-US" sz="7000" dirty="0">
                <a:solidFill>
                  <a:srgbClr val="9A00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Summary of RD42 Results on Radiation Tolerance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</p:spTree>
    <p:extLst>
      <p:ext uri="{BB962C8B-B14F-4D97-AF65-F5344CB8AC3E}">
        <p14:creationId xmlns:p14="http://schemas.microsoft.com/office/powerpoint/2010/main" val="3361131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271882" y="159778"/>
            <a:ext cx="8915400" cy="627202"/>
          </a:xfrm>
          <a:prstGeom prst="rect">
            <a:avLst/>
          </a:prstGeom>
        </p:spPr>
        <p:txBody>
          <a:bodyPr>
            <a:normAutofit/>
          </a:bodyPr>
          <a:lstStyle>
            <a:lvl1pPr defTabSz="268731">
              <a:defRPr sz="3864"/>
            </a:lvl1pPr>
          </a:lstStyle>
          <a:p>
            <a:pPr lvl="0">
              <a:defRPr sz="1800"/>
            </a:pPr>
            <a:r>
              <a:rPr lang="en-US" sz="3200" dirty="0"/>
              <a:t>Radiation tolerance of diamonds</a:t>
            </a:r>
            <a:endParaRPr sz="3200" dirty="0"/>
          </a:p>
        </p:txBody>
      </p:sp>
      <p:sp>
        <p:nvSpPr>
          <p:cNvPr id="258" name="Shape 258"/>
          <p:cNvSpPr>
            <a:spLocks noGrp="1"/>
          </p:cNvSpPr>
          <p:nvPr>
            <p:ph type="sldNum" sz="quarter" idx="12"/>
          </p:nvPr>
        </p:nvSpPr>
        <p:spPr>
          <a:xfrm>
            <a:off x="8738652" y="6445688"/>
            <a:ext cx="672049" cy="369332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spAutoFit/>
          </a:bodyPr>
          <a:lstStyle/>
          <a:p>
            <a:pPr lvl="0">
              <a:defRPr sz="1800"/>
            </a:pPr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132730" y="952931"/>
            <a:ext cx="6940932" cy="29934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2674" indent="-269610" defTabSz="318438">
              <a:spcBef>
                <a:spcPts val="2062"/>
              </a:spcBef>
              <a:defRPr sz="1800"/>
            </a:pPr>
            <a:r>
              <a:rPr lang="en-US" sz="2600" dirty="0"/>
              <a:t>Irradiate diamond samples with various particle species and energies </a:t>
            </a:r>
          </a:p>
          <a:p>
            <a:pPr marL="547685" lvl="6" indent="-285750">
              <a:lnSpc>
                <a:spcPct val="8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600" dirty="0">
                <a:solidFill>
                  <a:srgbClr val="000090"/>
                </a:solidFill>
                <a:cs typeface="Lucida Sans Unicode" pitchFamily="34" charset="0"/>
              </a:rPr>
              <a:t>Re-metalize after each irradiation step to fabricate a strip detector </a:t>
            </a:r>
          </a:p>
          <a:p>
            <a:pPr marL="547685" lvl="6" indent="-285750">
              <a:lnSpc>
                <a:spcPct val="8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600" dirty="0">
                <a:solidFill>
                  <a:srgbClr val="000090"/>
                </a:solidFill>
                <a:cs typeface="Lucida Sans Unicode" pitchFamily="34" charset="0"/>
              </a:rPr>
              <a:t>Readout with low (~80 electrons) noise VA2 chip</a:t>
            </a:r>
          </a:p>
          <a:p>
            <a:pPr marL="442674" indent="-269610" defTabSz="318438">
              <a:spcBef>
                <a:spcPts val="2062"/>
              </a:spcBef>
              <a:defRPr sz="1800"/>
            </a:pPr>
            <a:r>
              <a:rPr lang="en-US" sz="2400" dirty="0"/>
              <a:t>Characterize irradiated devices in beam tests</a:t>
            </a:r>
          </a:p>
          <a:p>
            <a:pPr marL="547685" lvl="6" indent="-285750">
              <a:lnSpc>
                <a:spcPct val="9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600" dirty="0">
                <a:solidFill>
                  <a:srgbClr val="000090"/>
                </a:solidFill>
                <a:cs typeface="Lucida Sans Unicode" pitchFamily="34" charset="0"/>
              </a:rPr>
              <a:t>Using hit prediction from telescope, collect charge in region of interest of up to 10 strips</a:t>
            </a:r>
          </a:p>
          <a:p>
            <a:pPr marL="547685" lvl="6" indent="-285750">
              <a:lnSpc>
                <a:spcPct val="9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600" dirty="0">
                <a:solidFill>
                  <a:srgbClr val="000090"/>
                </a:solidFill>
                <a:cs typeface="Lucida Sans Unicode" pitchFamily="34" charset="0"/>
              </a:rPr>
              <a:t>Tracking precision at detector under test: ∼ 2–3 </a:t>
            </a:r>
            <a:r>
              <a:rPr lang="el-GR" sz="1600" dirty="0">
                <a:solidFill>
                  <a:srgbClr val="000090"/>
                </a:solidFill>
                <a:cs typeface="Lucida Sans Unicode" pitchFamily="34" charset="0"/>
              </a:rPr>
              <a:t>μ</a:t>
            </a:r>
            <a:r>
              <a:rPr lang="en-US" sz="1600" dirty="0">
                <a:solidFill>
                  <a:srgbClr val="000090"/>
                </a:solidFill>
                <a:cs typeface="Lucida Sans Unicode" pitchFamily="34" charset="0"/>
              </a:rPr>
              <a:t>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16F125-C54E-694E-81E0-7F2A66E79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29" y="4213512"/>
            <a:ext cx="7080084" cy="21934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51F0DB-A609-404E-B45F-B6B6D3A5C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480731" y="2530411"/>
            <a:ext cx="3806719" cy="21377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CE98A7-F89F-7A41-8EFD-0A8EE34E6DE3}"/>
              </a:ext>
            </a:extLst>
          </p:cNvPr>
          <p:cNvSpPr txBox="1"/>
          <p:nvPr/>
        </p:nvSpPr>
        <p:spPr>
          <a:xfrm>
            <a:off x="6982138" y="1049603"/>
            <a:ext cx="2991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Diamond strip detector wire-</a:t>
            </a:r>
          </a:p>
          <a:p>
            <a:r>
              <a:rPr lang="en-US" dirty="0"/>
              <a:t>bonded to a VA2 readout chip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BFDF6F-7371-F64F-98F0-B3A2966F88E9}"/>
              </a:ext>
            </a:extLst>
          </p:cNvPr>
          <p:cNvSpPr txBox="1"/>
          <p:nvPr/>
        </p:nvSpPr>
        <p:spPr>
          <a:xfrm>
            <a:off x="678879" y="3946371"/>
            <a:ext cx="563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55470"/>
                </a:solidFill>
              </a:rPr>
              <a:t>Schematic of the test assembly in CERN SPS H6A beamline</a:t>
            </a:r>
          </a:p>
        </p:txBody>
      </p:sp>
    </p:spTree>
    <p:extLst>
      <p:ext uri="{BB962C8B-B14F-4D97-AF65-F5344CB8AC3E}">
        <p14:creationId xmlns:p14="http://schemas.microsoft.com/office/powerpoint/2010/main" val="1685855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07A6C07-998C-BC44-BEDC-0541750A5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172" y="3381886"/>
            <a:ext cx="3385593" cy="3277772"/>
          </a:xfrm>
          <a:prstGeom prst="rect">
            <a:avLst/>
          </a:prstGeom>
        </p:spPr>
      </p:pic>
      <p:sp>
        <p:nvSpPr>
          <p:cNvPr id="249" name="Shape 249"/>
          <p:cNvSpPr>
            <a:spLocks noGrp="1"/>
          </p:cNvSpPr>
          <p:nvPr>
            <p:ph type="sldNum" sz="quarter" idx="12"/>
          </p:nvPr>
        </p:nvSpPr>
        <p:spPr>
          <a:xfrm>
            <a:off x="8738652" y="6445688"/>
            <a:ext cx="672049" cy="369332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spAutoFit/>
          </a:bodyPr>
          <a:lstStyle/>
          <a:p>
            <a:pPr lvl="0">
              <a:defRPr sz="1800"/>
            </a:pPr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95300" y="952930"/>
            <a:ext cx="8915400" cy="5127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2674" indent="-269610" defTabSz="318438">
              <a:spcBef>
                <a:spcPts val="2062"/>
              </a:spcBef>
              <a:defRPr sz="1800"/>
            </a:pPr>
            <a:endParaRPr lang="en-US" sz="2000" dirty="0">
              <a:solidFill>
                <a:srgbClr val="013360"/>
              </a:solidFill>
            </a:endParaRPr>
          </a:p>
        </p:txBody>
      </p:sp>
      <p:sp>
        <p:nvSpPr>
          <p:cNvPr id="13" name="Shape 256"/>
          <p:cNvSpPr txBox="1">
            <a:spLocks/>
          </p:cNvSpPr>
          <p:nvPr/>
        </p:nvSpPr>
        <p:spPr>
          <a:xfrm>
            <a:off x="4632596" y="325725"/>
            <a:ext cx="8915400" cy="6272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268731" rtl="0" eaLnBrk="1" latinLnBrk="0" hangingPunct="1">
              <a:spcBef>
                <a:spcPct val="0"/>
              </a:spcBef>
              <a:buNone/>
              <a:defRPr sz="386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1800"/>
            </a:pPr>
            <a:endParaRPr lang="en-US" sz="4000" dirty="0"/>
          </a:p>
        </p:txBody>
      </p:sp>
      <p:sp>
        <p:nvSpPr>
          <p:cNvPr id="17" name="Shape 256"/>
          <p:cNvSpPr>
            <a:spLocks noGrp="1"/>
          </p:cNvSpPr>
          <p:nvPr>
            <p:ph type="title"/>
          </p:nvPr>
        </p:nvSpPr>
        <p:spPr>
          <a:xfrm>
            <a:off x="271882" y="159778"/>
            <a:ext cx="8915400" cy="627202"/>
          </a:xfrm>
          <a:prstGeom prst="rect">
            <a:avLst/>
          </a:prstGeom>
        </p:spPr>
        <p:txBody>
          <a:bodyPr>
            <a:noAutofit/>
          </a:bodyPr>
          <a:lstStyle>
            <a:lvl1pPr defTabSz="268731">
              <a:defRPr sz="3864"/>
            </a:lvl1pPr>
          </a:lstStyle>
          <a:p>
            <a:pPr lvl="0">
              <a:defRPr sz="1800"/>
            </a:pPr>
            <a:r>
              <a:rPr lang="en-US" sz="3200" dirty="0"/>
              <a:t>Radiation tolerance of diamonds</a:t>
            </a:r>
            <a:endParaRPr sz="32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23792" y="2870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02AF2E-30A0-024E-A2A5-61EEDE525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464" y="760588"/>
            <a:ext cx="2788382" cy="2581835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88EDEFD-D70C-1042-BA3F-C6AEE4C709F3}"/>
              </a:ext>
            </a:extLst>
          </p:cNvPr>
          <p:cNvSpPr txBox="1">
            <a:spLocks/>
          </p:cNvSpPr>
          <p:nvPr/>
        </p:nvSpPr>
        <p:spPr>
          <a:xfrm>
            <a:off x="3419996" y="1027888"/>
            <a:ext cx="6448407" cy="512733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2674" indent="-269610" defTabSz="318438">
              <a:spcBef>
                <a:spcPts val="2062"/>
              </a:spcBef>
              <a:defRPr sz="1800"/>
            </a:pPr>
            <a:r>
              <a:rPr lang="en-US" sz="2400" dirty="0"/>
              <a:t>Measure pulse height as a function of irradiation</a:t>
            </a:r>
          </a:p>
          <a:p>
            <a:pPr marL="547685" lvl="6" indent="-285750">
              <a:lnSpc>
                <a:spcPct val="9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Measure under both positive and negative bias </a:t>
            </a:r>
          </a:p>
          <a:p>
            <a:pPr marL="547685" lvl="6" indent="-285750">
              <a:lnSpc>
                <a:spcPct val="9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Convert mean pulse height to mean drift length before immobilization by deep trapping – “</a:t>
            </a:r>
            <a:r>
              <a:rPr lang="en-US" sz="1800" dirty="0" err="1">
                <a:solidFill>
                  <a:srgbClr val="000090"/>
                </a:solidFill>
                <a:cs typeface="Lucida Sans Unicode" pitchFamily="34" charset="0"/>
              </a:rPr>
              <a:t>Schubweg</a:t>
            </a: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” (  ∽</a:t>
            </a:r>
            <a:r>
              <a:rPr lang="en-US" sz="1800" dirty="0" err="1">
                <a:solidFill>
                  <a:srgbClr val="000090"/>
                </a:solidFill>
                <a:cs typeface="Lucida Sans Unicode" pitchFamily="34" charset="0"/>
              </a:rPr>
              <a:t>μ</a:t>
            </a: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 </a:t>
            </a:r>
            <a:r>
              <a:rPr lang="en-US" sz="1800" dirty="0" err="1">
                <a:solidFill>
                  <a:srgbClr val="000090"/>
                </a:solidFill>
                <a:cs typeface="Lucida Sans Unicode" pitchFamily="34" charset="0"/>
              </a:rPr>
              <a:t>τ</a:t>
            </a: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 E)</a:t>
            </a:r>
          </a:p>
          <a:p>
            <a:pPr marL="442674" indent="-269610" defTabSz="318438">
              <a:spcBef>
                <a:spcPts val="2062"/>
              </a:spcBef>
              <a:defRPr sz="1800"/>
            </a:pPr>
            <a:r>
              <a:rPr lang="en-US" sz="2400" dirty="0"/>
              <a:t>Fit data with an empirical damage equation</a:t>
            </a:r>
          </a:p>
          <a:p>
            <a:pPr marL="547685" lvl="6" indent="-285750">
              <a:lnSpc>
                <a:spcPct val="9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n- number of traps, </a:t>
            </a:r>
            <a:r>
              <a:rPr lang="el-GR" sz="1800" dirty="0">
                <a:solidFill>
                  <a:srgbClr val="000090"/>
                </a:solidFill>
                <a:cs typeface="Lucida Sans Unicode" pitchFamily="34" charset="0"/>
              </a:rPr>
              <a:t>λ – </a:t>
            </a:r>
            <a:r>
              <a:rPr lang="en-US" sz="1800" dirty="0" err="1">
                <a:solidFill>
                  <a:srgbClr val="000090"/>
                </a:solidFill>
                <a:cs typeface="Lucida Sans Unicode" pitchFamily="34" charset="0"/>
              </a:rPr>
              <a:t>Schubweg</a:t>
            </a: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, k – damage constant, </a:t>
            </a:r>
            <a:r>
              <a:rPr lang="el-GR" sz="1800" dirty="0">
                <a:solidFill>
                  <a:srgbClr val="000090"/>
                </a:solidFill>
                <a:cs typeface="Lucida Sans Unicode" pitchFamily="34" charset="0"/>
              </a:rPr>
              <a:t>φ - </a:t>
            </a: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fluence</a:t>
            </a:r>
          </a:p>
          <a:p>
            <a:pPr marL="261935" lvl="6" indent="0">
              <a:lnSpc>
                <a:spcPct val="70000"/>
              </a:lnSpc>
              <a:spcBef>
                <a:spcPts val="1000"/>
              </a:spcBef>
              <a:buSzPct val="110000"/>
              <a:buNone/>
              <a:defRPr/>
            </a:pPr>
            <a:endParaRPr lang="en-US" sz="1800" dirty="0">
              <a:solidFill>
                <a:srgbClr val="000090"/>
              </a:solidFill>
              <a:cs typeface="Lucida Sans Unicode" pitchFamily="34" charset="0"/>
            </a:endParaRPr>
          </a:p>
          <a:p>
            <a:pPr marL="261935" lvl="6" indent="0">
              <a:lnSpc>
                <a:spcPct val="70000"/>
              </a:lnSpc>
              <a:spcBef>
                <a:spcPts val="1000"/>
              </a:spcBef>
              <a:buSzPct val="110000"/>
              <a:buNone/>
              <a:defRPr/>
            </a:pPr>
            <a:br>
              <a:rPr lang="en-US" sz="1600" dirty="0">
                <a:solidFill>
                  <a:srgbClr val="000090"/>
                </a:solidFill>
                <a:cs typeface="Lucida Sans Unicode" pitchFamily="34" charset="0"/>
              </a:rPr>
            </a:br>
            <a:endParaRPr lang="en-US" sz="1600" dirty="0">
              <a:solidFill>
                <a:srgbClr val="000090"/>
              </a:solidFill>
              <a:cs typeface="Lucida Sans Unicode" pitchFamily="34" charset="0"/>
            </a:endParaRPr>
          </a:p>
          <a:p>
            <a:pPr marL="547685" lvl="6" indent="-285750">
              <a:lnSpc>
                <a:spcPct val="9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The data for each sample are fit individually</a:t>
            </a:r>
          </a:p>
          <a:p>
            <a:pPr marL="547685" lvl="6" indent="-285750">
              <a:lnSpc>
                <a:spcPct val="90000"/>
              </a:lnSpc>
              <a:spcBef>
                <a:spcPts val="1000"/>
              </a:spcBef>
              <a:buSzPct val="110000"/>
              <a:buFont typeface="System Font Regular"/>
              <a:buChar char="-"/>
              <a:defRPr/>
            </a:pP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Poly has a shorter initial </a:t>
            </a:r>
            <a:r>
              <a:rPr lang="en-US" sz="1800" dirty="0" err="1">
                <a:solidFill>
                  <a:srgbClr val="000090"/>
                </a:solidFill>
                <a:cs typeface="Lucida Sans Unicode" pitchFamily="34" charset="0"/>
              </a:rPr>
              <a:t>Schubweg</a:t>
            </a:r>
            <a:r>
              <a:rPr lang="en-US" sz="1800" dirty="0">
                <a:solidFill>
                  <a:srgbClr val="000090"/>
                </a:solidFill>
                <a:cs typeface="Lucida Sans Unicode" pitchFamily="34" charset="0"/>
              </a:rPr>
              <a:t> due to a higher initial trap concentration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E1CDB8-5F47-E548-9E5B-05C11BF47F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0718" y="4261315"/>
            <a:ext cx="1340045" cy="300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A31B79-1FA3-A344-8142-489961D348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2897" y="4131045"/>
            <a:ext cx="1340045" cy="55450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CDEEA9-181A-C74D-9E74-C0B14CC5D295}"/>
              </a:ext>
            </a:extLst>
          </p:cNvPr>
          <p:cNvCxnSpPr/>
          <p:nvPr/>
        </p:nvCxnSpPr>
        <p:spPr>
          <a:xfrm>
            <a:off x="6626014" y="4407079"/>
            <a:ext cx="53102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D2527EC-3E5E-0841-9464-0A10CAB15674}"/>
              </a:ext>
            </a:extLst>
          </p:cNvPr>
          <p:cNvSpPr txBox="1"/>
          <p:nvPr/>
        </p:nvSpPr>
        <p:spPr>
          <a:xfrm>
            <a:off x="1834378" y="5234215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err="1">
                <a:solidFill>
                  <a:srgbClr val="2D29FA"/>
                </a:solidFill>
              </a:rPr>
              <a:t>scCVD</a:t>
            </a:r>
            <a:r>
              <a:rPr lang="de-CH" sz="1200" dirty="0">
                <a:solidFill>
                  <a:srgbClr val="2D29FA"/>
                </a:solidFill>
              </a:rPr>
              <a:t> (Sample 4)</a:t>
            </a:r>
          </a:p>
          <a:p>
            <a:endParaRPr lang="de-CH" sz="1200" dirty="0">
              <a:solidFill>
                <a:srgbClr val="2D29FA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14B0E5-40FB-784E-82BF-894A5B0203BA}"/>
              </a:ext>
            </a:extLst>
          </p:cNvPr>
          <p:cNvSpPr txBox="1"/>
          <p:nvPr/>
        </p:nvSpPr>
        <p:spPr>
          <a:xfrm>
            <a:off x="944561" y="4494235"/>
            <a:ext cx="1011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err="1">
                <a:solidFill>
                  <a:srgbClr val="FFC000"/>
                </a:solidFill>
              </a:rPr>
              <a:t>pCVD</a:t>
            </a:r>
            <a:endParaRPr lang="de-CH" sz="1200" dirty="0">
              <a:solidFill>
                <a:srgbClr val="FFC000"/>
              </a:solidFill>
            </a:endParaRPr>
          </a:p>
          <a:p>
            <a:r>
              <a:rPr lang="de-CH" sz="1200" dirty="0">
                <a:solidFill>
                  <a:srgbClr val="FFC000"/>
                </a:solidFill>
              </a:rPr>
              <a:t>(Sample  1-3)</a:t>
            </a:r>
          </a:p>
          <a:p>
            <a:endParaRPr lang="de-CH" sz="1200" dirty="0">
              <a:solidFill>
                <a:srgbClr val="2D29FA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955B4F-207C-7A48-B355-E1666A981F55}"/>
              </a:ext>
            </a:extLst>
          </p:cNvPr>
          <p:cNvSpPr txBox="1"/>
          <p:nvPr/>
        </p:nvSpPr>
        <p:spPr>
          <a:xfrm>
            <a:off x="944561" y="3769643"/>
            <a:ext cx="388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/>
              <a:t>⧲  - </a:t>
            </a:r>
          </a:p>
          <a:p>
            <a:r>
              <a:rPr lang="de-CH" sz="1000" dirty="0"/>
              <a:t>⧳  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820AB8-A998-E14E-B81A-341FC50E8793}"/>
              </a:ext>
            </a:extLst>
          </p:cNvPr>
          <p:cNvSpPr/>
          <p:nvPr/>
        </p:nvSpPr>
        <p:spPr>
          <a:xfrm>
            <a:off x="1159632" y="6404751"/>
            <a:ext cx="1419059" cy="2480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9F577A-AA6F-7946-9E98-FBA7804AE4F3}"/>
              </a:ext>
            </a:extLst>
          </p:cNvPr>
          <p:cNvSpPr txBox="1"/>
          <p:nvPr/>
        </p:nvSpPr>
        <p:spPr>
          <a:xfrm>
            <a:off x="1555470" y="6133306"/>
            <a:ext cx="116794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ɸ</a:t>
            </a:r>
            <a:r>
              <a:rPr lang="en-US" dirty="0"/>
              <a:t> (p/cm</a:t>
            </a:r>
            <a:r>
              <a:rPr lang="en-US" baseline="30000" dirty="0"/>
              <a:t>2 </a:t>
            </a:r>
            <a:r>
              <a:rPr lang="en-US" dirty="0"/>
              <a:t>)</a:t>
            </a:r>
            <a:endParaRPr lang="de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3E6964-0A93-6D4C-8706-FC7C4596283D}"/>
              </a:ext>
            </a:extLst>
          </p:cNvPr>
          <p:cNvSpPr txBox="1"/>
          <p:nvPr/>
        </p:nvSpPr>
        <p:spPr>
          <a:xfrm>
            <a:off x="1595647" y="3142183"/>
            <a:ext cx="97334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q</a:t>
            </a:r>
            <a:r>
              <a:rPr lang="en-US" baseline="30000" dirty="0" err="1"/>
              <a:t>signal</a:t>
            </a:r>
            <a:r>
              <a:rPr lang="en-US" dirty="0"/>
              <a:t> (e)</a:t>
            </a:r>
            <a:endParaRPr lang="de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4553FC-7A68-6548-AE1E-97070477D3F0}"/>
              </a:ext>
            </a:extLst>
          </p:cNvPr>
          <p:cNvSpPr txBox="1"/>
          <p:nvPr/>
        </p:nvSpPr>
        <p:spPr>
          <a:xfrm>
            <a:off x="1338653" y="3633543"/>
            <a:ext cx="1324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/>
              <a:t>800 </a:t>
            </a:r>
            <a:r>
              <a:rPr lang="de-CH" sz="1000" dirty="0" err="1"/>
              <a:t>MeV</a:t>
            </a:r>
            <a:r>
              <a:rPr lang="de-CH" sz="1000" dirty="0"/>
              <a:t> p </a:t>
            </a:r>
            <a:r>
              <a:rPr lang="de-CH" sz="1000" dirty="0" err="1"/>
              <a:t>irradiation</a:t>
            </a:r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653558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32993">
              <a:defRPr sz="4788"/>
            </a:lvl1pPr>
          </a:lstStyle>
          <a:p>
            <a:pPr lvl="0">
              <a:defRPr sz="1800"/>
            </a:pPr>
            <a:r>
              <a:rPr sz="3500" dirty="0"/>
              <a:t>Summary of RD42 </a:t>
            </a:r>
            <a:r>
              <a:rPr lang="en-US" sz="3500" dirty="0"/>
              <a:t>radiation tolerance </a:t>
            </a:r>
            <a:r>
              <a:rPr sz="3500" dirty="0"/>
              <a:t>results</a:t>
            </a:r>
          </a:p>
        </p:txBody>
      </p:sp>
      <p:sp>
        <p:nvSpPr>
          <p:cNvPr id="226" name="Shape 22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225" name="Shape 225"/>
          <p:cNvSpPr>
            <a:spLocks noGrp="1"/>
          </p:cNvSpPr>
          <p:nvPr>
            <p:ph type="body" idx="4294967295"/>
          </p:nvPr>
        </p:nvSpPr>
        <p:spPr>
          <a:xfrm>
            <a:off x="76773" y="926898"/>
            <a:ext cx="9625453" cy="16621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98208" indent="-364337">
              <a:spcBef>
                <a:spcPts val="884"/>
              </a:spcBef>
              <a:defRPr sz="1800"/>
            </a:pPr>
            <a:r>
              <a:rPr lang="en-US" sz="2400" dirty="0"/>
              <a:t>In RD42 we use the damage constant for 24 GeV protons as a reference</a:t>
            </a:r>
          </a:p>
          <a:p>
            <a:pPr marL="598208" indent="-364337">
              <a:spcBef>
                <a:spcPts val="884"/>
              </a:spcBef>
              <a:defRPr sz="1800"/>
            </a:pPr>
            <a:r>
              <a:rPr lang="en-US" sz="2400" dirty="0"/>
              <a:t>The new analysis re-confirms the damage constant for 24 GeV protons</a:t>
            </a:r>
          </a:p>
        </p:txBody>
      </p:sp>
      <p:graphicFrame>
        <p:nvGraphicFramePr>
          <p:cNvPr id="227" name="Table 227"/>
          <p:cNvGraphicFramePr/>
          <p:nvPr>
            <p:extLst>
              <p:ext uri="{D42A27DB-BD31-4B8C-83A1-F6EECF244321}">
                <p14:modId xmlns:p14="http://schemas.microsoft.com/office/powerpoint/2010/main" val="3108791589"/>
              </p:ext>
            </p:extLst>
          </p:nvPr>
        </p:nvGraphicFramePr>
        <p:xfrm>
          <a:off x="4889500" y="2871363"/>
          <a:ext cx="4318001" cy="2929469"/>
        </p:xfrm>
        <a:graphic>
          <a:graphicData uri="http://schemas.openxmlformats.org/drawingml/2006/table">
            <a:tbl>
              <a:tblPr firstRow="1" firstCol="1"/>
              <a:tblGrid>
                <a:gridCol w="1435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15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8709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lang="en-US" sz="2000" b="1" dirty="0">
                          <a:sym typeface="Gill Sans"/>
                        </a:rPr>
                        <a:t>P</a:t>
                      </a:r>
                      <a:r>
                        <a:rPr sz="2000" b="1" dirty="0">
                          <a:sym typeface="Gill Sans"/>
                        </a:rPr>
                        <a:t>article</a:t>
                      </a:r>
                    </a:p>
                  </a:txBody>
                  <a:tcPr marL="38695" marR="38695" marT="35719" marB="35719" anchor="ctr" horzOverflow="overflow">
                    <a:lnL w="12700">
                      <a:miter lim="4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b="1" dirty="0">
                          <a:sym typeface="Gill Sans"/>
                        </a:rPr>
                        <a:t>Energy</a:t>
                      </a: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b="1" dirty="0">
                          <a:sym typeface="Gill Sans"/>
                        </a:rPr>
                        <a:t>Relative k</a:t>
                      </a:r>
                      <a:endParaRPr sz="2000" b="1" baseline="-5999" dirty="0">
                        <a:sym typeface="Gill Sans"/>
                      </a:endParaRP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130"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dirty="0">
                          <a:sym typeface="Gill Sans"/>
                        </a:rPr>
                        <a:t>p</a:t>
                      </a:r>
                      <a:r>
                        <a:rPr lang="en-US" sz="2000" dirty="0">
                          <a:sym typeface="Gill Sans"/>
                        </a:rPr>
                        <a:t>roton</a:t>
                      </a:r>
                      <a:endParaRPr sz="2000" dirty="0">
                        <a:sym typeface="Gill Sans"/>
                      </a:endParaRPr>
                    </a:p>
                  </a:txBody>
                  <a:tcPr marL="38695" marR="38695" marT="35719" marB="35719" anchor="ctr" horzOverflow="overflow">
                    <a:lnL w="12700">
                      <a:miter lim="4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dirty="0">
                          <a:sym typeface="Gill Sans"/>
                        </a:rPr>
                        <a:t>24 GeV</a:t>
                      </a: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dirty="0">
                          <a:sym typeface="Gill Sans"/>
                        </a:rPr>
                        <a:t>1</a:t>
                      </a: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130"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3600">
                          <a:sym typeface="Gill Sans"/>
                        </a:defRPr>
                      </a:pPr>
                      <a:endParaRPr sz="2000" dirty="0"/>
                    </a:p>
                  </a:txBody>
                  <a:tcPr marL="38695" marR="38695" marT="35719" marB="35719" anchor="ctr" horzOverflow="overflow">
                    <a:lnL w="12700">
                      <a:miter lim="4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dirty="0">
                          <a:sym typeface="Gill Sans"/>
                        </a:rPr>
                        <a:t>800 MeV</a:t>
                      </a: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dirty="0">
                          <a:sym typeface="Gill Sans"/>
                        </a:rPr>
                        <a:t>1.</a:t>
                      </a:r>
                      <a:r>
                        <a:rPr lang="en-US" sz="2000" dirty="0">
                          <a:sym typeface="Gill Sans"/>
                        </a:rPr>
                        <a:t>67+/-0.09</a:t>
                      </a:r>
                      <a:endParaRPr sz="2000" dirty="0">
                        <a:sym typeface="Gill Sans"/>
                      </a:endParaRP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130"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3600">
                          <a:sym typeface="Gill Sans"/>
                        </a:defRPr>
                      </a:pPr>
                      <a:endParaRPr sz="2000" dirty="0"/>
                    </a:p>
                  </a:txBody>
                  <a:tcPr marL="38695" marR="38695" marT="35719" marB="35719" anchor="ctr" horzOverflow="overflow">
                    <a:lnL w="12700">
                      <a:miter lim="4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dirty="0">
                          <a:sym typeface="Gill Sans"/>
                        </a:rPr>
                        <a:t>70 MeV</a:t>
                      </a: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lang="en-US" sz="2000" dirty="0">
                          <a:sym typeface="Gill Sans"/>
                        </a:rPr>
                        <a:t>2.48+/-0.25</a:t>
                      </a:r>
                      <a:endParaRPr sz="2000" dirty="0">
                        <a:sym typeface="Gill Sans"/>
                      </a:endParaRP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130"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3600">
                          <a:sym typeface="Gill Sans"/>
                        </a:defRPr>
                      </a:pPr>
                      <a:endParaRPr sz="2000" dirty="0"/>
                    </a:p>
                  </a:txBody>
                  <a:tcPr marL="38695" marR="38695" marT="35719" marB="35719" anchor="ctr" horzOverflow="overflow">
                    <a:lnL w="12700">
                      <a:miter lim="4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dirty="0">
                          <a:sym typeface="Gill Sans"/>
                        </a:rPr>
                        <a:t>25 MeV</a:t>
                      </a: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2000" dirty="0">
                          <a:sym typeface="Gill Sans"/>
                        </a:rPr>
                        <a:t>4.2</a:t>
                      </a: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5808"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lang="en-US" sz="2000" dirty="0">
                          <a:sym typeface="Gill Sans"/>
                        </a:rPr>
                        <a:t>fast reactor neutrons</a:t>
                      </a:r>
                      <a:endParaRPr sz="2000" baseline="31999" dirty="0">
                        <a:sym typeface="Gill Sans"/>
                      </a:endParaRPr>
                    </a:p>
                  </a:txBody>
                  <a:tcPr marL="38695" marR="38695" marT="35719" marB="35719" anchor="ctr" horzOverflow="overflow">
                    <a:lnL w="12700">
                      <a:miter lim="4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endParaRPr sz="2000" dirty="0">
                        <a:sym typeface="Gill Sans"/>
                      </a:endParaRP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lang="en-US" sz="2000" dirty="0">
                          <a:sym typeface="Gill Sans"/>
                        </a:rPr>
                        <a:t>4.5+/-0.4</a:t>
                      </a:r>
                      <a:endParaRPr sz="2000" dirty="0">
                        <a:sym typeface="Gill Sans"/>
                      </a:endParaRPr>
                    </a:p>
                  </a:txBody>
                  <a:tcPr marL="38695" marR="38695" marT="35719" marB="3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6EF176-4BDF-B24B-A95E-248FD77A6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3" y="2856335"/>
            <a:ext cx="3400426" cy="33139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2C764B-1E81-6341-B2E8-255496CC396F}"/>
              </a:ext>
            </a:extLst>
          </p:cNvPr>
          <p:cNvSpPr txBox="1"/>
          <p:nvPr/>
        </p:nvSpPr>
        <p:spPr>
          <a:xfrm>
            <a:off x="2661138" y="1863922"/>
            <a:ext cx="3716215" cy="764550"/>
          </a:xfrm>
          <a:prstGeom prst="rect">
            <a:avLst/>
          </a:prstGeom>
          <a:solidFill>
            <a:srgbClr val="FFC000"/>
          </a:solidFill>
        </p:spPr>
        <p:txBody>
          <a:bodyPr wrap="square" tIns="144000" rtlCol="0" anchor="ctr" anchorCtr="0">
            <a:spAutoFit/>
          </a:bodyPr>
          <a:lstStyle/>
          <a:p>
            <a:pPr marL="261935" lvl="6" indent="0">
              <a:lnSpc>
                <a:spcPct val="70000"/>
              </a:lnSpc>
              <a:spcBef>
                <a:spcPts val="1000"/>
              </a:spcBef>
              <a:buSzPct val="110000"/>
              <a:buNone/>
              <a:defRPr/>
            </a:pPr>
            <a:r>
              <a:rPr lang="en-US" sz="2000" dirty="0">
                <a:cs typeface="Lucida Sans Unicode" pitchFamily="34" charset="0"/>
              </a:rPr>
              <a:t>~ (6.2±0.7x10</a:t>
            </a:r>
            <a:r>
              <a:rPr lang="en-US" sz="2000" baseline="30000" dirty="0">
                <a:cs typeface="Lucida Sans Unicode" pitchFamily="34" charset="0"/>
              </a:rPr>
              <a:t>-17</a:t>
            </a:r>
            <a:r>
              <a:rPr lang="en-US" sz="2000" dirty="0">
                <a:cs typeface="Lucida Sans Unicode" pitchFamily="34" charset="0"/>
              </a:rPr>
              <a:t>) </a:t>
            </a:r>
            <a:r>
              <a:rPr lang="el-GR" sz="2000" dirty="0">
                <a:cs typeface="Lucida Sans Unicode" pitchFamily="34" charset="0"/>
              </a:rPr>
              <a:t>μ</a:t>
            </a:r>
            <a:r>
              <a:rPr lang="en-US" sz="2000" dirty="0">
                <a:cs typeface="Lucida Sans Unicode" pitchFamily="34" charset="0"/>
              </a:rPr>
              <a:t>m</a:t>
            </a:r>
            <a:r>
              <a:rPr lang="en-US" sz="2000" baseline="30000" dirty="0">
                <a:cs typeface="Lucida Sans Unicode" pitchFamily="34" charset="0"/>
              </a:rPr>
              <a:t>-1</a:t>
            </a:r>
            <a:r>
              <a:rPr lang="en-US" sz="2000" dirty="0">
                <a:cs typeface="Lucida Sans Unicode" pitchFamily="34" charset="0"/>
              </a:rPr>
              <a:t>cm</a:t>
            </a:r>
            <a:r>
              <a:rPr lang="en-US" sz="2000" baseline="30000" dirty="0">
                <a:cs typeface="Lucida Sans Unicode" pitchFamily="34" charset="0"/>
              </a:rPr>
              <a:t>-2</a:t>
            </a:r>
            <a:r>
              <a:rPr lang="en-US" sz="2000" dirty="0">
                <a:cs typeface="Lucida Sans Unicode" pitchFamily="34" charset="0"/>
              </a:rPr>
              <a:t> </a:t>
            </a:r>
          </a:p>
          <a:p>
            <a:pPr marL="261935" lvl="6" indent="0">
              <a:lnSpc>
                <a:spcPct val="70000"/>
              </a:lnSpc>
              <a:spcBef>
                <a:spcPts val="1000"/>
              </a:spcBef>
              <a:buSzPct val="110000"/>
              <a:buNone/>
              <a:defRPr/>
            </a:pPr>
            <a:r>
              <a:rPr lang="en-US" sz="2000" dirty="0">
                <a:cs typeface="Lucida Sans Unicode" pitchFamily="34" charset="0"/>
              </a:rPr>
              <a:t>~ 10% uncertainty on relative k</a:t>
            </a:r>
          </a:p>
        </p:txBody>
      </p:sp>
    </p:spTree>
    <p:extLst>
      <p:ext uri="{BB962C8B-B14F-4D97-AF65-F5344CB8AC3E}">
        <p14:creationId xmlns:p14="http://schemas.microsoft.com/office/powerpoint/2010/main" val="2567914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1210" y="2243526"/>
            <a:ext cx="9906000" cy="101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2575" bIns="0"/>
          <a:lstStyle/>
          <a:p>
            <a:pPr marL="42097" algn="ctr"/>
            <a:r>
              <a:rPr lang="en-US" sz="7000" dirty="0">
                <a:solidFill>
                  <a:srgbClr val="9A00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3D Pixel </a:t>
            </a:r>
            <a:br>
              <a:rPr lang="en-US" sz="7000" dirty="0">
                <a:solidFill>
                  <a:srgbClr val="9A00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</a:br>
            <a:r>
              <a:rPr lang="en-US" sz="7000" dirty="0">
                <a:solidFill>
                  <a:srgbClr val="9A00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Diamond Detectors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F5CD-19BA-DE4A-891D-C688BD1DE91F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October 2019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progress</a:t>
            </a:r>
            <a:r>
              <a:rPr lang="de-DE" dirty="0"/>
              <a:t> in CVD </a:t>
            </a:r>
            <a:r>
              <a:rPr lang="de-DE" dirty="0" err="1"/>
              <a:t>diamond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R&amp;D</a:t>
            </a:r>
          </a:p>
        </p:txBody>
      </p:sp>
    </p:spTree>
    <p:extLst>
      <p:ext uri="{BB962C8B-B14F-4D97-AF65-F5344CB8AC3E}">
        <p14:creationId xmlns:p14="http://schemas.microsoft.com/office/powerpoint/2010/main" val="3073041588"/>
      </p:ext>
    </p:extLst>
  </p:cSld>
  <p:clrMapOvr>
    <a:masterClrMapping/>
  </p:clrMapOvr>
</p:sld>
</file>

<file path=ppt/theme/theme1.xml><?xml version="1.0" encoding="utf-8"?>
<a:theme xmlns:a="http://schemas.openxmlformats.org/drawingml/2006/main" name="NF:Master Generic">
  <a:themeElements>
    <a:clrScheme name="Benutzerdefiniert 1">
      <a:dk1>
        <a:sysClr val="windowText" lastClr="000000"/>
      </a:dk1>
      <a:lt1>
        <a:sysClr val="window" lastClr="FFFFFF"/>
      </a:lt1>
      <a:dk2>
        <a:srgbClr val="003655"/>
      </a:dk2>
      <a:lt2>
        <a:srgbClr val="76B6F2"/>
      </a:lt2>
      <a:accent1>
        <a:srgbClr val="EEA220"/>
      </a:accent1>
      <a:accent2>
        <a:srgbClr val="AD591D"/>
      </a:accent2>
      <a:accent3>
        <a:srgbClr val="6D1B2E"/>
      </a:accent3>
      <a:accent4>
        <a:srgbClr val="005657"/>
      </a:accent4>
      <a:accent5>
        <a:srgbClr val="676E1C"/>
      </a:accent5>
      <a:accent6>
        <a:srgbClr val="6D4684"/>
      </a:accent6>
      <a:hlink>
        <a:srgbClr val="D2D200"/>
      </a:hlink>
      <a:folHlink>
        <a:srgbClr val="D0B9F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24038</TotalTime>
  <Words>1928</Words>
  <Application>Microsoft Macintosh PowerPoint</Application>
  <PresentationFormat>A4 Paper (210x297 mm)</PresentationFormat>
  <Paragraphs>416</Paragraphs>
  <Slides>31</Slides>
  <Notes>30</Notes>
  <HiddenSlides>0</HiddenSlides>
  <MMClips>1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8" baseType="lpstr">
      <vt:lpstr>ＭＳ Ｐゴシック</vt:lpstr>
      <vt:lpstr>ヒラギノ角ゴ ProN W6</vt:lpstr>
      <vt:lpstr>Arial</vt:lpstr>
      <vt:lpstr>Arial Bold</vt:lpstr>
      <vt:lpstr>Calibri</vt:lpstr>
      <vt:lpstr>Comic Sans MS</vt:lpstr>
      <vt:lpstr>Gill Sans</vt:lpstr>
      <vt:lpstr>Helvetica</vt:lpstr>
      <vt:lpstr>Helvetica Neue</vt:lpstr>
      <vt:lpstr>LMSans9-Regular-Identity-H</vt:lpstr>
      <vt:lpstr>Lucida Sans Unicode</vt:lpstr>
      <vt:lpstr>Symbol</vt:lpstr>
      <vt:lpstr>System Font Regular</vt:lpstr>
      <vt:lpstr>Times New Roman</vt:lpstr>
      <vt:lpstr>Wingdings</vt:lpstr>
      <vt:lpstr>NF:Master Generic</vt:lpstr>
      <vt:lpstr>Equation</vt:lpstr>
      <vt:lpstr>PowerPoint Presentation</vt:lpstr>
      <vt:lpstr>RD42 Collaboration (2019)</vt:lpstr>
      <vt:lpstr>Outline</vt:lpstr>
      <vt:lpstr>Diamond as a radiation detector</vt:lpstr>
      <vt:lpstr>PowerPoint Presentation</vt:lpstr>
      <vt:lpstr>Radiation tolerance of diamonds</vt:lpstr>
      <vt:lpstr>Radiation tolerance of diamonds</vt:lpstr>
      <vt:lpstr>Summary of RD42 radiation tolerance results</vt:lpstr>
      <vt:lpstr>PowerPoint Presentation</vt:lpstr>
      <vt:lpstr>Principle of 3D detector</vt:lpstr>
      <vt:lpstr>Principle of 3D detector</vt:lpstr>
      <vt:lpstr>Laser drilling</vt:lpstr>
      <vt:lpstr>3D pixel detectors</vt:lpstr>
      <vt:lpstr>3D pixel detectors</vt:lpstr>
      <vt:lpstr>3D pixel detector prototypes</vt:lpstr>
      <vt:lpstr>3D pixel detector prototype: CMS</vt:lpstr>
      <vt:lpstr>3D pixel detector prototype: CMS</vt:lpstr>
      <vt:lpstr>3D pixel detector prototype: ATLAS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Future Plans</vt:lpstr>
      <vt:lpstr>PowerPoint Presentation</vt:lpstr>
      <vt:lpstr>CVD: Chemical Vapor Deposition</vt:lpstr>
      <vt:lpstr>CVD Diamond Production</vt:lpstr>
    </vt:vector>
  </TitlesOfParts>
  <Company>ETH Zürich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Amanda Eisenhut</dc:creator>
  <cp:lastModifiedBy>Rainer Wallny</cp:lastModifiedBy>
  <cp:revision>591</cp:revision>
  <cp:lastPrinted>2019-10-15T13:16:54Z</cp:lastPrinted>
  <dcterms:created xsi:type="dcterms:W3CDTF">2013-02-21T18:04:48Z</dcterms:created>
  <dcterms:modified xsi:type="dcterms:W3CDTF">2019-10-15T13:20:06Z</dcterms:modified>
</cp:coreProperties>
</file>